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924" r:id="rId3"/>
    <p:sldId id="925" r:id="rId4"/>
    <p:sldId id="926" r:id="rId5"/>
    <p:sldId id="927" r:id="rId6"/>
    <p:sldId id="928" r:id="rId7"/>
    <p:sldId id="929" r:id="rId8"/>
    <p:sldId id="930" r:id="rId9"/>
    <p:sldId id="931" r:id="rId10"/>
    <p:sldId id="871" r:id="rId11"/>
    <p:sldId id="868" r:id="rId12"/>
    <p:sldId id="869" r:id="rId13"/>
    <p:sldId id="260"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Franklin Gothic Book"/>
          <a:ea typeface="Franklin Gothic Book"/>
          <a:cs typeface="Franklin Gothic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Franklin Gothic Book"/>
          <a:ea typeface="Franklin Gothic Book"/>
          <a:cs typeface="Franklin Gothic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ranklin Gothic Book"/>
          <a:ea typeface="Franklin Gothic Book"/>
          <a:cs typeface="Franklin Gothic Book"/>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Franklin Gothic Book"/>
          <a:ea typeface="Franklin Gothic Book"/>
          <a:cs typeface="Franklin Gothic Book"/>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4" d="100"/>
          <a:sy n="104" d="100"/>
        </p:scale>
        <p:origin x="22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xfrm>
            <a:off x="1143000" y="685800"/>
            <a:ext cx="4572000" cy="3429000"/>
          </a:xfrm>
          <a:prstGeom prst="rect">
            <a:avLst/>
          </a:prstGeom>
        </p:spPr>
        <p:txBody>
          <a:bodyPr/>
          <a:lstStyle/>
          <a:p>
            <a:endParaRPr/>
          </a:p>
        </p:txBody>
      </p:sp>
      <p:sp>
        <p:nvSpPr>
          <p:cNvPr id="389" name="Shape 38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Times New Roman"/>
      </a:defRPr>
    </a:lvl1pPr>
    <a:lvl2pPr indent="228600" defTabSz="457200" latinLnBrk="0">
      <a:spcBef>
        <a:spcPts val="400"/>
      </a:spcBef>
      <a:defRPr sz="1200">
        <a:latin typeface="+mj-lt"/>
        <a:ea typeface="+mj-ea"/>
        <a:cs typeface="+mj-cs"/>
        <a:sym typeface="Times New Roman"/>
      </a:defRPr>
    </a:lvl2pPr>
    <a:lvl3pPr indent="457200" defTabSz="457200" latinLnBrk="0">
      <a:spcBef>
        <a:spcPts val="400"/>
      </a:spcBef>
      <a:defRPr sz="1200">
        <a:latin typeface="+mj-lt"/>
        <a:ea typeface="+mj-ea"/>
        <a:cs typeface="+mj-cs"/>
        <a:sym typeface="Times New Roman"/>
      </a:defRPr>
    </a:lvl3pPr>
    <a:lvl4pPr indent="685800" defTabSz="457200" latinLnBrk="0">
      <a:spcBef>
        <a:spcPts val="400"/>
      </a:spcBef>
      <a:defRPr sz="1200">
        <a:latin typeface="+mj-lt"/>
        <a:ea typeface="+mj-ea"/>
        <a:cs typeface="+mj-cs"/>
        <a:sym typeface="Times New Roman"/>
      </a:defRPr>
    </a:lvl4pPr>
    <a:lvl5pPr indent="914400" defTabSz="457200" latinLnBrk="0">
      <a:spcBef>
        <a:spcPts val="400"/>
      </a:spcBef>
      <a:defRPr sz="1200">
        <a:latin typeface="+mj-lt"/>
        <a:ea typeface="+mj-ea"/>
        <a:cs typeface="+mj-cs"/>
        <a:sym typeface="Times New Roman"/>
      </a:defRPr>
    </a:lvl5pPr>
    <a:lvl6pPr indent="1143000" defTabSz="457200" latinLnBrk="0">
      <a:spcBef>
        <a:spcPts val="400"/>
      </a:spcBef>
      <a:defRPr sz="1200">
        <a:latin typeface="+mj-lt"/>
        <a:ea typeface="+mj-ea"/>
        <a:cs typeface="+mj-cs"/>
        <a:sym typeface="Times New Roman"/>
      </a:defRPr>
    </a:lvl6pPr>
    <a:lvl7pPr indent="1371600" defTabSz="457200" latinLnBrk="0">
      <a:spcBef>
        <a:spcPts val="400"/>
      </a:spcBef>
      <a:defRPr sz="1200">
        <a:latin typeface="+mj-lt"/>
        <a:ea typeface="+mj-ea"/>
        <a:cs typeface="+mj-cs"/>
        <a:sym typeface="Times New Roman"/>
      </a:defRPr>
    </a:lvl7pPr>
    <a:lvl8pPr indent="1600200" defTabSz="457200" latinLnBrk="0">
      <a:spcBef>
        <a:spcPts val="400"/>
      </a:spcBef>
      <a:defRPr sz="1200">
        <a:latin typeface="+mj-lt"/>
        <a:ea typeface="+mj-ea"/>
        <a:cs typeface="+mj-cs"/>
        <a:sym typeface="Times New Roman"/>
      </a:defRPr>
    </a:lvl8pPr>
    <a:lvl9pPr indent="1828800" defTabSz="457200"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t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91" name="Group 9"/>
          <p:cNvGrpSpPr/>
          <p:nvPr/>
        </p:nvGrpSpPr>
        <p:grpSpPr>
          <a:xfrm>
            <a:off x="-211627" y="-142629"/>
            <a:ext cx="12597296" cy="7137993"/>
            <a:chOff x="0" y="0"/>
            <a:chExt cx="12597294" cy="7137992"/>
          </a:xfrm>
        </p:grpSpPr>
        <p:grpSp>
          <p:nvGrpSpPr>
            <p:cNvPr id="67" name="Group 10"/>
            <p:cNvGrpSpPr/>
            <p:nvPr/>
          </p:nvGrpSpPr>
          <p:grpSpPr>
            <a:xfrm>
              <a:off x="835367" y="7015877"/>
              <a:ext cx="10957156" cy="122116"/>
              <a:chOff x="0" y="0"/>
              <a:chExt cx="10957155" cy="122115"/>
            </a:xfrm>
          </p:grpSpPr>
          <p:sp>
            <p:nvSpPr>
              <p:cNvPr id="59" name="Straight Connector 38"/>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60" name="Straight Connector 39"/>
              <p:cNvSpPr/>
              <p:nvPr/>
            </p:nvSpPr>
            <p:spPr>
              <a:xfrm>
                <a:off x="1095715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nvGrpSpPr>
              <p:cNvPr id="63" name="Group 40"/>
              <p:cNvGrpSpPr/>
              <p:nvPr/>
            </p:nvGrpSpPr>
            <p:grpSpPr>
              <a:xfrm>
                <a:off x="6996259" y="0"/>
                <a:ext cx="609601" cy="122116"/>
                <a:chOff x="0" y="0"/>
                <a:chExt cx="609599" cy="122115"/>
              </a:xfrm>
            </p:grpSpPr>
            <p:sp>
              <p:nvSpPr>
                <p:cNvPr id="61" name="Straight Connector 44"/>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62" name="Straight Connector 45"/>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nvGrpSpPr>
              <p:cNvPr id="66" name="Group 41"/>
              <p:cNvGrpSpPr/>
              <p:nvPr/>
            </p:nvGrpSpPr>
            <p:grpSpPr>
              <a:xfrm>
                <a:off x="3338659" y="0"/>
                <a:ext cx="609601" cy="122116"/>
                <a:chOff x="0" y="0"/>
                <a:chExt cx="609599" cy="122115"/>
              </a:xfrm>
            </p:grpSpPr>
            <p:sp>
              <p:nvSpPr>
                <p:cNvPr id="64" name="Straight Connector 42"/>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65" name="Straight Connector 43"/>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grpSp>
          <p:nvGrpSpPr>
            <p:cNvPr id="76" name="Group 11"/>
            <p:cNvGrpSpPr/>
            <p:nvPr/>
          </p:nvGrpSpPr>
          <p:grpSpPr>
            <a:xfrm>
              <a:off x="835367" y="0"/>
              <a:ext cx="10957156" cy="122116"/>
              <a:chOff x="0" y="0"/>
              <a:chExt cx="10957155" cy="122115"/>
            </a:xfrm>
          </p:grpSpPr>
          <p:sp>
            <p:nvSpPr>
              <p:cNvPr id="68" name="Straight Connector 30"/>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69" name="Straight Connector 31"/>
              <p:cNvSpPr/>
              <p:nvPr/>
            </p:nvSpPr>
            <p:spPr>
              <a:xfrm>
                <a:off x="1095715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nvGrpSpPr>
              <p:cNvPr id="72" name="Group 32"/>
              <p:cNvGrpSpPr/>
              <p:nvPr/>
            </p:nvGrpSpPr>
            <p:grpSpPr>
              <a:xfrm>
                <a:off x="6996259" y="0"/>
                <a:ext cx="609601" cy="122116"/>
                <a:chOff x="0" y="0"/>
                <a:chExt cx="609599" cy="122115"/>
              </a:xfrm>
            </p:grpSpPr>
            <p:sp>
              <p:nvSpPr>
                <p:cNvPr id="70" name="Straight Connector 36"/>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71" name="Straight Connector 37"/>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nvGrpSpPr>
              <p:cNvPr id="75" name="Group 33"/>
              <p:cNvGrpSpPr/>
              <p:nvPr/>
            </p:nvGrpSpPr>
            <p:grpSpPr>
              <a:xfrm>
                <a:off x="3338659" y="0"/>
                <a:ext cx="609601" cy="122116"/>
                <a:chOff x="0" y="0"/>
                <a:chExt cx="609599" cy="122115"/>
              </a:xfrm>
            </p:grpSpPr>
            <p:sp>
              <p:nvSpPr>
                <p:cNvPr id="73" name="Straight Connector 34"/>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74" name="Straight Connector 35"/>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grpSp>
          <p:nvGrpSpPr>
            <p:cNvPr id="83" name="Group 12"/>
            <p:cNvGrpSpPr/>
            <p:nvPr/>
          </p:nvGrpSpPr>
          <p:grpSpPr>
            <a:xfrm>
              <a:off x="0" y="1285059"/>
              <a:ext cx="163456" cy="5029135"/>
              <a:chOff x="0" y="0"/>
              <a:chExt cx="163455" cy="5029134"/>
            </a:xfrm>
          </p:grpSpPr>
          <p:sp>
            <p:nvSpPr>
              <p:cNvPr id="77" name="Straight Connector 24"/>
              <p:cNvSpPr/>
              <p:nvPr/>
            </p:nvSpPr>
            <p:spPr>
              <a:xfrm flipH="1" flipV="1">
                <a:off x="635" y="0"/>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78" name="Straight Connector 25"/>
              <p:cNvSpPr/>
              <p:nvPr/>
            </p:nvSpPr>
            <p:spPr>
              <a:xfrm flipH="1">
                <a:off x="635" y="457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79" name="Straight Connector 26"/>
              <p:cNvSpPr/>
              <p:nvPr/>
            </p:nvSpPr>
            <p:spPr>
              <a:xfrm flipH="1">
                <a:off x="635" y="5029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80" name="Straight Connector 27"/>
              <p:cNvSpPr/>
              <p:nvPr/>
            </p:nvSpPr>
            <p:spPr>
              <a:xfrm flipH="1">
                <a:off x="0" y="2933216"/>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81" name="Straight Connector 28"/>
              <p:cNvSpPr/>
              <p:nvPr/>
            </p:nvSpPr>
            <p:spPr>
              <a:xfrm flipH="1">
                <a:off x="0" y="2537015"/>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82" name="Straight Connector 54"/>
              <p:cNvSpPr/>
              <p:nvPr/>
            </p:nvSpPr>
            <p:spPr>
              <a:xfrm flipH="1">
                <a:off x="0" y="4631449"/>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nvGrpSpPr>
            <p:cNvPr id="90" name="Group 13"/>
            <p:cNvGrpSpPr/>
            <p:nvPr/>
          </p:nvGrpSpPr>
          <p:grpSpPr>
            <a:xfrm>
              <a:off x="12433839" y="1285059"/>
              <a:ext cx="163456" cy="5029135"/>
              <a:chOff x="0" y="0"/>
              <a:chExt cx="163455" cy="5029134"/>
            </a:xfrm>
          </p:grpSpPr>
          <p:sp>
            <p:nvSpPr>
              <p:cNvPr id="84" name="Straight Connector 16"/>
              <p:cNvSpPr/>
              <p:nvPr/>
            </p:nvSpPr>
            <p:spPr>
              <a:xfrm flipH="1" flipV="1">
                <a:off x="635" y="0"/>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85" name="Straight Connector 17"/>
              <p:cNvSpPr/>
              <p:nvPr/>
            </p:nvSpPr>
            <p:spPr>
              <a:xfrm flipH="1">
                <a:off x="635" y="457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86" name="Straight Connector 18"/>
              <p:cNvSpPr/>
              <p:nvPr/>
            </p:nvSpPr>
            <p:spPr>
              <a:xfrm flipH="1">
                <a:off x="635" y="5029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87" name="Straight Connector 19"/>
              <p:cNvSpPr/>
              <p:nvPr/>
            </p:nvSpPr>
            <p:spPr>
              <a:xfrm flipH="1">
                <a:off x="0" y="2933216"/>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88" name="Straight Connector 20"/>
              <p:cNvSpPr/>
              <p:nvPr/>
            </p:nvSpPr>
            <p:spPr>
              <a:xfrm flipH="1">
                <a:off x="0" y="2537015"/>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89" name="Straight Connector 56"/>
              <p:cNvSpPr/>
              <p:nvPr/>
            </p:nvSpPr>
            <p:spPr>
              <a:xfrm flipH="1">
                <a:off x="0" y="4631449"/>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sp>
        <p:nvSpPr>
          <p:cNvPr id="92" name="Rectangle 51"/>
          <p:cNvSpPr/>
          <p:nvPr/>
        </p:nvSpPr>
        <p:spPr>
          <a:xfrm>
            <a:off x="0" y="6239579"/>
            <a:ext cx="12192000" cy="618421"/>
          </a:xfrm>
          <a:prstGeom prst="rect">
            <a:avLst/>
          </a:prstGeom>
          <a:solidFill>
            <a:srgbClr val="00395A"/>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pic>
        <p:nvPicPr>
          <p:cNvPr id="93" name="Picture 1" descr="Picture 1"/>
          <p:cNvPicPr>
            <a:picLocks noChangeAspect="1"/>
          </p:cNvPicPr>
          <p:nvPr/>
        </p:nvPicPr>
        <p:blipFill>
          <a:blip r:embed="rId2"/>
          <a:stretch>
            <a:fillRect/>
          </a:stretch>
        </p:blipFill>
        <p:spPr>
          <a:xfrm>
            <a:off x="1524000" y="6372704"/>
            <a:ext cx="2628593" cy="392994"/>
          </a:xfrm>
          <a:prstGeom prst="rect">
            <a:avLst/>
          </a:prstGeom>
          <a:ln w="12700">
            <a:miter lim="400000"/>
          </a:ln>
        </p:spPr>
      </p:pic>
      <p:pic>
        <p:nvPicPr>
          <p:cNvPr id="94" name="Picture 49" descr="Picture 49"/>
          <p:cNvPicPr>
            <a:picLocks noChangeAspect="1"/>
          </p:cNvPicPr>
          <p:nvPr/>
        </p:nvPicPr>
        <p:blipFill>
          <a:blip r:embed="rId3"/>
          <a:stretch>
            <a:fillRect/>
          </a:stretch>
        </p:blipFill>
        <p:spPr>
          <a:xfrm>
            <a:off x="8229600" y="6356929"/>
            <a:ext cx="2286000" cy="383722"/>
          </a:xfrm>
          <a:prstGeom prst="rect">
            <a:avLst/>
          </a:prstGeom>
          <a:ln w="12700">
            <a:miter lim="400000"/>
          </a:ln>
        </p:spPr>
      </p:pic>
      <p:pic>
        <p:nvPicPr>
          <p:cNvPr id="95" name="Picture 5" descr="Picture 5"/>
          <p:cNvPicPr>
            <a:picLocks noChangeAspect="1"/>
          </p:cNvPicPr>
          <p:nvPr/>
        </p:nvPicPr>
        <p:blipFill>
          <a:blip r:embed="rId4"/>
          <a:stretch>
            <a:fillRect/>
          </a:stretch>
        </p:blipFill>
        <p:spPr>
          <a:xfrm>
            <a:off x="236219" y="6239579"/>
            <a:ext cx="775044" cy="584683"/>
          </a:xfrm>
          <a:prstGeom prst="rect">
            <a:avLst/>
          </a:prstGeom>
          <a:ln w="12700">
            <a:miter lim="400000"/>
          </a:ln>
        </p:spPr>
      </p:pic>
      <p:pic>
        <p:nvPicPr>
          <p:cNvPr id="96" name="pasted-image.tiff" descr="pasted-image.tiff"/>
          <p:cNvPicPr>
            <a:picLocks noChangeAspect="1"/>
          </p:cNvPicPr>
          <p:nvPr/>
        </p:nvPicPr>
        <p:blipFill>
          <a:blip r:embed="rId5"/>
          <a:stretch>
            <a:fillRect/>
          </a:stretch>
        </p:blipFill>
        <p:spPr>
          <a:xfrm>
            <a:off x="9906816" y="-20515"/>
            <a:ext cx="2279369" cy="639979"/>
          </a:xfrm>
          <a:prstGeom prst="rect">
            <a:avLst/>
          </a:prstGeom>
          <a:ln w="12700">
            <a:miter lim="400000"/>
          </a:ln>
        </p:spPr>
      </p:pic>
      <p:sp>
        <p:nvSpPr>
          <p:cNvPr id="97" name="Title Text"/>
          <p:cNvSpPr txBox="1">
            <a:spLocks noGrp="1"/>
          </p:cNvSpPr>
          <p:nvPr>
            <p:ph type="title"/>
          </p:nvPr>
        </p:nvSpPr>
        <p:spPr>
          <a:xfrm>
            <a:off x="0" y="0"/>
            <a:ext cx="12192000" cy="914400"/>
          </a:xfrm>
          <a:prstGeom prst="rect">
            <a:avLst/>
          </a:prstGeom>
        </p:spPr>
        <p:txBody>
          <a:bodyPr/>
          <a:lstStyle/>
          <a:p>
            <a:r>
              <a:t>Title Text</a:t>
            </a:r>
          </a:p>
        </p:txBody>
      </p:sp>
      <p:sp>
        <p:nvSpPr>
          <p:cNvPr id="98" name="Slide Number"/>
          <p:cNvSpPr txBox="1">
            <a:spLocks noGrp="1"/>
          </p:cNvSpPr>
          <p:nvPr>
            <p:ph type="sldNum" sz="quarter" idx="2"/>
          </p:nvPr>
        </p:nvSpPr>
        <p:spPr>
          <a:xfrm>
            <a:off x="11390897" y="6393669"/>
            <a:ext cx="245404"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DOE template">
    <p:spTree>
      <p:nvGrpSpPr>
        <p:cNvPr id="1" name=""/>
        <p:cNvGrpSpPr/>
        <p:nvPr/>
      </p:nvGrpSpPr>
      <p:grpSpPr>
        <a:xfrm>
          <a:off x="0" y="0"/>
          <a:ext cx="0" cy="0"/>
          <a:chOff x="0" y="0"/>
          <a:chExt cx="0" cy="0"/>
        </a:xfrm>
      </p:grpSpPr>
      <p:grpSp>
        <p:nvGrpSpPr>
          <p:cNvPr id="185" name="Group 9"/>
          <p:cNvGrpSpPr/>
          <p:nvPr/>
        </p:nvGrpSpPr>
        <p:grpSpPr>
          <a:xfrm>
            <a:off x="-211627" y="-142629"/>
            <a:ext cx="12597296" cy="7137993"/>
            <a:chOff x="0" y="0"/>
            <a:chExt cx="12597294" cy="7137992"/>
          </a:xfrm>
        </p:grpSpPr>
        <p:grpSp>
          <p:nvGrpSpPr>
            <p:cNvPr id="161" name="Group 10"/>
            <p:cNvGrpSpPr/>
            <p:nvPr/>
          </p:nvGrpSpPr>
          <p:grpSpPr>
            <a:xfrm>
              <a:off x="835367" y="7015877"/>
              <a:ext cx="10957156" cy="122116"/>
              <a:chOff x="0" y="0"/>
              <a:chExt cx="10957155" cy="122115"/>
            </a:xfrm>
          </p:grpSpPr>
          <p:sp>
            <p:nvSpPr>
              <p:cNvPr id="153" name="Straight Connector 38"/>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54" name="Straight Connector 39"/>
              <p:cNvSpPr/>
              <p:nvPr/>
            </p:nvSpPr>
            <p:spPr>
              <a:xfrm>
                <a:off x="1095715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nvGrpSpPr>
              <p:cNvPr id="157" name="Group 40"/>
              <p:cNvGrpSpPr/>
              <p:nvPr/>
            </p:nvGrpSpPr>
            <p:grpSpPr>
              <a:xfrm>
                <a:off x="6996259" y="0"/>
                <a:ext cx="609601" cy="122116"/>
                <a:chOff x="0" y="0"/>
                <a:chExt cx="609599" cy="122115"/>
              </a:xfrm>
            </p:grpSpPr>
            <p:sp>
              <p:nvSpPr>
                <p:cNvPr id="155" name="Straight Connector 44"/>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56" name="Straight Connector 45"/>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nvGrpSpPr>
              <p:cNvPr id="160" name="Group 41"/>
              <p:cNvGrpSpPr/>
              <p:nvPr/>
            </p:nvGrpSpPr>
            <p:grpSpPr>
              <a:xfrm>
                <a:off x="3338659" y="0"/>
                <a:ext cx="609601" cy="122116"/>
                <a:chOff x="0" y="0"/>
                <a:chExt cx="609599" cy="122115"/>
              </a:xfrm>
            </p:grpSpPr>
            <p:sp>
              <p:nvSpPr>
                <p:cNvPr id="158" name="Straight Connector 42"/>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59" name="Straight Connector 43"/>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grpSp>
          <p:nvGrpSpPr>
            <p:cNvPr id="170" name="Group 11"/>
            <p:cNvGrpSpPr/>
            <p:nvPr/>
          </p:nvGrpSpPr>
          <p:grpSpPr>
            <a:xfrm>
              <a:off x="835367" y="0"/>
              <a:ext cx="10957156" cy="122116"/>
              <a:chOff x="0" y="0"/>
              <a:chExt cx="10957155" cy="122115"/>
            </a:xfrm>
          </p:grpSpPr>
          <p:sp>
            <p:nvSpPr>
              <p:cNvPr id="162" name="Straight Connector 30"/>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63" name="Straight Connector 31"/>
              <p:cNvSpPr/>
              <p:nvPr/>
            </p:nvSpPr>
            <p:spPr>
              <a:xfrm>
                <a:off x="1095715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nvGrpSpPr>
              <p:cNvPr id="166" name="Group 32"/>
              <p:cNvGrpSpPr/>
              <p:nvPr/>
            </p:nvGrpSpPr>
            <p:grpSpPr>
              <a:xfrm>
                <a:off x="6996259" y="0"/>
                <a:ext cx="609601" cy="122116"/>
                <a:chOff x="0" y="0"/>
                <a:chExt cx="609599" cy="122115"/>
              </a:xfrm>
            </p:grpSpPr>
            <p:sp>
              <p:nvSpPr>
                <p:cNvPr id="164" name="Straight Connector 36"/>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65" name="Straight Connector 37"/>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nvGrpSpPr>
              <p:cNvPr id="169" name="Group 33"/>
              <p:cNvGrpSpPr/>
              <p:nvPr/>
            </p:nvGrpSpPr>
            <p:grpSpPr>
              <a:xfrm>
                <a:off x="3338659" y="0"/>
                <a:ext cx="609601" cy="122116"/>
                <a:chOff x="0" y="0"/>
                <a:chExt cx="609599" cy="122115"/>
              </a:xfrm>
            </p:grpSpPr>
            <p:sp>
              <p:nvSpPr>
                <p:cNvPr id="167" name="Straight Connector 34"/>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68" name="Straight Connector 35"/>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grpSp>
          <p:nvGrpSpPr>
            <p:cNvPr id="177" name="Group 12"/>
            <p:cNvGrpSpPr/>
            <p:nvPr/>
          </p:nvGrpSpPr>
          <p:grpSpPr>
            <a:xfrm>
              <a:off x="0" y="1285059"/>
              <a:ext cx="163456" cy="5029135"/>
              <a:chOff x="0" y="0"/>
              <a:chExt cx="163455" cy="5029134"/>
            </a:xfrm>
          </p:grpSpPr>
          <p:sp>
            <p:nvSpPr>
              <p:cNvPr id="171" name="Straight Connector 24"/>
              <p:cNvSpPr/>
              <p:nvPr/>
            </p:nvSpPr>
            <p:spPr>
              <a:xfrm flipH="1" flipV="1">
                <a:off x="635" y="0"/>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72" name="Straight Connector 25"/>
              <p:cNvSpPr/>
              <p:nvPr/>
            </p:nvSpPr>
            <p:spPr>
              <a:xfrm flipH="1">
                <a:off x="635" y="457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73" name="Straight Connector 26"/>
              <p:cNvSpPr/>
              <p:nvPr/>
            </p:nvSpPr>
            <p:spPr>
              <a:xfrm flipH="1">
                <a:off x="635" y="5029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74" name="Straight Connector 27"/>
              <p:cNvSpPr/>
              <p:nvPr/>
            </p:nvSpPr>
            <p:spPr>
              <a:xfrm flipH="1">
                <a:off x="0" y="2933216"/>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75" name="Straight Connector 28"/>
              <p:cNvSpPr/>
              <p:nvPr/>
            </p:nvSpPr>
            <p:spPr>
              <a:xfrm flipH="1">
                <a:off x="0" y="2537015"/>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76" name="Straight Connector 54"/>
              <p:cNvSpPr/>
              <p:nvPr/>
            </p:nvSpPr>
            <p:spPr>
              <a:xfrm flipH="1">
                <a:off x="0" y="4631449"/>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nvGrpSpPr>
            <p:cNvPr id="184" name="Group 13"/>
            <p:cNvGrpSpPr/>
            <p:nvPr/>
          </p:nvGrpSpPr>
          <p:grpSpPr>
            <a:xfrm>
              <a:off x="12433839" y="1285059"/>
              <a:ext cx="163456" cy="5029135"/>
              <a:chOff x="0" y="0"/>
              <a:chExt cx="163455" cy="5029134"/>
            </a:xfrm>
          </p:grpSpPr>
          <p:sp>
            <p:nvSpPr>
              <p:cNvPr id="178" name="Straight Connector 16"/>
              <p:cNvSpPr/>
              <p:nvPr/>
            </p:nvSpPr>
            <p:spPr>
              <a:xfrm flipH="1" flipV="1">
                <a:off x="635" y="0"/>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79" name="Straight Connector 17"/>
              <p:cNvSpPr/>
              <p:nvPr/>
            </p:nvSpPr>
            <p:spPr>
              <a:xfrm flipH="1">
                <a:off x="635" y="457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80" name="Straight Connector 18"/>
              <p:cNvSpPr/>
              <p:nvPr/>
            </p:nvSpPr>
            <p:spPr>
              <a:xfrm flipH="1">
                <a:off x="635" y="5029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81" name="Straight Connector 19"/>
              <p:cNvSpPr/>
              <p:nvPr/>
            </p:nvSpPr>
            <p:spPr>
              <a:xfrm flipH="1">
                <a:off x="0" y="2933216"/>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82" name="Straight Connector 20"/>
              <p:cNvSpPr/>
              <p:nvPr/>
            </p:nvSpPr>
            <p:spPr>
              <a:xfrm flipH="1">
                <a:off x="0" y="2537015"/>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83" name="Straight Connector 56"/>
              <p:cNvSpPr/>
              <p:nvPr/>
            </p:nvSpPr>
            <p:spPr>
              <a:xfrm flipH="1">
                <a:off x="0" y="4631449"/>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sp>
        <p:nvSpPr>
          <p:cNvPr id="186" name="Rectangle 51"/>
          <p:cNvSpPr/>
          <p:nvPr/>
        </p:nvSpPr>
        <p:spPr>
          <a:xfrm>
            <a:off x="0" y="6239579"/>
            <a:ext cx="12192000" cy="618421"/>
          </a:xfrm>
          <a:prstGeom prst="rect">
            <a:avLst/>
          </a:prstGeom>
          <a:solidFill>
            <a:srgbClr val="00395A"/>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pic>
        <p:nvPicPr>
          <p:cNvPr id="187" name="Picture 1" descr="Picture 1"/>
          <p:cNvPicPr>
            <a:picLocks noChangeAspect="1"/>
          </p:cNvPicPr>
          <p:nvPr/>
        </p:nvPicPr>
        <p:blipFill>
          <a:blip r:embed="rId2"/>
          <a:stretch>
            <a:fillRect/>
          </a:stretch>
        </p:blipFill>
        <p:spPr>
          <a:xfrm>
            <a:off x="1524000" y="6372704"/>
            <a:ext cx="2628593" cy="392994"/>
          </a:xfrm>
          <a:prstGeom prst="rect">
            <a:avLst/>
          </a:prstGeom>
          <a:ln w="12700">
            <a:miter lim="400000"/>
          </a:ln>
        </p:spPr>
      </p:pic>
      <p:pic>
        <p:nvPicPr>
          <p:cNvPr id="188" name="Picture 49" descr="Picture 49"/>
          <p:cNvPicPr>
            <a:picLocks noChangeAspect="1"/>
          </p:cNvPicPr>
          <p:nvPr/>
        </p:nvPicPr>
        <p:blipFill>
          <a:blip r:embed="rId3"/>
          <a:stretch>
            <a:fillRect/>
          </a:stretch>
        </p:blipFill>
        <p:spPr>
          <a:xfrm>
            <a:off x="8229600" y="6356929"/>
            <a:ext cx="2286000" cy="383722"/>
          </a:xfrm>
          <a:prstGeom prst="rect">
            <a:avLst/>
          </a:prstGeom>
          <a:ln w="12700">
            <a:miter lim="400000"/>
          </a:ln>
        </p:spPr>
      </p:pic>
      <p:pic>
        <p:nvPicPr>
          <p:cNvPr id="189" name="Picture 5" descr="Picture 5"/>
          <p:cNvPicPr>
            <a:picLocks noChangeAspect="1"/>
          </p:cNvPicPr>
          <p:nvPr/>
        </p:nvPicPr>
        <p:blipFill>
          <a:blip r:embed="rId4"/>
          <a:stretch>
            <a:fillRect/>
          </a:stretch>
        </p:blipFill>
        <p:spPr>
          <a:xfrm>
            <a:off x="236219" y="6239579"/>
            <a:ext cx="775044" cy="584683"/>
          </a:xfrm>
          <a:prstGeom prst="rect">
            <a:avLst/>
          </a:prstGeom>
          <a:ln w="12700">
            <a:miter lim="400000"/>
          </a:ln>
        </p:spPr>
      </p:pic>
      <p:pic>
        <p:nvPicPr>
          <p:cNvPr id="190" name="pasted-image.tiff" descr="pasted-image.tiff"/>
          <p:cNvPicPr>
            <a:picLocks noChangeAspect="1"/>
          </p:cNvPicPr>
          <p:nvPr/>
        </p:nvPicPr>
        <p:blipFill>
          <a:blip r:embed="rId5"/>
          <a:stretch>
            <a:fillRect/>
          </a:stretch>
        </p:blipFill>
        <p:spPr>
          <a:xfrm>
            <a:off x="9906816" y="-20515"/>
            <a:ext cx="2279369" cy="639979"/>
          </a:xfrm>
          <a:prstGeom prst="rect">
            <a:avLst/>
          </a:prstGeom>
          <a:ln w="12700">
            <a:miter lim="400000"/>
          </a:ln>
        </p:spPr>
      </p:pic>
      <p:sp>
        <p:nvSpPr>
          <p:cNvPr id="191" name="Rectangle 2"/>
          <p:cNvSpPr/>
          <p:nvPr/>
        </p:nvSpPr>
        <p:spPr>
          <a:xfrm>
            <a:off x="0" y="1"/>
            <a:ext cx="12192000" cy="855663"/>
          </a:xfrm>
          <a:prstGeom prst="rect">
            <a:avLst/>
          </a:prstGeom>
          <a:solidFill>
            <a:srgbClr val="1F497D"/>
          </a:solidFill>
          <a:ln w="12700">
            <a:miter lim="400000"/>
          </a:ln>
          <a:effectLst>
            <a:outerShdw blurRad="50800" dist="38100" dir="5400000" rotWithShape="0">
              <a:srgbClr val="000000">
                <a:alpha val="39999"/>
              </a:srgbClr>
            </a:outerShdw>
          </a:effectLst>
        </p:spPr>
        <p:txBody>
          <a:bodyPr lIns="45719" rIns="45719"/>
          <a:lstStyle/>
          <a:p>
            <a:pPr defTabSz="912812">
              <a:defRPr sz="2400">
                <a:latin typeface="Arial"/>
                <a:ea typeface="Arial"/>
                <a:cs typeface="Arial"/>
                <a:sym typeface="Arial"/>
              </a:defRPr>
            </a:pPr>
            <a:endParaRPr/>
          </a:p>
        </p:txBody>
      </p:sp>
      <p:sp>
        <p:nvSpPr>
          <p:cNvPr id="192" name="Title Text"/>
          <p:cNvSpPr txBox="1">
            <a:spLocks noGrp="1"/>
          </p:cNvSpPr>
          <p:nvPr>
            <p:ph type="title"/>
          </p:nvPr>
        </p:nvSpPr>
        <p:spPr>
          <a:xfrm>
            <a:off x="0" y="12578"/>
            <a:ext cx="12192000" cy="843088"/>
          </a:xfrm>
          <a:prstGeom prst="rect">
            <a:avLst/>
          </a:prstGeom>
        </p:spPr>
        <p:txBody>
          <a:bodyPr/>
          <a:lstStyle/>
          <a:p>
            <a:r>
              <a:t>Title Text</a:t>
            </a:r>
          </a:p>
        </p:txBody>
      </p:sp>
      <p:sp>
        <p:nvSpPr>
          <p:cNvPr id="193" name="Slide Number"/>
          <p:cNvSpPr txBox="1">
            <a:spLocks noGrp="1"/>
          </p:cNvSpPr>
          <p:nvPr>
            <p:ph type="sldNum" sz="quarter" idx="2"/>
          </p:nvPr>
        </p:nvSpPr>
        <p:spPr>
          <a:xfrm>
            <a:off x="11416297" y="6461223"/>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a:xfrm>
            <a:off x="827088" y="6387157"/>
            <a:ext cx="1292658" cy="419687"/>
          </a:xfrm>
        </p:spPr>
        <p:txBody>
          <a:bodyPr/>
          <a:lstStyle>
            <a:lvl1pPr>
              <a:defRPr sz="1400">
                <a:solidFill>
                  <a:schemeClr val="bg1"/>
                </a:solidFill>
              </a:defRPr>
            </a:lvl1pPr>
          </a:lstStyle>
          <a:p>
            <a:fld id="{CCFFE8FF-2B72-42E7-A3C2-B3A6AEB52B46}" type="datetime1">
              <a:rPr lang="en-US" smtClean="0"/>
              <a:t>8/18/22</a:t>
            </a:fld>
            <a:endParaRPr lang="en-US"/>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lvl1pPr>
              <a:defRPr sz="1600"/>
            </a:lvl1pPr>
          </a:lstStyle>
          <a:p>
            <a:r>
              <a:rPr lang="en-US"/>
              <a:t>Name -- Presentation Title</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a:xfrm>
            <a:off x="11336075" y="6384052"/>
            <a:ext cx="249425" cy="246221"/>
          </a:xfrm>
        </p:spPr>
        <p:txBody>
          <a:bodyPr/>
          <a:lstStyle/>
          <a:p>
            <a:fld id="{695884B8-C86C-9247-916E-0E4ED69A0AE3}" type="slidenum">
              <a:rPr lang="en-US" smtClean="0"/>
              <a:t>‹#›</a:t>
            </a:fld>
            <a:endParaRPr lang="en-US"/>
          </a:p>
        </p:txBody>
      </p:sp>
      <p:sp>
        <p:nvSpPr>
          <p:cNvPr id="14" name="Text Placeholder 13">
            <a:extLst>
              <a:ext uri="{FF2B5EF4-FFF2-40B4-BE49-F238E27FC236}">
                <a16:creationId xmlns:a16="http://schemas.microsoft.com/office/drawing/2014/main" id="{CF72E2FE-7B63-AF4A-93E8-BA374B01E2CB}"/>
              </a:ext>
            </a:extLst>
          </p:cNvPr>
          <p:cNvSpPr>
            <a:spLocks noGrp="1"/>
          </p:cNvSpPr>
          <p:nvPr>
            <p:ph type="body" sz="quarter" idx="13" hasCustomPrompt="1"/>
          </p:nvPr>
        </p:nvSpPr>
        <p:spPr>
          <a:xfrm>
            <a:off x="827088" y="1524000"/>
            <a:ext cx="10515600" cy="4530725"/>
          </a:xfrm>
        </p:spPr>
        <p:txBody>
          <a:bodyPr lIns="182880" rIns="182880">
            <a:normAutofit/>
          </a:bodyPr>
          <a:lstStyle>
            <a:lvl1pPr marL="270000" indent="-270000">
              <a:defRPr sz="3000"/>
            </a:lvl1pPr>
            <a:lvl2pPr marL="540000" indent="-360000">
              <a:buFont typeface="Courier New" panose="02070309020205020404" pitchFamily="49" charset="0"/>
              <a:buChar char="o"/>
              <a:defRPr sz="2400"/>
            </a:lvl2pPr>
            <a:lvl3pPr marL="900000" indent="-360000">
              <a:buFont typeface="Wingdings" pitchFamily="2" charset="2"/>
              <a:buChar char="Ø"/>
              <a:defRPr sz="2200"/>
            </a:lvl3pPr>
            <a:lvl4pPr marL="1170000" indent="-270000">
              <a:buFont typeface="Wingdings" pitchFamily="2" charset="2"/>
              <a:buChar char="ü"/>
              <a:defRPr sz="1800"/>
            </a:lvl4pPr>
            <a:lvl5pPr marL="1620000" indent="-270000">
              <a:defRPr sz="1400"/>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51">
            <a:extLst>
              <a:ext uri="{FF2B5EF4-FFF2-40B4-BE49-F238E27FC236}">
                <a16:creationId xmlns:a16="http://schemas.microsoft.com/office/drawing/2014/main" id="{F7F6A2DC-690D-9C48-866E-84FDBF471032}"/>
              </a:ext>
            </a:extLst>
          </p:cNvPr>
          <p:cNvSpPr/>
          <p:nvPr userDrawn="1"/>
        </p:nvSpPr>
        <p:spPr>
          <a:xfrm>
            <a:off x="2100" y="-2887"/>
            <a:ext cx="12187800" cy="1138959"/>
          </a:xfrm>
          <a:prstGeom prst="rect">
            <a:avLst/>
          </a:prstGeom>
          <a:solidFill>
            <a:srgbClr val="1F497D"/>
          </a:solidFill>
          <a:ln w="12700">
            <a:miter lim="400000"/>
          </a:ln>
        </p:spPr>
        <p:txBody>
          <a:bodyPr lIns="22860" rIns="22860" anchor="ctr"/>
          <a:lstStyle/>
          <a:p>
            <a:pPr algn="ctr" defTabSz="228541">
              <a:defRPr>
                <a:solidFill>
                  <a:srgbClr val="FFFFFF"/>
                </a:solidFill>
                <a:latin typeface="Arial"/>
                <a:ea typeface="Arial"/>
                <a:cs typeface="Arial"/>
                <a:sym typeface="Arial"/>
              </a:defRPr>
            </a:pPr>
            <a:endParaRPr sz="2200"/>
          </a:p>
        </p:txBody>
      </p:sp>
      <p:sp>
        <p:nvSpPr>
          <p:cNvPr id="15" name="Title 14">
            <a:extLst>
              <a:ext uri="{FF2B5EF4-FFF2-40B4-BE49-F238E27FC236}">
                <a16:creationId xmlns:a16="http://schemas.microsoft.com/office/drawing/2014/main" id="{07B60B32-36BC-C140-891C-CE927D3067D3}"/>
              </a:ext>
            </a:extLst>
          </p:cNvPr>
          <p:cNvSpPr>
            <a:spLocks noGrp="1"/>
          </p:cNvSpPr>
          <p:nvPr>
            <p:ph type="title"/>
          </p:nvPr>
        </p:nvSpPr>
        <p:spPr>
          <a:xfrm>
            <a:off x="156000" y="22370"/>
            <a:ext cx="11880000" cy="1088448"/>
          </a:xfrm>
        </p:spPr>
        <p:txBody>
          <a:bodyPr>
            <a:normAutofit/>
          </a:bodyPr>
          <a:lstStyle>
            <a:lvl1pPr algn="l">
              <a:defRPr sz="48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972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a:xfrm>
            <a:off x="827088" y="6387157"/>
            <a:ext cx="1292658" cy="419687"/>
          </a:xfrm>
        </p:spPr>
        <p:txBody>
          <a:bodyPr/>
          <a:lstStyle>
            <a:lvl1pPr>
              <a:defRPr sz="1400">
                <a:solidFill>
                  <a:schemeClr val="bg1"/>
                </a:solidFill>
              </a:defRPr>
            </a:lvl1pPr>
          </a:lstStyle>
          <a:p>
            <a:fld id="{CCFFE8FF-2B72-42E7-A3C2-B3A6AEB52B46}" type="datetime1">
              <a:rPr lang="en-US" smtClean="0"/>
              <a:t>8/18/22</a:t>
            </a:fld>
            <a:endParaRPr lang="en-US"/>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lvl1pPr>
              <a:defRPr sz="1600"/>
            </a:lvl1pPr>
          </a:lstStyle>
          <a:p>
            <a:r>
              <a:rPr lang="en-US"/>
              <a:t>Name -- Presentation Title</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a:xfrm>
            <a:off x="11336075" y="6384052"/>
            <a:ext cx="249425" cy="246221"/>
          </a:xfrm>
        </p:spPr>
        <p:txBody>
          <a:bodyPr/>
          <a:lstStyle/>
          <a:p>
            <a:fld id="{695884B8-C86C-9247-916E-0E4ED69A0AE3}" type="slidenum">
              <a:rPr lang="en-US" smtClean="0"/>
              <a:t>‹#›</a:t>
            </a:fld>
            <a:endParaRPr lang="en-US"/>
          </a:p>
        </p:txBody>
      </p:sp>
      <p:sp>
        <p:nvSpPr>
          <p:cNvPr id="14" name="Text Placeholder 13">
            <a:extLst>
              <a:ext uri="{FF2B5EF4-FFF2-40B4-BE49-F238E27FC236}">
                <a16:creationId xmlns:a16="http://schemas.microsoft.com/office/drawing/2014/main" id="{CF72E2FE-7B63-AF4A-93E8-BA374B01E2CB}"/>
              </a:ext>
            </a:extLst>
          </p:cNvPr>
          <p:cNvSpPr>
            <a:spLocks noGrp="1"/>
          </p:cNvSpPr>
          <p:nvPr>
            <p:ph type="body" sz="quarter" idx="13" hasCustomPrompt="1"/>
          </p:nvPr>
        </p:nvSpPr>
        <p:spPr>
          <a:xfrm>
            <a:off x="827088" y="1524000"/>
            <a:ext cx="10515600" cy="4530725"/>
          </a:xfrm>
        </p:spPr>
        <p:txBody>
          <a:bodyPr lIns="182880" rIns="182880">
            <a:normAutofit/>
          </a:bodyPr>
          <a:lstStyle>
            <a:lvl1pPr marL="270000" indent="-270000">
              <a:defRPr sz="3000"/>
            </a:lvl1pPr>
            <a:lvl2pPr marL="540000" indent="-360000">
              <a:buFont typeface="Courier New" panose="02070309020205020404" pitchFamily="49" charset="0"/>
              <a:buChar char="o"/>
              <a:defRPr sz="2400"/>
            </a:lvl2pPr>
            <a:lvl3pPr marL="900000" indent="-360000">
              <a:buFont typeface="Wingdings" pitchFamily="2" charset="2"/>
              <a:buChar char="Ø"/>
              <a:defRPr sz="2200"/>
            </a:lvl3pPr>
            <a:lvl4pPr marL="1170000" indent="-270000">
              <a:buFont typeface="Wingdings" pitchFamily="2" charset="2"/>
              <a:buChar char="ü"/>
              <a:defRPr sz="1800"/>
            </a:lvl4pPr>
            <a:lvl5pPr marL="1620000" indent="-270000">
              <a:defRPr sz="1400"/>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51">
            <a:extLst>
              <a:ext uri="{FF2B5EF4-FFF2-40B4-BE49-F238E27FC236}">
                <a16:creationId xmlns:a16="http://schemas.microsoft.com/office/drawing/2014/main" id="{F7F6A2DC-690D-9C48-866E-84FDBF471032}"/>
              </a:ext>
            </a:extLst>
          </p:cNvPr>
          <p:cNvSpPr/>
          <p:nvPr userDrawn="1"/>
        </p:nvSpPr>
        <p:spPr>
          <a:xfrm>
            <a:off x="2100" y="-2887"/>
            <a:ext cx="12187800" cy="1138959"/>
          </a:xfrm>
          <a:prstGeom prst="rect">
            <a:avLst/>
          </a:prstGeom>
          <a:solidFill>
            <a:srgbClr val="1F497D"/>
          </a:solidFill>
          <a:ln w="12700">
            <a:miter lim="400000"/>
          </a:ln>
        </p:spPr>
        <p:txBody>
          <a:bodyPr lIns="22860" rIns="22860" anchor="ctr"/>
          <a:lstStyle/>
          <a:p>
            <a:pPr algn="ctr" defTabSz="228541">
              <a:defRPr>
                <a:solidFill>
                  <a:srgbClr val="FFFFFF"/>
                </a:solidFill>
                <a:latin typeface="Arial"/>
                <a:ea typeface="Arial"/>
                <a:cs typeface="Arial"/>
                <a:sym typeface="Arial"/>
              </a:defRPr>
            </a:pPr>
            <a:endParaRPr sz="2200"/>
          </a:p>
        </p:txBody>
      </p:sp>
      <p:sp>
        <p:nvSpPr>
          <p:cNvPr id="15" name="Title 14">
            <a:extLst>
              <a:ext uri="{FF2B5EF4-FFF2-40B4-BE49-F238E27FC236}">
                <a16:creationId xmlns:a16="http://schemas.microsoft.com/office/drawing/2014/main" id="{07B60B32-36BC-C140-891C-CE927D3067D3}"/>
              </a:ext>
            </a:extLst>
          </p:cNvPr>
          <p:cNvSpPr>
            <a:spLocks noGrp="1"/>
          </p:cNvSpPr>
          <p:nvPr>
            <p:ph type="title"/>
          </p:nvPr>
        </p:nvSpPr>
        <p:spPr>
          <a:xfrm>
            <a:off x="156000" y="22370"/>
            <a:ext cx="11880000" cy="1088448"/>
          </a:xfrm>
        </p:spPr>
        <p:txBody>
          <a:bodyPr>
            <a:normAutofit/>
          </a:bodyPr>
          <a:lstStyle>
            <a:lvl1pPr algn="l">
              <a:defRPr sz="48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1197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tif"/><Relationship Id="rId4" Type="http://schemas.openxmlformats.org/officeDocument/2006/relationships/slideLayout" Target="../slideLayouts/slideLayout4.xml"/><Relationship Id="rId9" Type="http://schemas.openxmlformats.org/officeDocument/2006/relationships/image" Target="../media/image3.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4" name="Group 9"/>
          <p:cNvGrpSpPr/>
          <p:nvPr/>
        </p:nvGrpSpPr>
        <p:grpSpPr>
          <a:xfrm>
            <a:off x="-211627" y="-142629"/>
            <a:ext cx="12597296" cy="7137993"/>
            <a:chOff x="0" y="0"/>
            <a:chExt cx="12597294" cy="7137992"/>
          </a:xfrm>
        </p:grpSpPr>
        <p:grpSp>
          <p:nvGrpSpPr>
            <p:cNvPr id="10" name="Group 10"/>
            <p:cNvGrpSpPr/>
            <p:nvPr/>
          </p:nvGrpSpPr>
          <p:grpSpPr>
            <a:xfrm>
              <a:off x="835367" y="7015877"/>
              <a:ext cx="10957156" cy="122116"/>
              <a:chOff x="0" y="0"/>
              <a:chExt cx="10957155" cy="122115"/>
            </a:xfrm>
          </p:grpSpPr>
          <p:sp>
            <p:nvSpPr>
              <p:cNvPr id="2" name="Straight Connector 38"/>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3" name="Straight Connector 39"/>
              <p:cNvSpPr/>
              <p:nvPr/>
            </p:nvSpPr>
            <p:spPr>
              <a:xfrm>
                <a:off x="1095715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nvGrpSpPr>
              <p:cNvPr id="6" name="Group 40"/>
              <p:cNvGrpSpPr/>
              <p:nvPr/>
            </p:nvGrpSpPr>
            <p:grpSpPr>
              <a:xfrm>
                <a:off x="6996259" y="0"/>
                <a:ext cx="609601" cy="122116"/>
                <a:chOff x="0" y="0"/>
                <a:chExt cx="609599" cy="122115"/>
              </a:xfrm>
            </p:grpSpPr>
            <p:sp>
              <p:nvSpPr>
                <p:cNvPr id="4" name="Straight Connector 44"/>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5" name="Straight Connector 45"/>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nvGrpSpPr>
              <p:cNvPr id="9" name="Group 41"/>
              <p:cNvGrpSpPr/>
              <p:nvPr/>
            </p:nvGrpSpPr>
            <p:grpSpPr>
              <a:xfrm>
                <a:off x="3338659" y="0"/>
                <a:ext cx="609601" cy="122116"/>
                <a:chOff x="0" y="0"/>
                <a:chExt cx="609599" cy="122115"/>
              </a:xfrm>
            </p:grpSpPr>
            <p:sp>
              <p:nvSpPr>
                <p:cNvPr id="7" name="Straight Connector 42"/>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8" name="Straight Connector 43"/>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grpSp>
          <p:nvGrpSpPr>
            <p:cNvPr id="19" name="Group 11"/>
            <p:cNvGrpSpPr/>
            <p:nvPr/>
          </p:nvGrpSpPr>
          <p:grpSpPr>
            <a:xfrm>
              <a:off x="835367" y="0"/>
              <a:ext cx="10957156" cy="122116"/>
              <a:chOff x="0" y="0"/>
              <a:chExt cx="10957155" cy="122115"/>
            </a:xfrm>
          </p:grpSpPr>
          <p:sp>
            <p:nvSpPr>
              <p:cNvPr id="11" name="Straight Connector 30"/>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2" name="Straight Connector 31"/>
              <p:cNvSpPr/>
              <p:nvPr/>
            </p:nvSpPr>
            <p:spPr>
              <a:xfrm>
                <a:off x="1095715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nvGrpSpPr>
              <p:cNvPr id="15" name="Group 32"/>
              <p:cNvGrpSpPr/>
              <p:nvPr/>
            </p:nvGrpSpPr>
            <p:grpSpPr>
              <a:xfrm>
                <a:off x="6996259" y="0"/>
                <a:ext cx="609601" cy="122116"/>
                <a:chOff x="0" y="0"/>
                <a:chExt cx="609599" cy="122115"/>
              </a:xfrm>
            </p:grpSpPr>
            <p:sp>
              <p:nvSpPr>
                <p:cNvPr id="13" name="Straight Connector 36"/>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4" name="Straight Connector 37"/>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nvGrpSpPr>
              <p:cNvPr id="18" name="Group 33"/>
              <p:cNvGrpSpPr/>
              <p:nvPr/>
            </p:nvGrpSpPr>
            <p:grpSpPr>
              <a:xfrm>
                <a:off x="3338659" y="0"/>
                <a:ext cx="609601" cy="122116"/>
                <a:chOff x="0" y="0"/>
                <a:chExt cx="609599" cy="122115"/>
              </a:xfrm>
            </p:grpSpPr>
            <p:sp>
              <p:nvSpPr>
                <p:cNvPr id="16" name="Straight Connector 34"/>
                <p:cNvSpPr/>
                <p:nvPr/>
              </p:nvSpPr>
              <p:spPr>
                <a:xfrm>
                  <a:off x="609599"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17" name="Straight Connector 35"/>
                <p:cNvSpPr/>
                <p:nvPr/>
              </p:nvSpPr>
              <p:spPr>
                <a:xfrm flipH="1">
                  <a:off x="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grpSp>
          <p:nvGrpSpPr>
            <p:cNvPr id="26" name="Group 12"/>
            <p:cNvGrpSpPr/>
            <p:nvPr/>
          </p:nvGrpSpPr>
          <p:grpSpPr>
            <a:xfrm>
              <a:off x="0" y="1285059"/>
              <a:ext cx="163456" cy="5029135"/>
              <a:chOff x="0" y="0"/>
              <a:chExt cx="163455" cy="5029134"/>
            </a:xfrm>
          </p:grpSpPr>
          <p:sp>
            <p:nvSpPr>
              <p:cNvPr id="20" name="Straight Connector 24"/>
              <p:cNvSpPr/>
              <p:nvPr/>
            </p:nvSpPr>
            <p:spPr>
              <a:xfrm flipH="1" flipV="1">
                <a:off x="635" y="0"/>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21" name="Straight Connector 25"/>
              <p:cNvSpPr/>
              <p:nvPr/>
            </p:nvSpPr>
            <p:spPr>
              <a:xfrm flipH="1">
                <a:off x="635" y="457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22" name="Straight Connector 26"/>
              <p:cNvSpPr/>
              <p:nvPr/>
            </p:nvSpPr>
            <p:spPr>
              <a:xfrm flipH="1">
                <a:off x="635" y="5029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23" name="Straight Connector 27"/>
              <p:cNvSpPr/>
              <p:nvPr/>
            </p:nvSpPr>
            <p:spPr>
              <a:xfrm flipH="1">
                <a:off x="0" y="2933216"/>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24" name="Straight Connector 28"/>
              <p:cNvSpPr/>
              <p:nvPr/>
            </p:nvSpPr>
            <p:spPr>
              <a:xfrm flipH="1">
                <a:off x="0" y="2537015"/>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25" name="Straight Connector 54"/>
              <p:cNvSpPr/>
              <p:nvPr/>
            </p:nvSpPr>
            <p:spPr>
              <a:xfrm flipH="1">
                <a:off x="0" y="4631449"/>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nvGrpSpPr>
            <p:cNvPr id="33" name="Group 13"/>
            <p:cNvGrpSpPr/>
            <p:nvPr/>
          </p:nvGrpSpPr>
          <p:grpSpPr>
            <a:xfrm>
              <a:off x="12433839" y="1285059"/>
              <a:ext cx="163456" cy="5029135"/>
              <a:chOff x="0" y="0"/>
              <a:chExt cx="163455" cy="5029134"/>
            </a:xfrm>
          </p:grpSpPr>
          <p:sp>
            <p:nvSpPr>
              <p:cNvPr id="27" name="Straight Connector 16"/>
              <p:cNvSpPr/>
              <p:nvPr/>
            </p:nvSpPr>
            <p:spPr>
              <a:xfrm flipH="1" flipV="1">
                <a:off x="635" y="0"/>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28" name="Straight Connector 17"/>
              <p:cNvSpPr/>
              <p:nvPr/>
            </p:nvSpPr>
            <p:spPr>
              <a:xfrm flipH="1">
                <a:off x="635" y="457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29" name="Straight Connector 18"/>
              <p:cNvSpPr/>
              <p:nvPr/>
            </p:nvSpPr>
            <p:spPr>
              <a:xfrm flipH="1">
                <a:off x="635" y="5029134"/>
                <a:ext cx="162821"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30" name="Straight Connector 19"/>
              <p:cNvSpPr/>
              <p:nvPr/>
            </p:nvSpPr>
            <p:spPr>
              <a:xfrm flipH="1">
                <a:off x="0" y="2933216"/>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31" name="Straight Connector 20"/>
              <p:cNvSpPr/>
              <p:nvPr/>
            </p:nvSpPr>
            <p:spPr>
              <a:xfrm flipH="1">
                <a:off x="0" y="2537015"/>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sp>
            <p:nvSpPr>
              <p:cNvPr id="32" name="Straight Connector 56"/>
              <p:cNvSpPr/>
              <p:nvPr/>
            </p:nvSpPr>
            <p:spPr>
              <a:xfrm flipH="1">
                <a:off x="0" y="4631449"/>
                <a:ext cx="162817"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a:p>
            </p:txBody>
          </p:sp>
        </p:grpSp>
      </p:grpSp>
      <p:sp>
        <p:nvSpPr>
          <p:cNvPr id="35" name="Rectangle 51"/>
          <p:cNvSpPr/>
          <p:nvPr/>
        </p:nvSpPr>
        <p:spPr>
          <a:xfrm>
            <a:off x="0" y="6239579"/>
            <a:ext cx="12192000" cy="618421"/>
          </a:xfrm>
          <a:prstGeom prst="rect">
            <a:avLst/>
          </a:prstGeom>
          <a:solidFill>
            <a:srgbClr val="00395A"/>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pic>
        <p:nvPicPr>
          <p:cNvPr id="36" name="Picture 1" descr="Picture 1"/>
          <p:cNvPicPr>
            <a:picLocks noChangeAspect="1"/>
          </p:cNvPicPr>
          <p:nvPr/>
        </p:nvPicPr>
        <p:blipFill>
          <a:blip r:embed="rId7"/>
          <a:stretch>
            <a:fillRect/>
          </a:stretch>
        </p:blipFill>
        <p:spPr>
          <a:xfrm>
            <a:off x="1524000" y="6372704"/>
            <a:ext cx="2628593" cy="392994"/>
          </a:xfrm>
          <a:prstGeom prst="rect">
            <a:avLst/>
          </a:prstGeom>
          <a:ln w="12700">
            <a:miter lim="400000"/>
          </a:ln>
        </p:spPr>
      </p:pic>
      <p:pic>
        <p:nvPicPr>
          <p:cNvPr id="37" name="Picture 49" descr="Picture 49"/>
          <p:cNvPicPr>
            <a:picLocks noChangeAspect="1"/>
          </p:cNvPicPr>
          <p:nvPr/>
        </p:nvPicPr>
        <p:blipFill>
          <a:blip r:embed="rId8"/>
          <a:stretch>
            <a:fillRect/>
          </a:stretch>
        </p:blipFill>
        <p:spPr>
          <a:xfrm>
            <a:off x="8229600" y="6356929"/>
            <a:ext cx="2286000" cy="383722"/>
          </a:xfrm>
          <a:prstGeom prst="rect">
            <a:avLst/>
          </a:prstGeom>
          <a:ln w="12700">
            <a:miter lim="400000"/>
          </a:ln>
        </p:spPr>
      </p:pic>
      <p:pic>
        <p:nvPicPr>
          <p:cNvPr id="38" name="Picture 5" descr="Picture 5"/>
          <p:cNvPicPr>
            <a:picLocks noChangeAspect="1"/>
          </p:cNvPicPr>
          <p:nvPr/>
        </p:nvPicPr>
        <p:blipFill>
          <a:blip r:embed="rId9"/>
          <a:stretch>
            <a:fillRect/>
          </a:stretch>
        </p:blipFill>
        <p:spPr>
          <a:xfrm>
            <a:off x="236219" y="6239579"/>
            <a:ext cx="775044" cy="584683"/>
          </a:xfrm>
          <a:prstGeom prst="rect">
            <a:avLst/>
          </a:prstGeom>
          <a:ln w="12700">
            <a:miter lim="400000"/>
          </a:ln>
        </p:spPr>
      </p:pic>
      <p:pic>
        <p:nvPicPr>
          <p:cNvPr id="39" name="pasted-image.tiff" descr="pasted-image.tiff"/>
          <p:cNvPicPr>
            <a:picLocks noChangeAspect="1"/>
          </p:cNvPicPr>
          <p:nvPr/>
        </p:nvPicPr>
        <p:blipFill>
          <a:blip r:embed="rId10">
            <a:alphaModFix amt="81163"/>
          </a:blip>
          <a:stretch>
            <a:fillRect/>
          </a:stretch>
        </p:blipFill>
        <p:spPr>
          <a:xfrm>
            <a:off x="9906816" y="-20515"/>
            <a:ext cx="2279369" cy="639979"/>
          </a:xfrm>
          <a:prstGeom prst="rect">
            <a:avLst/>
          </a:prstGeom>
          <a:ln w="12700">
            <a:miter lim="400000"/>
          </a:ln>
        </p:spPr>
      </p:pic>
      <p:sp>
        <p:nvSpPr>
          <p:cNvPr id="40" name="Title Text"/>
          <p:cNvSpPr txBox="1">
            <a:spLocks noGrp="1"/>
          </p:cNvSpPr>
          <p:nvPr>
            <p:ph type="title"/>
          </p:nvPr>
        </p:nvSpPr>
        <p:spPr>
          <a:xfrm>
            <a:off x="22184" y="-27972"/>
            <a:ext cx="12192001" cy="914401"/>
          </a:xfrm>
          <a:prstGeom prst="rect">
            <a:avLst/>
          </a:prstGeom>
          <a:solidFill>
            <a:srgbClr val="00395A"/>
          </a:solidFill>
          <a:ln w="12700">
            <a:miter lim="400000"/>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1" name="Body Level One…"/>
          <p:cNvSpPr txBox="1">
            <a:spLocks noGrp="1"/>
          </p:cNvSpPr>
          <p:nvPr>
            <p:ph type="body" idx="1"/>
          </p:nvPr>
        </p:nvSpPr>
        <p:spPr>
          <a:xfrm>
            <a:off x="560970" y="1469664"/>
            <a:ext cx="11052101" cy="4525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xfrm>
            <a:off x="11340097" y="6393669"/>
            <a:ext cx="245403" cy="226987"/>
          </a:xfrm>
          <a:prstGeom prst="rect">
            <a:avLst/>
          </a:prstGeom>
          <a:ln w="12700">
            <a:miter lim="400000"/>
          </a:ln>
        </p:spPr>
        <p:txBody>
          <a:bodyPr wrap="none" lIns="45719" rIns="45719" anchor="ctr">
            <a:spAutoFit/>
          </a:bodyPr>
          <a:lstStyle>
            <a:lvl1pPr algn="r">
              <a:defRPr sz="1000">
                <a:solidFill>
                  <a:srgbClr val="FFFFFF"/>
                </a:solidFill>
                <a:latin typeface="Arial"/>
                <a:ea typeface="Arial"/>
                <a:cs typeface="Arial"/>
                <a:sym typeface="Arial"/>
              </a:defRPr>
            </a:lvl1pPr>
          </a:lstStyle>
          <a:p>
            <a:fld id="{86CB4B4D-7CA3-9044-876B-883B54F8677D}" type="slidenum">
              <a:t>‹#›</a:t>
            </a:fld>
            <a:endParaRPr/>
          </a:p>
        </p:txBody>
      </p:sp>
      <p:pic>
        <p:nvPicPr>
          <p:cNvPr id="43" name="pasted-image.tiff" descr="pasted-image.tiff"/>
          <p:cNvPicPr>
            <a:picLocks noChangeAspect="1"/>
          </p:cNvPicPr>
          <p:nvPr/>
        </p:nvPicPr>
        <p:blipFill>
          <a:blip r:embed="rId10">
            <a:alphaModFix amt="81163"/>
          </a:blip>
          <a:stretch>
            <a:fillRect/>
          </a:stretch>
        </p:blipFill>
        <p:spPr>
          <a:xfrm>
            <a:off x="10142160" y="0"/>
            <a:ext cx="2055627" cy="577158"/>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ransition spd="med"/>
  <p:txStyles>
    <p:titleStyle>
      <a:lvl1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9pPr>
    </p:titleStyle>
    <p:body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800100" marR="0" indent="-342900" algn="l" defTabSz="457200" rtl="0" latinLnBrk="0">
        <a:lnSpc>
          <a:spcPct val="100000"/>
        </a:lnSpc>
        <a:spcBef>
          <a:spcPts val="500"/>
        </a:spcBef>
        <a:spcAft>
          <a:spcPts val="0"/>
        </a:spcAft>
        <a:buClrTx/>
        <a:buSzPct val="100000"/>
        <a:buFont typeface="Arial"/>
        <a:buChar char="o"/>
        <a:tabLst/>
        <a:defRPr sz="2400" b="0" i="0" u="none" strike="noStrike" cap="none" spc="0" baseline="0">
          <a:solidFill>
            <a:srgbClr val="000000"/>
          </a:solidFill>
          <a:uFillTx/>
          <a:latin typeface="Arial"/>
          <a:ea typeface="Arial"/>
          <a:cs typeface="Arial"/>
          <a:sym typeface="Arial"/>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45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
          <p:cNvSpPr/>
          <p:nvPr/>
        </p:nvSpPr>
        <p:spPr>
          <a:xfrm>
            <a:off x="0" y="-2863"/>
            <a:ext cx="12192000" cy="7173412"/>
          </a:xfrm>
          <a:prstGeom prst="rect">
            <a:avLst/>
          </a:prstGeom>
          <a:blipFill>
            <a:blip r:embed="rId2"/>
            <a:stretch>
              <a:fillRect/>
            </a:stretch>
          </a:blipFill>
          <a:ln w="12700">
            <a:miter lim="400000"/>
          </a:ln>
        </p:spPr>
        <p:txBody>
          <a:bodyPr lIns="45719" rIns="45719"/>
          <a:lstStyle/>
          <a:p>
            <a:pPr defTabSz="914165">
              <a:defRPr sz="2400">
                <a:latin typeface="Arial"/>
                <a:ea typeface="Arial"/>
                <a:cs typeface="Arial"/>
                <a:sym typeface="Arial"/>
              </a:defRPr>
            </a:pPr>
            <a:endParaRPr/>
          </a:p>
        </p:txBody>
      </p:sp>
      <p:sp>
        <p:nvSpPr>
          <p:cNvPr id="392" name="Title 4"/>
          <p:cNvSpPr txBox="1">
            <a:spLocks noGrp="1"/>
          </p:cNvSpPr>
          <p:nvPr>
            <p:ph type="title"/>
          </p:nvPr>
        </p:nvSpPr>
        <p:spPr>
          <a:xfrm>
            <a:off x="0" y="-76201"/>
            <a:ext cx="12192000" cy="843088"/>
          </a:xfrm>
          <a:prstGeom prst="rect">
            <a:avLst/>
          </a:prstGeom>
        </p:spPr>
        <p:txBody>
          <a:bodyPr/>
          <a:lstStyle/>
          <a:p>
            <a:r>
              <a:rPr lang="en-US" dirty="0"/>
              <a:t>Introduction and review of EOC feedback</a:t>
            </a:r>
            <a:endParaRPr dirty="0"/>
          </a:p>
        </p:txBody>
      </p:sp>
      <p:sp>
        <p:nvSpPr>
          <p:cNvPr id="393" name="Slide Number Placeholder 1"/>
          <p:cNvSpPr txBox="1">
            <a:spLocks noGrp="1"/>
          </p:cNvSpPr>
          <p:nvPr>
            <p:ph type="sldNum" sz="quarter" idx="2"/>
          </p:nvPr>
        </p:nvSpPr>
        <p:spPr>
          <a:xfrm>
            <a:off x="11486928" y="6461223"/>
            <a:ext cx="174772"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394" name="Title 1"/>
          <p:cNvSpPr txBox="1"/>
          <p:nvPr/>
        </p:nvSpPr>
        <p:spPr>
          <a:xfrm>
            <a:off x="1779862" y="1672000"/>
            <a:ext cx="8632275" cy="4124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1313" indent="-341313" algn="ctr">
              <a:spcBef>
                <a:spcPts val="900"/>
              </a:spcBef>
              <a:defRPr sz="2400" b="1">
                <a:solidFill>
                  <a:srgbClr val="FFFFFF"/>
                </a:solidFill>
                <a:latin typeface="Arial"/>
                <a:ea typeface="Arial"/>
                <a:cs typeface="Arial"/>
                <a:sym typeface="Arial"/>
              </a:defRPr>
            </a:pPr>
            <a:r>
              <a:rPr dirty="0"/>
              <a:t>External Advisory Committee</a:t>
            </a:r>
          </a:p>
          <a:p>
            <a:pPr marL="341313" indent="-341313" algn="ctr">
              <a:spcBef>
                <a:spcPts val="900"/>
              </a:spcBef>
              <a:defRPr sz="2400">
                <a:solidFill>
                  <a:srgbClr val="FFFFFF"/>
                </a:solidFill>
                <a:latin typeface="Arial"/>
                <a:ea typeface="Arial"/>
                <a:cs typeface="Arial"/>
                <a:sym typeface="Arial"/>
              </a:defRPr>
            </a:pPr>
            <a:endParaRPr dirty="0"/>
          </a:p>
          <a:p>
            <a:pPr marL="341313" indent="-341313" algn="ctr">
              <a:spcBef>
                <a:spcPts val="900"/>
              </a:spcBef>
              <a:defRPr sz="2200">
                <a:solidFill>
                  <a:srgbClr val="FFFFFF"/>
                </a:solidFill>
                <a:latin typeface="Franklin Gothic Medium"/>
                <a:ea typeface="Franklin Gothic Medium"/>
                <a:cs typeface="Franklin Gothic Medium"/>
                <a:sym typeface="Franklin Gothic Medium"/>
              </a:defRPr>
            </a:pPr>
            <a:r>
              <a:rPr dirty="0"/>
              <a:t>Soren </a:t>
            </a:r>
            <a:r>
              <a:rPr dirty="0" err="1"/>
              <a:t>Prestemon</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Franklin Gothic Medium"/>
                <a:ea typeface="Franklin Gothic Medium"/>
                <a:cs typeface="Franklin Gothic Medium"/>
                <a:sym typeface="Franklin Gothic Medium"/>
              </a:defRPr>
            </a:pPr>
            <a:r>
              <a:rPr dirty="0"/>
              <a:t>Director, US Magnet Development Program</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Franklin Gothic Medium"/>
                <a:ea typeface="Franklin Gothic Medium"/>
                <a:cs typeface="Franklin Gothic Medium"/>
                <a:sym typeface="Franklin Gothic Medium"/>
              </a:defRPr>
            </a:pPr>
            <a:r>
              <a:rPr dirty="0"/>
              <a:t>Director, Berkeley Center for Magnet Technology</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Franklin Gothic Medium"/>
                <a:ea typeface="Franklin Gothic Medium"/>
                <a:cs typeface="Franklin Gothic Medium"/>
                <a:sym typeface="Franklin Gothic Medium"/>
              </a:defRPr>
            </a:pPr>
            <a:r>
              <a:rPr dirty="0"/>
              <a:t>Lawrence Berkeley National Laboratory</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Arial"/>
                <a:ea typeface="Arial"/>
                <a:cs typeface="Arial"/>
                <a:sym typeface="Arial"/>
              </a:defRPr>
            </a:pP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Arial"/>
                <a:ea typeface="Arial"/>
                <a:cs typeface="Arial"/>
                <a:sym typeface="Arial"/>
              </a:defRPr>
            </a:pPr>
            <a:r>
              <a:rPr lang="en-US" dirty="0"/>
              <a:t>August 19, 2022</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Arial"/>
                <a:ea typeface="Arial"/>
                <a:cs typeface="Arial"/>
                <a:sym typeface="Arial"/>
              </a:defRPr>
            </a:pPr>
            <a:r>
              <a:rPr dirty="0"/>
              <a:t>LBNL, Berkeley, CA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38AB-A527-834D-9D3B-3C3BCCAD507F}"/>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4329837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DA867-0F7A-AC43-B666-D7E79302A4C6}"/>
              </a:ext>
            </a:extLst>
          </p:cNvPr>
          <p:cNvSpPr>
            <a:spLocks noGrp="1"/>
          </p:cNvSpPr>
          <p:nvPr>
            <p:ph type="dt" sz="half" idx="10"/>
          </p:nvPr>
        </p:nvSpPr>
        <p:spPr/>
        <p:txBody>
          <a:bodyPr/>
          <a:lstStyle/>
          <a:p>
            <a:fld id="{CCFFE8FF-2B72-42E7-A3C2-B3A6AEB52B46}" type="datetime1">
              <a:rPr lang="en-US" smtClean="0"/>
              <a:t>8/18/22</a:t>
            </a:fld>
            <a:endParaRPr lang="en-US"/>
          </a:p>
        </p:txBody>
      </p:sp>
      <p:sp>
        <p:nvSpPr>
          <p:cNvPr id="3" name="Footer Placeholder 2">
            <a:extLst>
              <a:ext uri="{FF2B5EF4-FFF2-40B4-BE49-F238E27FC236}">
                <a16:creationId xmlns:a16="http://schemas.microsoft.com/office/drawing/2014/main" id="{E87B7657-101F-2D47-9DDD-79B1520ABC61}"/>
              </a:ext>
            </a:extLst>
          </p:cNvPr>
          <p:cNvSpPr>
            <a:spLocks noGrp="1"/>
          </p:cNvSpPr>
          <p:nvPr>
            <p:ph type="ftr" sz="quarter" idx="11"/>
          </p:nvPr>
        </p:nvSpPr>
        <p:spPr/>
        <p:txBody>
          <a:bodyPr/>
          <a:lstStyle/>
          <a:p>
            <a:r>
              <a:rPr lang="en-US"/>
              <a:t>Name -- Presentation Title</a:t>
            </a:r>
            <a:endParaRPr lang="en-US" dirty="0"/>
          </a:p>
        </p:txBody>
      </p:sp>
      <p:sp>
        <p:nvSpPr>
          <p:cNvPr id="4" name="Slide Number Placeholder 3">
            <a:extLst>
              <a:ext uri="{FF2B5EF4-FFF2-40B4-BE49-F238E27FC236}">
                <a16:creationId xmlns:a16="http://schemas.microsoft.com/office/drawing/2014/main" id="{9A0D2201-72B0-D548-A571-53D63B34591C}"/>
              </a:ext>
            </a:extLst>
          </p:cNvPr>
          <p:cNvSpPr>
            <a:spLocks noGrp="1"/>
          </p:cNvSpPr>
          <p:nvPr>
            <p:ph type="sldNum" sz="quarter" idx="12"/>
          </p:nvPr>
        </p:nvSpPr>
        <p:spPr>
          <a:xfrm>
            <a:off x="11422637" y="6384052"/>
            <a:ext cx="162863" cy="246221"/>
          </a:xfrm>
        </p:spPr>
        <p:txBody>
          <a:bodyPr/>
          <a:lstStyle/>
          <a:p>
            <a:fld id="{695884B8-C86C-9247-916E-0E4ED69A0AE3}" type="slidenum">
              <a:rPr lang="en-US" smtClean="0"/>
              <a:t>11</a:t>
            </a:fld>
            <a:endParaRPr lang="en-US"/>
          </a:p>
        </p:txBody>
      </p:sp>
      <p:sp>
        <p:nvSpPr>
          <p:cNvPr id="5" name="Text Placeholder 4">
            <a:extLst>
              <a:ext uri="{FF2B5EF4-FFF2-40B4-BE49-F238E27FC236}">
                <a16:creationId xmlns:a16="http://schemas.microsoft.com/office/drawing/2014/main" id="{BBF31210-612A-A045-B9A5-AC671497EF93}"/>
              </a:ext>
            </a:extLst>
          </p:cNvPr>
          <p:cNvSpPr>
            <a:spLocks noGrp="1"/>
          </p:cNvSpPr>
          <p:nvPr>
            <p:ph type="body" sz="quarter" idx="13"/>
          </p:nvPr>
        </p:nvSpPr>
        <p:spPr>
          <a:xfrm>
            <a:off x="300446" y="1254035"/>
            <a:ext cx="11735554" cy="5081966"/>
          </a:xfrm>
        </p:spPr>
        <p:txBody>
          <a:bodyPr>
            <a:normAutofit fontScale="92500" lnSpcReduction="10000"/>
          </a:bodyPr>
          <a:lstStyle/>
          <a:p>
            <a:pPr>
              <a:lnSpc>
                <a:spcPct val="100000"/>
              </a:lnSpc>
            </a:pPr>
            <a:r>
              <a:rPr lang="en-US" sz="2000" dirty="0">
                <a:latin typeface="Times New Roman" panose="02020603050405020304" pitchFamily="18" charset="0"/>
                <a:cs typeface="Times New Roman" panose="02020603050405020304" pitchFamily="18" charset="0"/>
              </a:rPr>
              <a:t>The test facility will be constructed in Industrial Building 1, APS-TD, Fermilab. The proposed place is selected based on the proximity to the needed base infrastructure for such a test stand, including cryogenic, power, water and crane.</a:t>
            </a:r>
          </a:p>
          <a:p>
            <a:pPr>
              <a:lnSpc>
                <a:spcPct val="100000"/>
              </a:lnSpc>
            </a:pP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a:latin typeface="Times New Roman" panose="02020603050405020304" pitchFamily="18" charset="0"/>
                <a:cs typeface="Times New Roman" panose="02020603050405020304" pitchFamily="18" charset="0"/>
              </a:rPr>
              <a:t>Minimum operating temperature of the facility is 1.9K for the magnet providing the background field and 4.2-4.3 K *(under discussion) for the test samples.</a:t>
            </a:r>
          </a:p>
          <a:p>
            <a:pPr>
              <a:lnSpc>
                <a:spcPct val="100000"/>
              </a:lnSpc>
            </a:pP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a:latin typeface="Times New Roman" panose="02020603050405020304" pitchFamily="18" charset="0"/>
                <a:cs typeface="Times New Roman" panose="02020603050405020304" pitchFamily="18" charset="0"/>
              </a:rPr>
              <a:t>The test pit cryostat should accommodate a dipole (</a:t>
            </a:r>
            <a:r>
              <a:rPr lang="en-US" sz="2000" dirty="0" err="1">
                <a:latin typeface="Times New Roman" panose="02020603050405020304" pitchFamily="18" charset="0"/>
                <a:cs typeface="Times New Roman" panose="02020603050405020304" pitchFamily="18" charset="0"/>
              </a:rPr>
              <a:t>coldmass</a:t>
            </a:r>
            <a:r>
              <a:rPr lang="en-US" sz="2000" dirty="0">
                <a:latin typeface="Times New Roman" panose="02020603050405020304" pitchFamily="18" charset="0"/>
                <a:cs typeface="Times New Roman" panose="02020603050405020304" pitchFamily="18" charset="0"/>
              </a:rPr>
              <a:t>) with maximum dimensions of 1.3 m and length of 3.0 m. </a:t>
            </a:r>
            <a:r>
              <a:rPr lang="en-US" sz="2000" i="1" dirty="0">
                <a:latin typeface="Times New Roman" panose="02020603050405020304" pitchFamily="18" charset="0"/>
                <a:cs typeface="Times New Roman" panose="02020603050405020304" pitchFamily="18" charset="0"/>
              </a:rPr>
              <a:t>[now using max length 3.1 m]</a:t>
            </a:r>
          </a:p>
          <a:p>
            <a:pPr>
              <a:lnSpc>
                <a:spcPct val="100000"/>
              </a:lnSpc>
            </a:pP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a:latin typeface="Times New Roman" panose="02020603050405020304" pitchFamily="18" charset="0"/>
                <a:cs typeface="Times New Roman" panose="02020603050405020304" pitchFamily="18" charset="0"/>
              </a:rPr>
              <a:t>The maximum weight of the dipole cold mass should not exceed 22 (Standard) tons, limited by the crane capacity.</a:t>
            </a:r>
          </a:p>
          <a:p>
            <a:pPr>
              <a:lnSpc>
                <a:spcPct val="100000"/>
              </a:lnSpc>
            </a:pP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a:latin typeface="Times New Roman" panose="02020603050405020304" pitchFamily="18" charset="0"/>
                <a:cs typeface="Times New Roman" panose="02020603050405020304" pitchFamily="18" charset="0"/>
              </a:rPr>
              <a:t>The test facility should be efficient and safe, minimizing the time for experiment preparation and no helium losses after quenches.</a:t>
            </a:r>
          </a:p>
          <a:p>
            <a:pPr>
              <a:lnSpc>
                <a:spcPct val="100000"/>
              </a:lnSpc>
            </a:pP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a:latin typeface="Times New Roman" panose="02020603050405020304" pitchFamily="18" charset="0"/>
                <a:cs typeface="Times New Roman" panose="02020603050405020304" pitchFamily="18" charset="0"/>
              </a:rPr>
              <a:t>Operational lifetime of the facility at least 20 years.</a:t>
            </a:r>
          </a:p>
        </p:txBody>
      </p:sp>
      <p:sp>
        <p:nvSpPr>
          <p:cNvPr id="6" name="Title 5">
            <a:extLst>
              <a:ext uri="{FF2B5EF4-FFF2-40B4-BE49-F238E27FC236}">
                <a16:creationId xmlns:a16="http://schemas.microsoft.com/office/drawing/2014/main" id="{ED8687DC-19A7-0049-B9F5-1D9B84C45531}"/>
              </a:ext>
            </a:extLst>
          </p:cNvPr>
          <p:cNvSpPr>
            <a:spLocks noGrp="1"/>
          </p:cNvSpPr>
          <p:nvPr>
            <p:ph type="title"/>
          </p:nvPr>
        </p:nvSpPr>
        <p:spPr/>
        <p:txBody>
          <a:bodyPr>
            <a:noAutofit/>
          </a:bodyPr>
          <a:lstStyle/>
          <a:p>
            <a:pPr algn="ctr"/>
            <a:r>
              <a:rPr lang="en-US" sz="3200" dirty="0"/>
              <a:t>Facility parameters/specifications for FES and HEP needs</a:t>
            </a:r>
            <a:br>
              <a:rPr lang="en-US" sz="3200" dirty="0"/>
            </a:br>
            <a:r>
              <a:rPr lang="en-US" sz="2800" i="1" dirty="0"/>
              <a:t>(From Conceptual Cost and Schedule document)  </a:t>
            </a:r>
            <a:r>
              <a:rPr lang="en-US" sz="3200" i="1" dirty="0"/>
              <a:t>(1 of 2)</a:t>
            </a:r>
          </a:p>
        </p:txBody>
      </p:sp>
    </p:spTree>
    <p:extLst>
      <p:ext uri="{BB962C8B-B14F-4D97-AF65-F5344CB8AC3E}">
        <p14:creationId xmlns:p14="http://schemas.microsoft.com/office/powerpoint/2010/main" val="297181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F1DFC-A854-4849-986D-16A85F904D87}"/>
              </a:ext>
            </a:extLst>
          </p:cNvPr>
          <p:cNvSpPr>
            <a:spLocks noGrp="1"/>
          </p:cNvSpPr>
          <p:nvPr>
            <p:ph type="dt" sz="half" idx="10"/>
          </p:nvPr>
        </p:nvSpPr>
        <p:spPr/>
        <p:txBody>
          <a:bodyPr/>
          <a:lstStyle/>
          <a:p>
            <a:fld id="{CCFFE8FF-2B72-42E7-A3C2-B3A6AEB52B46}" type="datetime1">
              <a:rPr lang="en-US" smtClean="0"/>
              <a:t>8/18/22</a:t>
            </a:fld>
            <a:endParaRPr lang="en-US"/>
          </a:p>
        </p:txBody>
      </p:sp>
      <p:sp>
        <p:nvSpPr>
          <p:cNvPr id="3" name="Footer Placeholder 2">
            <a:extLst>
              <a:ext uri="{FF2B5EF4-FFF2-40B4-BE49-F238E27FC236}">
                <a16:creationId xmlns:a16="http://schemas.microsoft.com/office/drawing/2014/main" id="{519A028D-0FB1-FB40-B5F7-6D11E03DBFB5}"/>
              </a:ext>
            </a:extLst>
          </p:cNvPr>
          <p:cNvSpPr>
            <a:spLocks noGrp="1"/>
          </p:cNvSpPr>
          <p:nvPr>
            <p:ph type="ftr" sz="quarter" idx="11"/>
          </p:nvPr>
        </p:nvSpPr>
        <p:spPr/>
        <p:txBody>
          <a:bodyPr/>
          <a:lstStyle/>
          <a:p>
            <a:r>
              <a:rPr lang="en-US"/>
              <a:t>Name -- Presentation Title</a:t>
            </a:r>
            <a:endParaRPr lang="en-US" dirty="0"/>
          </a:p>
        </p:txBody>
      </p:sp>
      <p:sp>
        <p:nvSpPr>
          <p:cNvPr id="4" name="Slide Number Placeholder 3">
            <a:extLst>
              <a:ext uri="{FF2B5EF4-FFF2-40B4-BE49-F238E27FC236}">
                <a16:creationId xmlns:a16="http://schemas.microsoft.com/office/drawing/2014/main" id="{8510DF76-F462-4B49-8CB8-2424B515A138}"/>
              </a:ext>
            </a:extLst>
          </p:cNvPr>
          <p:cNvSpPr>
            <a:spLocks noGrp="1"/>
          </p:cNvSpPr>
          <p:nvPr>
            <p:ph type="sldNum" sz="quarter" idx="12"/>
          </p:nvPr>
        </p:nvSpPr>
        <p:spPr>
          <a:xfrm>
            <a:off x="11422637" y="6384052"/>
            <a:ext cx="162863" cy="246221"/>
          </a:xfrm>
        </p:spPr>
        <p:txBody>
          <a:bodyPr/>
          <a:lstStyle/>
          <a:p>
            <a:fld id="{695884B8-C86C-9247-916E-0E4ED69A0AE3}" type="slidenum">
              <a:rPr lang="en-US" smtClean="0"/>
              <a:t>12</a:t>
            </a:fld>
            <a:endParaRPr lang="en-US"/>
          </a:p>
        </p:txBody>
      </p:sp>
      <p:sp>
        <p:nvSpPr>
          <p:cNvPr id="5" name="Text Placeholder 4">
            <a:extLst>
              <a:ext uri="{FF2B5EF4-FFF2-40B4-BE49-F238E27FC236}">
                <a16:creationId xmlns:a16="http://schemas.microsoft.com/office/drawing/2014/main" id="{DB070984-7D7D-EF4B-8E6A-3B7598346205}"/>
              </a:ext>
            </a:extLst>
          </p:cNvPr>
          <p:cNvSpPr>
            <a:spLocks noGrp="1"/>
          </p:cNvSpPr>
          <p:nvPr>
            <p:ph type="body" sz="quarter" idx="13"/>
          </p:nvPr>
        </p:nvSpPr>
        <p:spPr>
          <a:xfrm>
            <a:off x="341811" y="1394568"/>
            <a:ext cx="11508377" cy="4702629"/>
          </a:xfrm>
        </p:spPr>
        <p:txBody>
          <a:bodyPr>
            <a:normAutofit/>
          </a:bodyPr>
          <a:lstStyle/>
          <a:p>
            <a:r>
              <a:rPr lang="en-US" sz="2400" dirty="0">
                <a:latin typeface="Times New Roman" panose="02020603050405020304" pitchFamily="18" charset="0"/>
                <a:cs typeface="Times New Roman" panose="02020603050405020304" pitchFamily="18" charset="0"/>
              </a:rPr>
              <a:t>Background dipole field &gt; 15T.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Homogeneous field region&gt;500-600mm, preferably&gt;1000mm.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Cryostat to accommodate sufficient sample length to keep sample joint in low field.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Well dimension 90x140, and preferably100x150.</a:t>
            </a:r>
          </a:p>
          <a:p>
            <a:pPr lvl="1"/>
            <a:r>
              <a:rPr lang="en-US" sz="1800" dirty="0">
                <a:latin typeface="Times New Roman" panose="02020603050405020304" pitchFamily="18" charset="0"/>
                <a:cs typeface="Times New Roman" panose="02020603050405020304" pitchFamily="18" charset="0"/>
              </a:rPr>
              <a:t>It would be preferable to make the well compatible with FRESCA2 samples </a:t>
            </a:r>
            <a:r>
              <a:rPr lang="en-US" sz="1800" i="1" dirty="0">
                <a:latin typeface="Times New Roman" panose="02020603050405020304" pitchFamily="18" charset="0"/>
                <a:cs typeface="Times New Roman" panose="02020603050405020304" pitchFamily="18" charset="0"/>
              </a:rPr>
              <a:t>[note EDIPO was actually 94x144]</a:t>
            </a:r>
          </a:p>
          <a:p>
            <a:pPr lvl="1"/>
            <a:endParaRPr lang="en-US" sz="1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Field quality in the transverse plane -target is to keep all harmonics below 20 units at 35 mm radius and 15 T field. </a:t>
            </a:r>
          </a:p>
          <a:p>
            <a:pPr marL="0" indent="0">
              <a:buNone/>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B25A2582-5C92-F044-B1F2-45C6FC9082E0}"/>
              </a:ext>
            </a:extLst>
          </p:cNvPr>
          <p:cNvSpPr>
            <a:spLocks noGrp="1"/>
          </p:cNvSpPr>
          <p:nvPr>
            <p:ph type="title"/>
          </p:nvPr>
        </p:nvSpPr>
        <p:spPr/>
        <p:txBody>
          <a:bodyPr>
            <a:noAutofit/>
          </a:bodyPr>
          <a:lstStyle/>
          <a:p>
            <a:pPr algn="ctr"/>
            <a:r>
              <a:rPr lang="en-US" sz="3200" dirty="0"/>
              <a:t>Magnet parameters/specifications for FES and HEP needs</a:t>
            </a:r>
            <a:br>
              <a:rPr lang="en-US" sz="3200" dirty="0"/>
            </a:br>
            <a:r>
              <a:rPr lang="en-US" sz="2800" i="1" dirty="0"/>
              <a:t>(From Conceptual Cost and Schedule document)  (2 of 2)</a:t>
            </a:r>
            <a:endParaRPr lang="en-US" sz="3200" dirty="0"/>
          </a:p>
        </p:txBody>
      </p:sp>
    </p:spTree>
    <p:extLst>
      <p:ext uri="{BB962C8B-B14F-4D97-AF65-F5344CB8AC3E}">
        <p14:creationId xmlns:p14="http://schemas.microsoft.com/office/powerpoint/2010/main" val="163348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Title 1"/>
          <p:cNvSpPr txBox="1">
            <a:spLocks noGrp="1"/>
          </p:cNvSpPr>
          <p:nvPr>
            <p:ph type="title"/>
          </p:nvPr>
        </p:nvSpPr>
        <p:spPr>
          <a:prstGeom prst="rect">
            <a:avLst/>
          </a:prstGeom>
        </p:spPr>
        <p:txBody>
          <a:bodyPr/>
          <a:lstStyle/>
          <a:p>
            <a:r>
              <a:t>Process used to develop the draft specifications document</a:t>
            </a:r>
          </a:p>
        </p:txBody>
      </p:sp>
      <p:sp>
        <p:nvSpPr>
          <p:cNvPr id="409" name="Content Placeholder 3"/>
          <p:cNvSpPr txBox="1">
            <a:spLocks noGrp="1"/>
          </p:cNvSpPr>
          <p:nvPr>
            <p:ph type="body" idx="1"/>
          </p:nvPr>
        </p:nvSpPr>
        <p:spPr>
          <a:xfrm>
            <a:off x="533400" y="1342532"/>
            <a:ext cx="11052100" cy="4525963"/>
          </a:xfrm>
          <a:prstGeom prst="rect">
            <a:avLst/>
          </a:prstGeom>
        </p:spPr>
        <p:txBody>
          <a:bodyPr/>
          <a:lstStyle/>
          <a:p>
            <a:pPr>
              <a:lnSpc>
                <a:spcPct val="90000"/>
              </a:lnSpc>
            </a:pPr>
            <a:r>
              <a:t>Initial discussions internally </a:t>
            </a:r>
          </a:p>
          <a:p>
            <a:pPr marL="742950" lvl="1" indent="-285750">
              <a:lnSpc>
                <a:spcPct val="90000"/>
              </a:lnSpc>
              <a:spcBef>
                <a:spcPts val="400"/>
              </a:spcBef>
              <a:buFont typeface="Courier New"/>
              <a:defRPr sz="2000"/>
            </a:pPr>
            <a:r>
              <a:t>Xiaorong Wang – leads REBCO HTS development at LBNL</a:t>
            </a:r>
          </a:p>
          <a:p>
            <a:pPr marL="742950" lvl="1" indent="-285750">
              <a:lnSpc>
                <a:spcPct val="90000"/>
              </a:lnSpc>
              <a:spcBef>
                <a:spcPts val="400"/>
              </a:spcBef>
              <a:buFont typeface="Courier New"/>
              <a:defRPr sz="2000"/>
            </a:pPr>
            <a:r>
              <a:t>GianLuca Sabbi – leads LBNL role in EDIPO replacement magnet design</a:t>
            </a:r>
          </a:p>
          <a:p>
            <a:pPr>
              <a:lnSpc>
                <a:spcPct val="90000"/>
              </a:lnSpc>
            </a:pPr>
            <a:r>
              <a:t>Followed by detailed discussion with Joe Minervini</a:t>
            </a:r>
          </a:p>
          <a:p>
            <a:pPr>
              <a:lnSpc>
                <a:spcPct val="90000"/>
              </a:lnSpc>
            </a:pPr>
            <a:r>
              <a:t>I then drafted a the “Cable Test Facility Requirements Questionnaire”</a:t>
            </a:r>
          </a:p>
          <a:p>
            <a:pPr marL="742950" lvl="1" indent="-285750">
              <a:lnSpc>
                <a:spcPct val="90000"/>
              </a:lnSpc>
              <a:spcBef>
                <a:spcPts val="400"/>
              </a:spcBef>
              <a:buFont typeface="Courier New"/>
              <a:defRPr sz="2000"/>
            </a:pPr>
            <a:r>
              <a:t>Reviewed it with Joe Minervini and Xiaorong Wang</a:t>
            </a:r>
          </a:p>
          <a:p>
            <a:pPr>
              <a:lnSpc>
                <a:spcPct val="90000"/>
              </a:lnSpc>
            </a:pPr>
            <a:r>
              <a:t>Developed a list of stakeholders, with initial guidance from Joe Minervini, and iterated with FES program managers</a:t>
            </a:r>
          </a:p>
          <a:p>
            <a:pPr>
              <a:lnSpc>
                <a:spcPct val="90000"/>
              </a:lnSpc>
            </a:pPr>
            <a:r>
              <a:t>The stakeholders were then contacted and asked to respond to the questionnaire</a:t>
            </a:r>
          </a:p>
          <a:p>
            <a:pPr>
              <a:lnSpc>
                <a:spcPct val="90000"/>
              </a:lnSpc>
            </a:pPr>
            <a:r>
              <a:t>Stakeholder responses were then consolidated in the draft specification document, with only minor iteration on the document after the first draft</a:t>
            </a:r>
          </a:p>
        </p:txBody>
      </p:sp>
      <p:sp>
        <p:nvSpPr>
          <p:cNvPr id="410" name="Slide Number Placeholder 2"/>
          <p:cNvSpPr txBox="1">
            <a:spLocks noGrp="1"/>
          </p:cNvSpPr>
          <p:nvPr>
            <p:ph type="sldNum" sz="quarter" idx="2"/>
          </p:nvPr>
        </p:nvSpPr>
        <p:spPr>
          <a:xfrm>
            <a:off x="11410728" y="6393669"/>
            <a:ext cx="174772"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81F6-573C-E447-A56C-29F7187732D5}"/>
              </a:ext>
            </a:extLst>
          </p:cNvPr>
          <p:cNvSpPr>
            <a:spLocks noGrp="1"/>
          </p:cNvSpPr>
          <p:nvPr>
            <p:ph type="title"/>
          </p:nvPr>
        </p:nvSpPr>
        <p:spPr/>
        <p:txBody>
          <a:bodyPr/>
          <a:lstStyle/>
          <a:p>
            <a:r>
              <a:rPr lang="en-US" dirty="0"/>
              <a:t>EOC - Charge</a:t>
            </a:r>
          </a:p>
        </p:txBody>
      </p:sp>
      <p:sp>
        <p:nvSpPr>
          <p:cNvPr id="3" name="Text Placeholder 2">
            <a:extLst>
              <a:ext uri="{FF2B5EF4-FFF2-40B4-BE49-F238E27FC236}">
                <a16:creationId xmlns:a16="http://schemas.microsoft.com/office/drawing/2014/main" id="{B34E25AD-39BC-0447-9B59-D2D3DF8054D3}"/>
              </a:ext>
            </a:extLst>
          </p:cNvPr>
          <p:cNvSpPr>
            <a:spLocks noGrp="1"/>
          </p:cNvSpPr>
          <p:nvPr>
            <p:ph type="body" idx="1"/>
          </p:nvPr>
        </p:nvSpPr>
        <p:spPr>
          <a:xfrm>
            <a:off x="95498" y="886429"/>
            <a:ext cx="7030515" cy="2329737"/>
          </a:xfrm>
        </p:spPr>
        <p:txBody>
          <a:bodyPr>
            <a:normAutofit lnSpcReduction="10000"/>
          </a:bodyPr>
          <a:lstStyle/>
          <a:p>
            <a:pPr lvl="1"/>
            <a:r>
              <a:rPr lang="en-US" sz="1800" dirty="0">
                <a:latin typeface="Times New Roman" panose="02020603050405020304" pitchFamily="18" charset="0"/>
                <a:cs typeface="Times New Roman" panose="02020603050405020304" pitchFamily="18" charset="0"/>
              </a:rPr>
              <a:t> Joe </a:t>
            </a:r>
            <a:r>
              <a:rPr lang="en-US" sz="1800" dirty="0" err="1">
                <a:latin typeface="Times New Roman" panose="02020603050405020304" pitchFamily="18" charset="0"/>
                <a:cs typeface="Times New Roman" panose="02020603050405020304" pitchFamily="18" charset="0"/>
              </a:rPr>
              <a:t>Minervini</a:t>
            </a:r>
            <a:r>
              <a:rPr lang="en-US" sz="1800" dirty="0">
                <a:latin typeface="Times New Roman" panose="02020603050405020304" pitchFamily="18" charset="0"/>
                <a:cs typeface="Times New Roman" panose="02020603050405020304" pitchFamily="18" charset="0"/>
              </a:rPr>
              <a:t> (Chair)				</a:t>
            </a:r>
          </a:p>
          <a:p>
            <a:pPr lvl="1"/>
            <a:r>
              <a:rPr lang="en-US" sz="1800" dirty="0">
                <a:latin typeface="Times New Roman" panose="02020603050405020304" pitchFamily="18" charset="0"/>
                <a:cs typeface="Times New Roman" panose="02020603050405020304" pitchFamily="18" charset="0"/>
              </a:rPr>
              <a:t> Steve </a:t>
            </a:r>
            <a:r>
              <a:rPr lang="en-US" sz="1800" dirty="0" err="1">
                <a:latin typeface="Times New Roman" panose="02020603050405020304" pitchFamily="18" charset="0"/>
                <a:cs typeface="Times New Roman" panose="02020603050405020304" pitchFamily="18" charset="0"/>
              </a:rPr>
              <a:t>Gourlay</a:t>
            </a:r>
            <a:r>
              <a:rPr lang="en-US" sz="1800" dirty="0">
                <a:latin typeface="Times New Roman" panose="02020603050405020304" pitchFamily="18" charset="0"/>
                <a:cs typeface="Times New Roman" panose="02020603050405020304" pitchFamily="18" charset="0"/>
              </a:rPr>
              <a:t>  (Co-chair / Backup)	</a:t>
            </a:r>
          </a:p>
          <a:p>
            <a:pPr lvl="1"/>
            <a:r>
              <a:rPr lang="en-US" sz="1800" dirty="0">
                <a:latin typeface="Times New Roman" panose="02020603050405020304" pitchFamily="18" charset="0"/>
                <a:cs typeface="Times New Roman" panose="02020603050405020304" pitchFamily="18" charset="0"/>
              </a:rPr>
              <a:t> Luca </a:t>
            </a:r>
            <a:r>
              <a:rPr lang="en-US" sz="1800" dirty="0" err="1">
                <a:latin typeface="Times New Roman" panose="02020603050405020304" pitchFamily="18" charset="0"/>
                <a:cs typeface="Times New Roman" panose="02020603050405020304" pitchFamily="18" charset="0"/>
              </a:rPr>
              <a:t>Bottura</a:t>
            </a:r>
            <a:r>
              <a:rPr lang="en-US" sz="1800" dirty="0">
                <a:latin typeface="Times New Roman" panose="02020603050405020304" pitchFamily="18" charset="0"/>
                <a:cs typeface="Times New Roman" panose="02020603050405020304" pitchFamily="18" charset="0"/>
              </a:rPr>
              <a:t>							</a:t>
            </a:r>
          </a:p>
          <a:p>
            <a:pPr lvl="1"/>
            <a:r>
              <a:rPr lang="en-US" sz="1800" dirty="0">
                <a:latin typeface="Times New Roman" panose="02020603050405020304" pitchFamily="18" charset="0"/>
                <a:cs typeface="Times New Roman" panose="02020603050405020304" pitchFamily="18" charset="0"/>
              </a:rPr>
              <a:t> Luisa Chiesa							</a:t>
            </a:r>
          </a:p>
          <a:p>
            <a:pPr lvl="1"/>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Danko</a:t>
            </a:r>
            <a:r>
              <a:rPr lang="en-US" sz="1800" dirty="0">
                <a:latin typeface="Times New Roman" panose="02020603050405020304" pitchFamily="18" charset="0"/>
                <a:cs typeface="Times New Roman" panose="02020603050405020304" pitchFamily="18" charset="0"/>
              </a:rPr>
              <a:t> van der </a:t>
            </a:r>
            <a:r>
              <a:rPr lang="en-US" sz="1800" dirty="0" err="1">
                <a:latin typeface="Times New Roman" panose="02020603050405020304" pitchFamily="18" charset="0"/>
                <a:cs typeface="Times New Roman" panose="02020603050405020304" pitchFamily="18" charset="0"/>
              </a:rPr>
              <a:t>Laan</a:t>
            </a:r>
            <a:r>
              <a:rPr lang="en-US" sz="1800" dirty="0">
                <a:latin typeface="Times New Roman" panose="02020603050405020304" pitchFamily="18" charset="0"/>
                <a:cs typeface="Times New Roman" panose="02020603050405020304" pitchFamily="18" charset="0"/>
              </a:rPr>
              <a:t>					</a:t>
            </a:r>
          </a:p>
          <a:p>
            <a:pPr lvl="1"/>
            <a:r>
              <a:rPr lang="en-US" sz="1800" dirty="0">
                <a:latin typeface="Times New Roman" panose="02020603050405020304" pitchFamily="18" charset="0"/>
                <a:cs typeface="Times New Roman" panose="02020603050405020304" pitchFamily="18" charset="0"/>
              </a:rPr>
              <a:t> Ruben </a:t>
            </a:r>
            <a:r>
              <a:rPr lang="en-US" sz="1800" dirty="0" err="1">
                <a:latin typeface="Times New Roman" panose="02020603050405020304" pitchFamily="18" charset="0"/>
                <a:cs typeface="Times New Roman" panose="02020603050405020304" pitchFamily="18" charset="0"/>
              </a:rPr>
              <a:t>Carcagno</a:t>
            </a:r>
            <a:r>
              <a:rPr lang="en-US" sz="1800" dirty="0">
                <a:latin typeface="Times New Roman" panose="02020603050405020304" pitchFamily="18" charset="0"/>
                <a:cs typeface="Times New Roman" panose="02020603050405020304" pitchFamily="18" charset="0"/>
              </a:rPr>
              <a:t>						</a:t>
            </a:r>
          </a:p>
          <a:p>
            <a:pPr lvl="1"/>
            <a:r>
              <a:rPr lang="en-US" sz="1800" dirty="0">
                <a:latin typeface="Times New Roman" panose="02020603050405020304" pitchFamily="18" charset="0"/>
                <a:cs typeface="Times New Roman" panose="02020603050405020304" pitchFamily="18" charset="0"/>
              </a:rPr>
              <a:t> Nicolai </a:t>
            </a:r>
            <a:r>
              <a:rPr lang="en-US" sz="1800" dirty="0" err="1">
                <a:latin typeface="Times New Roman" panose="02020603050405020304" pitchFamily="18" charset="0"/>
                <a:cs typeface="Times New Roman" panose="02020603050405020304" pitchFamily="18" charset="0"/>
              </a:rPr>
              <a:t>Martovetsky</a:t>
            </a:r>
            <a:r>
              <a:rPr lang="en-US" sz="1800" dirty="0">
                <a:latin typeface="Times New Roman" panose="02020603050405020304" pitchFamily="18" charset="0"/>
                <a:cs typeface="Times New Roman" panose="02020603050405020304" pitchFamily="18" charset="0"/>
              </a:rPr>
              <a:t>		</a:t>
            </a:r>
            <a:endParaRPr lang="en-US" sz="1800" dirty="0"/>
          </a:p>
        </p:txBody>
      </p:sp>
      <p:sp>
        <p:nvSpPr>
          <p:cNvPr id="5" name="Rectangle 4">
            <a:extLst>
              <a:ext uri="{FF2B5EF4-FFF2-40B4-BE49-F238E27FC236}">
                <a16:creationId xmlns:a16="http://schemas.microsoft.com/office/drawing/2014/main" id="{97B2BDCA-3B4E-0944-9865-B075FE5C0730}"/>
              </a:ext>
            </a:extLst>
          </p:cNvPr>
          <p:cNvSpPr/>
          <p:nvPr/>
        </p:nvSpPr>
        <p:spPr>
          <a:xfrm>
            <a:off x="22184" y="3016469"/>
            <a:ext cx="5989733" cy="3293209"/>
          </a:xfrm>
          <a:prstGeom prst="rect">
            <a:avLst/>
          </a:prstGeom>
          <a:solidFill>
            <a:schemeClr val="bg1">
              <a:lumMod val="95000"/>
            </a:schemeClr>
          </a:solidFill>
          <a:ln>
            <a:solidFill>
              <a:srgbClr val="C00000"/>
            </a:solidFill>
          </a:ln>
        </p:spPr>
        <p:txBody>
          <a:bodyPr wrap="square">
            <a:spAutoFit/>
          </a:bodyPr>
          <a:lstStyle/>
          <a:p>
            <a:r>
              <a:rPr lang="en-US" sz="1600" b="1" dirty="0">
                <a:latin typeface="+mj-ea"/>
                <a:ea typeface="+mj-ea"/>
              </a:rPr>
              <a:t>Role of the Oversight Committee (OC):</a:t>
            </a:r>
          </a:p>
          <a:p>
            <a:pPr marL="285750" lvl="1" indent="-285750">
              <a:buFont typeface="Arial" panose="020B0604020202020204" pitchFamily="34" charset="0"/>
              <a:buChar char="•"/>
            </a:pPr>
            <a:r>
              <a:rPr lang="en-US" sz="1600" dirty="0">
                <a:latin typeface="+mj-ea"/>
                <a:ea typeface="+mj-ea"/>
              </a:rPr>
              <a:t>Represent user interests in facility plans</a:t>
            </a:r>
          </a:p>
          <a:p>
            <a:pPr marL="285750" lvl="1" indent="-285750">
              <a:buFont typeface="Arial" panose="020B0604020202020204" pitchFamily="34" charset="0"/>
              <a:buChar char="•"/>
            </a:pPr>
            <a:r>
              <a:rPr lang="en-US" sz="1600" dirty="0">
                <a:latin typeface="+mj-ea"/>
                <a:ea typeface="+mj-ea"/>
              </a:rPr>
              <a:t>Provide guidance and oversight for the overall facility development</a:t>
            </a:r>
          </a:p>
          <a:p>
            <a:pPr marL="285750" lvl="1" indent="-285750">
              <a:buFont typeface="Arial" panose="020B0604020202020204" pitchFamily="34" charset="0"/>
              <a:buChar char="•"/>
            </a:pPr>
            <a:r>
              <a:rPr lang="en-US" sz="1600" dirty="0">
                <a:latin typeface="+mj-ea"/>
                <a:ea typeface="+mj-ea"/>
              </a:rPr>
              <a:t>Provide feedback on performance goals, overall design, and its implementation</a:t>
            </a:r>
          </a:p>
          <a:p>
            <a:pPr marL="285750" lvl="1" indent="-285750">
              <a:buFont typeface="Arial" panose="020B0604020202020204" pitchFamily="34" charset="0"/>
              <a:buChar char="•"/>
            </a:pPr>
            <a:r>
              <a:rPr lang="en-US" sz="1600" dirty="0">
                <a:latin typeface="+mj-ea"/>
                <a:ea typeface="+mj-ea"/>
              </a:rPr>
              <a:t>Provide advice to the project management in terms of:</a:t>
            </a:r>
          </a:p>
          <a:p>
            <a:pPr lvl="8" indent="0"/>
            <a:r>
              <a:rPr lang="en-US" sz="1600" dirty="0">
                <a:latin typeface="+mj-ea"/>
                <a:ea typeface="+mj-ea"/>
              </a:rPr>
              <a:t>	- Responsiveness to community needs</a:t>
            </a:r>
          </a:p>
          <a:p>
            <a:pPr lvl="2" indent="0"/>
            <a:r>
              <a:rPr lang="en-US" sz="1600" dirty="0">
                <a:latin typeface="+mj-ea"/>
                <a:ea typeface="+mj-ea"/>
              </a:rPr>
              <a:t>	- Coordination and integration of efforts magnet/facility</a:t>
            </a:r>
          </a:p>
          <a:p>
            <a:pPr lvl="2" indent="0"/>
            <a:r>
              <a:rPr lang="en-US" sz="1600" dirty="0">
                <a:latin typeface="+mj-ea"/>
                <a:ea typeface="+mj-ea"/>
              </a:rPr>
              <a:t>	- Balance of project risk and cost &amp; schedule</a:t>
            </a:r>
          </a:p>
          <a:p>
            <a:pPr marL="285750" lvl="1" indent="-285750">
              <a:buFont typeface="Arial" panose="020B0604020202020204" pitchFamily="34" charset="0"/>
              <a:buChar char="•"/>
            </a:pPr>
            <a:r>
              <a:rPr lang="en-US" sz="1600" dirty="0">
                <a:latin typeface="+mj-ea"/>
                <a:ea typeface="+mj-ea"/>
              </a:rPr>
              <a:t>Provide guidance on:</a:t>
            </a:r>
          </a:p>
          <a:p>
            <a:pPr lvl="2" indent="0"/>
            <a:r>
              <a:rPr lang="en-US" sz="1600" dirty="0">
                <a:latin typeface="+mj-ea"/>
                <a:ea typeface="+mj-ea"/>
              </a:rPr>
              <a:t>	- Facility operational structure and user needs</a:t>
            </a:r>
          </a:p>
          <a:p>
            <a:pPr lvl="2" indent="0"/>
            <a:r>
              <a:rPr lang="en-US" sz="1600" dirty="0">
                <a:latin typeface="+mj-ea"/>
                <a:ea typeface="+mj-ea"/>
              </a:rPr>
              <a:t>	- Collaboration and coordination with other laboratories</a:t>
            </a:r>
          </a:p>
          <a:p>
            <a:pPr marL="285750" lvl="1" indent="-285750">
              <a:buFont typeface="Arial" panose="020B0604020202020204" pitchFamily="34" charset="0"/>
              <a:buChar char="•"/>
            </a:pPr>
            <a:r>
              <a:rPr lang="en-US" sz="1600" dirty="0">
                <a:latin typeface="+mj-ea"/>
                <a:ea typeface="+mj-ea"/>
              </a:rPr>
              <a:t>Provide feedback to sponsors on project team performance</a:t>
            </a:r>
          </a:p>
        </p:txBody>
      </p:sp>
      <p:sp>
        <p:nvSpPr>
          <p:cNvPr id="7" name="TextBox 6">
            <a:extLst>
              <a:ext uri="{FF2B5EF4-FFF2-40B4-BE49-F238E27FC236}">
                <a16:creationId xmlns:a16="http://schemas.microsoft.com/office/drawing/2014/main" id="{8F8BFD92-67DD-6947-9109-0634457AE60B}"/>
              </a:ext>
            </a:extLst>
          </p:cNvPr>
          <p:cNvSpPr txBox="1"/>
          <p:nvPr/>
        </p:nvSpPr>
        <p:spPr>
          <a:xfrm>
            <a:off x="6106769" y="1360451"/>
            <a:ext cx="5989733" cy="4801314"/>
          </a:xfrm>
          <a:prstGeom prst="rect">
            <a:avLst/>
          </a:prstGeom>
          <a:solidFill>
            <a:schemeClr val="accent5">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Comment on the project status, in particular technical advances on the conductor, cable, and magnet design and on the facility preparations.</a:t>
            </a:r>
          </a:p>
          <a:p>
            <a:pPr marL="342900" marR="0" lvl="0" indent="-342900">
              <a:spcBef>
                <a:spcPts val="0"/>
              </a:spcBef>
              <a:spcAft>
                <a:spcPts val="0"/>
              </a:spcAft>
              <a:buSzPts val="1000"/>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Has the project made judicious decisions as it proceeds in design? Are there suggestions to improve the methods and timeliness of project decisions for the stakeholders?</a:t>
            </a:r>
          </a:p>
          <a:p>
            <a:pPr marL="342900" marR="0" lvl="0" indent="-342900">
              <a:spcBef>
                <a:spcPts val="0"/>
              </a:spcBef>
              <a:spcAft>
                <a:spcPts val="0"/>
              </a:spcAft>
              <a:buSzPts val="1000"/>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Are project risks reasonably documented and understood by the project team? Are there additional risks that the project should consider?</a:t>
            </a:r>
          </a:p>
          <a:p>
            <a:pPr marL="342900" marR="0" lvl="0" indent="-342900">
              <a:spcBef>
                <a:spcPts val="0"/>
              </a:spcBef>
              <a:spcAft>
                <a:spcPts val="0"/>
              </a:spcAft>
              <a:buSzPts val="1000"/>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What are the long-term considerations that we should be acting on now?</a:t>
            </a:r>
          </a:p>
          <a:p>
            <a:pPr marL="342900" marR="0" lvl="0" indent="-342900">
              <a:spcBef>
                <a:spcPts val="0"/>
              </a:spcBef>
              <a:spcAft>
                <a:spcPts val="0"/>
              </a:spcAft>
              <a:buSzPts val="1000"/>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Have we reasonably addressed feedback from the last EOC meeting?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D161BD1-0C31-E272-B81B-9C489D6DFBCE}"/>
              </a:ext>
            </a:extLst>
          </p:cNvPr>
          <p:cNvSpPr txBox="1"/>
          <p:nvPr/>
        </p:nvSpPr>
        <p:spPr>
          <a:xfrm>
            <a:off x="8464378" y="886429"/>
            <a:ext cx="168051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Charge</a:t>
            </a:r>
          </a:p>
        </p:txBody>
      </p:sp>
    </p:spTree>
    <p:extLst>
      <p:ext uri="{BB962C8B-B14F-4D97-AF65-F5344CB8AC3E}">
        <p14:creationId xmlns:p14="http://schemas.microsoft.com/office/powerpoint/2010/main" val="12504420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A4D2-37D4-97FA-67E7-C2D70DD2EEFF}"/>
              </a:ext>
            </a:extLst>
          </p:cNvPr>
          <p:cNvSpPr>
            <a:spLocks noGrp="1"/>
          </p:cNvSpPr>
          <p:nvPr>
            <p:ph type="title"/>
          </p:nvPr>
        </p:nvSpPr>
        <p:spPr/>
        <p:txBody>
          <a:bodyPr/>
          <a:lstStyle/>
          <a:p>
            <a:r>
              <a:rPr lang="en-US" dirty="0"/>
              <a:t>Previous EOC meeting report </a:t>
            </a:r>
          </a:p>
        </p:txBody>
      </p:sp>
      <p:sp>
        <p:nvSpPr>
          <p:cNvPr id="3" name="Text Placeholder 2">
            <a:extLst>
              <a:ext uri="{FF2B5EF4-FFF2-40B4-BE49-F238E27FC236}">
                <a16:creationId xmlns:a16="http://schemas.microsoft.com/office/drawing/2014/main" id="{49311A34-E0A5-1DD7-AFEB-64732AA02DB3}"/>
              </a:ext>
            </a:extLst>
          </p:cNvPr>
          <p:cNvSpPr>
            <a:spLocks noGrp="1"/>
          </p:cNvSpPr>
          <p:nvPr>
            <p:ph type="body" idx="1"/>
          </p:nvPr>
        </p:nvSpPr>
        <p:spPr>
          <a:xfrm>
            <a:off x="366584" y="1271955"/>
            <a:ext cx="11052101" cy="4525964"/>
          </a:xfrm>
        </p:spPr>
        <p:txBody>
          <a:bodyPr/>
          <a:lstStyle/>
          <a:p>
            <a:r>
              <a:rPr lang="en-US" dirty="0"/>
              <a:t>Very nice report – significant feedback – thank you!</a:t>
            </a:r>
          </a:p>
          <a:p>
            <a:r>
              <a:rPr lang="en-US" dirty="0"/>
              <a:t>Organized along the following topics:</a:t>
            </a:r>
          </a:p>
          <a:p>
            <a:pPr lvl="1"/>
            <a:r>
              <a:rPr lang="en-US" dirty="0"/>
              <a:t>Project Structure and Management</a:t>
            </a:r>
          </a:p>
          <a:p>
            <a:pPr lvl="1"/>
            <a:r>
              <a:rPr lang="en-US" dirty="0"/>
              <a:t>15T Magnet Design, </a:t>
            </a:r>
          </a:p>
          <a:p>
            <a:pPr lvl="1"/>
            <a:r>
              <a:rPr lang="en-US" dirty="0"/>
              <a:t>Facility Design, </a:t>
            </a:r>
          </a:p>
          <a:p>
            <a:pPr lvl="1"/>
            <a:r>
              <a:rPr lang="en-US" dirty="0"/>
              <a:t>Facility Usage, </a:t>
            </a:r>
          </a:p>
          <a:p>
            <a:pPr lvl="1"/>
            <a:r>
              <a:rPr lang="en-US" dirty="0"/>
              <a:t>Budget and Schedule.</a:t>
            </a:r>
          </a:p>
          <a:p>
            <a:pPr lvl="1"/>
            <a:endParaRPr lang="en-US" dirty="0"/>
          </a:p>
          <a:p>
            <a:r>
              <a:rPr lang="en-US" dirty="0"/>
              <a:t>Here I will touch on a subset of the feedback</a:t>
            </a:r>
          </a:p>
        </p:txBody>
      </p:sp>
      <p:sp>
        <p:nvSpPr>
          <p:cNvPr id="4" name="TextBox 3">
            <a:extLst>
              <a:ext uri="{FF2B5EF4-FFF2-40B4-BE49-F238E27FC236}">
                <a16:creationId xmlns:a16="http://schemas.microsoft.com/office/drawing/2014/main" id="{A4576868-3FD2-20A3-4422-AAB0F1080042}"/>
              </a:ext>
            </a:extLst>
          </p:cNvPr>
          <p:cNvSpPr txBox="1"/>
          <p:nvPr/>
        </p:nvSpPr>
        <p:spPr>
          <a:xfrm>
            <a:off x="7673546" y="2286000"/>
            <a:ext cx="4151870" cy="2862320"/>
          </a:xfrm>
          <a:prstGeom prst="rect">
            <a:avLst/>
          </a:prstGeom>
          <a:solidFill>
            <a:schemeClr val="accent6">
              <a:lumMod val="20000"/>
              <a:lumOff val="8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A General comment in the report:</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endParaRPr>
          </a:p>
          <a:p>
            <a:r>
              <a:rPr lang="en-US" i="1" dirty="0">
                <a:solidFill>
                  <a:srgbClr val="0070C0"/>
                </a:solidFill>
              </a:rPr>
              <a:t>“a detailed overview summary of these facilities, both defunct and still in operation, could be very useful.”</a:t>
            </a:r>
            <a:endParaRPr kumimoji="0" lang="en-US" sz="1800" b="0" i="1" u="none" strike="noStrike" cap="none" spc="0" normalizeH="0" baseline="0" dirty="0">
              <a:ln>
                <a:noFill/>
              </a:ln>
              <a:solidFill>
                <a:srgbClr val="0070C0"/>
              </a:solidFill>
              <a:effectLst/>
              <a:uFillTx/>
              <a:latin typeface="Franklin Gothic Book"/>
              <a:ea typeface="Franklin Gothic Book"/>
              <a:cs typeface="Franklin Gothic Book"/>
              <a:sym typeface="Franklin Gothic Book"/>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endParaRPr>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will be addressed by a dedicated talk:</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endParaRPr>
          </a:p>
          <a:p>
            <a:r>
              <a:rPr lang="en-US" i="1" dirty="0"/>
              <a:t>“Review of existing and planned cable testing capabilities”, </a:t>
            </a:r>
            <a:r>
              <a:rPr lang="en-US" dirty="0"/>
              <a:t>by G. </a:t>
            </a:r>
            <a:r>
              <a:rPr lang="en-US" dirty="0" err="1"/>
              <a:t>Velev</a:t>
            </a:r>
            <a:endPar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endParaRPr>
          </a:p>
        </p:txBody>
      </p:sp>
    </p:spTree>
    <p:extLst>
      <p:ext uri="{BB962C8B-B14F-4D97-AF65-F5344CB8AC3E}">
        <p14:creationId xmlns:p14="http://schemas.microsoft.com/office/powerpoint/2010/main" val="3919401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Project Structure and Management</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298100" y="1277716"/>
            <a:ext cx="4199759" cy="4525964"/>
          </a:xfrm>
        </p:spPr>
        <p:txBody>
          <a:bodyPr>
            <a:normAutofit fontScale="92500" lnSpcReduction="20000"/>
          </a:bodyPr>
          <a:lstStyle/>
          <a:p>
            <a:r>
              <a:rPr lang="en-US" i="1" dirty="0">
                <a:solidFill>
                  <a:srgbClr val="0070C0"/>
                </a:solidFill>
              </a:rPr>
              <a:t>“…a clear organization chart should be created with well-defined Roles, Responsibilities, Authorities, and Accountabilities.”</a:t>
            </a:r>
          </a:p>
          <a:p>
            <a:endParaRPr lang="en-US" i="1" dirty="0">
              <a:solidFill>
                <a:srgbClr val="0070C0"/>
              </a:solidFill>
            </a:endParaRPr>
          </a:p>
          <a:p>
            <a:r>
              <a:rPr lang="en-US" dirty="0"/>
              <a:t>The current organization is shown to the right. </a:t>
            </a:r>
          </a:p>
          <a:p>
            <a:pPr lvl="1"/>
            <a:r>
              <a:rPr lang="en-US" dirty="0"/>
              <a:t>Note that resources (people) are managed by SP and GV within the two organizations (not the PM’s).</a:t>
            </a:r>
          </a:p>
          <a:p>
            <a:pPr lvl="1"/>
            <a:r>
              <a:rPr lang="en-US" dirty="0"/>
              <a:t>R2A2s are not fully nailed down</a:t>
            </a:r>
          </a:p>
          <a:p>
            <a:endParaRPr lang="en-US" dirty="0"/>
          </a:p>
          <a:p>
            <a:endParaRPr lang="en-US" dirty="0"/>
          </a:p>
        </p:txBody>
      </p:sp>
      <p:pic>
        <p:nvPicPr>
          <p:cNvPr id="4" name="Picture 3">
            <a:extLst>
              <a:ext uri="{FF2B5EF4-FFF2-40B4-BE49-F238E27FC236}">
                <a16:creationId xmlns:a16="http://schemas.microsoft.com/office/drawing/2014/main" id="{F5C2CE0E-9FF3-7530-9E04-8F55D31D27F7}"/>
              </a:ext>
            </a:extLst>
          </p:cNvPr>
          <p:cNvPicPr>
            <a:picLocks noChangeAspect="1"/>
          </p:cNvPicPr>
          <p:nvPr/>
        </p:nvPicPr>
        <p:blipFill>
          <a:blip r:embed="rId2"/>
          <a:stretch>
            <a:fillRect/>
          </a:stretch>
        </p:blipFill>
        <p:spPr>
          <a:xfrm>
            <a:off x="4720280" y="1037864"/>
            <a:ext cx="7400108" cy="5203374"/>
          </a:xfrm>
          <a:prstGeom prst="rect">
            <a:avLst/>
          </a:prstGeom>
        </p:spPr>
      </p:pic>
    </p:spTree>
    <p:extLst>
      <p:ext uri="{BB962C8B-B14F-4D97-AF65-F5344CB8AC3E}">
        <p14:creationId xmlns:p14="http://schemas.microsoft.com/office/powerpoint/2010/main" val="16024016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Project Structure and Management</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569949" y="1037177"/>
            <a:ext cx="5089446" cy="4525964"/>
          </a:xfrm>
        </p:spPr>
        <p:txBody>
          <a:bodyPr>
            <a:normAutofit/>
          </a:bodyPr>
          <a:lstStyle/>
          <a:p>
            <a:r>
              <a:rPr lang="en-US" i="1" dirty="0">
                <a:solidFill>
                  <a:srgbClr val="0070C0"/>
                </a:solidFill>
              </a:rPr>
              <a:t>“…The project might benefit from a more rigorous approach to the Risk Management process.”</a:t>
            </a:r>
          </a:p>
          <a:p>
            <a:endParaRPr lang="en-US" i="1" dirty="0">
              <a:solidFill>
                <a:srgbClr val="0070C0"/>
              </a:solidFill>
            </a:endParaRPr>
          </a:p>
          <a:p>
            <a:r>
              <a:rPr lang="en-US" dirty="0"/>
              <a:t>A simple risk register has been drafted. Feedback from the EOC on format and content is most welcome. (A subset shown to the right)</a:t>
            </a:r>
          </a:p>
          <a:p>
            <a:pPr marL="0" indent="0">
              <a:buNone/>
            </a:pPr>
            <a:endParaRPr lang="en-US" dirty="0"/>
          </a:p>
        </p:txBody>
      </p:sp>
      <p:pic>
        <p:nvPicPr>
          <p:cNvPr id="5" name="Picture 4">
            <a:extLst>
              <a:ext uri="{FF2B5EF4-FFF2-40B4-BE49-F238E27FC236}">
                <a16:creationId xmlns:a16="http://schemas.microsoft.com/office/drawing/2014/main" id="{9EF35B46-641D-45DA-AC3A-451B3567E119}"/>
              </a:ext>
            </a:extLst>
          </p:cNvPr>
          <p:cNvPicPr>
            <a:picLocks noChangeAspect="1"/>
          </p:cNvPicPr>
          <p:nvPr/>
        </p:nvPicPr>
        <p:blipFill>
          <a:blip r:embed="rId2"/>
          <a:stretch>
            <a:fillRect/>
          </a:stretch>
        </p:blipFill>
        <p:spPr>
          <a:xfrm>
            <a:off x="6301944" y="1037177"/>
            <a:ext cx="5828270" cy="2838157"/>
          </a:xfrm>
          <a:prstGeom prst="rect">
            <a:avLst/>
          </a:prstGeom>
        </p:spPr>
      </p:pic>
      <p:pic>
        <p:nvPicPr>
          <p:cNvPr id="6" name="Picture 5">
            <a:extLst>
              <a:ext uri="{FF2B5EF4-FFF2-40B4-BE49-F238E27FC236}">
                <a16:creationId xmlns:a16="http://schemas.microsoft.com/office/drawing/2014/main" id="{3BF018D1-0C69-AD67-8064-470301CB540E}"/>
              </a:ext>
            </a:extLst>
          </p:cNvPr>
          <p:cNvPicPr>
            <a:picLocks noChangeAspect="1"/>
          </p:cNvPicPr>
          <p:nvPr/>
        </p:nvPicPr>
        <p:blipFill>
          <a:blip r:embed="rId3"/>
          <a:stretch>
            <a:fillRect/>
          </a:stretch>
        </p:blipFill>
        <p:spPr>
          <a:xfrm>
            <a:off x="6301944" y="4161617"/>
            <a:ext cx="5828271" cy="1960662"/>
          </a:xfrm>
          <a:prstGeom prst="rect">
            <a:avLst/>
          </a:prstGeom>
        </p:spPr>
      </p:pic>
    </p:spTree>
    <p:extLst>
      <p:ext uri="{BB962C8B-B14F-4D97-AF65-F5344CB8AC3E}">
        <p14:creationId xmlns:p14="http://schemas.microsoft.com/office/powerpoint/2010/main" val="10264713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15T Magnet Design</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174533" y="1061891"/>
            <a:ext cx="6288051" cy="4525964"/>
          </a:xfrm>
        </p:spPr>
        <p:txBody>
          <a:bodyPr>
            <a:normAutofit fontScale="92500" lnSpcReduction="20000"/>
          </a:bodyPr>
          <a:lstStyle/>
          <a:p>
            <a:r>
              <a:rPr lang="en-US" i="1" dirty="0">
                <a:solidFill>
                  <a:srgbClr val="0070C0"/>
                </a:solidFill>
              </a:rPr>
              <a:t>“But beware, this is an R&amp;D magnet, hopefully achieving 15 T operational..”</a:t>
            </a:r>
          </a:p>
          <a:p>
            <a:endParaRPr lang="en-US" i="1" dirty="0">
              <a:solidFill>
                <a:srgbClr val="0070C0"/>
              </a:solidFill>
            </a:endParaRPr>
          </a:p>
          <a:p>
            <a:r>
              <a:rPr lang="en-US" dirty="0"/>
              <a:t>The talks by the Test Facility Dipole team will strive to show how we are trying to mitigate uncertainty in magnet performance, e.g. through design margin, wire procurement, etc.</a:t>
            </a:r>
          </a:p>
          <a:p>
            <a:pPr lvl="1"/>
            <a:r>
              <a:rPr lang="en-US" dirty="0"/>
              <a:t>Nevertheless, we recognize many risks:</a:t>
            </a:r>
          </a:p>
          <a:p>
            <a:pPr lvl="2"/>
            <a:r>
              <a:rPr lang="en-US" dirty="0"/>
              <a:t>Conductor variability</a:t>
            </a:r>
          </a:p>
          <a:p>
            <a:pPr lvl="2"/>
            <a:r>
              <a:rPr lang="en-US" dirty="0"/>
              <a:t>Cable performance reproducibility</a:t>
            </a:r>
          </a:p>
          <a:p>
            <a:pPr lvl="2"/>
            <a:r>
              <a:rPr lang="en-US" dirty="0"/>
              <a:t>Magnet design and fabrication issues</a:t>
            </a:r>
          </a:p>
          <a:p>
            <a:pPr lvl="2"/>
            <a:r>
              <a:rPr lang="en-US" dirty="0"/>
              <a:t>Resources to finalize design, and for fabrication</a:t>
            </a:r>
          </a:p>
          <a:p>
            <a:pPr lvl="2"/>
            <a:r>
              <a:rPr lang="en-US" dirty="0"/>
              <a:t>…</a:t>
            </a:r>
          </a:p>
          <a:p>
            <a:endParaRPr lang="en-US" dirty="0"/>
          </a:p>
          <a:p>
            <a:pPr marL="0" indent="0">
              <a:buNone/>
            </a:pPr>
            <a:endParaRPr lang="en-US" dirty="0"/>
          </a:p>
        </p:txBody>
      </p:sp>
      <p:sp>
        <p:nvSpPr>
          <p:cNvPr id="4" name="Text Placeholder 2">
            <a:extLst>
              <a:ext uri="{FF2B5EF4-FFF2-40B4-BE49-F238E27FC236}">
                <a16:creationId xmlns:a16="http://schemas.microsoft.com/office/drawing/2014/main" id="{3135ED79-5189-0C00-EA2F-AF66FD23B854}"/>
              </a:ext>
            </a:extLst>
          </p:cNvPr>
          <p:cNvSpPr txBox="1">
            <a:spLocks/>
          </p:cNvSpPr>
          <p:nvPr/>
        </p:nvSpPr>
        <p:spPr>
          <a:xfrm>
            <a:off x="6747779" y="1061891"/>
            <a:ext cx="5269688" cy="4525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800100" marR="0" indent="-342900" algn="l" defTabSz="457200" rtl="0" latinLnBrk="0">
              <a:lnSpc>
                <a:spcPct val="100000"/>
              </a:lnSpc>
              <a:spcBef>
                <a:spcPts val="500"/>
              </a:spcBef>
              <a:spcAft>
                <a:spcPts val="0"/>
              </a:spcAft>
              <a:buClrTx/>
              <a:buSzPct val="100000"/>
              <a:buFont typeface="Arial"/>
              <a:buChar char="o"/>
              <a:tabLst/>
              <a:defRPr sz="2400" b="0" i="0" u="none" strike="noStrike" cap="none" spc="0" baseline="0">
                <a:solidFill>
                  <a:srgbClr val="000000"/>
                </a:solidFill>
                <a:uFillTx/>
                <a:latin typeface="Arial"/>
                <a:ea typeface="Arial"/>
                <a:cs typeface="Arial"/>
                <a:sym typeface="Arial"/>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45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hangingPunct="1"/>
            <a:r>
              <a:rPr lang="en-US" i="1" dirty="0">
                <a:solidFill>
                  <a:srgbClr val="0070C0"/>
                </a:solidFill>
              </a:rPr>
              <a:t>“The rest of the engineering still needs much work, so the timeline is a bit optimistic.</a:t>
            </a:r>
          </a:p>
          <a:p>
            <a:pPr hangingPunct="1"/>
            <a:endParaRPr lang="en-US" i="1" dirty="0">
              <a:solidFill>
                <a:srgbClr val="0070C0"/>
              </a:solidFill>
            </a:endParaRPr>
          </a:p>
          <a:p>
            <a:pPr hangingPunct="1"/>
            <a:r>
              <a:rPr lang="en-US" dirty="0"/>
              <a:t>Indeed, the design schedule has slipped somewhat – cost impact is not too large, but we do not expect to be able to significantly recover schedule</a:t>
            </a:r>
          </a:p>
          <a:p>
            <a:pPr lvl="1" hangingPunct="1"/>
            <a:r>
              <a:rPr lang="en-US" dirty="0"/>
              <a:t>Resources are particularly challenging since ~1 year</a:t>
            </a:r>
          </a:p>
          <a:p>
            <a:pPr hangingPunct="1"/>
            <a:endParaRPr lang="en-US" dirty="0"/>
          </a:p>
          <a:p>
            <a:pPr marL="0" indent="0" hangingPunct="1">
              <a:buFont typeface="Arial"/>
              <a:buNone/>
            </a:pPr>
            <a:endParaRPr lang="en-US" dirty="0"/>
          </a:p>
        </p:txBody>
      </p:sp>
    </p:spTree>
    <p:extLst>
      <p:ext uri="{BB962C8B-B14F-4D97-AF65-F5344CB8AC3E}">
        <p14:creationId xmlns:p14="http://schemas.microsoft.com/office/powerpoint/2010/main" val="16681931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Facility Design</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569949" y="1037177"/>
            <a:ext cx="5089446" cy="4525964"/>
          </a:xfrm>
        </p:spPr>
        <p:txBody>
          <a:bodyPr>
            <a:normAutofit fontScale="92500" lnSpcReduction="10000"/>
          </a:bodyPr>
          <a:lstStyle/>
          <a:p>
            <a:r>
              <a:rPr lang="en-US" i="1" dirty="0">
                <a:solidFill>
                  <a:srgbClr val="0070C0"/>
                </a:solidFill>
              </a:rPr>
              <a:t>“Test pit construction may be advancing too fast. There has been no convergence on facility specifications.”</a:t>
            </a:r>
          </a:p>
          <a:p>
            <a:endParaRPr lang="en-US" i="1" dirty="0">
              <a:solidFill>
                <a:srgbClr val="0070C0"/>
              </a:solidFill>
            </a:endParaRPr>
          </a:p>
          <a:p>
            <a:r>
              <a:rPr lang="en-US" dirty="0"/>
              <a:t>The EOC guidance has been very useful. For example, the BNL lambda plate seal approach is being implemented.</a:t>
            </a:r>
          </a:p>
          <a:p>
            <a:r>
              <a:rPr lang="en-US" dirty="0"/>
              <a:t>The sample holder interface is indeed a major consideration – this is an active area of investigation now, and your feedback is much appreciated!</a:t>
            </a:r>
          </a:p>
          <a:p>
            <a:pPr marL="0" indent="0">
              <a:buNone/>
            </a:pPr>
            <a:endParaRPr lang="en-US" dirty="0"/>
          </a:p>
        </p:txBody>
      </p:sp>
      <p:sp>
        <p:nvSpPr>
          <p:cNvPr id="4" name="Text Placeholder 2">
            <a:extLst>
              <a:ext uri="{FF2B5EF4-FFF2-40B4-BE49-F238E27FC236}">
                <a16:creationId xmlns:a16="http://schemas.microsoft.com/office/drawing/2014/main" id="{3BF9A84D-6A6A-AECE-7800-124E1692A04E}"/>
              </a:ext>
            </a:extLst>
          </p:cNvPr>
          <p:cNvSpPr txBox="1">
            <a:spLocks/>
          </p:cNvSpPr>
          <p:nvPr/>
        </p:nvSpPr>
        <p:spPr>
          <a:xfrm>
            <a:off x="6282890" y="1037177"/>
            <a:ext cx="5089446" cy="4525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85000" lnSpcReduction="10000"/>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800100" marR="0" indent="-342900" algn="l" defTabSz="457200" rtl="0" latinLnBrk="0">
              <a:lnSpc>
                <a:spcPct val="100000"/>
              </a:lnSpc>
              <a:spcBef>
                <a:spcPts val="500"/>
              </a:spcBef>
              <a:spcAft>
                <a:spcPts val="0"/>
              </a:spcAft>
              <a:buClrTx/>
              <a:buSzPct val="100000"/>
              <a:buFont typeface="Arial"/>
              <a:buChar char="o"/>
              <a:tabLst/>
              <a:defRPr sz="2400" b="0" i="0" u="none" strike="noStrike" cap="none" spc="0" baseline="0">
                <a:solidFill>
                  <a:srgbClr val="000000"/>
                </a:solidFill>
                <a:uFillTx/>
                <a:latin typeface="Arial"/>
                <a:ea typeface="Arial"/>
                <a:cs typeface="Arial"/>
                <a:sym typeface="Arial"/>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45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hangingPunct="1"/>
            <a:r>
              <a:rPr lang="en-US" i="1" dirty="0">
                <a:solidFill>
                  <a:srgbClr val="0070C0"/>
                </a:solidFill>
              </a:rPr>
              <a:t>“The uniform length of field of 1 m within 1% field quality is excellent. It is important to have the entire highest stage twist pitch in the high field region so that the current cannot be shorted by strands that never enter the high field.”</a:t>
            </a:r>
          </a:p>
          <a:p>
            <a:pPr hangingPunct="1"/>
            <a:endParaRPr lang="en-US" i="1" dirty="0">
              <a:solidFill>
                <a:srgbClr val="0070C0"/>
              </a:solidFill>
            </a:endParaRPr>
          </a:p>
          <a:p>
            <a:pPr hangingPunct="1"/>
            <a:r>
              <a:rPr lang="en-US" dirty="0"/>
              <a:t>We (SP) made the decision to converge on 75cm good field region. We think this is competitive for the facility, while addressing practical challenges of weight and length. It also enables the project to move forward with plans on multiple fronts (conductor &amp; cable length, magnet components, etc.)</a:t>
            </a:r>
          </a:p>
          <a:p>
            <a:pPr marL="0" indent="0" hangingPunct="1">
              <a:buFont typeface="Arial"/>
              <a:buNone/>
            </a:pPr>
            <a:endParaRPr lang="en-US" dirty="0"/>
          </a:p>
        </p:txBody>
      </p:sp>
    </p:spTree>
    <p:extLst>
      <p:ext uri="{BB962C8B-B14F-4D97-AF65-F5344CB8AC3E}">
        <p14:creationId xmlns:p14="http://schemas.microsoft.com/office/powerpoint/2010/main" val="35697027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Facility Usage</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248673" y="1061889"/>
            <a:ext cx="4879381" cy="4708715"/>
          </a:xfrm>
        </p:spPr>
        <p:txBody>
          <a:bodyPr>
            <a:normAutofit fontScale="92500" lnSpcReduction="20000"/>
          </a:bodyPr>
          <a:lstStyle/>
          <a:p>
            <a:r>
              <a:rPr lang="en-US" i="1" dirty="0">
                <a:solidFill>
                  <a:srgbClr val="0070C0"/>
                </a:solidFill>
              </a:rPr>
              <a:t>“There was quite a bit of discussion on the business model. After all was said and done, it was clear there is not one. They need to work with DOE to iron out the details.</a:t>
            </a:r>
          </a:p>
          <a:p>
            <a:endParaRPr lang="en-US" i="1" dirty="0">
              <a:solidFill>
                <a:srgbClr val="0070C0"/>
              </a:solidFill>
            </a:endParaRPr>
          </a:p>
          <a:p>
            <a:r>
              <a:rPr lang="en-US" dirty="0"/>
              <a:t>This has not been actively addressed. DOE is strengthening / clarifying public/private partnerships and initiating additional funding “tools” (e.g. INFUSE). </a:t>
            </a:r>
          </a:p>
          <a:p>
            <a:r>
              <a:rPr lang="en-US" dirty="0"/>
              <a:t>At FNAL, Accelerator Test Facilities have some experience in supporting “users” from labs, Universities, and industry. </a:t>
            </a:r>
          </a:p>
          <a:p>
            <a:pPr marL="457200" lvl="1"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EDDCB336-D40E-3F75-670C-B38CEFED694C}"/>
              </a:ext>
            </a:extLst>
          </p:cNvPr>
          <p:cNvPicPr>
            <a:picLocks noChangeAspect="1"/>
          </p:cNvPicPr>
          <p:nvPr/>
        </p:nvPicPr>
        <p:blipFill>
          <a:blip r:embed="rId2"/>
          <a:stretch>
            <a:fillRect/>
          </a:stretch>
        </p:blipFill>
        <p:spPr>
          <a:xfrm>
            <a:off x="5555598" y="1816442"/>
            <a:ext cx="6549904" cy="3655361"/>
          </a:xfrm>
          <a:prstGeom prst="rect">
            <a:avLst/>
          </a:prstGeom>
        </p:spPr>
      </p:pic>
    </p:spTree>
    <p:extLst>
      <p:ext uri="{BB962C8B-B14F-4D97-AF65-F5344CB8AC3E}">
        <p14:creationId xmlns:p14="http://schemas.microsoft.com/office/powerpoint/2010/main" val="7905075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Budget and Schedule</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236317" y="1161138"/>
            <a:ext cx="5235388" cy="4708715"/>
          </a:xfrm>
        </p:spPr>
        <p:txBody>
          <a:bodyPr>
            <a:normAutofit/>
          </a:bodyPr>
          <a:lstStyle/>
          <a:p>
            <a:r>
              <a:rPr lang="en-US" sz="2000" i="1" dirty="0">
                <a:solidFill>
                  <a:srgbClr val="0070C0"/>
                </a:solidFill>
              </a:rPr>
              <a:t>“there are several risk contingencies built into the budget and schedule. The impact of these should be explicitly shown.</a:t>
            </a:r>
          </a:p>
          <a:p>
            <a:r>
              <a:rPr lang="en-US" sz="2000" dirty="0"/>
              <a:t>We will try to distinguish between risk mitigation “built into” the TFD plan and risks identified in the risk register. Those built in provide “opportunities”, but most likely serve as mitigation. Cost and schedule impact can be quantified.</a:t>
            </a:r>
          </a:p>
          <a:p>
            <a:pPr marL="457200" lvl="1" indent="0">
              <a:buNone/>
            </a:pPr>
            <a:endParaRPr lang="en-US" sz="2000" dirty="0"/>
          </a:p>
          <a:p>
            <a:pPr marL="0" indent="0">
              <a:buNone/>
            </a:pPr>
            <a:endParaRPr lang="en-US" sz="2000" dirty="0"/>
          </a:p>
        </p:txBody>
      </p:sp>
      <p:sp>
        <p:nvSpPr>
          <p:cNvPr id="4" name="Text Placeholder 2">
            <a:extLst>
              <a:ext uri="{FF2B5EF4-FFF2-40B4-BE49-F238E27FC236}">
                <a16:creationId xmlns:a16="http://schemas.microsoft.com/office/drawing/2014/main" id="{35942E90-9A79-6427-9643-08DBCD8643BD}"/>
              </a:ext>
            </a:extLst>
          </p:cNvPr>
          <p:cNvSpPr txBox="1">
            <a:spLocks/>
          </p:cNvSpPr>
          <p:nvPr/>
        </p:nvSpPr>
        <p:spPr>
          <a:xfrm>
            <a:off x="5881816" y="1161139"/>
            <a:ext cx="6178379" cy="4708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800100" marR="0" indent="-342900" algn="l" defTabSz="457200" rtl="0" latinLnBrk="0">
              <a:lnSpc>
                <a:spcPct val="100000"/>
              </a:lnSpc>
              <a:spcBef>
                <a:spcPts val="500"/>
              </a:spcBef>
              <a:spcAft>
                <a:spcPts val="0"/>
              </a:spcAft>
              <a:buClrTx/>
              <a:buSzPct val="100000"/>
              <a:buFont typeface="Arial"/>
              <a:buChar char="o"/>
              <a:tabLst/>
              <a:defRPr sz="2400" b="0" i="0" u="none" strike="noStrike" cap="none" spc="0" baseline="0">
                <a:solidFill>
                  <a:srgbClr val="000000"/>
                </a:solidFill>
                <a:uFillTx/>
                <a:latin typeface="Arial"/>
                <a:ea typeface="Arial"/>
                <a:cs typeface="Arial"/>
                <a:sym typeface="Arial"/>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45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hangingPunct="1"/>
            <a:r>
              <a:rPr lang="en-US" sz="2000" i="1" dirty="0">
                <a:solidFill>
                  <a:srgbClr val="0070C0"/>
                </a:solidFill>
              </a:rPr>
              <a:t>“The project schedule is based on some assumptions of the availability of resources and facilities…How will this project be coordinated with ongoing program commitments…?</a:t>
            </a:r>
          </a:p>
          <a:p>
            <a:pPr hangingPunct="1"/>
            <a:r>
              <a:rPr lang="en-US" sz="2000" dirty="0"/>
              <a:t>Resources and facilities are definitely a challenge on the TFD front. Primary issues:</a:t>
            </a:r>
          </a:p>
          <a:p>
            <a:pPr lvl="1" hangingPunct="1"/>
            <a:r>
              <a:rPr lang="en-US" sz="2000" dirty="0"/>
              <a:t>Designer support </a:t>
            </a:r>
          </a:p>
          <a:p>
            <a:pPr lvl="1" hangingPunct="1"/>
            <a:r>
              <a:rPr lang="en-US" sz="2000" dirty="0"/>
              <a:t>Technicians for cable and magnet fabrication</a:t>
            </a:r>
          </a:p>
          <a:p>
            <a:pPr lvl="1" hangingPunct="1"/>
            <a:r>
              <a:rPr lang="en-US" sz="2000" dirty="0"/>
              <a:t>Competition for cabling facility</a:t>
            </a:r>
          </a:p>
          <a:p>
            <a:pPr marL="457200" lvl="1" indent="0" hangingPunct="1">
              <a:buFont typeface="Arial"/>
              <a:buNone/>
            </a:pPr>
            <a:endParaRPr lang="en-US" sz="2000" dirty="0"/>
          </a:p>
          <a:p>
            <a:pPr marL="0" indent="0" hangingPunct="1">
              <a:buFont typeface="Arial"/>
              <a:buNone/>
            </a:pPr>
            <a:endParaRPr lang="en-US" sz="2000" dirty="0"/>
          </a:p>
        </p:txBody>
      </p:sp>
      <p:sp>
        <p:nvSpPr>
          <p:cNvPr id="5" name="TextBox 4">
            <a:extLst>
              <a:ext uri="{FF2B5EF4-FFF2-40B4-BE49-F238E27FC236}">
                <a16:creationId xmlns:a16="http://schemas.microsoft.com/office/drawing/2014/main" id="{A3940B4E-4DE5-B81B-A853-C346B0BCB6C1}"/>
              </a:ext>
            </a:extLst>
          </p:cNvPr>
          <p:cNvSpPr txBox="1"/>
          <p:nvPr/>
        </p:nvSpPr>
        <p:spPr>
          <a:xfrm>
            <a:off x="1926485" y="4390238"/>
            <a:ext cx="7500551" cy="1754324"/>
          </a:xfrm>
          <a:prstGeom prst="rect">
            <a:avLst/>
          </a:prstGeom>
          <a:solidFill>
            <a:schemeClr val="accent5">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Note: DOE HEP and FES offices have been </a:t>
            </a:r>
            <a:r>
              <a:rPr kumimoji="0" lang="en-US" sz="1800" b="1" i="1"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strongly supportive</a:t>
            </a: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a:t>
            </a:r>
          </a:p>
          <a:p>
            <a:pPr marL="285750" marR="0" indent="-285750" algn="l" defTabSz="457200" rtl="0" fontAlgn="auto" latinLnBrk="0" hangingPunct="0">
              <a:lnSpc>
                <a:spcPct val="100000"/>
              </a:lnSpc>
              <a:spcBef>
                <a:spcPts val="0"/>
              </a:spcBef>
              <a:spcAft>
                <a:spcPts val="0"/>
              </a:spcAft>
              <a:buClrTx/>
              <a:buSzTx/>
              <a:buFontTx/>
              <a:buChar char="-"/>
              <a:tabLst/>
            </a:pPr>
            <a:r>
              <a:rPr lang="en-US" dirty="0"/>
              <a:t>So far we (FNAL and LBNL) have </a:t>
            </a:r>
            <a:r>
              <a:rPr lang="en-US" b="1" dirty="0"/>
              <a:t>not</a:t>
            </a:r>
            <a:r>
              <a:rPr lang="en-US" dirty="0"/>
              <a:t> been limited by funding</a:t>
            </a:r>
          </a:p>
          <a:p>
            <a:pPr marL="285750" marR="0" indent="-285750" algn="l" defTabSz="457200" rtl="0" fontAlgn="auto" latinLnBrk="0" hangingPunct="0">
              <a:lnSpc>
                <a:spcPct val="100000"/>
              </a:lnSpc>
              <a:spcBef>
                <a:spcPts val="0"/>
              </a:spcBef>
              <a:spcAft>
                <a:spcPts val="0"/>
              </a:spcAft>
              <a:buClrTx/>
              <a:buSzTx/>
              <a:buFontTx/>
              <a:buChar char="-"/>
              <a:tabLst/>
            </a:pPr>
            <a:r>
              <a:rPr lang="en-US" dirty="0"/>
              <a:t>When costs are higher than planned, the offices have accommodated (example: procurement of cryostat)</a:t>
            </a:r>
          </a:p>
          <a:p>
            <a:pPr marL="285750" marR="0" indent="-285750" algn="l" defTabSz="457200" rtl="0" fontAlgn="auto" latinLnBrk="0" hangingPunct="0">
              <a:lnSpc>
                <a:spcPct val="100000"/>
              </a:lnSpc>
              <a:spcBef>
                <a:spcPts val="0"/>
              </a:spcBef>
              <a:spcAft>
                <a:spcPts val="0"/>
              </a:spcAft>
              <a:buClrTx/>
              <a:buSzTx/>
              <a:buFontTx/>
              <a:buChar char="-"/>
              <a:tabLst/>
            </a:pPr>
            <a:r>
              <a:rPr lang="en-US" dirty="0"/>
              <a:t>We have not yet gone through a cost and schedule review; effort underway at LBNL to validate cost estimate for magnet labor &amp; M&amp;S</a:t>
            </a:r>
          </a:p>
        </p:txBody>
      </p:sp>
    </p:spTree>
    <p:extLst>
      <p:ext uri="{BB962C8B-B14F-4D97-AF65-F5344CB8AC3E}">
        <p14:creationId xmlns:p14="http://schemas.microsoft.com/office/powerpoint/2010/main" val="2389652827"/>
      </p:ext>
    </p:extLst>
  </p:cSld>
  <p:clrMapOvr>
    <a:masterClrMapping/>
  </p:clrMapOvr>
  <p:transition spd="med"/>
</p:sld>
</file>

<file path=ppt/theme/theme1.xml><?xml version="1.0" encoding="utf-8"?>
<a:theme xmlns:a="http://schemas.openxmlformats.org/drawingml/2006/main" name="4_ATAP Blue Footer">
  <a:themeElements>
    <a:clrScheme name="4_ATAP Blue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4_ATAP Blue Footer">
      <a:majorFont>
        <a:latin typeface="Times New Roman"/>
        <a:ea typeface="Times New Roman"/>
        <a:cs typeface="Times New Roman"/>
      </a:majorFont>
      <a:minorFont>
        <a:latin typeface="Helvetica"/>
        <a:ea typeface="Helvetica"/>
        <a:cs typeface="Helvetica"/>
      </a:minorFont>
    </a:fontScheme>
    <a:fmtScheme name="4_ATAP Blue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ATAP Blue Footer">
  <a:themeElements>
    <a:clrScheme name="4_ATAP Blue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4_ATAP Blue Footer">
      <a:majorFont>
        <a:latin typeface="Times New Roman"/>
        <a:ea typeface="Times New Roman"/>
        <a:cs typeface="Times New Roman"/>
      </a:majorFont>
      <a:minorFont>
        <a:latin typeface="Helvetica"/>
        <a:ea typeface="Helvetica"/>
        <a:cs typeface="Helvetica"/>
      </a:minorFont>
    </a:fontScheme>
    <a:fmtScheme name="4_ATAP Blue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1773</TotalTime>
  <Words>1567</Words>
  <Application>Microsoft Macintosh PowerPoint</Application>
  <PresentationFormat>Widescreen</PresentationFormat>
  <Paragraphs>148</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Avenir Next Condensed Demi Bold</vt:lpstr>
      <vt:lpstr>Calibri</vt:lpstr>
      <vt:lpstr>Courier New</vt:lpstr>
      <vt:lpstr>Franklin Gothic Book</vt:lpstr>
      <vt:lpstr>Franklin Gothic Medium</vt:lpstr>
      <vt:lpstr>Times New Roman</vt:lpstr>
      <vt:lpstr>Wingdings</vt:lpstr>
      <vt:lpstr>4_ATAP Blue Footer</vt:lpstr>
      <vt:lpstr>Introduction and review of EOC feedback</vt:lpstr>
      <vt:lpstr>EOC - Charge</vt:lpstr>
      <vt:lpstr>Previous EOC meeting report </vt:lpstr>
      <vt:lpstr>EOC report – addressing feedback on Project Structure and Management  </vt:lpstr>
      <vt:lpstr>EOC report – addressing feedback on Project Structure and Management  </vt:lpstr>
      <vt:lpstr>EOC report – addressing feedback on 15T Magnet Design  </vt:lpstr>
      <vt:lpstr>EOC report – addressing feedback on Facility Design  </vt:lpstr>
      <vt:lpstr>EOC report – addressing feedback on Facility Usage  </vt:lpstr>
      <vt:lpstr>EOC report – addressing feedback on Budget and Schedule  </vt:lpstr>
      <vt:lpstr>Backup</vt:lpstr>
      <vt:lpstr>Facility parameters/specifications for FES and HEP needs (From Conceptual Cost and Schedule document)  (1 of 2)</vt:lpstr>
      <vt:lpstr>Magnet parameters/specifications for FES and HEP needs (From Conceptual Cost and Schedule document)  (2 of 2)</vt:lpstr>
      <vt:lpstr>Process used to develop the draft specifications document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Temperature Superconductor Cable Test Facility </dc:title>
  <cp:lastModifiedBy>soprestemon</cp:lastModifiedBy>
  <cp:revision>21</cp:revision>
  <dcterms:modified xsi:type="dcterms:W3CDTF">2022-08-18T22:54:32Z</dcterms:modified>
</cp:coreProperties>
</file>