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8" r:id="rId2"/>
    <p:sldId id="920" r:id="rId3"/>
    <p:sldId id="1000" r:id="rId4"/>
    <p:sldId id="1001" r:id="rId5"/>
    <p:sldId id="941" r:id="rId6"/>
    <p:sldId id="997" r:id="rId7"/>
    <p:sldId id="998" r:id="rId8"/>
    <p:sldId id="951" r:id="rId9"/>
    <p:sldId id="1002" r:id="rId10"/>
    <p:sldId id="978" r:id="rId11"/>
    <p:sldId id="999" r:id="rId12"/>
    <p:sldId id="980" r:id="rId13"/>
    <p:sldId id="984" r:id="rId14"/>
    <p:sldId id="990" r:id="rId15"/>
    <p:sldId id="981" r:id="rId16"/>
    <p:sldId id="967" r:id="rId17"/>
    <p:sldId id="950" r:id="rId18"/>
    <p:sldId id="1004" r:id="rId19"/>
    <p:sldId id="988" r:id="rId20"/>
    <p:sldId id="991" r:id="rId21"/>
    <p:sldId id="993" r:id="rId22"/>
    <p:sldId id="1003" r:id="rId23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9900"/>
    <a:srgbClr val="000099"/>
    <a:srgbClr val="044D7A"/>
    <a:srgbClr val="045486"/>
    <a:srgbClr val="04619A"/>
    <a:srgbClr val="008000"/>
    <a:srgbClr val="CCFFFF"/>
    <a:srgbClr val="FF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053" autoAdjust="0"/>
    <p:restoredTop sz="94660"/>
  </p:normalViewPr>
  <p:slideViewPr>
    <p:cSldViewPr>
      <p:cViewPr varScale="1">
        <p:scale>
          <a:sx n="93" d="100"/>
          <a:sy n="93" d="100"/>
        </p:scale>
        <p:origin x="10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287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75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5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09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47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4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46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5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39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02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59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9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24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17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2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19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6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601146" y="6477000"/>
            <a:ext cx="1711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TFD Overview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718183" y="6477000"/>
            <a:ext cx="1642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EOC2, August 19, 2022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5" y="3657600"/>
            <a:ext cx="8458200" cy="35814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External Oversight Committee</a:t>
            </a:r>
            <a:br>
              <a:rPr lang="en-US" sz="2800" dirty="0"/>
            </a:br>
            <a:r>
              <a:rPr lang="en-US" sz="2800" dirty="0"/>
              <a:t>August 19, 2022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TFD Overview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WSR Feedback and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E6ECE-C534-424C-0159-56BE354805B6}"/>
              </a:ext>
            </a:extLst>
          </p:cNvPr>
          <p:cNvSpPr txBox="1"/>
          <p:nvPr/>
        </p:nvSpPr>
        <p:spPr>
          <a:xfrm>
            <a:off x="398463" y="990600"/>
            <a:ext cx="82588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Move ahead with procurement with the present specification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Order placed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Add options for 40 km additional length, for 2 additional cable, within the same procurement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Difficult to implement as a fixed price option, however, contract includes some provisions in case we want to order additional wire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Increase the amount of informative testing, possibly both at the supplier and the verification lab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Working on verification testing contract with NHMFL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 parallel with procurement, and prior to finalization of magnet design, complete stability threshold measurements, and other planned measurements</a:t>
            </a:r>
          </a:p>
          <a:p>
            <a:pPr marL="1257300" lvl="2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contract with FNAL for wire/cable  characterization, 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some technical challenges (e.g. 1.9K) and competition for Lab time</a:t>
            </a:r>
          </a:p>
          <a:p>
            <a:pPr marL="1257300" lvl="2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possible collaboration with CERN/</a:t>
            </a:r>
            <a:r>
              <a:rPr lang="en-US" sz="19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UniGE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1.9K testing</a:t>
            </a:r>
          </a:p>
        </p:txBody>
      </p:sp>
    </p:spTree>
    <p:extLst>
      <p:ext uri="{BB962C8B-B14F-4D97-AF65-F5344CB8AC3E}">
        <p14:creationId xmlns:p14="http://schemas.microsoft.com/office/powerpoint/2010/main" val="782692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EOC1 (Magnet) Feedback and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F63AF-7E2F-6C1B-E9CB-957230F7E20D}"/>
              </a:ext>
            </a:extLst>
          </p:cNvPr>
          <p:cNvSpPr txBox="1"/>
          <p:nvPr/>
        </p:nvSpPr>
        <p:spPr>
          <a:xfrm>
            <a:off x="442576" y="990600"/>
            <a:ext cx="84728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Not enough statistics/confidence from wire purchased by CERN (162/169)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Additional data from 20 km procured by LBNL for prototype cable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15 T magnet should still be recognized as R&amp;D and not production magnet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We agree and are taking this into account in design and fabrication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It is probably better that the test well not be made a big structural member, because users may need the corners for supporting of the sample.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Winding pole needs the rounded corners to limit bending/coil stress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However, role of the test well needs to be clarified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uniform length of field of 1 m within 1% field quality is excellent</a:t>
            </a:r>
          </a:p>
          <a:p>
            <a:pPr lvl="2">
              <a:spcAft>
                <a:spcPts val="600"/>
              </a:spcAft>
            </a:pP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We are proposing 75 cm to balance performance, cost and risk 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Concerned with sample support and potential interaction with magnet structure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Some initial discussion in analysis presentation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Document identified risks in a Risk Register along with mitigation strategies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Next slides</a:t>
            </a:r>
          </a:p>
        </p:txBody>
      </p:sp>
    </p:spTree>
    <p:extLst>
      <p:ext uri="{BB962C8B-B14F-4D97-AF65-F5344CB8AC3E}">
        <p14:creationId xmlns:p14="http://schemas.microsoft.com/office/powerpoint/2010/main" val="400235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30822"/>
            <a:ext cx="8516938" cy="533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DFADD-D028-1C89-579D-8E9A5B69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655"/>
            <a:ext cx="9144000" cy="584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5645F-0A5E-91AA-FC4D-4C902E19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799"/>
            <a:ext cx="9144000" cy="55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3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Schedule: EOC2 vs EOC1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ABEFA-4949-7F22-C252-E10950220B8A}"/>
              </a:ext>
            </a:extLst>
          </p:cNvPr>
          <p:cNvSpPr txBox="1"/>
          <p:nvPr/>
        </p:nvSpPr>
        <p:spPr>
          <a:xfrm>
            <a:off x="228600" y="847521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August 2022 (EOC2)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3EF629-0872-4E33-EB2A-7F4EACCC8B95}"/>
              </a:ext>
            </a:extLst>
          </p:cNvPr>
          <p:cNvSpPr txBox="1"/>
          <p:nvPr/>
        </p:nvSpPr>
        <p:spPr>
          <a:xfrm>
            <a:off x="228600" y="3578423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April 2021 (~EOC1)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6B9B9F-5FC1-455F-2148-630097D4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2010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41E50-7C5B-19FB-1768-E88C095A9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600"/>
            <a:ext cx="914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06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2CF09-3055-24FF-CF36-990585871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64" y="762000"/>
            <a:ext cx="8135936" cy="48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0748F-90CB-CA3E-A216-F9B082539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5646821"/>
            <a:ext cx="8610600" cy="4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1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87923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Development and Fabrication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81C04-DBD0-47BF-9315-9249BE35D11A}"/>
              </a:ext>
            </a:extLst>
          </p:cNvPr>
          <p:cNvSpPr txBox="1"/>
          <p:nvPr/>
        </p:nvSpPr>
        <p:spPr>
          <a:xfrm>
            <a:off x="364068" y="838200"/>
            <a:ext cx="8534400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The TFD plan follows the approach used in similar high field magnet programs and projects (e.g. LARP/QXF, FRESCA2)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In particular, </a:t>
            </a:r>
            <a:r>
              <a:rPr lang="en-US" sz="1900" dirty="0">
                <a:solidFill>
                  <a:srgbClr val="0033CC"/>
                </a:solidFill>
              </a:rPr>
              <a:t>significant resources are allocated to magnet development and production phase has built-in “scope” contingency to mitigate risk</a:t>
            </a:r>
            <a:endParaRPr lang="en-US" sz="190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Development </a:t>
            </a:r>
            <a:r>
              <a:rPr lang="en-US" sz="1900" dirty="0">
                <a:solidFill>
                  <a:srgbClr val="000000"/>
                </a:solidFill>
              </a:rPr>
              <a:t>(~46% of total project cost):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Conceptual design and analysis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Cable development and characterization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Nb</a:t>
            </a:r>
            <a:r>
              <a:rPr lang="en-US" sz="1900" baseline="-25000" dirty="0">
                <a:solidFill>
                  <a:srgbClr val="000000"/>
                </a:solidFill>
              </a:rPr>
              <a:t>3</a:t>
            </a:r>
            <a:r>
              <a:rPr lang="en-US" sz="1900" dirty="0">
                <a:solidFill>
                  <a:srgbClr val="000000"/>
                </a:solidFill>
              </a:rPr>
              <a:t>Sn practice coils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 magnet assembly and cool-down using instrumented aluminum coils to verify design calculations and strain gauge instrumentation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Production </a:t>
            </a:r>
            <a:r>
              <a:rPr lang="en-US" sz="1900" dirty="0"/>
              <a:t>(~36% of total project cost)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Coil fabrication (two inner and two outer), magnet assembly and test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Scope contingency </a:t>
            </a:r>
            <a:r>
              <a:rPr lang="en-US" sz="1900" dirty="0">
                <a:solidFill>
                  <a:srgbClr val="000000"/>
                </a:solidFill>
              </a:rPr>
              <a:t>(~18% of total project cost, ~51% of production cost):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One set of spare coils (one inner and one outer double-layer)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Two complete cycles of assembly and vertical test to allow for an adjustment of pre-load and/or replacing one or two coils with spares.</a:t>
            </a:r>
          </a:p>
        </p:txBody>
      </p:sp>
    </p:spTree>
    <p:extLst>
      <p:ext uri="{BB962C8B-B14F-4D97-AF65-F5344CB8AC3E}">
        <p14:creationId xmlns:p14="http://schemas.microsoft.com/office/powerpoint/2010/main" val="1451054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2A271-D4AE-4023-8814-D44387325AED}"/>
              </a:ext>
            </a:extLst>
          </p:cNvPr>
          <p:cNvSpPr txBox="1"/>
          <p:nvPr/>
        </p:nvSpPr>
        <p:spPr>
          <a:xfrm>
            <a:off x="671175" y="959093"/>
            <a:ext cx="78016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features and specifications have been defined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taking into account previous studies (e.g. HEPdipo) and further analysis for TFD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Confirmed through conceptual design review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Recent design and analysis effort has focused on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incorporating engineering requirements and fabrication/assembly considerations, including feedback from vendors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on component manufacturability and cost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More details in next presentations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Following a successful </a:t>
            </a:r>
            <a:r>
              <a:rPr lang="en-US" sz="19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Specification Review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we requested a final quote for the production wire and placed the order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register has been compiled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better capture and track information from project plan and feedback from reviews, IPT and EOC meetings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concerns are in the areas of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resource/infrastructure availability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engineering design and fabrication, and full definition of the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test configurations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and their possible implications on the magnet design </a:t>
            </a:r>
          </a:p>
        </p:txBody>
      </p:sp>
    </p:spTree>
    <p:extLst>
      <p:ext uri="{BB962C8B-B14F-4D97-AF65-F5344CB8AC3E}">
        <p14:creationId xmlns:p14="http://schemas.microsoft.com/office/powerpoint/2010/main" val="3248964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133600"/>
            <a:ext cx="8686799" cy="2438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Additional Slides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(Schedule Details)</a:t>
            </a:r>
          </a:p>
        </p:txBody>
      </p:sp>
    </p:spTree>
    <p:extLst>
      <p:ext uri="{BB962C8B-B14F-4D97-AF65-F5344CB8AC3E}">
        <p14:creationId xmlns:p14="http://schemas.microsoft.com/office/powerpoint/2010/main" val="3921616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Schedule </a:t>
            </a:r>
            <a:r>
              <a:rPr lang="en-US">
                <a:solidFill>
                  <a:schemeClr val="bg1"/>
                </a:solidFill>
              </a:rPr>
              <a:t>and Milestones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5EDAB3-C390-4D6C-AF48-F842E0C6EBCE}"/>
              </a:ext>
            </a:extLst>
          </p:cNvPr>
          <p:cNvCxnSpPr>
            <a:cxnSpLocks/>
          </p:cNvCxnSpPr>
          <p:nvPr/>
        </p:nvCxnSpPr>
        <p:spPr>
          <a:xfrm flipH="1">
            <a:off x="7086600" y="1975053"/>
            <a:ext cx="990600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2953BB-0AAE-47C8-8F74-A632083D8FAC}"/>
              </a:ext>
            </a:extLst>
          </p:cNvPr>
          <p:cNvCxnSpPr>
            <a:cxnSpLocks/>
          </p:cNvCxnSpPr>
          <p:nvPr/>
        </p:nvCxnSpPr>
        <p:spPr>
          <a:xfrm flipV="1">
            <a:off x="8077200" y="1975053"/>
            <a:ext cx="0" cy="1472145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D05BDD-6308-4112-A2C8-61CD5992C7F1}"/>
              </a:ext>
            </a:extLst>
          </p:cNvPr>
          <p:cNvCxnSpPr>
            <a:cxnSpLocks/>
          </p:cNvCxnSpPr>
          <p:nvPr/>
        </p:nvCxnSpPr>
        <p:spPr>
          <a:xfrm flipV="1">
            <a:off x="2057400" y="3505200"/>
            <a:ext cx="0" cy="152400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125BDA-205B-48AB-85E4-64DDAFDD0C8A}"/>
              </a:ext>
            </a:extLst>
          </p:cNvPr>
          <p:cNvCxnSpPr>
            <a:cxnSpLocks/>
          </p:cNvCxnSpPr>
          <p:nvPr/>
        </p:nvCxnSpPr>
        <p:spPr>
          <a:xfrm flipH="1">
            <a:off x="2057401" y="5029200"/>
            <a:ext cx="1295399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A9A1F4-7354-4D83-976F-836E827AE27A}"/>
              </a:ext>
            </a:extLst>
          </p:cNvPr>
          <p:cNvCxnSpPr>
            <a:cxnSpLocks/>
          </p:cNvCxnSpPr>
          <p:nvPr/>
        </p:nvCxnSpPr>
        <p:spPr>
          <a:xfrm flipV="1">
            <a:off x="2057400" y="3429000"/>
            <a:ext cx="6019800" cy="18198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C9FCBFB-E1D3-FB37-71C3-F94ACEAA3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6" y="899164"/>
            <a:ext cx="6622569" cy="2453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F5F223-75AA-75A0-2B48-A972C9242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892" y="3659398"/>
            <a:ext cx="4764625" cy="25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0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323975" y="1407934"/>
            <a:ext cx="6496050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Magnet features and parameters</a:t>
            </a:r>
          </a:p>
          <a:p>
            <a:pPr marL="1371600" lvl="2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Focus on decision process </a:t>
            </a: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(charge question #2)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Technical progress </a:t>
            </a: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(charge question #1)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covered in next presentations:</a:t>
            </a:r>
          </a:p>
          <a:p>
            <a:pPr marL="1371600" lvl="2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 </a:t>
            </a:r>
          </a:p>
          <a:p>
            <a:pPr marL="1371600" lvl="2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Magnetic and mechanical analysis </a:t>
            </a:r>
          </a:p>
          <a:p>
            <a:pPr marL="1371600" lvl="2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Engineering, infrastructure and procurements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Risk Register </a:t>
            </a: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(charge question #3)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Schedule and Cost Updates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175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Design, Conductor, Prototype 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99A13-63EC-C3CC-85ED-0997AF29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" y="806668"/>
            <a:ext cx="90144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1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Cables and Coils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2361B-A61D-AD01-E2E2-518A4157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8200"/>
            <a:ext cx="8153400" cy="541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41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Structure, Assembly and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CBA1D-E36F-11F0-B98D-262B0073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38200"/>
            <a:ext cx="8915400" cy="54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4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Background and 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9B41ED-51F0-17D6-DC01-BC29A0A63151}"/>
              </a:ext>
            </a:extLst>
          </p:cNvPr>
          <p:cNvSpPr txBox="1"/>
          <p:nvPr/>
        </p:nvSpPr>
        <p:spPr>
          <a:xfrm>
            <a:off x="533400" y="951398"/>
            <a:ext cx="8077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study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(2017-2018)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Options to replace damaged EDIPO magnet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Collaboration of PSI/EPFL, CERN, LBNL, F4E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Project Team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(From December 2019)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Focus on management (LBNL, FNAL, OFES, OHEP) but includes technical aspects, interfaces and addressing review recommendations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 Design Review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(June 2020)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magnet parameters, coil layout, conductor and cable options, preliminary mechanical analysis and quench protection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Endorsed main design features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Oversight Committee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(January 2021)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Specification Review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(October 2021)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Comprehensive wire/cable studies and characterization, and design/analysis updates, to support wire design selection</a:t>
            </a:r>
          </a:p>
        </p:txBody>
      </p:sp>
    </p:spTree>
    <p:extLst>
      <p:ext uri="{BB962C8B-B14F-4D97-AF65-F5344CB8AC3E}">
        <p14:creationId xmlns:p14="http://schemas.microsoft.com/office/powerpoint/2010/main" val="138889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5BF55-E6F8-B04D-6176-A4E12E99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" y="2057400"/>
            <a:ext cx="4114800" cy="3832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39AF1-7D0D-1F84-6C04-2EF2424474FD}"/>
              </a:ext>
            </a:extLst>
          </p:cNvPr>
          <p:cNvSpPr txBox="1"/>
          <p:nvPr/>
        </p:nvSpPr>
        <p:spPr>
          <a:xfrm>
            <a:off x="398463" y="5941923"/>
            <a:ext cx="848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D. Arbelaez, P. Ferracin, R. Hafalia, P. Mallon, D. Martins Araujo, J. L. Rudeiros Fernandez, G. Vallone et 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4CAF9-0C98-4264-D559-62F9632C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997" y="2777494"/>
            <a:ext cx="4502262" cy="3140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0927F2-DA6A-5FF9-8FD1-3B46C64BE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219" y="963800"/>
            <a:ext cx="2394361" cy="176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2C6EF7-2E42-8026-3AA3-E1AD81407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858027"/>
            <a:ext cx="2822368" cy="2171237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C78F7C1-D70A-7E99-FBD6-2012100FB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06713"/>
              </p:ext>
            </p:extLst>
          </p:nvPr>
        </p:nvGraphicFramePr>
        <p:xfrm>
          <a:off x="804969" y="1005840"/>
          <a:ext cx="2017560" cy="755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431">
                  <a:extLst>
                    <a:ext uri="{9D8B030D-6E8A-4147-A177-3AD203B41FA5}">
                      <a16:colId xmlns:a16="http://schemas.microsoft.com/office/drawing/2014/main" val="1807207277"/>
                    </a:ext>
                  </a:extLst>
                </a:gridCol>
                <a:gridCol w="473609">
                  <a:extLst>
                    <a:ext uri="{9D8B030D-6E8A-4147-A177-3AD203B41FA5}">
                      <a16:colId xmlns:a16="http://schemas.microsoft.com/office/drawing/2014/main" val="893646140"/>
                    </a:ext>
                  </a:extLst>
                </a:gridCol>
                <a:gridCol w="672520">
                  <a:extLst>
                    <a:ext uri="{9D8B030D-6E8A-4147-A177-3AD203B41FA5}">
                      <a16:colId xmlns:a16="http://schemas.microsoft.com/office/drawing/2014/main" val="4185084133"/>
                    </a:ext>
                  </a:extLst>
                </a:gridCol>
              </a:tblGrid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Parameter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Value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49088053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Shell OD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1.3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51864482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Shell length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2.0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54382402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Total length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2.9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8075075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FA25A7-A26C-DDE5-8B89-71A938BB17A0}"/>
              </a:ext>
            </a:extLst>
          </p:cNvPr>
          <p:cNvSpPr txBox="1"/>
          <p:nvPr/>
        </p:nvSpPr>
        <p:spPr>
          <a:xfrm>
            <a:off x="4687784" y="989664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44 turns/layer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277A4-10CC-A2C3-663C-78690CE30DA0}"/>
              </a:ext>
            </a:extLst>
          </p:cNvPr>
          <p:cNvSpPr txBox="1"/>
          <p:nvPr/>
        </p:nvSpPr>
        <p:spPr>
          <a:xfrm>
            <a:off x="4983808" y="2019019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40 turns/layer</a:t>
            </a:r>
          </a:p>
        </p:txBody>
      </p:sp>
    </p:spTree>
    <p:extLst>
      <p:ext uri="{BB962C8B-B14F-4D97-AF65-F5344CB8AC3E}">
        <p14:creationId xmlns:p14="http://schemas.microsoft.com/office/powerpoint/2010/main" val="232429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Features and Parameters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152400" y="838200"/>
            <a:ext cx="883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Clear bore size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rectangular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 mm x 94 mm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with superimposed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106 mm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radius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study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(compatibility with SULTAN/EDIPO and FRESCA2 samples)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radius required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at the inner corners (high field coil layout)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Current pole piece dimension still allows for a 3 mm thick “test well”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</a:t>
            </a:r>
            <a:endParaRPr lang="en-US" sz="19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Field target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for operation: 15 T at 1.9 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Practical Nb</a:t>
            </a:r>
            <a:r>
              <a:rPr lang="en-US" sz="19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Sn dipole limit (user community wants highest possible field)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Design optimization achieves 16 T without exceeding established criteria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Maximum </a:t>
            </a: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(3.1 m), </a:t>
            </a: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(20000 kg) </a:t>
            </a: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stored anergy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(20 MJ)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Test facility </a:t>
            </a: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 document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agreed upon with Fermilab and DOE/IPT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Required early on to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progress on facility design/construction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EOC1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23A4F-82B9-74BC-624B-DA77B4CC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401699"/>
            <a:ext cx="1468285" cy="1130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0D614-6F8A-BFAF-BE10-D3A66D4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1" y="2442388"/>
            <a:ext cx="1905000" cy="1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Features and Parameters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117297" y="914400"/>
            <a:ext cx="8839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Dipole design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Rutherford cable, accelerator coil with shell-based structure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study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and comparison with EDIPO upgrade option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Basic assumption from the proposal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Coil layout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block type with flared ends, non graded, “LD” layout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follows from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EDIPO/LD1/FRESCA2 studies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, FRESCA2 performance demonstration, and rectangular bore; confirmed in HEPdipo study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coil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development time/risk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reach 16 T at &lt;85% SSL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 layout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coil stress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(vs. FRESCA2) in rectangular bore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Comparison and selection of these features was the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focus of the </a:t>
            </a: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Design criteria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(magnetic, mechanical, protection)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HL-LHC/AUP documentation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, in turn derived from GARD/LARP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No AC coils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Lower user priority and incompatible with the “accelerator dipole” approach 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Presented to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CDR, IPT and EOC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0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Features and Parameters (3)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559155" y="990600"/>
            <a:ext cx="802569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Wire specification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RRP 162/169, 1.1 mm diameter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Options presented to CDR, final </a:t>
            </a:r>
            <a:r>
              <a:rPr lang="en-US" sz="19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 formally reviewed at WSR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WSR included feedback from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and cable characterization by CERN, LBNL, FNAL, NHMFL, and analysis of magnet margin including strain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Cable parameters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 strands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match bore vertical size with 2+2 layers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Comprehensive characterization of development cable provided a satisfactory reference (some further improvement desired)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Results used to support wire specification at </a:t>
            </a:r>
            <a:r>
              <a:rPr lang="en-US" sz="1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Uniform field length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750 mm within 1% variation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Left open until recently pending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and mechanical optimization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Balance of: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requirements, agreed limits on magnet length, weight and stored energy; magnet cost and risk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More details in following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91173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CDR Feedback and Response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F1DC7-0E9F-0404-C1B7-13C668FD78DC}"/>
              </a:ext>
            </a:extLst>
          </p:cNvPr>
          <p:cNvSpPr txBox="1"/>
          <p:nvPr/>
        </p:nvSpPr>
        <p:spPr>
          <a:xfrm>
            <a:off x="442576" y="798503"/>
            <a:ext cx="825884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have been properly considered and selected design minimizes risk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elements of the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fully endorsed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by the committee: block coil, non-graded layout, shell-based structure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Confirmed key design choices and started design optimization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(conductor properties and magnetic design)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Margin was increased through coil design optimization and higher </a:t>
            </a:r>
            <a:r>
              <a:rPr lang="en-US" sz="19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 thickness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margin (relative to using LD1 shell)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Shell thickness was increased; cost of new shell is acceptable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protection system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added robustness and redundancy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Included CLIQ in baseline test facility design and operation plan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Detailed protection analysis performed to optimize CLIQ configuration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53863-02A0-80A0-B53A-F7F83D0B00A5}"/>
              </a:ext>
            </a:extLst>
          </p:cNvPr>
          <p:cNvSpPr txBox="1"/>
          <p:nvPr/>
        </p:nvSpPr>
        <p:spPr>
          <a:xfrm>
            <a:off x="2514600" y="5791200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https://conferences.lbl.gov/event/359/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12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CDR Feedback and Response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45759" y="860993"/>
            <a:ext cx="8335047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Design tools, resources and collaboration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Continue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FRESCA2/HEPdipo teams and US conductor Labs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Conductor characterization at NHMFL, FNAL, CERN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FRESCA2 engineering feedback, CAD models from CEA and CERN</a:t>
            </a:r>
          </a:p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sub-element design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for stability  in large diameter wire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162/169 vs. 108/127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(although mainly driven by higher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9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Develop a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alternative option with more strands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(48 vs 44) and a smaller wire (1 mm vs. 1.1 mm)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Insufficient resources/infrastructure to pursue both alternatives</a:t>
            </a:r>
          </a:p>
          <a:p>
            <a:pPr>
              <a:spcAft>
                <a:spcPts val="600"/>
              </a:spcAft>
            </a:pPr>
            <a:r>
              <a:rPr lang="en-US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 and interfaces</a:t>
            </a:r>
          </a:p>
          <a:p>
            <a:pPr>
              <a:spcAft>
                <a:spcPts val="600"/>
              </a:spcAft>
            </a:pPr>
            <a:endParaRPr lang="en-US" sz="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Clarify magnet and facility requirements and get stakeholder approval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Seeking input of IPT and EOC committees and HEP/FES community</a:t>
            </a:r>
            <a:endParaRPr lang="en-US" sz="19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17565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17468</TotalTime>
  <Pages>1</Pages>
  <Words>1646</Words>
  <Application>Microsoft Office PowerPoint</Application>
  <PresentationFormat>On-screen Show (4:3)</PresentationFormat>
  <Paragraphs>169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Times New Roman</vt:lpstr>
      <vt:lpstr>Symbol</vt:lpstr>
      <vt:lpstr>Arial</vt:lpstr>
      <vt:lpstr>LBNL</vt:lpstr>
      <vt:lpstr>G. Sabbi, LBNL  External Oversight Committee August 19, 2022 </vt:lpstr>
      <vt:lpstr>Presentation Outline</vt:lpstr>
      <vt:lpstr>Background and References</vt:lpstr>
      <vt:lpstr>Magnet Design</vt:lpstr>
      <vt:lpstr>Magnet Features and Parameters (1)</vt:lpstr>
      <vt:lpstr>Magnet Features and Parameters (2)</vt:lpstr>
      <vt:lpstr>Magnet Features and Parameters (3)</vt:lpstr>
      <vt:lpstr>CDR Feedback and Response (1)</vt:lpstr>
      <vt:lpstr>CDR Feedback and Response (2)</vt:lpstr>
      <vt:lpstr>WSR Feedback and Response</vt:lpstr>
      <vt:lpstr>EOC1 (Magnet) Feedback and Response</vt:lpstr>
      <vt:lpstr>Risk Register</vt:lpstr>
      <vt:lpstr>Risk Register</vt:lpstr>
      <vt:lpstr>TFD Schedule: EOC2 vs EOC1 </vt:lpstr>
      <vt:lpstr>Funding Profile</vt:lpstr>
      <vt:lpstr>Magnet Development and Fabrication Plan</vt:lpstr>
      <vt:lpstr>Summary</vt:lpstr>
      <vt:lpstr>Additional Slides  (Schedule Details)</vt:lpstr>
      <vt:lpstr>Magnet Schedule and Milestones</vt:lpstr>
      <vt:lpstr>Design, Conductor, Prototype Coil</vt:lpstr>
      <vt:lpstr>Production Cables and Coils</vt:lpstr>
      <vt:lpstr>Structure, Assembly and Test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1254</cp:revision>
  <cp:lastPrinted>2017-02-13T23:14:39Z</cp:lastPrinted>
  <dcterms:created xsi:type="dcterms:W3CDTF">2004-10-30T19:36:16Z</dcterms:created>
  <dcterms:modified xsi:type="dcterms:W3CDTF">2022-08-19T19:11:14Z</dcterms:modified>
</cp:coreProperties>
</file>