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53" r:id="rId1"/>
  </p:sldMasterIdLst>
  <p:notesMasterIdLst>
    <p:notesMasterId r:id="rId11"/>
  </p:notesMasterIdLst>
  <p:handoutMasterIdLst>
    <p:handoutMasterId r:id="rId12"/>
  </p:handoutMasterIdLst>
  <p:sldIdLst>
    <p:sldId id="256" r:id="rId2"/>
    <p:sldId id="357" r:id="rId3"/>
    <p:sldId id="358" r:id="rId4"/>
    <p:sldId id="359" r:id="rId5"/>
    <p:sldId id="367" r:id="rId6"/>
    <p:sldId id="260" r:id="rId7"/>
    <p:sldId id="368" r:id="rId8"/>
    <p:sldId id="361" r:id="rId9"/>
    <p:sldId id="360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Ian Pong" initials="IP" lastIdx="20" clrIdx="0">
    <p:extLst>
      <p:ext uri="{19B8F6BF-5375-455C-9EA6-DF929625EA0E}">
        <p15:presenceInfo xmlns:p15="http://schemas.microsoft.com/office/powerpoint/2012/main" userId="S-1-5-21-1715567821-1060284298-725345543-462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400"/>
    <a:srgbClr val="C1FF97"/>
    <a:srgbClr val="000000"/>
    <a:srgbClr val="1F497D"/>
    <a:srgbClr val="114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4" autoAdjust="0"/>
    <p:restoredTop sz="94807"/>
  </p:normalViewPr>
  <p:slideViewPr>
    <p:cSldViewPr snapToGrid="0" snapToObjects="1">
      <p:cViewPr varScale="1">
        <p:scale>
          <a:sx n="40" d="100"/>
          <a:sy n="40" d="100"/>
        </p:scale>
        <p:origin x="11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20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6D4FD-FF72-4225-86D8-493BC3128DDD}" type="datetimeFigureOut">
              <a:rPr lang="en-US" smtClean="0"/>
              <a:t>2022-08-18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9686A-C00E-44AE-BF36-BEF938A1C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06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0" name="Shape 5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570" y="12951502"/>
            <a:ext cx="3140938" cy="52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4.jpg" descr="image4.jpg">
            <a:extLst>
              <a:ext uri="{FF2B5EF4-FFF2-40B4-BE49-F238E27FC236}">
                <a16:creationId xmlns:a16="http://schemas.microsoft.com/office/drawing/2014/main" id="{57795F10-1D82-EA4B-A09C-054AF45541C0}"/>
              </a:ext>
            </a:extLst>
          </p:cNvPr>
          <p:cNvPicPr>
            <a:picLocks/>
          </p:cNvPicPr>
          <p:nvPr userDrawn="1"/>
        </p:nvPicPr>
        <p:blipFill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8000"/>
                    </a14:imgEffect>
                    <a14:imgEffect>
                      <a14:brightnessContrast bright="-4000" contrast="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0" y="0"/>
            <a:ext cx="24375600" cy="126492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0" name="Rectangle"/>
          <p:cNvSpPr/>
          <p:nvPr/>
        </p:nvSpPr>
        <p:spPr>
          <a:xfrm>
            <a:off x="4200" y="7428530"/>
            <a:ext cx="24375600" cy="5261330"/>
          </a:xfrm>
          <a:prstGeom prst="rect">
            <a:avLst/>
          </a:prstGeom>
          <a:gradFill>
            <a:gsLst>
              <a:gs pos="0">
                <a:srgbClr val="1F497D"/>
              </a:gs>
              <a:gs pos="100000">
                <a:schemeClr val="accent3">
                  <a:alpha val="4800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1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4" y="8229600"/>
            <a:ext cx="16452852" cy="3886940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33" name="Rectangle"/>
          <p:cNvSpPr>
            <a:spLocks noGrp="1"/>
          </p:cNvSpPr>
          <p:nvPr>
            <p:ph type="body" sz="half" idx="13"/>
          </p:nvPr>
        </p:nvSpPr>
        <p:spPr>
          <a:xfrm>
            <a:off x="4724" y="4994183"/>
            <a:ext cx="24374552" cy="2427058"/>
          </a:xfrm>
          <a:prstGeom prst="rect">
            <a:avLst/>
          </a:prstGeom>
          <a:solidFill>
            <a:srgbClr val="1F497D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200" baseline="0">
                <a:solidFill>
                  <a:schemeClr val="bg1"/>
                </a:solidFill>
              </a:defRPr>
            </a:lvl1pPr>
          </a:lstStyle>
          <a:p>
            <a:pPr marL="124324" indent="-124324">
              <a:defRPr sz="4800"/>
            </a:pPr>
            <a:endParaRPr lang="en-US" sz="7200" dirty="0"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900000" y="12600000"/>
            <a:ext cx="1188000" cy="104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4495-27E8-004C-8903-BF4538E2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4176" y="12774313"/>
            <a:ext cx="2585316" cy="83937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2022 08 19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1F61-6447-2C47-AAA5-8A361603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HTS Cable Test Facility Project - Conductor Status (Ian Pong)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C193-CAEC-E34E-92A4-59DB19B6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72E2FE-7B63-AF4A-93E8-BA374B01E2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4176" y="3048000"/>
            <a:ext cx="21031199" cy="9061450"/>
          </a:xfrm>
        </p:spPr>
        <p:txBody>
          <a:bodyPr lIns="182880" rIns="182880">
            <a:normAutofit/>
          </a:bodyPr>
          <a:lstStyle>
            <a:lvl1pPr marL="540000" indent="-540000">
              <a:defRPr sz="6000"/>
            </a:lvl1pPr>
            <a:lvl2pPr marL="1080000" indent="-720000">
              <a:buFont typeface="Courier New" panose="02070309020205020404" pitchFamily="49" charset="0"/>
              <a:buChar char="o"/>
              <a:defRPr sz="4800"/>
            </a:lvl2pPr>
            <a:lvl3pPr marL="1800000" indent="-720000">
              <a:buFont typeface="Wingdings" pitchFamily="2" charset="2"/>
              <a:buChar char="Ø"/>
              <a:defRPr sz="4400"/>
            </a:lvl3pPr>
            <a:lvl4pPr marL="2340000" indent="-540000">
              <a:buFont typeface="Wingdings" pitchFamily="2" charset="2"/>
              <a:buChar char="ü"/>
              <a:defRPr sz="3600"/>
            </a:lvl4pPr>
            <a:lvl5pPr marL="3240000" indent="-540000">
              <a:defRPr sz="2800"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F7F6A2DC-690D-9C48-866E-84FDBF471032}"/>
              </a:ext>
            </a:extLst>
          </p:cNvPr>
          <p:cNvSpPr/>
          <p:nvPr userDrawn="1"/>
        </p:nvSpPr>
        <p:spPr>
          <a:xfrm>
            <a:off x="4200" y="-5773"/>
            <a:ext cx="24375600" cy="2277918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40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7B60B32-36BC-C140-891C-CE927D30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00" y="44739"/>
            <a:ext cx="23760000" cy="2176895"/>
          </a:xfrm>
        </p:spPr>
        <p:txBody>
          <a:bodyPr>
            <a:normAutofit/>
          </a:bodyPr>
          <a:lstStyle>
            <a:lvl1pPr algn="l">
              <a:defRPr sz="9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549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4495-27E8-004C-8903-BF4538E2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4176" y="12774313"/>
            <a:ext cx="2585316" cy="83937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2022 08 19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1F61-6447-2C47-AAA5-8A361603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HTS Cable Test Facility Project - Conductor Status (Ian Pong)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C193-CAEC-E34E-92A4-59DB19B6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1654176" y="3299012"/>
            <a:ext cx="21031200" cy="5825938"/>
          </a:xfrm>
        </p:spPr>
        <p:txBody>
          <a:bodyPr anchor="b">
            <a:normAutofit/>
          </a:bodyPr>
          <a:lstStyle>
            <a:lvl1pPr marL="0" indent="0">
              <a:lnSpc>
                <a:spcPct val="150000"/>
              </a:lnSpc>
              <a:spcAft>
                <a:spcPts val="1800"/>
              </a:spcAft>
              <a:buNone/>
              <a:defRPr sz="6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777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4495-27E8-004C-8903-BF4538E2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4176" y="12774313"/>
            <a:ext cx="2585316" cy="83937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2022 08 19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1F61-6447-2C47-AAA5-8A361603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HTS Cable Test Facility Project - Conductor Status (Ian Pong)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C193-CAEC-E34E-92A4-59DB19B6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F7F6A2DC-690D-9C48-866E-84FDBF471032}"/>
              </a:ext>
            </a:extLst>
          </p:cNvPr>
          <p:cNvSpPr/>
          <p:nvPr userDrawn="1"/>
        </p:nvSpPr>
        <p:spPr>
          <a:xfrm>
            <a:off x="4200" y="-5773"/>
            <a:ext cx="24375600" cy="2277918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40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7B60B32-36BC-C140-891C-CE927D30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00" y="44739"/>
            <a:ext cx="23760000" cy="2176895"/>
          </a:xfrm>
        </p:spPr>
        <p:txBody>
          <a:bodyPr>
            <a:normAutofit/>
          </a:bodyPr>
          <a:lstStyle>
            <a:lvl1pPr algn="l">
              <a:defRPr sz="9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967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3"/>
            <a:ext cx="24384000" cy="1711326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828330"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4800">
              <a:solidFill>
                <a:prstClr val="black"/>
              </a:solidFill>
              <a:latin typeface="Franklin Gothic Book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25157"/>
            <a:ext cx="24384000" cy="1711530"/>
          </a:xfrm>
          <a:prstGeom prst="rect">
            <a:avLst/>
          </a:prstGeom>
        </p:spPr>
        <p:txBody>
          <a:bodyPr anchor="ctr"/>
          <a:lstStyle>
            <a:lvl1pPr>
              <a:defRPr sz="5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05280" y="2941956"/>
            <a:ext cx="21742400" cy="90976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574676" indent="-45085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597024" indent="-685800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3pPr>
            <a:lvl4pPr marL="2051050" indent="-685800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2505076" indent="-685800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F679EE-959D-724E-B3F3-4EB37B74A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148802" y="12649203"/>
            <a:ext cx="1377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60E43B-7F43-FA45-AAB7-E054FD6CC4E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3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dt" idx="10"/>
          </p:nvPr>
        </p:nvSpPr>
        <p:spPr>
          <a:xfrm>
            <a:off x="1654176" y="12774313"/>
            <a:ext cx="2585316" cy="83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2022 08 19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ftr" idx="11"/>
          </p:nvPr>
        </p:nvSpPr>
        <p:spPr>
          <a:xfrm>
            <a:off x="4783777" y="12828875"/>
            <a:ext cx="1372589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HTS Cable Test Facility Project - Conductor Status (Ian Pong)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8900000" y="12672000"/>
            <a:ext cx="11880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654176" y="3048000"/>
            <a:ext cx="21031199" cy="906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t" anchorCtr="0">
            <a:normAutofit/>
          </a:bodyPr>
          <a:lstStyle>
            <a:lvl1pPr marL="457200" lvl="0" indent="-609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Char char="•"/>
              <a:defRPr sz="6000"/>
            </a:lvl1pPr>
            <a:lvl2pPr marL="914400" lvl="1" indent="-533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urier New"/>
              <a:buChar char="o"/>
              <a:defRPr sz="4800"/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Char char="⮚"/>
              <a:defRPr sz="4400"/>
            </a:lvl3pPr>
            <a:lvl4pPr marL="1828800" lvl="3" indent="-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sz="3600"/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4200" y="-5773"/>
            <a:ext cx="24375601" cy="2277918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12000" y="44739"/>
            <a:ext cx="23760000" cy="217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629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1">
            <a:extLst>
              <a:ext uri="{FF2B5EF4-FFF2-40B4-BE49-F238E27FC236}">
                <a16:creationId xmlns:a16="http://schemas.microsoft.com/office/drawing/2014/main" id="{9C1FF5CC-DD7B-EA48-9EEA-CBA2AB304914}"/>
              </a:ext>
            </a:extLst>
          </p:cNvPr>
          <p:cNvSpPr/>
          <p:nvPr userDrawn="1"/>
        </p:nvSpPr>
        <p:spPr>
          <a:xfrm>
            <a:off x="4200" y="12643553"/>
            <a:ext cx="24375600" cy="1072447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5555F-2535-DA45-A3F8-E4DC3AB8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2B235-36FF-A74E-9551-09783DCFA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75634-6A51-4E47-9CB3-EFDB0E57D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0" y="12774313"/>
            <a:ext cx="1953491" cy="839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2022 08 19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6D19-4C67-4E4D-B372-AB5467AD0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3777" y="12828875"/>
            <a:ext cx="1372589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HTS Cable Test Facility Project - Conductor Status (Ian Pong)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A94FF-C450-0242-8C3C-BB96B744A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900000" y="12672000"/>
            <a:ext cx="1188000" cy="10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aseline="0">
                <a:solidFill>
                  <a:schemeClr val="bg1"/>
                </a:solidFill>
              </a:defRPr>
            </a:lvl1pPr>
          </a:lstStyle>
          <a:p>
            <a:fld id="{695884B8-C86C-9247-916E-0E4ED69A0A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663" y="12708000"/>
            <a:ext cx="3961599" cy="100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2000"/>
            <a:ext cx="1223438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0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87" r:id="rId3"/>
    <p:sldLayoutId id="2147483662" r:id="rId4"/>
    <p:sldLayoutId id="2147483701" r:id="rId5"/>
    <p:sldLayoutId id="214748370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pong@lbl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hyperlink" Target="https://conferences.lbl.gov/event/759/?print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7JhhCfqiyGM2NCLNTtOzerX0c7aCsKf7" TargetMode="External"/><Relationship Id="rId2" Type="http://schemas.openxmlformats.org/officeDocument/2006/relationships/hyperlink" Target="https://doi.org/10.1109/TASC.2021.309441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docs.google.com/presentation/d/1DGUWD1tJy4Rpducd9x9q8shOdPMUS3Bf/edit?usp=sharing&amp;ouid=108848330574307884631&amp;rtpof=true&amp;sd=true" TargetMode="External"/><Relationship Id="rId4" Type="http://schemas.openxmlformats.org/officeDocument/2006/relationships/hyperlink" Target="https://docs.google.com/presentation/d/1C78cQaLvCsoaUucLi6hhxkxZVkwFpjoy/edit?usp=sharing&amp;ouid=108848330574307884631&amp;rtpof=true&amp;sd=tru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https://wjo.lbl.gov/jo.php?id=897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oren Prestemon…"/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Ian Pong (</a:t>
            </a:r>
            <a:r>
              <a:rPr lang="en-US" dirty="0">
                <a:hlinkClick r:id="rId2"/>
              </a:rPr>
              <a:t>ipong@lbl.gov</a:t>
            </a:r>
            <a:r>
              <a:rPr lang="en-US" dirty="0"/>
              <a:t>)</a:t>
            </a:r>
          </a:p>
          <a:p>
            <a:r>
              <a:rPr lang="en-US" dirty="0"/>
              <a:t>on behalf of the SMP Materials Team</a:t>
            </a:r>
          </a:p>
          <a:p>
            <a:r>
              <a:rPr lang="en-US" dirty="0"/>
              <a:t>Lawrence Berkeley National Laboratory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E5C7D5-CA4C-E14F-85AC-328CE2B0D82A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HTS Cable Test Facility Project - Conductor Status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C8BC5F-A53C-EF40-9ECD-194B1DE1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HTS Cable Test Facility Project - Conductor Status (Ian Pong)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F00DB-C2AF-B14C-BB69-2785C2DE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58CE9-EC79-5942-A900-BD9EDDBA05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Status (scope and schedule)</a:t>
            </a:r>
          </a:p>
          <a:p>
            <a:pPr lvl="1"/>
            <a:r>
              <a:rPr lang="en-US" dirty="0"/>
              <a:t>Wire procurement</a:t>
            </a:r>
          </a:p>
          <a:p>
            <a:pPr lvl="1"/>
            <a:r>
              <a:rPr lang="en-US" dirty="0"/>
              <a:t>Bare cable fabrication</a:t>
            </a:r>
          </a:p>
          <a:p>
            <a:pPr lvl="1"/>
            <a:r>
              <a:rPr lang="en-US" dirty="0"/>
              <a:t>Direct braiding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95B42B-096D-2340-B557-312924B7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2022 08 19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31EE6-676B-82E1-5A7A-930DBBDCA7EC}"/>
              </a:ext>
            </a:extLst>
          </p:cNvPr>
          <p:cNvSpPr txBox="1"/>
          <p:nvPr/>
        </p:nvSpPr>
        <p:spPr>
          <a:xfrm>
            <a:off x="2141558" y="11778736"/>
            <a:ext cx="19010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contributions from Al Baskys, Jean-Francois Croteau, Elizabeth Lee, Andy Lin, and Michael Naus</a:t>
            </a:r>
          </a:p>
        </p:txBody>
      </p:sp>
      <p:pic>
        <p:nvPicPr>
          <p:cNvPr id="9" name="Picture 8" descr="A picture containing sky, outdoor, road, people&#10;&#10;Description automatically generated">
            <a:extLst>
              <a:ext uri="{FF2B5EF4-FFF2-40B4-BE49-F238E27FC236}">
                <a16:creationId xmlns:a16="http://schemas.microsoft.com/office/drawing/2014/main" id="{3C7BF308-7B45-E962-6C38-8B4E93139D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7" b="24234"/>
          <a:stretch/>
        </p:blipFill>
        <p:spPr>
          <a:xfrm>
            <a:off x="2502724" y="6502401"/>
            <a:ext cx="18288000" cy="527633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6CEA387-6F1F-BB4D-27E2-BC92BA8EAAF8}"/>
              </a:ext>
            </a:extLst>
          </p:cNvPr>
          <p:cNvGrpSpPr/>
          <p:nvPr/>
        </p:nvGrpSpPr>
        <p:grpSpPr>
          <a:xfrm>
            <a:off x="11639550" y="3144808"/>
            <a:ext cx="11877000" cy="719425"/>
            <a:chOff x="813584" y="1878734"/>
            <a:chExt cx="16492666" cy="71942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C63C5A3-564B-38DE-0332-3E8E4A6E5B7D}"/>
                </a:ext>
              </a:extLst>
            </p:cNvPr>
            <p:cNvSpPr/>
            <p:nvPr/>
          </p:nvSpPr>
          <p:spPr>
            <a:xfrm>
              <a:off x="813584" y="1878734"/>
              <a:ext cx="5400000" cy="719425"/>
            </a:xfrm>
            <a:custGeom>
              <a:avLst/>
              <a:gdLst>
                <a:gd name="connsiteX0" fmla="*/ 0 w 6239126"/>
                <a:gd name="connsiteY0" fmla="*/ 0 h 719425"/>
                <a:gd name="connsiteX1" fmla="*/ 5879414 w 6239126"/>
                <a:gd name="connsiteY1" fmla="*/ 0 h 719425"/>
                <a:gd name="connsiteX2" fmla="*/ 6239126 w 6239126"/>
                <a:gd name="connsiteY2" fmla="*/ 359713 h 719425"/>
                <a:gd name="connsiteX3" fmla="*/ 5879414 w 6239126"/>
                <a:gd name="connsiteY3" fmla="*/ 719425 h 719425"/>
                <a:gd name="connsiteX4" fmla="*/ 0 w 6239126"/>
                <a:gd name="connsiteY4" fmla="*/ 719425 h 719425"/>
                <a:gd name="connsiteX5" fmla="*/ 0 w 6239126"/>
                <a:gd name="connsiteY5" fmla="*/ 0 h 7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9126" h="719425">
                  <a:moveTo>
                    <a:pt x="0" y="0"/>
                  </a:moveTo>
                  <a:lnTo>
                    <a:pt x="5879414" y="0"/>
                  </a:lnTo>
                  <a:lnTo>
                    <a:pt x="6239126" y="359713"/>
                  </a:lnTo>
                  <a:lnTo>
                    <a:pt x="5879414" y="719425"/>
                  </a:lnTo>
                  <a:lnTo>
                    <a:pt x="0" y="719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358" tIns="98679" rIns="229196" bIns="98679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Wire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30A7A9C-17E3-9189-2D6A-F31EA5C360EB}"/>
                </a:ext>
              </a:extLst>
            </p:cNvPr>
            <p:cNvSpPr/>
            <p:nvPr/>
          </p:nvSpPr>
          <p:spPr>
            <a:xfrm>
              <a:off x="6359917" y="1878734"/>
              <a:ext cx="5400000" cy="719425"/>
            </a:xfrm>
            <a:custGeom>
              <a:avLst/>
              <a:gdLst>
                <a:gd name="connsiteX0" fmla="*/ 0 w 6239126"/>
                <a:gd name="connsiteY0" fmla="*/ 0 h 719425"/>
                <a:gd name="connsiteX1" fmla="*/ 5879414 w 6239126"/>
                <a:gd name="connsiteY1" fmla="*/ 0 h 719425"/>
                <a:gd name="connsiteX2" fmla="*/ 6239126 w 6239126"/>
                <a:gd name="connsiteY2" fmla="*/ 359713 h 719425"/>
                <a:gd name="connsiteX3" fmla="*/ 5879414 w 6239126"/>
                <a:gd name="connsiteY3" fmla="*/ 719425 h 719425"/>
                <a:gd name="connsiteX4" fmla="*/ 0 w 6239126"/>
                <a:gd name="connsiteY4" fmla="*/ 719425 h 719425"/>
                <a:gd name="connsiteX5" fmla="*/ 359713 w 6239126"/>
                <a:gd name="connsiteY5" fmla="*/ 359713 h 719425"/>
                <a:gd name="connsiteX6" fmla="*/ 0 w 6239126"/>
                <a:gd name="connsiteY6" fmla="*/ 0 h 7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9126" h="719425">
                  <a:moveTo>
                    <a:pt x="0" y="0"/>
                  </a:moveTo>
                  <a:lnTo>
                    <a:pt x="5879414" y="0"/>
                  </a:lnTo>
                  <a:lnTo>
                    <a:pt x="6239126" y="359713"/>
                  </a:lnTo>
                  <a:lnTo>
                    <a:pt x="5879414" y="719425"/>
                  </a:lnTo>
                  <a:lnTo>
                    <a:pt x="0" y="719425"/>
                  </a:lnTo>
                  <a:lnTo>
                    <a:pt x="359713" y="359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900445"/>
                <a:satOff val="-20388"/>
                <a:lumOff val="4804"/>
                <a:alphaOff val="0"/>
              </a:schemeClr>
            </a:fillRef>
            <a:effectRef idx="1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732" tIns="98679" rIns="409052" bIns="98679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Cable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19E5363-E44D-8391-CD96-18876CD264B6}"/>
                </a:ext>
              </a:extLst>
            </p:cNvPr>
            <p:cNvSpPr/>
            <p:nvPr/>
          </p:nvSpPr>
          <p:spPr>
            <a:xfrm>
              <a:off x="11906250" y="1878734"/>
              <a:ext cx="5400000" cy="719425"/>
            </a:xfrm>
            <a:custGeom>
              <a:avLst/>
              <a:gdLst>
                <a:gd name="connsiteX0" fmla="*/ 0 w 6239126"/>
                <a:gd name="connsiteY0" fmla="*/ 0 h 719425"/>
                <a:gd name="connsiteX1" fmla="*/ 5879414 w 6239126"/>
                <a:gd name="connsiteY1" fmla="*/ 0 h 719425"/>
                <a:gd name="connsiteX2" fmla="*/ 6239126 w 6239126"/>
                <a:gd name="connsiteY2" fmla="*/ 359713 h 719425"/>
                <a:gd name="connsiteX3" fmla="*/ 5879414 w 6239126"/>
                <a:gd name="connsiteY3" fmla="*/ 719425 h 719425"/>
                <a:gd name="connsiteX4" fmla="*/ 0 w 6239126"/>
                <a:gd name="connsiteY4" fmla="*/ 719425 h 719425"/>
                <a:gd name="connsiteX5" fmla="*/ 359713 w 6239126"/>
                <a:gd name="connsiteY5" fmla="*/ 359713 h 719425"/>
                <a:gd name="connsiteX6" fmla="*/ 0 w 6239126"/>
                <a:gd name="connsiteY6" fmla="*/ 0 h 7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9126" h="719425">
                  <a:moveTo>
                    <a:pt x="0" y="0"/>
                  </a:moveTo>
                  <a:lnTo>
                    <a:pt x="5879414" y="0"/>
                  </a:lnTo>
                  <a:lnTo>
                    <a:pt x="6239126" y="359713"/>
                  </a:lnTo>
                  <a:lnTo>
                    <a:pt x="5879414" y="719425"/>
                  </a:lnTo>
                  <a:lnTo>
                    <a:pt x="0" y="719425"/>
                  </a:lnTo>
                  <a:lnTo>
                    <a:pt x="359713" y="359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1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732" tIns="98679" rIns="409052" bIns="98679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Braiding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506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763439-251C-A669-359B-F2D4DE74A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2022 08 19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83DA1C-C348-0DCE-E6A6-945260DB7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HTS Cable Test Facility Project - Conductor Status (Ian Pong)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60C2E-4648-F758-FEAB-C863B2D4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2893FD-A07E-6637-D09F-076492234F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 for the </a:t>
            </a:r>
            <a:r>
              <a:rPr lang="en-US" i="1" dirty="0">
                <a:solidFill>
                  <a:schemeClr val="accent1"/>
                </a:solidFill>
              </a:rPr>
              <a:t>Development Cables</a:t>
            </a:r>
            <a:r>
              <a:rPr lang="en-US" dirty="0"/>
              <a:t> (completed)</a:t>
            </a:r>
          </a:p>
          <a:p>
            <a:pPr lvl="1"/>
            <a:r>
              <a:rPr lang="en-US" dirty="0"/>
              <a:t>LBNL PO 7509895 – 108/127 RRP® in Cable W10OL</a:t>
            </a:r>
            <a:r>
              <a:rPr lang="en-US" u="sng" dirty="0"/>
              <a:t>1301</a:t>
            </a:r>
          </a:p>
          <a:p>
            <a:pPr lvl="1"/>
            <a:r>
              <a:rPr lang="en-US" dirty="0"/>
              <a:t>CERN DEM-1.1 Wire – 162/169 RRP® in Cable W12OL</a:t>
            </a:r>
            <a:r>
              <a:rPr lang="en-US" u="sng" dirty="0"/>
              <a:t>1302</a:t>
            </a:r>
          </a:p>
          <a:p>
            <a:r>
              <a:rPr lang="en-US" i="1" dirty="0">
                <a:solidFill>
                  <a:schemeClr val="accent1"/>
                </a:solidFill>
              </a:rPr>
              <a:t>Prototype</a:t>
            </a:r>
            <a:r>
              <a:rPr lang="en-US" dirty="0"/>
              <a:t> (completed)</a:t>
            </a:r>
          </a:p>
          <a:p>
            <a:pPr lvl="1"/>
            <a:r>
              <a:rPr lang="en-US" dirty="0"/>
              <a:t>LBNL PO 7576493 – 162/169 RRP® in Cable W12OL</a:t>
            </a:r>
            <a:r>
              <a:rPr lang="en-US" u="sng" dirty="0"/>
              <a:t>1303</a:t>
            </a:r>
          </a:p>
          <a:p>
            <a:r>
              <a:rPr lang="en-US" i="1" dirty="0">
                <a:solidFill>
                  <a:schemeClr val="accent1"/>
                </a:solidFill>
              </a:rPr>
              <a:t>Production</a:t>
            </a:r>
            <a:r>
              <a:rPr lang="en-US" dirty="0"/>
              <a:t> (in progress)</a:t>
            </a:r>
          </a:p>
          <a:p>
            <a:pPr lvl="1"/>
            <a:r>
              <a:rPr lang="en-US" dirty="0"/>
              <a:t>LBNL PO 7629842 – 162/169 RRP® for 5 cables (3 long, 2 short)</a:t>
            </a:r>
          </a:p>
          <a:p>
            <a:pPr lvl="1"/>
            <a:r>
              <a:rPr lang="en-US" dirty="0"/>
              <a:t>Signed on 2022 03 11</a:t>
            </a:r>
          </a:p>
          <a:p>
            <a:pPr lvl="1"/>
            <a:r>
              <a:rPr lang="en-US" dirty="0"/>
              <a:t>Shipment A due ~2022 09</a:t>
            </a:r>
          </a:p>
          <a:p>
            <a:pPr lvl="1"/>
            <a:r>
              <a:rPr lang="en-US" dirty="0"/>
              <a:t>Last shipment by 2022 06 01</a:t>
            </a:r>
          </a:p>
          <a:p>
            <a:r>
              <a:rPr lang="en-US" dirty="0"/>
              <a:t>Expecting to buy an extra unit as spare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F50D18D-3902-1145-D7C0-2B9D2FA92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Status: Wire Procurement</a:t>
            </a:r>
          </a:p>
        </p:txBody>
      </p:sp>
      <p:pic>
        <p:nvPicPr>
          <p:cNvPr id="14" name="Picture 13" descr="Graphical user interface, text, application, chat or text mess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A470911-A17D-3FDA-F8E4-4B7C84296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419" y="9042320"/>
            <a:ext cx="8952581" cy="3251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137D55-4928-06A2-208E-7DC0998714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275" y="2547757"/>
            <a:ext cx="5947539" cy="48360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B895BE-BC9D-C3B4-8671-6AD13624A380}"/>
              </a:ext>
            </a:extLst>
          </p:cNvPr>
          <p:cNvSpPr txBox="1"/>
          <p:nvPr/>
        </p:nvSpPr>
        <p:spPr>
          <a:xfrm>
            <a:off x="19716145" y="7560857"/>
            <a:ext cx="445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 credit: Al Baskys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FB1287-4EBE-C2DE-4C68-E7C8AA62C9A9}"/>
              </a:ext>
            </a:extLst>
          </p:cNvPr>
          <p:cNvGrpSpPr/>
          <p:nvPr/>
        </p:nvGrpSpPr>
        <p:grpSpPr>
          <a:xfrm>
            <a:off x="813584" y="1878734"/>
            <a:ext cx="16492666" cy="719425"/>
            <a:chOff x="813584" y="1878734"/>
            <a:chExt cx="16492666" cy="71942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97090FE-5A9A-3D5C-979C-BF67DF02BAB6}"/>
                </a:ext>
              </a:extLst>
            </p:cNvPr>
            <p:cNvSpPr/>
            <p:nvPr/>
          </p:nvSpPr>
          <p:spPr>
            <a:xfrm>
              <a:off x="813584" y="1878734"/>
              <a:ext cx="5400000" cy="719425"/>
            </a:xfrm>
            <a:custGeom>
              <a:avLst/>
              <a:gdLst>
                <a:gd name="connsiteX0" fmla="*/ 0 w 6239126"/>
                <a:gd name="connsiteY0" fmla="*/ 0 h 719425"/>
                <a:gd name="connsiteX1" fmla="*/ 5879414 w 6239126"/>
                <a:gd name="connsiteY1" fmla="*/ 0 h 719425"/>
                <a:gd name="connsiteX2" fmla="*/ 6239126 w 6239126"/>
                <a:gd name="connsiteY2" fmla="*/ 359713 h 719425"/>
                <a:gd name="connsiteX3" fmla="*/ 5879414 w 6239126"/>
                <a:gd name="connsiteY3" fmla="*/ 719425 h 719425"/>
                <a:gd name="connsiteX4" fmla="*/ 0 w 6239126"/>
                <a:gd name="connsiteY4" fmla="*/ 719425 h 719425"/>
                <a:gd name="connsiteX5" fmla="*/ 0 w 6239126"/>
                <a:gd name="connsiteY5" fmla="*/ 0 h 7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9126" h="719425">
                  <a:moveTo>
                    <a:pt x="0" y="0"/>
                  </a:moveTo>
                  <a:lnTo>
                    <a:pt x="5879414" y="0"/>
                  </a:lnTo>
                  <a:lnTo>
                    <a:pt x="6239126" y="359713"/>
                  </a:lnTo>
                  <a:lnTo>
                    <a:pt x="5879414" y="719425"/>
                  </a:lnTo>
                  <a:lnTo>
                    <a:pt x="0" y="719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358" tIns="98679" rIns="229196" bIns="98679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Wire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0BBEFA9-ED63-2FEC-D0E1-B2B861E17614}"/>
                </a:ext>
              </a:extLst>
            </p:cNvPr>
            <p:cNvSpPr/>
            <p:nvPr/>
          </p:nvSpPr>
          <p:spPr>
            <a:xfrm>
              <a:off x="6359917" y="1878734"/>
              <a:ext cx="5400000" cy="719425"/>
            </a:xfrm>
            <a:custGeom>
              <a:avLst/>
              <a:gdLst>
                <a:gd name="connsiteX0" fmla="*/ 0 w 6239126"/>
                <a:gd name="connsiteY0" fmla="*/ 0 h 719425"/>
                <a:gd name="connsiteX1" fmla="*/ 5879414 w 6239126"/>
                <a:gd name="connsiteY1" fmla="*/ 0 h 719425"/>
                <a:gd name="connsiteX2" fmla="*/ 6239126 w 6239126"/>
                <a:gd name="connsiteY2" fmla="*/ 359713 h 719425"/>
                <a:gd name="connsiteX3" fmla="*/ 5879414 w 6239126"/>
                <a:gd name="connsiteY3" fmla="*/ 719425 h 719425"/>
                <a:gd name="connsiteX4" fmla="*/ 0 w 6239126"/>
                <a:gd name="connsiteY4" fmla="*/ 719425 h 719425"/>
                <a:gd name="connsiteX5" fmla="*/ 359713 w 6239126"/>
                <a:gd name="connsiteY5" fmla="*/ 359713 h 719425"/>
                <a:gd name="connsiteX6" fmla="*/ 0 w 6239126"/>
                <a:gd name="connsiteY6" fmla="*/ 0 h 7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9126" h="719425">
                  <a:moveTo>
                    <a:pt x="0" y="0"/>
                  </a:moveTo>
                  <a:lnTo>
                    <a:pt x="5879414" y="0"/>
                  </a:lnTo>
                  <a:lnTo>
                    <a:pt x="6239126" y="359713"/>
                  </a:lnTo>
                  <a:lnTo>
                    <a:pt x="5879414" y="719425"/>
                  </a:lnTo>
                  <a:lnTo>
                    <a:pt x="0" y="719425"/>
                  </a:lnTo>
                  <a:lnTo>
                    <a:pt x="359713" y="359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900445"/>
                <a:satOff val="-20388"/>
                <a:lumOff val="4804"/>
                <a:alphaOff val="0"/>
              </a:schemeClr>
            </a:fillRef>
            <a:effectRef idx="1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732" tIns="98679" rIns="409052" bIns="98679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Cable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C86A307-3118-1F04-9B6B-2EC653CD5109}"/>
                </a:ext>
              </a:extLst>
            </p:cNvPr>
            <p:cNvSpPr/>
            <p:nvPr/>
          </p:nvSpPr>
          <p:spPr>
            <a:xfrm>
              <a:off x="11906250" y="1878734"/>
              <a:ext cx="5400000" cy="719425"/>
            </a:xfrm>
            <a:custGeom>
              <a:avLst/>
              <a:gdLst>
                <a:gd name="connsiteX0" fmla="*/ 0 w 6239126"/>
                <a:gd name="connsiteY0" fmla="*/ 0 h 719425"/>
                <a:gd name="connsiteX1" fmla="*/ 5879414 w 6239126"/>
                <a:gd name="connsiteY1" fmla="*/ 0 h 719425"/>
                <a:gd name="connsiteX2" fmla="*/ 6239126 w 6239126"/>
                <a:gd name="connsiteY2" fmla="*/ 359713 h 719425"/>
                <a:gd name="connsiteX3" fmla="*/ 5879414 w 6239126"/>
                <a:gd name="connsiteY3" fmla="*/ 719425 h 719425"/>
                <a:gd name="connsiteX4" fmla="*/ 0 w 6239126"/>
                <a:gd name="connsiteY4" fmla="*/ 719425 h 719425"/>
                <a:gd name="connsiteX5" fmla="*/ 359713 w 6239126"/>
                <a:gd name="connsiteY5" fmla="*/ 359713 h 719425"/>
                <a:gd name="connsiteX6" fmla="*/ 0 w 6239126"/>
                <a:gd name="connsiteY6" fmla="*/ 0 h 7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9126" h="719425">
                  <a:moveTo>
                    <a:pt x="0" y="0"/>
                  </a:moveTo>
                  <a:lnTo>
                    <a:pt x="5879414" y="0"/>
                  </a:lnTo>
                  <a:lnTo>
                    <a:pt x="6239126" y="359713"/>
                  </a:lnTo>
                  <a:lnTo>
                    <a:pt x="5879414" y="719425"/>
                  </a:lnTo>
                  <a:lnTo>
                    <a:pt x="0" y="719425"/>
                  </a:lnTo>
                  <a:lnTo>
                    <a:pt x="359713" y="359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1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732" tIns="98679" rIns="409052" bIns="98679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Braiding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150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E92CE1-DDC6-3507-BC24-662C414F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2022 08 19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463DBC-C311-EF32-C4AB-1A75D40AE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HTS Cable Test Facility Project - Conductor Status (Ian Pong)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BCA10-476F-C9CB-C96B-A228C5D0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B2572-D64D-147E-3C28-06257745D5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Development Cables (completed)</a:t>
            </a:r>
          </a:p>
          <a:p>
            <a:pPr lvl="1"/>
            <a:r>
              <a:rPr lang="en-US" dirty="0"/>
              <a:t>A paper published: </a:t>
            </a:r>
            <a:r>
              <a:rPr lang="en-US" dirty="0">
                <a:hlinkClick r:id="rId2"/>
              </a:rPr>
              <a:t>https://doi.org/10.1109/TASC.2021.3094410</a:t>
            </a:r>
            <a:r>
              <a:rPr lang="en-US" dirty="0"/>
              <a:t> </a:t>
            </a:r>
          </a:p>
          <a:p>
            <a:r>
              <a:rPr lang="en-US" dirty="0"/>
              <a:t>Prototype Cable (completed)</a:t>
            </a:r>
          </a:p>
          <a:p>
            <a:pPr lvl="1"/>
            <a:r>
              <a:rPr lang="en-US" dirty="0"/>
              <a:t>A special seminar: </a:t>
            </a:r>
            <a:r>
              <a:rPr lang="en-US" dirty="0">
                <a:hlinkClick r:id="rId3"/>
              </a:rPr>
              <a:t>W12OL1303 Cable Summary Presentation 2022 05 18</a:t>
            </a:r>
            <a:r>
              <a:rPr lang="en-US" dirty="0"/>
              <a:t> </a:t>
            </a:r>
          </a:p>
          <a:p>
            <a:r>
              <a:rPr lang="en-US" dirty="0"/>
              <a:t>Production Cables (to start in spring 2023)</a:t>
            </a:r>
          </a:p>
          <a:p>
            <a:pPr lvl="1"/>
            <a:r>
              <a:rPr lang="en-US" dirty="0">
                <a:hlinkClick r:id="rId4"/>
              </a:rPr>
              <a:t>Hardware upgrades in progress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Diagnostics upgrades in progress</a:t>
            </a:r>
            <a:endParaRPr lang="en-US" dirty="0"/>
          </a:p>
          <a:p>
            <a:pPr lvl="1"/>
            <a:r>
              <a:rPr lang="en-US" dirty="0"/>
              <a:t>Possibly preceded by a dummy (Cu) cable to qualify</a:t>
            </a:r>
            <a:br>
              <a:rPr lang="en-US" dirty="0"/>
            </a:br>
            <a:r>
              <a:rPr lang="en-US" dirty="0"/>
              <a:t> upgrades and minimize risk (threat)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AEC747A-457E-0DCC-6613-4AD65A91C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Status: Bare Cable Fabrication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996E20-4DA0-605C-9A9A-84A00328B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27554" y="6637625"/>
            <a:ext cx="8221980" cy="57531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167626F-FBF0-9E65-82CA-B7A25122F9A4}"/>
              </a:ext>
            </a:extLst>
          </p:cNvPr>
          <p:cNvGrpSpPr/>
          <p:nvPr/>
        </p:nvGrpSpPr>
        <p:grpSpPr>
          <a:xfrm>
            <a:off x="813584" y="1878734"/>
            <a:ext cx="16492666" cy="719425"/>
            <a:chOff x="813584" y="1878734"/>
            <a:chExt cx="16492666" cy="71942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52A40F3-DD01-722D-7EAC-A1B84B92BFF1}"/>
                </a:ext>
              </a:extLst>
            </p:cNvPr>
            <p:cNvSpPr/>
            <p:nvPr/>
          </p:nvSpPr>
          <p:spPr>
            <a:xfrm>
              <a:off x="813584" y="1878734"/>
              <a:ext cx="5400000" cy="719425"/>
            </a:xfrm>
            <a:custGeom>
              <a:avLst/>
              <a:gdLst>
                <a:gd name="connsiteX0" fmla="*/ 0 w 6239126"/>
                <a:gd name="connsiteY0" fmla="*/ 0 h 719425"/>
                <a:gd name="connsiteX1" fmla="*/ 5879414 w 6239126"/>
                <a:gd name="connsiteY1" fmla="*/ 0 h 719425"/>
                <a:gd name="connsiteX2" fmla="*/ 6239126 w 6239126"/>
                <a:gd name="connsiteY2" fmla="*/ 359713 h 719425"/>
                <a:gd name="connsiteX3" fmla="*/ 5879414 w 6239126"/>
                <a:gd name="connsiteY3" fmla="*/ 719425 h 719425"/>
                <a:gd name="connsiteX4" fmla="*/ 0 w 6239126"/>
                <a:gd name="connsiteY4" fmla="*/ 719425 h 719425"/>
                <a:gd name="connsiteX5" fmla="*/ 0 w 6239126"/>
                <a:gd name="connsiteY5" fmla="*/ 0 h 7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9126" h="719425">
                  <a:moveTo>
                    <a:pt x="0" y="0"/>
                  </a:moveTo>
                  <a:lnTo>
                    <a:pt x="5879414" y="0"/>
                  </a:lnTo>
                  <a:lnTo>
                    <a:pt x="6239126" y="359713"/>
                  </a:lnTo>
                  <a:lnTo>
                    <a:pt x="5879414" y="719425"/>
                  </a:lnTo>
                  <a:lnTo>
                    <a:pt x="0" y="719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358" tIns="98679" rIns="229196" bIns="98679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Wire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05B65E-3F5F-3B71-488A-D6D9F69FC0A8}"/>
                </a:ext>
              </a:extLst>
            </p:cNvPr>
            <p:cNvSpPr/>
            <p:nvPr/>
          </p:nvSpPr>
          <p:spPr>
            <a:xfrm>
              <a:off x="6359917" y="1878734"/>
              <a:ext cx="5400000" cy="719425"/>
            </a:xfrm>
            <a:custGeom>
              <a:avLst/>
              <a:gdLst>
                <a:gd name="connsiteX0" fmla="*/ 0 w 6239126"/>
                <a:gd name="connsiteY0" fmla="*/ 0 h 719425"/>
                <a:gd name="connsiteX1" fmla="*/ 5879414 w 6239126"/>
                <a:gd name="connsiteY1" fmla="*/ 0 h 719425"/>
                <a:gd name="connsiteX2" fmla="*/ 6239126 w 6239126"/>
                <a:gd name="connsiteY2" fmla="*/ 359713 h 719425"/>
                <a:gd name="connsiteX3" fmla="*/ 5879414 w 6239126"/>
                <a:gd name="connsiteY3" fmla="*/ 719425 h 719425"/>
                <a:gd name="connsiteX4" fmla="*/ 0 w 6239126"/>
                <a:gd name="connsiteY4" fmla="*/ 719425 h 719425"/>
                <a:gd name="connsiteX5" fmla="*/ 359713 w 6239126"/>
                <a:gd name="connsiteY5" fmla="*/ 359713 h 719425"/>
                <a:gd name="connsiteX6" fmla="*/ 0 w 6239126"/>
                <a:gd name="connsiteY6" fmla="*/ 0 h 7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9126" h="719425">
                  <a:moveTo>
                    <a:pt x="0" y="0"/>
                  </a:moveTo>
                  <a:lnTo>
                    <a:pt x="5879414" y="0"/>
                  </a:lnTo>
                  <a:lnTo>
                    <a:pt x="6239126" y="359713"/>
                  </a:lnTo>
                  <a:lnTo>
                    <a:pt x="5879414" y="719425"/>
                  </a:lnTo>
                  <a:lnTo>
                    <a:pt x="0" y="719425"/>
                  </a:lnTo>
                  <a:lnTo>
                    <a:pt x="359713" y="359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900445"/>
                <a:satOff val="-20388"/>
                <a:lumOff val="4804"/>
                <a:alphaOff val="0"/>
              </a:schemeClr>
            </a:fillRef>
            <a:effectRef idx="1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732" tIns="98679" rIns="409052" bIns="98679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Cable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1FC43E5-EED4-D5C1-B349-493E6A9C25C4}"/>
                </a:ext>
              </a:extLst>
            </p:cNvPr>
            <p:cNvSpPr/>
            <p:nvPr/>
          </p:nvSpPr>
          <p:spPr>
            <a:xfrm>
              <a:off x="11906250" y="1878734"/>
              <a:ext cx="5400000" cy="719425"/>
            </a:xfrm>
            <a:custGeom>
              <a:avLst/>
              <a:gdLst>
                <a:gd name="connsiteX0" fmla="*/ 0 w 6239126"/>
                <a:gd name="connsiteY0" fmla="*/ 0 h 719425"/>
                <a:gd name="connsiteX1" fmla="*/ 5879414 w 6239126"/>
                <a:gd name="connsiteY1" fmla="*/ 0 h 719425"/>
                <a:gd name="connsiteX2" fmla="*/ 6239126 w 6239126"/>
                <a:gd name="connsiteY2" fmla="*/ 359713 h 719425"/>
                <a:gd name="connsiteX3" fmla="*/ 5879414 w 6239126"/>
                <a:gd name="connsiteY3" fmla="*/ 719425 h 719425"/>
                <a:gd name="connsiteX4" fmla="*/ 0 w 6239126"/>
                <a:gd name="connsiteY4" fmla="*/ 719425 h 719425"/>
                <a:gd name="connsiteX5" fmla="*/ 359713 w 6239126"/>
                <a:gd name="connsiteY5" fmla="*/ 359713 h 719425"/>
                <a:gd name="connsiteX6" fmla="*/ 0 w 6239126"/>
                <a:gd name="connsiteY6" fmla="*/ 0 h 7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9126" h="719425">
                  <a:moveTo>
                    <a:pt x="0" y="0"/>
                  </a:moveTo>
                  <a:lnTo>
                    <a:pt x="5879414" y="0"/>
                  </a:lnTo>
                  <a:lnTo>
                    <a:pt x="6239126" y="359713"/>
                  </a:lnTo>
                  <a:lnTo>
                    <a:pt x="5879414" y="719425"/>
                  </a:lnTo>
                  <a:lnTo>
                    <a:pt x="0" y="719425"/>
                  </a:lnTo>
                  <a:lnTo>
                    <a:pt x="359713" y="359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1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732" tIns="98679" rIns="409052" bIns="98679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Braiding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C506508-5896-0DC0-871B-5AC12FFFA41E}"/>
              </a:ext>
            </a:extLst>
          </p:cNvPr>
          <p:cNvSpPr txBox="1"/>
          <p:nvPr/>
        </p:nvSpPr>
        <p:spPr>
          <a:xfrm>
            <a:off x="5976078" y="11697919"/>
            <a:ext cx="951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 credit: Al Baskys and Jean-Francois Croteau</a:t>
            </a:r>
          </a:p>
        </p:txBody>
      </p:sp>
    </p:spTree>
    <p:extLst>
      <p:ext uri="{BB962C8B-B14F-4D97-AF65-F5344CB8AC3E}">
        <p14:creationId xmlns:p14="http://schemas.microsoft.com/office/powerpoint/2010/main" val="3573705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3D440-B626-72B6-DF34-65282FB1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0E916-470A-46DE-1EFF-C02FD62E9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Prototype Cable Observations</a:t>
            </a:r>
          </a:p>
        </p:txBody>
      </p:sp>
      <p:cxnSp>
        <p:nvCxnSpPr>
          <p:cNvPr id="7" name="Google Shape;162;p7">
            <a:extLst>
              <a:ext uri="{FF2B5EF4-FFF2-40B4-BE49-F238E27FC236}">
                <a16:creationId xmlns:a16="http://schemas.microsoft.com/office/drawing/2014/main" id="{587C3F67-5267-F87D-D935-1D7677382450}"/>
              </a:ext>
            </a:extLst>
          </p:cNvPr>
          <p:cNvCxnSpPr/>
          <p:nvPr/>
        </p:nvCxnSpPr>
        <p:spPr>
          <a:xfrm flipH="1">
            <a:off x="5145285" y="3703207"/>
            <a:ext cx="462090" cy="807719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63;p7">
            <a:extLst>
              <a:ext uri="{FF2B5EF4-FFF2-40B4-BE49-F238E27FC236}">
                <a16:creationId xmlns:a16="http://schemas.microsoft.com/office/drawing/2014/main" id="{AE0B6E2D-5DCC-4782-903D-33D8B02DA655}"/>
              </a:ext>
            </a:extLst>
          </p:cNvPr>
          <p:cNvCxnSpPr/>
          <p:nvPr/>
        </p:nvCxnSpPr>
        <p:spPr>
          <a:xfrm flipH="1">
            <a:off x="5145285" y="6840302"/>
            <a:ext cx="1730326" cy="3024554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68;p7">
            <a:extLst>
              <a:ext uri="{FF2B5EF4-FFF2-40B4-BE49-F238E27FC236}">
                <a16:creationId xmlns:a16="http://schemas.microsoft.com/office/drawing/2014/main" id="{20D2CAF6-330A-E3C2-CD46-1AEF31CF1FAA}"/>
              </a:ext>
            </a:extLst>
          </p:cNvPr>
          <p:cNvSpPr/>
          <p:nvPr/>
        </p:nvSpPr>
        <p:spPr>
          <a:xfrm>
            <a:off x="5145285" y="3703207"/>
            <a:ext cx="1730326" cy="7624689"/>
          </a:xfrm>
          <a:prstGeom prst="rect">
            <a:avLst/>
          </a:prstGeom>
          <a:solidFill>
            <a:srgbClr val="4472C4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Google Shape;169;p7">
            <a:extLst>
              <a:ext uri="{FF2B5EF4-FFF2-40B4-BE49-F238E27FC236}">
                <a16:creationId xmlns:a16="http://schemas.microsoft.com/office/drawing/2014/main" id="{9E46385D-6565-23ED-8E9C-3DF5B7702C03}"/>
              </a:ext>
            </a:extLst>
          </p:cNvPr>
          <p:cNvCxnSpPr/>
          <p:nvPr/>
        </p:nvCxnSpPr>
        <p:spPr>
          <a:xfrm>
            <a:off x="5145285" y="4462862"/>
            <a:ext cx="1730326" cy="2334276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70;p7">
            <a:extLst>
              <a:ext uri="{FF2B5EF4-FFF2-40B4-BE49-F238E27FC236}">
                <a16:creationId xmlns:a16="http://schemas.microsoft.com/office/drawing/2014/main" id="{0B24ECC0-B1CF-755E-13C1-F0CA0AB2AA40}"/>
              </a:ext>
            </a:extLst>
          </p:cNvPr>
          <p:cNvCxnSpPr/>
          <p:nvPr/>
        </p:nvCxnSpPr>
        <p:spPr>
          <a:xfrm>
            <a:off x="5145285" y="9829419"/>
            <a:ext cx="1110774" cy="1498477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71;p7">
            <a:extLst>
              <a:ext uri="{FF2B5EF4-FFF2-40B4-BE49-F238E27FC236}">
                <a16:creationId xmlns:a16="http://schemas.microsoft.com/office/drawing/2014/main" id="{0F18DE47-7CE8-72AE-7B10-405A107C6894}"/>
              </a:ext>
            </a:extLst>
          </p:cNvPr>
          <p:cNvCxnSpPr/>
          <p:nvPr/>
        </p:nvCxnSpPr>
        <p:spPr>
          <a:xfrm rot="10800000">
            <a:off x="800100" y="4152900"/>
            <a:ext cx="0" cy="5575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" name="Google Shape;172;p7">
            <a:extLst>
              <a:ext uri="{FF2B5EF4-FFF2-40B4-BE49-F238E27FC236}">
                <a16:creationId xmlns:a16="http://schemas.microsoft.com/office/drawing/2014/main" id="{4E22B027-23EE-7BCD-4804-72F7FFA0EA42}"/>
              </a:ext>
            </a:extLst>
          </p:cNvPr>
          <p:cNvSpPr txBox="1"/>
          <p:nvPr/>
        </p:nvSpPr>
        <p:spPr>
          <a:xfrm>
            <a:off x="1206499" y="4373879"/>
            <a:ext cx="201929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Payout direction</a:t>
            </a:r>
            <a:endParaRPr/>
          </a:p>
        </p:txBody>
      </p:sp>
      <p:cxnSp>
        <p:nvCxnSpPr>
          <p:cNvPr id="14" name="Google Shape;173;p7">
            <a:extLst>
              <a:ext uri="{FF2B5EF4-FFF2-40B4-BE49-F238E27FC236}">
                <a16:creationId xmlns:a16="http://schemas.microsoft.com/office/drawing/2014/main" id="{5FD0DCB2-6BE5-1428-5CCE-CFB91F66737C}"/>
              </a:ext>
            </a:extLst>
          </p:cNvPr>
          <p:cNvCxnSpPr/>
          <p:nvPr/>
        </p:nvCxnSpPr>
        <p:spPr>
          <a:xfrm>
            <a:off x="4777180" y="4462862"/>
            <a:ext cx="0" cy="536655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5" name="Google Shape;174;p7">
            <a:extLst>
              <a:ext uri="{FF2B5EF4-FFF2-40B4-BE49-F238E27FC236}">
                <a16:creationId xmlns:a16="http://schemas.microsoft.com/office/drawing/2014/main" id="{6B931901-EDA3-699A-924C-9FD1720F1DB8}"/>
              </a:ext>
            </a:extLst>
          </p:cNvPr>
          <p:cNvCxnSpPr/>
          <p:nvPr/>
        </p:nvCxnSpPr>
        <p:spPr>
          <a:xfrm>
            <a:off x="7051457" y="4463129"/>
            <a:ext cx="0" cy="2377173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6" name="Google Shape;175;p7">
            <a:extLst>
              <a:ext uri="{FF2B5EF4-FFF2-40B4-BE49-F238E27FC236}">
                <a16:creationId xmlns:a16="http://schemas.microsoft.com/office/drawing/2014/main" id="{0EE7264C-5EE1-965A-FC66-1A7EE43A008D}"/>
              </a:ext>
            </a:extLst>
          </p:cNvPr>
          <p:cNvCxnSpPr/>
          <p:nvPr/>
        </p:nvCxnSpPr>
        <p:spPr>
          <a:xfrm>
            <a:off x="7051457" y="6840302"/>
            <a:ext cx="0" cy="3024554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7" name="Google Shape;176;p7">
            <a:extLst>
              <a:ext uri="{FF2B5EF4-FFF2-40B4-BE49-F238E27FC236}">
                <a16:creationId xmlns:a16="http://schemas.microsoft.com/office/drawing/2014/main" id="{2C2DD96B-9B2B-DA1F-9855-63952EAAB83D}"/>
              </a:ext>
            </a:extLst>
          </p:cNvPr>
          <p:cNvCxnSpPr/>
          <p:nvPr/>
        </p:nvCxnSpPr>
        <p:spPr>
          <a:xfrm>
            <a:off x="4548580" y="4445545"/>
            <a:ext cx="2778369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77;p7">
            <a:extLst>
              <a:ext uri="{FF2B5EF4-FFF2-40B4-BE49-F238E27FC236}">
                <a16:creationId xmlns:a16="http://schemas.microsoft.com/office/drawing/2014/main" id="{5AC7D4CA-0134-1178-07AF-407942271F49}"/>
              </a:ext>
            </a:extLst>
          </p:cNvPr>
          <p:cNvCxnSpPr/>
          <p:nvPr/>
        </p:nvCxnSpPr>
        <p:spPr>
          <a:xfrm>
            <a:off x="4777180" y="6840302"/>
            <a:ext cx="2549769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78;p7">
            <a:extLst>
              <a:ext uri="{FF2B5EF4-FFF2-40B4-BE49-F238E27FC236}">
                <a16:creationId xmlns:a16="http://schemas.microsoft.com/office/drawing/2014/main" id="{DD43EA8D-728C-4F71-F0FE-CB8345011337}"/>
              </a:ext>
            </a:extLst>
          </p:cNvPr>
          <p:cNvCxnSpPr/>
          <p:nvPr/>
        </p:nvCxnSpPr>
        <p:spPr>
          <a:xfrm>
            <a:off x="4548580" y="9829419"/>
            <a:ext cx="2778369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179;p7">
            <a:extLst>
              <a:ext uri="{FF2B5EF4-FFF2-40B4-BE49-F238E27FC236}">
                <a16:creationId xmlns:a16="http://schemas.microsoft.com/office/drawing/2014/main" id="{3B64D3B7-8BB5-F37E-D64C-E3E0C93B45FE}"/>
              </a:ext>
            </a:extLst>
          </p:cNvPr>
          <p:cNvSpPr txBox="1"/>
          <p:nvPr/>
        </p:nvSpPr>
        <p:spPr>
          <a:xfrm rot="-5400000">
            <a:off x="3375100" y="6473972"/>
            <a:ext cx="2010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155 mm</a:t>
            </a:r>
            <a:endParaRPr/>
          </a:p>
        </p:txBody>
      </p:sp>
      <p:sp>
        <p:nvSpPr>
          <p:cNvPr id="21" name="Google Shape;180;p7">
            <a:extLst>
              <a:ext uri="{FF2B5EF4-FFF2-40B4-BE49-F238E27FC236}">
                <a16:creationId xmlns:a16="http://schemas.microsoft.com/office/drawing/2014/main" id="{3D4BA963-7739-C308-A58A-965E58CC4081}"/>
              </a:ext>
            </a:extLst>
          </p:cNvPr>
          <p:cNvSpPr txBox="1"/>
          <p:nvPr/>
        </p:nvSpPr>
        <p:spPr>
          <a:xfrm rot="-5400000">
            <a:off x="6467062" y="5230874"/>
            <a:ext cx="2010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72.4 mm</a:t>
            </a:r>
            <a:endParaRPr/>
          </a:p>
        </p:txBody>
      </p:sp>
      <p:sp>
        <p:nvSpPr>
          <p:cNvPr id="22" name="Google Shape;181;p7">
            <a:extLst>
              <a:ext uri="{FF2B5EF4-FFF2-40B4-BE49-F238E27FC236}">
                <a16:creationId xmlns:a16="http://schemas.microsoft.com/office/drawing/2014/main" id="{1CCA17DB-F002-A086-4269-B18274D3AE27}"/>
              </a:ext>
            </a:extLst>
          </p:cNvPr>
          <p:cNvSpPr txBox="1"/>
          <p:nvPr/>
        </p:nvSpPr>
        <p:spPr>
          <a:xfrm rot="-5400000">
            <a:off x="6467063" y="7871190"/>
            <a:ext cx="2010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81.5 mm</a:t>
            </a:r>
            <a:endParaRPr/>
          </a:p>
        </p:txBody>
      </p:sp>
      <p:cxnSp>
        <p:nvCxnSpPr>
          <p:cNvPr id="23" name="Google Shape;182;p7">
            <a:extLst>
              <a:ext uri="{FF2B5EF4-FFF2-40B4-BE49-F238E27FC236}">
                <a16:creationId xmlns:a16="http://schemas.microsoft.com/office/drawing/2014/main" id="{10DAB744-D667-FCE8-55F7-A5FFEEBDFA06}"/>
              </a:ext>
            </a:extLst>
          </p:cNvPr>
          <p:cNvCxnSpPr/>
          <p:nvPr/>
        </p:nvCxnSpPr>
        <p:spPr>
          <a:xfrm rot="10800000">
            <a:off x="5145285" y="11441375"/>
            <a:ext cx="1730326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4" name="Google Shape;183;p7">
            <a:extLst>
              <a:ext uri="{FF2B5EF4-FFF2-40B4-BE49-F238E27FC236}">
                <a16:creationId xmlns:a16="http://schemas.microsoft.com/office/drawing/2014/main" id="{C1C75F3D-F484-F938-A1B8-41944F1EFE1F}"/>
              </a:ext>
            </a:extLst>
          </p:cNvPr>
          <p:cNvSpPr txBox="1"/>
          <p:nvPr/>
        </p:nvSpPr>
        <p:spPr>
          <a:xfrm>
            <a:off x="4993080" y="11462146"/>
            <a:ext cx="23338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25.86 mm</a:t>
            </a:r>
            <a:endParaRPr/>
          </a:p>
        </p:txBody>
      </p:sp>
      <p:sp>
        <p:nvSpPr>
          <p:cNvPr id="25" name="Google Shape;184;p7">
            <a:extLst>
              <a:ext uri="{FF2B5EF4-FFF2-40B4-BE49-F238E27FC236}">
                <a16:creationId xmlns:a16="http://schemas.microsoft.com/office/drawing/2014/main" id="{1AAA9B58-D43F-2BB4-EE28-1A600F9FEB85}"/>
              </a:ext>
            </a:extLst>
          </p:cNvPr>
          <p:cNvSpPr txBox="1"/>
          <p:nvPr/>
        </p:nvSpPr>
        <p:spPr>
          <a:xfrm>
            <a:off x="5005781" y="5497321"/>
            <a:ext cx="23338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19.7°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85;p7">
            <a:extLst>
              <a:ext uri="{FF2B5EF4-FFF2-40B4-BE49-F238E27FC236}">
                <a16:creationId xmlns:a16="http://schemas.microsoft.com/office/drawing/2014/main" id="{3A859C27-466B-7FE5-054A-A3AB5827F764}"/>
              </a:ext>
            </a:extLst>
          </p:cNvPr>
          <p:cNvSpPr txBox="1"/>
          <p:nvPr/>
        </p:nvSpPr>
        <p:spPr>
          <a:xfrm>
            <a:off x="5876755" y="8217464"/>
            <a:ext cx="23338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17.6°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86;p7">
            <a:extLst>
              <a:ext uri="{FF2B5EF4-FFF2-40B4-BE49-F238E27FC236}">
                <a16:creationId xmlns:a16="http://schemas.microsoft.com/office/drawing/2014/main" id="{03027D09-8FE5-10A0-6B4C-0677194E46C2}"/>
              </a:ext>
            </a:extLst>
          </p:cNvPr>
          <p:cNvSpPr/>
          <p:nvPr/>
        </p:nvSpPr>
        <p:spPr>
          <a:xfrm rot="6790419">
            <a:off x="4841420" y="4597512"/>
            <a:ext cx="971550" cy="971550"/>
          </a:xfrm>
          <a:prstGeom prst="arc">
            <a:avLst>
              <a:gd name="adj1" fmla="val 16641867"/>
              <a:gd name="adj2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87;p7">
            <a:extLst>
              <a:ext uri="{FF2B5EF4-FFF2-40B4-BE49-F238E27FC236}">
                <a16:creationId xmlns:a16="http://schemas.microsoft.com/office/drawing/2014/main" id="{CA45FFE0-EFCF-9B44-1001-BDEEBDA265B1}"/>
              </a:ext>
            </a:extLst>
          </p:cNvPr>
          <p:cNvSpPr/>
          <p:nvPr/>
        </p:nvSpPr>
        <p:spPr>
          <a:xfrm rot="9120884">
            <a:off x="6147010" y="7240686"/>
            <a:ext cx="971550" cy="971550"/>
          </a:xfrm>
          <a:prstGeom prst="arc">
            <a:avLst>
              <a:gd name="adj1" fmla="val 16200000"/>
              <a:gd name="adj2" fmla="val 2128084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188;p7" descr="A picture containing text, sign, white&#10;&#10;Description automatically generated">
            <a:extLst>
              <a:ext uri="{FF2B5EF4-FFF2-40B4-BE49-F238E27FC236}">
                <a16:creationId xmlns:a16="http://schemas.microsoft.com/office/drawing/2014/main" id="{8830AB3B-B91E-FFFD-0D6A-ECFB4F6E406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1971" t="12822" r="10880" b="8058"/>
          <a:stretch/>
        </p:blipFill>
        <p:spPr>
          <a:xfrm>
            <a:off x="10363200" y="8588836"/>
            <a:ext cx="3657600" cy="363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89;p7" descr="A picture containing building, outdoor, sign&#10;&#10;Description automatically generated">
            <a:extLst>
              <a:ext uri="{FF2B5EF4-FFF2-40B4-BE49-F238E27FC236}">
                <a16:creationId xmlns:a16="http://schemas.microsoft.com/office/drawing/2014/main" id="{A7684CFC-3D1B-EF3A-4DB9-7453D1CC52C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89" t="28132" r="87320" b="6945"/>
          <a:stretch/>
        </p:blipFill>
        <p:spPr>
          <a:xfrm>
            <a:off x="3512482" y="4963814"/>
            <a:ext cx="538429" cy="415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90;p7" descr="A picture containing text, sign, white&#10;&#10;Description automatically generated">
            <a:extLst>
              <a:ext uri="{FF2B5EF4-FFF2-40B4-BE49-F238E27FC236}">
                <a16:creationId xmlns:a16="http://schemas.microsoft.com/office/drawing/2014/main" id="{CE5270EC-56BC-00D9-AE3E-A1746C02273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0237" t="19001" r="82649" b="16073"/>
          <a:stretch/>
        </p:blipFill>
        <p:spPr>
          <a:xfrm flipH="1">
            <a:off x="7968217" y="4963814"/>
            <a:ext cx="540202" cy="415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91;p7" descr="A picture containing building, outdoor, sign&#10;&#10;Description automatically generated">
            <a:extLst>
              <a:ext uri="{FF2B5EF4-FFF2-40B4-BE49-F238E27FC236}">
                <a16:creationId xmlns:a16="http://schemas.microsoft.com/office/drawing/2014/main" id="{0E84612F-A284-2CDD-9798-C9F82E1F78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8091" t="21430" r="13335" b="-553"/>
          <a:stretch/>
        </p:blipFill>
        <p:spPr>
          <a:xfrm>
            <a:off x="10363200" y="3633817"/>
            <a:ext cx="3657600" cy="355764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92;p7">
            <a:extLst>
              <a:ext uri="{FF2B5EF4-FFF2-40B4-BE49-F238E27FC236}">
                <a16:creationId xmlns:a16="http://schemas.microsoft.com/office/drawing/2014/main" id="{73F44803-6EBB-6E59-235C-E5DD25F32075}"/>
              </a:ext>
            </a:extLst>
          </p:cNvPr>
          <p:cNvSpPr txBox="1"/>
          <p:nvPr/>
        </p:nvSpPr>
        <p:spPr>
          <a:xfrm>
            <a:off x="11216106" y="2918096"/>
            <a:ext cx="262494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Top face</a:t>
            </a:r>
            <a:endParaRPr/>
          </a:p>
        </p:txBody>
      </p:sp>
      <p:sp>
        <p:nvSpPr>
          <p:cNvPr id="34" name="Google Shape;193;p7">
            <a:extLst>
              <a:ext uri="{FF2B5EF4-FFF2-40B4-BE49-F238E27FC236}">
                <a16:creationId xmlns:a16="http://schemas.microsoft.com/office/drawing/2014/main" id="{D8BE1838-7359-62AC-730D-2AB392DEF3EC}"/>
              </a:ext>
            </a:extLst>
          </p:cNvPr>
          <p:cNvSpPr txBox="1"/>
          <p:nvPr/>
        </p:nvSpPr>
        <p:spPr>
          <a:xfrm>
            <a:off x="10879529" y="7898151"/>
            <a:ext cx="262494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Bottom face</a:t>
            </a:r>
            <a:endParaRPr/>
          </a:p>
        </p:txBody>
      </p:sp>
      <p:sp>
        <p:nvSpPr>
          <p:cNvPr id="35" name="Google Shape;194;p7">
            <a:extLst>
              <a:ext uri="{FF2B5EF4-FFF2-40B4-BE49-F238E27FC236}">
                <a16:creationId xmlns:a16="http://schemas.microsoft.com/office/drawing/2014/main" id="{FE08F5B5-6F95-ACDD-FD65-2565C1480411}"/>
              </a:ext>
            </a:extLst>
          </p:cNvPr>
          <p:cNvSpPr txBox="1"/>
          <p:nvPr/>
        </p:nvSpPr>
        <p:spPr>
          <a:xfrm>
            <a:off x="15448547" y="4375581"/>
            <a:ext cx="8289758" cy="747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4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twist pitch on the top face is significantly shorter leading making it less compact and resulting in gaps</a:t>
            </a:r>
            <a:endParaRPr sz="4800"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4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top roller likely running at different speed relative to the cable than the bottom roller</a:t>
            </a:r>
            <a:endParaRPr sz="4800"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4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Mandrel asymmetry during run also indicates that cable biased towards the top roller</a:t>
            </a:r>
            <a:endParaRPr sz="4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E587E-6D80-90BD-5DB5-EEA5B4576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2022 08 19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20E0D4-5D77-0DBC-9509-162709FF8234}"/>
              </a:ext>
            </a:extLst>
          </p:cNvPr>
          <p:cNvGrpSpPr/>
          <p:nvPr/>
        </p:nvGrpSpPr>
        <p:grpSpPr>
          <a:xfrm>
            <a:off x="813584" y="1878734"/>
            <a:ext cx="16492666" cy="719425"/>
            <a:chOff x="813584" y="1878734"/>
            <a:chExt cx="16492666" cy="719425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0A4CAFD-4069-B85F-3F3E-39022F35CF8D}"/>
                </a:ext>
              </a:extLst>
            </p:cNvPr>
            <p:cNvSpPr/>
            <p:nvPr/>
          </p:nvSpPr>
          <p:spPr>
            <a:xfrm>
              <a:off x="813584" y="1878734"/>
              <a:ext cx="5400000" cy="719425"/>
            </a:xfrm>
            <a:custGeom>
              <a:avLst/>
              <a:gdLst>
                <a:gd name="connsiteX0" fmla="*/ 0 w 6239126"/>
                <a:gd name="connsiteY0" fmla="*/ 0 h 719425"/>
                <a:gd name="connsiteX1" fmla="*/ 5879414 w 6239126"/>
                <a:gd name="connsiteY1" fmla="*/ 0 h 719425"/>
                <a:gd name="connsiteX2" fmla="*/ 6239126 w 6239126"/>
                <a:gd name="connsiteY2" fmla="*/ 359713 h 719425"/>
                <a:gd name="connsiteX3" fmla="*/ 5879414 w 6239126"/>
                <a:gd name="connsiteY3" fmla="*/ 719425 h 719425"/>
                <a:gd name="connsiteX4" fmla="*/ 0 w 6239126"/>
                <a:gd name="connsiteY4" fmla="*/ 719425 h 719425"/>
                <a:gd name="connsiteX5" fmla="*/ 0 w 6239126"/>
                <a:gd name="connsiteY5" fmla="*/ 0 h 7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9126" h="719425">
                  <a:moveTo>
                    <a:pt x="0" y="0"/>
                  </a:moveTo>
                  <a:lnTo>
                    <a:pt x="5879414" y="0"/>
                  </a:lnTo>
                  <a:lnTo>
                    <a:pt x="6239126" y="359713"/>
                  </a:lnTo>
                  <a:lnTo>
                    <a:pt x="5879414" y="719425"/>
                  </a:lnTo>
                  <a:lnTo>
                    <a:pt x="0" y="719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358" tIns="98679" rIns="229196" bIns="98679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Wire</a:t>
              </a: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F2D1FAB-B6DA-25AE-AA06-84F471F59751}"/>
                </a:ext>
              </a:extLst>
            </p:cNvPr>
            <p:cNvSpPr/>
            <p:nvPr/>
          </p:nvSpPr>
          <p:spPr>
            <a:xfrm>
              <a:off x="6359917" y="1878734"/>
              <a:ext cx="5400000" cy="719425"/>
            </a:xfrm>
            <a:custGeom>
              <a:avLst/>
              <a:gdLst>
                <a:gd name="connsiteX0" fmla="*/ 0 w 6239126"/>
                <a:gd name="connsiteY0" fmla="*/ 0 h 719425"/>
                <a:gd name="connsiteX1" fmla="*/ 5879414 w 6239126"/>
                <a:gd name="connsiteY1" fmla="*/ 0 h 719425"/>
                <a:gd name="connsiteX2" fmla="*/ 6239126 w 6239126"/>
                <a:gd name="connsiteY2" fmla="*/ 359713 h 719425"/>
                <a:gd name="connsiteX3" fmla="*/ 5879414 w 6239126"/>
                <a:gd name="connsiteY3" fmla="*/ 719425 h 719425"/>
                <a:gd name="connsiteX4" fmla="*/ 0 w 6239126"/>
                <a:gd name="connsiteY4" fmla="*/ 719425 h 719425"/>
                <a:gd name="connsiteX5" fmla="*/ 359713 w 6239126"/>
                <a:gd name="connsiteY5" fmla="*/ 359713 h 719425"/>
                <a:gd name="connsiteX6" fmla="*/ 0 w 6239126"/>
                <a:gd name="connsiteY6" fmla="*/ 0 h 7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9126" h="719425">
                  <a:moveTo>
                    <a:pt x="0" y="0"/>
                  </a:moveTo>
                  <a:lnTo>
                    <a:pt x="5879414" y="0"/>
                  </a:lnTo>
                  <a:lnTo>
                    <a:pt x="6239126" y="359713"/>
                  </a:lnTo>
                  <a:lnTo>
                    <a:pt x="5879414" y="719425"/>
                  </a:lnTo>
                  <a:lnTo>
                    <a:pt x="0" y="719425"/>
                  </a:lnTo>
                  <a:lnTo>
                    <a:pt x="359713" y="359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900445"/>
                <a:satOff val="-20388"/>
                <a:lumOff val="4804"/>
                <a:alphaOff val="0"/>
              </a:schemeClr>
            </a:fillRef>
            <a:effectRef idx="1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732" tIns="98679" rIns="409052" bIns="98679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Cable</a:t>
              </a: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4BAF69B-A778-6C13-6DBB-0813DCF00589}"/>
                </a:ext>
              </a:extLst>
            </p:cNvPr>
            <p:cNvSpPr/>
            <p:nvPr/>
          </p:nvSpPr>
          <p:spPr>
            <a:xfrm>
              <a:off x="11906250" y="1878734"/>
              <a:ext cx="5400000" cy="719425"/>
            </a:xfrm>
            <a:custGeom>
              <a:avLst/>
              <a:gdLst>
                <a:gd name="connsiteX0" fmla="*/ 0 w 6239126"/>
                <a:gd name="connsiteY0" fmla="*/ 0 h 719425"/>
                <a:gd name="connsiteX1" fmla="*/ 5879414 w 6239126"/>
                <a:gd name="connsiteY1" fmla="*/ 0 h 719425"/>
                <a:gd name="connsiteX2" fmla="*/ 6239126 w 6239126"/>
                <a:gd name="connsiteY2" fmla="*/ 359713 h 719425"/>
                <a:gd name="connsiteX3" fmla="*/ 5879414 w 6239126"/>
                <a:gd name="connsiteY3" fmla="*/ 719425 h 719425"/>
                <a:gd name="connsiteX4" fmla="*/ 0 w 6239126"/>
                <a:gd name="connsiteY4" fmla="*/ 719425 h 719425"/>
                <a:gd name="connsiteX5" fmla="*/ 359713 w 6239126"/>
                <a:gd name="connsiteY5" fmla="*/ 359713 h 719425"/>
                <a:gd name="connsiteX6" fmla="*/ 0 w 6239126"/>
                <a:gd name="connsiteY6" fmla="*/ 0 h 7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9126" h="719425">
                  <a:moveTo>
                    <a:pt x="0" y="0"/>
                  </a:moveTo>
                  <a:lnTo>
                    <a:pt x="5879414" y="0"/>
                  </a:lnTo>
                  <a:lnTo>
                    <a:pt x="6239126" y="359713"/>
                  </a:lnTo>
                  <a:lnTo>
                    <a:pt x="5879414" y="719425"/>
                  </a:lnTo>
                  <a:lnTo>
                    <a:pt x="0" y="719425"/>
                  </a:lnTo>
                  <a:lnTo>
                    <a:pt x="359713" y="359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1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732" tIns="98679" rIns="409052" bIns="98679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Braiding</a:t>
              </a:r>
            </a:p>
          </p:txBody>
        </p:sp>
      </p:grpSp>
      <p:sp>
        <p:nvSpPr>
          <p:cNvPr id="40" name="Footer Placeholder 2">
            <a:extLst>
              <a:ext uri="{FF2B5EF4-FFF2-40B4-BE49-F238E27FC236}">
                <a16:creationId xmlns:a16="http://schemas.microsoft.com/office/drawing/2014/main" id="{C5C6CBBB-57B9-3F19-86D1-A312F3B1C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3777" y="12828875"/>
            <a:ext cx="13725895" cy="730250"/>
          </a:xfrm>
        </p:spPr>
        <p:txBody>
          <a:bodyPr/>
          <a:lstStyle/>
          <a:p>
            <a:r>
              <a:rPr lang="en-US" dirty="0"/>
              <a:t>HTS Cable Test Facility Project - Conductor Status (Ian Pong)</a:t>
            </a:r>
          </a:p>
        </p:txBody>
      </p:sp>
    </p:spTree>
    <p:extLst>
      <p:ext uri="{BB962C8B-B14F-4D97-AF65-F5344CB8AC3E}">
        <p14:creationId xmlns:p14="http://schemas.microsoft.com/office/powerpoint/2010/main" val="70469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CD7207-4410-62D2-72CF-5B69E06D0F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C8E3-86C7-7926-7B31-328A29F36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4176" y="3048000"/>
            <a:ext cx="11699874" cy="9061450"/>
          </a:xfrm>
        </p:spPr>
        <p:txBody>
          <a:bodyPr>
            <a:normAutofit/>
          </a:bodyPr>
          <a:lstStyle/>
          <a:p>
            <a:r>
              <a:rPr lang="en-US" dirty="0"/>
              <a:t>After 1303 cable production run, vertical misalignment of the mandrel and cable axes observed</a:t>
            </a:r>
          </a:p>
          <a:p>
            <a:r>
              <a:rPr lang="en-US" dirty="0"/>
              <a:t>Misalignment likely caused </a:t>
            </a:r>
          </a:p>
          <a:p>
            <a:pPr lvl="1"/>
            <a:r>
              <a:rPr lang="en-US" dirty="0"/>
              <a:t>Asymmetric mandrel angle for the top and bottom broad faces</a:t>
            </a:r>
          </a:p>
          <a:p>
            <a:pPr lvl="1"/>
            <a:r>
              <a:rPr lang="en-US" dirty="0"/>
              <a:t>Asymmetric friction and possibly thereby different relative speed </a:t>
            </a:r>
            <a:r>
              <a:rPr lang="en-US" dirty="0" err="1"/>
              <a:t>wrt</a:t>
            </a:r>
            <a:r>
              <a:rPr lang="en-US" dirty="0"/>
              <a:t> rollers</a:t>
            </a:r>
          </a:p>
          <a:p>
            <a:r>
              <a:rPr lang="en-US" dirty="0"/>
              <a:t>Suspected cause for strand gap on top cable face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CDA972-A714-A934-FC2C-534B8AB6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and Asymmetry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6B8ECE-0308-12AC-DE51-037BD6839ED7}"/>
              </a:ext>
            </a:extLst>
          </p:cNvPr>
          <p:cNvGrpSpPr/>
          <p:nvPr/>
        </p:nvGrpSpPr>
        <p:grpSpPr>
          <a:xfrm>
            <a:off x="15567660" y="2489208"/>
            <a:ext cx="8013196" cy="6929112"/>
            <a:chOff x="12191999" y="3731382"/>
            <a:chExt cx="9361713" cy="803019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D85297-1BA4-3342-5FA5-04A0EAD6054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191999" y="3731382"/>
              <a:ext cx="9361713" cy="8030194"/>
              <a:chOff x="11971427" y="8141449"/>
              <a:chExt cx="3465407" cy="2972521"/>
            </a:xfrm>
          </p:grpSpPr>
          <p:sp>
            <p:nvSpPr>
              <p:cNvPr id="6" name="Trapezoid 5">
                <a:extLst>
                  <a:ext uri="{FF2B5EF4-FFF2-40B4-BE49-F238E27FC236}">
                    <a16:creationId xmlns:a16="http://schemas.microsoft.com/office/drawing/2014/main" id="{BB910F1C-A50A-B936-A6E5-D2C62200E727}"/>
                  </a:ext>
                </a:extLst>
              </p:cNvPr>
              <p:cNvSpPr/>
              <p:nvPr/>
            </p:nvSpPr>
            <p:spPr>
              <a:xfrm rot="5400000">
                <a:off x="12834987" y="8477167"/>
                <a:ext cx="449775" cy="2176895"/>
              </a:xfrm>
              <a:prstGeom prst="trapezoid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23512C5-4B4F-E807-0D43-52C69382C8E4}"/>
                  </a:ext>
                </a:extLst>
              </p:cNvPr>
              <p:cNvSpPr/>
              <p:nvPr/>
            </p:nvSpPr>
            <p:spPr>
              <a:xfrm>
                <a:off x="14066060" y="8141449"/>
                <a:ext cx="1370774" cy="140313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2689FBB-90AE-4F9A-F2B3-DEF74AFF751B}"/>
                  </a:ext>
                </a:extLst>
              </p:cNvPr>
              <p:cNvSpPr/>
              <p:nvPr/>
            </p:nvSpPr>
            <p:spPr>
              <a:xfrm>
                <a:off x="14066059" y="9710839"/>
                <a:ext cx="1370774" cy="140313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72246EB-74CE-473D-821D-67CC8946B9B6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 flipV="1">
              <a:off x="18072828" y="6966797"/>
              <a:ext cx="320079" cy="253153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C0357C2-BECA-FC33-4896-50B37F5B6BA5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8072828" y="7971051"/>
              <a:ext cx="320077" cy="55511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FC66E1-0199-352E-B21D-5AC15598238F}"/>
                </a:ext>
              </a:extLst>
            </p:cNvPr>
            <p:cNvSpPr txBox="1"/>
            <p:nvPr/>
          </p:nvSpPr>
          <p:spPr>
            <a:xfrm>
              <a:off x="17058658" y="6693263"/>
              <a:ext cx="1334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0.5 mm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B2515C-92CE-8410-F14F-037E0D69A6B6}"/>
                </a:ext>
              </a:extLst>
            </p:cNvPr>
            <p:cNvSpPr txBox="1"/>
            <p:nvPr/>
          </p:nvSpPr>
          <p:spPr>
            <a:xfrm>
              <a:off x="16898619" y="8235293"/>
              <a:ext cx="1334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1.5 mm</a:t>
              </a:r>
            </a:p>
          </p:txBody>
        </p:sp>
      </p:grpSp>
      <p:sp>
        <p:nvSpPr>
          <p:cNvPr id="19" name="Frame 18">
            <a:extLst>
              <a:ext uri="{FF2B5EF4-FFF2-40B4-BE49-F238E27FC236}">
                <a16:creationId xmlns:a16="http://schemas.microsoft.com/office/drawing/2014/main" id="{1F924998-0D96-AB0A-67CF-99E791291810}"/>
              </a:ext>
            </a:extLst>
          </p:cNvPr>
          <p:cNvSpPr/>
          <p:nvPr/>
        </p:nvSpPr>
        <p:spPr>
          <a:xfrm>
            <a:off x="17353354" y="10927069"/>
            <a:ext cx="6496050" cy="1466850"/>
          </a:xfrm>
          <a:prstGeom prst="fram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98D02C-D6D3-91E4-03D9-60657E6D8604}"/>
              </a:ext>
            </a:extLst>
          </p:cNvPr>
          <p:cNvSpPr/>
          <p:nvPr/>
        </p:nvSpPr>
        <p:spPr>
          <a:xfrm>
            <a:off x="18001054" y="11295527"/>
            <a:ext cx="5048250" cy="3559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776DD8-7B76-8EEA-BF65-880AD7D228CE}"/>
              </a:ext>
            </a:extLst>
          </p:cNvPr>
          <p:cNvSpPr txBox="1"/>
          <p:nvPr/>
        </p:nvSpPr>
        <p:spPr>
          <a:xfrm>
            <a:off x="12400354" y="11653983"/>
            <a:ext cx="36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Roller aperture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909E8B8-DA26-F33D-4F27-E0237359EC2C}"/>
              </a:ext>
            </a:extLst>
          </p:cNvPr>
          <p:cNvCxnSpPr>
            <a:cxnSpLocks/>
          </p:cNvCxnSpPr>
          <p:nvPr/>
        </p:nvCxnSpPr>
        <p:spPr>
          <a:xfrm>
            <a:off x="15852214" y="11974565"/>
            <a:ext cx="1512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B02FAD3-D4D4-A978-B777-787C5F7D3B54}"/>
              </a:ext>
            </a:extLst>
          </p:cNvPr>
          <p:cNvSpPr txBox="1"/>
          <p:nvPr/>
        </p:nvSpPr>
        <p:spPr>
          <a:xfrm>
            <a:off x="13053948" y="10919642"/>
            <a:ext cx="2755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Mandrel tip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C9F4CE-58F4-1D3A-36E6-3208443EDD85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15809416" y="11242808"/>
            <a:ext cx="2152860" cy="2282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5C0C8E41-4EF4-DF4E-E4EF-F3070046260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2022 08 19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E40AB81-3FE7-A895-46B4-75A5C63CC4EB}"/>
              </a:ext>
            </a:extLst>
          </p:cNvPr>
          <p:cNvGrpSpPr/>
          <p:nvPr/>
        </p:nvGrpSpPr>
        <p:grpSpPr>
          <a:xfrm>
            <a:off x="813584" y="1878734"/>
            <a:ext cx="16492666" cy="719425"/>
            <a:chOff x="813584" y="1878734"/>
            <a:chExt cx="16492666" cy="71942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DFFF66B-BD23-E1F0-284D-F79AFF132A35}"/>
                </a:ext>
              </a:extLst>
            </p:cNvPr>
            <p:cNvSpPr/>
            <p:nvPr/>
          </p:nvSpPr>
          <p:spPr>
            <a:xfrm>
              <a:off x="813584" y="1878734"/>
              <a:ext cx="5400000" cy="719425"/>
            </a:xfrm>
            <a:custGeom>
              <a:avLst/>
              <a:gdLst>
                <a:gd name="connsiteX0" fmla="*/ 0 w 6239126"/>
                <a:gd name="connsiteY0" fmla="*/ 0 h 719425"/>
                <a:gd name="connsiteX1" fmla="*/ 5879414 w 6239126"/>
                <a:gd name="connsiteY1" fmla="*/ 0 h 719425"/>
                <a:gd name="connsiteX2" fmla="*/ 6239126 w 6239126"/>
                <a:gd name="connsiteY2" fmla="*/ 359713 h 719425"/>
                <a:gd name="connsiteX3" fmla="*/ 5879414 w 6239126"/>
                <a:gd name="connsiteY3" fmla="*/ 719425 h 719425"/>
                <a:gd name="connsiteX4" fmla="*/ 0 w 6239126"/>
                <a:gd name="connsiteY4" fmla="*/ 719425 h 719425"/>
                <a:gd name="connsiteX5" fmla="*/ 0 w 6239126"/>
                <a:gd name="connsiteY5" fmla="*/ 0 h 7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9126" h="719425">
                  <a:moveTo>
                    <a:pt x="0" y="0"/>
                  </a:moveTo>
                  <a:lnTo>
                    <a:pt x="5879414" y="0"/>
                  </a:lnTo>
                  <a:lnTo>
                    <a:pt x="6239126" y="359713"/>
                  </a:lnTo>
                  <a:lnTo>
                    <a:pt x="5879414" y="719425"/>
                  </a:lnTo>
                  <a:lnTo>
                    <a:pt x="0" y="719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358" tIns="98679" rIns="229196" bIns="98679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Wire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CFAEDD1-64FE-D3BC-A36D-B6748AC27225}"/>
                </a:ext>
              </a:extLst>
            </p:cNvPr>
            <p:cNvSpPr/>
            <p:nvPr/>
          </p:nvSpPr>
          <p:spPr>
            <a:xfrm>
              <a:off x="6359917" y="1878734"/>
              <a:ext cx="5400000" cy="719425"/>
            </a:xfrm>
            <a:custGeom>
              <a:avLst/>
              <a:gdLst>
                <a:gd name="connsiteX0" fmla="*/ 0 w 6239126"/>
                <a:gd name="connsiteY0" fmla="*/ 0 h 719425"/>
                <a:gd name="connsiteX1" fmla="*/ 5879414 w 6239126"/>
                <a:gd name="connsiteY1" fmla="*/ 0 h 719425"/>
                <a:gd name="connsiteX2" fmla="*/ 6239126 w 6239126"/>
                <a:gd name="connsiteY2" fmla="*/ 359713 h 719425"/>
                <a:gd name="connsiteX3" fmla="*/ 5879414 w 6239126"/>
                <a:gd name="connsiteY3" fmla="*/ 719425 h 719425"/>
                <a:gd name="connsiteX4" fmla="*/ 0 w 6239126"/>
                <a:gd name="connsiteY4" fmla="*/ 719425 h 719425"/>
                <a:gd name="connsiteX5" fmla="*/ 359713 w 6239126"/>
                <a:gd name="connsiteY5" fmla="*/ 359713 h 719425"/>
                <a:gd name="connsiteX6" fmla="*/ 0 w 6239126"/>
                <a:gd name="connsiteY6" fmla="*/ 0 h 7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9126" h="719425">
                  <a:moveTo>
                    <a:pt x="0" y="0"/>
                  </a:moveTo>
                  <a:lnTo>
                    <a:pt x="5879414" y="0"/>
                  </a:lnTo>
                  <a:lnTo>
                    <a:pt x="6239126" y="359713"/>
                  </a:lnTo>
                  <a:lnTo>
                    <a:pt x="5879414" y="719425"/>
                  </a:lnTo>
                  <a:lnTo>
                    <a:pt x="0" y="719425"/>
                  </a:lnTo>
                  <a:lnTo>
                    <a:pt x="359713" y="359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900445"/>
                <a:satOff val="-20388"/>
                <a:lumOff val="4804"/>
                <a:alphaOff val="0"/>
              </a:schemeClr>
            </a:fillRef>
            <a:effectRef idx="1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732" tIns="98679" rIns="409052" bIns="98679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Cable</a:t>
              </a: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4A03204-7CA9-F811-04FA-61497300AE9E}"/>
                </a:ext>
              </a:extLst>
            </p:cNvPr>
            <p:cNvSpPr/>
            <p:nvPr/>
          </p:nvSpPr>
          <p:spPr>
            <a:xfrm>
              <a:off x="11906250" y="1878734"/>
              <a:ext cx="5400000" cy="719425"/>
            </a:xfrm>
            <a:custGeom>
              <a:avLst/>
              <a:gdLst>
                <a:gd name="connsiteX0" fmla="*/ 0 w 6239126"/>
                <a:gd name="connsiteY0" fmla="*/ 0 h 719425"/>
                <a:gd name="connsiteX1" fmla="*/ 5879414 w 6239126"/>
                <a:gd name="connsiteY1" fmla="*/ 0 h 719425"/>
                <a:gd name="connsiteX2" fmla="*/ 6239126 w 6239126"/>
                <a:gd name="connsiteY2" fmla="*/ 359713 h 719425"/>
                <a:gd name="connsiteX3" fmla="*/ 5879414 w 6239126"/>
                <a:gd name="connsiteY3" fmla="*/ 719425 h 719425"/>
                <a:gd name="connsiteX4" fmla="*/ 0 w 6239126"/>
                <a:gd name="connsiteY4" fmla="*/ 719425 h 719425"/>
                <a:gd name="connsiteX5" fmla="*/ 359713 w 6239126"/>
                <a:gd name="connsiteY5" fmla="*/ 359713 h 719425"/>
                <a:gd name="connsiteX6" fmla="*/ 0 w 6239126"/>
                <a:gd name="connsiteY6" fmla="*/ 0 h 7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9126" h="719425">
                  <a:moveTo>
                    <a:pt x="0" y="0"/>
                  </a:moveTo>
                  <a:lnTo>
                    <a:pt x="5879414" y="0"/>
                  </a:lnTo>
                  <a:lnTo>
                    <a:pt x="6239126" y="359713"/>
                  </a:lnTo>
                  <a:lnTo>
                    <a:pt x="5879414" y="719425"/>
                  </a:lnTo>
                  <a:lnTo>
                    <a:pt x="0" y="719425"/>
                  </a:lnTo>
                  <a:lnTo>
                    <a:pt x="359713" y="359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1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732" tIns="98679" rIns="409052" bIns="98679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Braiding</a:t>
              </a:r>
            </a:p>
          </p:txBody>
        </p:sp>
      </p:grpSp>
      <p:sp>
        <p:nvSpPr>
          <p:cNvPr id="36" name="Footer Placeholder 2">
            <a:extLst>
              <a:ext uri="{FF2B5EF4-FFF2-40B4-BE49-F238E27FC236}">
                <a16:creationId xmlns:a16="http://schemas.microsoft.com/office/drawing/2014/main" id="{A4D9AC27-5146-EF18-00CB-970C7EF8A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3777" y="12828875"/>
            <a:ext cx="13725895" cy="730250"/>
          </a:xfrm>
        </p:spPr>
        <p:txBody>
          <a:bodyPr/>
          <a:lstStyle/>
          <a:p>
            <a:r>
              <a:rPr lang="en-US" dirty="0"/>
              <a:t>HTS Cable Test Facility Project - Conductor Status (Ian Pong)</a:t>
            </a:r>
          </a:p>
        </p:txBody>
      </p:sp>
    </p:spTree>
    <p:extLst>
      <p:ext uri="{BB962C8B-B14F-4D97-AF65-F5344CB8AC3E}">
        <p14:creationId xmlns:p14="http://schemas.microsoft.com/office/powerpoint/2010/main" val="224922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412A42-FD09-9110-18E8-7572EF8AF76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2022 08 19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37BA8F-99CF-3175-70A7-B5118E026D9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HTS Cable Test Facility Project - Conductor Status (Ian Pong)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2004E-FCB9-5901-A005-85EB9FE0A6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0ADD58C-4AC3-956B-6C2A-2879CBED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news: Extracted Strand RRR is good</a:t>
            </a:r>
          </a:p>
        </p:txBody>
      </p:sp>
      <p:graphicFrame>
        <p:nvGraphicFramePr>
          <p:cNvPr id="7" name="Google Shape;280;p16">
            <a:extLst>
              <a:ext uri="{FF2B5EF4-FFF2-40B4-BE49-F238E27FC236}">
                <a16:creationId xmlns:a16="http://schemas.microsoft.com/office/drawing/2014/main" id="{3699CAE5-C505-359D-4D72-D504407D97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900229"/>
              </p:ext>
            </p:extLst>
          </p:nvPr>
        </p:nvGraphicFramePr>
        <p:xfrm>
          <a:off x="2475346" y="4352182"/>
          <a:ext cx="18827325" cy="57524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3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1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1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7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Cable ID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Wire ID</a:t>
                      </a:r>
                      <a:endParaRPr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Major RRR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Minor RRR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Bottom RRR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 RRR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End-to-End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W12OL13037A05E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WO11S20517A01A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</a:t>
                      </a:r>
                      <a:endParaRPr dirty="0"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195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251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224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223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W12OL13037A11E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WO11S20506A05A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179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271</a:t>
                      </a:r>
                      <a:endParaRPr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321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281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285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W12OL13037A16E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WO11S20506A03A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133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214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271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233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234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W12OL13037A21E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WO11S20517A02A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162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251</a:t>
                      </a:r>
                      <a:endParaRPr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318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268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274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W12OL13037A27E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WO11S20517A02A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186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252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323</a:t>
                      </a:r>
                      <a:endParaRPr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263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277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W12OL13037A33E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WO11S20515A01A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162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235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325</a:t>
                      </a:r>
                      <a:endParaRPr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266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273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9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W12OL13037A38E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WO11S20515A01A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171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258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329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277</a:t>
                      </a:r>
                      <a:endParaRPr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283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7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W12OL13037A43E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WO11S20516A01A</a:t>
                      </a:r>
                      <a:endParaRPr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</a:t>
                      </a:r>
                      <a:endParaRPr sz="3200" dirty="0"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159</a:t>
                      </a:r>
                      <a:endParaRPr sz="3200"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194</a:t>
                      </a:r>
                      <a:endParaRPr sz="3200"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159</a:t>
                      </a:r>
                      <a:endParaRPr sz="3200"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169</a:t>
                      </a:r>
                      <a:endParaRPr sz="3200"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dirty="0"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dirty="0"/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dirty="0"/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dirty="0"/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dirty="0"/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dirty="0"/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258191"/>
                  </a:ext>
                </a:extLst>
              </a:tr>
              <a:tr h="5878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/>
                        <a:t>Extracted Strad Average</a:t>
                      </a:r>
                      <a:endParaRPr sz="3200" dirty="0"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/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4774598"/>
                  </a:ext>
                </a:extLst>
              </a:tr>
            </a:tbl>
          </a:graphicData>
        </a:graphic>
      </p:graphicFrame>
      <p:sp>
        <p:nvSpPr>
          <p:cNvPr id="8" name="Google Shape;278;p16">
            <a:extLst>
              <a:ext uri="{FF2B5EF4-FFF2-40B4-BE49-F238E27FC236}">
                <a16:creationId xmlns:a16="http://schemas.microsoft.com/office/drawing/2014/main" id="{943EEB6B-78C6-DFEC-0F39-EA1D5B2ED1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40076" y="10324464"/>
            <a:ext cx="18419761" cy="163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t" anchorCtr="0">
            <a:normAutofit/>
          </a:bodyPr>
          <a:lstStyle/>
          <a:p>
            <a:pPr marL="540000" lvl="0" indent="-540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dirty="0"/>
              <a:t>Strand from billet #20516 worse than others, consistent with vendor and start-up RRR data</a:t>
            </a:r>
          </a:p>
          <a:p>
            <a:pPr marL="540000" lvl="0" indent="-540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dirty="0"/>
              <a:t>Specification: &gt;100</a:t>
            </a:r>
            <a:endParaRPr sz="36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FB0C42-18F2-F124-E3AE-509CFEA683E0}"/>
              </a:ext>
            </a:extLst>
          </p:cNvPr>
          <p:cNvGrpSpPr/>
          <p:nvPr/>
        </p:nvGrpSpPr>
        <p:grpSpPr>
          <a:xfrm>
            <a:off x="813584" y="1878734"/>
            <a:ext cx="16492666" cy="719425"/>
            <a:chOff x="813584" y="1878734"/>
            <a:chExt cx="16492666" cy="71942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B84B44A-612F-2412-B7DE-7131C66EADE2}"/>
                </a:ext>
              </a:extLst>
            </p:cNvPr>
            <p:cNvSpPr/>
            <p:nvPr/>
          </p:nvSpPr>
          <p:spPr>
            <a:xfrm>
              <a:off x="813584" y="1878734"/>
              <a:ext cx="5400000" cy="719425"/>
            </a:xfrm>
            <a:custGeom>
              <a:avLst/>
              <a:gdLst>
                <a:gd name="connsiteX0" fmla="*/ 0 w 6239126"/>
                <a:gd name="connsiteY0" fmla="*/ 0 h 719425"/>
                <a:gd name="connsiteX1" fmla="*/ 5879414 w 6239126"/>
                <a:gd name="connsiteY1" fmla="*/ 0 h 719425"/>
                <a:gd name="connsiteX2" fmla="*/ 6239126 w 6239126"/>
                <a:gd name="connsiteY2" fmla="*/ 359713 h 719425"/>
                <a:gd name="connsiteX3" fmla="*/ 5879414 w 6239126"/>
                <a:gd name="connsiteY3" fmla="*/ 719425 h 719425"/>
                <a:gd name="connsiteX4" fmla="*/ 0 w 6239126"/>
                <a:gd name="connsiteY4" fmla="*/ 719425 h 719425"/>
                <a:gd name="connsiteX5" fmla="*/ 0 w 6239126"/>
                <a:gd name="connsiteY5" fmla="*/ 0 h 7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9126" h="719425">
                  <a:moveTo>
                    <a:pt x="0" y="0"/>
                  </a:moveTo>
                  <a:lnTo>
                    <a:pt x="5879414" y="0"/>
                  </a:lnTo>
                  <a:lnTo>
                    <a:pt x="6239126" y="359713"/>
                  </a:lnTo>
                  <a:lnTo>
                    <a:pt x="5879414" y="719425"/>
                  </a:lnTo>
                  <a:lnTo>
                    <a:pt x="0" y="719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358" tIns="98679" rIns="229196" bIns="98679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Wire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9867468-4A1B-091F-C6CA-C96D010F7825}"/>
                </a:ext>
              </a:extLst>
            </p:cNvPr>
            <p:cNvSpPr/>
            <p:nvPr/>
          </p:nvSpPr>
          <p:spPr>
            <a:xfrm>
              <a:off x="6359917" y="1878734"/>
              <a:ext cx="5400000" cy="719425"/>
            </a:xfrm>
            <a:custGeom>
              <a:avLst/>
              <a:gdLst>
                <a:gd name="connsiteX0" fmla="*/ 0 w 6239126"/>
                <a:gd name="connsiteY0" fmla="*/ 0 h 719425"/>
                <a:gd name="connsiteX1" fmla="*/ 5879414 w 6239126"/>
                <a:gd name="connsiteY1" fmla="*/ 0 h 719425"/>
                <a:gd name="connsiteX2" fmla="*/ 6239126 w 6239126"/>
                <a:gd name="connsiteY2" fmla="*/ 359713 h 719425"/>
                <a:gd name="connsiteX3" fmla="*/ 5879414 w 6239126"/>
                <a:gd name="connsiteY3" fmla="*/ 719425 h 719425"/>
                <a:gd name="connsiteX4" fmla="*/ 0 w 6239126"/>
                <a:gd name="connsiteY4" fmla="*/ 719425 h 719425"/>
                <a:gd name="connsiteX5" fmla="*/ 359713 w 6239126"/>
                <a:gd name="connsiteY5" fmla="*/ 359713 h 719425"/>
                <a:gd name="connsiteX6" fmla="*/ 0 w 6239126"/>
                <a:gd name="connsiteY6" fmla="*/ 0 h 7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9126" h="719425">
                  <a:moveTo>
                    <a:pt x="0" y="0"/>
                  </a:moveTo>
                  <a:lnTo>
                    <a:pt x="5879414" y="0"/>
                  </a:lnTo>
                  <a:lnTo>
                    <a:pt x="6239126" y="359713"/>
                  </a:lnTo>
                  <a:lnTo>
                    <a:pt x="5879414" y="719425"/>
                  </a:lnTo>
                  <a:lnTo>
                    <a:pt x="0" y="719425"/>
                  </a:lnTo>
                  <a:lnTo>
                    <a:pt x="359713" y="359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900445"/>
                <a:satOff val="-20388"/>
                <a:lumOff val="4804"/>
                <a:alphaOff val="0"/>
              </a:schemeClr>
            </a:fillRef>
            <a:effectRef idx="1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732" tIns="98679" rIns="409052" bIns="98679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Cable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A16998E-7486-3D26-DEB3-C62BAD805C27}"/>
                </a:ext>
              </a:extLst>
            </p:cNvPr>
            <p:cNvSpPr/>
            <p:nvPr/>
          </p:nvSpPr>
          <p:spPr>
            <a:xfrm>
              <a:off x="11906250" y="1878734"/>
              <a:ext cx="5400000" cy="719425"/>
            </a:xfrm>
            <a:custGeom>
              <a:avLst/>
              <a:gdLst>
                <a:gd name="connsiteX0" fmla="*/ 0 w 6239126"/>
                <a:gd name="connsiteY0" fmla="*/ 0 h 719425"/>
                <a:gd name="connsiteX1" fmla="*/ 5879414 w 6239126"/>
                <a:gd name="connsiteY1" fmla="*/ 0 h 719425"/>
                <a:gd name="connsiteX2" fmla="*/ 6239126 w 6239126"/>
                <a:gd name="connsiteY2" fmla="*/ 359713 h 719425"/>
                <a:gd name="connsiteX3" fmla="*/ 5879414 w 6239126"/>
                <a:gd name="connsiteY3" fmla="*/ 719425 h 719425"/>
                <a:gd name="connsiteX4" fmla="*/ 0 w 6239126"/>
                <a:gd name="connsiteY4" fmla="*/ 719425 h 719425"/>
                <a:gd name="connsiteX5" fmla="*/ 359713 w 6239126"/>
                <a:gd name="connsiteY5" fmla="*/ 359713 h 719425"/>
                <a:gd name="connsiteX6" fmla="*/ 0 w 6239126"/>
                <a:gd name="connsiteY6" fmla="*/ 0 h 7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9126" h="719425">
                  <a:moveTo>
                    <a:pt x="0" y="0"/>
                  </a:moveTo>
                  <a:lnTo>
                    <a:pt x="5879414" y="0"/>
                  </a:lnTo>
                  <a:lnTo>
                    <a:pt x="6239126" y="359713"/>
                  </a:lnTo>
                  <a:lnTo>
                    <a:pt x="5879414" y="719425"/>
                  </a:lnTo>
                  <a:lnTo>
                    <a:pt x="0" y="719425"/>
                  </a:lnTo>
                  <a:lnTo>
                    <a:pt x="359713" y="359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1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732" tIns="98679" rIns="409052" bIns="98679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Braiding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865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FAB227-E009-2901-3F5F-2BCFEB1FC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2022 08 19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B2E94C-43F9-7562-B51A-0462BFF53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HTS Cable Test Facility Project - Conductor Status (Ian Pong)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8DD91-3EB6-3964-2A73-BE57FBA3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11239-15D4-775A-0032-A92289368D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4176" y="3047999"/>
            <a:ext cx="16444425" cy="9506465"/>
          </a:xfrm>
        </p:spPr>
        <p:txBody>
          <a:bodyPr>
            <a:normAutofit/>
          </a:bodyPr>
          <a:lstStyle/>
          <a:p>
            <a:r>
              <a:rPr lang="en-US" dirty="0"/>
              <a:t>Diagnostics (in progress)</a:t>
            </a:r>
          </a:p>
          <a:p>
            <a:pPr lvl="1"/>
            <a:r>
              <a:rPr lang="en-US" dirty="0"/>
              <a:t>Monitoring and logging motor/roller speed as well as motor voltage for any indications of motor load/speed imbalance</a:t>
            </a:r>
          </a:p>
          <a:p>
            <a:pPr lvl="1"/>
            <a:r>
              <a:rPr lang="en-US" dirty="0"/>
              <a:t>Monitoring lubricant rate</a:t>
            </a:r>
          </a:p>
          <a:p>
            <a:pPr lvl="1"/>
            <a:r>
              <a:rPr lang="en-US" dirty="0"/>
              <a:t>Monitoring slip on </a:t>
            </a:r>
            <a:r>
              <a:rPr lang="en-US" dirty="0" err="1"/>
              <a:t>caterpuller</a:t>
            </a:r>
            <a:endParaRPr lang="en-US" dirty="0"/>
          </a:p>
          <a:p>
            <a:pPr lvl="1"/>
            <a:r>
              <a:rPr lang="en-US" dirty="0"/>
              <a:t>Ambient conditions during cabling runs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Turkshead (in progress)</a:t>
            </a:r>
          </a:p>
          <a:p>
            <a:pPr lvl="1"/>
            <a:r>
              <a:rPr lang="en-US" dirty="0"/>
              <a:t>Higher power motors with drivetrain modification</a:t>
            </a:r>
          </a:p>
          <a:p>
            <a:pPr lvl="1"/>
            <a:r>
              <a:rPr lang="en-US" dirty="0"/>
              <a:t>Encoders for semi-closed loop control and single point safety stop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7C2700-D612-7D1F-3E11-129734D00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Nevertheless: Cabling Machine Improvements</a:t>
            </a:r>
          </a:p>
        </p:txBody>
      </p:sp>
      <p:pic>
        <p:nvPicPr>
          <p:cNvPr id="7" name="Picture 6" descr="A picture containing miller&#10;&#10;Description automatically generated">
            <a:extLst>
              <a:ext uri="{FF2B5EF4-FFF2-40B4-BE49-F238E27FC236}">
                <a16:creationId xmlns:a16="http://schemas.microsoft.com/office/drawing/2014/main" id="{CECC77EE-599D-710A-6D56-0ABFDEC9A3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0"/>
          <a:stretch/>
        </p:blipFill>
        <p:spPr>
          <a:xfrm>
            <a:off x="18482233" y="2485451"/>
            <a:ext cx="5616603" cy="6065425"/>
          </a:xfrm>
          <a:prstGeom prst="rect">
            <a:avLst/>
          </a:prstGeom>
        </p:spPr>
      </p:pic>
      <p:pic>
        <p:nvPicPr>
          <p:cNvPr id="8" name="Google Shape;127;p14">
            <a:extLst>
              <a:ext uri="{FF2B5EF4-FFF2-40B4-BE49-F238E27FC236}">
                <a16:creationId xmlns:a16="http://schemas.microsoft.com/office/drawing/2014/main" id="{3D882DBB-4B3B-EB20-C073-E67726246F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3987" b="4110"/>
          <a:stretch/>
        </p:blipFill>
        <p:spPr>
          <a:xfrm>
            <a:off x="18482534" y="8814694"/>
            <a:ext cx="5616000" cy="35760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CA38F74-06C2-60A8-9FC8-6F9129A11DC4}"/>
              </a:ext>
            </a:extLst>
          </p:cNvPr>
          <p:cNvGrpSpPr/>
          <p:nvPr/>
        </p:nvGrpSpPr>
        <p:grpSpPr>
          <a:xfrm>
            <a:off x="813584" y="1878734"/>
            <a:ext cx="16492666" cy="719425"/>
            <a:chOff x="813584" y="1878734"/>
            <a:chExt cx="16492666" cy="71942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DFCC7D1-69F1-A836-4563-DB3E1B0CDDB7}"/>
                </a:ext>
              </a:extLst>
            </p:cNvPr>
            <p:cNvSpPr/>
            <p:nvPr/>
          </p:nvSpPr>
          <p:spPr>
            <a:xfrm>
              <a:off x="813584" y="1878734"/>
              <a:ext cx="5400000" cy="719425"/>
            </a:xfrm>
            <a:custGeom>
              <a:avLst/>
              <a:gdLst>
                <a:gd name="connsiteX0" fmla="*/ 0 w 6239126"/>
                <a:gd name="connsiteY0" fmla="*/ 0 h 719425"/>
                <a:gd name="connsiteX1" fmla="*/ 5879414 w 6239126"/>
                <a:gd name="connsiteY1" fmla="*/ 0 h 719425"/>
                <a:gd name="connsiteX2" fmla="*/ 6239126 w 6239126"/>
                <a:gd name="connsiteY2" fmla="*/ 359713 h 719425"/>
                <a:gd name="connsiteX3" fmla="*/ 5879414 w 6239126"/>
                <a:gd name="connsiteY3" fmla="*/ 719425 h 719425"/>
                <a:gd name="connsiteX4" fmla="*/ 0 w 6239126"/>
                <a:gd name="connsiteY4" fmla="*/ 719425 h 719425"/>
                <a:gd name="connsiteX5" fmla="*/ 0 w 6239126"/>
                <a:gd name="connsiteY5" fmla="*/ 0 h 7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9126" h="719425">
                  <a:moveTo>
                    <a:pt x="0" y="0"/>
                  </a:moveTo>
                  <a:lnTo>
                    <a:pt x="5879414" y="0"/>
                  </a:lnTo>
                  <a:lnTo>
                    <a:pt x="6239126" y="359713"/>
                  </a:lnTo>
                  <a:lnTo>
                    <a:pt x="5879414" y="719425"/>
                  </a:lnTo>
                  <a:lnTo>
                    <a:pt x="0" y="719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358" tIns="98679" rIns="229196" bIns="98679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Wire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6ABD3AC-D70D-DE8C-74AF-4E88B0918E8C}"/>
                </a:ext>
              </a:extLst>
            </p:cNvPr>
            <p:cNvSpPr/>
            <p:nvPr/>
          </p:nvSpPr>
          <p:spPr>
            <a:xfrm>
              <a:off x="6359917" y="1878734"/>
              <a:ext cx="5400000" cy="719425"/>
            </a:xfrm>
            <a:custGeom>
              <a:avLst/>
              <a:gdLst>
                <a:gd name="connsiteX0" fmla="*/ 0 w 6239126"/>
                <a:gd name="connsiteY0" fmla="*/ 0 h 719425"/>
                <a:gd name="connsiteX1" fmla="*/ 5879414 w 6239126"/>
                <a:gd name="connsiteY1" fmla="*/ 0 h 719425"/>
                <a:gd name="connsiteX2" fmla="*/ 6239126 w 6239126"/>
                <a:gd name="connsiteY2" fmla="*/ 359713 h 719425"/>
                <a:gd name="connsiteX3" fmla="*/ 5879414 w 6239126"/>
                <a:gd name="connsiteY3" fmla="*/ 719425 h 719425"/>
                <a:gd name="connsiteX4" fmla="*/ 0 w 6239126"/>
                <a:gd name="connsiteY4" fmla="*/ 719425 h 719425"/>
                <a:gd name="connsiteX5" fmla="*/ 359713 w 6239126"/>
                <a:gd name="connsiteY5" fmla="*/ 359713 h 719425"/>
                <a:gd name="connsiteX6" fmla="*/ 0 w 6239126"/>
                <a:gd name="connsiteY6" fmla="*/ 0 h 7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9126" h="719425">
                  <a:moveTo>
                    <a:pt x="0" y="0"/>
                  </a:moveTo>
                  <a:lnTo>
                    <a:pt x="5879414" y="0"/>
                  </a:lnTo>
                  <a:lnTo>
                    <a:pt x="6239126" y="359713"/>
                  </a:lnTo>
                  <a:lnTo>
                    <a:pt x="5879414" y="719425"/>
                  </a:lnTo>
                  <a:lnTo>
                    <a:pt x="0" y="719425"/>
                  </a:lnTo>
                  <a:lnTo>
                    <a:pt x="359713" y="359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900445"/>
                <a:satOff val="-20388"/>
                <a:lumOff val="4804"/>
                <a:alphaOff val="0"/>
              </a:schemeClr>
            </a:fillRef>
            <a:effectRef idx="1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732" tIns="98679" rIns="409052" bIns="98679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Cable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0DF9783-95D5-5D06-A3FC-E574B3DC610D}"/>
                </a:ext>
              </a:extLst>
            </p:cNvPr>
            <p:cNvSpPr/>
            <p:nvPr/>
          </p:nvSpPr>
          <p:spPr>
            <a:xfrm>
              <a:off x="11906250" y="1878734"/>
              <a:ext cx="5400000" cy="719425"/>
            </a:xfrm>
            <a:custGeom>
              <a:avLst/>
              <a:gdLst>
                <a:gd name="connsiteX0" fmla="*/ 0 w 6239126"/>
                <a:gd name="connsiteY0" fmla="*/ 0 h 719425"/>
                <a:gd name="connsiteX1" fmla="*/ 5879414 w 6239126"/>
                <a:gd name="connsiteY1" fmla="*/ 0 h 719425"/>
                <a:gd name="connsiteX2" fmla="*/ 6239126 w 6239126"/>
                <a:gd name="connsiteY2" fmla="*/ 359713 h 719425"/>
                <a:gd name="connsiteX3" fmla="*/ 5879414 w 6239126"/>
                <a:gd name="connsiteY3" fmla="*/ 719425 h 719425"/>
                <a:gd name="connsiteX4" fmla="*/ 0 w 6239126"/>
                <a:gd name="connsiteY4" fmla="*/ 719425 h 719425"/>
                <a:gd name="connsiteX5" fmla="*/ 359713 w 6239126"/>
                <a:gd name="connsiteY5" fmla="*/ 359713 h 719425"/>
                <a:gd name="connsiteX6" fmla="*/ 0 w 6239126"/>
                <a:gd name="connsiteY6" fmla="*/ 0 h 7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9126" h="719425">
                  <a:moveTo>
                    <a:pt x="0" y="0"/>
                  </a:moveTo>
                  <a:lnTo>
                    <a:pt x="5879414" y="0"/>
                  </a:lnTo>
                  <a:lnTo>
                    <a:pt x="6239126" y="359713"/>
                  </a:lnTo>
                  <a:lnTo>
                    <a:pt x="5879414" y="719425"/>
                  </a:lnTo>
                  <a:lnTo>
                    <a:pt x="0" y="719425"/>
                  </a:lnTo>
                  <a:lnTo>
                    <a:pt x="359713" y="359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1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732" tIns="98679" rIns="409052" bIns="98679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Braiding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1A9E623-2E10-1BCD-141E-86D53D0F1625}"/>
              </a:ext>
            </a:extLst>
          </p:cNvPr>
          <p:cNvSpPr txBox="1"/>
          <p:nvPr/>
        </p:nvSpPr>
        <p:spPr>
          <a:xfrm>
            <a:off x="12849581" y="11694892"/>
            <a:ext cx="5190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 credit: Elizabeth Lee</a:t>
            </a:r>
          </a:p>
        </p:txBody>
      </p:sp>
    </p:spTree>
    <p:extLst>
      <p:ext uri="{BB962C8B-B14F-4D97-AF65-F5344CB8AC3E}">
        <p14:creationId xmlns:p14="http://schemas.microsoft.com/office/powerpoint/2010/main" val="224727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15099B-7F51-DD0C-D608-941E18CBA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2022 08 19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DC3C9-2182-F904-6FEA-C8FA3CF0F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HTS Cable Test Facility Project - Conductor Status (Ian Pong)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2859D-28B8-C612-2762-0D7CDD58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E8B77A-94B5-4361-E8E5-EFC822A84F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4177" y="3048000"/>
            <a:ext cx="12519024" cy="9061450"/>
          </a:xfrm>
        </p:spPr>
        <p:txBody>
          <a:bodyPr/>
          <a:lstStyle/>
          <a:p>
            <a:r>
              <a:rPr lang="en-US" dirty="0"/>
              <a:t>Prototype Cable (completed)</a:t>
            </a:r>
          </a:p>
          <a:p>
            <a:pPr lvl="1"/>
            <a:r>
              <a:rPr lang="en-US" dirty="0"/>
              <a:t>LBNL PO 7631056 – also procured sufficient raw material for the production cable</a:t>
            </a:r>
          </a:p>
          <a:p>
            <a:r>
              <a:rPr lang="en-US" dirty="0"/>
              <a:t>Production Cable</a:t>
            </a:r>
          </a:p>
          <a:p>
            <a:pPr lvl="1"/>
            <a:r>
              <a:rPr lang="en-US" dirty="0"/>
              <a:t>Need 10-stack hardware upgrade: </a:t>
            </a:r>
            <a:r>
              <a:rPr lang="en-US" dirty="0">
                <a:hlinkClick r:id="rId2"/>
              </a:rPr>
              <a:t>Web Job Order #J28098.B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4094F0-06BD-CB87-5F02-DC72493F0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Status: Direct Braiding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C594194-27FD-09A7-25BD-E33704D33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407" y="5565567"/>
            <a:ext cx="9211455" cy="6543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B8B9A6D-5BD0-6596-4FD6-D6A012A10E0E}"/>
              </a:ext>
            </a:extLst>
          </p:cNvPr>
          <p:cNvGrpSpPr/>
          <p:nvPr/>
        </p:nvGrpSpPr>
        <p:grpSpPr>
          <a:xfrm>
            <a:off x="813584" y="1878734"/>
            <a:ext cx="16492666" cy="719425"/>
            <a:chOff x="813584" y="1878734"/>
            <a:chExt cx="16492666" cy="71942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1CC4AE-42D1-DFE2-1400-325088BB7293}"/>
                </a:ext>
              </a:extLst>
            </p:cNvPr>
            <p:cNvSpPr/>
            <p:nvPr/>
          </p:nvSpPr>
          <p:spPr>
            <a:xfrm>
              <a:off x="813584" y="1878734"/>
              <a:ext cx="5400000" cy="719425"/>
            </a:xfrm>
            <a:custGeom>
              <a:avLst/>
              <a:gdLst>
                <a:gd name="connsiteX0" fmla="*/ 0 w 6239126"/>
                <a:gd name="connsiteY0" fmla="*/ 0 h 719425"/>
                <a:gd name="connsiteX1" fmla="*/ 5879414 w 6239126"/>
                <a:gd name="connsiteY1" fmla="*/ 0 h 719425"/>
                <a:gd name="connsiteX2" fmla="*/ 6239126 w 6239126"/>
                <a:gd name="connsiteY2" fmla="*/ 359713 h 719425"/>
                <a:gd name="connsiteX3" fmla="*/ 5879414 w 6239126"/>
                <a:gd name="connsiteY3" fmla="*/ 719425 h 719425"/>
                <a:gd name="connsiteX4" fmla="*/ 0 w 6239126"/>
                <a:gd name="connsiteY4" fmla="*/ 719425 h 719425"/>
                <a:gd name="connsiteX5" fmla="*/ 0 w 6239126"/>
                <a:gd name="connsiteY5" fmla="*/ 0 h 7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9126" h="719425">
                  <a:moveTo>
                    <a:pt x="0" y="0"/>
                  </a:moveTo>
                  <a:lnTo>
                    <a:pt x="5879414" y="0"/>
                  </a:lnTo>
                  <a:lnTo>
                    <a:pt x="6239126" y="359713"/>
                  </a:lnTo>
                  <a:lnTo>
                    <a:pt x="5879414" y="719425"/>
                  </a:lnTo>
                  <a:lnTo>
                    <a:pt x="0" y="719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358" tIns="98679" rIns="229196" bIns="98679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Wire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D35DE2-1DFF-FB1A-2A65-CA626E208475}"/>
                </a:ext>
              </a:extLst>
            </p:cNvPr>
            <p:cNvSpPr/>
            <p:nvPr/>
          </p:nvSpPr>
          <p:spPr>
            <a:xfrm>
              <a:off x="6359917" y="1878734"/>
              <a:ext cx="5400000" cy="719425"/>
            </a:xfrm>
            <a:custGeom>
              <a:avLst/>
              <a:gdLst>
                <a:gd name="connsiteX0" fmla="*/ 0 w 6239126"/>
                <a:gd name="connsiteY0" fmla="*/ 0 h 719425"/>
                <a:gd name="connsiteX1" fmla="*/ 5879414 w 6239126"/>
                <a:gd name="connsiteY1" fmla="*/ 0 h 719425"/>
                <a:gd name="connsiteX2" fmla="*/ 6239126 w 6239126"/>
                <a:gd name="connsiteY2" fmla="*/ 359713 h 719425"/>
                <a:gd name="connsiteX3" fmla="*/ 5879414 w 6239126"/>
                <a:gd name="connsiteY3" fmla="*/ 719425 h 719425"/>
                <a:gd name="connsiteX4" fmla="*/ 0 w 6239126"/>
                <a:gd name="connsiteY4" fmla="*/ 719425 h 719425"/>
                <a:gd name="connsiteX5" fmla="*/ 359713 w 6239126"/>
                <a:gd name="connsiteY5" fmla="*/ 359713 h 719425"/>
                <a:gd name="connsiteX6" fmla="*/ 0 w 6239126"/>
                <a:gd name="connsiteY6" fmla="*/ 0 h 7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9126" h="719425">
                  <a:moveTo>
                    <a:pt x="0" y="0"/>
                  </a:moveTo>
                  <a:lnTo>
                    <a:pt x="5879414" y="0"/>
                  </a:lnTo>
                  <a:lnTo>
                    <a:pt x="6239126" y="359713"/>
                  </a:lnTo>
                  <a:lnTo>
                    <a:pt x="5879414" y="719425"/>
                  </a:lnTo>
                  <a:lnTo>
                    <a:pt x="0" y="719425"/>
                  </a:lnTo>
                  <a:lnTo>
                    <a:pt x="359713" y="359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900445"/>
                <a:satOff val="-20388"/>
                <a:lumOff val="4804"/>
                <a:alphaOff val="0"/>
              </a:schemeClr>
            </a:fillRef>
            <a:effectRef idx="1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732" tIns="98679" rIns="409052" bIns="98679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Cable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03D70A-1287-E35B-E01D-8E567DEBAFC0}"/>
                </a:ext>
              </a:extLst>
            </p:cNvPr>
            <p:cNvSpPr/>
            <p:nvPr/>
          </p:nvSpPr>
          <p:spPr>
            <a:xfrm>
              <a:off x="11906250" y="1878734"/>
              <a:ext cx="5400000" cy="719425"/>
            </a:xfrm>
            <a:custGeom>
              <a:avLst/>
              <a:gdLst>
                <a:gd name="connsiteX0" fmla="*/ 0 w 6239126"/>
                <a:gd name="connsiteY0" fmla="*/ 0 h 719425"/>
                <a:gd name="connsiteX1" fmla="*/ 5879414 w 6239126"/>
                <a:gd name="connsiteY1" fmla="*/ 0 h 719425"/>
                <a:gd name="connsiteX2" fmla="*/ 6239126 w 6239126"/>
                <a:gd name="connsiteY2" fmla="*/ 359713 h 719425"/>
                <a:gd name="connsiteX3" fmla="*/ 5879414 w 6239126"/>
                <a:gd name="connsiteY3" fmla="*/ 719425 h 719425"/>
                <a:gd name="connsiteX4" fmla="*/ 0 w 6239126"/>
                <a:gd name="connsiteY4" fmla="*/ 719425 h 719425"/>
                <a:gd name="connsiteX5" fmla="*/ 359713 w 6239126"/>
                <a:gd name="connsiteY5" fmla="*/ 359713 h 719425"/>
                <a:gd name="connsiteX6" fmla="*/ 0 w 6239126"/>
                <a:gd name="connsiteY6" fmla="*/ 0 h 7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9126" h="719425">
                  <a:moveTo>
                    <a:pt x="0" y="0"/>
                  </a:moveTo>
                  <a:lnTo>
                    <a:pt x="5879414" y="0"/>
                  </a:lnTo>
                  <a:lnTo>
                    <a:pt x="6239126" y="359713"/>
                  </a:lnTo>
                  <a:lnTo>
                    <a:pt x="5879414" y="719425"/>
                  </a:lnTo>
                  <a:lnTo>
                    <a:pt x="0" y="719425"/>
                  </a:lnTo>
                  <a:lnTo>
                    <a:pt x="359713" y="359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1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732" tIns="98679" rIns="409052" bIns="98679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Braiding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571115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15879</TotalTime>
  <Words>736</Words>
  <Application>Microsoft Office PowerPoint</Application>
  <PresentationFormat>Custom</PresentationFormat>
  <Paragraphs>193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Franklin Gothic Book</vt:lpstr>
      <vt:lpstr>Noto Sans Symbols</vt:lpstr>
      <vt:lpstr>Wingdings</vt:lpstr>
      <vt:lpstr>1_Custom Design</vt:lpstr>
      <vt:lpstr>PowerPoint Presentation</vt:lpstr>
      <vt:lpstr>Outline</vt:lpstr>
      <vt:lpstr>Status: Wire Procurement</vt:lpstr>
      <vt:lpstr>Status: Bare Cable Fabrication</vt:lpstr>
      <vt:lpstr>The Prototype Cable Observations</vt:lpstr>
      <vt:lpstr>Alignment and Asymmetry</vt:lpstr>
      <vt:lpstr>Good news: Extracted Strand RRR is good</vt:lpstr>
      <vt:lpstr>Nevertheless: Cabling Machine Improvements</vt:lpstr>
      <vt:lpstr>Status: Direct Braiding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Pong</dc:creator>
  <cp:lastModifiedBy>Ian Pong</cp:lastModifiedBy>
  <cp:revision>292</cp:revision>
  <dcterms:modified xsi:type="dcterms:W3CDTF">2022-08-19T08:53:03Z</dcterms:modified>
</cp:coreProperties>
</file>