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57" r:id="rId3"/>
    <p:sldId id="924" r:id="rId4"/>
    <p:sldId id="941" r:id="rId5"/>
    <p:sldId id="926" r:id="rId6"/>
    <p:sldId id="925" r:id="rId7"/>
    <p:sldId id="928" r:id="rId8"/>
    <p:sldId id="942" r:id="rId9"/>
    <p:sldId id="939" r:id="rId10"/>
    <p:sldId id="931" r:id="rId11"/>
    <p:sldId id="945" r:id="rId12"/>
    <p:sldId id="932" r:id="rId13"/>
    <p:sldId id="933" r:id="rId14"/>
    <p:sldId id="943" r:id="rId15"/>
    <p:sldId id="929" r:id="rId16"/>
    <p:sldId id="944" r:id="rId17"/>
    <p:sldId id="934" r:id="rId18"/>
    <p:sldId id="935" r:id="rId19"/>
    <p:sldId id="936" r:id="rId20"/>
    <p:sldId id="937" r:id="rId21"/>
    <p:sldId id="938" r:id="rId2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Franklin Gothic Book"/>
          <a:ea typeface="Franklin Gothic Book"/>
          <a:cs typeface="Franklin Gothic Book"/>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Franklin Gothic Book"/>
          <a:ea typeface="Franklin Gothic Book"/>
          <a:cs typeface="Franklin Gothic Book"/>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Franklin Gothic Book"/>
          <a:ea typeface="Franklin Gothic Book"/>
          <a:cs typeface="Franklin Gothic Book"/>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Franklin Gothic Book"/>
          <a:ea typeface="Franklin Gothic Book"/>
          <a:cs typeface="Franklin Gothic Book"/>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Franklin Gothic Book"/>
          <a:ea typeface="Franklin Gothic Book"/>
          <a:cs typeface="Franklin Gothic Book"/>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Franklin Gothic Book"/>
          <a:ea typeface="Franklin Gothic Book"/>
          <a:cs typeface="Franklin Gothic Book"/>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Franklin Gothic Book"/>
          <a:ea typeface="Franklin Gothic Book"/>
          <a:cs typeface="Franklin Gothic Book"/>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Franklin Gothic Book"/>
          <a:ea typeface="Franklin Gothic Book"/>
          <a:cs typeface="Franklin Gothic Book"/>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Franklin Gothic Book"/>
          <a:ea typeface="Franklin Gothic Book"/>
          <a:cs typeface="Franklin Gothic Book"/>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Franklin Gothic Book"/>
          <a:ea typeface="Franklin Gothic Book"/>
          <a:cs typeface="Franklin Gothic Book"/>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Franklin Gothic Book"/>
          <a:ea typeface="Franklin Gothic Book"/>
          <a:cs typeface="Franklin Gothic Book"/>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Franklin Gothic Book"/>
          <a:ea typeface="Franklin Gothic Book"/>
          <a:cs typeface="Franklin Gothic Book"/>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74"/>
  </p:normalViewPr>
  <p:slideViewPr>
    <p:cSldViewPr snapToGrid="0" snapToObjects="1">
      <p:cViewPr varScale="1">
        <p:scale>
          <a:sx n="87" d="100"/>
          <a:sy n="87" d="100"/>
        </p:scale>
        <p:origin x="28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8" name="Shape 388"/>
          <p:cNvSpPr>
            <a:spLocks noGrp="1" noRot="1" noChangeAspect="1"/>
          </p:cNvSpPr>
          <p:nvPr>
            <p:ph type="sldImg"/>
          </p:nvPr>
        </p:nvSpPr>
        <p:spPr>
          <a:xfrm>
            <a:off x="1143000" y="685800"/>
            <a:ext cx="4572000" cy="3429000"/>
          </a:xfrm>
          <a:prstGeom prst="rect">
            <a:avLst/>
          </a:prstGeom>
        </p:spPr>
        <p:txBody>
          <a:bodyPr/>
          <a:lstStyle/>
          <a:p>
            <a:endParaRPr/>
          </a:p>
        </p:txBody>
      </p:sp>
      <p:sp>
        <p:nvSpPr>
          <p:cNvPr id="389" name="Shape 38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spcBef>
        <a:spcPts val="400"/>
      </a:spcBef>
      <a:defRPr sz="1200">
        <a:latin typeface="+mj-lt"/>
        <a:ea typeface="+mj-ea"/>
        <a:cs typeface="+mj-cs"/>
        <a:sym typeface="Times New Roman"/>
      </a:defRPr>
    </a:lvl1pPr>
    <a:lvl2pPr indent="228600" defTabSz="457200" latinLnBrk="0">
      <a:spcBef>
        <a:spcPts val="400"/>
      </a:spcBef>
      <a:defRPr sz="1200">
        <a:latin typeface="+mj-lt"/>
        <a:ea typeface="+mj-ea"/>
        <a:cs typeface="+mj-cs"/>
        <a:sym typeface="Times New Roman"/>
      </a:defRPr>
    </a:lvl2pPr>
    <a:lvl3pPr indent="457200" defTabSz="457200" latinLnBrk="0">
      <a:spcBef>
        <a:spcPts val="400"/>
      </a:spcBef>
      <a:defRPr sz="1200">
        <a:latin typeface="+mj-lt"/>
        <a:ea typeface="+mj-ea"/>
        <a:cs typeface="+mj-cs"/>
        <a:sym typeface="Times New Roman"/>
      </a:defRPr>
    </a:lvl3pPr>
    <a:lvl4pPr indent="685800" defTabSz="457200" latinLnBrk="0">
      <a:spcBef>
        <a:spcPts val="400"/>
      </a:spcBef>
      <a:defRPr sz="1200">
        <a:latin typeface="+mj-lt"/>
        <a:ea typeface="+mj-ea"/>
        <a:cs typeface="+mj-cs"/>
        <a:sym typeface="Times New Roman"/>
      </a:defRPr>
    </a:lvl4pPr>
    <a:lvl5pPr indent="914400" defTabSz="457200" latinLnBrk="0">
      <a:spcBef>
        <a:spcPts val="400"/>
      </a:spcBef>
      <a:defRPr sz="1200">
        <a:latin typeface="+mj-lt"/>
        <a:ea typeface="+mj-ea"/>
        <a:cs typeface="+mj-cs"/>
        <a:sym typeface="Times New Roman"/>
      </a:defRPr>
    </a:lvl5pPr>
    <a:lvl6pPr indent="1143000" defTabSz="457200" latinLnBrk="0">
      <a:spcBef>
        <a:spcPts val="400"/>
      </a:spcBef>
      <a:defRPr sz="1200">
        <a:latin typeface="+mj-lt"/>
        <a:ea typeface="+mj-ea"/>
        <a:cs typeface="+mj-cs"/>
        <a:sym typeface="Times New Roman"/>
      </a:defRPr>
    </a:lvl6pPr>
    <a:lvl7pPr indent="1371600" defTabSz="457200" latinLnBrk="0">
      <a:spcBef>
        <a:spcPts val="400"/>
      </a:spcBef>
      <a:defRPr sz="1200">
        <a:latin typeface="+mj-lt"/>
        <a:ea typeface="+mj-ea"/>
        <a:cs typeface="+mj-cs"/>
        <a:sym typeface="Times New Roman"/>
      </a:defRPr>
    </a:lvl7pPr>
    <a:lvl8pPr indent="1600200" defTabSz="457200" latinLnBrk="0">
      <a:spcBef>
        <a:spcPts val="400"/>
      </a:spcBef>
      <a:defRPr sz="1200">
        <a:latin typeface="+mj-lt"/>
        <a:ea typeface="+mj-ea"/>
        <a:cs typeface="+mj-cs"/>
        <a:sym typeface="Times New Roman"/>
      </a:defRPr>
    </a:lvl8pPr>
    <a:lvl9pPr indent="1828800" defTabSz="457200" latinLnBrk="0">
      <a:spcBef>
        <a:spcPts val="400"/>
      </a:spcBef>
      <a:defRPr sz="1200">
        <a:latin typeface="+mj-lt"/>
        <a:ea typeface="+mj-ea"/>
        <a:cs typeface="+mj-cs"/>
        <a:sym typeface="Times New Roman"/>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tif"/><Relationship Id="rId4" Type="http://schemas.openxmlformats.org/officeDocument/2006/relationships/image" Target="../media/image3.tif"/></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0" name="Title Text"/>
          <p:cNvSpPr txBox="1">
            <a:spLocks noGrp="1"/>
          </p:cNvSpPr>
          <p:nvPr>
            <p:ph type="title"/>
          </p:nvPr>
        </p:nvSpPr>
        <p:spPr>
          <a:prstGeom prst="rect">
            <a:avLst/>
          </a:prstGeom>
        </p:spPr>
        <p:txBody>
          <a:bodyPr/>
          <a:lstStyle/>
          <a:p>
            <a:r>
              <a:t>Title Text</a:t>
            </a:r>
          </a:p>
        </p:txBody>
      </p:sp>
      <p:sp>
        <p:nvSpPr>
          <p:cNvPr id="51" name="Body Level One…"/>
          <p:cNvSpPr txBox="1">
            <a:spLocks noGrp="1"/>
          </p:cNvSpPr>
          <p:nvPr>
            <p:ph type="body" idx="1"/>
          </p:nvPr>
        </p:nvSpPr>
        <p:spPr>
          <a:prstGeom prst="rect">
            <a:avLst/>
          </a:prstGeom>
        </p:spPr>
        <p:txBody>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1_DOE template">
    <p:spTree>
      <p:nvGrpSpPr>
        <p:cNvPr id="1" name=""/>
        <p:cNvGrpSpPr/>
        <p:nvPr/>
      </p:nvGrpSpPr>
      <p:grpSpPr>
        <a:xfrm>
          <a:off x="0" y="0"/>
          <a:ext cx="0" cy="0"/>
          <a:chOff x="0" y="0"/>
          <a:chExt cx="0" cy="0"/>
        </a:xfrm>
      </p:grpSpPr>
      <p:grpSp>
        <p:nvGrpSpPr>
          <p:cNvPr id="185" name="Group 9"/>
          <p:cNvGrpSpPr/>
          <p:nvPr/>
        </p:nvGrpSpPr>
        <p:grpSpPr>
          <a:xfrm>
            <a:off x="-211627" y="-142629"/>
            <a:ext cx="12597296" cy="7137993"/>
            <a:chOff x="0" y="0"/>
            <a:chExt cx="12597294" cy="7137992"/>
          </a:xfrm>
        </p:grpSpPr>
        <p:grpSp>
          <p:nvGrpSpPr>
            <p:cNvPr id="161" name="Group 10"/>
            <p:cNvGrpSpPr/>
            <p:nvPr/>
          </p:nvGrpSpPr>
          <p:grpSpPr>
            <a:xfrm>
              <a:off x="835367" y="7015877"/>
              <a:ext cx="10957156" cy="122116"/>
              <a:chOff x="0" y="0"/>
              <a:chExt cx="10957155" cy="122115"/>
            </a:xfrm>
          </p:grpSpPr>
          <p:sp>
            <p:nvSpPr>
              <p:cNvPr id="153" name="Straight Connector 38"/>
              <p:cNvSpPr/>
              <p:nvPr/>
            </p:nvSpPr>
            <p:spPr>
              <a:xfrm flipH="1">
                <a:off x="0" y="0"/>
                <a:ext cx="1" cy="122116"/>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sp>
            <p:nvSpPr>
              <p:cNvPr id="154" name="Straight Connector 39"/>
              <p:cNvSpPr/>
              <p:nvPr/>
            </p:nvSpPr>
            <p:spPr>
              <a:xfrm>
                <a:off x="10957155" y="0"/>
                <a:ext cx="1" cy="122116"/>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grpSp>
            <p:nvGrpSpPr>
              <p:cNvPr id="157" name="Group 40"/>
              <p:cNvGrpSpPr/>
              <p:nvPr/>
            </p:nvGrpSpPr>
            <p:grpSpPr>
              <a:xfrm>
                <a:off x="6996259" y="0"/>
                <a:ext cx="609601" cy="122116"/>
                <a:chOff x="0" y="0"/>
                <a:chExt cx="609599" cy="122115"/>
              </a:xfrm>
            </p:grpSpPr>
            <p:sp>
              <p:nvSpPr>
                <p:cNvPr id="155" name="Straight Connector 44"/>
                <p:cNvSpPr/>
                <p:nvPr/>
              </p:nvSpPr>
              <p:spPr>
                <a:xfrm>
                  <a:off x="609599" y="0"/>
                  <a:ext cx="1" cy="122116"/>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sp>
              <p:nvSpPr>
                <p:cNvPr id="156" name="Straight Connector 45"/>
                <p:cNvSpPr/>
                <p:nvPr/>
              </p:nvSpPr>
              <p:spPr>
                <a:xfrm flipH="1">
                  <a:off x="0" y="0"/>
                  <a:ext cx="1" cy="122116"/>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grpSp>
          <p:grpSp>
            <p:nvGrpSpPr>
              <p:cNvPr id="160" name="Group 41"/>
              <p:cNvGrpSpPr/>
              <p:nvPr/>
            </p:nvGrpSpPr>
            <p:grpSpPr>
              <a:xfrm>
                <a:off x="3338659" y="0"/>
                <a:ext cx="609601" cy="122116"/>
                <a:chOff x="0" y="0"/>
                <a:chExt cx="609599" cy="122115"/>
              </a:xfrm>
            </p:grpSpPr>
            <p:sp>
              <p:nvSpPr>
                <p:cNvPr id="158" name="Straight Connector 42"/>
                <p:cNvSpPr/>
                <p:nvPr/>
              </p:nvSpPr>
              <p:spPr>
                <a:xfrm>
                  <a:off x="609599" y="0"/>
                  <a:ext cx="1" cy="122116"/>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sp>
              <p:nvSpPr>
                <p:cNvPr id="159" name="Straight Connector 43"/>
                <p:cNvSpPr/>
                <p:nvPr/>
              </p:nvSpPr>
              <p:spPr>
                <a:xfrm flipH="1">
                  <a:off x="0" y="0"/>
                  <a:ext cx="1" cy="122116"/>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grpSp>
        </p:grpSp>
        <p:grpSp>
          <p:nvGrpSpPr>
            <p:cNvPr id="170" name="Group 11"/>
            <p:cNvGrpSpPr/>
            <p:nvPr/>
          </p:nvGrpSpPr>
          <p:grpSpPr>
            <a:xfrm>
              <a:off x="835367" y="0"/>
              <a:ext cx="10957156" cy="122116"/>
              <a:chOff x="0" y="0"/>
              <a:chExt cx="10957155" cy="122115"/>
            </a:xfrm>
          </p:grpSpPr>
          <p:sp>
            <p:nvSpPr>
              <p:cNvPr id="162" name="Straight Connector 30"/>
              <p:cNvSpPr/>
              <p:nvPr/>
            </p:nvSpPr>
            <p:spPr>
              <a:xfrm flipH="1">
                <a:off x="0" y="0"/>
                <a:ext cx="1" cy="122116"/>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sp>
            <p:nvSpPr>
              <p:cNvPr id="163" name="Straight Connector 31"/>
              <p:cNvSpPr/>
              <p:nvPr/>
            </p:nvSpPr>
            <p:spPr>
              <a:xfrm>
                <a:off x="10957155" y="0"/>
                <a:ext cx="1" cy="122116"/>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grpSp>
            <p:nvGrpSpPr>
              <p:cNvPr id="166" name="Group 32"/>
              <p:cNvGrpSpPr/>
              <p:nvPr/>
            </p:nvGrpSpPr>
            <p:grpSpPr>
              <a:xfrm>
                <a:off x="6996259" y="0"/>
                <a:ext cx="609601" cy="122116"/>
                <a:chOff x="0" y="0"/>
                <a:chExt cx="609599" cy="122115"/>
              </a:xfrm>
            </p:grpSpPr>
            <p:sp>
              <p:nvSpPr>
                <p:cNvPr id="164" name="Straight Connector 36"/>
                <p:cNvSpPr/>
                <p:nvPr/>
              </p:nvSpPr>
              <p:spPr>
                <a:xfrm>
                  <a:off x="609599" y="0"/>
                  <a:ext cx="1" cy="122116"/>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sp>
              <p:nvSpPr>
                <p:cNvPr id="165" name="Straight Connector 37"/>
                <p:cNvSpPr/>
                <p:nvPr/>
              </p:nvSpPr>
              <p:spPr>
                <a:xfrm flipH="1">
                  <a:off x="0" y="0"/>
                  <a:ext cx="1" cy="122116"/>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grpSp>
          <p:grpSp>
            <p:nvGrpSpPr>
              <p:cNvPr id="169" name="Group 33"/>
              <p:cNvGrpSpPr/>
              <p:nvPr/>
            </p:nvGrpSpPr>
            <p:grpSpPr>
              <a:xfrm>
                <a:off x="3338659" y="0"/>
                <a:ext cx="609601" cy="122116"/>
                <a:chOff x="0" y="0"/>
                <a:chExt cx="609599" cy="122115"/>
              </a:xfrm>
            </p:grpSpPr>
            <p:sp>
              <p:nvSpPr>
                <p:cNvPr id="167" name="Straight Connector 34"/>
                <p:cNvSpPr/>
                <p:nvPr/>
              </p:nvSpPr>
              <p:spPr>
                <a:xfrm>
                  <a:off x="609599" y="0"/>
                  <a:ext cx="1" cy="122116"/>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sp>
              <p:nvSpPr>
                <p:cNvPr id="168" name="Straight Connector 35"/>
                <p:cNvSpPr/>
                <p:nvPr/>
              </p:nvSpPr>
              <p:spPr>
                <a:xfrm flipH="1">
                  <a:off x="0" y="0"/>
                  <a:ext cx="1" cy="122116"/>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grpSp>
        </p:grpSp>
        <p:grpSp>
          <p:nvGrpSpPr>
            <p:cNvPr id="177" name="Group 12"/>
            <p:cNvGrpSpPr/>
            <p:nvPr/>
          </p:nvGrpSpPr>
          <p:grpSpPr>
            <a:xfrm>
              <a:off x="0" y="1285059"/>
              <a:ext cx="163456" cy="5029135"/>
              <a:chOff x="0" y="0"/>
              <a:chExt cx="163455" cy="5029134"/>
            </a:xfrm>
          </p:grpSpPr>
          <p:sp>
            <p:nvSpPr>
              <p:cNvPr id="171" name="Straight Connector 24"/>
              <p:cNvSpPr/>
              <p:nvPr/>
            </p:nvSpPr>
            <p:spPr>
              <a:xfrm flipH="1" flipV="1">
                <a:off x="635" y="0"/>
                <a:ext cx="162821" cy="1"/>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sp>
            <p:nvSpPr>
              <p:cNvPr id="172" name="Straight Connector 25"/>
              <p:cNvSpPr/>
              <p:nvPr/>
            </p:nvSpPr>
            <p:spPr>
              <a:xfrm flipH="1">
                <a:off x="635" y="457134"/>
                <a:ext cx="162821" cy="1"/>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sp>
            <p:nvSpPr>
              <p:cNvPr id="173" name="Straight Connector 26"/>
              <p:cNvSpPr/>
              <p:nvPr/>
            </p:nvSpPr>
            <p:spPr>
              <a:xfrm flipH="1">
                <a:off x="635" y="5029134"/>
                <a:ext cx="162821" cy="1"/>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sp>
            <p:nvSpPr>
              <p:cNvPr id="174" name="Straight Connector 27"/>
              <p:cNvSpPr/>
              <p:nvPr/>
            </p:nvSpPr>
            <p:spPr>
              <a:xfrm flipH="1">
                <a:off x="0" y="2933216"/>
                <a:ext cx="162817" cy="1"/>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sp>
            <p:nvSpPr>
              <p:cNvPr id="175" name="Straight Connector 28"/>
              <p:cNvSpPr/>
              <p:nvPr/>
            </p:nvSpPr>
            <p:spPr>
              <a:xfrm flipH="1">
                <a:off x="0" y="2537015"/>
                <a:ext cx="162817" cy="1"/>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sp>
            <p:nvSpPr>
              <p:cNvPr id="176" name="Straight Connector 54"/>
              <p:cNvSpPr/>
              <p:nvPr/>
            </p:nvSpPr>
            <p:spPr>
              <a:xfrm flipH="1">
                <a:off x="0" y="4631449"/>
                <a:ext cx="162817" cy="1"/>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grpSp>
        <p:grpSp>
          <p:nvGrpSpPr>
            <p:cNvPr id="184" name="Group 13"/>
            <p:cNvGrpSpPr/>
            <p:nvPr/>
          </p:nvGrpSpPr>
          <p:grpSpPr>
            <a:xfrm>
              <a:off x="12433839" y="1285059"/>
              <a:ext cx="163456" cy="5029135"/>
              <a:chOff x="0" y="0"/>
              <a:chExt cx="163455" cy="5029134"/>
            </a:xfrm>
          </p:grpSpPr>
          <p:sp>
            <p:nvSpPr>
              <p:cNvPr id="178" name="Straight Connector 16"/>
              <p:cNvSpPr/>
              <p:nvPr/>
            </p:nvSpPr>
            <p:spPr>
              <a:xfrm flipH="1" flipV="1">
                <a:off x="635" y="0"/>
                <a:ext cx="162821" cy="1"/>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sp>
            <p:nvSpPr>
              <p:cNvPr id="179" name="Straight Connector 17"/>
              <p:cNvSpPr/>
              <p:nvPr/>
            </p:nvSpPr>
            <p:spPr>
              <a:xfrm flipH="1">
                <a:off x="635" y="457134"/>
                <a:ext cx="162821" cy="1"/>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sp>
            <p:nvSpPr>
              <p:cNvPr id="180" name="Straight Connector 18"/>
              <p:cNvSpPr/>
              <p:nvPr/>
            </p:nvSpPr>
            <p:spPr>
              <a:xfrm flipH="1">
                <a:off x="635" y="5029134"/>
                <a:ext cx="162821" cy="1"/>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sp>
            <p:nvSpPr>
              <p:cNvPr id="181" name="Straight Connector 19"/>
              <p:cNvSpPr/>
              <p:nvPr/>
            </p:nvSpPr>
            <p:spPr>
              <a:xfrm flipH="1">
                <a:off x="0" y="2933216"/>
                <a:ext cx="162817" cy="1"/>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sp>
            <p:nvSpPr>
              <p:cNvPr id="182" name="Straight Connector 20"/>
              <p:cNvSpPr/>
              <p:nvPr/>
            </p:nvSpPr>
            <p:spPr>
              <a:xfrm flipH="1">
                <a:off x="0" y="2537015"/>
                <a:ext cx="162817" cy="1"/>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sp>
            <p:nvSpPr>
              <p:cNvPr id="183" name="Straight Connector 56"/>
              <p:cNvSpPr/>
              <p:nvPr/>
            </p:nvSpPr>
            <p:spPr>
              <a:xfrm flipH="1">
                <a:off x="0" y="4631449"/>
                <a:ext cx="162817" cy="1"/>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grpSp>
      </p:grpSp>
      <p:sp>
        <p:nvSpPr>
          <p:cNvPr id="186" name="Rectangle 51"/>
          <p:cNvSpPr/>
          <p:nvPr/>
        </p:nvSpPr>
        <p:spPr>
          <a:xfrm>
            <a:off x="0" y="6239579"/>
            <a:ext cx="12192000" cy="618421"/>
          </a:xfrm>
          <a:prstGeom prst="rect">
            <a:avLst/>
          </a:prstGeom>
          <a:solidFill>
            <a:srgbClr val="00395A"/>
          </a:solidFill>
          <a:ln w="12700">
            <a:miter lim="400000"/>
          </a:ln>
        </p:spPr>
        <p:txBody>
          <a:bodyPr lIns="45719" rIns="45719" anchor="ctr"/>
          <a:lstStyle/>
          <a:p>
            <a:pPr algn="ctr" defTabSz="457081">
              <a:defRPr>
                <a:solidFill>
                  <a:srgbClr val="FFFFFF"/>
                </a:solidFill>
                <a:latin typeface="Arial"/>
                <a:ea typeface="Arial"/>
                <a:cs typeface="Arial"/>
                <a:sym typeface="Arial"/>
              </a:defRPr>
            </a:pPr>
            <a:endParaRPr/>
          </a:p>
        </p:txBody>
      </p:sp>
      <p:pic>
        <p:nvPicPr>
          <p:cNvPr id="187" name="Picture 1" descr="Picture 1"/>
          <p:cNvPicPr>
            <a:picLocks noChangeAspect="1"/>
          </p:cNvPicPr>
          <p:nvPr/>
        </p:nvPicPr>
        <p:blipFill>
          <a:blip r:embed="rId2"/>
          <a:stretch>
            <a:fillRect/>
          </a:stretch>
        </p:blipFill>
        <p:spPr>
          <a:xfrm>
            <a:off x="1524000" y="6372704"/>
            <a:ext cx="2628593" cy="392994"/>
          </a:xfrm>
          <a:prstGeom prst="rect">
            <a:avLst/>
          </a:prstGeom>
          <a:ln w="12700">
            <a:miter lim="400000"/>
          </a:ln>
        </p:spPr>
      </p:pic>
      <p:pic>
        <p:nvPicPr>
          <p:cNvPr id="188" name="Picture 49" descr="Picture 49"/>
          <p:cNvPicPr>
            <a:picLocks noChangeAspect="1"/>
          </p:cNvPicPr>
          <p:nvPr/>
        </p:nvPicPr>
        <p:blipFill>
          <a:blip r:embed="rId3"/>
          <a:stretch>
            <a:fillRect/>
          </a:stretch>
        </p:blipFill>
        <p:spPr>
          <a:xfrm>
            <a:off x="8229600" y="6356929"/>
            <a:ext cx="2286000" cy="383722"/>
          </a:xfrm>
          <a:prstGeom prst="rect">
            <a:avLst/>
          </a:prstGeom>
          <a:ln w="12700">
            <a:miter lim="400000"/>
          </a:ln>
        </p:spPr>
      </p:pic>
      <p:pic>
        <p:nvPicPr>
          <p:cNvPr id="189" name="Picture 5" descr="Picture 5"/>
          <p:cNvPicPr>
            <a:picLocks noChangeAspect="1"/>
          </p:cNvPicPr>
          <p:nvPr/>
        </p:nvPicPr>
        <p:blipFill>
          <a:blip r:embed="rId4"/>
          <a:stretch>
            <a:fillRect/>
          </a:stretch>
        </p:blipFill>
        <p:spPr>
          <a:xfrm>
            <a:off x="236219" y="6239579"/>
            <a:ext cx="775044" cy="584683"/>
          </a:xfrm>
          <a:prstGeom prst="rect">
            <a:avLst/>
          </a:prstGeom>
          <a:ln w="12700">
            <a:miter lim="400000"/>
          </a:ln>
        </p:spPr>
      </p:pic>
      <p:pic>
        <p:nvPicPr>
          <p:cNvPr id="190" name="pasted-image.tiff" descr="pasted-image.tiff"/>
          <p:cNvPicPr>
            <a:picLocks noChangeAspect="1"/>
          </p:cNvPicPr>
          <p:nvPr/>
        </p:nvPicPr>
        <p:blipFill>
          <a:blip r:embed="rId5"/>
          <a:stretch>
            <a:fillRect/>
          </a:stretch>
        </p:blipFill>
        <p:spPr>
          <a:xfrm>
            <a:off x="9906816" y="-20515"/>
            <a:ext cx="2279369" cy="639979"/>
          </a:xfrm>
          <a:prstGeom prst="rect">
            <a:avLst/>
          </a:prstGeom>
          <a:ln w="12700">
            <a:miter lim="400000"/>
          </a:ln>
        </p:spPr>
      </p:pic>
      <p:sp>
        <p:nvSpPr>
          <p:cNvPr id="191" name="Rectangle 2"/>
          <p:cNvSpPr/>
          <p:nvPr/>
        </p:nvSpPr>
        <p:spPr>
          <a:xfrm>
            <a:off x="0" y="1"/>
            <a:ext cx="12192000" cy="855663"/>
          </a:xfrm>
          <a:prstGeom prst="rect">
            <a:avLst/>
          </a:prstGeom>
          <a:solidFill>
            <a:srgbClr val="1F497D"/>
          </a:solidFill>
          <a:ln w="12700">
            <a:miter lim="400000"/>
          </a:ln>
          <a:effectLst>
            <a:outerShdw blurRad="50800" dist="38100" dir="5400000" rotWithShape="0">
              <a:srgbClr val="000000">
                <a:alpha val="39999"/>
              </a:srgbClr>
            </a:outerShdw>
          </a:effectLst>
        </p:spPr>
        <p:txBody>
          <a:bodyPr lIns="45719" rIns="45719"/>
          <a:lstStyle/>
          <a:p>
            <a:pPr defTabSz="912812">
              <a:defRPr sz="2400">
                <a:latin typeface="Arial"/>
                <a:ea typeface="Arial"/>
                <a:cs typeface="Arial"/>
                <a:sym typeface="Arial"/>
              </a:defRPr>
            </a:pPr>
            <a:endParaRPr/>
          </a:p>
        </p:txBody>
      </p:sp>
      <p:sp>
        <p:nvSpPr>
          <p:cNvPr id="192" name="Title Text"/>
          <p:cNvSpPr txBox="1">
            <a:spLocks noGrp="1"/>
          </p:cNvSpPr>
          <p:nvPr>
            <p:ph type="title"/>
          </p:nvPr>
        </p:nvSpPr>
        <p:spPr>
          <a:xfrm>
            <a:off x="0" y="12578"/>
            <a:ext cx="12192000" cy="843088"/>
          </a:xfrm>
          <a:prstGeom prst="rect">
            <a:avLst/>
          </a:prstGeom>
        </p:spPr>
        <p:txBody>
          <a:bodyPr/>
          <a:lstStyle/>
          <a:p>
            <a:r>
              <a:t>Title Text</a:t>
            </a:r>
          </a:p>
        </p:txBody>
      </p:sp>
      <p:sp>
        <p:nvSpPr>
          <p:cNvPr id="193" name="Slide Number"/>
          <p:cNvSpPr txBox="1">
            <a:spLocks noGrp="1"/>
          </p:cNvSpPr>
          <p:nvPr>
            <p:ph type="sldNum" sz="quarter" idx="2"/>
          </p:nvPr>
        </p:nvSpPr>
        <p:spPr>
          <a:xfrm>
            <a:off x="11416297" y="6461223"/>
            <a:ext cx="245403" cy="226987"/>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t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tif"/><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34" name="Group 9"/>
          <p:cNvGrpSpPr/>
          <p:nvPr/>
        </p:nvGrpSpPr>
        <p:grpSpPr>
          <a:xfrm>
            <a:off x="-211627" y="-142629"/>
            <a:ext cx="12597296" cy="7137993"/>
            <a:chOff x="0" y="0"/>
            <a:chExt cx="12597294" cy="7137992"/>
          </a:xfrm>
        </p:grpSpPr>
        <p:grpSp>
          <p:nvGrpSpPr>
            <p:cNvPr id="10" name="Group 10"/>
            <p:cNvGrpSpPr/>
            <p:nvPr/>
          </p:nvGrpSpPr>
          <p:grpSpPr>
            <a:xfrm>
              <a:off x="835367" y="7015877"/>
              <a:ext cx="10957156" cy="122116"/>
              <a:chOff x="0" y="0"/>
              <a:chExt cx="10957155" cy="122115"/>
            </a:xfrm>
          </p:grpSpPr>
          <p:sp>
            <p:nvSpPr>
              <p:cNvPr id="2" name="Straight Connector 38"/>
              <p:cNvSpPr/>
              <p:nvPr/>
            </p:nvSpPr>
            <p:spPr>
              <a:xfrm flipH="1">
                <a:off x="0" y="0"/>
                <a:ext cx="1" cy="122116"/>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sp>
            <p:nvSpPr>
              <p:cNvPr id="3" name="Straight Connector 39"/>
              <p:cNvSpPr/>
              <p:nvPr/>
            </p:nvSpPr>
            <p:spPr>
              <a:xfrm>
                <a:off x="10957155" y="0"/>
                <a:ext cx="1" cy="122116"/>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grpSp>
            <p:nvGrpSpPr>
              <p:cNvPr id="6" name="Group 40"/>
              <p:cNvGrpSpPr/>
              <p:nvPr/>
            </p:nvGrpSpPr>
            <p:grpSpPr>
              <a:xfrm>
                <a:off x="6996259" y="0"/>
                <a:ext cx="609601" cy="122116"/>
                <a:chOff x="0" y="0"/>
                <a:chExt cx="609599" cy="122115"/>
              </a:xfrm>
            </p:grpSpPr>
            <p:sp>
              <p:nvSpPr>
                <p:cNvPr id="4" name="Straight Connector 44"/>
                <p:cNvSpPr/>
                <p:nvPr/>
              </p:nvSpPr>
              <p:spPr>
                <a:xfrm>
                  <a:off x="609599" y="0"/>
                  <a:ext cx="1" cy="122116"/>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sp>
              <p:nvSpPr>
                <p:cNvPr id="5" name="Straight Connector 45"/>
                <p:cNvSpPr/>
                <p:nvPr/>
              </p:nvSpPr>
              <p:spPr>
                <a:xfrm flipH="1">
                  <a:off x="0" y="0"/>
                  <a:ext cx="1" cy="122116"/>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grpSp>
          <p:grpSp>
            <p:nvGrpSpPr>
              <p:cNvPr id="9" name="Group 41"/>
              <p:cNvGrpSpPr/>
              <p:nvPr/>
            </p:nvGrpSpPr>
            <p:grpSpPr>
              <a:xfrm>
                <a:off x="3338659" y="0"/>
                <a:ext cx="609601" cy="122116"/>
                <a:chOff x="0" y="0"/>
                <a:chExt cx="609599" cy="122115"/>
              </a:xfrm>
            </p:grpSpPr>
            <p:sp>
              <p:nvSpPr>
                <p:cNvPr id="7" name="Straight Connector 42"/>
                <p:cNvSpPr/>
                <p:nvPr/>
              </p:nvSpPr>
              <p:spPr>
                <a:xfrm>
                  <a:off x="609599" y="0"/>
                  <a:ext cx="1" cy="122116"/>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sp>
              <p:nvSpPr>
                <p:cNvPr id="8" name="Straight Connector 43"/>
                <p:cNvSpPr/>
                <p:nvPr/>
              </p:nvSpPr>
              <p:spPr>
                <a:xfrm flipH="1">
                  <a:off x="0" y="0"/>
                  <a:ext cx="1" cy="122116"/>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grpSp>
        </p:grpSp>
        <p:grpSp>
          <p:nvGrpSpPr>
            <p:cNvPr id="19" name="Group 11"/>
            <p:cNvGrpSpPr/>
            <p:nvPr/>
          </p:nvGrpSpPr>
          <p:grpSpPr>
            <a:xfrm>
              <a:off x="835367" y="0"/>
              <a:ext cx="10957156" cy="122116"/>
              <a:chOff x="0" y="0"/>
              <a:chExt cx="10957155" cy="122115"/>
            </a:xfrm>
          </p:grpSpPr>
          <p:sp>
            <p:nvSpPr>
              <p:cNvPr id="11" name="Straight Connector 30"/>
              <p:cNvSpPr/>
              <p:nvPr/>
            </p:nvSpPr>
            <p:spPr>
              <a:xfrm flipH="1">
                <a:off x="0" y="0"/>
                <a:ext cx="1" cy="122116"/>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sp>
            <p:nvSpPr>
              <p:cNvPr id="12" name="Straight Connector 31"/>
              <p:cNvSpPr/>
              <p:nvPr/>
            </p:nvSpPr>
            <p:spPr>
              <a:xfrm>
                <a:off x="10957155" y="0"/>
                <a:ext cx="1" cy="122116"/>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grpSp>
            <p:nvGrpSpPr>
              <p:cNvPr id="15" name="Group 32"/>
              <p:cNvGrpSpPr/>
              <p:nvPr/>
            </p:nvGrpSpPr>
            <p:grpSpPr>
              <a:xfrm>
                <a:off x="6996259" y="0"/>
                <a:ext cx="609601" cy="122116"/>
                <a:chOff x="0" y="0"/>
                <a:chExt cx="609599" cy="122115"/>
              </a:xfrm>
            </p:grpSpPr>
            <p:sp>
              <p:nvSpPr>
                <p:cNvPr id="13" name="Straight Connector 36"/>
                <p:cNvSpPr/>
                <p:nvPr/>
              </p:nvSpPr>
              <p:spPr>
                <a:xfrm>
                  <a:off x="609599" y="0"/>
                  <a:ext cx="1" cy="122116"/>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sp>
              <p:nvSpPr>
                <p:cNvPr id="14" name="Straight Connector 37"/>
                <p:cNvSpPr/>
                <p:nvPr/>
              </p:nvSpPr>
              <p:spPr>
                <a:xfrm flipH="1">
                  <a:off x="0" y="0"/>
                  <a:ext cx="1" cy="122116"/>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grpSp>
          <p:grpSp>
            <p:nvGrpSpPr>
              <p:cNvPr id="18" name="Group 33"/>
              <p:cNvGrpSpPr/>
              <p:nvPr/>
            </p:nvGrpSpPr>
            <p:grpSpPr>
              <a:xfrm>
                <a:off x="3338659" y="0"/>
                <a:ext cx="609601" cy="122116"/>
                <a:chOff x="0" y="0"/>
                <a:chExt cx="609599" cy="122115"/>
              </a:xfrm>
            </p:grpSpPr>
            <p:sp>
              <p:nvSpPr>
                <p:cNvPr id="16" name="Straight Connector 34"/>
                <p:cNvSpPr/>
                <p:nvPr/>
              </p:nvSpPr>
              <p:spPr>
                <a:xfrm>
                  <a:off x="609599" y="0"/>
                  <a:ext cx="1" cy="122116"/>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sp>
              <p:nvSpPr>
                <p:cNvPr id="17" name="Straight Connector 35"/>
                <p:cNvSpPr/>
                <p:nvPr/>
              </p:nvSpPr>
              <p:spPr>
                <a:xfrm flipH="1">
                  <a:off x="0" y="0"/>
                  <a:ext cx="1" cy="122116"/>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grpSp>
        </p:grpSp>
        <p:grpSp>
          <p:nvGrpSpPr>
            <p:cNvPr id="26" name="Group 12"/>
            <p:cNvGrpSpPr/>
            <p:nvPr/>
          </p:nvGrpSpPr>
          <p:grpSpPr>
            <a:xfrm>
              <a:off x="0" y="1285059"/>
              <a:ext cx="163456" cy="5029135"/>
              <a:chOff x="0" y="0"/>
              <a:chExt cx="163455" cy="5029134"/>
            </a:xfrm>
          </p:grpSpPr>
          <p:sp>
            <p:nvSpPr>
              <p:cNvPr id="20" name="Straight Connector 24"/>
              <p:cNvSpPr/>
              <p:nvPr/>
            </p:nvSpPr>
            <p:spPr>
              <a:xfrm flipH="1" flipV="1">
                <a:off x="635" y="0"/>
                <a:ext cx="162821" cy="1"/>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sp>
            <p:nvSpPr>
              <p:cNvPr id="21" name="Straight Connector 25"/>
              <p:cNvSpPr/>
              <p:nvPr/>
            </p:nvSpPr>
            <p:spPr>
              <a:xfrm flipH="1">
                <a:off x="635" y="457134"/>
                <a:ext cx="162821" cy="1"/>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sp>
            <p:nvSpPr>
              <p:cNvPr id="22" name="Straight Connector 26"/>
              <p:cNvSpPr/>
              <p:nvPr/>
            </p:nvSpPr>
            <p:spPr>
              <a:xfrm flipH="1">
                <a:off x="635" y="5029134"/>
                <a:ext cx="162821" cy="1"/>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sp>
            <p:nvSpPr>
              <p:cNvPr id="23" name="Straight Connector 27"/>
              <p:cNvSpPr/>
              <p:nvPr/>
            </p:nvSpPr>
            <p:spPr>
              <a:xfrm flipH="1">
                <a:off x="0" y="2933216"/>
                <a:ext cx="162817" cy="1"/>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sp>
            <p:nvSpPr>
              <p:cNvPr id="24" name="Straight Connector 28"/>
              <p:cNvSpPr/>
              <p:nvPr/>
            </p:nvSpPr>
            <p:spPr>
              <a:xfrm flipH="1">
                <a:off x="0" y="2537015"/>
                <a:ext cx="162817" cy="1"/>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sp>
            <p:nvSpPr>
              <p:cNvPr id="25" name="Straight Connector 54"/>
              <p:cNvSpPr/>
              <p:nvPr/>
            </p:nvSpPr>
            <p:spPr>
              <a:xfrm flipH="1">
                <a:off x="0" y="4631449"/>
                <a:ext cx="162817" cy="1"/>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grpSp>
        <p:grpSp>
          <p:nvGrpSpPr>
            <p:cNvPr id="33" name="Group 13"/>
            <p:cNvGrpSpPr/>
            <p:nvPr/>
          </p:nvGrpSpPr>
          <p:grpSpPr>
            <a:xfrm>
              <a:off x="12433839" y="1285059"/>
              <a:ext cx="163456" cy="5029135"/>
              <a:chOff x="0" y="0"/>
              <a:chExt cx="163455" cy="5029134"/>
            </a:xfrm>
          </p:grpSpPr>
          <p:sp>
            <p:nvSpPr>
              <p:cNvPr id="27" name="Straight Connector 16"/>
              <p:cNvSpPr/>
              <p:nvPr/>
            </p:nvSpPr>
            <p:spPr>
              <a:xfrm flipH="1" flipV="1">
                <a:off x="635" y="0"/>
                <a:ext cx="162821" cy="1"/>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sp>
            <p:nvSpPr>
              <p:cNvPr id="28" name="Straight Connector 17"/>
              <p:cNvSpPr/>
              <p:nvPr/>
            </p:nvSpPr>
            <p:spPr>
              <a:xfrm flipH="1">
                <a:off x="635" y="457134"/>
                <a:ext cx="162821" cy="1"/>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sp>
            <p:nvSpPr>
              <p:cNvPr id="29" name="Straight Connector 18"/>
              <p:cNvSpPr/>
              <p:nvPr/>
            </p:nvSpPr>
            <p:spPr>
              <a:xfrm flipH="1">
                <a:off x="635" y="5029134"/>
                <a:ext cx="162821" cy="1"/>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sp>
            <p:nvSpPr>
              <p:cNvPr id="30" name="Straight Connector 19"/>
              <p:cNvSpPr/>
              <p:nvPr/>
            </p:nvSpPr>
            <p:spPr>
              <a:xfrm flipH="1">
                <a:off x="0" y="2933216"/>
                <a:ext cx="162817" cy="1"/>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sp>
            <p:nvSpPr>
              <p:cNvPr id="31" name="Straight Connector 20"/>
              <p:cNvSpPr/>
              <p:nvPr/>
            </p:nvSpPr>
            <p:spPr>
              <a:xfrm flipH="1">
                <a:off x="0" y="2537015"/>
                <a:ext cx="162817" cy="1"/>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sp>
            <p:nvSpPr>
              <p:cNvPr id="32" name="Straight Connector 56"/>
              <p:cNvSpPr/>
              <p:nvPr/>
            </p:nvSpPr>
            <p:spPr>
              <a:xfrm flipH="1">
                <a:off x="0" y="4631449"/>
                <a:ext cx="162817" cy="1"/>
              </a:xfrm>
              <a:prstGeom prst="line">
                <a:avLst/>
              </a:prstGeom>
              <a:noFill/>
              <a:ln w="3175" cap="flat">
                <a:solidFill>
                  <a:srgbClr val="000000"/>
                </a:solidFill>
                <a:prstDash val="sysDot"/>
                <a:round/>
              </a:ln>
              <a:effectLst/>
            </p:spPr>
            <p:txBody>
              <a:bodyPr wrap="square" lIns="45719" tIns="45719" rIns="45719" bIns="45719" numCol="1" anchor="t">
                <a:noAutofit/>
              </a:bodyPr>
              <a:lstStyle/>
              <a:p>
                <a:endParaRPr/>
              </a:p>
            </p:txBody>
          </p:sp>
        </p:grpSp>
      </p:grpSp>
      <p:sp>
        <p:nvSpPr>
          <p:cNvPr id="35" name="Rectangle 51"/>
          <p:cNvSpPr/>
          <p:nvPr/>
        </p:nvSpPr>
        <p:spPr>
          <a:xfrm>
            <a:off x="0" y="6239579"/>
            <a:ext cx="12192000" cy="618421"/>
          </a:xfrm>
          <a:prstGeom prst="rect">
            <a:avLst/>
          </a:prstGeom>
          <a:solidFill>
            <a:srgbClr val="00395A"/>
          </a:solidFill>
          <a:ln w="12700">
            <a:miter lim="400000"/>
          </a:ln>
        </p:spPr>
        <p:txBody>
          <a:bodyPr lIns="45719" rIns="45719" anchor="ctr"/>
          <a:lstStyle/>
          <a:p>
            <a:pPr algn="ctr" defTabSz="457081">
              <a:defRPr>
                <a:solidFill>
                  <a:srgbClr val="FFFFFF"/>
                </a:solidFill>
                <a:latin typeface="Arial"/>
                <a:ea typeface="Arial"/>
                <a:cs typeface="Arial"/>
                <a:sym typeface="Arial"/>
              </a:defRPr>
            </a:pPr>
            <a:endParaRPr/>
          </a:p>
        </p:txBody>
      </p:sp>
      <p:pic>
        <p:nvPicPr>
          <p:cNvPr id="36" name="Picture 1" descr="Picture 1"/>
          <p:cNvPicPr>
            <a:picLocks noChangeAspect="1"/>
          </p:cNvPicPr>
          <p:nvPr/>
        </p:nvPicPr>
        <p:blipFill>
          <a:blip r:embed="rId4"/>
          <a:stretch>
            <a:fillRect/>
          </a:stretch>
        </p:blipFill>
        <p:spPr>
          <a:xfrm>
            <a:off x="1524000" y="6372704"/>
            <a:ext cx="2628593" cy="392994"/>
          </a:xfrm>
          <a:prstGeom prst="rect">
            <a:avLst/>
          </a:prstGeom>
          <a:ln w="12700">
            <a:miter lim="400000"/>
          </a:ln>
        </p:spPr>
      </p:pic>
      <p:pic>
        <p:nvPicPr>
          <p:cNvPr id="37" name="Picture 49" descr="Picture 49"/>
          <p:cNvPicPr>
            <a:picLocks noChangeAspect="1"/>
          </p:cNvPicPr>
          <p:nvPr/>
        </p:nvPicPr>
        <p:blipFill>
          <a:blip r:embed="rId5"/>
          <a:stretch>
            <a:fillRect/>
          </a:stretch>
        </p:blipFill>
        <p:spPr>
          <a:xfrm>
            <a:off x="8229600" y="6356929"/>
            <a:ext cx="2286000" cy="383722"/>
          </a:xfrm>
          <a:prstGeom prst="rect">
            <a:avLst/>
          </a:prstGeom>
          <a:ln w="12700">
            <a:miter lim="400000"/>
          </a:ln>
        </p:spPr>
      </p:pic>
      <p:pic>
        <p:nvPicPr>
          <p:cNvPr id="38" name="Picture 5" descr="Picture 5"/>
          <p:cNvPicPr>
            <a:picLocks noChangeAspect="1"/>
          </p:cNvPicPr>
          <p:nvPr/>
        </p:nvPicPr>
        <p:blipFill>
          <a:blip r:embed="rId6"/>
          <a:stretch>
            <a:fillRect/>
          </a:stretch>
        </p:blipFill>
        <p:spPr>
          <a:xfrm>
            <a:off x="236219" y="6239579"/>
            <a:ext cx="775044" cy="584683"/>
          </a:xfrm>
          <a:prstGeom prst="rect">
            <a:avLst/>
          </a:prstGeom>
          <a:ln w="12700">
            <a:miter lim="400000"/>
          </a:ln>
        </p:spPr>
      </p:pic>
      <p:pic>
        <p:nvPicPr>
          <p:cNvPr id="39" name="pasted-image.tiff" descr="pasted-image.tiff"/>
          <p:cNvPicPr>
            <a:picLocks noChangeAspect="1"/>
          </p:cNvPicPr>
          <p:nvPr/>
        </p:nvPicPr>
        <p:blipFill>
          <a:blip r:embed="rId7">
            <a:alphaModFix amt="81163"/>
          </a:blip>
          <a:stretch>
            <a:fillRect/>
          </a:stretch>
        </p:blipFill>
        <p:spPr>
          <a:xfrm>
            <a:off x="9906816" y="-20515"/>
            <a:ext cx="2279369" cy="639979"/>
          </a:xfrm>
          <a:prstGeom prst="rect">
            <a:avLst/>
          </a:prstGeom>
          <a:ln w="12700">
            <a:miter lim="400000"/>
          </a:ln>
        </p:spPr>
      </p:pic>
      <p:sp>
        <p:nvSpPr>
          <p:cNvPr id="40" name="Title Text"/>
          <p:cNvSpPr txBox="1">
            <a:spLocks noGrp="1"/>
          </p:cNvSpPr>
          <p:nvPr>
            <p:ph type="title"/>
          </p:nvPr>
        </p:nvSpPr>
        <p:spPr>
          <a:xfrm>
            <a:off x="22184" y="-27972"/>
            <a:ext cx="12192001" cy="914401"/>
          </a:xfrm>
          <a:prstGeom prst="rect">
            <a:avLst/>
          </a:prstGeom>
          <a:solidFill>
            <a:srgbClr val="00395A"/>
          </a:solidFill>
          <a:ln w="12700">
            <a:miter lim="400000"/>
          </a:ln>
          <a:effectLst>
            <a:outerShdw blurRad="50800" dist="38100" dir="2700000" rotWithShape="0">
              <a:srgbClr val="000000">
                <a:alpha val="43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41" name="Body Level One…"/>
          <p:cNvSpPr txBox="1">
            <a:spLocks noGrp="1"/>
          </p:cNvSpPr>
          <p:nvPr>
            <p:ph type="body" idx="1"/>
          </p:nvPr>
        </p:nvSpPr>
        <p:spPr>
          <a:xfrm>
            <a:off x="560970" y="1469664"/>
            <a:ext cx="11052101" cy="4525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2" name="Slide Number"/>
          <p:cNvSpPr txBox="1">
            <a:spLocks noGrp="1"/>
          </p:cNvSpPr>
          <p:nvPr>
            <p:ph type="sldNum" sz="quarter" idx="2"/>
          </p:nvPr>
        </p:nvSpPr>
        <p:spPr>
          <a:xfrm>
            <a:off x="11340097" y="6393669"/>
            <a:ext cx="245403" cy="226987"/>
          </a:xfrm>
          <a:prstGeom prst="rect">
            <a:avLst/>
          </a:prstGeom>
          <a:ln w="12700">
            <a:miter lim="400000"/>
          </a:ln>
        </p:spPr>
        <p:txBody>
          <a:bodyPr wrap="none" lIns="45719" rIns="45719" anchor="ctr">
            <a:spAutoFit/>
          </a:bodyPr>
          <a:lstStyle>
            <a:lvl1pPr algn="r">
              <a:defRPr sz="1000">
                <a:solidFill>
                  <a:srgbClr val="FFFFFF"/>
                </a:solidFill>
                <a:latin typeface="Arial"/>
                <a:ea typeface="Arial"/>
                <a:cs typeface="Arial"/>
                <a:sym typeface="Arial"/>
              </a:defRPr>
            </a:lvl1pPr>
          </a:lstStyle>
          <a:p>
            <a:fld id="{86CB4B4D-7CA3-9044-876B-883B54F8677D}" type="slidenum">
              <a:t>‹#›</a:t>
            </a:fld>
            <a:endParaRPr/>
          </a:p>
        </p:txBody>
      </p:sp>
      <p:pic>
        <p:nvPicPr>
          <p:cNvPr id="43" name="pasted-image.tiff" descr="pasted-image.tiff"/>
          <p:cNvPicPr>
            <a:picLocks noChangeAspect="1"/>
          </p:cNvPicPr>
          <p:nvPr/>
        </p:nvPicPr>
        <p:blipFill>
          <a:blip r:embed="rId7">
            <a:alphaModFix amt="81163"/>
          </a:blip>
          <a:stretch>
            <a:fillRect/>
          </a:stretch>
        </p:blipFill>
        <p:spPr>
          <a:xfrm>
            <a:off x="10142160" y="0"/>
            <a:ext cx="2055627" cy="577158"/>
          </a:xfrm>
          <a:prstGeom prst="rect">
            <a:avLst/>
          </a:prstGeom>
          <a:ln w="12700">
            <a:miter lim="400000"/>
          </a:ln>
        </p:spPr>
      </p:pic>
    </p:spTree>
  </p:cSld>
  <p:clrMap bg1="lt1" tx1="dk1" bg2="lt2" tx2="dk2" accent1="accent1" accent2="accent2" accent3="accent3" accent4="accent4" accent5="accent5" accent6="accent6" hlink="hlink" folHlink="folHlink"/>
  <p:sldLayoutIdLst>
    <p:sldLayoutId id="2147483649" r:id="rId1"/>
    <p:sldLayoutId id="2147483652" r:id="rId2"/>
  </p:sldLayoutIdLst>
  <p:transition spd="med"/>
  <p:hf hdr="0" ftr="0" dt="0"/>
  <p:txStyles>
    <p:titleStyle>
      <a:lvl1pPr marL="0" marR="0" indent="0" algn="ctr" defTabSz="4572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Arial"/>
          <a:ea typeface="Arial"/>
          <a:cs typeface="Arial"/>
          <a:sym typeface="Arial"/>
        </a:defRPr>
      </a:lvl1pPr>
      <a:lvl2pPr marL="0" marR="0" indent="0" algn="ctr" defTabSz="4572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Arial"/>
          <a:ea typeface="Arial"/>
          <a:cs typeface="Arial"/>
          <a:sym typeface="Arial"/>
        </a:defRPr>
      </a:lvl2pPr>
      <a:lvl3pPr marL="0" marR="0" indent="0" algn="ctr" defTabSz="4572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Arial"/>
          <a:ea typeface="Arial"/>
          <a:cs typeface="Arial"/>
          <a:sym typeface="Arial"/>
        </a:defRPr>
      </a:lvl3pPr>
      <a:lvl4pPr marL="0" marR="0" indent="0" algn="ctr" defTabSz="4572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Arial"/>
          <a:ea typeface="Arial"/>
          <a:cs typeface="Arial"/>
          <a:sym typeface="Arial"/>
        </a:defRPr>
      </a:lvl4pPr>
      <a:lvl5pPr marL="0" marR="0" indent="0" algn="ctr" defTabSz="4572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Arial"/>
          <a:ea typeface="Arial"/>
          <a:cs typeface="Arial"/>
          <a:sym typeface="Arial"/>
        </a:defRPr>
      </a:lvl5pPr>
      <a:lvl6pPr marL="0" marR="0" indent="0" algn="ctr" defTabSz="4572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Arial"/>
          <a:ea typeface="Arial"/>
          <a:cs typeface="Arial"/>
          <a:sym typeface="Arial"/>
        </a:defRPr>
      </a:lvl6pPr>
      <a:lvl7pPr marL="0" marR="0" indent="0" algn="ctr" defTabSz="4572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Arial"/>
          <a:ea typeface="Arial"/>
          <a:cs typeface="Arial"/>
          <a:sym typeface="Arial"/>
        </a:defRPr>
      </a:lvl7pPr>
      <a:lvl8pPr marL="0" marR="0" indent="0" algn="ctr" defTabSz="4572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Arial"/>
          <a:ea typeface="Arial"/>
          <a:cs typeface="Arial"/>
          <a:sym typeface="Arial"/>
        </a:defRPr>
      </a:lvl8pPr>
      <a:lvl9pPr marL="0" marR="0" indent="0" algn="ctr" defTabSz="4572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Arial"/>
          <a:ea typeface="Arial"/>
          <a:cs typeface="Arial"/>
          <a:sym typeface="Arial"/>
        </a:defRPr>
      </a:lvl9pPr>
    </p:titleStyle>
    <p:bodyStyle>
      <a:lvl1pPr marL="3429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457200" rtl="0" latinLnBrk="0">
        <a:lnSpc>
          <a:spcPct val="100000"/>
        </a:lnSpc>
        <a:spcBef>
          <a:spcPts val="500"/>
        </a:spcBef>
        <a:spcAft>
          <a:spcPts val="0"/>
        </a:spcAft>
        <a:buClrTx/>
        <a:buSzPct val="100000"/>
        <a:buFont typeface="Arial"/>
        <a:buChar char="o"/>
        <a:tabLst/>
        <a:defRPr sz="2400" b="0" i="0" u="none" strike="noStrike" cap="none" spc="0" baseline="0">
          <a:solidFill>
            <a:srgbClr val="000000"/>
          </a:solidFill>
          <a:uFillTx/>
          <a:latin typeface="Arial"/>
          <a:ea typeface="Arial"/>
          <a:cs typeface="Arial"/>
          <a:sym typeface="Arial"/>
        </a:defRPr>
      </a:lvl2pPr>
      <a:lvl3pPr marL="1188719" marR="0" indent="-274319"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645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031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4572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9144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13716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18288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22860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27432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32004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36576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15.png"/><Relationship Id="rId18" Type="http://schemas.openxmlformats.org/officeDocument/2006/relationships/image" Target="../media/image20.JPG"/><Relationship Id="rId3" Type="http://schemas.openxmlformats.org/officeDocument/2006/relationships/image" Target="../media/image10.svg"/><Relationship Id="rId7" Type="http://schemas.openxmlformats.org/officeDocument/2006/relationships/image" Target="../media/image62.png"/><Relationship Id="rId12" Type="http://schemas.openxmlformats.org/officeDocument/2006/relationships/image" Target="../media/image90.png"/><Relationship Id="rId17" Type="http://schemas.openxmlformats.org/officeDocument/2006/relationships/image" Target="../media/image19.JPG"/><Relationship Id="rId2" Type="http://schemas.openxmlformats.org/officeDocument/2006/relationships/image" Target="../media/image9.png"/><Relationship Id="rId16"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80.png"/><Relationship Id="rId5" Type="http://schemas.openxmlformats.org/officeDocument/2006/relationships/image" Target="../media/image12.jpeg"/><Relationship Id="rId15" Type="http://schemas.openxmlformats.org/officeDocument/2006/relationships/image" Target="../media/image17.png"/><Relationship Id="rId10" Type="http://schemas.openxmlformats.org/officeDocument/2006/relationships/image" Target="../media/image14.jpeg"/><Relationship Id="rId4" Type="http://schemas.openxmlformats.org/officeDocument/2006/relationships/image" Target="../media/image11.png"/><Relationship Id="rId9" Type="http://schemas.openxmlformats.org/officeDocument/2006/relationships/image" Target="../media/image13.jpe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Rectangle 5"/>
          <p:cNvSpPr/>
          <p:nvPr/>
        </p:nvSpPr>
        <p:spPr>
          <a:xfrm>
            <a:off x="0" y="-2863"/>
            <a:ext cx="12192000" cy="7173412"/>
          </a:xfrm>
          <a:prstGeom prst="rect">
            <a:avLst/>
          </a:prstGeom>
          <a:blipFill>
            <a:blip r:embed="rId2"/>
            <a:stretch>
              <a:fillRect/>
            </a:stretch>
          </a:blipFill>
          <a:ln w="12700">
            <a:miter lim="400000"/>
          </a:ln>
        </p:spPr>
        <p:txBody>
          <a:bodyPr lIns="45719" rIns="45719"/>
          <a:lstStyle/>
          <a:p>
            <a:pPr defTabSz="914165">
              <a:defRPr sz="2400">
                <a:latin typeface="Arial"/>
                <a:ea typeface="Arial"/>
                <a:cs typeface="Arial"/>
                <a:sym typeface="Arial"/>
              </a:defRPr>
            </a:pPr>
            <a:endParaRPr/>
          </a:p>
        </p:txBody>
      </p:sp>
      <p:sp>
        <p:nvSpPr>
          <p:cNvPr id="392" name="Title 4"/>
          <p:cNvSpPr txBox="1">
            <a:spLocks noGrp="1"/>
          </p:cNvSpPr>
          <p:nvPr>
            <p:ph type="title"/>
          </p:nvPr>
        </p:nvSpPr>
        <p:spPr>
          <a:xfrm>
            <a:off x="0" y="-76201"/>
            <a:ext cx="12192000" cy="843088"/>
          </a:xfrm>
          <a:prstGeom prst="rect">
            <a:avLst/>
          </a:prstGeom>
        </p:spPr>
        <p:txBody>
          <a:bodyPr/>
          <a:lstStyle/>
          <a:p>
            <a:r>
              <a:t>High Temperature Superconductor Cable Test Facility </a:t>
            </a:r>
          </a:p>
        </p:txBody>
      </p:sp>
      <p:sp>
        <p:nvSpPr>
          <p:cNvPr id="394" name="Title 1"/>
          <p:cNvSpPr txBox="1"/>
          <p:nvPr/>
        </p:nvSpPr>
        <p:spPr>
          <a:xfrm>
            <a:off x="1779862" y="2413484"/>
            <a:ext cx="8632275" cy="41780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1313" indent="-341313" algn="ctr">
              <a:spcBef>
                <a:spcPts val="900"/>
              </a:spcBef>
              <a:defRPr sz="2400" b="1">
                <a:solidFill>
                  <a:srgbClr val="FFFFFF"/>
                </a:solidFill>
                <a:latin typeface="Arial"/>
                <a:ea typeface="Arial"/>
                <a:cs typeface="Arial"/>
                <a:sym typeface="Arial"/>
              </a:defRPr>
            </a:pPr>
            <a:r>
              <a:rPr lang="en-US" sz="4800" dirty="0"/>
              <a:t>TFD engineering design and fabrication </a:t>
            </a:r>
            <a:endParaRPr dirty="0"/>
          </a:p>
          <a:p>
            <a:pPr marL="341313" indent="-341313" algn="ctr">
              <a:spcBef>
                <a:spcPts val="900"/>
              </a:spcBef>
              <a:defRPr sz="2200">
                <a:solidFill>
                  <a:srgbClr val="FFFFFF"/>
                </a:solidFill>
                <a:latin typeface="Franklin Gothic Medium"/>
                <a:ea typeface="Franklin Gothic Medium"/>
                <a:cs typeface="Franklin Gothic Medium"/>
                <a:sym typeface="Franklin Gothic Medium"/>
              </a:defRPr>
            </a:pPr>
            <a:r>
              <a:rPr lang="en-US" dirty="0"/>
              <a:t>José Luis Rudeiros Fernández, Diego Arbelaez, P. </a:t>
            </a:r>
            <a:r>
              <a:rPr lang="en-US" dirty="0" err="1"/>
              <a:t>Ferracin</a:t>
            </a:r>
            <a:r>
              <a:rPr lang="en-US" dirty="0"/>
              <a:t>, R. </a:t>
            </a:r>
            <a:r>
              <a:rPr lang="en-US" dirty="0" err="1"/>
              <a:t>Hafalia</a:t>
            </a:r>
            <a:r>
              <a:rPr lang="en-US" dirty="0"/>
              <a:t>, R. Lee, P. Mallon, G. </a:t>
            </a:r>
            <a:r>
              <a:rPr lang="en-US" dirty="0" err="1"/>
              <a:t>Sabbi</a:t>
            </a:r>
            <a:r>
              <a:rPr lang="en-US" dirty="0"/>
              <a:t>, M. Solis, G. Vallone</a:t>
            </a:r>
            <a:endParaRPr dirty="0">
              <a:latin typeface="Avenir Next Condensed Demi Bold"/>
              <a:ea typeface="Avenir Next Condensed Demi Bold"/>
              <a:cs typeface="Avenir Next Condensed Demi Bold"/>
              <a:sym typeface="Avenir Next Condensed Demi Bold"/>
            </a:endParaRPr>
          </a:p>
          <a:p>
            <a:pPr marL="341313" indent="-341313" algn="ctr">
              <a:spcBef>
                <a:spcPts val="900"/>
              </a:spcBef>
              <a:defRPr sz="2200">
                <a:solidFill>
                  <a:srgbClr val="FFFFFF"/>
                </a:solidFill>
                <a:latin typeface="Franklin Gothic Medium"/>
                <a:ea typeface="Franklin Gothic Medium"/>
                <a:cs typeface="Franklin Gothic Medium"/>
                <a:sym typeface="Franklin Gothic Medium"/>
              </a:defRPr>
            </a:pPr>
            <a:r>
              <a:rPr dirty="0"/>
              <a:t>Lawrence Berkeley National Laboratory</a:t>
            </a:r>
            <a:endParaRPr dirty="0">
              <a:latin typeface="Avenir Next Condensed Demi Bold"/>
              <a:ea typeface="Avenir Next Condensed Demi Bold"/>
              <a:cs typeface="Avenir Next Condensed Demi Bold"/>
              <a:sym typeface="Avenir Next Condensed Demi Bold"/>
            </a:endParaRPr>
          </a:p>
          <a:p>
            <a:pPr marL="341313" indent="-341313" algn="ctr">
              <a:spcBef>
                <a:spcPts val="900"/>
              </a:spcBef>
              <a:defRPr sz="2200">
                <a:solidFill>
                  <a:srgbClr val="FFFFFF"/>
                </a:solidFill>
                <a:latin typeface="Arial"/>
                <a:ea typeface="Arial"/>
                <a:cs typeface="Arial"/>
                <a:sym typeface="Arial"/>
              </a:defRPr>
            </a:pPr>
            <a:endParaRPr dirty="0">
              <a:latin typeface="Avenir Next Condensed Demi Bold"/>
              <a:ea typeface="Avenir Next Condensed Demi Bold"/>
              <a:cs typeface="Avenir Next Condensed Demi Bold"/>
              <a:sym typeface="Avenir Next Condensed Demi Bold"/>
            </a:endParaRPr>
          </a:p>
          <a:p>
            <a:pPr marL="341313" indent="-341313" algn="ctr">
              <a:spcBef>
                <a:spcPts val="900"/>
              </a:spcBef>
              <a:defRPr sz="2200">
                <a:solidFill>
                  <a:srgbClr val="FFFFFF"/>
                </a:solidFill>
                <a:latin typeface="Arial"/>
                <a:ea typeface="Arial"/>
                <a:cs typeface="Arial"/>
                <a:sym typeface="Arial"/>
              </a:defRPr>
            </a:pPr>
            <a:r>
              <a:rPr lang="en-US" dirty="0"/>
              <a:t>August</a:t>
            </a:r>
            <a:r>
              <a:rPr dirty="0"/>
              <a:t> </a:t>
            </a:r>
            <a:r>
              <a:rPr lang="en-US" dirty="0"/>
              <a:t>19</a:t>
            </a:r>
            <a:r>
              <a:rPr dirty="0"/>
              <a:t>, 202</a:t>
            </a:r>
            <a:r>
              <a:rPr lang="en-US" dirty="0"/>
              <a:t>2</a:t>
            </a:r>
            <a:endParaRPr dirty="0">
              <a:latin typeface="Avenir Next Condensed Demi Bold"/>
              <a:ea typeface="Avenir Next Condensed Demi Bold"/>
              <a:cs typeface="Avenir Next Condensed Demi Bold"/>
              <a:sym typeface="Avenir Next Condensed Demi Bold"/>
            </a:endParaRPr>
          </a:p>
          <a:p>
            <a:pPr marL="341313" indent="-341313" algn="ctr">
              <a:spcBef>
                <a:spcPts val="900"/>
              </a:spcBef>
              <a:defRPr sz="2200">
                <a:solidFill>
                  <a:srgbClr val="FFFFFF"/>
                </a:solidFill>
                <a:latin typeface="Arial"/>
                <a:ea typeface="Arial"/>
                <a:cs typeface="Arial"/>
                <a:sym typeface="Arial"/>
              </a:defRPr>
            </a:pPr>
            <a:r>
              <a:rPr dirty="0"/>
              <a:t>LBNL, Berkeley, CA</a:t>
            </a:r>
          </a:p>
        </p:txBody>
      </p:sp>
      <p:sp>
        <p:nvSpPr>
          <p:cNvPr id="2" name="Slide Number Placeholder 1">
            <a:extLst>
              <a:ext uri="{FF2B5EF4-FFF2-40B4-BE49-F238E27FC236}">
                <a16:creationId xmlns:a16="http://schemas.microsoft.com/office/drawing/2014/main" id="{0EF819D6-5823-E042-5523-0F0562FA9DDE}"/>
              </a:ext>
            </a:extLst>
          </p:cNvPr>
          <p:cNvSpPr>
            <a:spLocks noGrp="1"/>
          </p:cNvSpPr>
          <p:nvPr>
            <p:ph type="sldNum" sz="quarter" idx="2"/>
          </p:nvPr>
        </p:nvSpPr>
        <p:spPr/>
        <p:txBody>
          <a:bodyPr/>
          <a:lstStyle/>
          <a:p>
            <a:fld id="{86CB4B4D-7CA3-9044-876B-883B54F8677D}" type="slidenum">
              <a:rPr lang="en-US" smtClean="0"/>
              <a:t>1</a:t>
            </a:fld>
            <a:endParaRPr lang="en-US"/>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C4B5-F2A5-31CC-EB1F-F6D64ACB6833}"/>
              </a:ext>
            </a:extLst>
          </p:cNvPr>
          <p:cNvSpPr>
            <a:spLocks noGrp="1"/>
          </p:cNvSpPr>
          <p:nvPr>
            <p:ph type="title"/>
          </p:nvPr>
        </p:nvSpPr>
        <p:spPr/>
        <p:txBody>
          <a:bodyPr/>
          <a:lstStyle/>
          <a:p>
            <a:r>
              <a:rPr lang="en-US" dirty="0"/>
              <a:t>Magnet design –Yoke and Pads</a:t>
            </a:r>
          </a:p>
        </p:txBody>
      </p:sp>
      <p:sp>
        <p:nvSpPr>
          <p:cNvPr id="5" name="Slide Number Placeholder 4">
            <a:extLst>
              <a:ext uri="{FF2B5EF4-FFF2-40B4-BE49-F238E27FC236}">
                <a16:creationId xmlns:a16="http://schemas.microsoft.com/office/drawing/2014/main" id="{F267F652-5936-5C01-2E29-CA785E36A1E4}"/>
              </a:ext>
            </a:extLst>
          </p:cNvPr>
          <p:cNvSpPr>
            <a:spLocks noGrp="1"/>
          </p:cNvSpPr>
          <p:nvPr>
            <p:ph type="sldNum" sz="quarter" idx="2"/>
          </p:nvPr>
        </p:nvSpPr>
        <p:spPr/>
        <p:txBody>
          <a:bodyPr/>
          <a:lstStyle/>
          <a:p>
            <a:fld id="{86CB4B4D-7CA3-9044-876B-883B54F8677D}" type="slidenum">
              <a:rPr lang="en-US" smtClean="0"/>
              <a:t>10</a:t>
            </a:fld>
            <a:endParaRPr lang="en-US"/>
          </a:p>
        </p:txBody>
      </p:sp>
      <p:sp>
        <p:nvSpPr>
          <p:cNvPr id="22" name="TextBox 21">
            <a:extLst>
              <a:ext uri="{FF2B5EF4-FFF2-40B4-BE49-F238E27FC236}">
                <a16:creationId xmlns:a16="http://schemas.microsoft.com/office/drawing/2014/main" id="{8144CDC9-F56D-3299-D70C-BA09D58E4D97}"/>
              </a:ext>
            </a:extLst>
          </p:cNvPr>
          <p:cNvSpPr txBox="1"/>
          <p:nvPr/>
        </p:nvSpPr>
        <p:spPr>
          <a:xfrm rot="1579205">
            <a:off x="5635960" y="1630766"/>
            <a:ext cx="1521772" cy="307777"/>
          </a:xfrm>
          <a:prstGeom prst="rect">
            <a:avLst/>
          </a:prstGeom>
          <a:noFill/>
        </p:spPr>
        <p:txBody>
          <a:bodyPr wrap="square" rtlCol="0">
            <a:spAutoFit/>
          </a:bodyPr>
          <a:lstStyle/>
          <a:p>
            <a:pPr algn="ctr" hangingPunct="1"/>
            <a:r>
              <a:rPr lang="en-US" sz="1400" kern="1200" dirty="0">
                <a:solidFill>
                  <a:srgbClr val="FFFFFF"/>
                </a:solidFill>
                <a:latin typeface="Arial" panose="020B0604020202020204"/>
                <a:ea typeface="+mn-ea"/>
                <a:cs typeface="+mn-cs"/>
              </a:rPr>
              <a:t>Aluminum shell</a:t>
            </a:r>
          </a:p>
        </p:txBody>
      </p:sp>
      <p:pic>
        <p:nvPicPr>
          <p:cNvPr id="26" name="Picture 25">
            <a:extLst>
              <a:ext uri="{FF2B5EF4-FFF2-40B4-BE49-F238E27FC236}">
                <a16:creationId xmlns:a16="http://schemas.microsoft.com/office/drawing/2014/main" id="{A69E4078-3359-BD63-7189-3E0DD9CDDFA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646608" y="926118"/>
            <a:ext cx="2555624" cy="2374848"/>
          </a:xfrm>
          <a:prstGeom prst="rect">
            <a:avLst/>
          </a:prstGeom>
        </p:spPr>
      </p:pic>
      <p:sp>
        <p:nvSpPr>
          <p:cNvPr id="31" name="Text Placeholder 2">
            <a:extLst>
              <a:ext uri="{FF2B5EF4-FFF2-40B4-BE49-F238E27FC236}">
                <a16:creationId xmlns:a16="http://schemas.microsoft.com/office/drawing/2014/main" id="{34F8FBB8-B2D0-0D96-ADC8-891D9D15D782}"/>
              </a:ext>
            </a:extLst>
          </p:cNvPr>
          <p:cNvSpPr>
            <a:spLocks noGrp="1"/>
          </p:cNvSpPr>
          <p:nvPr>
            <p:ph type="body" idx="1"/>
          </p:nvPr>
        </p:nvSpPr>
        <p:spPr>
          <a:xfrm>
            <a:off x="733132" y="1037953"/>
            <a:ext cx="4620951" cy="3632340"/>
          </a:xfrm>
        </p:spPr>
        <p:txBody>
          <a:bodyPr>
            <a:noAutofit/>
          </a:bodyPr>
          <a:lstStyle/>
          <a:p>
            <a:r>
              <a:rPr lang="en-US" sz="2000" dirty="0"/>
              <a:t>The </a:t>
            </a:r>
            <a:r>
              <a:rPr lang="en-US" sz="2000" b="1" dirty="0"/>
              <a:t>yoke</a:t>
            </a:r>
            <a:r>
              <a:rPr lang="en-US" sz="2000" dirty="0"/>
              <a:t> structure has been adapted to laminations manufactured with ARMCO grade 4 plate stock of ~50 mm. The current design includes the optimized location and size of keys and bladders.</a:t>
            </a:r>
          </a:p>
          <a:p>
            <a:r>
              <a:rPr lang="en-US" sz="2000" dirty="0"/>
              <a:t>The vertical and horizontal </a:t>
            </a:r>
            <a:r>
              <a:rPr lang="en-US" sz="2000" b="1" dirty="0"/>
              <a:t>pads</a:t>
            </a:r>
            <a:r>
              <a:rPr lang="en-US" sz="2000" dirty="0"/>
              <a:t> are now constructed as a laminated structure based on ARMCO grade 4. </a:t>
            </a:r>
          </a:p>
          <a:p>
            <a:r>
              <a:rPr lang="en-US" sz="2000" dirty="0"/>
              <a:t>The structure of the pads has been optimized to facilitate the manufacturing and assembly of the parts and to allow for the transition to steel segments towards the ends of the magnet.</a:t>
            </a:r>
          </a:p>
        </p:txBody>
      </p:sp>
      <p:sp>
        <p:nvSpPr>
          <p:cNvPr id="32" name="Text Placeholder 2">
            <a:extLst>
              <a:ext uri="{FF2B5EF4-FFF2-40B4-BE49-F238E27FC236}">
                <a16:creationId xmlns:a16="http://schemas.microsoft.com/office/drawing/2014/main" id="{DD21EA67-7FCD-80B7-F01D-DC5D5E6B098A}"/>
              </a:ext>
            </a:extLst>
          </p:cNvPr>
          <p:cNvSpPr txBox="1">
            <a:spLocks/>
          </p:cNvSpPr>
          <p:nvPr/>
        </p:nvSpPr>
        <p:spPr>
          <a:xfrm>
            <a:off x="7216945" y="1640400"/>
            <a:ext cx="2555624" cy="508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3429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457200" rtl="0" latinLnBrk="0">
              <a:lnSpc>
                <a:spcPct val="100000"/>
              </a:lnSpc>
              <a:spcBef>
                <a:spcPts val="500"/>
              </a:spcBef>
              <a:spcAft>
                <a:spcPts val="0"/>
              </a:spcAft>
              <a:buClrTx/>
              <a:buSzPct val="100000"/>
              <a:buFont typeface="Arial"/>
              <a:buChar char="o"/>
              <a:tabLst/>
              <a:defRPr sz="2400" b="0" i="0" u="none" strike="noStrike" cap="none" spc="0" baseline="0">
                <a:solidFill>
                  <a:srgbClr val="000000"/>
                </a:solidFill>
                <a:uFillTx/>
                <a:latin typeface="Arial"/>
                <a:ea typeface="Arial"/>
                <a:cs typeface="Arial"/>
                <a:sym typeface="Arial"/>
              </a:defRPr>
            </a:lvl2pPr>
            <a:lvl3pPr marL="1188719" marR="0" indent="-274319"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645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031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a:lstStyle>
          <a:p>
            <a:pPr marL="0" indent="0" algn="ctr" hangingPunct="1">
              <a:buNone/>
            </a:pPr>
            <a:r>
              <a:rPr lang="en-US" sz="2200" dirty="0"/>
              <a:t>Yoke</a:t>
            </a:r>
          </a:p>
        </p:txBody>
      </p:sp>
      <p:pic>
        <p:nvPicPr>
          <p:cNvPr id="57" name="Picture 56" descr="A picture containing text&#10;&#10;Description automatically generated">
            <a:extLst>
              <a:ext uri="{FF2B5EF4-FFF2-40B4-BE49-F238E27FC236}">
                <a16:creationId xmlns:a16="http://schemas.microsoft.com/office/drawing/2014/main" id="{B7C6479D-881D-A1AA-95AC-0457498DAEC5}"/>
              </a:ext>
            </a:extLst>
          </p:cNvPr>
          <p:cNvPicPr>
            <a:picLocks noChangeAspect="1"/>
          </p:cNvPicPr>
          <p:nvPr/>
        </p:nvPicPr>
        <p:blipFill rotWithShape="1">
          <a:blip r:embed="rId3" cstate="print">
            <a:clrChange>
              <a:clrFrom>
                <a:srgbClr val="E9EAEE"/>
              </a:clrFrom>
              <a:clrTo>
                <a:srgbClr val="E9EAEE">
                  <a:alpha val="0"/>
                </a:srgbClr>
              </a:clrTo>
            </a:clrChange>
            <a:extLst>
              <a:ext uri="{28A0092B-C50C-407E-A947-70E740481C1C}">
                <a14:useLocalDpi xmlns:a14="http://schemas.microsoft.com/office/drawing/2010/main" val="0"/>
              </a:ext>
            </a:extLst>
          </a:blip>
          <a:srcRect l="17207" t="19742" r="19163" b="18584"/>
          <a:stretch/>
        </p:blipFill>
        <p:spPr>
          <a:xfrm>
            <a:off x="6656623" y="2051791"/>
            <a:ext cx="4226830" cy="3165809"/>
          </a:xfrm>
          <a:prstGeom prst="rect">
            <a:avLst/>
          </a:prstGeom>
        </p:spPr>
      </p:pic>
      <p:pic>
        <p:nvPicPr>
          <p:cNvPr id="59" name="Picture 58" descr="A picture containing arrow&#10;&#10;Description automatically generated">
            <a:extLst>
              <a:ext uri="{FF2B5EF4-FFF2-40B4-BE49-F238E27FC236}">
                <a16:creationId xmlns:a16="http://schemas.microsoft.com/office/drawing/2014/main" id="{5DCBBE5A-9B90-6E33-C423-664EEEA3165C}"/>
              </a:ext>
            </a:extLst>
          </p:cNvPr>
          <p:cNvPicPr>
            <a:picLocks noChangeAspect="1"/>
          </p:cNvPicPr>
          <p:nvPr/>
        </p:nvPicPr>
        <p:blipFill rotWithShape="1">
          <a:blip r:embed="rId4" cstate="print">
            <a:clrChange>
              <a:clrFrom>
                <a:srgbClr val="E9EAEE"/>
              </a:clrFrom>
              <a:clrTo>
                <a:srgbClr val="E9EAEE">
                  <a:alpha val="0"/>
                </a:srgbClr>
              </a:clrTo>
            </a:clrChange>
            <a:extLst>
              <a:ext uri="{28A0092B-C50C-407E-A947-70E740481C1C}">
                <a14:useLocalDpi xmlns:a14="http://schemas.microsoft.com/office/drawing/2010/main" val="0"/>
              </a:ext>
            </a:extLst>
          </a:blip>
          <a:srcRect t="17804" r="4014" b="24608"/>
          <a:stretch/>
        </p:blipFill>
        <p:spPr>
          <a:xfrm>
            <a:off x="6346207" y="3429001"/>
            <a:ext cx="5962637" cy="2764324"/>
          </a:xfrm>
          <a:prstGeom prst="rect">
            <a:avLst/>
          </a:prstGeom>
        </p:spPr>
      </p:pic>
      <p:sp>
        <p:nvSpPr>
          <p:cNvPr id="60" name="Text Placeholder 2">
            <a:extLst>
              <a:ext uri="{FF2B5EF4-FFF2-40B4-BE49-F238E27FC236}">
                <a16:creationId xmlns:a16="http://schemas.microsoft.com/office/drawing/2014/main" id="{F97D09BD-90B5-606E-F862-ED5E2E4F9964}"/>
              </a:ext>
            </a:extLst>
          </p:cNvPr>
          <p:cNvSpPr txBox="1">
            <a:spLocks/>
          </p:cNvSpPr>
          <p:nvPr/>
        </p:nvSpPr>
        <p:spPr>
          <a:xfrm rot="19975322">
            <a:off x="9531105" y="4790856"/>
            <a:ext cx="2555624" cy="508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3429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457200" rtl="0" latinLnBrk="0">
              <a:lnSpc>
                <a:spcPct val="100000"/>
              </a:lnSpc>
              <a:spcBef>
                <a:spcPts val="500"/>
              </a:spcBef>
              <a:spcAft>
                <a:spcPts val="0"/>
              </a:spcAft>
              <a:buClrTx/>
              <a:buSzPct val="100000"/>
              <a:buFont typeface="Arial"/>
              <a:buChar char="o"/>
              <a:tabLst/>
              <a:defRPr sz="2400" b="0" i="0" u="none" strike="noStrike" cap="none" spc="0" baseline="0">
                <a:solidFill>
                  <a:srgbClr val="000000"/>
                </a:solidFill>
                <a:uFillTx/>
                <a:latin typeface="Arial"/>
                <a:ea typeface="Arial"/>
                <a:cs typeface="Arial"/>
                <a:sym typeface="Arial"/>
              </a:defRPr>
            </a:lvl2pPr>
            <a:lvl3pPr marL="1188719" marR="0" indent="-274319"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645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031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a:lstStyle>
          <a:p>
            <a:pPr marL="0" indent="0" algn="ctr" hangingPunct="1">
              <a:buNone/>
            </a:pPr>
            <a:r>
              <a:rPr lang="en-US" sz="1800" dirty="0"/>
              <a:t>Vertical pad</a:t>
            </a:r>
          </a:p>
        </p:txBody>
      </p:sp>
      <p:sp>
        <p:nvSpPr>
          <p:cNvPr id="61" name="Text Placeholder 2">
            <a:extLst>
              <a:ext uri="{FF2B5EF4-FFF2-40B4-BE49-F238E27FC236}">
                <a16:creationId xmlns:a16="http://schemas.microsoft.com/office/drawing/2014/main" id="{557684BA-6DCD-BE81-8BB8-75C15C9AC1DA}"/>
              </a:ext>
            </a:extLst>
          </p:cNvPr>
          <p:cNvSpPr txBox="1">
            <a:spLocks/>
          </p:cNvSpPr>
          <p:nvPr/>
        </p:nvSpPr>
        <p:spPr>
          <a:xfrm rot="19765343">
            <a:off x="8358367" y="2305885"/>
            <a:ext cx="2555624" cy="508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3429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457200" rtl="0" latinLnBrk="0">
              <a:lnSpc>
                <a:spcPct val="100000"/>
              </a:lnSpc>
              <a:spcBef>
                <a:spcPts val="500"/>
              </a:spcBef>
              <a:spcAft>
                <a:spcPts val="0"/>
              </a:spcAft>
              <a:buClrTx/>
              <a:buSzPct val="100000"/>
              <a:buFont typeface="Arial"/>
              <a:buChar char="o"/>
              <a:tabLst/>
              <a:defRPr sz="2400" b="0" i="0" u="none" strike="noStrike" cap="none" spc="0" baseline="0">
                <a:solidFill>
                  <a:srgbClr val="000000"/>
                </a:solidFill>
                <a:uFillTx/>
                <a:latin typeface="Arial"/>
                <a:ea typeface="Arial"/>
                <a:cs typeface="Arial"/>
                <a:sym typeface="Arial"/>
              </a:defRPr>
            </a:lvl2pPr>
            <a:lvl3pPr marL="1188719" marR="0" indent="-274319"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645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031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a:lstStyle>
          <a:p>
            <a:pPr marL="0" indent="0" algn="ctr" hangingPunct="1">
              <a:buNone/>
            </a:pPr>
            <a:r>
              <a:rPr lang="en-US" sz="1800" dirty="0"/>
              <a:t>Horizontal pad</a:t>
            </a:r>
          </a:p>
        </p:txBody>
      </p:sp>
    </p:spTree>
    <p:extLst>
      <p:ext uri="{BB962C8B-B14F-4D97-AF65-F5344CB8AC3E}">
        <p14:creationId xmlns:p14="http://schemas.microsoft.com/office/powerpoint/2010/main" val="25652412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D11A8CD-0B24-2538-0BA8-41F43516EED8}"/>
              </a:ext>
            </a:extLst>
          </p:cNvPr>
          <p:cNvPicPr>
            <a:picLocks noChangeAspect="1"/>
          </p:cNvPicPr>
          <p:nvPr/>
        </p:nvPicPr>
        <p:blipFill>
          <a:blip r:embed="rId2"/>
          <a:stretch>
            <a:fillRect/>
          </a:stretch>
        </p:blipFill>
        <p:spPr>
          <a:xfrm>
            <a:off x="5969017" y="900707"/>
            <a:ext cx="2824063" cy="2739341"/>
          </a:xfrm>
          <a:prstGeom prst="rect">
            <a:avLst/>
          </a:prstGeom>
        </p:spPr>
      </p:pic>
      <p:sp>
        <p:nvSpPr>
          <p:cNvPr id="2" name="Title 1">
            <a:extLst>
              <a:ext uri="{FF2B5EF4-FFF2-40B4-BE49-F238E27FC236}">
                <a16:creationId xmlns:a16="http://schemas.microsoft.com/office/drawing/2014/main" id="{2E69C4B5-F2A5-31CC-EB1F-F6D64ACB6833}"/>
              </a:ext>
            </a:extLst>
          </p:cNvPr>
          <p:cNvSpPr>
            <a:spLocks noGrp="1"/>
          </p:cNvSpPr>
          <p:nvPr>
            <p:ph type="title"/>
          </p:nvPr>
        </p:nvSpPr>
        <p:spPr/>
        <p:txBody>
          <a:bodyPr/>
          <a:lstStyle/>
          <a:p>
            <a:r>
              <a:rPr lang="en-US" dirty="0"/>
              <a:t>Magnet design – End plates</a:t>
            </a:r>
          </a:p>
        </p:txBody>
      </p:sp>
      <p:sp>
        <p:nvSpPr>
          <p:cNvPr id="5" name="Slide Number Placeholder 4">
            <a:extLst>
              <a:ext uri="{FF2B5EF4-FFF2-40B4-BE49-F238E27FC236}">
                <a16:creationId xmlns:a16="http://schemas.microsoft.com/office/drawing/2014/main" id="{F267F652-5936-5C01-2E29-CA785E36A1E4}"/>
              </a:ext>
            </a:extLst>
          </p:cNvPr>
          <p:cNvSpPr>
            <a:spLocks noGrp="1"/>
          </p:cNvSpPr>
          <p:nvPr>
            <p:ph type="sldNum" sz="quarter" idx="2"/>
          </p:nvPr>
        </p:nvSpPr>
        <p:spPr/>
        <p:txBody>
          <a:bodyPr/>
          <a:lstStyle/>
          <a:p>
            <a:fld id="{86CB4B4D-7CA3-9044-876B-883B54F8677D}" type="slidenum">
              <a:rPr lang="en-US" smtClean="0"/>
              <a:t>11</a:t>
            </a:fld>
            <a:endParaRPr lang="en-US"/>
          </a:p>
        </p:txBody>
      </p:sp>
      <p:pic>
        <p:nvPicPr>
          <p:cNvPr id="8" name="Picture 7">
            <a:extLst>
              <a:ext uri="{FF2B5EF4-FFF2-40B4-BE49-F238E27FC236}">
                <a16:creationId xmlns:a16="http://schemas.microsoft.com/office/drawing/2014/main" id="{6DC8358C-003C-938F-200D-AC028FF47337}"/>
              </a:ext>
            </a:extLst>
          </p:cNvPr>
          <p:cNvPicPr>
            <a:picLocks noChangeAspect="1"/>
          </p:cNvPicPr>
          <p:nvPr/>
        </p:nvPicPr>
        <p:blipFill>
          <a:blip r:embed="rId3"/>
          <a:stretch>
            <a:fillRect/>
          </a:stretch>
        </p:blipFill>
        <p:spPr>
          <a:xfrm>
            <a:off x="9150046" y="1018524"/>
            <a:ext cx="1529716" cy="2475150"/>
          </a:xfrm>
          <a:prstGeom prst="rect">
            <a:avLst/>
          </a:prstGeom>
          <a:ln>
            <a:noFill/>
          </a:ln>
        </p:spPr>
      </p:pic>
      <p:sp>
        <p:nvSpPr>
          <p:cNvPr id="13" name="Text Placeholder 2">
            <a:extLst>
              <a:ext uri="{FF2B5EF4-FFF2-40B4-BE49-F238E27FC236}">
                <a16:creationId xmlns:a16="http://schemas.microsoft.com/office/drawing/2014/main" id="{38EE417F-E392-4052-FDC6-CB374740C19F}"/>
              </a:ext>
            </a:extLst>
          </p:cNvPr>
          <p:cNvSpPr>
            <a:spLocks noGrp="1"/>
          </p:cNvSpPr>
          <p:nvPr>
            <p:ph type="body" idx="1"/>
          </p:nvPr>
        </p:nvSpPr>
        <p:spPr>
          <a:xfrm>
            <a:off x="85585" y="1550833"/>
            <a:ext cx="4623575" cy="3632340"/>
          </a:xfrm>
        </p:spPr>
        <p:txBody>
          <a:bodyPr>
            <a:noAutofit/>
          </a:bodyPr>
          <a:lstStyle/>
          <a:p>
            <a:r>
              <a:rPr lang="en-US" sz="2000" dirty="0"/>
              <a:t>The geometry of the </a:t>
            </a:r>
            <a:r>
              <a:rPr lang="en-US" sz="2000" b="1" dirty="0"/>
              <a:t>end plates </a:t>
            </a:r>
            <a:r>
              <a:rPr lang="en-US" sz="2000" dirty="0"/>
              <a:t>geometry has been created based on the FE analysis, and to comply with the following constraints: </a:t>
            </a:r>
          </a:p>
          <a:p>
            <a:pPr lvl="1"/>
            <a:r>
              <a:rPr lang="en-US" sz="2000" dirty="0"/>
              <a:t>Allow for the leads to pass through the end plate towards the splice box.</a:t>
            </a:r>
          </a:p>
          <a:p>
            <a:pPr lvl="1"/>
            <a:r>
              <a:rPr lang="en-US" sz="2000" dirty="0"/>
              <a:t>Allow for clear access to the aperture of the magnet.</a:t>
            </a:r>
          </a:p>
          <a:p>
            <a:pPr lvl="1"/>
            <a:r>
              <a:rPr lang="en-US" sz="2000" dirty="0"/>
              <a:t>Allow for clear access to all bladders and keys locations during the assembly operations.</a:t>
            </a:r>
          </a:p>
        </p:txBody>
      </p:sp>
      <p:pic>
        <p:nvPicPr>
          <p:cNvPr id="20" name="Picture 19">
            <a:extLst>
              <a:ext uri="{FF2B5EF4-FFF2-40B4-BE49-F238E27FC236}">
                <a16:creationId xmlns:a16="http://schemas.microsoft.com/office/drawing/2014/main" id="{DAD17B69-A69C-C1D9-29EC-0DAE68E1D112}"/>
              </a:ext>
            </a:extLst>
          </p:cNvPr>
          <p:cNvPicPr>
            <a:picLocks noChangeAspect="1"/>
          </p:cNvPicPr>
          <p:nvPr/>
        </p:nvPicPr>
        <p:blipFill>
          <a:blip r:embed="rId4"/>
          <a:stretch>
            <a:fillRect/>
          </a:stretch>
        </p:blipFill>
        <p:spPr>
          <a:xfrm>
            <a:off x="6118184" y="3625770"/>
            <a:ext cx="2728236" cy="2595375"/>
          </a:xfrm>
          <a:prstGeom prst="rect">
            <a:avLst/>
          </a:prstGeom>
        </p:spPr>
      </p:pic>
      <p:pic>
        <p:nvPicPr>
          <p:cNvPr id="22" name="Picture 21">
            <a:extLst>
              <a:ext uri="{FF2B5EF4-FFF2-40B4-BE49-F238E27FC236}">
                <a16:creationId xmlns:a16="http://schemas.microsoft.com/office/drawing/2014/main" id="{6D443328-97E2-2AFA-DB78-CA2D76096A78}"/>
              </a:ext>
            </a:extLst>
          </p:cNvPr>
          <p:cNvPicPr>
            <a:picLocks noChangeAspect="1"/>
          </p:cNvPicPr>
          <p:nvPr/>
        </p:nvPicPr>
        <p:blipFill>
          <a:blip r:embed="rId5"/>
          <a:stretch>
            <a:fillRect/>
          </a:stretch>
        </p:blipFill>
        <p:spPr>
          <a:xfrm>
            <a:off x="9198866" y="3522617"/>
            <a:ext cx="1612873" cy="2528854"/>
          </a:xfrm>
          <a:prstGeom prst="rect">
            <a:avLst/>
          </a:prstGeom>
        </p:spPr>
      </p:pic>
      <p:sp>
        <p:nvSpPr>
          <p:cNvPr id="23" name="Text Placeholder 2">
            <a:extLst>
              <a:ext uri="{FF2B5EF4-FFF2-40B4-BE49-F238E27FC236}">
                <a16:creationId xmlns:a16="http://schemas.microsoft.com/office/drawing/2014/main" id="{BB1E94F4-D2B2-5B91-2BCE-752669376818}"/>
              </a:ext>
            </a:extLst>
          </p:cNvPr>
          <p:cNvSpPr txBox="1">
            <a:spLocks/>
          </p:cNvSpPr>
          <p:nvPr/>
        </p:nvSpPr>
        <p:spPr>
          <a:xfrm>
            <a:off x="4199425" y="2026965"/>
            <a:ext cx="2555624" cy="508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3429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457200" rtl="0" latinLnBrk="0">
              <a:lnSpc>
                <a:spcPct val="100000"/>
              </a:lnSpc>
              <a:spcBef>
                <a:spcPts val="500"/>
              </a:spcBef>
              <a:spcAft>
                <a:spcPts val="0"/>
              </a:spcAft>
              <a:buClrTx/>
              <a:buSzPct val="100000"/>
              <a:buFont typeface="Arial"/>
              <a:buChar char="o"/>
              <a:tabLst/>
              <a:defRPr sz="2400" b="0" i="0" u="none" strike="noStrike" cap="none" spc="0" baseline="0">
                <a:solidFill>
                  <a:srgbClr val="000000"/>
                </a:solidFill>
                <a:uFillTx/>
                <a:latin typeface="Arial"/>
                <a:ea typeface="Arial"/>
                <a:cs typeface="Arial"/>
                <a:sym typeface="Arial"/>
              </a:defRPr>
            </a:lvl2pPr>
            <a:lvl3pPr marL="1188719" marR="0" indent="-274319"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645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031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a:lstStyle>
          <a:p>
            <a:pPr marL="0" indent="0" algn="ctr" hangingPunct="1">
              <a:buNone/>
            </a:pPr>
            <a:r>
              <a:rPr lang="en-US" sz="2200" dirty="0"/>
              <a:t>Lead end</a:t>
            </a:r>
          </a:p>
        </p:txBody>
      </p:sp>
      <p:sp>
        <p:nvSpPr>
          <p:cNvPr id="24" name="Text Placeholder 2">
            <a:extLst>
              <a:ext uri="{FF2B5EF4-FFF2-40B4-BE49-F238E27FC236}">
                <a16:creationId xmlns:a16="http://schemas.microsoft.com/office/drawing/2014/main" id="{4AD45620-EB6B-0070-070F-2FEFD4CF2CCC}"/>
              </a:ext>
            </a:extLst>
          </p:cNvPr>
          <p:cNvSpPr txBox="1">
            <a:spLocks/>
          </p:cNvSpPr>
          <p:nvPr/>
        </p:nvSpPr>
        <p:spPr>
          <a:xfrm>
            <a:off x="4107985" y="4656582"/>
            <a:ext cx="2555624" cy="508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3429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457200" rtl="0" latinLnBrk="0">
              <a:lnSpc>
                <a:spcPct val="100000"/>
              </a:lnSpc>
              <a:spcBef>
                <a:spcPts val="500"/>
              </a:spcBef>
              <a:spcAft>
                <a:spcPts val="0"/>
              </a:spcAft>
              <a:buClrTx/>
              <a:buSzPct val="100000"/>
              <a:buFont typeface="Arial"/>
              <a:buChar char="o"/>
              <a:tabLst/>
              <a:defRPr sz="2400" b="0" i="0" u="none" strike="noStrike" cap="none" spc="0" baseline="0">
                <a:solidFill>
                  <a:srgbClr val="000000"/>
                </a:solidFill>
                <a:uFillTx/>
                <a:latin typeface="Arial"/>
                <a:ea typeface="Arial"/>
                <a:cs typeface="Arial"/>
                <a:sym typeface="Arial"/>
              </a:defRPr>
            </a:lvl2pPr>
            <a:lvl3pPr marL="1188719" marR="0" indent="-274319"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645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031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a:lstStyle>
          <a:p>
            <a:pPr marL="0" indent="0" algn="ctr" hangingPunct="1">
              <a:buNone/>
            </a:pPr>
            <a:r>
              <a:rPr lang="en-US" sz="2200" dirty="0"/>
              <a:t>Return end</a:t>
            </a:r>
          </a:p>
        </p:txBody>
      </p:sp>
    </p:spTree>
    <p:extLst>
      <p:ext uri="{BB962C8B-B14F-4D97-AF65-F5344CB8AC3E}">
        <p14:creationId xmlns:p14="http://schemas.microsoft.com/office/powerpoint/2010/main" val="278033476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28052D-F745-FA99-6DBC-8FADAF4F95ED}"/>
              </a:ext>
            </a:extLst>
          </p:cNvPr>
          <p:cNvPicPr>
            <a:picLocks noChangeAspect="1"/>
          </p:cNvPicPr>
          <p:nvPr/>
        </p:nvPicPr>
        <p:blipFill>
          <a:blip r:embed="rId2"/>
          <a:stretch>
            <a:fillRect/>
          </a:stretch>
        </p:blipFill>
        <p:spPr>
          <a:xfrm>
            <a:off x="3316184" y="1145998"/>
            <a:ext cx="3993848" cy="4757033"/>
          </a:xfrm>
          <a:prstGeom prst="rect">
            <a:avLst/>
          </a:prstGeom>
        </p:spPr>
      </p:pic>
      <p:sp>
        <p:nvSpPr>
          <p:cNvPr id="2" name="Title 1">
            <a:extLst>
              <a:ext uri="{FF2B5EF4-FFF2-40B4-BE49-F238E27FC236}">
                <a16:creationId xmlns:a16="http://schemas.microsoft.com/office/drawing/2014/main" id="{2E69C4B5-F2A5-31CC-EB1F-F6D64ACB6833}"/>
              </a:ext>
            </a:extLst>
          </p:cNvPr>
          <p:cNvSpPr>
            <a:spLocks noGrp="1"/>
          </p:cNvSpPr>
          <p:nvPr>
            <p:ph type="title"/>
          </p:nvPr>
        </p:nvSpPr>
        <p:spPr/>
        <p:txBody>
          <a:bodyPr/>
          <a:lstStyle/>
          <a:p>
            <a:r>
              <a:rPr lang="en-US" dirty="0"/>
              <a:t>Magnet design – Wedge design</a:t>
            </a:r>
          </a:p>
        </p:txBody>
      </p:sp>
      <p:sp>
        <p:nvSpPr>
          <p:cNvPr id="3" name="Text Placeholder 2">
            <a:extLst>
              <a:ext uri="{FF2B5EF4-FFF2-40B4-BE49-F238E27FC236}">
                <a16:creationId xmlns:a16="http://schemas.microsoft.com/office/drawing/2014/main" id="{DB11DA45-D624-7217-C9DF-DAD9E5630331}"/>
              </a:ext>
            </a:extLst>
          </p:cNvPr>
          <p:cNvSpPr>
            <a:spLocks noGrp="1"/>
          </p:cNvSpPr>
          <p:nvPr>
            <p:ph type="body" idx="1"/>
          </p:nvPr>
        </p:nvSpPr>
        <p:spPr>
          <a:xfrm>
            <a:off x="166636" y="1377067"/>
            <a:ext cx="3416248" cy="4525964"/>
          </a:xfrm>
        </p:spPr>
        <p:txBody>
          <a:bodyPr>
            <a:normAutofit lnSpcReduction="10000"/>
          </a:bodyPr>
          <a:lstStyle/>
          <a:p>
            <a:r>
              <a:rPr lang="en-US" dirty="0"/>
              <a:t>The wedge has been re-designed to incorporate the modifications from the FE analysis to reduce the stress in the conductor.</a:t>
            </a:r>
          </a:p>
          <a:p>
            <a:r>
              <a:rPr lang="en-US" dirty="0"/>
              <a:t>The wedge will be impregnated along with coil 1 but will be mold released following the analysis recommendations.</a:t>
            </a:r>
          </a:p>
          <a:p>
            <a:endParaRPr lang="en-US" dirty="0"/>
          </a:p>
        </p:txBody>
      </p:sp>
      <p:sp>
        <p:nvSpPr>
          <p:cNvPr id="5" name="Slide Number Placeholder 4">
            <a:extLst>
              <a:ext uri="{FF2B5EF4-FFF2-40B4-BE49-F238E27FC236}">
                <a16:creationId xmlns:a16="http://schemas.microsoft.com/office/drawing/2014/main" id="{F267F652-5936-5C01-2E29-CA785E36A1E4}"/>
              </a:ext>
            </a:extLst>
          </p:cNvPr>
          <p:cNvSpPr>
            <a:spLocks noGrp="1"/>
          </p:cNvSpPr>
          <p:nvPr>
            <p:ph type="sldNum" sz="quarter" idx="2"/>
          </p:nvPr>
        </p:nvSpPr>
        <p:spPr/>
        <p:txBody>
          <a:bodyPr/>
          <a:lstStyle/>
          <a:p>
            <a:fld id="{86CB4B4D-7CA3-9044-876B-883B54F8677D}" type="slidenum">
              <a:rPr lang="en-US" smtClean="0"/>
              <a:t>12</a:t>
            </a:fld>
            <a:endParaRPr lang="en-US"/>
          </a:p>
        </p:txBody>
      </p:sp>
      <p:pic>
        <p:nvPicPr>
          <p:cNvPr id="9" name="Picture 8">
            <a:extLst>
              <a:ext uri="{FF2B5EF4-FFF2-40B4-BE49-F238E27FC236}">
                <a16:creationId xmlns:a16="http://schemas.microsoft.com/office/drawing/2014/main" id="{A5356DFB-9FBB-84DE-3B2B-48EDDA9A4999}"/>
              </a:ext>
            </a:extLst>
          </p:cNvPr>
          <p:cNvPicPr>
            <a:picLocks noChangeAspect="1"/>
          </p:cNvPicPr>
          <p:nvPr/>
        </p:nvPicPr>
        <p:blipFill rotWithShape="1">
          <a:blip r:embed="rId3"/>
          <a:srcRect l="3568"/>
          <a:stretch/>
        </p:blipFill>
        <p:spPr>
          <a:xfrm>
            <a:off x="7453364" y="2068501"/>
            <a:ext cx="4495800" cy="3143096"/>
          </a:xfrm>
          <a:prstGeom prst="rect">
            <a:avLst/>
          </a:prstGeom>
          <a:ln>
            <a:solidFill>
              <a:schemeClr val="tx1"/>
            </a:solidFill>
          </a:ln>
        </p:spPr>
      </p:pic>
      <p:cxnSp>
        <p:nvCxnSpPr>
          <p:cNvPr id="11" name="Straight Connector 10">
            <a:extLst>
              <a:ext uri="{FF2B5EF4-FFF2-40B4-BE49-F238E27FC236}">
                <a16:creationId xmlns:a16="http://schemas.microsoft.com/office/drawing/2014/main" id="{8FA25346-1E28-016B-E910-7E5548589721}"/>
              </a:ext>
            </a:extLst>
          </p:cNvPr>
          <p:cNvCxnSpPr>
            <a:cxnSpLocks/>
          </p:cNvCxnSpPr>
          <p:nvPr/>
        </p:nvCxnSpPr>
        <p:spPr>
          <a:xfrm flipH="1">
            <a:off x="6591300" y="2068501"/>
            <a:ext cx="862064" cy="2038679"/>
          </a:xfrm>
          <a:prstGeom prst="line">
            <a:avLst/>
          </a:prstGeom>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8F9EE12D-5556-8D84-8CAD-92C80D417FD1}"/>
              </a:ext>
            </a:extLst>
          </p:cNvPr>
          <p:cNvCxnSpPr>
            <a:cxnSpLocks/>
          </p:cNvCxnSpPr>
          <p:nvPr/>
        </p:nvCxnSpPr>
        <p:spPr>
          <a:xfrm flipH="1" flipV="1">
            <a:off x="6248400" y="4808220"/>
            <a:ext cx="1204964" cy="403377"/>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2556565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C4B5-F2A5-31CC-EB1F-F6D64ACB6833}"/>
              </a:ext>
            </a:extLst>
          </p:cNvPr>
          <p:cNvSpPr>
            <a:spLocks noGrp="1"/>
          </p:cNvSpPr>
          <p:nvPr>
            <p:ph type="title"/>
          </p:nvPr>
        </p:nvSpPr>
        <p:spPr/>
        <p:txBody>
          <a:bodyPr/>
          <a:lstStyle/>
          <a:p>
            <a:r>
              <a:rPr lang="en-US" dirty="0"/>
              <a:t>Magnet design – Insulation scheme</a:t>
            </a:r>
          </a:p>
        </p:txBody>
      </p:sp>
      <p:sp>
        <p:nvSpPr>
          <p:cNvPr id="3" name="Text Placeholder 2">
            <a:extLst>
              <a:ext uri="{FF2B5EF4-FFF2-40B4-BE49-F238E27FC236}">
                <a16:creationId xmlns:a16="http://schemas.microsoft.com/office/drawing/2014/main" id="{DB11DA45-D624-7217-C9DF-DAD9E5630331}"/>
              </a:ext>
            </a:extLst>
          </p:cNvPr>
          <p:cNvSpPr>
            <a:spLocks noGrp="1"/>
          </p:cNvSpPr>
          <p:nvPr>
            <p:ph type="body" idx="1"/>
          </p:nvPr>
        </p:nvSpPr>
        <p:spPr>
          <a:xfrm>
            <a:off x="84784" y="1519015"/>
            <a:ext cx="3955485" cy="4525964"/>
          </a:xfrm>
        </p:spPr>
        <p:txBody>
          <a:bodyPr>
            <a:normAutofit fontScale="92500" lnSpcReduction="10000"/>
          </a:bodyPr>
          <a:lstStyle/>
          <a:p>
            <a:r>
              <a:rPr lang="en-US" dirty="0"/>
              <a:t>The global insulation scheme for winding, reaction, and magnet assembly has been developed following the constraints for insulation, manufacturing of the coils, and magnet assembly.</a:t>
            </a:r>
          </a:p>
          <a:p>
            <a:r>
              <a:rPr lang="en-US" dirty="0"/>
              <a:t>The ID and dimensions of the various layers are recorded in the parameter master document and are currently being implemented in the CAD models.</a:t>
            </a:r>
          </a:p>
          <a:p>
            <a:endParaRPr lang="en-US" dirty="0"/>
          </a:p>
        </p:txBody>
      </p:sp>
      <p:sp>
        <p:nvSpPr>
          <p:cNvPr id="5" name="Slide Number Placeholder 4">
            <a:extLst>
              <a:ext uri="{FF2B5EF4-FFF2-40B4-BE49-F238E27FC236}">
                <a16:creationId xmlns:a16="http://schemas.microsoft.com/office/drawing/2014/main" id="{F267F652-5936-5C01-2E29-CA785E36A1E4}"/>
              </a:ext>
            </a:extLst>
          </p:cNvPr>
          <p:cNvSpPr>
            <a:spLocks noGrp="1"/>
          </p:cNvSpPr>
          <p:nvPr>
            <p:ph type="sldNum" sz="quarter" idx="2"/>
          </p:nvPr>
        </p:nvSpPr>
        <p:spPr/>
        <p:txBody>
          <a:bodyPr/>
          <a:lstStyle/>
          <a:p>
            <a:fld id="{86CB4B4D-7CA3-9044-876B-883B54F8677D}" type="slidenum">
              <a:rPr lang="en-US" smtClean="0"/>
              <a:t>13</a:t>
            </a:fld>
            <a:endParaRPr lang="en-US"/>
          </a:p>
        </p:txBody>
      </p:sp>
      <p:grpSp>
        <p:nvGrpSpPr>
          <p:cNvPr id="14" name="Group 13">
            <a:extLst>
              <a:ext uri="{FF2B5EF4-FFF2-40B4-BE49-F238E27FC236}">
                <a16:creationId xmlns:a16="http://schemas.microsoft.com/office/drawing/2014/main" id="{F48512B6-066A-41A5-BD94-61801101ADDF}"/>
              </a:ext>
            </a:extLst>
          </p:cNvPr>
          <p:cNvGrpSpPr>
            <a:grpSpLocks noChangeAspect="1"/>
          </p:cNvGrpSpPr>
          <p:nvPr/>
        </p:nvGrpSpPr>
        <p:grpSpPr>
          <a:xfrm>
            <a:off x="4087396" y="2144426"/>
            <a:ext cx="7982684" cy="3332300"/>
            <a:chOff x="3203475" y="2041850"/>
            <a:chExt cx="8912811" cy="3720573"/>
          </a:xfrm>
        </p:grpSpPr>
        <p:pic>
          <p:nvPicPr>
            <p:cNvPr id="6" name="Picture 5">
              <a:extLst>
                <a:ext uri="{FF2B5EF4-FFF2-40B4-BE49-F238E27FC236}">
                  <a16:creationId xmlns:a16="http://schemas.microsoft.com/office/drawing/2014/main" id="{E802D361-B79E-7E14-71B2-2D62A1800E2B}"/>
                </a:ext>
              </a:extLst>
            </p:cNvPr>
            <p:cNvPicPr>
              <a:picLocks noChangeAspect="1"/>
            </p:cNvPicPr>
            <p:nvPr/>
          </p:nvPicPr>
          <p:blipFill>
            <a:blip r:embed="rId2"/>
            <a:stretch>
              <a:fillRect/>
            </a:stretch>
          </p:blipFill>
          <p:spPr>
            <a:xfrm>
              <a:off x="3203475" y="3736615"/>
              <a:ext cx="4416371" cy="1928669"/>
            </a:xfrm>
            <a:prstGeom prst="rect">
              <a:avLst/>
            </a:prstGeom>
            <a:ln>
              <a:solidFill>
                <a:schemeClr val="dk1">
                  <a:shade val="95000"/>
                  <a:satMod val="104999"/>
                </a:schemeClr>
              </a:solidFill>
            </a:ln>
          </p:spPr>
        </p:pic>
        <p:pic>
          <p:nvPicPr>
            <p:cNvPr id="8" name="Picture 7">
              <a:extLst>
                <a:ext uri="{FF2B5EF4-FFF2-40B4-BE49-F238E27FC236}">
                  <a16:creationId xmlns:a16="http://schemas.microsoft.com/office/drawing/2014/main" id="{2DA97B7B-1F7E-0C01-8B63-88A5D5679F0A}"/>
                </a:ext>
              </a:extLst>
            </p:cNvPr>
            <p:cNvPicPr>
              <a:picLocks noChangeAspect="1"/>
            </p:cNvPicPr>
            <p:nvPr/>
          </p:nvPicPr>
          <p:blipFill>
            <a:blip r:embed="rId3"/>
            <a:stretch>
              <a:fillRect/>
            </a:stretch>
          </p:blipFill>
          <p:spPr>
            <a:xfrm>
              <a:off x="3210809" y="2187108"/>
              <a:ext cx="3843098" cy="1396043"/>
            </a:xfrm>
            <a:prstGeom prst="rect">
              <a:avLst/>
            </a:prstGeom>
            <a:ln>
              <a:solidFill>
                <a:schemeClr val="dk1">
                  <a:shade val="95000"/>
                  <a:satMod val="104999"/>
                </a:schemeClr>
              </a:solidFill>
            </a:ln>
          </p:spPr>
        </p:pic>
        <p:pic>
          <p:nvPicPr>
            <p:cNvPr id="10" name="Picture 9">
              <a:extLst>
                <a:ext uri="{FF2B5EF4-FFF2-40B4-BE49-F238E27FC236}">
                  <a16:creationId xmlns:a16="http://schemas.microsoft.com/office/drawing/2014/main" id="{C21FA055-7B85-74AF-ABF2-014C4058CE23}"/>
                </a:ext>
              </a:extLst>
            </p:cNvPr>
            <p:cNvPicPr>
              <a:picLocks noChangeAspect="1"/>
            </p:cNvPicPr>
            <p:nvPr/>
          </p:nvPicPr>
          <p:blipFill>
            <a:blip r:embed="rId4"/>
            <a:stretch>
              <a:fillRect/>
            </a:stretch>
          </p:blipFill>
          <p:spPr>
            <a:xfrm>
              <a:off x="7813660" y="2041850"/>
              <a:ext cx="4302626" cy="3720573"/>
            </a:xfrm>
            <a:prstGeom prst="rect">
              <a:avLst/>
            </a:prstGeom>
            <a:ln>
              <a:solidFill>
                <a:schemeClr val="dk1">
                  <a:shade val="95000"/>
                  <a:satMod val="104999"/>
                </a:schemeClr>
              </a:solidFill>
            </a:ln>
          </p:spPr>
        </p:pic>
      </p:grpSp>
      <p:sp>
        <p:nvSpPr>
          <p:cNvPr id="13" name="Text Placeholder 2">
            <a:extLst>
              <a:ext uri="{FF2B5EF4-FFF2-40B4-BE49-F238E27FC236}">
                <a16:creationId xmlns:a16="http://schemas.microsoft.com/office/drawing/2014/main" id="{97631425-C069-E9CC-12E4-C11385CB7081}"/>
              </a:ext>
            </a:extLst>
          </p:cNvPr>
          <p:cNvSpPr txBox="1">
            <a:spLocks/>
          </p:cNvSpPr>
          <p:nvPr/>
        </p:nvSpPr>
        <p:spPr>
          <a:xfrm>
            <a:off x="4384718" y="1538897"/>
            <a:ext cx="2860532" cy="508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a:bodyPr>
          <a:lstStyle>
            <a:lvl1pPr marL="3429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457200" rtl="0" latinLnBrk="0">
              <a:lnSpc>
                <a:spcPct val="100000"/>
              </a:lnSpc>
              <a:spcBef>
                <a:spcPts val="500"/>
              </a:spcBef>
              <a:spcAft>
                <a:spcPts val="0"/>
              </a:spcAft>
              <a:buClrTx/>
              <a:buSzPct val="100000"/>
              <a:buFont typeface="Arial"/>
              <a:buChar char="o"/>
              <a:tabLst/>
              <a:defRPr sz="2400" b="0" i="0" u="none" strike="noStrike" cap="none" spc="0" baseline="0">
                <a:solidFill>
                  <a:srgbClr val="000000"/>
                </a:solidFill>
                <a:uFillTx/>
                <a:latin typeface="Arial"/>
                <a:ea typeface="Arial"/>
                <a:cs typeface="Arial"/>
                <a:sym typeface="Arial"/>
              </a:defRPr>
            </a:lvl2pPr>
            <a:lvl3pPr marL="1188719" marR="0" indent="-274319"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645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031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a:lstStyle>
          <a:p>
            <a:pPr marL="0" indent="0" algn="ctr" hangingPunct="1">
              <a:buNone/>
            </a:pPr>
            <a:r>
              <a:rPr lang="en-US" dirty="0"/>
              <a:t>Winding and reaction</a:t>
            </a:r>
          </a:p>
        </p:txBody>
      </p:sp>
      <p:sp>
        <p:nvSpPr>
          <p:cNvPr id="4" name="Text Placeholder 2">
            <a:extLst>
              <a:ext uri="{FF2B5EF4-FFF2-40B4-BE49-F238E27FC236}">
                <a16:creationId xmlns:a16="http://schemas.microsoft.com/office/drawing/2014/main" id="{C8476264-1A3B-0980-8AAF-D2F840E8B77F}"/>
              </a:ext>
            </a:extLst>
          </p:cNvPr>
          <p:cNvSpPr txBox="1">
            <a:spLocks/>
          </p:cNvSpPr>
          <p:nvPr/>
        </p:nvSpPr>
        <p:spPr>
          <a:xfrm>
            <a:off x="8602266" y="1519015"/>
            <a:ext cx="2860532" cy="508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3429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457200" rtl="0" latinLnBrk="0">
              <a:lnSpc>
                <a:spcPct val="100000"/>
              </a:lnSpc>
              <a:spcBef>
                <a:spcPts val="500"/>
              </a:spcBef>
              <a:spcAft>
                <a:spcPts val="0"/>
              </a:spcAft>
              <a:buClrTx/>
              <a:buSzPct val="100000"/>
              <a:buFont typeface="Arial"/>
              <a:buChar char="o"/>
              <a:tabLst/>
              <a:defRPr sz="2400" b="0" i="0" u="none" strike="noStrike" cap="none" spc="0" baseline="0">
                <a:solidFill>
                  <a:srgbClr val="000000"/>
                </a:solidFill>
                <a:uFillTx/>
                <a:latin typeface="Arial"/>
                <a:ea typeface="Arial"/>
                <a:cs typeface="Arial"/>
                <a:sym typeface="Arial"/>
              </a:defRPr>
            </a:lvl2pPr>
            <a:lvl3pPr marL="1188719" marR="0" indent="-274319"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645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031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a:lstStyle>
          <a:p>
            <a:pPr marL="0" indent="0" algn="ctr" hangingPunct="1">
              <a:buNone/>
            </a:pPr>
            <a:r>
              <a:rPr lang="en-US" dirty="0"/>
              <a:t>Magnet assembly</a:t>
            </a:r>
          </a:p>
        </p:txBody>
      </p:sp>
    </p:spTree>
    <p:extLst>
      <p:ext uri="{BB962C8B-B14F-4D97-AF65-F5344CB8AC3E}">
        <p14:creationId xmlns:p14="http://schemas.microsoft.com/office/powerpoint/2010/main" val="166763452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Title 1"/>
          <p:cNvSpPr txBox="1">
            <a:spLocks noGrp="1"/>
          </p:cNvSpPr>
          <p:nvPr>
            <p:ph type="title"/>
          </p:nvPr>
        </p:nvSpPr>
        <p:spPr>
          <a:prstGeom prst="rect">
            <a:avLst/>
          </a:prstGeom>
        </p:spPr>
        <p:txBody>
          <a:bodyPr/>
          <a:lstStyle>
            <a:lvl1pPr>
              <a:defRPr sz="3600"/>
            </a:lvl1pPr>
          </a:lstStyle>
          <a:p>
            <a:r>
              <a:t>Outline</a:t>
            </a:r>
          </a:p>
        </p:txBody>
      </p:sp>
      <p:sp>
        <p:nvSpPr>
          <p:cNvPr id="397" name="Content Placeholder 2"/>
          <p:cNvSpPr txBox="1">
            <a:spLocks noGrp="1"/>
          </p:cNvSpPr>
          <p:nvPr>
            <p:ph type="body" idx="1"/>
          </p:nvPr>
        </p:nvSpPr>
        <p:spPr>
          <a:xfrm>
            <a:off x="560970" y="1600200"/>
            <a:ext cx="11052101" cy="4525963"/>
          </a:xfrm>
          <a:prstGeom prst="rect">
            <a:avLst/>
          </a:prstGeom>
        </p:spPr>
        <p:txBody>
          <a:bodyPr>
            <a:normAutofit/>
          </a:bodyPr>
          <a:lstStyle/>
          <a:p>
            <a:r>
              <a:rPr lang="en-US" dirty="0"/>
              <a:t>PLM and parameter document</a:t>
            </a:r>
            <a:endParaRPr dirty="0"/>
          </a:p>
          <a:p>
            <a:r>
              <a:rPr lang="en-US" dirty="0"/>
              <a:t>Coil design</a:t>
            </a:r>
          </a:p>
          <a:p>
            <a:r>
              <a:rPr lang="en-US" dirty="0"/>
              <a:t>Magnet design</a:t>
            </a:r>
          </a:p>
          <a:p>
            <a:r>
              <a:rPr lang="en-US" sz="3600" b="1" dirty="0"/>
              <a:t>Procurement</a:t>
            </a:r>
          </a:p>
          <a:p>
            <a:r>
              <a:rPr lang="en-US" dirty="0"/>
              <a:t>Infrastructure</a:t>
            </a:r>
          </a:p>
          <a:p>
            <a:r>
              <a:rPr lang="en-US" dirty="0"/>
              <a:t>Summary</a:t>
            </a:r>
            <a:endParaRPr dirty="0"/>
          </a:p>
          <a:p>
            <a:endParaRPr dirty="0"/>
          </a:p>
          <a:p>
            <a:endParaRPr dirty="0"/>
          </a:p>
          <a:p>
            <a:pPr marL="0" indent="0">
              <a:buSzTx/>
              <a:buNone/>
            </a:pPr>
            <a:r>
              <a:rPr dirty="0"/>
              <a:t> </a:t>
            </a:r>
          </a:p>
        </p:txBody>
      </p:sp>
      <p:sp>
        <p:nvSpPr>
          <p:cNvPr id="4" name="Slide Number Placeholder 3">
            <a:extLst>
              <a:ext uri="{FF2B5EF4-FFF2-40B4-BE49-F238E27FC236}">
                <a16:creationId xmlns:a16="http://schemas.microsoft.com/office/drawing/2014/main" id="{D74BEA5A-6475-DF82-CDDC-3B65E7C95F1C}"/>
              </a:ext>
            </a:extLst>
          </p:cNvPr>
          <p:cNvSpPr>
            <a:spLocks noGrp="1"/>
          </p:cNvSpPr>
          <p:nvPr>
            <p:ph type="sldNum" sz="quarter" idx="2"/>
          </p:nvPr>
        </p:nvSpPr>
        <p:spPr/>
        <p:txBody>
          <a:bodyPr/>
          <a:lstStyle/>
          <a:p>
            <a:fld id="{86CB4B4D-7CA3-9044-876B-883B54F8677D}" type="slidenum">
              <a:rPr lang="en-US" smtClean="0"/>
              <a:t>14</a:t>
            </a:fld>
            <a:endParaRPr lang="en-US"/>
          </a:p>
        </p:txBody>
      </p:sp>
    </p:spTree>
    <p:extLst>
      <p:ext uri="{BB962C8B-B14F-4D97-AF65-F5344CB8AC3E}">
        <p14:creationId xmlns:p14="http://schemas.microsoft.com/office/powerpoint/2010/main" val="1676460985"/>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C4B5-F2A5-31CC-EB1F-F6D64ACB6833}"/>
              </a:ext>
            </a:extLst>
          </p:cNvPr>
          <p:cNvSpPr>
            <a:spLocks noGrp="1"/>
          </p:cNvSpPr>
          <p:nvPr>
            <p:ph type="title"/>
          </p:nvPr>
        </p:nvSpPr>
        <p:spPr/>
        <p:txBody>
          <a:bodyPr/>
          <a:lstStyle/>
          <a:p>
            <a:r>
              <a:rPr lang="en-US" dirty="0"/>
              <a:t>Procurement</a:t>
            </a:r>
          </a:p>
        </p:txBody>
      </p:sp>
      <p:sp>
        <p:nvSpPr>
          <p:cNvPr id="3" name="Text Placeholder 2">
            <a:extLst>
              <a:ext uri="{FF2B5EF4-FFF2-40B4-BE49-F238E27FC236}">
                <a16:creationId xmlns:a16="http://schemas.microsoft.com/office/drawing/2014/main" id="{DB11DA45-D624-7217-C9DF-DAD9E5630331}"/>
              </a:ext>
            </a:extLst>
          </p:cNvPr>
          <p:cNvSpPr>
            <a:spLocks noGrp="1"/>
          </p:cNvSpPr>
          <p:nvPr>
            <p:ph type="body" idx="1"/>
          </p:nvPr>
        </p:nvSpPr>
        <p:spPr>
          <a:xfrm>
            <a:off x="360946" y="1326685"/>
            <a:ext cx="3401429" cy="4525964"/>
          </a:xfrm>
        </p:spPr>
        <p:txBody>
          <a:bodyPr>
            <a:normAutofit fontScale="92500"/>
          </a:bodyPr>
          <a:lstStyle/>
          <a:p>
            <a:r>
              <a:rPr lang="en-US" b="1" dirty="0"/>
              <a:t>Preliminary technical drawings</a:t>
            </a:r>
            <a:r>
              <a:rPr lang="en-US" dirty="0"/>
              <a:t> have been created for cost estimation purposes and manufacturing feedback.</a:t>
            </a:r>
          </a:p>
          <a:p>
            <a:r>
              <a:rPr lang="en-US" dirty="0"/>
              <a:t>Improvements in the manufacturability and production cost of various parts will be implemented in the final design following feedback from vendors.</a:t>
            </a:r>
          </a:p>
          <a:p>
            <a:endParaRPr lang="en-US" dirty="0"/>
          </a:p>
        </p:txBody>
      </p:sp>
      <p:sp>
        <p:nvSpPr>
          <p:cNvPr id="5" name="Slide Number Placeholder 4">
            <a:extLst>
              <a:ext uri="{FF2B5EF4-FFF2-40B4-BE49-F238E27FC236}">
                <a16:creationId xmlns:a16="http://schemas.microsoft.com/office/drawing/2014/main" id="{F267F652-5936-5C01-2E29-CA785E36A1E4}"/>
              </a:ext>
            </a:extLst>
          </p:cNvPr>
          <p:cNvSpPr>
            <a:spLocks noGrp="1"/>
          </p:cNvSpPr>
          <p:nvPr>
            <p:ph type="sldNum" sz="quarter" idx="2"/>
          </p:nvPr>
        </p:nvSpPr>
        <p:spPr/>
        <p:txBody>
          <a:bodyPr/>
          <a:lstStyle/>
          <a:p>
            <a:fld id="{86CB4B4D-7CA3-9044-876B-883B54F8677D}" type="slidenum">
              <a:rPr lang="en-US" smtClean="0"/>
              <a:t>15</a:t>
            </a:fld>
            <a:endParaRPr lang="en-US"/>
          </a:p>
        </p:txBody>
      </p:sp>
      <p:grpSp>
        <p:nvGrpSpPr>
          <p:cNvPr id="26" name="Group 25">
            <a:extLst>
              <a:ext uri="{FF2B5EF4-FFF2-40B4-BE49-F238E27FC236}">
                <a16:creationId xmlns:a16="http://schemas.microsoft.com/office/drawing/2014/main" id="{75AF844A-84FF-8DFF-046D-C8207D71210F}"/>
              </a:ext>
            </a:extLst>
          </p:cNvPr>
          <p:cNvGrpSpPr>
            <a:grpSpLocks noChangeAspect="1"/>
          </p:cNvGrpSpPr>
          <p:nvPr/>
        </p:nvGrpSpPr>
        <p:grpSpPr>
          <a:xfrm>
            <a:off x="4023658" y="1158747"/>
            <a:ext cx="8163152" cy="4920400"/>
            <a:chOff x="4023658" y="931760"/>
            <a:chExt cx="7497783" cy="4519344"/>
          </a:xfrm>
        </p:grpSpPr>
        <p:pic>
          <p:nvPicPr>
            <p:cNvPr id="6" name="Picture 5">
              <a:extLst>
                <a:ext uri="{FF2B5EF4-FFF2-40B4-BE49-F238E27FC236}">
                  <a16:creationId xmlns:a16="http://schemas.microsoft.com/office/drawing/2014/main" id="{DD9A95F4-27A6-13DE-E861-19D5506059D1}"/>
                </a:ext>
              </a:extLst>
            </p:cNvPr>
            <p:cNvPicPr>
              <a:picLocks noChangeAspect="1"/>
            </p:cNvPicPr>
            <p:nvPr/>
          </p:nvPicPr>
          <p:blipFill>
            <a:blip r:embed="rId2"/>
            <a:stretch>
              <a:fillRect/>
            </a:stretch>
          </p:blipFill>
          <p:spPr>
            <a:xfrm>
              <a:off x="4023658" y="964741"/>
              <a:ext cx="2163264" cy="1664160"/>
            </a:xfrm>
            <a:prstGeom prst="rect">
              <a:avLst/>
            </a:prstGeom>
          </p:spPr>
        </p:pic>
        <p:pic>
          <p:nvPicPr>
            <p:cNvPr id="9" name="Picture 8">
              <a:extLst>
                <a:ext uri="{FF2B5EF4-FFF2-40B4-BE49-F238E27FC236}">
                  <a16:creationId xmlns:a16="http://schemas.microsoft.com/office/drawing/2014/main" id="{A5EADB5C-CCDC-87A7-61C5-206D361A76B9}"/>
                </a:ext>
              </a:extLst>
            </p:cNvPr>
            <p:cNvPicPr>
              <a:picLocks noChangeAspect="1"/>
            </p:cNvPicPr>
            <p:nvPr/>
          </p:nvPicPr>
          <p:blipFill>
            <a:blip r:embed="rId3"/>
            <a:stretch>
              <a:fillRect/>
            </a:stretch>
          </p:blipFill>
          <p:spPr>
            <a:xfrm>
              <a:off x="6186922" y="931760"/>
              <a:ext cx="2616303" cy="1697141"/>
            </a:xfrm>
            <a:prstGeom prst="rect">
              <a:avLst/>
            </a:prstGeom>
          </p:spPr>
        </p:pic>
        <p:pic>
          <p:nvPicPr>
            <p:cNvPr id="11" name="Picture 10">
              <a:extLst>
                <a:ext uri="{FF2B5EF4-FFF2-40B4-BE49-F238E27FC236}">
                  <a16:creationId xmlns:a16="http://schemas.microsoft.com/office/drawing/2014/main" id="{79B20A9B-1F32-30D9-1960-2BF9D1658F63}"/>
                </a:ext>
              </a:extLst>
            </p:cNvPr>
            <p:cNvPicPr>
              <a:picLocks noChangeAspect="1"/>
            </p:cNvPicPr>
            <p:nvPr/>
          </p:nvPicPr>
          <p:blipFill>
            <a:blip r:embed="rId4"/>
            <a:stretch>
              <a:fillRect/>
            </a:stretch>
          </p:blipFill>
          <p:spPr>
            <a:xfrm>
              <a:off x="8803225" y="933239"/>
              <a:ext cx="2616303" cy="1695662"/>
            </a:xfrm>
            <a:prstGeom prst="rect">
              <a:avLst/>
            </a:prstGeom>
          </p:spPr>
        </p:pic>
        <p:pic>
          <p:nvPicPr>
            <p:cNvPr id="13" name="Picture 12">
              <a:extLst>
                <a:ext uri="{FF2B5EF4-FFF2-40B4-BE49-F238E27FC236}">
                  <a16:creationId xmlns:a16="http://schemas.microsoft.com/office/drawing/2014/main" id="{4CA7E0F3-A80E-AEDA-AA6B-D739EE5F7A06}"/>
                </a:ext>
              </a:extLst>
            </p:cNvPr>
            <p:cNvPicPr>
              <a:picLocks noChangeAspect="1"/>
            </p:cNvPicPr>
            <p:nvPr/>
          </p:nvPicPr>
          <p:blipFill>
            <a:blip r:embed="rId5"/>
            <a:stretch>
              <a:fillRect/>
            </a:stretch>
          </p:blipFill>
          <p:spPr>
            <a:xfrm>
              <a:off x="4023658" y="2628902"/>
              <a:ext cx="2163264" cy="1391104"/>
            </a:xfrm>
            <a:prstGeom prst="rect">
              <a:avLst/>
            </a:prstGeom>
          </p:spPr>
        </p:pic>
        <p:pic>
          <p:nvPicPr>
            <p:cNvPr id="15" name="Picture 14">
              <a:extLst>
                <a:ext uri="{FF2B5EF4-FFF2-40B4-BE49-F238E27FC236}">
                  <a16:creationId xmlns:a16="http://schemas.microsoft.com/office/drawing/2014/main" id="{ED58F0FA-14BF-1064-C3AA-49350182A257}"/>
                </a:ext>
              </a:extLst>
            </p:cNvPr>
            <p:cNvPicPr>
              <a:picLocks noChangeAspect="1"/>
            </p:cNvPicPr>
            <p:nvPr/>
          </p:nvPicPr>
          <p:blipFill>
            <a:blip r:embed="rId6"/>
            <a:stretch>
              <a:fillRect/>
            </a:stretch>
          </p:blipFill>
          <p:spPr>
            <a:xfrm>
              <a:off x="6186922" y="2661882"/>
              <a:ext cx="1737878" cy="1341113"/>
            </a:xfrm>
            <a:prstGeom prst="rect">
              <a:avLst/>
            </a:prstGeom>
          </p:spPr>
        </p:pic>
        <p:pic>
          <p:nvPicPr>
            <p:cNvPr id="17" name="Picture 16">
              <a:extLst>
                <a:ext uri="{FF2B5EF4-FFF2-40B4-BE49-F238E27FC236}">
                  <a16:creationId xmlns:a16="http://schemas.microsoft.com/office/drawing/2014/main" id="{50A03437-FF7F-489F-830D-5DB78C90A974}"/>
                </a:ext>
              </a:extLst>
            </p:cNvPr>
            <p:cNvPicPr>
              <a:picLocks noChangeAspect="1"/>
            </p:cNvPicPr>
            <p:nvPr/>
          </p:nvPicPr>
          <p:blipFill>
            <a:blip r:embed="rId7"/>
            <a:stretch>
              <a:fillRect/>
            </a:stretch>
          </p:blipFill>
          <p:spPr>
            <a:xfrm>
              <a:off x="7924800" y="2628901"/>
              <a:ext cx="2163264" cy="1391909"/>
            </a:xfrm>
            <a:prstGeom prst="rect">
              <a:avLst/>
            </a:prstGeom>
          </p:spPr>
        </p:pic>
        <p:pic>
          <p:nvPicPr>
            <p:cNvPr id="19" name="Picture 18">
              <a:extLst>
                <a:ext uri="{FF2B5EF4-FFF2-40B4-BE49-F238E27FC236}">
                  <a16:creationId xmlns:a16="http://schemas.microsoft.com/office/drawing/2014/main" id="{4AE9EE75-211B-ED81-3899-176184A32595}"/>
                </a:ext>
              </a:extLst>
            </p:cNvPr>
            <p:cNvPicPr>
              <a:picLocks noChangeAspect="1"/>
            </p:cNvPicPr>
            <p:nvPr/>
          </p:nvPicPr>
          <p:blipFill>
            <a:blip r:embed="rId8"/>
            <a:stretch>
              <a:fillRect/>
            </a:stretch>
          </p:blipFill>
          <p:spPr>
            <a:xfrm>
              <a:off x="9522139" y="4114017"/>
              <a:ext cx="1999302" cy="1288357"/>
            </a:xfrm>
            <a:prstGeom prst="rect">
              <a:avLst/>
            </a:prstGeom>
          </p:spPr>
        </p:pic>
        <p:pic>
          <p:nvPicPr>
            <p:cNvPr id="21" name="Picture 20">
              <a:extLst>
                <a:ext uri="{FF2B5EF4-FFF2-40B4-BE49-F238E27FC236}">
                  <a16:creationId xmlns:a16="http://schemas.microsoft.com/office/drawing/2014/main" id="{E273250B-D0CD-CAB9-46A8-67A115EAE73B}"/>
                </a:ext>
              </a:extLst>
            </p:cNvPr>
            <p:cNvPicPr>
              <a:picLocks noChangeAspect="1"/>
            </p:cNvPicPr>
            <p:nvPr/>
          </p:nvPicPr>
          <p:blipFill>
            <a:blip r:embed="rId9"/>
            <a:stretch>
              <a:fillRect/>
            </a:stretch>
          </p:blipFill>
          <p:spPr>
            <a:xfrm>
              <a:off x="4023658" y="4052986"/>
              <a:ext cx="2163264" cy="1398118"/>
            </a:xfrm>
            <a:prstGeom prst="rect">
              <a:avLst/>
            </a:prstGeom>
          </p:spPr>
        </p:pic>
        <p:pic>
          <p:nvPicPr>
            <p:cNvPr id="23" name="Picture 22">
              <a:extLst>
                <a:ext uri="{FF2B5EF4-FFF2-40B4-BE49-F238E27FC236}">
                  <a16:creationId xmlns:a16="http://schemas.microsoft.com/office/drawing/2014/main" id="{BBBB889F-EC85-151B-B647-141024B73A1E}"/>
                </a:ext>
              </a:extLst>
            </p:cNvPr>
            <p:cNvPicPr>
              <a:picLocks noChangeAspect="1"/>
            </p:cNvPicPr>
            <p:nvPr/>
          </p:nvPicPr>
          <p:blipFill>
            <a:blip r:embed="rId10"/>
            <a:stretch>
              <a:fillRect/>
            </a:stretch>
          </p:blipFill>
          <p:spPr>
            <a:xfrm>
              <a:off x="6186923" y="4102977"/>
              <a:ext cx="1684538" cy="1292001"/>
            </a:xfrm>
            <a:prstGeom prst="rect">
              <a:avLst/>
            </a:prstGeom>
          </p:spPr>
        </p:pic>
        <p:pic>
          <p:nvPicPr>
            <p:cNvPr id="25" name="Picture 24">
              <a:extLst>
                <a:ext uri="{FF2B5EF4-FFF2-40B4-BE49-F238E27FC236}">
                  <a16:creationId xmlns:a16="http://schemas.microsoft.com/office/drawing/2014/main" id="{B4C6B858-08DE-4401-94EC-D6E0BF3E2484}"/>
                </a:ext>
              </a:extLst>
            </p:cNvPr>
            <p:cNvPicPr>
              <a:picLocks noChangeAspect="1"/>
            </p:cNvPicPr>
            <p:nvPr/>
          </p:nvPicPr>
          <p:blipFill>
            <a:blip r:embed="rId11"/>
            <a:stretch>
              <a:fillRect/>
            </a:stretch>
          </p:blipFill>
          <p:spPr>
            <a:xfrm>
              <a:off x="7871461" y="4120793"/>
              <a:ext cx="1650677" cy="1274186"/>
            </a:xfrm>
            <a:prstGeom prst="rect">
              <a:avLst/>
            </a:prstGeom>
          </p:spPr>
        </p:pic>
      </p:grpSp>
    </p:spTree>
    <p:extLst>
      <p:ext uri="{BB962C8B-B14F-4D97-AF65-F5344CB8AC3E}">
        <p14:creationId xmlns:p14="http://schemas.microsoft.com/office/powerpoint/2010/main" val="158581246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Title 1"/>
          <p:cNvSpPr txBox="1">
            <a:spLocks noGrp="1"/>
          </p:cNvSpPr>
          <p:nvPr>
            <p:ph type="title"/>
          </p:nvPr>
        </p:nvSpPr>
        <p:spPr>
          <a:prstGeom prst="rect">
            <a:avLst/>
          </a:prstGeom>
        </p:spPr>
        <p:txBody>
          <a:bodyPr/>
          <a:lstStyle>
            <a:lvl1pPr>
              <a:defRPr sz="3600"/>
            </a:lvl1pPr>
          </a:lstStyle>
          <a:p>
            <a:r>
              <a:t>Outline</a:t>
            </a:r>
          </a:p>
        </p:txBody>
      </p:sp>
      <p:sp>
        <p:nvSpPr>
          <p:cNvPr id="397" name="Content Placeholder 2"/>
          <p:cNvSpPr txBox="1">
            <a:spLocks noGrp="1"/>
          </p:cNvSpPr>
          <p:nvPr>
            <p:ph type="body" idx="1"/>
          </p:nvPr>
        </p:nvSpPr>
        <p:spPr>
          <a:xfrm>
            <a:off x="560970" y="1600200"/>
            <a:ext cx="11052101" cy="4525963"/>
          </a:xfrm>
          <a:prstGeom prst="rect">
            <a:avLst/>
          </a:prstGeom>
        </p:spPr>
        <p:txBody>
          <a:bodyPr>
            <a:normAutofit/>
          </a:bodyPr>
          <a:lstStyle/>
          <a:p>
            <a:r>
              <a:rPr lang="en-US" dirty="0"/>
              <a:t>PLM and parameter document</a:t>
            </a:r>
            <a:endParaRPr dirty="0"/>
          </a:p>
          <a:p>
            <a:r>
              <a:rPr lang="en-US" dirty="0"/>
              <a:t>Coil design</a:t>
            </a:r>
          </a:p>
          <a:p>
            <a:r>
              <a:rPr lang="en-US" dirty="0"/>
              <a:t>Magnet design</a:t>
            </a:r>
          </a:p>
          <a:p>
            <a:r>
              <a:rPr lang="en-US" dirty="0"/>
              <a:t>Procurement</a:t>
            </a:r>
          </a:p>
          <a:p>
            <a:r>
              <a:rPr lang="en-US" sz="3600" b="1" dirty="0"/>
              <a:t>Infrastructure</a:t>
            </a:r>
          </a:p>
          <a:p>
            <a:r>
              <a:rPr lang="en-US" dirty="0"/>
              <a:t>Summary</a:t>
            </a:r>
            <a:endParaRPr dirty="0"/>
          </a:p>
          <a:p>
            <a:endParaRPr dirty="0"/>
          </a:p>
          <a:p>
            <a:endParaRPr dirty="0"/>
          </a:p>
          <a:p>
            <a:pPr marL="0" indent="0">
              <a:buSzTx/>
              <a:buNone/>
            </a:pPr>
            <a:r>
              <a:rPr dirty="0"/>
              <a:t> </a:t>
            </a:r>
          </a:p>
        </p:txBody>
      </p:sp>
      <p:sp>
        <p:nvSpPr>
          <p:cNvPr id="4" name="Slide Number Placeholder 3">
            <a:extLst>
              <a:ext uri="{FF2B5EF4-FFF2-40B4-BE49-F238E27FC236}">
                <a16:creationId xmlns:a16="http://schemas.microsoft.com/office/drawing/2014/main" id="{D74BEA5A-6475-DF82-CDDC-3B65E7C95F1C}"/>
              </a:ext>
            </a:extLst>
          </p:cNvPr>
          <p:cNvSpPr>
            <a:spLocks noGrp="1"/>
          </p:cNvSpPr>
          <p:nvPr>
            <p:ph type="sldNum" sz="quarter" idx="2"/>
          </p:nvPr>
        </p:nvSpPr>
        <p:spPr/>
        <p:txBody>
          <a:bodyPr/>
          <a:lstStyle/>
          <a:p>
            <a:fld id="{86CB4B4D-7CA3-9044-876B-883B54F8677D}" type="slidenum">
              <a:rPr lang="en-US" smtClean="0"/>
              <a:t>16</a:t>
            </a:fld>
            <a:endParaRPr lang="en-US"/>
          </a:p>
        </p:txBody>
      </p:sp>
    </p:spTree>
    <p:extLst>
      <p:ext uri="{BB962C8B-B14F-4D97-AF65-F5344CB8AC3E}">
        <p14:creationId xmlns:p14="http://schemas.microsoft.com/office/powerpoint/2010/main" val="4102821422"/>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C4B5-F2A5-31CC-EB1F-F6D64ACB6833}"/>
              </a:ext>
            </a:extLst>
          </p:cNvPr>
          <p:cNvSpPr>
            <a:spLocks noGrp="1"/>
          </p:cNvSpPr>
          <p:nvPr>
            <p:ph type="title"/>
          </p:nvPr>
        </p:nvSpPr>
        <p:spPr/>
        <p:txBody>
          <a:bodyPr/>
          <a:lstStyle/>
          <a:p>
            <a:r>
              <a:rPr lang="en-US" dirty="0"/>
              <a:t>Infrastructure – Winding table</a:t>
            </a:r>
          </a:p>
        </p:txBody>
      </p:sp>
      <p:sp>
        <p:nvSpPr>
          <p:cNvPr id="5" name="Slide Number Placeholder 4">
            <a:extLst>
              <a:ext uri="{FF2B5EF4-FFF2-40B4-BE49-F238E27FC236}">
                <a16:creationId xmlns:a16="http://schemas.microsoft.com/office/drawing/2014/main" id="{F267F652-5936-5C01-2E29-CA785E36A1E4}"/>
              </a:ext>
            </a:extLst>
          </p:cNvPr>
          <p:cNvSpPr>
            <a:spLocks noGrp="1"/>
          </p:cNvSpPr>
          <p:nvPr>
            <p:ph type="sldNum" sz="quarter" idx="2"/>
          </p:nvPr>
        </p:nvSpPr>
        <p:spPr/>
        <p:txBody>
          <a:bodyPr/>
          <a:lstStyle/>
          <a:p>
            <a:fld id="{86CB4B4D-7CA3-9044-876B-883B54F8677D}" type="slidenum">
              <a:rPr lang="en-US" smtClean="0"/>
              <a:t>17</a:t>
            </a:fld>
            <a:endParaRPr lang="en-US"/>
          </a:p>
        </p:txBody>
      </p:sp>
      <p:pic>
        <p:nvPicPr>
          <p:cNvPr id="7" name="Picture 6">
            <a:extLst>
              <a:ext uri="{FF2B5EF4-FFF2-40B4-BE49-F238E27FC236}">
                <a16:creationId xmlns:a16="http://schemas.microsoft.com/office/drawing/2014/main" id="{920B089B-0090-7702-4500-37102701B71E}"/>
              </a:ext>
            </a:extLst>
          </p:cNvPr>
          <p:cNvPicPr>
            <a:picLocks noChangeAspect="1"/>
          </p:cNvPicPr>
          <p:nvPr/>
        </p:nvPicPr>
        <p:blipFill>
          <a:blip r:embed="rId2"/>
          <a:stretch>
            <a:fillRect/>
          </a:stretch>
        </p:blipFill>
        <p:spPr>
          <a:xfrm>
            <a:off x="4505554" y="2079452"/>
            <a:ext cx="3180892" cy="3342384"/>
          </a:xfrm>
          <a:prstGeom prst="rect">
            <a:avLst/>
          </a:prstGeom>
        </p:spPr>
      </p:pic>
      <p:pic>
        <p:nvPicPr>
          <p:cNvPr id="10" name="Picture 9">
            <a:extLst>
              <a:ext uri="{FF2B5EF4-FFF2-40B4-BE49-F238E27FC236}">
                <a16:creationId xmlns:a16="http://schemas.microsoft.com/office/drawing/2014/main" id="{EF23BE53-9A5A-FEE5-D3AD-718E7056DD93}"/>
              </a:ext>
            </a:extLst>
          </p:cNvPr>
          <p:cNvPicPr>
            <a:picLocks noChangeAspect="1"/>
          </p:cNvPicPr>
          <p:nvPr/>
        </p:nvPicPr>
        <p:blipFill>
          <a:blip r:embed="rId3"/>
          <a:stretch>
            <a:fillRect/>
          </a:stretch>
        </p:blipFill>
        <p:spPr>
          <a:xfrm>
            <a:off x="7821883" y="965003"/>
            <a:ext cx="4132786" cy="3049058"/>
          </a:xfrm>
          <a:prstGeom prst="rect">
            <a:avLst/>
          </a:prstGeom>
          <a:ln>
            <a:solidFill>
              <a:schemeClr val="tx1"/>
            </a:solidFill>
          </a:ln>
        </p:spPr>
      </p:pic>
      <p:sp>
        <p:nvSpPr>
          <p:cNvPr id="11" name="Text Placeholder 2">
            <a:extLst>
              <a:ext uri="{FF2B5EF4-FFF2-40B4-BE49-F238E27FC236}">
                <a16:creationId xmlns:a16="http://schemas.microsoft.com/office/drawing/2014/main" id="{59AAE946-1843-1171-B32A-5375DD7C788D}"/>
              </a:ext>
            </a:extLst>
          </p:cNvPr>
          <p:cNvSpPr>
            <a:spLocks noGrp="1"/>
          </p:cNvSpPr>
          <p:nvPr>
            <p:ph type="body" idx="1"/>
          </p:nvPr>
        </p:nvSpPr>
        <p:spPr>
          <a:xfrm>
            <a:off x="290151" y="1569528"/>
            <a:ext cx="3973080" cy="4525964"/>
          </a:xfrm>
        </p:spPr>
        <p:txBody>
          <a:bodyPr>
            <a:normAutofit/>
          </a:bodyPr>
          <a:lstStyle/>
          <a:p>
            <a:r>
              <a:rPr lang="en-US" dirty="0"/>
              <a:t>Following the FE analysis performed, the main winding table selected for the project has been updated with new components to allow for the coils to be wound.</a:t>
            </a:r>
          </a:p>
        </p:txBody>
      </p:sp>
      <p:pic>
        <p:nvPicPr>
          <p:cNvPr id="12" name="Content Placeholder 3">
            <a:extLst>
              <a:ext uri="{FF2B5EF4-FFF2-40B4-BE49-F238E27FC236}">
                <a16:creationId xmlns:a16="http://schemas.microsoft.com/office/drawing/2014/main" id="{8AF7B389-9F54-25CA-18D9-6F6B6CB4FA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95" t="214" r="23042" b="1571"/>
          <a:stretch/>
        </p:blipFill>
        <p:spPr>
          <a:xfrm>
            <a:off x="7821883" y="4092635"/>
            <a:ext cx="1892109" cy="1979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pic>
        <p:nvPicPr>
          <p:cNvPr id="13" name="Picture 12">
            <a:extLst>
              <a:ext uri="{FF2B5EF4-FFF2-40B4-BE49-F238E27FC236}">
                <a16:creationId xmlns:a16="http://schemas.microsoft.com/office/drawing/2014/main" id="{7C71459F-824C-6A2B-6425-4B78B95E2D57}"/>
              </a:ext>
            </a:extLst>
          </p:cNvPr>
          <p:cNvPicPr>
            <a:picLocks noChangeAspect="1"/>
          </p:cNvPicPr>
          <p:nvPr/>
        </p:nvPicPr>
        <p:blipFill>
          <a:blip r:embed="rId5"/>
          <a:stretch>
            <a:fillRect/>
          </a:stretch>
        </p:blipFill>
        <p:spPr>
          <a:xfrm>
            <a:off x="9779484" y="4092635"/>
            <a:ext cx="2175185" cy="1964774"/>
          </a:xfrm>
          <a:prstGeom prst="rect">
            <a:avLst/>
          </a:prstGeom>
          <a:ln>
            <a:solidFill>
              <a:schemeClr val="tx1"/>
            </a:solidFill>
          </a:ln>
        </p:spPr>
      </p:pic>
    </p:spTree>
    <p:extLst>
      <p:ext uri="{BB962C8B-B14F-4D97-AF65-F5344CB8AC3E}">
        <p14:creationId xmlns:p14="http://schemas.microsoft.com/office/powerpoint/2010/main" val="218223307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C4B5-F2A5-31CC-EB1F-F6D64ACB6833}"/>
              </a:ext>
            </a:extLst>
          </p:cNvPr>
          <p:cNvSpPr>
            <a:spLocks noGrp="1"/>
          </p:cNvSpPr>
          <p:nvPr>
            <p:ph type="title"/>
          </p:nvPr>
        </p:nvSpPr>
        <p:spPr/>
        <p:txBody>
          <a:bodyPr/>
          <a:lstStyle/>
          <a:p>
            <a:r>
              <a:rPr lang="en-US" dirty="0"/>
              <a:t>Infrastructure – Reaction furnace</a:t>
            </a:r>
          </a:p>
        </p:txBody>
      </p:sp>
      <p:sp>
        <p:nvSpPr>
          <p:cNvPr id="5" name="Slide Number Placeholder 4">
            <a:extLst>
              <a:ext uri="{FF2B5EF4-FFF2-40B4-BE49-F238E27FC236}">
                <a16:creationId xmlns:a16="http://schemas.microsoft.com/office/drawing/2014/main" id="{F267F652-5936-5C01-2E29-CA785E36A1E4}"/>
              </a:ext>
            </a:extLst>
          </p:cNvPr>
          <p:cNvSpPr>
            <a:spLocks noGrp="1"/>
          </p:cNvSpPr>
          <p:nvPr>
            <p:ph type="sldNum" sz="quarter" idx="2"/>
          </p:nvPr>
        </p:nvSpPr>
        <p:spPr/>
        <p:txBody>
          <a:bodyPr/>
          <a:lstStyle/>
          <a:p>
            <a:fld id="{86CB4B4D-7CA3-9044-876B-883B54F8677D}" type="slidenum">
              <a:rPr lang="en-US" smtClean="0"/>
              <a:t>18</a:t>
            </a:fld>
            <a:endParaRPr lang="en-US"/>
          </a:p>
        </p:txBody>
      </p:sp>
      <p:pic>
        <p:nvPicPr>
          <p:cNvPr id="9" name="Picture 8" descr="A picture containing indoor, ceiling, device&#10;&#10;Description automatically generated">
            <a:extLst>
              <a:ext uri="{FF2B5EF4-FFF2-40B4-BE49-F238E27FC236}">
                <a16:creationId xmlns:a16="http://schemas.microsoft.com/office/drawing/2014/main" id="{B466AE6E-4FD4-13BB-CA3D-DF44E8E805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198" b="14113"/>
          <a:stretch/>
        </p:blipFill>
        <p:spPr>
          <a:xfrm>
            <a:off x="5073064" y="1774652"/>
            <a:ext cx="6189824" cy="3606571"/>
          </a:xfrm>
          <a:prstGeom prst="rect">
            <a:avLst/>
          </a:prstGeom>
        </p:spPr>
      </p:pic>
      <p:sp>
        <p:nvSpPr>
          <p:cNvPr id="10" name="Text Placeholder 2">
            <a:extLst>
              <a:ext uri="{FF2B5EF4-FFF2-40B4-BE49-F238E27FC236}">
                <a16:creationId xmlns:a16="http://schemas.microsoft.com/office/drawing/2014/main" id="{7F5C171F-6B4D-C3CE-E05B-A181586C04F2}"/>
              </a:ext>
            </a:extLst>
          </p:cNvPr>
          <p:cNvSpPr>
            <a:spLocks noGrp="1"/>
          </p:cNvSpPr>
          <p:nvPr>
            <p:ph type="body" idx="1"/>
          </p:nvPr>
        </p:nvSpPr>
        <p:spPr>
          <a:xfrm>
            <a:off x="670032" y="1568912"/>
            <a:ext cx="3973080" cy="4525964"/>
          </a:xfrm>
        </p:spPr>
        <p:txBody>
          <a:bodyPr>
            <a:normAutofit fontScale="92500" lnSpcReduction="10000"/>
          </a:bodyPr>
          <a:lstStyle/>
          <a:p>
            <a:r>
              <a:rPr lang="en-US" dirty="0"/>
              <a:t>The reaction furnace has been moved to its final work in B77 A.</a:t>
            </a:r>
          </a:p>
          <a:p>
            <a:r>
              <a:rPr lang="en-US" dirty="0"/>
              <a:t>Extensive work is still going on regarding instrumentation and powering connections.</a:t>
            </a:r>
          </a:p>
          <a:p>
            <a:r>
              <a:rPr lang="en-US" dirty="0"/>
              <a:t>Recommissioning tests planned for September.</a:t>
            </a:r>
          </a:p>
          <a:p>
            <a:r>
              <a:rPr lang="en-US" dirty="0"/>
              <a:t>Final commissioning of the reaction system to be completed with the TFD retort.</a:t>
            </a:r>
          </a:p>
        </p:txBody>
      </p:sp>
    </p:spTree>
    <p:extLst>
      <p:ext uri="{BB962C8B-B14F-4D97-AF65-F5344CB8AC3E}">
        <p14:creationId xmlns:p14="http://schemas.microsoft.com/office/powerpoint/2010/main" val="276836794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C4B5-F2A5-31CC-EB1F-F6D64ACB6833}"/>
              </a:ext>
            </a:extLst>
          </p:cNvPr>
          <p:cNvSpPr>
            <a:spLocks noGrp="1"/>
          </p:cNvSpPr>
          <p:nvPr>
            <p:ph type="title"/>
          </p:nvPr>
        </p:nvSpPr>
        <p:spPr/>
        <p:txBody>
          <a:bodyPr/>
          <a:lstStyle/>
          <a:p>
            <a:r>
              <a:rPr lang="en-US" dirty="0"/>
              <a:t>Infrastructure – Retort</a:t>
            </a:r>
          </a:p>
        </p:txBody>
      </p:sp>
      <p:sp>
        <p:nvSpPr>
          <p:cNvPr id="5" name="Slide Number Placeholder 4">
            <a:extLst>
              <a:ext uri="{FF2B5EF4-FFF2-40B4-BE49-F238E27FC236}">
                <a16:creationId xmlns:a16="http://schemas.microsoft.com/office/drawing/2014/main" id="{F267F652-5936-5C01-2E29-CA785E36A1E4}"/>
              </a:ext>
            </a:extLst>
          </p:cNvPr>
          <p:cNvSpPr>
            <a:spLocks noGrp="1"/>
          </p:cNvSpPr>
          <p:nvPr>
            <p:ph type="sldNum" sz="quarter" idx="2"/>
          </p:nvPr>
        </p:nvSpPr>
        <p:spPr/>
        <p:txBody>
          <a:bodyPr/>
          <a:lstStyle/>
          <a:p>
            <a:fld id="{86CB4B4D-7CA3-9044-876B-883B54F8677D}" type="slidenum">
              <a:rPr lang="en-US" smtClean="0"/>
              <a:t>19</a:t>
            </a:fld>
            <a:endParaRPr lang="en-US"/>
          </a:p>
        </p:txBody>
      </p:sp>
      <p:grpSp>
        <p:nvGrpSpPr>
          <p:cNvPr id="7" name="Group 6">
            <a:extLst>
              <a:ext uri="{FF2B5EF4-FFF2-40B4-BE49-F238E27FC236}">
                <a16:creationId xmlns:a16="http://schemas.microsoft.com/office/drawing/2014/main" id="{D5F2974D-F612-2598-BF18-E47ECF0736C8}"/>
              </a:ext>
            </a:extLst>
          </p:cNvPr>
          <p:cNvGrpSpPr>
            <a:grpSpLocks noChangeAspect="1"/>
          </p:cNvGrpSpPr>
          <p:nvPr/>
        </p:nvGrpSpPr>
        <p:grpSpPr>
          <a:xfrm>
            <a:off x="4285574" y="1074697"/>
            <a:ext cx="3665219" cy="2583715"/>
            <a:chOff x="526880" y="1850158"/>
            <a:chExt cx="4678022" cy="3297668"/>
          </a:xfrm>
        </p:grpSpPr>
        <p:grpSp>
          <p:nvGrpSpPr>
            <p:cNvPr id="8" name="Group 7">
              <a:extLst>
                <a:ext uri="{FF2B5EF4-FFF2-40B4-BE49-F238E27FC236}">
                  <a16:creationId xmlns:a16="http://schemas.microsoft.com/office/drawing/2014/main" id="{57495351-38F8-D0CF-B0BE-D730ED28DDAE}"/>
                </a:ext>
              </a:extLst>
            </p:cNvPr>
            <p:cNvGrpSpPr>
              <a:grpSpLocks noChangeAspect="1"/>
            </p:cNvGrpSpPr>
            <p:nvPr/>
          </p:nvGrpSpPr>
          <p:grpSpPr>
            <a:xfrm>
              <a:off x="526880" y="1850158"/>
              <a:ext cx="4678022" cy="3297668"/>
              <a:chOff x="2781805" y="857996"/>
              <a:chExt cx="6882080" cy="4851370"/>
            </a:xfrm>
          </p:grpSpPr>
          <p:pic>
            <p:nvPicPr>
              <p:cNvPr id="10" name="Picture 9">
                <a:extLst>
                  <a:ext uri="{FF2B5EF4-FFF2-40B4-BE49-F238E27FC236}">
                    <a16:creationId xmlns:a16="http://schemas.microsoft.com/office/drawing/2014/main" id="{143226F6-E935-AD7C-885C-A8262436DE26}"/>
                  </a:ext>
                </a:extLst>
              </p:cNvPr>
              <p:cNvPicPr>
                <a:picLocks noChangeAspect="1"/>
              </p:cNvPicPr>
              <p:nvPr/>
            </p:nvPicPr>
            <p:blipFill>
              <a:blip r:embed="rId2"/>
              <a:stretch>
                <a:fillRect/>
              </a:stretch>
            </p:blipFill>
            <p:spPr>
              <a:xfrm>
                <a:off x="3406354" y="857996"/>
                <a:ext cx="5886944" cy="4834884"/>
              </a:xfrm>
              <a:prstGeom prst="rect">
                <a:avLst/>
              </a:prstGeom>
            </p:spPr>
          </p:pic>
          <p:sp>
            <p:nvSpPr>
              <p:cNvPr id="11" name="TextBox 10">
                <a:extLst>
                  <a:ext uri="{FF2B5EF4-FFF2-40B4-BE49-F238E27FC236}">
                    <a16:creationId xmlns:a16="http://schemas.microsoft.com/office/drawing/2014/main" id="{5E82FE95-AE5C-746F-9387-F6E6AC0C2917}"/>
                  </a:ext>
                </a:extLst>
              </p:cNvPr>
              <p:cNvSpPr txBox="1"/>
              <p:nvPr/>
            </p:nvSpPr>
            <p:spPr>
              <a:xfrm>
                <a:off x="4350174" y="1890109"/>
                <a:ext cx="672085" cy="346742"/>
              </a:xfrm>
              <a:prstGeom prst="rect">
                <a:avLst/>
              </a:prstGeom>
              <a:noFill/>
            </p:spPr>
            <p:txBody>
              <a:bodyPr wrap="square" lIns="0" tIns="0" rIns="0" bIns="0">
                <a:spAutoFit/>
              </a:bodyPr>
              <a:lstStyle/>
              <a:p>
                <a:pPr algn="ctr"/>
                <a:r>
                  <a:rPr lang="en-US" sz="1200" dirty="0">
                    <a:latin typeface="Arial" panose="020B0604020202020204" pitchFamily="34" charset="0"/>
                    <a:ea typeface="Cambria" panose="02040503050406030204" pitchFamily="18" charset="0"/>
                    <a:cs typeface="Arial" panose="020B0604020202020204" pitchFamily="34" charset="0"/>
                  </a:rPr>
                  <a:t>Top</a:t>
                </a:r>
              </a:p>
            </p:txBody>
          </p:sp>
          <p:cxnSp>
            <p:nvCxnSpPr>
              <p:cNvPr id="12" name="Straight Arrow Connector 11">
                <a:extLst>
                  <a:ext uri="{FF2B5EF4-FFF2-40B4-BE49-F238E27FC236}">
                    <a16:creationId xmlns:a16="http://schemas.microsoft.com/office/drawing/2014/main" id="{EDA2C7CC-967F-D986-26C6-921A6FBEFCD6}"/>
                  </a:ext>
                </a:extLst>
              </p:cNvPr>
              <p:cNvCxnSpPr>
                <a:cxnSpLocks/>
              </p:cNvCxnSpPr>
              <p:nvPr/>
            </p:nvCxnSpPr>
            <p:spPr>
              <a:xfrm>
                <a:off x="4998189" y="2145644"/>
                <a:ext cx="1255023" cy="58532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89CFD01-885C-7E2D-2F65-B5C87CAAFBF5}"/>
                  </a:ext>
                </a:extLst>
              </p:cNvPr>
              <p:cNvSpPr txBox="1"/>
              <p:nvPr/>
            </p:nvSpPr>
            <p:spPr>
              <a:xfrm>
                <a:off x="2781805" y="4080119"/>
                <a:ext cx="1363845" cy="866856"/>
              </a:xfrm>
              <a:prstGeom prst="rect">
                <a:avLst/>
              </a:prstGeom>
              <a:noFill/>
            </p:spPr>
            <p:txBody>
              <a:bodyPr wrap="square">
                <a:spAutoFit/>
              </a:bodyPr>
              <a:lstStyle/>
              <a:p>
                <a:pPr algn="ctr"/>
                <a:r>
                  <a:rPr lang="en-US" sz="1200" dirty="0">
                    <a:latin typeface="Arial" panose="020B0604020202020204" pitchFamily="34" charset="0"/>
                    <a:ea typeface="Cambria" panose="02040503050406030204" pitchFamily="18" charset="0"/>
                    <a:cs typeface="Arial" panose="020B0604020202020204" pitchFamily="34" charset="0"/>
                  </a:rPr>
                  <a:t>Base plate</a:t>
                </a:r>
              </a:p>
            </p:txBody>
          </p:sp>
          <p:cxnSp>
            <p:nvCxnSpPr>
              <p:cNvPr id="14" name="Straight Arrow Connector 13">
                <a:extLst>
                  <a:ext uri="{FF2B5EF4-FFF2-40B4-BE49-F238E27FC236}">
                    <a16:creationId xmlns:a16="http://schemas.microsoft.com/office/drawing/2014/main" id="{26FFF19C-8657-0E09-3C56-FB2A44918C6D}"/>
                  </a:ext>
                </a:extLst>
              </p:cNvPr>
              <p:cNvCxnSpPr>
                <a:cxnSpLocks/>
                <a:stCxn id="13" idx="3"/>
              </p:cNvCxnSpPr>
              <p:nvPr/>
            </p:nvCxnSpPr>
            <p:spPr>
              <a:xfrm>
                <a:off x="4145650" y="4513548"/>
                <a:ext cx="216601" cy="39615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C212AEB-7416-D071-1781-E1858C83B1D4}"/>
                  </a:ext>
                </a:extLst>
              </p:cNvPr>
              <p:cNvSpPr txBox="1"/>
              <p:nvPr/>
            </p:nvSpPr>
            <p:spPr>
              <a:xfrm>
                <a:off x="5982053" y="5189253"/>
                <a:ext cx="3681832" cy="520113"/>
              </a:xfrm>
              <a:prstGeom prst="rect">
                <a:avLst/>
              </a:prstGeom>
              <a:noFill/>
            </p:spPr>
            <p:txBody>
              <a:bodyPr wrap="square">
                <a:spAutoFit/>
              </a:bodyPr>
              <a:lstStyle/>
              <a:p>
                <a:pPr algn="ctr"/>
                <a:r>
                  <a:rPr lang="en-US" sz="1200" dirty="0">
                    <a:latin typeface="Arial" panose="020B0604020202020204" pitchFamily="34" charset="0"/>
                    <a:ea typeface="Cambria" panose="02040503050406030204" pitchFamily="18" charset="0"/>
                    <a:cs typeface="Arial" panose="020B0604020202020204" pitchFamily="34" charset="0"/>
                  </a:rPr>
                  <a:t>High temperature </a:t>
                </a:r>
                <a:r>
                  <a:rPr lang="en-US" sz="1200" dirty="0" err="1">
                    <a:latin typeface="Arial" panose="020B0604020202020204" pitchFamily="34" charset="0"/>
                    <a:ea typeface="Cambria" panose="02040503050406030204" pitchFamily="18" charset="0"/>
                    <a:cs typeface="Arial" panose="020B0604020202020204" pitchFamily="34" charset="0"/>
                  </a:rPr>
                  <a:t>o-ring</a:t>
                </a:r>
                <a:endParaRPr lang="en-US" sz="1200" dirty="0">
                  <a:latin typeface="Arial" panose="020B0604020202020204" pitchFamily="34" charset="0"/>
                  <a:ea typeface="Cambria" panose="02040503050406030204" pitchFamily="18" charset="0"/>
                  <a:cs typeface="Arial" panose="020B0604020202020204" pitchFamily="34" charset="0"/>
                </a:endParaRPr>
              </a:p>
            </p:txBody>
          </p:sp>
          <p:cxnSp>
            <p:nvCxnSpPr>
              <p:cNvPr id="16" name="Straight Arrow Connector 15">
                <a:extLst>
                  <a:ext uri="{FF2B5EF4-FFF2-40B4-BE49-F238E27FC236}">
                    <a16:creationId xmlns:a16="http://schemas.microsoft.com/office/drawing/2014/main" id="{81C79FD9-2FFD-7E5D-49B5-F0570BB4C73E}"/>
                  </a:ext>
                </a:extLst>
              </p:cNvPr>
              <p:cNvCxnSpPr>
                <a:cxnSpLocks/>
                <a:stCxn id="15" idx="1"/>
              </p:cNvCxnSpPr>
              <p:nvPr/>
            </p:nvCxnSpPr>
            <p:spPr>
              <a:xfrm flipH="1" flipV="1">
                <a:off x="5456517" y="5189253"/>
                <a:ext cx="525536" cy="2600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91DAC330-1F76-9C24-DD3C-A48B48574680}"/>
                </a:ext>
              </a:extLst>
            </p:cNvPr>
            <p:cNvSpPr txBox="1"/>
            <p:nvPr/>
          </p:nvSpPr>
          <p:spPr>
            <a:xfrm rot="19800000">
              <a:off x="2324631" y="3737129"/>
              <a:ext cx="1557349" cy="235694"/>
            </a:xfrm>
            <a:prstGeom prst="rect">
              <a:avLst/>
            </a:prstGeom>
            <a:noFill/>
          </p:spPr>
          <p:txBody>
            <a:bodyPr wrap="square" lIns="0" tIns="0" rIns="0" bIns="0">
              <a:spAutoFit/>
            </a:bodyPr>
            <a:lstStyle/>
            <a:p>
              <a:pPr algn="ctr"/>
              <a:r>
                <a:rPr lang="en-US" sz="1200" dirty="0">
                  <a:latin typeface="Arial" panose="020B0604020202020204" pitchFamily="34" charset="0"/>
                  <a:ea typeface="Cambria" panose="02040503050406030204" pitchFamily="18" charset="0"/>
                  <a:cs typeface="Arial" panose="020B0604020202020204" pitchFamily="34" charset="0"/>
                </a:rPr>
                <a:t>Reaction fixture</a:t>
              </a:r>
            </a:p>
          </p:txBody>
        </p:sp>
      </p:grpSp>
      <p:pic>
        <p:nvPicPr>
          <p:cNvPr id="17" name="Picture 16" descr="Diagram&#10;&#10;Description automatically generated">
            <a:extLst>
              <a:ext uri="{FF2B5EF4-FFF2-40B4-BE49-F238E27FC236}">
                <a16:creationId xmlns:a16="http://schemas.microsoft.com/office/drawing/2014/main" id="{FFF95CF3-25D3-49C0-4847-D03B0D6D41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9090"/>
          <a:stretch/>
        </p:blipFill>
        <p:spPr>
          <a:xfrm>
            <a:off x="4743192" y="3921230"/>
            <a:ext cx="3077144" cy="2059698"/>
          </a:xfrm>
          <a:prstGeom prst="rect">
            <a:avLst/>
          </a:prstGeom>
          <a:ln>
            <a:solidFill>
              <a:schemeClr val="tx1"/>
            </a:solidFill>
          </a:ln>
        </p:spPr>
      </p:pic>
      <p:pic>
        <p:nvPicPr>
          <p:cNvPr id="23" name="Picture 22">
            <a:extLst>
              <a:ext uri="{FF2B5EF4-FFF2-40B4-BE49-F238E27FC236}">
                <a16:creationId xmlns:a16="http://schemas.microsoft.com/office/drawing/2014/main" id="{ED669C73-1424-4640-1691-C3F2FA29839D}"/>
              </a:ext>
            </a:extLst>
          </p:cNvPr>
          <p:cNvPicPr>
            <a:picLocks noChangeAspect="1"/>
          </p:cNvPicPr>
          <p:nvPr/>
        </p:nvPicPr>
        <p:blipFill>
          <a:blip r:embed="rId4"/>
          <a:stretch>
            <a:fillRect/>
          </a:stretch>
        </p:blipFill>
        <p:spPr>
          <a:xfrm>
            <a:off x="8291950" y="1354049"/>
            <a:ext cx="3429000" cy="4572000"/>
          </a:xfrm>
          <a:prstGeom prst="rect">
            <a:avLst/>
          </a:prstGeom>
          <a:ln>
            <a:solidFill>
              <a:schemeClr val="tx1"/>
            </a:solidFill>
          </a:ln>
        </p:spPr>
      </p:pic>
      <p:sp>
        <p:nvSpPr>
          <p:cNvPr id="26" name="Text Placeholder 2">
            <a:extLst>
              <a:ext uri="{FF2B5EF4-FFF2-40B4-BE49-F238E27FC236}">
                <a16:creationId xmlns:a16="http://schemas.microsoft.com/office/drawing/2014/main" id="{88E005E6-32F9-1A75-F714-17747BD3CA39}"/>
              </a:ext>
            </a:extLst>
          </p:cNvPr>
          <p:cNvSpPr>
            <a:spLocks noGrp="1"/>
          </p:cNvSpPr>
          <p:nvPr>
            <p:ph type="body" idx="1"/>
          </p:nvPr>
        </p:nvSpPr>
        <p:spPr>
          <a:xfrm>
            <a:off x="231590" y="1568912"/>
            <a:ext cx="3973080" cy="4525964"/>
          </a:xfrm>
        </p:spPr>
        <p:txBody>
          <a:bodyPr>
            <a:normAutofit fontScale="92500" lnSpcReduction="20000"/>
          </a:bodyPr>
          <a:lstStyle/>
          <a:p>
            <a:r>
              <a:rPr lang="en-US" dirty="0"/>
              <a:t>A reaction retort specification has been created based on a preliminary design and FE analysis.</a:t>
            </a:r>
          </a:p>
          <a:p>
            <a:r>
              <a:rPr lang="en-US" dirty="0"/>
              <a:t>The retort relies on a high-temperature O-ring, and the top structure has been selected in order to simplify the sequence of operations for inserting and extracting the reaction fixture.</a:t>
            </a:r>
          </a:p>
          <a:p>
            <a:r>
              <a:rPr lang="en-US" dirty="0"/>
              <a:t>Quotes are expected to be received before the end of August.</a:t>
            </a:r>
          </a:p>
        </p:txBody>
      </p:sp>
    </p:spTree>
    <p:extLst>
      <p:ext uri="{BB962C8B-B14F-4D97-AF65-F5344CB8AC3E}">
        <p14:creationId xmlns:p14="http://schemas.microsoft.com/office/powerpoint/2010/main" val="329657115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Title 1"/>
          <p:cNvSpPr txBox="1">
            <a:spLocks noGrp="1"/>
          </p:cNvSpPr>
          <p:nvPr>
            <p:ph type="title"/>
          </p:nvPr>
        </p:nvSpPr>
        <p:spPr>
          <a:prstGeom prst="rect">
            <a:avLst/>
          </a:prstGeom>
        </p:spPr>
        <p:txBody>
          <a:bodyPr/>
          <a:lstStyle>
            <a:lvl1pPr>
              <a:defRPr sz="3600"/>
            </a:lvl1pPr>
          </a:lstStyle>
          <a:p>
            <a:r>
              <a:t>Outline</a:t>
            </a:r>
          </a:p>
        </p:txBody>
      </p:sp>
      <p:sp>
        <p:nvSpPr>
          <p:cNvPr id="397" name="Content Placeholder 2"/>
          <p:cNvSpPr txBox="1">
            <a:spLocks noGrp="1"/>
          </p:cNvSpPr>
          <p:nvPr>
            <p:ph type="body" idx="1"/>
          </p:nvPr>
        </p:nvSpPr>
        <p:spPr>
          <a:xfrm>
            <a:off x="560970" y="1600200"/>
            <a:ext cx="11052101" cy="4525963"/>
          </a:xfrm>
          <a:prstGeom prst="rect">
            <a:avLst/>
          </a:prstGeom>
        </p:spPr>
        <p:txBody>
          <a:bodyPr>
            <a:normAutofit/>
          </a:bodyPr>
          <a:lstStyle/>
          <a:p>
            <a:r>
              <a:rPr lang="en-US" dirty="0"/>
              <a:t>PLM and parameter document</a:t>
            </a:r>
            <a:endParaRPr dirty="0"/>
          </a:p>
          <a:p>
            <a:r>
              <a:rPr lang="en-US" dirty="0"/>
              <a:t>Coil design</a:t>
            </a:r>
          </a:p>
          <a:p>
            <a:r>
              <a:rPr lang="en-US" dirty="0"/>
              <a:t>Magnet design</a:t>
            </a:r>
          </a:p>
          <a:p>
            <a:r>
              <a:rPr lang="en-US" dirty="0"/>
              <a:t>Procurement</a:t>
            </a:r>
          </a:p>
          <a:p>
            <a:r>
              <a:rPr lang="en-US" dirty="0"/>
              <a:t>Infrastructure</a:t>
            </a:r>
          </a:p>
          <a:p>
            <a:r>
              <a:rPr lang="en-US" dirty="0"/>
              <a:t>Summary</a:t>
            </a:r>
            <a:endParaRPr dirty="0"/>
          </a:p>
          <a:p>
            <a:endParaRPr dirty="0"/>
          </a:p>
          <a:p>
            <a:endParaRPr dirty="0"/>
          </a:p>
          <a:p>
            <a:pPr marL="0" indent="0">
              <a:buSzTx/>
              <a:buNone/>
            </a:pPr>
            <a:r>
              <a:rPr dirty="0"/>
              <a:t> </a:t>
            </a:r>
          </a:p>
        </p:txBody>
      </p:sp>
      <p:sp>
        <p:nvSpPr>
          <p:cNvPr id="4" name="Slide Number Placeholder 3">
            <a:extLst>
              <a:ext uri="{FF2B5EF4-FFF2-40B4-BE49-F238E27FC236}">
                <a16:creationId xmlns:a16="http://schemas.microsoft.com/office/drawing/2014/main" id="{D74BEA5A-6475-DF82-CDDC-3B65E7C95F1C}"/>
              </a:ext>
            </a:extLst>
          </p:cNvPr>
          <p:cNvSpPr>
            <a:spLocks noGrp="1"/>
          </p:cNvSpPr>
          <p:nvPr>
            <p:ph type="sldNum" sz="quarter" idx="2"/>
          </p:nvPr>
        </p:nvSpPr>
        <p:spPr/>
        <p:txBody>
          <a:bodyPr/>
          <a:lstStyle/>
          <a:p>
            <a:fld id="{86CB4B4D-7CA3-9044-876B-883B54F8677D}" type="slidenum">
              <a:rPr lang="en-US" smtClean="0"/>
              <a:t>2</a:t>
            </a:fld>
            <a:endParaRPr lang="en-US"/>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C4B5-F2A5-31CC-EB1F-F6D64ACB6833}"/>
              </a:ext>
            </a:extLst>
          </p:cNvPr>
          <p:cNvSpPr>
            <a:spLocks noGrp="1"/>
          </p:cNvSpPr>
          <p:nvPr>
            <p:ph type="title"/>
          </p:nvPr>
        </p:nvSpPr>
        <p:spPr/>
        <p:txBody>
          <a:bodyPr/>
          <a:lstStyle/>
          <a:p>
            <a:r>
              <a:rPr lang="en-US" dirty="0"/>
              <a:t>Infrastructure – Potting infrastructure</a:t>
            </a:r>
          </a:p>
        </p:txBody>
      </p:sp>
      <p:sp>
        <p:nvSpPr>
          <p:cNvPr id="5" name="Slide Number Placeholder 4">
            <a:extLst>
              <a:ext uri="{FF2B5EF4-FFF2-40B4-BE49-F238E27FC236}">
                <a16:creationId xmlns:a16="http://schemas.microsoft.com/office/drawing/2014/main" id="{F267F652-5936-5C01-2E29-CA785E36A1E4}"/>
              </a:ext>
            </a:extLst>
          </p:cNvPr>
          <p:cNvSpPr>
            <a:spLocks noGrp="1"/>
          </p:cNvSpPr>
          <p:nvPr>
            <p:ph type="sldNum" sz="quarter" idx="2"/>
          </p:nvPr>
        </p:nvSpPr>
        <p:spPr/>
        <p:txBody>
          <a:bodyPr/>
          <a:lstStyle/>
          <a:p>
            <a:fld id="{86CB4B4D-7CA3-9044-876B-883B54F8677D}" type="slidenum">
              <a:rPr lang="en-US" smtClean="0"/>
              <a:t>20</a:t>
            </a:fld>
            <a:endParaRPr lang="en-US"/>
          </a:p>
        </p:txBody>
      </p:sp>
      <p:pic>
        <p:nvPicPr>
          <p:cNvPr id="7" name="Graphic 6">
            <a:extLst>
              <a:ext uri="{FF2B5EF4-FFF2-40B4-BE49-F238E27FC236}">
                <a16:creationId xmlns:a16="http://schemas.microsoft.com/office/drawing/2014/main" id="{C656C91A-A86B-A389-B834-E77B6FF155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74091" y="3614731"/>
            <a:ext cx="3014676" cy="2344748"/>
          </a:xfrm>
          <a:prstGeom prst="rect">
            <a:avLst/>
          </a:prstGeom>
        </p:spPr>
      </p:pic>
      <p:pic>
        <p:nvPicPr>
          <p:cNvPr id="11" name="Picture 10">
            <a:extLst>
              <a:ext uri="{FF2B5EF4-FFF2-40B4-BE49-F238E27FC236}">
                <a16:creationId xmlns:a16="http://schemas.microsoft.com/office/drawing/2014/main" id="{6331EC15-EB06-4A3F-663F-B9E180183D07}"/>
              </a:ext>
            </a:extLst>
          </p:cNvPr>
          <p:cNvPicPr>
            <a:picLocks noChangeAspect="1"/>
          </p:cNvPicPr>
          <p:nvPr/>
        </p:nvPicPr>
        <p:blipFill>
          <a:blip r:embed="rId4"/>
          <a:stretch>
            <a:fillRect/>
          </a:stretch>
        </p:blipFill>
        <p:spPr>
          <a:xfrm>
            <a:off x="8708681" y="1067577"/>
            <a:ext cx="2545495" cy="2366005"/>
          </a:xfrm>
          <a:prstGeom prst="rect">
            <a:avLst/>
          </a:prstGeom>
        </p:spPr>
      </p:pic>
      <p:sp>
        <p:nvSpPr>
          <p:cNvPr id="12" name="Text Placeholder 2">
            <a:extLst>
              <a:ext uri="{FF2B5EF4-FFF2-40B4-BE49-F238E27FC236}">
                <a16:creationId xmlns:a16="http://schemas.microsoft.com/office/drawing/2014/main" id="{4627C41B-645D-6555-2EA8-4C139CA65964}"/>
              </a:ext>
            </a:extLst>
          </p:cNvPr>
          <p:cNvSpPr>
            <a:spLocks noGrp="1"/>
          </p:cNvSpPr>
          <p:nvPr>
            <p:ph type="body" idx="1"/>
          </p:nvPr>
        </p:nvSpPr>
        <p:spPr>
          <a:xfrm>
            <a:off x="231590" y="1568912"/>
            <a:ext cx="3973080" cy="4525964"/>
          </a:xfrm>
        </p:spPr>
        <p:txBody>
          <a:bodyPr>
            <a:normAutofit fontScale="92500" lnSpcReduction="10000"/>
          </a:bodyPr>
          <a:lstStyle/>
          <a:p>
            <a:r>
              <a:rPr lang="en-US" sz="1800" dirty="0"/>
              <a:t>The </a:t>
            </a:r>
            <a:r>
              <a:rPr lang="en-US" sz="1800"/>
              <a:t>impregnation chamber has </a:t>
            </a:r>
            <a:r>
              <a:rPr lang="en-US" sz="1800" dirty="0"/>
              <a:t>been moved to its new location.</a:t>
            </a:r>
          </a:p>
          <a:p>
            <a:r>
              <a:rPr lang="en-US" sz="1800" dirty="0"/>
              <a:t>Seismic calculation has been completed.</a:t>
            </a:r>
          </a:p>
          <a:p>
            <a:r>
              <a:rPr lang="en-US" sz="1800" dirty="0"/>
              <a:t>Seismic anchorage is in progress.</a:t>
            </a:r>
          </a:p>
          <a:p>
            <a:r>
              <a:rPr lang="en-US" sz="1800" dirty="0"/>
              <a:t>The power requirements have been assessed based on a transient FE thermal model assuming CTD-101K as the epoxy system.</a:t>
            </a:r>
          </a:p>
          <a:p>
            <a:r>
              <a:rPr lang="en-US" sz="1800" dirty="0"/>
              <a:t>The power supply, control system, and instrumentation are being developed for three heating zones along the coil.</a:t>
            </a:r>
          </a:p>
          <a:p>
            <a:r>
              <a:rPr lang="en-US" sz="1800" dirty="0"/>
              <a:t>The vacuum system and vacuum capability of the chamber have been checked.</a:t>
            </a:r>
          </a:p>
        </p:txBody>
      </p:sp>
      <p:pic>
        <p:nvPicPr>
          <p:cNvPr id="14" name="Picture 13">
            <a:extLst>
              <a:ext uri="{FF2B5EF4-FFF2-40B4-BE49-F238E27FC236}">
                <a16:creationId xmlns:a16="http://schemas.microsoft.com/office/drawing/2014/main" id="{EB3DE71B-621E-18AF-1F27-86509DB91539}"/>
              </a:ext>
            </a:extLst>
          </p:cNvPr>
          <p:cNvPicPr>
            <a:picLocks noChangeAspect="1"/>
          </p:cNvPicPr>
          <p:nvPr/>
        </p:nvPicPr>
        <p:blipFill>
          <a:blip r:embed="rId5"/>
          <a:stretch>
            <a:fillRect/>
          </a:stretch>
        </p:blipFill>
        <p:spPr>
          <a:xfrm>
            <a:off x="4402087" y="1211580"/>
            <a:ext cx="4072004" cy="4678680"/>
          </a:xfrm>
          <a:prstGeom prst="rect">
            <a:avLst/>
          </a:prstGeom>
        </p:spPr>
      </p:pic>
    </p:spTree>
    <p:extLst>
      <p:ext uri="{BB962C8B-B14F-4D97-AF65-F5344CB8AC3E}">
        <p14:creationId xmlns:p14="http://schemas.microsoft.com/office/powerpoint/2010/main" val="15892426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C4B5-F2A5-31CC-EB1F-F6D64ACB6833}"/>
              </a:ext>
            </a:extLst>
          </p:cNvPr>
          <p:cNvSpPr>
            <a:spLocks noGrp="1"/>
          </p:cNvSpPr>
          <p:nvPr>
            <p:ph type="title"/>
          </p:nvPr>
        </p:nvSpPr>
        <p:spPr/>
        <p:txBody>
          <a:bodyPr/>
          <a:lstStyle/>
          <a:p>
            <a:r>
              <a:rPr lang="en-US" dirty="0"/>
              <a:t>Summary</a:t>
            </a:r>
          </a:p>
        </p:txBody>
      </p:sp>
      <p:sp>
        <p:nvSpPr>
          <p:cNvPr id="5" name="Slide Number Placeholder 4">
            <a:extLst>
              <a:ext uri="{FF2B5EF4-FFF2-40B4-BE49-F238E27FC236}">
                <a16:creationId xmlns:a16="http://schemas.microsoft.com/office/drawing/2014/main" id="{F267F652-5936-5C01-2E29-CA785E36A1E4}"/>
              </a:ext>
            </a:extLst>
          </p:cNvPr>
          <p:cNvSpPr>
            <a:spLocks noGrp="1"/>
          </p:cNvSpPr>
          <p:nvPr>
            <p:ph type="sldNum" sz="quarter" idx="2"/>
          </p:nvPr>
        </p:nvSpPr>
        <p:spPr/>
        <p:txBody>
          <a:bodyPr/>
          <a:lstStyle/>
          <a:p>
            <a:fld id="{86CB4B4D-7CA3-9044-876B-883B54F8677D}" type="slidenum">
              <a:rPr lang="en-US" smtClean="0"/>
              <a:t>21</a:t>
            </a:fld>
            <a:endParaRPr lang="en-US"/>
          </a:p>
        </p:txBody>
      </p:sp>
      <p:sp>
        <p:nvSpPr>
          <p:cNvPr id="6" name="Text Placeholder 5">
            <a:extLst>
              <a:ext uri="{FF2B5EF4-FFF2-40B4-BE49-F238E27FC236}">
                <a16:creationId xmlns:a16="http://schemas.microsoft.com/office/drawing/2014/main" id="{411D955C-B653-09EF-3952-2A8A5F92E221}"/>
              </a:ext>
            </a:extLst>
          </p:cNvPr>
          <p:cNvSpPr>
            <a:spLocks noGrp="1"/>
          </p:cNvSpPr>
          <p:nvPr>
            <p:ph type="body" idx="1"/>
          </p:nvPr>
        </p:nvSpPr>
        <p:spPr/>
        <p:txBody>
          <a:bodyPr/>
          <a:lstStyle/>
          <a:p>
            <a:r>
              <a:rPr lang="en-US" dirty="0"/>
              <a:t>A main document (within the PLM system used in the project) is used as a central repository for all parameters used in the generations of the CAD models.</a:t>
            </a:r>
          </a:p>
          <a:p>
            <a:r>
              <a:rPr lang="en-US" dirty="0"/>
              <a:t>Coil, magnet, and tooling CAD design are progressing in parallel along with the final optimizations on the FE analysis side.</a:t>
            </a:r>
          </a:p>
          <a:p>
            <a:r>
              <a:rPr lang="en-US" dirty="0"/>
              <a:t>Based on the initial feedback from vendors, all parts and components are manufacturable, and preliminary quotes indicate that the costs are in line with the allocated budget.</a:t>
            </a:r>
          </a:p>
          <a:p>
            <a:r>
              <a:rPr lang="en-US" dirty="0"/>
              <a:t>The infrastructure required for the manufacturing and assembly of the different components of the magnet is being prepared.</a:t>
            </a:r>
          </a:p>
          <a:p>
            <a:endParaRPr lang="en-US" dirty="0"/>
          </a:p>
        </p:txBody>
      </p:sp>
    </p:spTree>
    <p:extLst>
      <p:ext uri="{BB962C8B-B14F-4D97-AF65-F5344CB8AC3E}">
        <p14:creationId xmlns:p14="http://schemas.microsoft.com/office/powerpoint/2010/main" val="57308678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C4B5-F2A5-31CC-EB1F-F6D64ACB6833}"/>
              </a:ext>
            </a:extLst>
          </p:cNvPr>
          <p:cNvSpPr>
            <a:spLocks noGrp="1"/>
          </p:cNvSpPr>
          <p:nvPr>
            <p:ph type="title"/>
          </p:nvPr>
        </p:nvSpPr>
        <p:spPr/>
        <p:txBody>
          <a:bodyPr/>
          <a:lstStyle/>
          <a:p>
            <a:r>
              <a:rPr lang="en-US" dirty="0"/>
              <a:t>PLM and parameter document</a:t>
            </a:r>
          </a:p>
        </p:txBody>
      </p:sp>
      <p:sp>
        <p:nvSpPr>
          <p:cNvPr id="3" name="Text Placeholder 2">
            <a:extLst>
              <a:ext uri="{FF2B5EF4-FFF2-40B4-BE49-F238E27FC236}">
                <a16:creationId xmlns:a16="http://schemas.microsoft.com/office/drawing/2014/main" id="{DB11DA45-D624-7217-C9DF-DAD9E5630331}"/>
              </a:ext>
            </a:extLst>
          </p:cNvPr>
          <p:cNvSpPr>
            <a:spLocks noGrp="1"/>
          </p:cNvSpPr>
          <p:nvPr>
            <p:ph type="body" idx="1"/>
          </p:nvPr>
        </p:nvSpPr>
        <p:spPr>
          <a:xfrm>
            <a:off x="104894" y="1166018"/>
            <a:ext cx="4107282" cy="4525964"/>
          </a:xfrm>
        </p:spPr>
        <p:txBody>
          <a:bodyPr/>
          <a:lstStyle/>
          <a:p>
            <a:r>
              <a:rPr lang="en-US" dirty="0"/>
              <a:t>All </a:t>
            </a:r>
            <a:r>
              <a:rPr lang="en-US" b="1" dirty="0"/>
              <a:t>engineering data </a:t>
            </a:r>
            <a:r>
              <a:rPr lang="en-US" dirty="0"/>
              <a:t>related to the magnet is managed in the PLM (product lifecycle management) tool used at LBNL (PTC Windchill).</a:t>
            </a:r>
          </a:p>
          <a:p>
            <a:endParaRPr lang="en-US" dirty="0"/>
          </a:p>
          <a:p>
            <a:endParaRPr lang="en-US" dirty="0"/>
          </a:p>
        </p:txBody>
      </p:sp>
      <p:sp>
        <p:nvSpPr>
          <p:cNvPr id="5" name="Slide Number Placeholder 4">
            <a:extLst>
              <a:ext uri="{FF2B5EF4-FFF2-40B4-BE49-F238E27FC236}">
                <a16:creationId xmlns:a16="http://schemas.microsoft.com/office/drawing/2014/main" id="{F267F652-5936-5C01-2E29-CA785E36A1E4}"/>
              </a:ext>
            </a:extLst>
          </p:cNvPr>
          <p:cNvSpPr>
            <a:spLocks noGrp="1"/>
          </p:cNvSpPr>
          <p:nvPr>
            <p:ph type="sldNum" sz="quarter" idx="2"/>
          </p:nvPr>
        </p:nvSpPr>
        <p:spPr/>
        <p:txBody>
          <a:bodyPr/>
          <a:lstStyle/>
          <a:p>
            <a:fld id="{86CB4B4D-7CA3-9044-876B-883B54F8677D}" type="slidenum">
              <a:rPr lang="en-US" smtClean="0"/>
              <a:t>3</a:t>
            </a:fld>
            <a:endParaRPr lang="en-US"/>
          </a:p>
        </p:txBody>
      </p:sp>
      <p:pic>
        <p:nvPicPr>
          <p:cNvPr id="7" name="Picture 6">
            <a:extLst>
              <a:ext uri="{FF2B5EF4-FFF2-40B4-BE49-F238E27FC236}">
                <a16:creationId xmlns:a16="http://schemas.microsoft.com/office/drawing/2014/main" id="{86A7739F-5A90-C7F4-2CAA-02D85ED771C5}"/>
              </a:ext>
            </a:extLst>
          </p:cNvPr>
          <p:cNvPicPr>
            <a:picLocks noChangeAspect="1"/>
          </p:cNvPicPr>
          <p:nvPr/>
        </p:nvPicPr>
        <p:blipFill>
          <a:blip r:embed="rId2"/>
          <a:stretch>
            <a:fillRect/>
          </a:stretch>
        </p:blipFill>
        <p:spPr>
          <a:xfrm>
            <a:off x="779787" y="3719569"/>
            <a:ext cx="1867161" cy="1857634"/>
          </a:xfrm>
          <a:prstGeom prst="rect">
            <a:avLst/>
          </a:prstGeom>
        </p:spPr>
      </p:pic>
      <p:pic>
        <p:nvPicPr>
          <p:cNvPr id="9" name="Picture 8">
            <a:extLst>
              <a:ext uri="{FF2B5EF4-FFF2-40B4-BE49-F238E27FC236}">
                <a16:creationId xmlns:a16="http://schemas.microsoft.com/office/drawing/2014/main" id="{52E7E1D5-F3F8-3067-0365-DA5965274FD3}"/>
              </a:ext>
            </a:extLst>
          </p:cNvPr>
          <p:cNvPicPr>
            <a:picLocks noChangeAspect="1"/>
          </p:cNvPicPr>
          <p:nvPr/>
        </p:nvPicPr>
        <p:blipFill>
          <a:blip r:embed="rId3"/>
          <a:stretch>
            <a:fillRect/>
          </a:stretch>
        </p:blipFill>
        <p:spPr>
          <a:xfrm>
            <a:off x="8679483" y="1277159"/>
            <a:ext cx="3407623" cy="4499810"/>
          </a:xfrm>
          <a:prstGeom prst="rect">
            <a:avLst/>
          </a:prstGeom>
          <a:ln>
            <a:solidFill>
              <a:schemeClr val="tx1"/>
            </a:solidFill>
          </a:ln>
        </p:spPr>
      </p:pic>
      <p:cxnSp>
        <p:nvCxnSpPr>
          <p:cNvPr id="11" name="Straight Connector 10">
            <a:extLst>
              <a:ext uri="{FF2B5EF4-FFF2-40B4-BE49-F238E27FC236}">
                <a16:creationId xmlns:a16="http://schemas.microsoft.com/office/drawing/2014/main" id="{26FD592F-CB44-9180-59C7-0EA84DC3E674}"/>
              </a:ext>
            </a:extLst>
          </p:cNvPr>
          <p:cNvCxnSpPr/>
          <p:nvPr/>
        </p:nvCxnSpPr>
        <p:spPr>
          <a:xfrm>
            <a:off x="4237362" y="1277159"/>
            <a:ext cx="0" cy="4499810"/>
          </a:xfrm>
          <a:prstGeom prst="line">
            <a:avLst/>
          </a:prstGeom>
          <a:noFill/>
          <a:ln w="25400" cap="flat">
            <a:solidFill>
              <a:schemeClr val="accent1">
                <a:lumMod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2" name="Text Placeholder 2">
            <a:extLst>
              <a:ext uri="{FF2B5EF4-FFF2-40B4-BE49-F238E27FC236}">
                <a16:creationId xmlns:a16="http://schemas.microsoft.com/office/drawing/2014/main" id="{0CBE35B0-E508-2561-32D5-FFED716F8AB4}"/>
              </a:ext>
            </a:extLst>
          </p:cNvPr>
          <p:cNvSpPr txBox="1">
            <a:spLocks/>
          </p:cNvSpPr>
          <p:nvPr/>
        </p:nvSpPr>
        <p:spPr>
          <a:xfrm>
            <a:off x="4446331" y="1166018"/>
            <a:ext cx="4107282" cy="4525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3429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457200" rtl="0" latinLnBrk="0">
              <a:lnSpc>
                <a:spcPct val="100000"/>
              </a:lnSpc>
              <a:spcBef>
                <a:spcPts val="500"/>
              </a:spcBef>
              <a:spcAft>
                <a:spcPts val="0"/>
              </a:spcAft>
              <a:buClrTx/>
              <a:buSzPct val="100000"/>
              <a:buFont typeface="Arial"/>
              <a:buChar char="o"/>
              <a:tabLst/>
              <a:defRPr sz="2400" b="0" i="0" u="none" strike="noStrike" cap="none" spc="0" baseline="0">
                <a:solidFill>
                  <a:srgbClr val="000000"/>
                </a:solidFill>
                <a:uFillTx/>
                <a:latin typeface="Arial"/>
                <a:ea typeface="Arial"/>
                <a:cs typeface="Arial"/>
                <a:sym typeface="Arial"/>
              </a:defRPr>
            </a:lvl2pPr>
            <a:lvl3pPr marL="1188719" marR="0" indent="-274319"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645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031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a:lstStyle>
          <a:p>
            <a:pPr hangingPunct="1"/>
            <a:r>
              <a:rPr lang="en-US" dirty="0"/>
              <a:t>The </a:t>
            </a:r>
            <a:r>
              <a:rPr lang="en-US" b="1" dirty="0"/>
              <a:t>parameters</a:t>
            </a:r>
            <a:r>
              <a:rPr lang="en-US" dirty="0"/>
              <a:t> required to define the components of the magnet are compiled in a master document managed from the PLM system.</a:t>
            </a:r>
          </a:p>
          <a:p>
            <a:pPr hangingPunct="1"/>
            <a:endParaRPr lang="en-US" dirty="0"/>
          </a:p>
        </p:txBody>
      </p:sp>
      <p:pic>
        <p:nvPicPr>
          <p:cNvPr id="14" name="Picture 13">
            <a:extLst>
              <a:ext uri="{FF2B5EF4-FFF2-40B4-BE49-F238E27FC236}">
                <a16:creationId xmlns:a16="http://schemas.microsoft.com/office/drawing/2014/main" id="{A43814D3-989E-91DB-406A-5EEC0002D823}"/>
              </a:ext>
            </a:extLst>
          </p:cNvPr>
          <p:cNvPicPr>
            <a:picLocks noChangeAspect="1"/>
          </p:cNvPicPr>
          <p:nvPr/>
        </p:nvPicPr>
        <p:blipFill>
          <a:blip r:embed="rId4"/>
          <a:stretch>
            <a:fillRect/>
          </a:stretch>
        </p:blipFill>
        <p:spPr>
          <a:xfrm>
            <a:off x="4935521" y="3612657"/>
            <a:ext cx="2995429" cy="2271478"/>
          </a:xfrm>
          <a:prstGeom prst="rect">
            <a:avLst/>
          </a:prstGeom>
        </p:spPr>
      </p:pic>
    </p:spTree>
    <p:extLst>
      <p:ext uri="{BB962C8B-B14F-4D97-AF65-F5344CB8AC3E}">
        <p14:creationId xmlns:p14="http://schemas.microsoft.com/office/powerpoint/2010/main" val="195067100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Title 1"/>
          <p:cNvSpPr txBox="1">
            <a:spLocks noGrp="1"/>
          </p:cNvSpPr>
          <p:nvPr>
            <p:ph type="title"/>
          </p:nvPr>
        </p:nvSpPr>
        <p:spPr>
          <a:prstGeom prst="rect">
            <a:avLst/>
          </a:prstGeom>
        </p:spPr>
        <p:txBody>
          <a:bodyPr/>
          <a:lstStyle>
            <a:lvl1pPr>
              <a:defRPr sz="3600"/>
            </a:lvl1pPr>
          </a:lstStyle>
          <a:p>
            <a:r>
              <a:t>Outline</a:t>
            </a:r>
          </a:p>
        </p:txBody>
      </p:sp>
      <p:sp>
        <p:nvSpPr>
          <p:cNvPr id="397" name="Content Placeholder 2"/>
          <p:cNvSpPr txBox="1">
            <a:spLocks noGrp="1"/>
          </p:cNvSpPr>
          <p:nvPr>
            <p:ph type="body" idx="1"/>
          </p:nvPr>
        </p:nvSpPr>
        <p:spPr>
          <a:xfrm>
            <a:off x="560970" y="1600200"/>
            <a:ext cx="11052101" cy="4525963"/>
          </a:xfrm>
          <a:prstGeom prst="rect">
            <a:avLst/>
          </a:prstGeom>
        </p:spPr>
        <p:txBody>
          <a:bodyPr>
            <a:normAutofit/>
          </a:bodyPr>
          <a:lstStyle/>
          <a:p>
            <a:r>
              <a:rPr lang="en-US" dirty="0"/>
              <a:t>PLM and parameter document</a:t>
            </a:r>
            <a:endParaRPr dirty="0"/>
          </a:p>
          <a:p>
            <a:r>
              <a:rPr lang="en-US" sz="3600" b="1" dirty="0"/>
              <a:t>Coil design</a:t>
            </a:r>
          </a:p>
          <a:p>
            <a:r>
              <a:rPr lang="en-US" dirty="0"/>
              <a:t>Magnet design</a:t>
            </a:r>
          </a:p>
          <a:p>
            <a:r>
              <a:rPr lang="en-US" dirty="0"/>
              <a:t>Procurement</a:t>
            </a:r>
          </a:p>
          <a:p>
            <a:r>
              <a:rPr lang="en-US" dirty="0"/>
              <a:t>Infrastructure</a:t>
            </a:r>
          </a:p>
          <a:p>
            <a:r>
              <a:rPr lang="en-US" dirty="0"/>
              <a:t>Summary</a:t>
            </a:r>
            <a:endParaRPr dirty="0"/>
          </a:p>
          <a:p>
            <a:endParaRPr dirty="0"/>
          </a:p>
          <a:p>
            <a:endParaRPr dirty="0"/>
          </a:p>
          <a:p>
            <a:pPr marL="0" indent="0">
              <a:buSzTx/>
              <a:buNone/>
            </a:pPr>
            <a:r>
              <a:rPr dirty="0"/>
              <a:t> </a:t>
            </a:r>
          </a:p>
        </p:txBody>
      </p:sp>
      <p:sp>
        <p:nvSpPr>
          <p:cNvPr id="4" name="Slide Number Placeholder 3">
            <a:extLst>
              <a:ext uri="{FF2B5EF4-FFF2-40B4-BE49-F238E27FC236}">
                <a16:creationId xmlns:a16="http://schemas.microsoft.com/office/drawing/2014/main" id="{D74BEA5A-6475-DF82-CDDC-3B65E7C95F1C}"/>
              </a:ext>
            </a:extLst>
          </p:cNvPr>
          <p:cNvSpPr>
            <a:spLocks noGrp="1"/>
          </p:cNvSpPr>
          <p:nvPr>
            <p:ph type="sldNum" sz="quarter" idx="2"/>
          </p:nvPr>
        </p:nvSpPr>
        <p:spPr/>
        <p:txBody>
          <a:bodyPr/>
          <a:lstStyle/>
          <a:p>
            <a:fld id="{86CB4B4D-7CA3-9044-876B-883B54F8677D}" type="slidenum">
              <a:rPr lang="en-US" smtClean="0"/>
              <a:t>4</a:t>
            </a:fld>
            <a:endParaRPr lang="en-US"/>
          </a:p>
        </p:txBody>
      </p:sp>
    </p:spTree>
    <p:extLst>
      <p:ext uri="{BB962C8B-B14F-4D97-AF65-F5344CB8AC3E}">
        <p14:creationId xmlns:p14="http://schemas.microsoft.com/office/powerpoint/2010/main" val="43368273"/>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C4B5-F2A5-31CC-EB1F-F6D64ACB6833}"/>
              </a:ext>
            </a:extLst>
          </p:cNvPr>
          <p:cNvSpPr>
            <a:spLocks noGrp="1"/>
          </p:cNvSpPr>
          <p:nvPr>
            <p:ph type="title"/>
          </p:nvPr>
        </p:nvSpPr>
        <p:spPr/>
        <p:txBody>
          <a:bodyPr/>
          <a:lstStyle/>
          <a:p>
            <a:r>
              <a:rPr lang="en-US" dirty="0"/>
              <a:t>Coil design – Prototyping and design iterations</a:t>
            </a:r>
          </a:p>
        </p:txBody>
      </p:sp>
      <p:sp>
        <p:nvSpPr>
          <p:cNvPr id="5" name="Slide Number Placeholder 4">
            <a:extLst>
              <a:ext uri="{FF2B5EF4-FFF2-40B4-BE49-F238E27FC236}">
                <a16:creationId xmlns:a16="http://schemas.microsoft.com/office/drawing/2014/main" id="{F267F652-5936-5C01-2E29-CA785E36A1E4}"/>
              </a:ext>
            </a:extLst>
          </p:cNvPr>
          <p:cNvSpPr>
            <a:spLocks noGrp="1"/>
          </p:cNvSpPr>
          <p:nvPr>
            <p:ph type="sldNum" sz="quarter" idx="2"/>
          </p:nvPr>
        </p:nvSpPr>
        <p:spPr/>
        <p:txBody>
          <a:bodyPr/>
          <a:lstStyle/>
          <a:p>
            <a:fld id="{86CB4B4D-7CA3-9044-876B-883B54F8677D}" type="slidenum">
              <a:rPr lang="en-US" smtClean="0"/>
              <a:t>5</a:t>
            </a:fld>
            <a:endParaRPr lang="en-US"/>
          </a:p>
        </p:txBody>
      </p:sp>
      <p:sp>
        <p:nvSpPr>
          <p:cNvPr id="31" name="Text Placeholder 2">
            <a:extLst>
              <a:ext uri="{FF2B5EF4-FFF2-40B4-BE49-F238E27FC236}">
                <a16:creationId xmlns:a16="http://schemas.microsoft.com/office/drawing/2014/main" id="{3CF5BC59-A862-BB24-F13C-D31DC6031FF8}"/>
              </a:ext>
            </a:extLst>
          </p:cNvPr>
          <p:cNvSpPr>
            <a:spLocks noGrp="1"/>
          </p:cNvSpPr>
          <p:nvPr>
            <p:ph type="body" idx="1"/>
          </p:nvPr>
        </p:nvSpPr>
        <p:spPr>
          <a:xfrm>
            <a:off x="379679" y="1590084"/>
            <a:ext cx="5451214" cy="4525964"/>
          </a:xfrm>
        </p:spPr>
        <p:txBody>
          <a:bodyPr>
            <a:normAutofit/>
          </a:bodyPr>
          <a:lstStyle/>
          <a:p>
            <a:r>
              <a:rPr lang="en-US" dirty="0"/>
              <a:t>A series of winding tests were performed in order to determine the optimal hard bend radius of the cable in the transition-to-ramp region (1400 mm). </a:t>
            </a:r>
          </a:p>
          <a:p>
            <a:r>
              <a:rPr lang="en-US" dirty="0"/>
              <a:t>The design of the layer jump region was also validated through a series of tests.</a:t>
            </a:r>
          </a:p>
        </p:txBody>
      </p:sp>
      <p:grpSp>
        <p:nvGrpSpPr>
          <p:cNvPr id="3" name="Group 2">
            <a:extLst>
              <a:ext uri="{FF2B5EF4-FFF2-40B4-BE49-F238E27FC236}">
                <a16:creationId xmlns:a16="http://schemas.microsoft.com/office/drawing/2014/main" id="{FF3B33A9-7D95-24F1-93F1-80681906F832}"/>
              </a:ext>
            </a:extLst>
          </p:cNvPr>
          <p:cNvGrpSpPr>
            <a:grpSpLocks noChangeAspect="1"/>
          </p:cNvGrpSpPr>
          <p:nvPr/>
        </p:nvGrpSpPr>
        <p:grpSpPr>
          <a:xfrm>
            <a:off x="6142619" y="1290852"/>
            <a:ext cx="2673188" cy="4821026"/>
            <a:chOff x="-4260" y="-32310"/>
            <a:chExt cx="3200400" cy="5771839"/>
          </a:xfrm>
        </p:grpSpPr>
        <p:grpSp>
          <p:nvGrpSpPr>
            <p:cNvPr id="4" name="Group 3">
              <a:extLst>
                <a:ext uri="{FF2B5EF4-FFF2-40B4-BE49-F238E27FC236}">
                  <a16:creationId xmlns:a16="http://schemas.microsoft.com/office/drawing/2014/main" id="{3613C564-C949-320F-96F2-8E31EFE55981}"/>
                </a:ext>
              </a:extLst>
            </p:cNvPr>
            <p:cNvGrpSpPr/>
            <p:nvPr/>
          </p:nvGrpSpPr>
          <p:grpSpPr>
            <a:xfrm>
              <a:off x="-4260" y="-32310"/>
              <a:ext cx="3200400" cy="5771839"/>
              <a:chOff x="-4260" y="-32310"/>
              <a:chExt cx="3200400" cy="5771839"/>
            </a:xfrm>
          </p:grpSpPr>
          <p:grpSp>
            <p:nvGrpSpPr>
              <p:cNvPr id="7" name="Group 6">
                <a:extLst>
                  <a:ext uri="{FF2B5EF4-FFF2-40B4-BE49-F238E27FC236}">
                    <a16:creationId xmlns:a16="http://schemas.microsoft.com/office/drawing/2014/main" id="{807A5AEE-F090-BDFF-DA9A-C59FA01170A3}"/>
                  </a:ext>
                </a:extLst>
              </p:cNvPr>
              <p:cNvGrpSpPr/>
              <p:nvPr/>
            </p:nvGrpSpPr>
            <p:grpSpPr>
              <a:xfrm>
                <a:off x="-4260" y="-32310"/>
                <a:ext cx="3200400" cy="5771839"/>
                <a:chOff x="-4260" y="-32310"/>
                <a:chExt cx="3200400" cy="5771839"/>
              </a:xfrm>
            </p:grpSpPr>
            <p:pic>
              <p:nvPicPr>
                <p:cNvPr id="51" name="Graphic 50">
                  <a:extLst>
                    <a:ext uri="{FF2B5EF4-FFF2-40B4-BE49-F238E27FC236}">
                      <a16:creationId xmlns:a16="http://schemas.microsoft.com/office/drawing/2014/main" id="{2DD03A54-3A41-128F-C3F1-E20929DF104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892"/>
                <a:stretch/>
              </p:blipFill>
              <p:spPr>
                <a:xfrm>
                  <a:off x="-4260" y="2079780"/>
                  <a:ext cx="3200400" cy="2663875"/>
                </a:xfrm>
                <a:prstGeom prst="rect">
                  <a:avLst/>
                </a:prstGeom>
              </p:spPr>
            </p:pic>
            <p:grpSp>
              <p:nvGrpSpPr>
                <p:cNvPr id="52" name="Group 51">
                  <a:extLst>
                    <a:ext uri="{FF2B5EF4-FFF2-40B4-BE49-F238E27FC236}">
                      <a16:creationId xmlns:a16="http://schemas.microsoft.com/office/drawing/2014/main" id="{690BF499-B43C-13A8-3C4E-F5A1C5EE6FDB}"/>
                    </a:ext>
                  </a:extLst>
                </p:cNvPr>
                <p:cNvGrpSpPr/>
                <p:nvPr/>
              </p:nvGrpSpPr>
              <p:grpSpPr>
                <a:xfrm>
                  <a:off x="107469" y="-32310"/>
                  <a:ext cx="3077054" cy="1079623"/>
                  <a:chOff x="107469" y="10235"/>
                  <a:chExt cx="3077054" cy="1079623"/>
                </a:xfrm>
              </p:grpSpPr>
              <p:grpSp>
                <p:nvGrpSpPr>
                  <p:cNvPr id="81" name="Group 80">
                    <a:extLst>
                      <a:ext uri="{FF2B5EF4-FFF2-40B4-BE49-F238E27FC236}">
                        <a16:creationId xmlns:a16="http://schemas.microsoft.com/office/drawing/2014/main" id="{838874BE-CFAC-208E-0D78-82D5AF99B0DC}"/>
                      </a:ext>
                    </a:extLst>
                  </p:cNvPr>
                  <p:cNvGrpSpPr/>
                  <p:nvPr/>
                </p:nvGrpSpPr>
                <p:grpSpPr>
                  <a:xfrm>
                    <a:off x="107469" y="139699"/>
                    <a:ext cx="3077054" cy="950159"/>
                    <a:chOff x="202584" y="1866771"/>
                    <a:chExt cx="5233937" cy="1616180"/>
                  </a:xfrm>
                </p:grpSpPr>
                <p:grpSp>
                  <p:nvGrpSpPr>
                    <p:cNvPr id="84" name="Group 83">
                      <a:extLst>
                        <a:ext uri="{FF2B5EF4-FFF2-40B4-BE49-F238E27FC236}">
                          <a16:creationId xmlns:a16="http://schemas.microsoft.com/office/drawing/2014/main" id="{8806EE77-53BA-77A7-AEDF-D07B61D65929}"/>
                        </a:ext>
                      </a:extLst>
                    </p:cNvPr>
                    <p:cNvGrpSpPr/>
                    <p:nvPr/>
                  </p:nvGrpSpPr>
                  <p:grpSpPr>
                    <a:xfrm>
                      <a:off x="202584" y="1866771"/>
                      <a:ext cx="5233937" cy="1360557"/>
                      <a:chOff x="514099" y="2124809"/>
                      <a:chExt cx="5233937" cy="1360557"/>
                    </a:xfrm>
                  </p:grpSpPr>
                  <p:pic>
                    <p:nvPicPr>
                      <p:cNvPr id="86" name="Picture 85">
                        <a:extLst>
                          <a:ext uri="{FF2B5EF4-FFF2-40B4-BE49-F238E27FC236}">
                            <a16:creationId xmlns:a16="http://schemas.microsoft.com/office/drawing/2014/main" id="{47179A40-E0A3-DAEA-2272-B0EA8D43F5BC}"/>
                          </a:ext>
                        </a:extLst>
                      </p:cNvPr>
                      <p:cNvPicPr>
                        <a:picLocks noChangeAspect="1"/>
                      </p:cNvPicPr>
                      <p:nvPr/>
                    </p:nvPicPr>
                    <p:blipFill rotWithShape="1">
                      <a:blip r:embed="rId4"/>
                      <a:srcRect t="12493" r="6041" b="35497"/>
                      <a:stretch/>
                    </p:blipFill>
                    <p:spPr>
                      <a:xfrm flipH="1">
                        <a:off x="514099" y="2124809"/>
                        <a:ext cx="5233937" cy="1360557"/>
                      </a:xfrm>
                      <a:prstGeom prst="rect">
                        <a:avLst/>
                      </a:prstGeom>
                      <a:ln>
                        <a:noFill/>
                      </a:ln>
                    </p:spPr>
                  </p:pic>
                  <p:sp>
                    <p:nvSpPr>
                      <p:cNvPr id="87" name="Rectangle 86">
                        <a:extLst>
                          <a:ext uri="{FF2B5EF4-FFF2-40B4-BE49-F238E27FC236}">
                            <a16:creationId xmlns:a16="http://schemas.microsoft.com/office/drawing/2014/main" id="{81D76C28-2EAF-4D47-4665-DCCF1386E46B}"/>
                          </a:ext>
                        </a:extLst>
                      </p:cNvPr>
                      <p:cNvSpPr/>
                      <p:nvPr/>
                    </p:nvSpPr>
                    <p:spPr>
                      <a:xfrm>
                        <a:off x="3990975" y="2460431"/>
                        <a:ext cx="983028" cy="45719"/>
                      </a:xfrm>
                      <a:prstGeom prst="rect">
                        <a:avLst/>
                      </a:prstGeom>
                      <a:solidFill>
                        <a:srgbClr val="FF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latin typeface="Times New Roman" panose="02020603050405020304" pitchFamily="18" charset="0"/>
                          <a:cs typeface="Times New Roman" panose="02020603050405020304" pitchFamily="18" charset="0"/>
                        </a:endParaRPr>
                      </a:p>
                    </p:txBody>
                  </p:sp>
                  <p:sp>
                    <p:nvSpPr>
                      <p:cNvPr id="88" name="Rectangle 87">
                        <a:extLst>
                          <a:ext uri="{FF2B5EF4-FFF2-40B4-BE49-F238E27FC236}">
                            <a16:creationId xmlns:a16="http://schemas.microsoft.com/office/drawing/2014/main" id="{3A9C12BA-0A1E-AA1F-F889-5DC36A5B9382}"/>
                          </a:ext>
                        </a:extLst>
                      </p:cNvPr>
                      <p:cNvSpPr/>
                      <p:nvPr/>
                    </p:nvSpPr>
                    <p:spPr>
                      <a:xfrm>
                        <a:off x="838200" y="2317750"/>
                        <a:ext cx="4457286" cy="157480"/>
                      </a:xfrm>
                      <a:prstGeom prst="rect">
                        <a:avLst/>
                      </a:prstGeom>
                      <a:solidFill>
                        <a:srgbClr val="CA7340"/>
                      </a:solidFill>
                      <a:ln>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latin typeface="Times New Roman" panose="02020603050405020304" pitchFamily="18" charset="0"/>
                          <a:cs typeface="Times New Roman" panose="02020603050405020304" pitchFamily="18" charset="0"/>
                        </a:endParaRPr>
                      </a:p>
                    </p:txBody>
                  </p:sp>
                  <p:sp>
                    <p:nvSpPr>
                      <p:cNvPr id="89" name="Rectangle 88">
                        <a:extLst>
                          <a:ext uri="{FF2B5EF4-FFF2-40B4-BE49-F238E27FC236}">
                            <a16:creationId xmlns:a16="http://schemas.microsoft.com/office/drawing/2014/main" id="{A1EC5F41-FD54-22E8-6BDF-3EAC9512BD4B}"/>
                          </a:ext>
                        </a:extLst>
                      </p:cNvPr>
                      <p:cNvSpPr/>
                      <p:nvPr/>
                    </p:nvSpPr>
                    <p:spPr>
                      <a:xfrm rot="20990682">
                        <a:off x="1089051" y="2745813"/>
                        <a:ext cx="1653330" cy="36001"/>
                      </a:xfrm>
                      <a:prstGeom prst="rect">
                        <a:avLst/>
                      </a:prstGeom>
                      <a:solidFill>
                        <a:srgbClr val="FF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latin typeface="Times New Roman" panose="02020603050405020304" pitchFamily="18" charset="0"/>
                          <a:cs typeface="Times New Roman" panose="02020603050405020304" pitchFamily="18" charset="0"/>
                        </a:endParaRPr>
                      </a:p>
                    </p:txBody>
                  </p:sp>
                  <p:sp>
                    <p:nvSpPr>
                      <p:cNvPr id="90" name="Rectangle 39">
                        <a:extLst>
                          <a:ext uri="{FF2B5EF4-FFF2-40B4-BE49-F238E27FC236}">
                            <a16:creationId xmlns:a16="http://schemas.microsoft.com/office/drawing/2014/main" id="{83993527-4A85-6AD1-9F30-DD27C08583B3}"/>
                          </a:ext>
                        </a:extLst>
                      </p:cNvPr>
                      <p:cNvSpPr/>
                      <p:nvPr/>
                    </p:nvSpPr>
                    <p:spPr>
                      <a:xfrm>
                        <a:off x="2695575" y="2381641"/>
                        <a:ext cx="1295400" cy="255112"/>
                      </a:xfrm>
                      <a:custGeom>
                        <a:avLst/>
                        <a:gdLst>
                          <a:gd name="connsiteX0" fmla="*/ 0 w 1233488"/>
                          <a:gd name="connsiteY0" fmla="*/ 0 h 157480"/>
                          <a:gd name="connsiteX1" fmla="*/ 1233488 w 1233488"/>
                          <a:gd name="connsiteY1" fmla="*/ 0 h 157480"/>
                          <a:gd name="connsiteX2" fmla="*/ 1233488 w 1233488"/>
                          <a:gd name="connsiteY2" fmla="*/ 157480 h 157480"/>
                          <a:gd name="connsiteX3" fmla="*/ 0 w 1233488"/>
                          <a:gd name="connsiteY3" fmla="*/ 157480 h 157480"/>
                          <a:gd name="connsiteX4" fmla="*/ 0 w 1233488"/>
                          <a:gd name="connsiteY4" fmla="*/ 0 h 157480"/>
                          <a:gd name="connsiteX0" fmla="*/ 40482 w 1273970"/>
                          <a:gd name="connsiteY0" fmla="*/ 0 h 255112"/>
                          <a:gd name="connsiteX1" fmla="*/ 1273970 w 1273970"/>
                          <a:gd name="connsiteY1" fmla="*/ 0 h 255112"/>
                          <a:gd name="connsiteX2" fmla="*/ 1273970 w 1273970"/>
                          <a:gd name="connsiteY2" fmla="*/ 157480 h 255112"/>
                          <a:gd name="connsiteX3" fmla="*/ 0 w 1273970"/>
                          <a:gd name="connsiteY3" fmla="*/ 255112 h 255112"/>
                          <a:gd name="connsiteX4" fmla="*/ 40482 w 1273970"/>
                          <a:gd name="connsiteY4" fmla="*/ 0 h 255112"/>
                          <a:gd name="connsiteX0" fmla="*/ 0 w 1295400"/>
                          <a:gd name="connsiteY0" fmla="*/ 119063 h 255112"/>
                          <a:gd name="connsiteX1" fmla="*/ 1295400 w 1295400"/>
                          <a:gd name="connsiteY1" fmla="*/ 0 h 255112"/>
                          <a:gd name="connsiteX2" fmla="*/ 1295400 w 1295400"/>
                          <a:gd name="connsiteY2" fmla="*/ 157480 h 255112"/>
                          <a:gd name="connsiteX3" fmla="*/ 21430 w 1295400"/>
                          <a:gd name="connsiteY3" fmla="*/ 255112 h 255112"/>
                          <a:gd name="connsiteX4" fmla="*/ 0 w 1295400"/>
                          <a:gd name="connsiteY4" fmla="*/ 119063 h 255112"/>
                          <a:gd name="connsiteX0" fmla="*/ 0 w 1295400"/>
                          <a:gd name="connsiteY0" fmla="*/ 119063 h 255112"/>
                          <a:gd name="connsiteX1" fmla="*/ 1295400 w 1295400"/>
                          <a:gd name="connsiteY1" fmla="*/ 0 h 255112"/>
                          <a:gd name="connsiteX2" fmla="*/ 1197769 w 1295400"/>
                          <a:gd name="connsiteY2" fmla="*/ 119380 h 255112"/>
                          <a:gd name="connsiteX3" fmla="*/ 21430 w 1295400"/>
                          <a:gd name="connsiteY3" fmla="*/ 255112 h 255112"/>
                          <a:gd name="connsiteX4" fmla="*/ 0 w 1295400"/>
                          <a:gd name="connsiteY4" fmla="*/ 119063 h 255112"/>
                          <a:gd name="connsiteX0" fmla="*/ 0 w 1295400"/>
                          <a:gd name="connsiteY0" fmla="*/ 119063 h 255112"/>
                          <a:gd name="connsiteX1" fmla="*/ 1295400 w 1295400"/>
                          <a:gd name="connsiteY1" fmla="*/ 0 h 255112"/>
                          <a:gd name="connsiteX2" fmla="*/ 1295400 w 1295400"/>
                          <a:gd name="connsiteY2" fmla="*/ 124143 h 255112"/>
                          <a:gd name="connsiteX3" fmla="*/ 21430 w 1295400"/>
                          <a:gd name="connsiteY3" fmla="*/ 255112 h 255112"/>
                          <a:gd name="connsiteX4" fmla="*/ 0 w 1295400"/>
                          <a:gd name="connsiteY4" fmla="*/ 119063 h 255112"/>
                          <a:gd name="connsiteX0" fmla="*/ 0 w 1295400"/>
                          <a:gd name="connsiteY0" fmla="*/ 119063 h 255112"/>
                          <a:gd name="connsiteX1" fmla="*/ 1295400 w 1295400"/>
                          <a:gd name="connsiteY1" fmla="*/ 0 h 255112"/>
                          <a:gd name="connsiteX2" fmla="*/ 1295400 w 1295400"/>
                          <a:gd name="connsiteY2" fmla="*/ 124143 h 255112"/>
                          <a:gd name="connsiteX3" fmla="*/ 21430 w 1295400"/>
                          <a:gd name="connsiteY3" fmla="*/ 255112 h 255112"/>
                          <a:gd name="connsiteX4" fmla="*/ 0 w 1295400"/>
                          <a:gd name="connsiteY4" fmla="*/ 119063 h 255112"/>
                          <a:gd name="connsiteX0" fmla="*/ 0 w 1295400"/>
                          <a:gd name="connsiteY0" fmla="*/ 119063 h 255112"/>
                          <a:gd name="connsiteX1" fmla="*/ 1295400 w 1295400"/>
                          <a:gd name="connsiteY1" fmla="*/ 0 h 255112"/>
                          <a:gd name="connsiteX2" fmla="*/ 1295400 w 1295400"/>
                          <a:gd name="connsiteY2" fmla="*/ 124143 h 255112"/>
                          <a:gd name="connsiteX3" fmla="*/ 21430 w 1295400"/>
                          <a:gd name="connsiteY3" fmla="*/ 255112 h 255112"/>
                          <a:gd name="connsiteX4" fmla="*/ 0 w 1295400"/>
                          <a:gd name="connsiteY4" fmla="*/ 119063 h 255112"/>
                          <a:gd name="connsiteX0" fmla="*/ 0 w 1295400"/>
                          <a:gd name="connsiteY0" fmla="*/ 119063 h 255112"/>
                          <a:gd name="connsiteX1" fmla="*/ 1295400 w 1295400"/>
                          <a:gd name="connsiteY1" fmla="*/ 0 h 255112"/>
                          <a:gd name="connsiteX2" fmla="*/ 1295400 w 1295400"/>
                          <a:gd name="connsiteY2" fmla="*/ 124143 h 255112"/>
                          <a:gd name="connsiteX3" fmla="*/ 21430 w 1295400"/>
                          <a:gd name="connsiteY3" fmla="*/ 255112 h 255112"/>
                          <a:gd name="connsiteX4" fmla="*/ 0 w 1295400"/>
                          <a:gd name="connsiteY4" fmla="*/ 119063 h 255112"/>
                          <a:gd name="connsiteX0" fmla="*/ 0 w 1295400"/>
                          <a:gd name="connsiteY0" fmla="*/ 119063 h 255112"/>
                          <a:gd name="connsiteX1" fmla="*/ 1295400 w 1295400"/>
                          <a:gd name="connsiteY1" fmla="*/ 0 h 255112"/>
                          <a:gd name="connsiteX2" fmla="*/ 1295400 w 1295400"/>
                          <a:gd name="connsiteY2" fmla="*/ 124143 h 255112"/>
                          <a:gd name="connsiteX3" fmla="*/ 21430 w 1295400"/>
                          <a:gd name="connsiteY3" fmla="*/ 255112 h 255112"/>
                          <a:gd name="connsiteX4" fmla="*/ 0 w 1295400"/>
                          <a:gd name="connsiteY4" fmla="*/ 119063 h 255112"/>
                          <a:gd name="connsiteX0" fmla="*/ 0 w 1295400"/>
                          <a:gd name="connsiteY0" fmla="*/ 119063 h 255112"/>
                          <a:gd name="connsiteX1" fmla="*/ 1295400 w 1295400"/>
                          <a:gd name="connsiteY1" fmla="*/ 0 h 255112"/>
                          <a:gd name="connsiteX2" fmla="*/ 1295400 w 1295400"/>
                          <a:gd name="connsiteY2" fmla="*/ 124143 h 255112"/>
                          <a:gd name="connsiteX3" fmla="*/ 21430 w 1295400"/>
                          <a:gd name="connsiteY3" fmla="*/ 255112 h 255112"/>
                          <a:gd name="connsiteX4" fmla="*/ 0 w 1295400"/>
                          <a:gd name="connsiteY4" fmla="*/ 119063 h 255112"/>
                          <a:gd name="connsiteX0" fmla="*/ 0 w 1295400"/>
                          <a:gd name="connsiteY0" fmla="*/ 119063 h 255112"/>
                          <a:gd name="connsiteX1" fmla="*/ 1295400 w 1295400"/>
                          <a:gd name="connsiteY1" fmla="*/ 0 h 255112"/>
                          <a:gd name="connsiteX2" fmla="*/ 1295400 w 1295400"/>
                          <a:gd name="connsiteY2" fmla="*/ 124143 h 255112"/>
                          <a:gd name="connsiteX3" fmla="*/ 21430 w 1295400"/>
                          <a:gd name="connsiteY3" fmla="*/ 255112 h 255112"/>
                          <a:gd name="connsiteX4" fmla="*/ 0 w 1295400"/>
                          <a:gd name="connsiteY4" fmla="*/ 119063 h 255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255112">
                            <a:moveTo>
                              <a:pt x="0" y="119063"/>
                            </a:moveTo>
                            <a:lnTo>
                              <a:pt x="1295400" y="0"/>
                            </a:lnTo>
                            <a:lnTo>
                              <a:pt x="1295400" y="124143"/>
                            </a:lnTo>
                            <a:cubicBezTo>
                              <a:pt x="827881" y="132080"/>
                              <a:pt x="527050" y="178119"/>
                              <a:pt x="21430" y="255112"/>
                            </a:cubicBezTo>
                            <a:lnTo>
                              <a:pt x="0" y="119063"/>
                            </a:lnTo>
                            <a:close/>
                          </a:path>
                        </a:pathLst>
                      </a:custGeom>
                      <a:solidFill>
                        <a:srgbClr val="00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latin typeface="Times New Roman" panose="02020603050405020304" pitchFamily="18" charset="0"/>
                          <a:cs typeface="Times New Roman" panose="02020603050405020304" pitchFamily="18" charset="0"/>
                        </a:endParaRPr>
                      </a:p>
                    </p:txBody>
                  </p:sp>
                  <p:sp>
                    <p:nvSpPr>
                      <p:cNvPr id="91" name="Rectangle 38">
                        <a:extLst>
                          <a:ext uri="{FF2B5EF4-FFF2-40B4-BE49-F238E27FC236}">
                            <a16:creationId xmlns:a16="http://schemas.microsoft.com/office/drawing/2014/main" id="{9DEF7231-852E-583C-E91B-3114D51630E3}"/>
                          </a:ext>
                        </a:extLst>
                      </p:cNvPr>
                      <p:cNvSpPr/>
                      <p:nvPr/>
                    </p:nvSpPr>
                    <p:spPr>
                      <a:xfrm>
                        <a:off x="1162052" y="2318775"/>
                        <a:ext cx="4133436" cy="546438"/>
                      </a:xfrm>
                      <a:custGeom>
                        <a:avLst/>
                        <a:gdLst>
                          <a:gd name="connsiteX0" fmla="*/ 0 w 4457286"/>
                          <a:gd name="connsiteY0" fmla="*/ 0 h 157480"/>
                          <a:gd name="connsiteX1" fmla="*/ 4457286 w 4457286"/>
                          <a:gd name="connsiteY1" fmla="*/ 0 h 157480"/>
                          <a:gd name="connsiteX2" fmla="*/ 4457286 w 4457286"/>
                          <a:gd name="connsiteY2" fmla="*/ 157480 h 157480"/>
                          <a:gd name="connsiteX3" fmla="*/ 0 w 4457286"/>
                          <a:gd name="connsiteY3" fmla="*/ 157480 h 157480"/>
                          <a:gd name="connsiteX4" fmla="*/ 0 w 4457286"/>
                          <a:gd name="connsiteY4" fmla="*/ 0 h 157480"/>
                          <a:gd name="connsiteX0" fmla="*/ 0 w 4457286"/>
                          <a:gd name="connsiteY0" fmla="*/ 0 h 157480"/>
                          <a:gd name="connsiteX1" fmla="*/ 4457286 w 4457286"/>
                          <a:gd name="connsiteY1" fmla="*/ 0 h 157480"/>
                          <a:gd name="connsiteX2" fmla="*/ 4457286 w 4457286"/>
                          <a:gd name="connsiteY2" fmla="*/ 157480 h 157480"/>
                          <a:gd name="connsiteX3" fmla="*/ 3140868 w 4457286"/>
                          <a:gd name="connsiteY3" fmla="*/ 156910 h 157480"/>
                          <a:gd name="connsiteX4" fmla="*/ 0 w 4457286"/>
                          <a:gd name="connsiteY4" fmla="*/ 157480 h 157480"/>
                          <a:gd name="connsiteX5" fmla="*/ 0 w 4457286"/>
                          <a:gd name="connsiteY5" fmla="*/ 0 h 157480"/>
                          <a:gd name="connsiteX0" fmla="*/ 0 w 4457286"/>
                          <a:gd name="connsiteY0" fmla="*/ 0 h 157480"/>
                          <a:gd name="connsiteX1" fmla="*/ 4457286 w 4457286"/>
                          <a:gd name="connsiteY1" fmla="*/ 0 h 157480"/>
                          <a:gd name="connsiteX2" fmla="*/ 4457286 w 4457286"/>
                          <a:gd name="connsiteY2" fmla="*/ 157480 h 157480"/>
                          <a:gd name="connsiteX3" fmla="*/ 3140868 w 4457286"/>
                          <a:gd name="connsiteY3" fmla="*/ 156910 h 157480"/>
                          <a:gd name="connsiteX4" fmla="*/ 1854993 w 4457286"/>
                          <a:gd name="connsiteY4" fmla="*/ 154529 h 157480"/>
                          <a:gd name="connsiteX5" fmla="*/ 0 w 4457286"/>
                          <a:gd name="connsiteY5" fmla="*/ 157480 h 157480"/>
                          <a:gd name="connsiteX6" fmla="*/ 0 w 4457286"/>
                          <a:gd name="connsiteY6" fmla="*/ 0 h 157480"/>
                          <a:gd name="connsiteX0" fmla="*/ 0 w 4457286"/>
                          <a:gd name="connsiteY0" fmla="*/ 0 h 275973"/>
                          <a:gd name="connsiteX1" fmla="*/ 4457286 w 4457286"/>
                          <a:gd name="connsiteY1" fmla="*/ 0 h 275973"/>
                          <a:gd name="connsiteX2" fmla="*/ 4457286 w 4457286"/>
                          <a:gd name="connsiteY2" fmla="*/ 157480 h 275973"/>
                          <a:gd name="connsiteX3" fmla="*/ 3140868 w 4457286"/>
                          <a:gd name="connsiteY3" fmla="*/ 156910 h 275973"/>
                          <a:gd name="connsiteX4" fmla="*/ 1876424 w 4457286"/>
                          <a:gd name="connsiteY4" fmla="*/ 275973 h 275973"/>
                          <a:gd name="connsiteX5" fmla="*/ 0 w 4457286"/>
                          <a:gd name="connsiteY5" fmla="*/ 157480 h 275973"/>
                          <a:gd name="connsiteX6" fmla="*/ 0 w 4457286"/>
                          <a:gd name="connsiteY6" fmla="*/ 0 h 275973"/>
                          <a:gd name="connsiteX0" fmla="*/ 0 w 4457286"/>
                          <a:gd name="connsiteY0" fmla="*/ 0 h 543243"/>
                          <a:gd name="connsiteX1" fmla="*/ 4457286 w 4457286"/>
                          <a:gd name="connsiteY1" fmla="*/ 0 h 543243"/>
                          <a:gd name="connsiteX2" fmla="*/ 4457286 w 4457286"/>
                          <a:gd name="connsiteY2" fmla="*/ 157480 h 543243"/>
                          <a:gd name="connsiteX3" fmla="*/ 3140868 w 4457286"/>
                          <a:gd name="connsiteY3" fmla="*/ 156910 h 543243"/>
                          <a:gd name="connsiteX4" fmla="*/ 1876424 w 4457286"/>
                          <a:gd name="connsiteY4" fmla="*/ 275973 h 543243"/>
                          <a:gd name="connsiteX5" fmla="*/ 347662 w 4457286"/>
                          <a:gd name="connsiteY5" fmla="*/ 543243 h 543243"/>
                          <a:gd name="connsiteX6" fmla="*/ 0 w 4457286"/>
                          <a:gd name="connsiteY6" fmla="*/ 0 h 543243"/>
                          <a:gd name="connsiteX0" fmla="*/ 0 w 4145343"/>
                          <a:gd name="connsiteY0" fmla="*/ 407194 h 543243"/>
                          <a:gd name="connsiteX1" fmla="*/ 4145343 w 4145343"/>
                          <a:gd name="connsiteY1" fmla="*/ 0 h 543243"/>
                          <a:gd name="connsiteX2" fmla="*/ 4145343 w 4145343"/>
                          <a:gd name="connsiteY2" fmla="*/ 157480 h 543243"/>
                          <a:gd name="connsiteX3" fmla="*/ 2828925 w 4145343"/>
                          <a:gd name="connsiteY3" fmla="*/ 156910 h 543243"/>
                          <a:gd name="connsiteX4" fmla="*/ 1564481 w 4145343"/>
                          <a:gd name="connsiteY4" fmla="*/ 275973 h 543243"/>
                          <a:gd name="connsiteX5" fmla="*/ 35719 w 4145343"/>
                          <a:gd name="connsiteY5" fmla="*/ 543243 h 543243"/>
                          <a:gd name="connsiteX6" fmla="*/ 0 w 4145343"/>
                          <a:gd name="connsiteY6" fmla="*/ 407194 h 543243"/>
                          <a:gd name="connsiteX0" fmla="*/ 0 w 4133436"/>
                          <a:gd name="connsiteY0" fmla="*/ 402431 h 543243"/>
                          <a:gd name="connsiteX1" fmla="*/ 4133436 w 4133436"/>
                          <a:gd name="connsiteY1" fmla="*/ 0 h 543243"/>
                          <a:gd name="connsiteX2" fmla="*/ 4133436 w 4133436"/>
                          <a:gd name="connsiteY2" fmla="*/ 157480 h 543243"/>
                          <a:gd name="connsiteX3" fmla="*/ 2817018 w 4133436"/>
                          <a:gd name="connsiteY3" fmla="*/ 156910 h 543243"/>
                          <a:gd name="connsiteX4" fmla="*/ 1552574 w 4133436"/>
                          <a:gd name="connsiteY4" fmla="*/ 275973 h 543243"/>
                          <a:gd name="connsiteX5" fmla="*/ 23812 w 4133436"/>
                          <a:gd name="connsiteY5" fmla="*/ 543243 h 543243"/>
                          <a:gd name="connsiteX6" fmla="*/ 0 w 4133436"/>
                          <a:gd name="connsiteY6" fmla="*/ 402431 h 543243"/>
                          <a:gd name="connsiteX0" fmla="*/ 0 w 4133436"/>
                          <a:gd name="connsiteY0" fmla="*/ 402431 h 543243"/>
                          <a:gd name="connsiteX1" fmla="*/ 1273967 w 4133436"/>
                          <a:gd name="connsiteY1" fmla="*/ 280735 h 543243"/>
                          <a:gd name="connsiteX2" fmla="*/ 4133436 w 4133436"/>
                          <a:gd name="connsiteY2" fmla="*/ 0 h 543243"/>
                          <a:gd name="connsiteX3" fmla="*/ 4133436 w 4133436"/>
                          <a:gd name="connsiteY3" fmla="*/ 157480 h 543243"/>
                          <a:gd name="connsiteX4" fmla="*/ 2817018 w 4133436"/>
                          <a:gd name="connsiteY4" fmla="*/ 156910 h 543243"/>
                          <a:gd name="connsiteX5" fmla="*/ 1552574 w 4133436"/>
                          <a:gd name="connsiteY5" fmla="*/ 275973 h 543243"/>
                          <a:gd name="connsiteX6" fmla="*/ 23812 w 4133436"/>
                          <a:gd name="connsiteY6" fmla="*/ 543243 h 543243"/>
                          <a:gd name="connsiteX7" fmla="*/ 0 w 4133436"/>
                          <a:gd name="connsiteY7" fmla="*/ 402431 h 543243"/>
                          <a:gd name="connsiteX0" fmla="*/ 0 w 4133436"/>
                          <a:gd name="connsiteY0" fmla="*/ 402431 h 543243"/>
                          <a:gd name="connsiteX1" fmla="*/ 1497805 w 4133436"/>
                          <a:gd name="connsiteY1" fmla="*/ 161672 h 543243"/>
                          <a:gd name="connsiteX2" fmla="*/ 4133436 w 4133436"/>
                          <a:gd name="connsiteY2" fmla="*/ 0 h 543243"/>
                          <a:gd name="connsiteX3" fmla="*/ 4133436 w 4133436"/>
                          <a:gd name="connsiteY3" fmla="*/ 157480 h 543243"/>
                          <a:gd name="connsiteX4" fmla="*/ 2817018 w 4133436"/>
                          <a:gd name="connsiteY4" fmla="*/ 156910 h 543243"/>
                          <a:gd name="connsiteX5" fmla="*/ 1552574 w 4133436"/>
                          <a:gd name="connsiteY5" fmla="*/ 275973 h 543243"/>
                          <a:gd name="connsiteX6" fmla="*/ 23812 w 4133436"/>
                          <a:gd name="connsiteY6" fmla="*/ 543243 h 543243"/>
                          <a:gd name="connsiteX7" fmla="*/ 0 w 4133436"/>
                          <a:gd name="connsiteY7" fmla="*/ 402431 h 543243"/>
                          <a:gd name="connsiteX0" fmla="*/ 0 w 4133436"/>
                          <a:gd name="connsiteY0" fmla="*/ 402431 h 543243"/>
                          <a:gd name="connsiteX1" fmla="*/ 1509711 w 4133436"/>
                          <a:gd name="connsiteY1" fmla="*/ 154528 h 543243"/>
                          <a:gd name="connsiteX2" fmla="*/ 4133436 w 4133436"/>
                          <a:gd name="connsiteY2" fmla="*/ 0 h 543243"/>
                          <a:gd name="connsiteX3" fmla="*/ 4133436 w 4133436"/>
                          <a:gd name="connsiteY3" fmla="*/ 157480 h 543243"/>
                          <a:gd name="connsiteX4" fmla="*/ 2817018 w 4133436"/>
                          <a:gd name="connsiteY4" fmla="*/ 156910 h 543243"/>
                          <a:gd name="connsiteX5" fmla="*/ 1552574 w 4133436"/>
                          <a:gd name="connsiteY5" fmla="*/ 275973 h 543243"/>
                          <a:gd name="connsiteX6" fmla="*/ 23812 w 4133436"/>
                          <a:gd name="connsiteY6" fmla="*/ 543243 h 543243"/>
                          <a:gd name="connsiteX7" fmla="*/ 0 w 4133436"/>
                          <a:gd name="connsiteY7" fmla="*/ 402431 h 543243"/>
                          <a:gd name="connsiteX0" fmla="*/ 0 w 4133436"/>
                          <a:gd name="connsiteY0" fmla="*/ 402431 h 543243"/>
                          <a:gd name="connsiteX1" fmla="*/ 1509711 w 4133436"/>
                          <a:gd name="connsiteY1" fmla="*/ 154528 h 543243"/>
                          <a:gd name="connsiteX2" fmla="*/ 4133436 w 4133436"/>
                          <a:gd name="connsiteY2" fmla="*/ 0 h 543243"/>
                          <a:gd name="connsiteX3" fmla="*/ 4133436 w 4133436"/>
                          <a:gd name="connsiteY3" fmla="*/ 157480 h 543243"/>
                          <a:gd name="connsiteX4" fmla="*/ 2817018 w 4133436"/>
                          <a:gd name="connsiteY4" fmla="*/ 156910 h 543243"/>
                          <a:gd name="connsiteX5" fmla="*/ 1552574 w 4133436"/>
                          <a:gd name="connsiteY5" fmla="*/ 275973 h 543243"/>
                          <a:gd name="connsiteX6" fmla="*/ 23812 w 4133436"/>
                          <a:gd name="connsiteY6" fmla="*/ 543243 h 543243"/>
                          <a:gd name="connsiteX7" fmla="*/ 0 w 4133436"/>
                          <a:gd name="connsiteY7" fmla="*/ 402431 h 543243"/>
                          <a:gd name="connsiteX0" fmla="*/ 0 w 4133436"/>
                          <a:gd name="connsiteY0" fmla="*/ 402431 h 543243"/>
                          <a:gd name="connsiteX1" fmla="*/ 1509711 w 4133436"/>
                          <a:gd name="connsiteY1" fmla="*/ 154528 h 543243"/>
                          <a:gd name="connsiteX2" fmla="*/ 4133436 w 4133436"/>
                          <a:gd name="connsiteY2" fmla="*/ 0 h 543243"/>
                          <a:gd name="connsiteX3" fmla="*/ 4133436 w 4133436"/>
                          <a:gd name="connsiteY3" fmla="*/ 157480 h 543243"/>
                          <a:gd name="connsiteX4" fmla="*/ 2817018 w 4133436"/>
                          <a:gd name="connsiteY4" fmla="*/ 156910 h 543243"/>
                          <a:gd name="connsiteX5" fmla="*/ 1552574 w 4133436"/>
                          <a:gd name="connsiteY5" fmla="*/ 275973 h 543243"/>
                          <a:gd name="connsiteX6" fmla="*/ 23812 w 4133436"/>
                          <a:gd name="connsiteY6" fmla="*/ 543243 h 543243"/>
                          <a:gd name="connsiteX7" fmla="*/ 0 w 4133436"/>
                          <a:gd name="connsiteY7" fmla="*/ 402431 h 543243"/>
                          <a:gd name="connsiteX0" fmla="*/ 0 w 4133436"/>
                          <a:gd name="connsiteY0" fmla="*/ 402431 h 543243"/>
                          <a:gd name="connsiteX1" fmla="*/ 1509711 w 4133436"/>
                          <a:gd name="connsiteY1" fmla="*/ 154528 h 543243"/>
                          <a:gd name="connsiteX2" fmla="*/ 4133436 w 4133436"/>
                          <a:gd name="connsiteY2" fmla="*/ 0 h 543243"/>
                          <a:gd name="connsiteX3" fmla="*/ 4133436 w 4133436"/>
                          <a:gd name="connsiteY3" fmla="*/ 157480 h 543243"/>
                          <a:gd name="connsiteX4" fmla="*/ 2817018 w 4133436"/>
                          <a:gd name="connsiteY4" fmla="*/ 156910 h 543243"/>
                          <a:gd name="connsiteX5" fmla="*/ 1552574 w 4133436"/>
                          <a:gd name="connsiteY5" fmla="*/ 275973 h 543243"/>
                          <a:gd name="connsiteX6" fmla="*/ 23812 w 4133436"/>
                          <a:gd name="connsiteY6" fmla="*/ 543243 h 543243"/>
                          <a:gd name="connsiteX7" fmla="*/ 0 w 4133436"/>
                          <a:gd name="connsiteY7" fmla="*/ 402431 h 543243"/>
                          <a:gd name="connsiteX0" fmla="*/ 0 w 4133436"/>
                          <a:gd name="connsiteY0" fmla="*/ 402431 h 543243"/>
                          <a:gd name="connsiteX1" fmla="*/ 1509711 w 4133436"/>
                          <a:gd name="connsiteY1" fmla="*/ 154528 h 543243"/>
                          <a:gd name="connsiteX2" fmla="*/ 2809873 w 4133436"/>
                          <a:gd name="connsiteY2" fmla="*/ 75948 h 543243"/>
                          <a:gd name="connsiteX3" fmla="*/ 4133436 w 4133436"/>
                          <a:gd name="connsiteY3" fmla="*/ 0 h 543243"/>
                          <a:gd name="connsiteX4" fmla="*/ 4133436 w 4133436"/>
                          <a:gd name="connsiteY4" fmla="*/ 157480 h 543243"/>
                          <a:gd name="connsiteX5" fmla="*/ 2817018 w 4133436"/>
                          <a:gd name="connsiteY5" fmla="*/ 156910 h 543243"/>
                          <a:gd name="connsiteX6" fmla="*/ 1552574 w 4133436"/>
                          <a:gd name="connsiteY6" fmla="*/ 275973 h 543243"/>
                          <a:gd name="connsiteX7" fmla="*/ 23812 w 4133436"/>
                          <a:gd name="connsiteY7" fmla="*/ 543243 h 543243"/>
                          <a:gd name="connsiteX8" fmla="*/ 0 w 4133436"/>
                          <a:gd name="connsiteY8" fmla="*/ 402431 h 543243"/>
                          <a:gd name="connsiteX0" fmla="*/ 0 w 4133436"/>
                          <a:gd name="connsiteY0" fmla="*/ 405064 h 545876"/>
                          <a:gd name="connsiteX1" fmla="*/ 1509711 w 4133436"/>
                          <a:gd name="connsiteY1" fmla="*/ 157161 h 545876"/>
                          <a:gd name="connsiteX2" fmla="*/ 2826542 w 4133436"/>
                          <a:gd name="connsiteY2" fmla="*/ 0 h 545876"/>
                          <a:gd name="connsiteX3" fmla="*/ 4133436 w 4133436"/>
                          <a:gd name="connsiteY3" fmla="*/ 2633 h 545876"/>
                          <a:gd name="connsiteX4" fmla="*/ 4133436 w 4133436"/>
                          <a:gd name="connsiteY4" fmla="*/ 160113 h 545876"/>
                          <a:gd name="connsiteX5" fmla="*/ 2817018 w 4133436"/>
                          <a:gd name="connsiteY5" fmla="*/ 159543 h 545876"/>
                          <a:gd name="connsiteX6" fmla="*/ 1552574 w 4133436"/>
                          <a:gd name="connsiteY6" fmla="*/ 278606 h 545876"/>
                          <a:gd name="connsiteX7" fmla="*/ 23812 w 4133436"/>
                          <a:gd name="connsiteY7" fmla="*/ 545876 h 545876"/>
                          <a:gd name="connsiteX8" fmla="*/ 0 w 4133436"/>
                          <a:gd name="connsiteY8" fmla="*/ 405064 h 545876"/>
                          <a:gd name="connsiteX0" fmla="*/ 0 w 4133436"/>
                          <a:gd name="connsiteY0" fmla="*/ 405390 h 546202"/>
                          <a:gd name="connsiteX1" fmla="*/ 1509711 w 4133436"/>
                          <a:gd name="connsiteY1" fmla="*/ 157487 h 546202"/>
                          <a:gd name="connsiteX2" fmla="*/ 2826542 w 4133436"/>
                          <a:gd name="connsiteY2" fmla="*/ 326 h 546202"/>
                          <a:gd name="connsiteX3" fmla="*/ 4133436 w 4133436"/>
                          <a:gd name="connsiteY3" fmla="*/ 2959 h 546202"/>
                          <a:gd name="connsiteX4" fmla="*/ 4133436 w 4133436"/>
                          <a:gd name="connsiteY4" fmla="*/ 160439 h 546202"/>
                          <a:gd name="connsiteX5" fmla="*/ 2817018 w 4133436"/>
                          <a:gd name="connsiteY5" fmla="*/ 159869 h 546202"/>
                          <a:gd name="connsiteX6" fmla="*/ 1552574 w 4133436"/>
                          <a:gd name="connsiteY6" fmla="*/ 278932 h 546202"/>
                          <a:gd name="connsiteX7" fmla="*/ 23812 w 4133436"/>
                          <a:gd name="connsiteY7" fmla="*/ 546202 h 546202"/>
                          <a:gd name="connsiteX8" fmla="*/ 0 w 4133436"/>
                          <a:gd name="connsiteY8" fmla="*/ 405390 h 546202"/>
                          <a:gd name="connsiteX0" fmla="*/ 0 w 4133436"/>
                          <a:gd name="connsiteY0" fmla="*/ 405473 h 546285"/>
                          <a:gd name="connsiteX1" fmla="*/ 1516854 w 4133436"/>
                          <a:gd name="connsiteY1" fmla="*/ 133758 h 546285"/>
                          <a:gd name="connsiteX2" fmla="*/ 2826542 w 4133436"/>
                          <a:gd name="connsiteY2" fmla="*/ 409 h 546285"/>
                          <a:gd name="connsiteX3" fmla="*/ 4133436 w 4133436"/>
                          <a:gd name="connsiteY3" fmla="*/ 3042 h 546285"/>
                          <a:gd name="connsiteX4" fmla="*/ 4133436 w 4133436"/>
                          <a:gd name="connsiteY4" fmla="*/ 160522 h 546285"/>
                          <a:gd name="connsiteX5" fmla="*/ 2817018 w 4133436"/>
                          <a:gd name="connsiteY5" fmla="*/ 159952 h 546285"/>
                          <a:gd name="connsiteX6" fmla="*/ 1552574 w 4133436"/>
                          <a:gd name="connsiteY6" fmla="*/ 279015 h 546285"/>
                          <a:gd name="connsiteX7" fmla="*/ 23812 w 4133436"/>
                          <a:gd name="connsiteY7" fmla="*/ 546285 h 546285"/>
                          <a:gd name="connsiteX8" fmla="*/ 0 w 4133436"/>
                          <a:gd name="connsiteY8" fmla="*/ 405473 h 546285"/>
                          <a:gd name="connsiteX0" fmla="*/ 0 w 4133436"/>
                          <a:gd name="connsiteY0" fmla="*/ 405688 h 546500"/>
                          <a:gd name="connsiteX1" fmla="*/ 1516854 w 4133436"/>
                          <a:gd name="connsiteY1" fmla="*/ 133973 h 546500"/>
                          <a:gd name="connsiteX2" fmla="*/ 2826542 w 4133436"/>
                          <a:gd name="connsiteY2" fmla="*/ 624 h 546500"/>
                          <a:gd name="connsiteX3" fmla="*/ 4133436 w 4133436"/>
                          <a:gd name="connsiteY3" fmla="*/ 3257 h 546500"/>
                          <a:gd name="connsiteX4" fmla="*/ 4133436 w 4133436"/>
                          <a:gd name="connsiteY4" fmla="*/ 160737 h 546500"/>
                          <a:gd name="connsiteX5" fmla="*/ 2817018 w 4133436"/>
                          <a:gd name="connsiteY5" fmla="*/ 160167 h 546500"/>
                          <a:gd name="connsiteX6" fmla="*/ 1552574 w 4133436"/>
                          <a:gd name="connsiteY6" fmla="*/ 279230 h 546500"/>
                          <a:gd name="connsiteX7" fmla="*/ 23812 w 4133436"/>
                          <a:gd name="connsiteY7" fmla="*/ 546500 h 546500"/>
                          <a:gd name="connsiteX8" fmla="*/ 0 w 4133436"/>
                          <a:gd name="connsiteY8" fmla="*/ 405688 h 546500"/>
                          <a:gd name="connsiteX0" fmla="*/ 0 w 4133436"/>
                          <a:gd name="connsiteY0" fmla="*/ 405626 h 546438"/>
                          <a:gd name="connsiteX1" fmla="*/ 1516854 w 4133436"/>
                          <a:gd name="connsiteY1" fmla="*/ 133911 h 546438"/>
                          <a:gd name="connsiteX2" fmla="*/ 2826542 w 4133436"/>
                          <a:gd name="connsiteY2" fmla="*/ 562 h 546438"/>
                          <a:gd name="connsiteX3" fmla="*/ 4133436 w 4133436"/>
                          <a:gd name="connsiteY3" fmla="*/ 3195 h 546438"/>
                          <a:gd name="connsiteX4" fmla="*/ 4133436 w 4133436"/>
                          <a:gd name="connsiteY4" fmla="*/ 160675 h 546438"/>
                          <a:gd name="connsiteX5" fmla="*/ 2817018 w 4133436"/>
                          <a:gd name="connsiteY5" fmla="*/ 160105 h 546438"/>
                          <a:gd name="connsiteX6" fmla="*/ 1552574 w 4133436"/>
                          <a:gd name="connsiteY6" fmla="*/ 279168 h 546438"/>
                          <a:gd name="connsiteX7" fmla="*/ 23812 w 4133436"/>
                          <a:gd name="connsiteY7" fmla="*/ 546438 h 546438"/>
                          <a:gd name="connsiteX8" fmla="*/ 0 w 4133436"/>
                          <a:gd name="connsiteY8" fmla="*/ 405626 h 54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3436" h="546438">
                            <a:moveTo>
                              <a:pt x="0" y="405626"/>
                            </a:moveTo>
                            <a:lnTo>
                              <a:pt x="1516854" y="133911"/>
                            </a:lnTo>
                            <a:cubicBezTo>
                              <a:pt x="1939129" y="55330"/>
                              <a:pt x="2378073" y="-6583"/>
                              <a:pt x="2826542" y="562"/>
                            </a:cubicBezTo>
                            <a:lnTo>
                              <a:pt x="4133436" y="3195"/>
                            </a:lnTo>
                            <a:lnTo>
                              <a:pt x="4133436" y="160675"/>
                            </a:lnTo>
                            <a:lnTo>
                              <a:pt x="2817018" y="160105"/>
                            </a:lnTo>
                            <a:cubicBezTo>
                              <a:pt x="2338387" y="149787"/>
                              <a:pt x="1993105" y="194236"/>
                              <a:pt x="1552574" y="279168"/>
                            </a:cubicBezTo>
                            <a:lnTo>
                              <a:pt x="23812" y="546438"/>
                            </a:lnTo>
                            <a:lnTo>
                              <a:pt x="0" y="405626"/>
                            </a:lnTo>
                            <a:close/>
                          </a:path>
                        </a:pathLst>
                      </a:custGeom>
                      <a:solidFill>
                        <a:srgbClr val="CA734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latin typeface="Times New Roman" panose="02020603050405020304" pitchFamily="18" charset="0"/>
                          <a:cs typeface="Times New Roman" panose="02020603050405020304" pitchFamily="18" charset="0"/>
                        </a:endParaRPr>
                      </a:p>
                    </p:txBody>
                  </p:sp>
                  <p:cxnSp>
                    <p:nvCxnSpPr>
                      <p:cNvPr id="92" name="Straight Arrow Connector 91">
                        <a:extLst>
                          <a:ext uri="{FF2B5EF4-FFF2-40B4-BE49-F238E27FC236}">
                            <a16:creationId xmlns:a16="http://schemas.microsoft.com/office/drawing/2014/main" id="{A732F8F5-6798-899D-7AC6-C847379BDC90}"/>
                          </a:ext>
                        </a:extLst>
                      </p:cNvPr>
                      <p:cNvCxnSpPr>
                        <a:cxnSpLocks/>
                      </p:cNvCxnSpPr>
                      <p:nvPr/>
                    </p:nvCxnSpPr>
                    <p:spPr>
                      <a:xfrm flipH="1">
                        <a:off x="1028203" y="2164258"/>
                        <a:ext cx="76200" cy="485454"/>
                      </a:xfrm>
                      <a:prstGeom prst="straightConnector1">
                        <a:avLst/>
                      </a:prstGeom>
                      <a:ln w="158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a:extLst>
                          <a:ext uri="{FF2B5EF4-FFF2-40B4-BE49-F238E27FC236}">
                            <a16:creationId xmlns:a16="http://schemas.microsoft.com/office/drawing/2014/main" id="{80C46802-BC55-04D8-8288-EA968F942E93}"/>
                          </a:ext>
                        </a:extLst>
                      </p:cNvPr>
                      <p:cNvCxnSpPr>
                        <a:cxnSpLocks/>
                      </p:cNvCxnSpPr>
                      <p:nvPr/>
                    </p:nvCxnSpPr>
                    <p:spPr>
                      <a:xfrm flipH="1">
                        <a:off x="514102" y="2384527"/>
                        <a:ext cx="309314" cy="0"/>
                      </a:xfrm>
                      <a:prstGeom prst="straightConnector1">
                        <a:avLst/>
                      </a:prstGeom>
                      <a:ln w="158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85" name="TextBox 84">
                      <a:extLst>
                        <a:ext uri="{FF2B5EF4-FFF2-40B4-BE49-F238E27FC236}">
                          <a16:creationId xmlns:a16="http://schemas.microsoft.com/office/drawing/2014/main" id="{12FBB1A6-70ED-0354-776B-82EFB1D114F3}"/>
                        </a:ext>
                      </a:extLst>
                    </p:cNvPr>
                    <p:cNvSpPr txBox="1"/>
                    <p:nvPr/>
                  </p:nvSpPr>
                  <p:spPr>
                    <a:xfrm>
                      <a:off x="2583152" y="3116490"/>
                      <a:ext cx="2356117" cy="366461"/>
                    </a:xfrm>
                    <a:prstGeom prst="rect">
                      <a:avLst/>
                    </a:prstGeom>
                    <a:noFill/>
                  </p:spPr>
                  <p:txBody>
                    <a:bodyPr wrap="square" rtlCol="0">
                      <a:spAutoFit/>
                    </a:bodyPr>
                    <a:lstStyle/>
                    <a:p>
                      <a:pPr algn="ctr"/>
                      <a:r>
                        <a:rPr lang="en-US" sz="800" b="1" dirty="0">
                          <a:solidFill>
                            <a:srgbClr val="00FF00"/>
                          </a:solidFill>
                          <a:latin typeface="Times New Roman" panose="02020603050405020304" pitchFamily="18" charset="0"/>
                          <a:cs typeface="Times New Roman" panose="02020603050405020304" pitchFamily="18" charset="0"/>
                        </a:rPr>
                        <a:t>3D printed support</a:t>
                      </a:r>
                    </a:p>
                  </p:txBody>
                </p:sp>
              </p:grpSp>
              <p:sp>
                <p:nvSpPr>
                  <p:cNvPr id="82" name="TextBox 81">
                    <a:extLst>
                      <a:ext uri="{FF2B5EF4-FFF2-40B4-BE49-F238E27FC236}">
                        <a16:creationId xmlns:a16="http://schemas.microsoft.com/office/drawing/2014/main" id="{D56CE0DF-71BA-7550-EDCA-E00ABB185612}"/>
                      </a:ext>
                    </a:extLst>
                  </p:cNvPr>
                  <p:cNvSpPr txBox="1"/>
                  <p:nvPr/>
                </p:nvSpPr>
                <p:spPr>
                  <a:xfrm>
                    <a:off x="2442463" y="10235"/>
                    <a:ext cx="505385" cy="123112"/>
                  </a:xfrm>
                  <a:prstGeom prst="rect">
                    <a:avLst/>
                  </a:prstGeom>
                  <a:noFill/>
                </p:spPr>
                <p:txBody>
                  <a:bodyPr wrap="square" lIns="0" tIns="0" rIns="0" bIns="0" rtlCol="0">
                    <a:spAutoFit/>
                  </a:bodyPr>
                  <a:lstStyle/>
                  <a:p>
                    <a:pPr algn="ctr"/>
                    <a:r>
                      <a:rPr lang="en-US" sz="800" dirty="0">
                        <a:solidFill>
                          <a:srgbClr val="000000"/>
                        </a:solidFill>
                        <a:latin typeface="Times New Roman" panose="02020603050405020304" pitchFamily="18" charset="0"/>
                        <a:cs typeface="Times New Roman" panose="02020603050405020304" pitchFamily="18" charset="0"/>
                      </a:rPr>
                      <a:t>Pole piece</a:t>
                    </a:r>
                  </a:p>
                </p:txBody>
              </p:sp>
              <p:cxnSp>
                <p:nvCxnSpPr>
                  <p:cNvPr id="83" name="Straight Arrow Connector 82">
                    <a:extLst>
                      <a:ext uri="{FF2B5EF4-FFF2-40B4-BE49-F238E27FC236}">
                        <a16:creationId xmlns:a16="http://schemas.microsoft.com/office/drawing/2014/main" id="{57539EF1-E403-AD3C-62F7-C70FD4DD3E6F}"/>
                      </a:ext>
                    </a:extLst>
                  </p:cNvPr>
                  <p:cNvCxnSpPr>
                    <a:cxnSpLocks/>
                  </p:cNvCxnSpPr>
                  <p:nvPr/>
                </p:nvCxnSpPr>
                <p:spPr>
                  <a:xfrm flipH="1">
                    <a:off x="2340769" y="108926"/>
                    <a:ext cx="76373" cy="115955"/>
                  </a:xfrm>
                  <a:prstGeom prst="straightConnector1">
                    <a:avLst/>
                  </a:prstGeom>
                  <a:ln w="3175">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grpSp>
            <p:cxnSp>
              <p:nvCxnSpPr>
                <p:cNvPr id="53" name="Straight Arrow Connector 52">
                  <a:extLst>
                    <a:ext uri="{FF2B5EF4-FFF2-40B4-BE49-F238E27FC236}">
                      <a16:creationId xmlns:a16="http://schemas.microsoft.com/office/drawing/2014/main" id="{8D63ED2D-9410-DABF-FFF2-077ACC2A9FCA}"/>
                    </a:ext>
                  </a:extLst>
                </p:cNvPr>
                <p:cNvCxnSpPr>
                  <a:cxnSpLocks/>
                  <a:stCxn id="54" idx="0"/>
                </p:cNvCxnSpPr>
                <p:nvPr/>
              </p:nvCxnSpPr>
              <p:spPr>
                <a:xfrm flipH="1" flipV="1">
                  <a:off x="588326" y="534656"/>
                  <a:ext cx="68442" cy="369976"/>
                </a:xfrm>
                <a:prstGeom prst="straightConnector1">
                  <a:avLst/>
                </a:prstGeom>
                <a:ln w="3175">
                  <a:solidFill>
                    <a:srgbClr val="000000"/>
                  </a:solidFill>
                  <a:tailEnd type="triangle" w="sm" len="sm"/>
                </a:ln>
                <a:effectLst/>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3D10DFD2-300E-0BA8-1670-40C949ED9F87}"/>
                    </a:ext>
                  </a:extLst>
                </p:cNvPr>
                <p:cNvSpPr txBox="1"/>
                <p:nvPr/>
              </p:nvSpPr>
              <p:spPr>
                <a:xfrm>
                  <a:off x="456393" y="904633"/>
                  <a:ext cx="400751" cy="123111"/>
                </a:xfrm>
                <a:prstGeom prst="rect">
                  <a:avLst/>
                </a:prstGeom>
                <a:noFill/>
              </p:spPr>
              <p:txBody>
                <a:bodyPr wrap="none" lIns="0" tIns="0" rIns="0" bIns="0" rtlCol="0">
                  <a:spAutoFit/>
                </a:bodyPr>
                <a:lstStyle/>
                <a:p>
                  <a:pPr algn="ctr"/>
                  <a:r>
                    <a:rPr lang="en-US" sz="800" b="1" dirty="0">
                      <a:solidFill>
                        <a:srgbClr val="FF00FF"/>
                      </a:solidFill>
                      <a:latin typeface="Times New Roman" panose="02020603050405020304" pitchFamily="18" charset="0"/>
                      <a:cs typeface="Times New Roman" panose="02020603050405020304" pitchFamily="18" charset="0"/>
                    </a:rPr>
                    <a:t>Supports</a:t>
                  </a:r>
                </a:p>
              </p:txBody>
            </p:sp>
            <p:cxnSp>
              <p:nvCxnSpPr>
                <p:cNvPr id="55" name="Straight Arrow Connector 54">
                  <a:extLst>
                    <a:ext uri="{FF2B5EF4-FFF2-40B4-BE49-F238E27FC236}">
                      <a16:creationId xmlns:a16="http://schemas.microsoft.com/office/drawing/2014/main" id="{491145F2-D5E8-28EB-AE1A-405E44A2DF75}"/>
                    </a:ext>
                  </a:extLst>
                </p:cNvPr>
                <p:cNvCxnSpPr>
                  <a:cxnSpLocks/>
                  <a:stCxn id="54" idx="0"/>
                </p:cNvCxnSpPr>
                <p:nvPr/>
              </p:nvCxnSpPr>
              <p:spPr>
                <a:xfrm flipV="1">
                  <a:off x="656769" y="325709"/>
                  <a:ext cx="1744229" cy="578924"/>
                </a:xfrm>
                <a:prstGeom prst="straightConnector1">
                  <a:avLst/>
                </a:prstGeom>
                <a:ln w="3175">
                  <a:solidFill>
                    <a:srgbClr val="000000"/>
                  </a:solidFill>
                  <a:headEnd w="sm" len="sm"/>
                  <a:tailEnd type="triangle" w="sm" len="sm"/>
                </a:ln>
                <a:effectLst/>
              </p:spPr>
              <p:style>
                <a:lnRef idx="2">
                  <a:schemeClr val="accent1"/>
                </a:lnRef>
                <a:fillRef idx="0">
                  <a:schemeClr val="accent1"/>
                </a:fillRef>
                <a:effectRef idx="1">
                  <a:schemeClr val="accent1"/>
                </a:effectRef>
                <a:fontRef idx="minor">
                  <a:schemeClr val="tx1"/>
                </a:fontRef>
              </p:style>
            </p:cxnSp>
            <p:pic>
              <p:nvPicPr>
                <p:cNvPr id="57" name="Picture 56" descr="A picture containing indoor, ceiling, working, preparing&#10;&#10;Description automatically generated">
                  <a:extLst>
                    <a:ext uri="{FF2B5EF4-FFF2-40B4-BE49-F238E27FC236}">
                      <a16:creationId xmlns:a16="http://schemas.microsoft.com/office/drawing/2014/main" id="{871D5963-8567-39BF-2919-1AC023A37F3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676" t="38436" r="1751" b="27075"/>
                <a:stretch/>
              </p:blipFill>
              <p:spPr>
                <a:xfrm>
                  <a:off x="18643" y="4793649"/>
                  <a:ext cx="3165881" cy="945880"/>
                </a:xfrm>
                <a:prstGeom prst="rect">
                  <a:avLst/>
                </a:prstGeom>
                <a:ln w="3175">
                  <a:solidFill>
                    <a:srgbClr val="000000"/>
                  </a:solidFill>
                </a:ln>
              </p:spPr>
            </p:pic>
            <p:cxnSp>
              <p:nvCxnSpPr>
                <p:cNvPr id="58" name="Straight Arrow Connector 57">
                  <a:extLst>
                    <a:ext uri="{FF2B5EF4-FFF2-40B4-BE49-F238E27FC236}">
                      <a16:creationId xmlns:a16="http://schemas.microsoft.com/office/drawing/2014/main" id="{A0FFD594-D99D-F6F7-EB1E-2B2660DE5D42}"/>
                    </a:ext>
                  </a:extLst>
                </p:cNvPr>
                <p:cNvCxnSpPr>
                  <a:cxnSpLocks/>
                  <a:stCxn id="85" idx="0"/>
                </p:cNvCxnSpPr>
                <p:nvPr/>
              </p:nvCxnSpPr>
              <p:spPr>
                <a:xfrm flipH="1" flipV="1">
                  <a:off x="1859203" y="341207"/>
                  <a:ext cx="340399" cy="490662"/>
                </a:xfrm>
                <a:prstGeom prst="straightConnector1">
                  <a:avLst/>
                </a:prstGeom>
                <a:ln w="3175">
                  <a:solidFill>
                    <a:srgbClr val="000000"/>
                  </a:solidFill>
                  <a:tailEnd type="triangle" w="sm" len="sm"/>
                </a:ln>
                <a:effectLst/>
              </p:spPr>
              <p:style>
                <a:lnRef idx="2">
                  <a:schemeClr val="accent1"/>
                </a:lnRef>
                <a:fillRef idx="0">
                  <a:schemeClr val="accent1"/>
                </a:fillRef>
                <a:effectRef idx="1">
                  <a:schemeClr val="accent1"/>
                </a:effectRef>
                <a:fontRef idx="minor">
                  <a:schemeClr val="tx1"/>
                </a:fontRef>
              </p:style>
            </p:cxnSp>
            <p:grpSp>
              <p:nvGrpSpPr>
                <p:cNvPr id="59" name="Group 58">
                  <a:extLst>
                    <a:ext uri="{FF2B5EF4-FFF2-40B4-BE49-F238E27FC236}">
                      <a16:creationId xmlns:a16="http://schemas.microsoft.com/office/drawing/2014/main" id="{74E34BF6-B56B-4735-07C7-6A489F6F5FD3}"/>
                    </a:ext>
                  </a:extLst>
                </p:cNvPr>
                <p:cNvGrpSpPr/>
                <p:nvPr/>
              </p:nvGrpSpPr>
              <p:grpSpPr>
                <a:xfrm>
                  <a:off x="627011" y="68693"/>
                  <a:ext cx="404106" cy="480845"/>
                  <a:chOff x="235944" y="2316262"/>
                  <a:chExt cx="404106" cy="480845"/>
                </a:xfrm>
              </p:grpSpPr>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ACACC8EA-0A54-3D1D-2491-753F42C46D12}"/>
                          </a:ext>
                        </a:extLst>
                      </p:cNvPr>
                      <p:cNvSpPr txBox="1"/>
                      <p:nvPr/>
                    </p:nvSpPr>
                    <p:spPr>
                      <a:xfrm>
                        <a:off x="261579" y="2638897"/>
                        <a:ext cx="58221" cy="1231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800" i="1">
                                      <a:latin typeface="Cambria Math" panose="02040503050406030204" pitchFamily="18" charset="0"/>
                                    </a:rPr>
                                  </m:ctrlPr>
                                </m:accPr>
                                <m:e>
                                  <m:r>
                                    <a:rPr lang="en-US" sz="800" i="1">
                                      <a:latin typeface="Cambria Math" panose="02040503050406030204" pitchFamily="18" charset="0"/>
                                    </a:rPr>
                                    <m:t>𝑖</m:t>
                                  </m:r>
                                </m:e>
                              </m:acc>
                            </m:oMath>
                          </m:oMathPara>
                        </a14:m>
                        <a:endParaRPr lang="en-US" sz="800" dirty="0">
                          <a:latin typeface="Times New Roman" panose="02020603050405020304" pitchFamily="18" charset="0"/>
                          <a:cs typeface="Times New Roman" panose="02020603050405020304" pitchFamily="18" charset="0"/>
                        </a:endParaRPr>
                      </a:p>
                    </p:txBody>
                  </p:sp>
                </mc:Choice>
                <mc:Fallback xmlns="">
                  <p:sp>
                    <p:nvSpPr>
                      <p:cNvPr id="169" name="TextBox 168">
                        <a:extLst>
                          <a:ext uri="{FF2B5EF4-FFF2-40B4-BE49-F238E27FC236}">
                            <a16:creationId xmlns:a16="http://schemas.microsoft.com/office/drawing/2014/main" id="{75FD6BFF-4F11-4286-A4CD-8A291FF46175}"/>
                          </a:ext>
                        </a:extLst>
                      </p:cNvPr>
                      <p:cNvSpPr txBox="1">
                        <a:spLocks noRot="1" noChangeAspect="1" noMove="1" noResize="1" noEditPoints="1" noAdjustHandles="1" noChangeArrowheads="1" noChangeShapeType="1" noTextEdit="1"/>
                      </p:cNvSpPr>
                      <p:nvPr/>
                    </p:nvSpPr>
                    <p:spPr>
                      <a:xfrm>
                        <a:off x="261579" y="2638897"/>
                        <a:ext cx="58221" cy="123111"/>
                      </a:xfrm>
                      <a:prstGeom prst="rect">
                        <a:avLst/>
                      </a:prstGeom>
                      <a:blipFill>
                        <a:blip r:embed="rId6"/>
                        <a:stretch>
                          <a:fillRect l="-20000" t="-15000" r="-130000" b="-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C8613402-615B-C665-EFB0-20F813CC614C}"/>
                          </a:ext>
                        </a:extLst>
                      </p:cNvPr>
                      <p:cNvSpPr txBox="1"/>
                      <p:nvPr/>
                    </p:nvSpPr>
                    <p:spPr>
                      <a:xfrm>
                        <a:off x="235944" y="2316262"/>
                        <a:ext cx="84767" cy="1295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800" i="1">
                                      <a:latin typeface="Cambria Math" panose="02040503050406030204" pitchFamily="18" charset="0"/>
                                    </a:rPr>
                                  </m:ctrlPr>
                                </m:accPr>
                                <m:e>
                                  <m:r>
                                    <a:rPr lang="en-US" sz="800" i="1">
                                      <a:latin typeface="Cambria Math" panose="02040503050406030204" pitchFamily="18" charset="0"/>
                                    </a:rPr>
                                    <m:t>𝑘</m:t>
                                  </m:r>
                                </m:e>
                              </m:acc>
                            </m:oMath>
                          </m:oMathPara>
                        </a14:m>
                        <a:endParaRPr lang="en-US" sz="800" dirty="0">
                          <a:latin typeface="Times New Roman" panose="02020603050405020304" pitchFamily="18" charset="0"/>
                          <a:cs typeface="Times New Roman" panose="02020603050405020304" pitchFamily="18" charset="0"/>
                        </a:endParaRPr>
                      </a:p>
                    </p:txBody>
                  </p:sp>
                </mc:Choice>
                <mc:Fallback xmlns="">
                  <p:sp>
                    <p:nvSpPr>
                      <p:cNvPr id="171" name="TextBox 170">
                        <a:extLst>
                          <a:ext uri="{FF2B5EF4-FFF2-40B4-BE49-F238E27FC236}">
                            <a16:creationId xmlns:a16="http://schemas.microsoft.com/office/drawing/2014/main" id="{9BB14EAC-5A96-4475-9A7A-146DD53474A8}"/>
                          </a:ext>
                        </a:extLst>
                      </p:cNvPr>
                      <p:cNvSpPr txBox="1">
                        <a:spLocks noRot="1" noChangeAspect="1" noMove="1" noResize="1" noEditPoints="1" noAdjustHandles="1" noChangeArrowheads="1" noChangeShapeType="1" noTextEdit="1"/>
                      </p:cNvSpPr>
                      <p:nvPr/>
                    </p:nvSpPr>
                    <p:spPr>
                      <a:xfrm>
                        <a:off x="235944" y="2316262"/>
                        <a:ext cx="84767" cy="129587"/>
                      </a:xfrm>
                      <a:prstGeom prst="rect">
                        <a:avLst/>
                      </a:prstGeom>
                      <a:blipFill>
                        <a:blip r:embed="rId7"/>
                        <a:stretch>
                          <a:fillRect l="-35714" t="-31818" r="-71429"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67917955-E241-2AB9-FDF2-FC821AEC15F2}"/>
                          </a:ext>
                        </a:extLst>
                      </p:cNvPr>
                      <p:cNvSpPr txBox="1"/>
                      <p:nvPr/>
                    </p:nvSpPr>
                    <p:spPr>
                      <a:xfrm>
                        <a:off x="576506" y="2673996"/>
                        <a:ext cx="63544" cy="1231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800" i="1">
                                      <a:latin typeface="Cambria Math" panose="02040503050406030204" pitchFamily="18" charset="0"/>
                                    </a:rPr>
                                  </m:ctrlPr>
                                </m:accPr>
                                <m:e>
                                  <m:r>
                                    <a:rPr lang="en-US" sz="800" i="1">
                                      <a:latin typeface="Cambria Math" panose="02040503050406030204" pitchFamily="18" charset="0"/>
                                    </a:rPr>
                                    <m:t>𝑗</m:t>
                                  </m:r>
                                </m:e>
                              </m:acc>
                            </m:oMath>
                          </m:oMathPara>
                        </a14:m>
                        <a:endParaRPr lang="en-US" sz="800" dirty="0">
                          <a:latin typeface="Times New Roman" panose="02020603050405020304" pitchFamily="18" charset="0"/>
                          <a:cs typeface="Times New Roman" panose="02020603050405020304" pitchFamily="18" charset="0"/>
                        </a:endParaRPr>
                      </a:p>
                    </p:txBody>
                  </p:sp>
                </mc:Choice>
                <mc:Fallback xmlns="">
                  <p:sp>
                    <p:nvSpPr>
                      <p:cNvPr id="173" name="TextBox 172">
                        <a:extLst>
                          <a:ext uri="{FF2B5EF4-FFF2-40B4-BE49-F238E27FC236}">
                            <a16:creationId xmlns:a16="http://schemas.microsoft.com/office/drawing/2014/main" id="{7C43B35A-461D-4B48-9AB9-BB630CD941DB}"/>
                          </a:ext>
                        </a:extLst>
                      </p:cNvPr>
                      <p:cNvSpPr txBox="1">
                        <a:spLocks noRot="1" noChangeAspect="1" noMove="1" noResize="1" noEditPoints="1" noAdjustHandles="1" noChangeArrowheads="1" noChangeShapeType="1" noTextEdit="1"/>
                      </p:cNvSpPr>
                      <p:nvPr/>
                    </p:nvSpPr>
                    <p:spPr>
                      <a:xfrm>
                        <a:off x="576506" y="2673996"/>
                        <a:ext cx="63544" cy="123111"/>
                      </a:xfrm>
                      <a:prstGeom prst="rect">
                        <a:avLst/>
                      </a:prstGeom>
                      <a:blipFill>
                        <a:blip r:embed="rId8"/>
                        <a:stretch>
                          <a:fillRect l="-50000" t="-20000" r="-140000" b="-30000"/>
                        </a:stretch>
                      </a:blipFill>
                    </p:spPr>
                    <p:txBody>
                      <a:bodyPr/>
                      <a:lstStyle/>
                      <a:p>
                        <a:r>
                          <a:rPr lang="en-US">
                            <a:noFill/>
                          </a:rPr>
                          <a:t> </a:t>
                        </a:r>
                      </a:p>
                    </p:txBody>
                  </p:sp>
                </mc:Fallback>
              </mc:AlternateContent>
              <p:cxnSp>
                <p:nvCxnSpPr>
                  <p:cNvPr id="77" name="Straight Arrow Connector 76">
                    <a:extLst>
                      <a:ext uri="{FF2B5EF4-FFF2-40B4-BE49-F238E27FC236}">
                        <a16:creationId xmlns:a16="http://schemas.microsoft.com/office/drawing/2014/main" id="{2D7F4E6D-CAFA-C722-C02D-900B53730988}"/>
                      </a:ext>
                    </a:extLst>
                  </p:cNvPr>
                  <p:cNvCxnSpPr>
                    <a:cxnSpLocks/>
                  </p:cNvCxnSpPr>
                  <p:nvPr/>
                </p:nvCxnSpPr>
                <p:spPr>
                  <a:xfrm>
                    <a:off x="343295" y="2660633"/>
                    <a:ext cx="2520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C1557196-C8AC-C513-0613-B4794AF3323F}"/>
                      </a:ext>
                    </a:extLst>
                  </p:cNvPr>
                  <p:cNvCxnSpPr>
                    <a:cxnSpLocks/>
                  </p:cNvCxnSpPr>
                  <p:nvPr/>
                </p:nvCxnSpPr>
                <p:spPr>
                  <a:xfrm flipH="1" flipV="1">
                    <a:off x="342036" y="2409113"/>
                    <a:ext cx="0" cy="252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9" name="Freeform: Shape 78">
                    <a:extLst>
                      <a:ext uri="{FF2B5EF4-FFF2-40B4-BE49-F238E27FC236}">
                        <a16:creationId xmlns:a16="http://schemas.microsoft.com/office/drawing/2014/main" id="{CFEDC297-F05B-31DC-9F97-A10F3E2C4A40}"/>
                      </a:ext>
                    </a:extLst>
                  </p:cNvPr>
                  <p:cNvSpPr/>
                  <p:nvPr/>
                </p:nvSpPr>
                <p:spPr>
                  <a:xfrm rot="278697">
                    <a:off x="316131" y="2634239"/>
                    <a:ext cx="53571" cy="53571"/>
                  </a:xfrm>
                  <a:custGeom>
                    <a:avLst/>
                    <a:gdLst>
                      <a:gd name="connsiteX0" fmla="*/ 381000 w 381000"/>
                      <a:gd name="connsiteY0" fmla="*/ 190500 h 381000"/>
                      <a:gd name="connsiteX1" fmla="*/ 190500 w 381000"/>
                      <a:gd name="connsiteY1" fmla="*/ 381000 h 381000"/>
                      <a:gd name="connsiteX2" fmla="*/ 0 w 381000"/>
                      <a:gd name="connsiteY2" fmla="*/ 190500 h 381000"/>
                      <a:gd name="connsiteX3" fmla="*/ 190500 w 381000"/>
                      <a:gd name="connsiteY3" fmla="*/ 0 h 381000"/>
                      <a:gd name="connsiteX4" fmla="*/ 381000 w 381000"/>
                      <a:gd name="connsiteY4" fmla="*/ 19050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381000">
                        <a:moveTo>
                          <a:pt x="381000" y="190500"/>
                        </a:moveTo>
                        <a:cubicBezTo>
                          <a:pt x="381000" y="295710"/>
                          <a:pt x="295710" y="381000"/>
                          <a:pt x="190500" y="381000"/>
                        </a:cubicBezTo>
                        <a:cubicBezTo>
                          <a:pt x="85290" y="381000"/>
                          <a:pt x="0" y="295710"/>
                          <a:pt x="0" y="190500"/>
                        </a:cubicBezTo>
                        <a:cubicBezTo>
                          <a:pt x="0" y="85290"/>
                          <a:pt x="85290" y="0"/>
                          <a:pt x="190500" y="0"/>
                        </a:cubicBezTo>
                        <a:cubicBezTo>
                          <a:pt x="295710" y="0"/>
                          <a:pt x="381000" y="85290"/>
                          <a:pt x="381000" y="190500"/>
                        </a:cubicBezTo>
                        <a:close/>
                      </a:path>
                    </a:pathLst>
                  </a:custGeom>
                  <a:solidFill>
                    <a:srgbClr val="FFFFFF"/>
                  </a:solidFill>
                  <a:ln w="9525" cap="flat">
                    <a:solidFill>
                      <a:srgbClr val="000000"/>
                    </a:solidFill>
                    <a:prstDash val="solid"/>
                    <a:miter/>
                  </a:ln>
                </p:spPr>
                <p:txBody>
                  <a:bodyPr rtlCol="0" anchor="ctr"/>
                  <a:lstStyle/>
                  <a:p>
                    <a:endParaRPr lang="en-US" sz="800">
                      <a:latin typeface="Times New Roman" panose="02020603050405020304" pitchFamily="18" charset="0"/>
                      <a:cs typeface="Times New Roman" panose="02020603050405020304" pitchFamily="18" charset="0"/>
                    </a:endParaRPr>
                  </a:p>
                </p:txBody>
              </p:sp>
              <p:sp>
                <p:nvSpPr>
                  <p:cNvPr id="80" name="Freeform: Shape 79">
                    <a:extLst>
                      <a:ext uri="{FF2B5EF4-FFF2-40B4-BE49-F238E27FC236}">
                        <a16:creationId xmlns:a16="http://schemas.microsoft.com/office/drawing/2014/main" id="{E8230D68-EE05-BE9E-BB97-25390BD28C04}"/>
                      </a:ext>
                    </a:extLst>
                  </p:cNvPr>
                  <p:cNvSpPr>
                    <a:spLocks noChangeAspect="1"/>
                  </p:cNvSpPr>
                  <p:nvPr/>
                </p:nvSpPr>
                <p:spPr>
                  <a:xfrm rot="278697">
                    <a:off x="333806" y="2650922"/>
                    <a:ext cx="19626" cy="19626"/>
                  </a:xfrm>
                  <a:custGeom>
                    <a:avLst/>
                    <a:gdLst>
                      <a:gd name="connsiteX0" fmla="*/ 381000 w 381000"/>
                      <a:gd name="connsiteY0" fmla="*/ 190500 h 381000"/>
                      <a:gd name="connsiteX1" fmla="*/ 190500 w 381000"/>
                      <a:gd name="connsiteY1" fmla="*/ 381000 h 381000"/>
                      <a:gd name="connsiteX2" fmla="*/ 0 w 381000"/>
                      <a:gd name="connsiteY2" fmla="*/ 190500 h 381000"/>
                      <a:gd name="connsiteX3" fmla="*/ 190500 w 381000"/>
                      <a:gd name="connsiteY3" fmla="*/ 0 h 381000"/>
                      <a:gd name="connsiteX4" fmla="*/ 381000 w 381000"/>
                      <a:gd name="connsiteY4" fmla="*/ 19050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381000">
                        <a:moveTo>
                          <a:pt x="381000" y="190500"/>
                        </a:moveTo>
                        <a:cubicBezTo>
                          <a:pt x="381000" y="295710"/>
                          <a:pt x="295710" y="381000"/>
                          <a:pt x="190500" y="381000"/>
                        </a:cubicBezTo>
                        <a:cubicBezTo>
                          <a:pt x="85290" y="381000"/>
                          <a:pt x="0" y="295710"/>
                          <a:pt x="0" y="190500"/>
                        </a:cubicBezTo>
                        <a:cubicBezTo>
                          <a:pt x="0" y="85290"/>
                          <a:pt x="85290" y="0"/>
                          <a:pt x="190500" y="0"/>
                        </a:cubicBezTo>
                        <a:cubicBezTo>
                          <a:pt x="295710" y="0"/>
                          <a:pt x="381000" y="85290"/>
                          <a:pt x="381000" y="190500"/>
                        </a:cubicBezTo>
                        <a:close/>
                      </a:path>
                    </a:pathLst>
                  </a:custGeom>
                  <a:solidFill>
                    <a:srgbClr val="000000"/>
                  </a:solidFill>
                  <a:ln w="9525" cap="flat">
                    <a:solidFill>
                      <a:srgbClr val="000000"/>
                    </a:solidFill>
                    <a:prstDash val="solid"/>
                    <a:miter/>
                  </a:ln>
                </p:spPr>
                <p:txBody>
                  <a:bodyPr rtlCol="0" anchor="ctr"/>
                  <a:lstStyle/>
                  <a:p>
                    <a:endParaRPr lang="en-US" sz="800">
                      <a:latin typeface="Times New Roman" panose="02020603050405020304" pitchFamily="18" charset="0"/>
                      <a:cs typeface="Times New Roman" panose="02020603050405020304" pitchFamily="18" charset="0"/>
                    </a:endParaRPr>
                  </a:p>
                </p:txBody>
              </p:sp>
            </p:grpSp>
            <p:grpSp>
              <p:nvGrpSpPr>
                <p:cNvPr id="60" name="Group 59">
                  <a:extLst>
                    <a:ext uri="{FF2B5EF4-FFF2-40B4-BE49-F238E27FC236}">
                      <a16:creationId xmlns:a16="http://schemas.microsoft.com/office/drawing/2014/main" id="{0BBD6D03-BB07-F3D4-0ECF-48900225ACD6}"/>
                    </a:ext>
                  </a:extLst>
                </p:cNvPr>
                <p:cNvGrpSpPr>
                  <a:grpSpLocks noChangeAspect="1"/>
                </p:cNvGrpSpPr>
                <p:nvPr/>
              </p:nvGrpSpPr>
              <p:grpSpPr>
                <a:xfrm>
                  <a:off x="21190" y="1047313"/>
                  <a:ext cx="3167183" cy="1060719"/>
                  <a:chOff x="319036" y="2589248"/>
                  <a:chExt cx="10106141" cy="3384641"/>
                </a:xfrm>
              </p:grpSpPr>
              <p:pic>
                <p:nvPicPr>
                  <p:cNvPr id="72" name="Picture 71" descr="A close-up of a record player&#10;&#10;Description automatically generated with low confidence">
                    <a:extLst>
                      <a:ext uri="{FF2B5EF4-FFF2-40B4-BE49-F238E27FC236}">
                        <a16:creationId xmlns:a16="http://schemas.microsoft.com/office/drawing/2014/main" id="{CE61BB44-508E-36FA-0B03-582F011D45C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0250"/>
                  <a:stretch/>
                </p:blipFill>
                <p:spPr>
                  <a:xfrm>
                    <a:off x="5400321" y="2589248"/>
                    <a:ext cx="5024856" cy="3382366"/>
                  </a:xfrm>
                  <a:prstGeom prst="rect">
                    <a:avLst/>
                  </a:prstGeom>
                  <a:ln w="3175">
                    <a:solidFill>
                      <a:srgbClr val="000000"/>
                    </a:solidFill>
                  </a:ln>
                </p:spPr>
              </p:pic>
              <p:pic>
                <p:nvPicPr>
                  <p:cNvPr id="73" name="Picture 72" descr="A picture containing indoor&#10;&#10;Description automatically generated">
                    <a:extLst>
                      <a:ext uri="{FF2B5EF4-FFF2-40B4-BE49-F238E27FC236}">
                        <a16:creationId xmlns:a16="http://schemas.microsoft.com/office/drawing/2014/main" id="{473E6B19-6BC2-1E59-5BE1-57599B5D131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0250"/>
                  <a:stretch/>
                </p:blipFill>
                <p:spPr>
                  <a:xfrm>
                    <a:off x="319036" y="2591521"/>
                    <a:ext cx="5024858" cy="3382368"/>
                  </a:xfrm>
                  <a:prstGeom prst="rect">
                    <a:avLst/>
                  </a:prstGeom>
                  <a:ln w="3175">
                    <a:solidFill>
                      <a:srgbClr val="000000"/>
                    </a:solidFill>
                  </a:ln>
                </p:spPr>
              </p:pic>
            </p:grpSp>
          </p:grpSp>
          <p:cxnSp>
            <p:nvCxnSpPr>
              <p:cNvPr id="9" name="Straight Connector 8">
                <a:extLst>
                  <a:ext uri="{FF2B5EF4-FFF2-40B4-BE49-F238E27FC236}">
                    <a16:creationId xmlns:a16="http://schemas.microsoft.com/office/drawing/2014/main" id="{ABA7E319-7EB6-8727-AEB6-CC44DFE30FFC}"/>
                  </a:ext>
                </a:extLst>
              </p:cNvPr>
              <p:cNvCxnSpPr>
                <a:endCxn id="91" idx="1"/>
              </p:cNvCxnSpPr>
              <p:nvPr/>
            </p:nvCxnSpPr>
            <p:spPr>
              <a:xfrm flipV="1">
                <a:off x="764381" y="289914"/>
                <a:ext cx="615787" cy="11013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A08AADE-6591-5F6C-2855-F111C4639F71}"/>
                  </a:ext>
                </a:extLst>
              </p:cNvPr>
              <p:cNvCxnSpPr>
                <a:cxnSpLocks/>
              </p:cNvCxnSpPr>
              <p:nvPr/>
            </p:nvCxnSpPr>
            <p:spPr>
              <a:xfrm>
                <a:off x="2133342" y="214158"/>
                <a:ext cx="636058" cy="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33" name="Freeform: Shape 32">
                <a:extLst>
                  <a:ext uri="{FF2B5EF4-FFF2-40B4-BE49-F238E27FC236}">
                    <a16:creationId xmlns:a16="http://schemas.microsoft.com/office/drawing/2014/main" id="{ED1D81E1-D40A-4C6E-22E2-1DA9F0973119}"/>
                  </a:ext>
                </a:extLst>
              </p:cNvPr>
              <p:cNvSpPr/>
              <p:nvPr/>
            </p:nvSpPr>
            <p:spPr>
              <a:xfrm>
                <a:off x="1379935" y="215505"/>
                <a:ext cx="754855" cy="72627"/>
              </a:xfrm>
              <a:custGeom>
                <a:avLst/>
                <a:gdLst>
                  <a:gd name="connsiteX0" fmla="*/ 0 w 713184"/>
                  <a:gd name="connsiteY0" fmla="*/ 82153 h 82153"/>
                  <a:gd name="connsiteX1" fmla="*/ 397669 w 713184"/>
                  <a:gd name="connsiteY1" fmla="*/ 10715 h 82153"/>
                  <a:gd name="connsiteX2" fmla="*/ 400050 w 713184"/>
                  <a:gd name="connsiteY2" fmla="*/ 9525 h 82153"/>
                  <a:gd name="connsiteX3" fmla="*/ 713184 w 713184"/>
                  <a:gd name="connsiteY3" fmla="*/ 0 h 82153"/>
                  <a:gd name="connsiteX0" fmla="*/ 0 w 753665"/>
                  <a:gd name="connsiteY0" fmla="*/ 79771 h 79771"/>
                  <a:gd name="connsiteX1" fmla="*/ 397669 w 753665"/>
                  <a:gd name="connsiteY1" fmla="*/ 8333 h 79771"/>
                  <a:gd name="connsiteX2" fmla="*/ 400050 w 753665"/>
                  <a:gd name="connsiteY2" fmla="*/ 7143 h 79771"/>
                  <a:gd name="connsiteX3" fmla="*/ 753665 w 753665"/>
                  <a:gd name="connsiteY3" fmla="*/ 0 h 79771"/>
                  <a:gd name="connsiteX0" fmla="*/ 0 w 754855"/>
                  <a:gd name="connsiteY0" fmla="*/ 77145 h 77145"/>
                  <a:gd name="connsiteX1" fmla="*/ 397669 w 754855"/>
                  <a:gd name="connsiteY1" fmla="*/ 5707 h 77145"/>
                  <a:gd name="connsiteX2" fmla="*/ 400050 w 754855"/>
                  <a:gd name="connsiteY2" fmla="*/ 4517 h 77145"/>
                  <a:gd name="connsiteX3" fmla="*/ 754855 w 754855"/>
                  <a:gd name="connsiteY3" fmla="*/ 4518 h 77145"/>
                  <a:gd name="connsiteX0" fmla="*/ 0 w 754855"/>
                  <a:gd name="connsiteY0" fmla="*/ 77085 h 77085"/>
                  <a:gd name="connsiteX1" fmla="*/ 397669 w 754855"/>
                  <a:gd name="connsiteY1" fmla="*/ 5647 h 77085"/>
                  <a:gd name="connsiteX2" fmla="*/ 754855 w 754855"/>
                  <a:gd name="connsiteY2" fmla="*/ 4458 h 77085"/>
                  <a:gd name="connsiteX0" fmla="*/ 0 w 754855"/>
                  <a:gd name="connsiteY0" fmla="*/ 72627 h 72627"/>
                  <a:gd name="connsiteX1" fmla="*/ 754855 w 754855"/>
                  <a:gd name="connsiteY1" fmla="*/ 0 h 72627"/>
                  <a:gd name="connsiteX0" fmla="*/ 0 w 754855"/>
                  <a:gd name="connsiteY0" fmla="*/ 72627 h 72627"/>
                  <a:gd name="connsiteX1" fmla="*/ 754855 w 754855"/>
                  <a:gd name="connsiteY1" fmla="*/ 0 h 72627"/>
                  <a:gd name="connsiteX0" fmla="*/ 0 w 754855"/>
                  <a:gd name="connsiteY0" fmla="*/ 72627 h 72627"/>
                  <a:gd name="connsiteX1" fmla="*/ 754855 w 754855"/>
                  <a:gd name="connsiteY1" fmla="*/ 0 h 72627"/>
                </a:gdLst>
                <a:ahLst/>
                <a:cxnLst>
                  <a:cxn ang="0">
                    <a:pos x="connsiteX0" y="connsiteY0"/>
                  </a:cxn>
                  <a:cxn ang="0">
                    <a:pos x="connsiteX1" y="connsiteY1"/>
                  </a:cxn>
                </a:cxnLst>
                <a:rect l="l" t="t" r="r" b="b"/>
                <a:pathLst>
                  <a:path w="754855" h="72627">
                    <a:moveTo>
                      <a:pt x="0" y="72627"/>
                    </a:moveTo>
                    <a:cubicBezTo>
                      <a:pt x="292099" y="15080"/>
                      <a:pt x="508000" y="396"/>
                      <a:pt x="754855" y="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D7286D82-7FCE-8E42-95E0-8FA37969DF10}"/>
                  </a:ext>
                </a:extLst>
              </p:cNvPr>
              <p:cNvSpPr txBox="1"/>
              <p:nvPr/>
            </p:nvSpPr>
            <p:spPr>
              <a:xfrm>
                <a:off x="1141052" y="310257"/>
                <a:ext cx="51296" cy="123111"/>
              </a:xfrm>
              <a:prstGeom prst="rect">
                <a:avLst/>
              </a:prstGeom>
              <a:noFill/>
            </p:spPr>
            <p:txBody>
              <a:bodyPr wrap="none" lIns="0" tIns="0" rIns="0" bIns="0" rtlCol="0">
                <a:spAutoFit/>
              </a:bodyPr>
              <a:lstStyle/>
              <a:p>
                <a:pPr algn="ctr"/>
                <a:r>
                  <a:rPr lang="en-US" sz="800" b="1" dirty="0">
                    <a:solidFill>
                      <a:srgbClr val="00B0F0"/>
                    </a:solidFill>
                    <a:latin typeface="Times New Roman" panose="02020603050405020304" pitchFamily="18" charset="0"/>
                    <a:cs typeface="Times New Roman" panose="02020603050405020304" pitchFamily="18" charset="0"/>
                  </a:rPr>
                  <a:t>1</a:t>
                </a:r>
              </a:p>
            </p:txBody>
          </p:sp>
          <p:sp>
            <p:nvSpPr>
              <p:cNvPr id="35" name="TextBox 34">
                <a:extLst>
                  <a:ext uri="{FF2B5EF4-FFF2-40B4-BE49-F238E27FC236}">
                    <a16:creationId xmlns:a16="http://schemas.microsoft.com/office/drawing/2014/main" id="{2EFA47AF-43F2-605A-D259-1F93A37BFB70}"/>
                  </a:ext>
                </a:extLst>
              </p:cNvPr>
              <p:cNvSpPr txBox="1"/>
              <p:nvPr/>
            </p:nvSpPr>
            <p:spPr>
              <a:xfrm>
                <a:off x="1730055" y="221246"/>
                <a:ext cx="51296" cy="123111"/>
              </a:xfrm>
              <a:prstGeom prst="rect">
                <a:avLst/>
              </a:prstGeom>
              <a:noFill/>
            </p:spPr>
            <p:txBody>
              <a:bodyPr wrap="none" lIns="0" tIns="0" rIns="0" bIns="0" rtlCol="0">
                <a:spAutoFit/>
              </a:bodyPr>
              <a:lstStyle/>
              <a:p>
                <a:pPr algn="ctr"/>
                <a:r>
                  <a:rPr lang="en-US" sz="800" b="1" dirty="0">
                    <a:solidFill>
                      <a:srgbClr val="00B050"/>
                    </a:solidFill>
                    <a:latin typeface="Times New Roman" panose="02020603050405020304" pitchFamily="18" charset="0"/>
                    <a:cs typeface="Times New Roman" panose="02020603050405020304" pitchFamily="18" charset="0"/>
                  </a:rPr>
                  <a:t>2</a:t>
                </a:r>
              </a:p>
            </p:txBody>
          </p:sp>
          <p:sp>
            <p:nvSpPr>
              <p:cNvPr id="36" name="TextBox 35">
                <a:extLst>
                  <a:ext uri="{FF2B5EF4-FFF2-40B4-BE49-F238E27FC236}">
                    <a16:creationId xmlns:a16="http://schemas.microsoft.com/office/drawing/2014/main" id="{1368D56E-C684-5538-45E2-1927B7110DAC}"/>
                  </a:ext>
                </a:extLst>
              </p:cNvPr>
              <p:cNvSpPr txBox="1"/>
              <p:nvPr/>
            </p:nvSpPr>
            <p:spPr>
              <a:xfrm>
                <a:off x="2463190" y="198280"/>
                <a:ext cx="51296" cy="123111"/>
              </a:xfrm>
              <a:prstGeom prst="rect">
                <a:avLst/>
              </a:prstGeom>
              <a:noFill/>
            </p:spPr>
            <p:txBody>
              <a:bodyPr wrap="none" lIns="0" tIns="0" rIns="0" bIns="0" rtlCol="0">
                <a:spAutoFit/>
              </a:bodyPr>
              <a:lstStyle/>
              <a:p>
                <a:pPr algn="ctr"/>
                <a:r>
                  <a:rPr lang="en-US" sz="800" b="1" dirty="0">
                    <a:solidFill>
                      <a:srgbClr val="FFFF00"/>
                    </a:solidFill>
                    <a:latin typeface="Times New Roman" panose="02020603050405020304" pitchFamily="18" charset="0"/>
                    <a:cs typeface="Times New Roman" panose="02020603050405020304" pitchFamily="18" charset="0"/>
                  </a:rPr>
                  <a:t>3</a:t>
                </a:r>
              </a:p>
            </p:txBody>
          </p:sp>
          <p:cxnSp>
            <p:nvCxnSpPr>
              <p:cNvPr id="37" name="Straight Arrow Connector 36">
                <a:extLst>
                  <a:ext uri="{FF2B5EF4-FFF2-40B4-BE49-F238E27FC236}">
                    <a16:creationId xmlns:a16="http://schemas.microsoft.com/office/drawing/2014/main" id="{A24F69C9-7A15-9093-5268-D57117DE4533}"/>
                  </a:ext>
                </a:extLst>
              </p:cNvPr>
              <p:cNvCxnSpPr>
                <a:cxnSpLocks/>
              </p:cNvCxnSpPr>
              <p:nvPr/>
            </p:nvCxnSpPr>
            <p:spPr>
              <a:xfrm flipH="1">
                <a:off x="733105" y="102315"/>
                <a:ext cx="646830" cy="0"/>
              </a:xfrm>
              <a:prstGeom prst="straightConnector1">
                <a:avLst/>
              </a:prstGeom>
              <a:ln w="3175">
                <a:solidFill>
                  <a:srgbClr val="000000"/>
                </a:solidFill>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DF5CA716-FDE7-841D-1231-85AC4BE1EDF9}"/>
                  </a:ext>
                </a:extLst>
              </p:cNvPr>
              <p:cNvCxnSpPr>
                <a:cxnSpLocks/>
              </p:cNvCxnSpPr>
              <p:nvPr/>
            </p:nvCxnSpPr>
            <p:spPr>
              <a:xfrm flipH="1">
                <a:off x="733105" y="156400"/>
                <a:ext cx="1400237" cy="0"/>
              </a:xfrm>
              <a:prstGeom prst="straightConnector1">
                <a:avLst/>
              </a:prstGeom>
              <a:ln w="3175">
                <a:solidFill>
                  <a:srgbClr val="000000"/>
                </a:solidFill>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CD3A316A-1448-B90B-B58B-2F9139C64C11}"/>
                  </a:ext>
                </a:extLst>
              </p:cNvPr>
              <p:cNvCxnSpPr>
                <a:cxnSpLocks/>
              </p:cNvCxnSpPr>
              <p:nvPr/>
            </p:nvCxnSpPr>
            <p:spPr>
              <a:xfrm>
                <a:off x="1380168" y="58586"/>
                <a:ext cx="0" cy="216000"/>
              </a:xfrm>
              <a:prstGeom prst="straightConnector1">
                <a:avLst/>
              </a:prstGeom>
              <a:ln w="3175">
                <a:solidFill>
                  <a:srgbClr val="000000"/>
                </a:solidFill>
                <a:prstDash val="sysDot"/>
                <a:tailEnd type="none" w="sm" len="sm"/>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81D7BFEA-D014-FEC6-5DF1-EE4BC8181B23}"/>
                  </a:ext>
                </a:extLst>
              </p:cNvPr>
              <p:cNvCxnSpPr>
                <a:cxnSpLocks/>
              </p:cNvCxnSpPr>
              <p:nvPr/>
            </p:nvCxnSpPr>
            <p:spPr>
              <a:xfrm>
                <a:off x="2133342" y="84450"/>
                <a:ext cx="0" cy="145573"/>
              </a:xfrm>
              <a:prstGeom prst="straightConnector1">
                <a:avLst/>
              </a:prstGeom>
              <a:ln w="3175">
                <a:solidFill>
                  <a:srgbClr val="000000"/>
                </a:solidFill>
                <a:prstDash val="sysDot"/>
                <a:tailEnd type="none" w="sm" len="sm"/>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FBF9CE56-920B-7124-6582-5E025CB00DB1}"/>
                      </a:ext>
                    </a:extLst>
                  </p:cNvPr>
                  <p:cNvSpPr txBox="1"/>
                  <p:nvPr/>
                </p:nvSpPr>
                <p:spPr>
                  <a:xfrm>
                    <a:off x="1483064" y="25458"/>
                    <a:ext cx="119392" cy="1231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800" i="1" smtClean="0">
                                  <a:latin typeface="Cambria Math" panose="02040503050406030204" pitchFamily="18" charset="0"/>
                                </a:rPr>
                              </m:ctrlPr>
                            </m:sSubPr>
                            <m:e>
                              <m:r>
                                <a:rPr lang="en-US" sz="800" b="0" i="1" smtClean="0">
                                  <a:latin typeface="Cambria Math" panose="02040503050406030204" pitchFamily="18" charset="0"/>
                                </a:rPr>
                                <m:t>𝑦</m:t>
                              </m:r>
                            </m:e>
                            <m:sub>
                              <m:r>
                                <a:rPr lang="en-US" sz="800" b="0" i="1" smtClean="0">
                                  <a:latin typeface="Cambria Math" panose="02040503050406030204" pitchFamily="18" charset="0"/>
                                </a:rPr>
                                <m:t>𝑐</m:t>
                              </m:r>
                            </m:sub>
                          </m:sSub>
                        </m:oMath>
                      </m:oMathPara>
                    </a14:m>
                    <a:endParaRPr lang="en-US" sz="800" dirty="0">
                      <a:latin typeface="Times New Roman" panose="02020603050405020304" pitchFamily="18" charset="0"/>
                      <a:cs typeface="Times New Roman" panose="02020603050405020304" pitchFamily="18" charset="0"/>
                    </a:endParaRPr>
                  </a:p>
                </p:txBody>
              </p:sp>
            </mc:Choice>
            <mc:Fallback xmlns="">
              <p:sp>
                <p:nvSpPr>
                  <p:cNvPr id="72" name="TextBox 71">
                    <a:extLst>
                      <a:ext uri="{FF2B5EF4-FFF2-40B4-BE49-F238E27FC236}">
                        <a16:creationId xmlns:a16="http://schemas.microsoft.com/office/drawing/2014/main" id="{FD2531E0-5C41-4167-AB3C-093054FBCA08}"/>
                      </a:ext>
                    </a:extLst>
                  </p:cNvPr>
                  <p:cNvSpPr txBox="1">
                    <a:spLocks noRot="1" noChangeAspect="1" noMove="1" noResize="1" noEditPoints="1" noAdjustHandles="1" noChangeArrowheads="1" noChangeShapeType="1" noTextEdit="1"/>
                  </p:cNvSpPr>
                  <p:nvPr/>
                </p:nvSpPr>
                <p:spPr>
                  <a:xfrm>
                    <a:off x="1483064" y="25458"/>
                    <a:ext cx="119392" cy="123111"/>
                  </a:xfrm>
                  <a:prstGeom prst="rect">
                    <a:avLst/>
                  </a:prstGeom>
                  <a:blipFill>
                    <a:blip r:embed="rId11"/>
                    <a:stretch>
                      <a:fillRect l="-20000" r="-5000" b="-3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CAED0FFB-2E96-4328-D2BA-8D8A4CFEAAFB}"/>
                      </a:ext>
                    </a:extLst>
                  </p:cNvPr>
                  <p:cNvSpPr txBox="1"/>
                  <p:nvPr/>
                </p:nvSpPr>
                <p:spPr>
                  <a:xfrm>
                    <a:off x="1005586" y="-29400"/>
                    <a:ext cx="120161" cy="1231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800" i="1" smtClean="0">
                                  <a:latin typeface="Cambria Math" panose="02040503050406030204" pitchFamily="18" charset="0"/>
                                </a:rPr>
                              </m:ctrlPr>
                            </m:sSubPr>
                            <m:e>
                              <m:r>
                                <a:rPr lang="en-US" sz="800" b="0" i="1" smtClean="0">
                                  <a:latin typeface="Cambria Math" panose="02040503050406030204" pitchFamily="18" charset="0"/>
                                </a:rPr>
                                <m:t>𝑦</m:t>
                              </m:r>
                            </m:e>
                            <m:sub>
                              <m:r>
                                <a:rPr lang="en-US" sz="800" b="0" i="1" smtClean="0">
                                  <a:latin typeface="Cambria Math" panose="02040503050406030204" pitchFamily="18" charset="0"/>
                                </a:rPr>
                                <m:t>𝑡</m:t>
                              </m:r>
                            </m:sub>
                          </m:sSub>
                        </m:oMath>
                      </m:oMathPara>
                    </a14:m>
                    <a:endParaRPr lang="en-US" sz="800" dirty="0">
                      <a:latin typeface="Times New Roman" panose="02020603050405020304" pitchFamily="18" charset="0"/>
                      <a:cs typeface="Times New Roman" panose="02020603050405020304" pitchFamily="18" charset="0"/>
                    </a:endParaRPr>
                  </a:p>
                </p:txBody>
              </p:sp>
            </mc:Choice>
            <mc:Fallback xmlns="">
              <p:sp>
                <p:nvSpPr>
                  <p:cNvPr id="73" name="TextBox 72">
                    <a:extLst>
                      <a:ext uri="{FF2B5EF4-FFF2-40B4-BE49-F238E27FC236}">
                        <a16:creationId xmlns:a16="http://schemas.microsoft.com/office/drawing/2014/main" id="{620DB09A-9A99-40E2-A660-8B1AA71D6E25}"/>
                      </a:ext>
                    </a:extLst>
                  </p:cNvPr>
                  <p:cNvSpPr txBox="1">
                    <a:spLocks noRot="1" noChangeAspect="1" noMove="1" noResize="1" noEditPoints="1" noAdjustHandles="1" noChangeArrowheads="1" noChangeShapeType="1" noTextEdit="1"/>
                  </p:cNvSpPr>
                  <p:nvPr/>
                </p:nvSpPr>
                <p:spPr>
                  <a:xfrm>
                    <a:off x="1005586" y="-29400"/>
                    <a:ext cx="120161" cy="123111"/>
                  </a:xfrm>
                  <a:prstGeom prst="rect">
                    <a:avLst/>
                  </a:prstGeom>
                  <a:blipFill>
                    <a:blip r:embed="rId12"/>
                    <a:stretch>
                      <a:fillRect l="-25000" b="-35000"/>
                    </a:stretch>
                  </a:blipFill>
                </p:spPr>
                <p:txBody>
                  <a:bodyPr/>
                  <a:lstStyle/>
                  <a:p>
                    <a:r>
                      <a:rPr lang="en-US">
                        <a:noFill/>
                      </a:rPr>
                      <a:t> </a:t>
                    </a:r>
                  </a:p>
                </p:txBody>
              </p:sp>
            </mc:Fallback>
          </mc:AlternateContent>
        </p:grpSp>
        <p:sp>
          <p:nvSpPr>
            <p:cNvPr id="6" name="TextBox 5">
              <a:extLst>
                <a:ext uri="{FF2B5EF4-FFF2-40B4-BE49-F238E27FC236}">
                  <a16:creationId xmlns:a16="http://schemas.microsoft.com/office/drawing/2014/main" id="{9657AEB7-6E23-2A73-8191-402E99265E80}"/>
                </a:ext>
              </a:extLst>
            </p:cNvPr>
            <p:cNvSpPr txBox="1"/>
            <p:nvPr/>
          </p:nvSpPr>
          <p:spPr>
            <a:xfrm>
              <a:off x="2386569" y="363753"/>
              <a:ext cx="577925" cy="123111"/>
            </a:xfrm>
            <a:prstGeom prst="rect">
              <a:avLst/>
            </a:prstGeom>
            <a:noFill/>
          </p:spPr>
          <p:txBody>
            <a:bodyPr wrap="square" lIns="0" tIns="0" rIns="0" bIns="0" rtlCol="0">
              <a:spAutoFit/>
            </a:bodyPr>
            <a:lstStyle/>
            <a:p>
              <a:pPr algn="ctr"/>
              <a:r>
                <a:rPr lang="en-US" sz="800" dirty="0">
                  <a:solidFill>
                    <a:srgbClr val="000000"/>
                  </a:solidFill>
                  <a:latin typeface="Times New Roman" panose="02020603050405020304" pitchFamily="18" charset="0"/>
                  <a:cs typeface="Times New Roman" panose="02020603050405020304" pitchFamily="18" charset="0"/>
                </a:rPr>
                <a:t>Base support</a:t>
              </a:r>
            </a:p>
          </p:txBody>
        </p:sp>
      </p:grpSp>
      <p:grpSp>
        <p:nvGrpSpPr>
          <p:cNvPr id="95" name="Group 94">
            <a:extLst>
              <a:ext uri="{FF2B5EF4-FFF2-40B4-BE49-F238E27FC236}">
                <a16:creationId xmlns:a16="http://schemas.microsoft.com/office/drawing/2014/main" id="{A0CAE123-E52C-DA00-2BCA-BB382155FC6E}"/>
              </a:ext>
            </a:extLst>
          </p:cNvPr>
          <p:cNvGrpSpPr>
            <a:grpSpLocks noChangeAspect="1"/>
          </p:cNvGrpSpPr>
          <p:nvPr/>
        </p:nvGrpSpPr>
        <p:grpSpPr>
          <a:xfrm>
            <a:off x="9085400" y="1439683"/>
            <a:ext cx="2762266" cy="4682541"/>
            <a:chOff x="21811" y="-986"/>
            <a:chExt cx="3178589" cy="5388286"/>
          </a:xfrm>
        </p:grpSpPr>
        <p:grpSp>
          <p:nvGrpSpPr>
            <p:cNvPr id="96" name="Group 95">
              <a:extLst>
                <a:ext uri="{FF2B5EF4-FFF2-40B4-BE49-F238E27FC236}">
                  <a16:creationId xmlns:a16="http://schemas.microsoft.com/office/drawing/2014/main" id="{DEE06267-0846-C7FE-8D2B-CC2A1D27D06A}"/>
                </a:ext>
              </a:extLst>
            </p:cNvPr>
            <p:cNvGrpSpPr>
              <a:grpSpLocks noChangeAspect="1"/>
            </p:cNvGrpSpPr>
            <p:nvPr/>
          </p:nvGrpSpPr>
          <p:grpSpPr>
            <a:xfrm>
              <a:off x="176040" y="-986"/>
              <a:ext cx="2908857" cy="1502022"/>
              <a:chOff x="818440" y="1072834"/>
              <a:chExt cx="6007728" cy="3102160"/>
            </a:xfrm>
          </p:grpSpPr>
          <p:pic>
            <p:nvPicPr>
              <p:cNvPr id="132" name="Picture 131">
                <a:extLst>
                  <a:ext uri="{FF2B5EF4-FFF2-40B4-BE49-F238E27FC236}">
                    <a16:creationId xmlns:a16="http://schemas.microsoft.com/office/drawing/2014/main" id="{EDAC6D0C-0A81-0010-92C7-4265D89070CA}"/>
                  </a:ext>
                </a:extLst>
              </p:cNvPr>
              <p:cNvPicPr>
                <a:picLocks noChangeAspect="1"/>
              </p:cNvPicPr>
              <p:nvPr/>
            </p:nvPicPr>
            <p:blipFill>
              <a:blip r:embed="rId13"/>
              <a:stretch>
                <a:fillRect/>
              </a:stretch>
            </p:blipFill>
            <p:spPr>
              <a:xfrm>
                <a:off x="818440" y="1072834"/>
                <a:ext cx="2571527" cy="3102160"/>
              </a:xfrm>
              <a:prstGeom prst="rect">
                <a:avLst/>
              </a:prstGeom>
            </p:spPr>
          </p:pic>
          <p:pic>
            <p:nvPicPr>
              <p:cNvPr id="133" name="Picture 132">
                <a:extLst>
                  <a:ext uri="{FF2B5EF4-FFF2-40B4-BE49-F238E27FC236}">
                    <a16:creationId xmlns:a16="http://schemas.microsoft.com/office/drawing/2014/main" id="{2EE9C0D9-39B3-0BB6-5895-24FE4C870BA3}"/>
                  </a:ext>
                </a:extLst>
              </p:cNvPr>
              <p:cNvPicPr>
                <a:picLocks noChangeAspect="1"/>
              </p:cNvPicPr>
              <p:nvPr/>
            </p:nvPicPr>
            <p:blipFill>
              <a:blip r:embed="rId14"/>
              <a:stretch>
                <a:fillRect/>
              </a:stretch>
            </p:blipFill>
            <p:spPr>
              <a:xfrm>
                <a:off x="3511309" y="1180765"/>
                <a:ext cx="3314859" cy="2729741"/>
              </a:xfrm>
              <a:prstGeom prst="rect">
                <a:avLst/>
              </a:prstGeom>
              <a:ln w="3175">
                <a:solidFill>
                  <a:srgbClr val="000000"/>
                </a:solidFill>
              </a:ln>
            </p:spPr>
          </p:pic>
          <p:cxnSp>
            <p:nvCxnSpPr>
              <p:cNvPr id="134" name="Straight Connector 133">
                <a:extLst>
                  <a:ext uri="{FF2B5EF4-FFF2-40B4-BE49-F238E27FC236}">
                    <a16:creationId xmlns:a16="http://schemas.microsoft.com/office/drawing/2014/main" id="{11475EDD-3D8D-5391-55F6-036950135C78}"/>
                  </a:ext>
                </a:extLst>
              </p:cNvPr>
              <p:cNvCxnSpPr>
                <a:cxnSpLocks/>
              </p:cNvCxnSpPr>
              <p:nvPr/>
            </p:nvCxnSpPr>
            <p:spPr>
              <a:xfrm flipV="1">
                <a:off x="1054100" y="1180766"/>
                <a:ext cx="2457209" cy="208662"/>
              </a:xfrm>
              <a:prstGeom prst="line">
                <a:avLst/>
              </a:prstGeom>
              <a:noFill/>
              <a:ln w="6350" cap="flat" cmpd="sng" algn="ctr">
                <a:solidFill>
                  <a:srgbClr val="000000">
                    <a:alpha val="29000"/>
                  </a:srgbClr>
                </a:solidFill>
                <a:prstDash val="solid"/>
                <a:miter lim="800000"/>
              </a:ln>
              <a:effectLst/>
            </p:spPr>
          </p:cxnSp>
          <p:cxnSp>
            <p:nvCxnSpPr>
              <p:cNvPr id="135" name="Straight Connector 134">
                <a:extLst>
                  <a:ext uri="{FF2B5EF4-FFF2-40B4-BE49-F238E27FC236}">
                    <a16:creationId xmlns:a16="http://schemas.microsoft.com/office/drawing/2014/main" id="{4A416E46-A077-1649-B74A-82B6BD4B71A1}"/>
                  </a:ext>
                </a:extLst>
              </p:cNvPr>
              <p:cNvCxnSpPr>
                <a:cxnSpLocks/>
              </p:cNvCxnSpPr>
              <p:nvPr/>
            </p:nvCxnSpPr>
            <p:spPr>
              <a:xfrm>
                <a:off x="1054102" y="2387600"/>
                <a:ext cx="2457207" cy="1522907"/>
              </a:xfrm>
              <a:prstGeom prst="line">
                <a:avLst/>
              </a:prstGeom>
              <a:noFill/>
              <a:ln w="6350" cap="flat" cmpd="sng" algn="ctr">
                <a:solidFill>
                  <a:srgbClr val="000000">
                    <a:alpha val="27000"/>
                  </a:srgbClr>
                </a:solidFill>
                <a:prstDash val="solid"/>
                <a:miter lim="800000"/>
              </a:ln>
              <a:effectLst/>
            </p:spPr>
          </p:cxnSp>
          <p:sp>
            <p:nvSpPr>
              <p:cNvPr id="136" name="Rectangle 135">
                <a:extLst>
                  <a:ext uri="{FF2B5EF4-FFF2-40B4-BE49-F238E27FC236}">
                    <a16:creationId xmlns:a16="http://schemas.microsoft.com/office/drawing/2014/main" id="{BF5FAEAC-5C80-A4F7-5410-8023257B55DB}"/>
                  </a:ext>
                </a:extLst>
              </p:cNvPr>
              <p:cNvSpPr/>
              <p:nvPr/>
            </p:nvSpPr>
            <p:spPr>
              <a:xfrm>
                <a:off x="1054100" y="1389427"/>
                <a:ext cx="1329058" cy="998172"/>
              </a:xfrm>
              <a:prstGeom prst="rect">
                <a:avLst/>
              </a:prstGeom>
              <a:noFill/>
              <a:ln w="3175" cap="flat" cmpd="sng" algn="ctr">
                <a:solidFill>
                  <a:srgbClr val="000000"/>
                </a:solid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grpSp>
        <p:pic>
          <p:nvPicPr>
            <p:cNvPr id="97" name="Picture 96">
              <a:extLst>
                <a:ext uri="{FF2B5EF4-FFF2-40B4-BE49-F238E27FC236}">
                  <a16:creationId xmlns:a16="http://schemas.microsoft.com/office/drawing/2014/main" id="{81B31020-BEEC-1169-275E-78F8898082DB}"/>
                </a:ext>
              </a:extLst>
            </p:cNvPr>
            <p:cNvPicPr>
              <a:picLocks noChangeAspect="1"/>
            </p:cNvPicPr>
            <p:nvPr/>
          </p:nvPicPr>
          <p:blipFill>
            <a:blip r:embed="rId15"/>
            <a:stretch>
              <a:fillRect/>
            </a:stretch>
          </p:blipFill>
          <p:spPr>
            <a:xfrm>
              <a:off x="24569" y="1474006"/>
              <a:ext cx="2243344" cy="1709120"/>
            </a:xfrm>
            <a:prstGeom prst="rect">
              <a:avLst/>
            </a:prstGeom>
            <a:ln>
              <a:noFill/>
            </a:ln>
          </p:spPr>
        </p:pic>
        <p:grpSp>
          <p:nvGrpSpPr>
            <p:cNvPr id="98" name="Group 97">
              <a:extLst>
                <a:ext uri="{FF2B5EF4-FFF2-40B4-BE49-F238E27FC236}">
                  <a16:creationId xmlns:a16="http://schemas.microsoft.com/office/drawing/2014/main" id="{473B12CE-9B92-0FFE-DFFA-9881FF6C474F}"/>
                </a:ext>
              </a:extLst>
            </p:cNvPr>
            <p:cNvGrpSpPr>
              <a:grpSpLocks noChangeAspect="1"/>
            </p:cNvGrpSpPr>
            <p:nvPr/>
          </p:nvGrpSpPr>
          <p:grpSpPr>
            <a:xfrm>
              <a:off x="39048" y="3210157"/>
              <a:ext cx="3096906" cy="2177143"/>
              <a:chOff x="3738036" y="3181207"/>
              <a:chExt cx="4492460" cy="3158226"/>
            </a:xfrm>
          </p:grpSpPr>
          <p:pic>
            <p:nvPicPr>
              <p:cNvPr id="129" name="Picture 128" descr="A close-up of a sewing machine&#10;&#10;Description automatically generated with low confidence">
                <a:extLst>
                  <a:ext uri="{FF2B5EF4-FFF2-40B4-BE49-F238E27FC236}">
                    <a16:creationId xmlns:a16="http://schemas.microsoft.com/office/drawing/2014/main" id="{77CC0A68-3FB4-C3C6-8625-0F0554F15B76}"/>
                  </a:ext>
                </a:extLst>
              </p:cNvPr>
              <p:cNvPicPr>
                <a:picLocks noChangeAspect="1"/>
              </p:cNvPicPr>
              <p:nvPr/>
            </p:nvPicPr>
            <p:blipFill>
              <a:blip r:embed="rId16"/>
              <a:stretch>
                <a:fillRect/>
              </a:stretch>
            </p:blipFill>
            <p:spPr>
              <a:xfrm>
                <a:off x="3738036" y="3181213"/>
                <a:ext cx="2754644" cy="1542601"/>
              </a:xfrm>
              <a:prstGeom prst="rect">
                <a:avLst/>
              </a:prstGeom>
            </p:spPr>
          </p:pic>
          <p:pic>
            <p:nvPicPr>
              <p:cNvPr id="130" name="Picture 129" descr="A picture containing indoor, floor, cluttered, miller&#10;&#10;Description automatically generated">
                <a:extLst>
                  <a:ext uri="{FF2B5EF4-FFF2-40B4-BE49-F238E27FC236}">
                    <a16:creationId xmlns:a16="http://schemas.microsoft.com/office/drawing/2014/main" id="{83C9FFE4-73EF-7C9E-07C3-106F0B00C4D9}"/>
                  </a:ext>
                </a:extLst>
              </p:cNvPr>
              <p:cNvPicPr>
                <a:picLocks noChangeAspect="1"/>
              </p:cNvPicPr>
              <p:nvPr/>
            </p:nvPicPr>
            <p:blipFill>
              <a:blip r:embed="rId17"/>
              <a:stretch>
                <a:fillRect/>
              </a:stretch>
            </p:blipFill>
            <p:spPr>
              <a:xfrm>
                <a:off x="3738036" y="4786523"/>
                <a:ext cx="2754645" cy="1542601"/>
              </a:xfrm>
              <a:prstGeom prst="rect">
                <a:avLst/>
              </a:prstGeom>
            </p:spPr>
          </p:pic>
          <p:pic>
            <p:nvPicPr>
              <p:cNvPr id="131" name="Picture 130" descr="A picture containing indoor, bathroom, sink, tub&#10;&#10;Description automatically generated">
                <a:extLst>
                  <a:ext uri="{FF2B5EF4-FFF2-40B4-BE49-F238E27FC236}">
                    <a16:creationId xmlns:a16="http://schemas.microsoft.com/office/drawing/2014/main" id="{72A3F78B-E263-72D0-57FE-6BF456DEAE54}"/>
                  </a:ext>
                </a:extLst>
              </p:cNvPr>
              <p:cNvPicPr>
                <a:picLocks noChangeAspect="1"/>
              </p:cNvPicPr>
              <p:nvPr/>
            </p:nvPicPr>
            <p:blipFill rotWithShape="1">
              <a:blip r:embed="rId18"/>
              <a:srcRect t="13083" r="25277" b="15826"/>
              <a:stretch/>
            </p:blipFill>
            <p:spPr>
              <a:xfrm rot="16200000">
                <a:off x="5810067" y="3919004"/>
                <a:ext cx="3158226" cy="1682632"/>
              </a:xfrm>
              <a:prstGeom prst="rect">
                <a:avLst/>
              </a:prstGeom>
            </p:spPr>
          </p:pic>
        </p:grpSp>
        <p:sp>
          <p:nvSpPr>
            <p:cNvPr id="105" name="TextBox 104">
              <a:extLst>
                <a:ext uri="{FF2B5EF4-FFF2-40B4-BE49-F238E27FC236}">
                  <a16:creationId xmlns:a16="http://schemas.microsoft.com/office/drawing/2014/main" id="{8B58B473-44A2-6911-A636-79E545BDB2DB}"/>
                </a:ext>
              </a:extLst>
            </p:cNvPr>
            <p:cNvSpPr txBox="1"/>
            <p:nvPr/>
          </p:nvSpPr>
          <p:spPr>
            <a:xfrm>
              <a:off x="2079625" y="1605923"/>
              <a:ext cx="1073149" cy="123111"/>
            </a:xfrm>
            <a:prstGeom prst="rect">
              <a:avLst/>
            </a:prstGeom>
            <a:noFill/>
          </p:spPr>
          <p:txBody>
            <a:bodyPr wrap="square" lIns="0" tIns="0" rIns="0" bIns="0" rtlCol="0">
              <a:spAutoFit/>
            </a:bodyPr>
            <a:lstStyle/>
            <a:p>
              <a:pPr algn="ctr"/>
              <a:r>
                <a:rPr lang="en-US" sz="800" dirty="0">
                  <a:latin typeface="Times New Roman" panose="02020603050405020304" pitchFamily="18" charset="0"/>
                  <a:cs typeface="Times New Roman" panose="02020603050405020304" pitchFamily="18" charset="0"/>
                </a:rPr>
                <a:t>3D printed bluestone pole</a:t>
              </a:r>
            </a:p>
          </p:txBody>
        </p:sp>
        <p:sp>
          <p:nvSpPr>
            <p:cNvPr id="106" name="TextBox 105">
              <a:extLst>
                <a:ext uri="{FF2B5EF4-FFF2-40B4-BE49-F238E27FC236}">
                  <a16:creationId xmlns:a16="http://schemas.microsoft.com/office/drawing/2014/main" id="{49E873B4-FC55-1EEC-5C2F-75316A622C3B}"/>
                </a:ext>
              </a:extLst>
            </p:cNvPr>
            <p:cNvSpPr txBox="1"/>
            <p:nvPr/>
          </p:nvSpPr>
          <p:spPr>
            <a:xfrm>
              <a:off x="2475459" y="2031677"/>
              <a:ext cx="555509" cy="123111"/>
            </a:xfrm>
            <a:prstGeom prst="rect">
              <a:avLst/>
            </a:prstGeom>
            <a:noFill/>
          </p:spPr>
          <p:txBody>
            <a:bodyPr wrap="square" lIns="0" tIns="0" rIns="0" bIns="0" rtlCol="0">
              <a:spAutoFit/>
            </a:bodyPr>
            <a:lstStyle/>
            <a:p>
              <a:pPr algn="ctr"/>
              <a:r>
                <a:rPr lang="en-US" sz="800" dirty="0">
                  <a:latin typeface="Times New Roman" panose="02020603050405020304" pitchFamily="18" charset="0"/>
                  <a:cs typeface="Times New Roman" panose="02020603050405020304" pitchFamily="18" charset="0"/>
                </a:rPr>
                <a:t>Steel insert</a:t>
              </a:r>
            </a:p>
          </p:txBody>
        </p:sp>
        <p:cxnSp>
          <p:nvCxnSpPr>
            <p:cNvPr id="107" name="Straight Arrow Connector 106">
              <a:extLst>
                <a:ext uri="{FF2B5EF4-FFF2-40B4-BE49-F238E27FC236}">
                  <a16:creationId xmlns:a16="http://schemas.microsoft.com/office/drawing/2014/main" id="{0C3D83DC-16C4-3966-D4FE-FC2438C50269}"/>
                </a:ext>
              </a:extLst>
            </p:cNvPr>
            <p:cNvCxnSpPr>
              <a:cxnSpLocks/>
              <a:stCxn id="105" idx="1"/>
            </p:cNvCxnSpPr>
            <p:nvPr/>
          </p:nvCxnSpPr>
          <p:spPr>
            <a:xfrm flipH="1">
              <a:off x="1790700" y="1667479"/>
              <a:ext cx="288925" cy="20034"/>
            </a:xfrm>
            <a:prstGeom prst="straightConnector1">
              <a:avLst/>
            </a:prstGeom>
            <a:ln w="3175">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a:extLst>
                <a:ext uri="{FF2B5EF4-FFF2-40B4-BE49-F238E27FC236}">
                  <a16:creationId xmlns:a16="http://schemas.microsoft.com/office/drawing/2014/main" id="{A446C700-4614-DBF5-2654-0A02A7DB17B5}"/>
                </a:ext>
              </a:extLst>
            </p:cNvPr>
            <p:cNvCxnSpPr>
              <a:cxnSpLocks/>
              <a:stCxn id="106" idx="1"/>
            </p:cNvCxnSpPr>
            <p:nvPr/>
          </p:nvCxnSpPr>
          <p:spPr>
            <a:xfrm flipH="1">
              <a:off x="1937979" y="2093233"/>
              <a:ext cx="537480" cy="103340"/>
            </a:xfrm>
            <a:prstGeom prst="straightConnector1">
              <a:avLst/>
            </a:prstGeom>
            <a:ln w="3175">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09" name="TextBox 108">
              <a:extLst>
                <a:ext uri="{FF2B5EF4-FFF2-40B4-BE49-F238E27FC236}">
                  <a16:creationId xmlns:a16="http://schemas.microsoft.com/office/drawing/2014/main" id="{1AE9B665-4F95-311E-FDF7-8B1ED6B9E423}"/>
                </a:ext>
              </a:extLst>
            </p:cNvPr>
            <p:cNvSpPr txBox="1"/>
            <p:nvPr/>
          </p:nvSpPr>
          <p:spPr>
            <a:xfrm>
              <a:off x="2475459" y="1836722"/>
              <a:ext cx="616992" cy="123111"/>
            </a:xfrm>
            <a:prstGeom prst="rect">
              <a:avLst/>
            </a:prstGeom>
            <a:noFill/>
          </p:spPr>
          <p:txBody>
            <a:bodyPr wrap="square" lIns="0" tIns="0" rIns="0" bIns="0" rtlCol="0">
              <a:spAutoFit/>
            </a:bodyPr>
            <a:lstStyle/>
            <a:p>
              <a:pPr algn="ctr"/>
              <a:r>
                <a:rPr lang="en-US" sz="800" dirty="0">
                  <a:latin typeface="Times New Roman" panose="02020603050405020304" pitchFamily="18" charset="0"/>
                  <a:cs typeface="Times New Roman" panose="02020603050405020304" pitchFamily="18" charset="0"/>
                </a:rPr>
                <a:t>Base support</a:t>
              </a:r>
            </a:p>
          </p:txBody>
        </p:sp>
        <p:cxnSp>
          <p:nvCxnSpPr>
            <p:cNvPr id="110" name="Straight Arrow Connector 109">
              <a:extLst>
                <a:ext uri="{FF2B5EF4-FFF2-40B4-BE49-F238E27FC236}">
                  <a16:creationId xmlns:a16="http://schemas.microsoft.com/office/drawing/2014/main" id="{15D3CF2C-09B3-E1D4-5F8D-E6FB8A607512}"/>
                </a:ext>
              </a:extLst>
            </p:cNvPr>
            <p:cNvCxnSpPr>
              <a:cxnSpLocks/>
              <a:stCxn id="109" idx="1"/>
            </p:cNvCxnSpPr>
            <p:nvPr/>
          </p:nvCxnSpPr>
          <p:spPr>
            <a:xfrm flipH="1">
              <a:off x="2079625" y="1898278"/>
              <a:ext cx="395834" cy="38139"/>
            </a:xfrm>
            <a:prstGeom prst="straightConnector1">
              <a:avLst/>
            </a:prstGeom>
            <a:ln w="3175">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11" name="TextBox 110">
              <a:extLst>
                <a:ext uri="{FF2B5EF4-FFF2-40B4-BE49-F238E27FC236}">
                  <a16:creationId xmlns:a16="http://schemas.microsoft.com/office/drawing/2014/main" id="{B6113DEA-CD71-E01A-84D8-87CD1B0E0665}"/>
                </a:ext>
              </a:extLst>
            </p:cNvPr>
            <p:cNvSpPr txBox="1"/>
            <p:nvPr/>
          </p:nvSpPr>
          <p:spPr>
            <a:xfrm>
              <a:off x="2446885" y="2421588"/>
              <a:ext cx="616992" cy="123111"/>
            </a:xfrm>
            <a:prstGeom prst="rect">
              <a:avLst/>
            </a:prstGeom>
            <a:noFill/>
          </p:spPr>
          <p:txBody>
            <a:bodyPr wrap="square" lIns="0" tIns="0" rIns="0" bIns="0" rtlCol="0">
              <a:spAutoFit/>
            </a:bodyPr>
            <a:lstStyle/>
            <a:p>
              <a:pPr algn="ctr"/>
              <a:r>
                <a:rPr lang="en-US" sz="800" dirty="0">
                  <a:latin typeface="Times New Roman" panose="02020603050405020304" pitchFamily="18" charset="0"/>
                  <a:cs typeface="Times New Roman" panose="02020603050405020304" pitchFamily="18" charset="0"/>
                </a:rPr>
                <a:t>Steel shim</a:t>
              </a:r>
            </a:p>
          </p:txBody>
        </p:sp>
        <p:cxnSp>
          <p:nvCxnSpPr>
            <p:cNvPr id="112" name="Straight Arrow Connector 111">
              <a:extLst>
                <a:ext uri="{FF2B5EF4-FFF2-40B4-BE49-F238E27FC236}">
                  <a16:creationId xmlns:a16="http://schemas.microsoft.com/office/drawing/2014/main" id="{C2D5C191-95BC-871A-B4DF-F28981DF9294}"/>
                </a:ext>
              </a:extLst>
            </p:cNvPr>
            <p:cNvCxnSpPr>
              <a:cxnSpLocks/>
              <a:stCxn id="111" idx="1"/>
            </p:cNvCxnSpPr>
            <p:nvPr/>
          </p:nvCxnSpPr>
          <p:spPr>
            <a:xfrm flipH="1">
              <a:off x="2157961" y="2483144"/>
              <a:ext cx="288924" cy="20035"/>
            </a:xfrm>
            <a:prstGeom prst="straightConnector1">
              <a:avLst/>
            </a:prstGeom>
            <a:ln w="3175">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13" name="TextBox 112">
              <a:extLst>
                <a:ext uri="{FF2B5EF4-FFF2-40B4-BE49-F238E27FC236}">
                  <a16:creationId xmlns:a16="http://schemas.microsoft.com/office/drawing/2014/main" id="{9759CA2F-1216-2E71-3949-2FB4A8C923DE}"/>
                </a:ext>
              </a:extLst>
            </p:cNvPr>
            <p:cNvSpPr txBox="1"/>
            <p:nvPr/>
          </p:nvSpPr>
          <p:spPr>
            <a:xfrm>
              <a:off x="2494511" y="2226632"/>
              <a:ext cx="705889" cy="123111"/>
            </a:xfrm>
            <a:prstGeom prst="rect">
              <a:avLst/>
            </a:prstGeom>
            <a:noFill/>
          </p:spPr>
          <p:txBody>
            <a:bodyPr wrap="square" lIns="0" tIns="0" rIns="0" bIns="0" rtlCol="0">
              <a:spAutoFit/>
            </a:bodyPr>
            <a:lstStyle/>
            <a:p>
              <a:pPr algn="ctr"/>
              <a:r>
                <a:rPr lang="en-US" sz="800" dirty="0">
                  <a:latin typeface="Times New Roman" panose="02020603050405020304" pitchFamily="18" charset="0"/>
                  <a:cs typeface="Times New Roman" panose="02020603050405020304" pitchFamily="18" charset="0"/>
                </a:rPr>
                <a:t>Cable geometry</a:t>
              </a:r>
            </a:p>
          </p:txBody>
        </p:sp>
        <p:cxnSp>
          <p:nvCxnSpPr>
            <p:cNvPr id="114" name="Straight Arrow Connector 113">
              <a:extLst>
                <a:ext uri="{FF2B5EF4-FFF2-40B4-BE49-F238E27FC236}">
                  <a16:creationId xmlns:a16="http://schemas.microsoft.com/office/drawing/2014/main" id="{2EDE1DE4-E348-E4B1-EF3A-434A956C1672}"/>
                </a:ext>
              </a:extLst>
            </p:cNvPr>
            <p:cNvCxnSpPr>
              <a:cxnSpLocks/>
              <a:stCxn id="113" idx="1"/>
            </p:cNvCxnSpPr>
            <p:nvPr/>
          </p:nvCxnSpPr>
          <p:spPr>
            <a:xfrm flipH="1">
              <a:off x="2134619" y="2288188"/>
              <a:ext cx="359892" cy="24471"/>
            </a:xfrm>
            <a:prstGeom prst="straightConnector1">
              <a:avLst/>
            </a:prstGeom>
            <a:ln w="3175">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5" name="Straight Arrow Connector 114">
              <a:extLst>
                <a:ext uri="{FF2B5EF4-FFF2-40B4-BE49-F238E27FC236}">
                  <a16:creationId xmlns:a16="http://schemas.microsoft.com/office/drawing/2014/main" id="{FA93E921-F4D2-8F90-50B1-88D59562934A}"/>
                </a:ext>
              </a:extLst>
            </p:cNvPr>
            <p:cNvCxnSpPr>
              <a:cxnSpLocks/>
            </p:cNvCxnSpPr>
            <p:nvPr/>
          </p:nvCxnSpPr>
          <p:spPr>
            <a:xfrm flipV="1">
              <a:off x="2017315" y="2394491"/>
              <a:ext cx="1" cy="305846"/>
            </a:xfrm>
            <a:prstGeom prst="straightConnector1">
              <a:avLst/>
            </a:prstGeom>
            <a:ln w="3175">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16" name="TextBox 115">
              <a:extLst>
                <a:ext uri="{FF2B5EF4-FFF2-40B4-BE49-F238E27FC236}">
                  <a16:creationId xmlns:a16="http://schemas.microsoft.com/office/drawing/2014/main" id="{85261A2E-F315-AFFF-62FC-A4772EA3979C}"/>
                </a:ext>
              </a:extLst>
            </p:cNvPr>
            <p:cNvSpPr txBox="1"/>
            <p:nvPr/>
          </p:nvSpPr>
          <p:spPr>
            <a:xfrm>
              <a:off x="2021558" y="2650406"/>
              <a:ext cx="472954" cy="123111"/>
            </a:xfrm>
            <a:prstGeom prst="rect">
              <a:avLst/>
            </a:prstGeom>
            <a:noFill/>
          </p:spPr>
          <p:txBody>
            <a:bodyPr wrap="square" lIns="0" tIns="0" rIns="0" bIns="0" rtlCol="0">
              <a:spAutoFit/>
            </a:bodyPr>
            <a:lstStyle/>
            <a:p>
              <a:pPr algn="ctr"/>
              <a:r>
                <a:rPr lang="en-US" sz="800" dirty="0">
                  <a:latin typeface="Times New Roman" panose="02020603050405020304" pitchFamily="18" charset="0"/>
                  <a:cs typeface="Times New Roman" panose="02020603050405020304" pitchFamily="18" charset="0"/>
                </a:rPr>
                <a:t>1</a:t>
              </a:r>
              <a:r>
                <a:rPr lang="en-US" sz="800" baseline="30000" dirty="0">
                  <a:latin typeface="Times New Roman" panose="02020603050405020304" pitchFamily="18" charset="0"/>
                  <a:cs typeface="Times New Roman" panose="02020603050405020304" pitchFamily="18" charset="0"/>
                </a:rPr>
                <a:t>st</a:t>
              </a:r>
              <a:r>
                <a:rPr lang="en-US" sz="800" dirty="0">
                  <a:latin typeface="Times New Roman" panose="02020603050405020304" pitchFamily="18" charset="0"/>
                  <a:cs typeface="Times New Roman" panose="02020603050405020304" pitchFamily="18" charset="0"/>
                </a:rPr>
                <a:t> chicane</a:t>
              </a:r>
            </a:p>
          </p:txBody>
        </p:sp>
        <p:cxnSp>
          <p:nvCxnSpPr>
            <p:cNvPr id="117" name="Straight Arrow Connector 116">
              <a:extLst>
                <a:ext uri="{FF2B5EF4-FFF2-40B4-BE49-F238E27FC236}">
                  <a16:creationId xmlns:a16="http://schemas.microsoft.com/office/drawing/2014/main" id="{F7EBFC7A-27AD-70A4-58C7-247EFC9910C2}"/>
                </a:ext>
              </a:extLst>
            </p:cNvPr>
            <p:cNvCxnSpPr>
              <a:cxnSpLocks/>
            </p:cNvCxnSpPr>
            <p:nvPr/>
          </p:nvCxnSpPr>
          <p:spPr>
            <a:xfrm flipH="1" flipV="1">
              <a:off x="1236663" y="2857500"/>
              <a:ext cx="197429" cy="238709"/>
            </a:xfrm>
            <a:prstGeom prst="straightConnector1">
              <a:avLst/>
            </a:prstGeom>
            <a:ln w="3175">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18" name="TextBox 117">
              <a:extLst>
                <a:ext uri="{FF2B5EF4-FFF2-40B4-BE49-F238E27FC236}">
                  <a16:creationId xmlns:a16="http://schemas.microsoft.com/office/drawing/2014/main" id="{092CD237-20C6-9832-F4CB-32041D74008B}"/>
                </a:ext>
              </a:extLst>
            </p:cNvPr>
            <p:cNvSpPr txBox="1"/>
            <p:nvPr/>
          </p:nvSpPr>
          <p:spPr>
            <a:xfrm>
              <a:off x="1438335" y="3046277"/>
              <a:ext cx="472954" cy="123111"/>
            </a:xfrm>
            <a:prstGeom prst="rect">
              <a:avLst/>
            </a:prstGeom>
            <a:noFill/>
          </p:spPr>
          <p:txBody>
            <a:bodyPr wrap="square" lIns="0" tIns="0" rIns="0" bIns="0" rtlCol="0">
              <a:spAutoFit/>
            </a:bodyPr>
            <a:lstStyle/>
            <a:p>
              <a:pPr algn="ctr"/>
              <a:r>
                <a:rPr lang="en-US" sz="800" dirty="0">
                  <a:latin typeface="Times New Roman" panose="02020603050405020304" pitchFamily="18" charset="0"/>
                  <a:cs typeface="Times New Roman" panose="02020603050405020304" pitchFamily="18" charset="0"/>
                </a:rPr>
                <a:t>2</a:t>
              </a:r>
              <a:r>
                <a:rPr lang="en-US" sz="800" baseline="30000" dirty="0">
                  <a:latin typeface="Times New Roman" panose="02020603050405020304" pitchFamily="18" charset="0"/>
                  <a:cs typeface="Times New Roman" panose="02020603050405020304" pitchFamily="18" charset="0"/>
                </a:rPr>
                <a:t>nd</a:t>
              </a:r>
              <a:r>
                <a:rPr lang="en-US" sz="800" dirty="0">
                  <a:latin typeface="Times New Roman" panose="02020603050405020304" pitchFamily="18" charset="0"/>
                  <a:cs typeface="Times New Roman" panose="02020603050405020304" pitchFamily="18" charset="0"/>
                </a:rPr>
                <a:t> chicane</a:t>
              </a:r>
            </a:p>
          </p:txBody>
        </p:sp>
        <p:cxnSp>
          <p:nvCxnSpPr>
            <p:cNvPr id="119" name="Straight Arrow Connector 118">
              <a:extLst>
                <a:ext uri="{FF2B5EF4-FFF2-40B4-BE49-F238E27FC236}">
                  <a16:creationId xmlns:a16="http://schemas.microsoft.com/office/drawing/2014/main" id="{E300168F-BEB8-52B5-0584-AB8E16DEED81}"/>
                </a:ext>
              </a:extLst>
            </p:cNvPr>
            <p:cNvCxnSpPr>
              <a:cxnSpLocks/>
            </p:cNvCxnSpPr>
            <p:nvPr/>
          </p:nvCxnSpPr>
          <p:spPr>
            <a:xfrm flipH="1" flipV="1">
              <a:off x="1537872" y="2668723"/>
              <a:ext cx="197429" cy="238709"/>
            </a:xfrm>
            <a:prstGeom prst="straightConnector1">
              <a:avLst/>
            </a:prstGeom>
            <a:ln w="3175">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20" name="TextBox 119">
              <a:extLst>
                <a:ext uri="{FF2B5EF4-FFF2-40B4-BE49-F238E27FC236}">
                  <a16:creationId xmlns:a16="http://schemas.microsoft.com/office/drawing/2014/main" id="{5EFF311C-7BE6-EBBD-F344-9808179F7974}"/>
                </a:ext>
              </a:extLst>
            </p:cNvPr>
            <p:cNvSpPr txBox="1"/>
            <p:nvPr/>
          </p:nvSpPr>
          <p:spPr>
            <a:xfrm>
              <a:off x="1739544" y="2857500"/>
              <a:ext cx="692506" cy="123111"/>
            </a:xfrm>
            <a:prstGeom prst="rect">
              <a:avLst/>
            </a:prstGeom>
            <a:noFill/>
          </p:spPr>
          <p:txBody>
            <a:bodyPr wrap="square" lIns="0" tIns="0" rIns="0" bIns="0" rtlCol="0">
              <a:spAutoFit/>
            </a:bodyPr>
            <a:lstStyle/>
            <a:p>
              <a:pPr algn="ctr"/>
              <a:r>
                <a:rPr lang="en-US" sz="800" dirty="0">
                  <a:latin typeface="Times New Roman" panose="02020603050405020304" pitchFamily="18" charset="0"/>
                  <a:cs typeface="Times New Roman" panose="02020603050405020304" pitchFamily="18" charset="0"/>
                </a:rPr>
                <a:t>Layer transition</a:t>
              </a:r>
            </a:p>
          </p:txBody>
        </p:sp>
        <p:sp>
          <p:nvSpPr>
            <p:cNvPr id="121" name="TextBox 120">
              <a:extLst>
                <a:ext uri="{FF2B5EF4-FFF2-40B4-BE49-F238E27FC236}">
                  <a16:creationId xmlns:a16="http://schemas.microsoft.com/office/drawing/2014/main" id="{52F45EA2-DB82-2272-7EDF-305B1AD9EDF1}"/>
                </a:ext>
              </a:extLst>
            </p:cNvPr>
            <p:cNvSpPr txBox="1"/>
            <p:nvPr/>
          </p:nvSpPr>
          <p:spPr>
            <a:xfrm>
              <a:off x="21811" y="1517634"/>
              <a:ext cx="1073149" cy="123111"/>
            </a:xfrm>
            <a:prstGeom prst="rect">
              <a:avLst/>
            </a:prstGeom>
            <a:noFill/>
          </p:spPr>
          <p:txBody>
            <a:bodyPr wrap="square" lIns="0" tIns="0" rIns="0" bIns="0" rtlCol="0">
              <a:spAutoFit/>
            </a:bodyPr>
            <a:lstStyle/>
            <a:p>
              <a:pPr algn="ctr"/>
              <a:r>
                <a:rPr lang="en-US" sz="800" dirty="0">
                  <a:latin typeface="Times New Roman" panose="02020603050405020304" pitchFamily="18" charset="0"/>
                  <a:cs typeface="Times New Roman" panose="02020603050405020304" pitchFamily="18" charset="0"/>
                </a:rPr>
                <a:t>Winding table</a:t>
              </a:r>
            </a:p>
          </p:txBody>
        </p:sp>
        <p:cxnSp>
          <p:nvCxnSpPr>
            <p:cNvPr id="122" name="Straight Arrow Connector 121">
              <a:extLst>
                <a:ext uri="{FF2B5EF4-FFF2-40B4-BE49-F238E27FC236}">
                  <a16:creationId xmlns:a16="http://schemas.microsoft.com/office/drawing/2014/main" id="{12BE0F1B-BA7B-FBC8-8571-881A7CE41D3B}"/>
                </a:ext>
              </a:extLst>
            </p:cNvPr>
            <p:cNvCxnSpPr>
              <a:cxnSpLocks/>
              <a:stCxn id="121" idx="0"/>
            </p:cNvCxnSpPr>
            <p:nvPr/>
          </p:nvCxnSpPr>
          <p:spPr>
            <a:xfrm flipH="1" flipV="1">
              <a:off x="349250" y="960148"/>
              <a:ext cx="209136" cy="557486"/>
            </a:xfrm>
            <a:prstGeom prst="straightConnector1">
              <a:avLst/>
            </a:prstGeom>
            <a:ln w="3175">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137" name="Text Placeholder 2">
            <a:extLst>
              <a:ext uri="{FF2B5EF4-FFF2-40B4-BE49-F238E27FC236}">
                <a16:creationId xmlns:a16="http://schemas.microsoft.com/office/drawing/2014/main" id="{EF280932-2838-DDF5-624C-B599067A0DCA}"/>
              </a:ext>
            </a:extLst>
          </p:cNvPr>
          <p:cNvSpPr txBox="1">
            <a:spLocks/>
          </p:cNvSpPr>
          <p:nvPr/>
        </p:nvSpPr>
        <p:spPr>
          <a:xfrm>
            <a:off x="6249994" y="913629"/>
            <a:ext cx="2555624" cy="508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3429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457200" rtl="0" latinLnBrk="0">
              <a:lnSpc>
                <a:spcPct val="100000"/>
              </a:lnSpc>
              <a:spcBef>
                <a:spcPts val="500"/>
              </a:spcBef>
              <a:spcAft>
                <a:spcPts val="0"/>
              </a:spcAft>
              <a:buClrTx/>
              <a:buSzPct val="100000"/>
              <a:buFont typeface="Arial"/>
              <a:buChar char="o"/>
              <a:tabLst/>
              <a:defRPr sz="2400" b="0" i="0" u="none" strike="noStrike" cap="none" spc="0" baseline="0">
                <a:solidFill>
                  <a:srgbClr val="000000"/>
                </a:solidFill>
                <a:uFillTx/>
                <a:latin typeface="Arial"/>
                <a:ea typeface="Arial"/>
                <a:cs typeface="Arial"/>
                <a:sym typeface="Arial"/>
              </a:defRPr>
            </a:lvl2pPr>
            <a:lvl3pPr marL="1188719" marR="0" indent="-274319"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645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031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a:lstStyle>
          <a:p>
            <a:pPr marL="0" indent="0" algn="ctr" hangingPunct="1">
              <a:buNone/>
            </a:pPr>
            <a:r>
              <a:rPr lang="en-US" sz="1800" dirty="0"/>
              <a:t>Winding tests</a:t>
            </a:r>
          </a:p>
        </p:txBody>
      </p:sp>
      <p:sp>
        <p:nvSpPr>
          <p:cNvPr id="138" name="Text Placeholder 2">
            <a:extLst>
              <a:ext uri="{FF2B5EF4-FFF2-40B4-BE49-F238E27FC236}">
                <a16:creationId xmlns:a16="http://schemas.microsoft.com/office/drawing/2014/main" id="{29AA3FE8-9EF9-356D-160D-3553CA13CE88}"/>
              </a:ext>
            </a:extLst>
          </p:cNvPr>
          <p:cNvSpPr txBox="1">
            <a:spLocks/>
          </p:cNvSpPr>
          <p:nvPr/>
        </p:nvSpPr>
        <p:spPr>
          <a:xfrm>
            <a:off x="9129907" y="903966"/>
            <a:ext cx="2555624" cy="508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3429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457200" rtl="0" latinLnBrk="0">
              <a:lnSpc>
                <a:spcPct val="100000"/>
              </a:lnSpc>
              <a:spcBef>
                <a:spcPts val="500"/>
              </a:spcBef>
              <a:spcAft>
                <a:spcPts val="0"/>
              </a:spcAft>
              <a:buClrTx/>
              <a:buSzPct val="100000"/>
              <a:buFont typeface="Arial"/>
              <a:buChar char="o"/>
              <a:tabLst/>
              <a:defRPr sz="2400" b="0" i="0" u="none" strike="noStrike" cap="none" spc="0" baseline="0">
                <a:solidFill>
                  <a:srgbClr val="000000"/>
                </a:solidFill>
                <a:uFillTx/>
                <a:latin typeface="Arial"/>
                <a:ea typeface="Arial"/>
                <a:cs typeface="Arial"/>
                <a:sym typeface="Arial"/>
              </a:defRPr>
            </a:lvl2pPr>
            <a:lvl3pPr marL="1188719" marR="0" indent="-274319"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645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031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a:lstStyle>
          <a:p>
            <a:pPr marL="0" indent="0" algn="ctr" hangingPunct="1">
              <a:buNone/>
            </a:pPr>
            <a:r>
              <a:rPr lang="en-US" sz="1800" dirty="0"/>
              <a:t>Layer jump tests</a:t>
            </a:r>
          </a:p>
        </p:txBody>
      </p:sp>
      <p:sp>
        <p:nvSpPr>
          <p:cNvPr id="140" name="TextBox 139">
            <a:extLst>
              <a:ext uri="{FF2B5EF4-FFF2-40B4-BE49-F238E27FC236}">
                <a16:creationId xmlns:a16="http://schemas.microsoft.com/office/drawing/2014/main" id="{EACA1608-6BA9-E8F6-142B-1855FF035AB5}"/>
              </a:ext>
            </a:extLst>
          </p:cNvPr>
          <p:cNvSpPr txBox="1"/>
          <p:nvPr/>
        </p:nvSpPr>
        <p:spPr>
          <a:xfrm>
            <a:off x="400339" y="5465983"/>
            <a:ext cx="5529985"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200" b="0" i="0" dirty="0">
                <a:solidFill>
                  <a:srgbClr val="222222"/>
                </a:solidFill>
                <a:effectLst/>
                <a:latin typeface="Arial" panose="020B0604020202020204" pitchFamily="34" charset="0"/>
              </a:rPr>
              <a:t>*Rudeiros Fernández, JL, et al. "Engineering Design of a Large Aperture 15 T Cable Test Facility Dipole Magnet." </a:t>
            </a:r>
            <a:r>
              <a:rPr lang="en-US" sz="1200" b="0" i="1" dirty="0">
                <a:solidFill>
                  <a:srgbClr val="222222"/>
                </a:solidFill>
                <a:effectLst/>
                <a:latin typeface="Arial" panose="020B0604020202020204" pitchFamily="34" charset="0"/>
              </a:rPr>
              <a:t>IEEE Transactions on Applied Superconductivity</a:t>
            </a:r>
            <a:r>
              <a:rPr lang="en-US" sz="1200" b="0" i="0" dirty="0">
                <a:solidFill>
                  <a:srgbClr val="222222"/>
                </a:solidFill>
                <a:effectLst/>
                <a:latin typeface="Arial" panose="020B0604020202020204" pitchFamily="34" charset="0"/>
              </a:rPr>
              <a:t> 32.6 (2022): 1-5.</a:t>
            </a:r>
            <a:endParaRPr lang="en-US" sz="1200" dirty="0"/>
          </a:p>
        </p:txBody>
      </p:sp>
    </p:spTree>
    <p:extLst>
      <p:ext uri="{BB962C8B-B14F-4D97-AF65-F5344CB8AC3E}">
        <p14:creationId xmlns:p14="http://schemas.microsoft.com/office/powerpoint/2010/main" val="123084944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C4B5-F2A5-31CC-EB1F-F6D64ACB6833}"/>
              </a:ext>
            </a:extLst>
          </p:cNvPr>
          <p:cNvSpPr>
            <a:spLocks noGrp="1"/>
          </p:cNvSpPr>
          <p:nvPr>
            <p:ph type="title"/>
          </p:nvPr>
        </p:nvSpPr>
        <p:spPr/>
        <p:txBody>
          <a:bodyPr/>
          <a:lstStyle/>
          <a:p>
            <a:r>
              <a:rPr lang="en-US" dirty="0"/>
              <a:t>Coil design – Parametric CAD models – Final configuration</a:t>
            </a:r>
          </a:p>
        </p:txBody>
      </p:sp>
      <p:sp>
        <p:nvSpPr>
          <p:cNvPr id="3" name="Text Placeholder 2">
            <a:extLst>
              <a:ext uri="{FF2B5EF4-FFF2-40B4-BE49-F238E27FC236}">
                <a16:creationId xmlns:a16="http://schemas.microsoft.com/office/drawing/2014/main" id="{DB11DA45-D624-7217-C9DF-DAD9E5630331}"/>
              </a:ext>
            </a:extLst>
          </p:cNvPr>
          <p:cNvSpPr>
            <a:spLocks noGrp="1"/>
          </p:cNvSpPr>
          <p:nvPr>
            <p:ph type="body" idx="1"/>
          </p:nvPr>
        </p:nvSpPr>
        <p:spPr>
          <a:xfrm>
            <a:off x="361155" y="1356865"/>
            <a:ext cx="4314444" cy="4525964"/>
          </a:xfrm>
        </p:spPr>
        <p:txBody>
          <a:bodyPr>
            <a:normAutofit/>
          </a:bodyPr>
          <a:lstStyle/>
          <a:p>
            <a:r>
              <a:rPr lang="en-US" dirty="0"/>
              <a:t>A </a:t>
            </a:r>
            <a:r>
              <a:rPr lang="en-US" b="1" dirty="0"/>
              <a:t>fully parametric </a:t>
            </a:r>
            <a:r>
              <a:rPr lang="en-US" dirty="0"/>
              <a:t>CAD model of each coil has been implemented in CREO parametric.</a:t>
            </a:r>
          </a:p>
          <a:p>
            <a:r>
              <a:rPr lang="en-US" dirty="0"/>
              <a:t>The geometrical values in the model reflect the master parameter document.</a:t>
            </a:r>
          </a:p>
          <a:p>
            <a:r>
              <a:rPr lang="en-US" dirty="0"/>
              <a:t>The current version of the parametric models include a straight section length of 750 mm.</a:t>
            </a:r>
          </a:p>
          <a:p>
            <a:endParaRPr lang="en-US" dirty="0"/>
          </a:p>
        </p:txBody>
      </p:sp>
      <p:sp>
        <p:nvSpPr>
          <p:cNvPr id="5" name="Slide Number Placeholder 4">
            <a:extLst>
              <a:ext uri="{FF2B5EF4-FFF2-40B4-BE49-F238E27FC236}">
                <a16:creationId xmlns:a16="http://schemas.microsoft.com/office/drawing/2014/main" id="{F267F652-5936-5C01-2E29-CA785E36A1E4}"/>
              </a:ext>
            </a:extLst>
          </p:cNvPr>
          <p:cNvSpPr>
            <a:spLocks noGrp="1"/>
          </p:cNvSpPr>
          <p:nvPr>
            <p:ph type="sldNum" sz="quarter" idx="2"/>
          </p:nvPr>
        </p:nvSpPr>
        <p:spPr/>
        <p:txBody>
          <a:bodyPr/>
          <a:lstStyle/>
          <a:p>
            <a:fld id="{86CB4B4D-7CA3-9044-876B-883B54F8677D}" type="slidenum">
              <a:rPr lang="en-US" smtClean="0"/>
              <a:t>6</a:t>
            </a:fld>
            <a:endParaRPr lang="en-US"/>
          </a:p>
        </p:txBody>
      </p:sp>
      <p:pic>
        <p:nvPicPr>
          <p:cNvPr id="6" name="Picture 5">
            <a:extLst>
              <a:ext uri="{FF2B5EF4-FFF2-40B4-BE49-F238E27FC236}">
                <a16:creationId xmlns:a16="http://schemas.microsoft.com/office/drawing/2014/main" id="{360D1171-A99A-BFE1-3DD8-D83D904C862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782904" y="3800255"/>
            <a:ext cx="5796366" cy="1669969"/>
          </a:xfrm>
          <a:prstGeom prst="rect">
            <a:avLst/>
          </a:prstGeom>
        </p:spPr>
      </p:pic>
      <p:pic>
        <p:nvPicPr>
          <p:cNvPr id="8" name="Picture 7">
            <a:extLst>
              <a:ext uri="{FF2B5EF4-FFF2-40B4-BE49-F238E27FC236}">
                <a16:creationId xmlns:a16="http://schemas.microsoft.com/office/drawing/2014/main" id="{0567F1C5-419E-D56F-65A9-89FA6D09324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217920" y="4354782"/>
            <a:ext cx="5796366" cy="1839972"/>
          </a:xfrm>
          <a:prstGeom prst="rect">
            <a:avLst/>
          </a:prstGeom>
        </p:spPr>
      </p:pic>
      <p:sp>
        <p:nvSpPr>
          <p:cNvPr id="13" name="Text Placeholder 2">
            <a:extLst>
              <a:ext uri="{FF2B5EF4-FFF2-40B4-BE49-F238E27FC236}">
                <a16:creationId xmlns:a16="http://schemas.microsoft.com/office/drawing/2014/main" id="{C785DF0F-485C-A632-254A-59297906864A}"/>
              </a:ext>
            </a:extLst>
          </p:cNvPr>
          <p:cNvSpPr txBox="1">
            <a:spLocks/>
          </p:cNvSpPr>
          <p:nvPr/>
        </p:nvSpPr>
        <p:spPr>
          <a:xfrm>
            <a:off x="4862605" y="4962035"/>
            <a:ext cx="970566" cy="508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3429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457200" rtl="0" latinLnBrk="0">
              <a:lnSpc>
                <a:spcPct val="100000"/>
              </a:lnSpc>
              <a:spcBef>
                <a:spcPts val="500"/>
              </a:spcBef>
              <a:spcAft>
                <a:spcPts val="0"/>
              </a:spcAft>
              <a:buClrTx/>
              <a:buSzPct val="100000"/>
              <a:buFont typeface="Arial"/>
              <a:buChar char="o"/>
              <a:tabLst/>
              <a:defRPr sz="2400" b="0" i="0" u="none" strike="noStrike" cap="none" spc="0" baseline="0">
                <a:solidFill>
                  <a:srgbClr val="000000"/>
                </a:solidFill>
                <a:uFillTx/>
                <a:latin typeface="Arial"/>
                <a:ea typeface="Arial"/>
                <a:cs typeface="Arial"/>
                <a:sym typeface="Arial"/>
              </a:defRPr>
            </a:lvl2pPr>
            <a:lvl3pPr marL="1188719" marR="0" indent="-274319"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645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031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a:lstStyle>
          <a:p>
            <a:pPr marL="0" indent="0" hangingPunct="1">
              <a:buNone/>
            </a:pPr>
            <a:r>
              <a:rPr lang="en-US" dirty="0"/>
              <a:t>Coil 1</a:t>
            </a:r>
          </a:p>
        </p:txBody>
      </p:sp>
      <p:sp>
        <p:nvSpPr>
          <p:cNvPr id="14" name="Text Placeholder 2">
            <a:extLst>
              <a:ext uri="{FF2B5EF4-FFF2-40B4-BE49-F238E27FC236}">
                <a16:creationId xmlns:a16="http://schemas.microsoft.com/office/drawing/2014/main" id="{2A01D3AC-42C5-AE62-2853-0441528770A1}"/>
              </a:ext>
            </a:extLst>
          </p:cNvPr>
          <p:cNvSpPr txBox="1">
            <a:spLocks/>
          </p:cNvSpPr>
          <p:nvPr/>
        </p:nvSpPr>
        <p:spPr>
          <a:xfrm>
            <a:off x="4862605" y="5578394"/>
            <a:ext cx="970566" cy="508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3429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457200" rtl="0" latinLnBrk="0">
              <a:lnSpc>
                <a:spcPct val="100000"/>
              </a:lnSpc>
              <a:spcBef>
                <a:spcPts val="500"/>
              </a:spcBef>
              <a:spcAft>
                <a:spcPts val="0"/>
              </a:spcAft>
              <a:buClrTx/>
              <a:buSzPct val="100000"/>
              <a:buFont typeface="Arial"/>
              <a:buChar char="o"/>
              <a:tabLst/>
              <a:defRPr sz="2400" b="0" i="0" u="none" strike="noStrike" cap="none" spc="0" baseline="0">
                <a:solidFill>
                  <a:srgbClr val="000000"/>
                </a:solidFill>
                <a:uFillTx/>
                <a:latin typeface="Arial"/>
                <a:ea typeface="Arial"/>
                <a:cs typeface="Arial"/>
                <a:sym typeface="Arial"/>
              </a:defRPr>
            </a:lvl2pPr>
            <a:lvl3pPr marL="1188719" marR="0" indent="-274319"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645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031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a:lstStyle>
          <a:p>
            <a:pPr marL="0" indent="0" hangingPunct="1">
              <a:buNone/>
            </a:pPr>
            <a:r>
              <a:rPr lang="en-US" dirty="0"/>
              <a:t>Coil 2</a:t>
            </a:r>
          </a:p>
        </p:txBody>
      </p:sp>
      <p:pic>
        <p:nvPicPr>
          <p:cNvPr id="7" name="Picture 6">
            <a:extLst>
              <a:ext uri="{FF2B5EF4-FFF2-40B4-BE49-F238E27FC236}">
                <a16:creationId xmlns:a16="http://schemas.microsoft.com/office/drawing/2014/main" id="{846E3A66-1E3D-1168-190E-FDAB5BA3E9F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0"/>
                    </a14:imgEffect>
                  </a14:imgLayer>
                </a14:imgProps>
              </a:ext>
            </a:extLst>
          </a:blip>
          <a:stretch>
            <a:fillRect/>
          </a:stretch>
        </p:blipFill>
        <p:spPr>
          <a:xfrm>
            <a:off x="6435802" y="995337"/>
            <a:ext cx="2776871" cy="2904352"/>
          </a:xfrm>
          <a:prstGeom prst="rect">
            <a:avLst/>
          </a:prstGeom>
          <a:ln>
            <a:solidFill>
              <a:schemeClr val="tx1"/>
            </a:solidFill>
          </a:ln>
        </p:spPr>
      </p:pic>
      <p:sp>
        <p:nvSpPr>
          <p:cNvPr id="9" name="Text Placeholder 2">
            <a:extLst>
              <a:ext uri="{FF2B5EF4-FFF2-40B4-BE49-F238E27FC236}">
                <a16:creationId xmlns:a16="http://schemas.microsoft.com/office/drawing/2014/main" id="{2BD2A134-A4BB-0D5B-4A6C-E003C53D7B45}"/>
              </a:ext>
            </a:extLst>
          </p:cNvPr>
          <p:cNvSpPr txBox="1">
            <a:spLocks/>
          </p:cNvSpPr>
          <p:nvPr/>
        </p:nvSpPr>
        <p:spPr>
          <a:xfrm rot="16200000">
            <a:off x="4744343" y="2139243"/>
            <a:ext cx="2947903" cy="508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3429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457200" rtl="0" latinLnBrk="0">
              <a:lnSpc>
                <a:spcPct val="100000"/>
              </a:lnSpc>
              <a:spcBef>
                <a:spcPts val="500"/>
              </a:spcBef>
              <a:spcAft>
                <a:spcPts val="0"/>
              </a:spcAft>
              <a:buClrTx/>
              <a:buSzPct val="100000"/>
              <a:buFont typeface="Arial"/>
              <a:buChar char="o"/>
              <a:tabLst/>
              <a:defRPr sz="2400" b="0" i="0" u="none" strike="noStrike" cap="none" spc="0" baseline="0">
                <a:solidFill>
                  <a:srgbClr val="000000"/>
                </a:solidFill>
                <a:uFillTx/>
                <a:latin typeface="Arial"/>
                <a:ea typeface="Arial"/>
                <a:cs typeface="Arial"/>
                <a:sym typeface="Arial"/>
              </a:defRPr>
            </a:lvl2pPr>
            <a:lvl3pPr marL="1188719" marR="0" indent="-274319"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645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031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a:lstStyle>
          <a:p>
            <a:pPr marL="0" indent="0" hangingPunct="1">
              <a:buNone/>
            </a:pPr>
            <a:r>
              <a:rPr lang="en-US" sz="1800" dirty="0"/>
              <a:t>Main parameters (example)</a:t>
            </a:r>
          </a:p>
        </p:txBody>
      </p:sp>
      <p:pic>
        <p:nvPicPr>
          <p:cNvPr id="10" name="Picture 9">
            <a:extLst>
              <a:ext uri="{FF2B5EF4-FFF2-40B4-BE49-F238E27FC236}">
                <a16:creationId xmlns:a16="http://schemas.microsoft.com/office/drawing/2014/main" id="{FCF4FE22-F90F-BDB6-B4E9-0FA6D4982A6D}"/>
              </a:ext>
            </a:extLst>
          </p:cNvPr>
          <p:cNvPicPr>
            <a:picLocks noChangeAspect="1"/>
          </p:cNvPicPr>
          <p:nvPr/>
        </p:nvPicPr>
        <p:blipFill>
          <a:blip r:embed="rId6"/>
          <a:stretch>
            <a:fillRect/>
          </a:stretch>
        </p:blipFill>
        <p:spPr>
          <a:xfrm>
            <a:off x="10008919" y="886429"/>
            <a:ext cx="2115517" cy="2793567"/>
          </a:xfrm>
          <a:prstGeom prst="rect">
            <a:avLst/>
          </a:prstGeom>
          <a:ln>
            <a:solidFill>
              <a:schemeClr val="tx1"/>
            </a:solidFill>
          </a:ln>
        </p:spPr>
      </p:pic>
      <p:sp>
        <p:nvSpPr>
          <p:cNvPr id="11" name="Freeform: Shape 10">
            <a:extLst>
              <a:ext uri="{FF2B5EF4-FFF2-40B4-BE49-F238E27FC236}">
                <a16:creationId xmlns:a16="http://schemas.microsoft.com/office/drawing/2014/main" id="{117BF52B-A1B8-15B9-2213-5B1502E98BC3}"/>
              </a:ext>
            </a:extLst>
          </p:cNvPr>
          <p:cNvSpPr/>
          <p:nvPr/>
        </p:nvSpPr>
        <p:spPr>
          <a:xfrm>
            <a:off x="9212673" y="1670123"/>
            <a:ext cx="796246" cy="182235"/>
          </a:xfrm>
          <a:custGeom>
            <a:avLst/>
            <a:gdLst>
              <a:gd name="connsiteX0" fmla="*/ 1739900 w 1739900"/>
              <a:gd name="connsiteY0" fmla="*/ 0 h 622300"/>
              <a:gd name="connsiteX1" fmla="*/ 330200 w 1739900"/>
              <a:gd name="connsiteY1" fmla="*/ 139700 h 622300"/>
              <a:gd name="connsiteX2" fmla="*/ 0 w 1739900"/>
              <a:gd name="connsiteY2" fmla="*/ 622300 h 622300"/>
              <a:gd name="connsiteX0" fmla="*/ 1701800 w 1701800"/>
              <a:gd name="connsiteY0" fmla="*/ 0 h 698500"/>
              <a:gd name="connsiteX1" fmla="*/ 330200 w 1701800"/>
              <a:gd name="connsiteY1" fmla="*/ 215900 h 698500"/>
              <a:gd name="connsiteX2" fmla="*/ 0 w 1701800"/>
              <a:gd name="connsiteY2" fmla="*/ 698500 h 698500"/>
              <a:gd name="connsiteX0" fmla="*/ 1701800 w 1701800"/>
              <a:gd name="connsiteY0" fmla="*/ 0 h 698500"/>
              <a:gd name="connsiteX1" fmla="*/ 657860 w 1701800"/>
              <a:gd name="connsiteY1" fmla="*/ 71120 h 698500"/>
              <a:gd name="connsiteX2" fmla="*/ 0 w 1701800"/>
              <a:gd name="connsiteY2" fmla="*/ 698500 h 698500"/>
              <a:gd name="connsiteX0" fmla="*/ 1427480 w 1427480"/>
              <a:gd name="connsiteY0" fmla="*/ 0 h 485140"/>
              <a:gd name="connsiteX1" fmla="*/ 383540 w 1427480"/>
              <a:gd name="connsiteY1" fmla="*/ 71120 h 485140"/>
              <a:gd name="connsiteX2" fmla="*/ 0 w 1427480"/>
              <a:gd name="connsiteY2" fmla="*/ 485140 h 485140"/>
              <a:gd name="connsiteX0" fmla="*/ 1427480 w 1427480"/>
              <a:gd name="connsiteY0" fmla="*/ 8630 h 493770"/>
              <a:gd name="connsiteX1" fmla="*/ 383540 w 1427480"/>
              <a:gd name="connsiteY1" fmla="*/ 56890 h 493770"/>
              <a:gd name="connsiteX2" fmla="*/ 0 w 1427480"/>
              <a:gd name="connsiteY2" fmla="*/ 493770 h 493770"/>
              <a:gd name="connsiteX0" fmla="*/ 1427480 w 1427480"/>
              <a:gd name="connsiteY0" fmla="*/ 0 h 485140"/>
              <a:gd name="connsiteX1" fmla="*/ 0 w 1427480"/>
              <a:gd name="connsiteY1" fmla="*/ 485140 h 485140"/>
              <a:gd name="connsiteX0" fmla="*/ 1427480 w 1427480"/>
              <a:gd name="connsiteY0" fmla="*/ 0 h 485140"/>
              <a:gd name="connsiteX1" fmla="*/ 0 w 1427480"/>
              <a:gd name="connsiteY1" fmla="*/ 485140 h 485140"/>
              <a:gd name="connsiteX0" fmla="*/ 1427480 w 1427480"/>
              <a:gd name="connsiteY0" fmla="*/ 25928 h 511068"/>
              <a:gd name="connsiteX1" fmla="*/ 0 w 1427480"/>
              <a:gd name="connsiteY1" fmla="*/ 511068 h 511068"/>
              <a:gd name="connsiteX0" fmla="*/ 1427480 w 1427480"/>
              <a:gd name="connsiteY0" fmla="*/ 845589 h 1330729"/>
              <a:gd name="connsiteX1" fmla="*/ 0 w 1427480"/>
              <a:gd name="connsiteY1" fmla="*/ 1330729 h 1330729"/>
              <a:gd name="connsiteX0" fmla="*/ 1427480 w 1427480"/>
              <a:gd name="connsiteY0" fmla="*/ 1551967 h 2037107"/>
              <a:gd name="connsiteX1" fmla="*/ 0 w 1427480"/>
              <a:gd name="connsiteY1" fmla="*/ 2037107 h 2037107"/>
            </a:gdLst>
            <a:ahLst/>
            <a:cxnLst>
              <a:cxn ang="0">
                <a:pos x="connsiteX0" y="connsiteY0"/>
              </a:cxn>
              <a:cxn ang="0">
                <a:pos x="connsiteX1" y="connsiteY1"/>
              </a:cxn>
            </a:cxnLst>
            <a:rect l="l" t="t" r="r" b="b"/>
            <a:pathLst>
              <a:path w="1427480" h="2037107">
                <a:moveTo>
                  <a:pt x="1427480" y="1551967"/>
                </a:moveTo>
                <a:cubicBezTo>
                  <a:pt x="797950" y="-411736"/>
                  <a:pt x="427425" y="-783968"/>
                  <a:pt x="0" y="2037107"/>
                </a:cubicBezTo>
              </a:path>
            </a:pathLst>
          </a:custGeom>
          <a:noFill/>
          <a:ln w="38100" cap="flat">
            <a:solidFill>
              <a:srgbClr val="FF0000"/>
            </a:solidFill>
            <a:prstDash val="solid"/>
            <a:round/>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2" name="Freeform: Shape 11">
            <a:extLst>
              <a:ext uri="{FF2B5EF4-FFF2-40B4-BE49-F238E27FC236}">
                <a16:creationId xmlns:a16="http://schemas.microsoft.com/office/drawing/2014/main" id="{18AFBE70-4184-0FCE-4AB4-AD803D17BFBC}"/>
              </a:ext>
            </a:extLst>
          </p:cNvPr>
          <p:cNvSpPr/>
          <p:nvPr/>
        </p:nvSpPr>
        <p:spPr>
          <a:xfrm rot="16747094">
            <a:off x="5435048" y="3998476"/>
            <a:ext cx="796246" cy="182235"/>
          </a:xfrm>
          <a:custGeom>
            <a:avLst/>
            <a:gdLst>
              <a:gd name="connsiteX0" fmla="*/ 1739900 w 1739900"/>
              <a:gd name="connsiteY0" fmla="*/ 0 h 622300"/>
              <a:gd name="connsiteX1" fmla="*/ 330200 w 1739900"/>
              <a:gd name="connsiteY1" fmla="*/ 139700 h 622300"/>
              <a:gd name="connsiteX2" fmla="*/ 0 w 1739900"/>
              <a:gd name="connsiteY2" fmla="*/ 622300 h 622300"/>
              <a:gd name="connsiteX0" fmla="*/ 1701800 w 1701800"/>
              <a:gd name="connsiteY0" fmla="*/ 0 h 698500"/>
              <a:gd name="connsiteX1" fmla="*/ 330200 w 1701800"/>
              <a:gd name="connsiteY1" fmla="*/ 215900 h 698500"/>
              <a:gd name="connsiteX2" fmla="*/ 0 w 1701800"/>
              <a:gd name="connsiteY2" fmla="*/ 698500 h 698500"/>
              <a:gd name="connsiteX0" fmla="*/ 1701800 w 1701800"/>
              <a:gd name="connsiteY0" fmla="*/ 0 h 698500"/>
              <a:gd name="connsiteX1" fmla="*/ 657860 w 1701800"/>
              <a:gd name="connsiteY1" fmla="*/ 71120 h 698500"/>
              <a:gd name="connsiteX2" fmla="*/ 0 w 1701800"/>
              <a:gd name="connsiteY2" fmla="*/ 698500 h 698500"/>
              <a:gd name="connsiteX0" fmla="*/ 1427480 w 1427480"/>
              <a:gd name="connsiteY0" fmla="*/ 0 h 485140"/>
              <a:gd name="connsiteX1" fmla="*/ 383540 w 1427480"/>
              <a:gd name="connsiteY1" fmla="*/ 71120 h 485140"/>
              <a:gd name="connsiteX2" fmla="*/ 0 w 1427480"/>
              <a:gd name="connsiteY2" fmla="*/ 485140 h 485140"/>
              <a:gd name="connsiteX0" fmla="*/ 1427480 w 1427480"/>
              <a:gd name="connsiteY0" fmla="*/ 8630 h 493770"/>
              <a:gd name="connsiteX1" fmla="*/ 383540 w 1427480"/>
              <a:gd name="connsiteY1" fmla="*/ 56890 h 493770"/>
              <a:gd name="connsiteX2" fmla="*/ 0 w 1427480"/>
              <a:gd name="connsiteY2" fmla="*/ 493770 h 493770"/>
              <a:gd name="connsiteX0" fmla="*/ 1427480 w 1427480"/>
              <a:gd name="connsiteY0" fmla="*/ 0 h 485140"/>
              <a:gd name="connsiteX1" fmla="*/ 0 w 1427480"/>
              <a:gd name="connsiteY1" fmla="*/ 485140 h 485140"/>
              <a:gd name="connsiteX0" fmla="*/ 1427480 w 1427480"/>
              <a:gd name="connsiteY0" fmla="*/ 0 h 485140"/>
              <a:gd name="connsiteX1" fmla="*/ 0 w 1427480"/>
              <a:gd name="connsiteY1" fmla="*/ 485140 h 485140"/>
              <a:gd name="connsiteX0" fmla="*/ 1427480 w 1427480"/>
              <a:gd name="connsiteY0" fmla="*/ 25928 h 511068"/>
              <a:gd name="connsiteX1" fmla="*/ 0 w 1427480"/>
              <a:gd name="connsiteY1" fmla="*/ 511068 h 511068"/>
              <a:gd name="connsiteX0" fmla="*/ 1427480 w 1427480"/>
              <a:gd name="connsiteY0" fmla="*/ 845589 h 1330729"/>
              <a:gd name="connsiteX1" fmla="*/ 0 w 1427480"/>
              <a:gd name="connsiteY1" fmla="*/ 1330729 h 1330729"/>
              <a:gd name="connsiteX0" fmla="*/ 1427480 w 1427480"/>
              <a:gd name="connsiteY0" fmla="*/ 1551967 h 2037107"/>
              <a:gd name="connsiteX1" fmla="*/ 0 w 1427480"/>
              <a:gd name="connsiteY1" fmla="*/ 2037107 h 2037107"/>
            </a:gdLst>
            <a:ahLst/>
            <a:cxnLst>
              <a:cxn ang="0">
                <a:pos x="connsiteX0" y="connsiteY0"/>
              </a:cxn>
              <a:cxn ang="0">
                <a:pos x="connsiteX1" y="connsiteY1"/>
              </a:cxn>
            </a:cxnLst>
            <a:rect l="l" t="t" r="r" b="b"/>
            <a:pathLst>
              <a:path w="1427480" h="2037107">
                <a:moveTo>
                  <a:pt x="1427480" y="1551967"/>
                </a:moveTo>
                <a:cubicBezTo>
                  <a:pt x="797950" y="-411736"/>
                  <a:pt x="427425" y="-783968"/>
                  <a:pt x="0" y="2037107"/>
                </a:cubicBezTo>
              </a:path>
            </a:pathLst>
          </a:custGeom>
          <a:noFill/>
          <a:ln w="38100" cap="flat">
            <a:solidFill>
              <a:srgbClr val="FF0000"/>
            </a:solidFill>
            <a:prstDash val="solid"/>
            <a:round/>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Tree>
    <p:extLst>
      <p:ext uri="{BB962C8B-B14F-4D97-AF65-F5344CB8AC3E}">
        <p14:creationId xmlns:p14="http://schemas.microsoft.com/office/powerpoint/2010/main" val="268743349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C4B5-F2A5-31CC-EB1F-F6D64ACB6833}"/>
              </a:ext>
            </a:extLst>
          </p:cNvPr>
          <p:cNvSpPr>
            <a:spLocks noGrp="1"/>
          </p:cNvSpPr>
          <p:nvPr>
            <p:ph type="title"/>
          </p:nvPr>
        </p:nvSpPr>
        <p:spPr/>
        <p:txBody>
          <a:bodyPr/>
          <a:lstStyle/>
          <a:p>
            <a:r>
              <a:rPr lang="en-US" dirty="0"/>
              <a:t>Coil design – Tooling</a:t>
            </a:r>
          </a:p>
        </p:txBody>
      </p:sp>
      <p:sp>
        <p:nvSpPr>
          <p:cNvPr id="3" name="Text Placeholder 2">
            <a:extLst>
              <a:ext uri="{FF2B5EF4-FFF2-40B4-BE49-F238E27FC236}">
                <a16:creationId xmlns:a16="http://schemas.microsoft.com/office/drawing/2014/main" id="{DB11DA45-D624-7217-C9DF-DAD9E5630331}"/>
              </a:ext>
            </a:extLst>
          </p:cNvPr>
          <p:cNvSpPr>
            <a:spLocks noGrp="1"/>
          </p:cNvSpPr>
          <p:nvPr>
            <p:ph type="body" idx="1"/>
          </p:nvPr>
        </p:nvSpPr>
        <p:spPr>
          <a:xfrm>
            <a:off x="538892" y="1556733"/>
            <a:ext cx="4877804" cy="4525964"/>
          </a:xfrm>
        </p:spPr>
        <p:txBody>
          <a:bodyPr/>
          <a:lstStyle/>
          <a:p>
            <a:r>
              <a:rPr lang="en-US" dirty="0"/>
              <a:t>The </a:t>
            </a:r>
            <a:r>
              <a:rPr lang="en-US" b="1" dirty="0"/>
              <a:t>winding tooling </a:t>
            </a:r>
            <a:r>
              <a:rPr lang="en-US" dirty="0"/>
              <a:t>for Coil 1 is currently being finalized, incorporating the design feedback from the winding and layer jump tests. </a:t>
            </a:r>
          </a:p>
          <a:p>
            <a:r>
              <a:rPr lang="en-US" dirty="0"/>
              <a:t>The </a:t>
            </a:r>
            <a:r>
              <a:rPr lang="en-US" b="1" dirty="0"/>
              <a:t>reaction tooling </a:t>
            </a:r>
            <a:r>
              <a:rPr lang="en-US" dirty="0"/>
              <a:t>for Coil 1 is being developed along with the winding + reaction + impregnation manufacturing sequence.</a:t>
            </a:r>
          </a:p>
          <a:p>
            <a:endParaRPr lang="en-US" dirty="0"/>
          </a:p>
        </p:txBody>
      </p:sp>
      <p:sp>
        <p:nvSpPr>
          <p:cNvPr id="5" name="Slide Number Placeholder 4">
            <a:extLst>
              <a:ext uri="{FF2B5EF4-FFF2-40B4-BE49-F238E27FC236}">
                <a16:creationId xmlns:a16="http://schemas.microsoft.com/office/drawing/2014/main" id="{F267F652-5936-5C01-2E29-CA785E36A1E4}"/>
              </a:ext>
            </a:extLst>
          </p:cNvPr>
          <p:cNvSpPr>
            <a:spLocks noGrp="1"/>
          </p:cNvSpPr>
          <p:nvPr>
            <p:ph type="sldNum" sz="quarter" idx="2"/>
          </p:nvPr>
        </p:nvSpPr>
        <p:spPr/>
        <p:txBody>
          <a:bodyPr/>
          <a:lstStyle/>
          <a:p>
            <a:fld id="{86CB4B4D-7CA3-9044-876B-883B54F8677D}" type="slidenum">
              <a:rPr lang="en-US" smtClean="0"/>
              <a:t>7</a:t>
            </a:fld>
            <a:endParaRPr lang="en-US"/>
          </a:p>
        </p:txBody>
      </p:sp>
      <p:pic>
        <p:nvPicPr>
          <p:cNvPr id="6" name="Picture 5">
            <a:extLst>
              <a:ext uri="{FF2B5EF4-FFF2-40B4-BE49-F238E27FC236}">
                <a16:creationId xmlns:a16="http://schemas.microsoft.com/office/drawing/2014/main" id="{5C98B386-D9C9-A890-9202-B3CA8477C45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802448" y="3114366"/>
            <a:ext cx="5040802" cy="2902405"/>
          </a:xfrm>
          <a:prstGeom prst="rect">
            <a:avLst/>
          </a:prstGeom>
        </p:spPr>
      </p:pic>
      <p:pic>
        <p:nvPicPr>
          <p:cNvPr id="8" name="Picture 7">
            <a:extLst>
              <a:ext uri="{FF2B5EF4-FFF2-40B4-BE49-F238E27FC236}">
                <a16:creationId xmlns:a16="http://schemas.microsoft.com/office/drawing/2014/main" id="{B0B47E75-8F0B-9305-0324-50F97153AD4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882901" y="968858"/>
            <a:ext cx="4663440" cy="2850857"/>
          </a:xfrm>
          <a:prstGeom prst="rect">
            <a:avLst/>
          </a:prstGeom>
        </p:spPr>
      </p:pic>
      <p:sp>
        <p:nvSpPr>
          <p:cNvPr id="4" name="Text Placeholder 2">
            <a:extLst>
              <a:ext uri="{FF2B5EF4-FFF2-40B4-BE49-F238E27FC236}">
                <a16:creationId xmlns:a16="http://schemas.microsoft.com/office/drawing/2014/main" id="{768AA013-202F-52DD-7750-002E561E3E4B}"/>
              </a:ext>
            </a:extLst>
          </p:cNvPr>
          <p:cNvSpPr txBox="1">
            <a:spLocks/>
          </p:cNvSpPr>
          <p:nvPr/>
        </p:nvSpPr>
        <p:spPr>
          <a:xfrm>
            <a:off x="6295517" y="1166018"/>
            <a:ext cx="2027332" cy="508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a:bodyPr>
          <a:lstStyle>
            <a:lvl1pPr marL="3429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457200" rtl="0" latinLnBrk="0">
              <a:lnSpc>
                <a:spcPct val="100000"/>
              </a:lnSpc>
              <a:spcBef>
                <a:spcPts val="500"/>
              </a:spcBef>
              <a:spcAft>
                <a:spcPts val="0"/>
              </a:spcAft>
              <a:buClrTx/>
              <a:buSzPct val="100000"/>
              <a:buFont typeface="Arial"/>
              <a:buChar char="o"/>
              <a:tabLst/>
              <a:defRPr sz="2400" b="0" i="0" u="none" strike="noStrike" cap="none" spc="0" baseline="0">
                <a:solidFill>
                  <a:srgbClr val="000000"/>
                </a:solidFill>
                <a:uFillTx/>
                <a:latin typeface="Arial"/>
                <a:ea typeface="Arial"/>
                <a:cs typeface="Arial"/>
                <a:sym typeface="Arial"/>
              </a:defRPr>
            </a:lvl2pPr>
            <a:lvl3pPr marL="1188719" marR="0" indent="-274319"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645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031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a:lstStyle>
          <a:p>
            <a:pPr marL="0" indent="0" algn="ctr" hangingPunct="1">
              <a:buNone/>
            </a:pPr>
            <a:r>
              <a:rPr lang="en-US" dirty="0"/>
              <a:t>Winding tooling</a:t>
            </a:r>
          </a:p>
        </p:txBody>
      </p:sp>
      <p:sp>
        <p:nvSpPr>
          <p:cNvPr id="7" name="Text Placeholder 2">
            <a:extLst>
              <a:ext uri="{FF2B5EF4-FFF2-40B4-BE49-F238E27FC236}">
                <a16:creationId xmlns:a16="http://schemas.microsoft.com/office/drawing/2014/main" id="{BE36D0B1-8C7D-1049-5B9D-F4E03D7A825D}"/>
              </a:ext>
            </a:extLst>
          </p:cNvPr>
          <p:cNvSpPr txBox="1">
            <a:spLocks/>
          </p:cNvSpPr>
          <p:nvPr/>
        </p:nvSpPr>
        <p:spPr>
          <a:xfrm>
            <a:off x="8322849" y="5437887"/>
            <a:ext cx="2555624" cy="508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3429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457200" rtl="0" latinLnBrk="0">
              <a:lnSpc>
                <a:spcPct val="100000"/>
              </a:lnSpc>
              <a:spcBef>
                <a:spcPts val="500"/>
              </a:spcBef>
              <a:spcAft>
                <a:spcPts val="0"/>
              </a:spcAft>
              <a:buClrTx/>
              <a:buSzPct val="100000"/>
              <a:buFont typeface="Arial"/>
              <a:buChar char="o"/>
              <a:tabLst/>
              <a:defRPr sz="2400" b="0" i="0" u="none" strike="noStrike" cap="none" spc="0" baseline="0">
                <a:solidFill>
                  <a:srgbClr val="000000"/>
                </a:solidFill>
                <a:uFillTx/>
                <a:latin typeface="Arial"/>
                <a:ea typeface="Arial"/>
                <a:cs typeface="Arial"/>
                <a:sym typeface="Arial"/>
              </a:defRPr>
            </a:lvl2pPr>
            <a:lvl3pPr marL="1188719" marR="0" indent="-274319"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645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031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a:lstStyle>
          <a:p>
            <a:pPr marL="0" indent="0" algn="ctr" hangingPunct="1">
              <a:buNone/>
            </a:pPr>
            <a:r>
              <a:rPr lang="en-US" sz="2200" dirty="0"/>
              <a:t>Reaction tooling</a:t>
            </a:r>
          </a:p>
        </p:txBody>
      </p:sp>
    </p:spTree>
    <p:extLst>
      <p:ext uri="{BB962C8B-B14F-4D97-AF65-F5344CB8AC3E}">
        <p14:creationId xmlns:p14="http://schemas.microsoft.com/office/powerpoint/2010/main" val="233760619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Title 1"/>
          <p:cNvSpPr txBox="1">
            <a:spLocks noGrp="1"/>
          </p:cNvSpPr>
          <p:nvPr>
            <p:ph type="title"/>
          </p:nvPr>
        </p:nvSpPr>
        <p:spPr>
          <a:prstGeom prst="rect">
            <a:avLst/>
          </a:prstGeom>
        </p:spPr>
        <p:txBody>
          <a:bodyPr/>
          <a:lstStyle>
            <a:lvl1pPr>
              <a:defRPr sz="3600"/>
            </a:lvl1pPr>
          </a:lstStyle>
          <a:p>
            <a:r>
              <a:t>Outline</a:t>
            </a:r>
          </a:p>
        </p:txBody>
      </p:sp>
      <p:sp>
        <p:nvSpPr>
          <p:cNvPr id="397" name="Content Placeholder 2"/>
          <p:cNvSpPr txBox="1">
            <a:spLocks noGrp="1"/>
          </p:cNvSpPr>
          <p:nvPr>
            <p:ph type="body" idx="1"/>
          </p:nvPr>
        </p:nvSpPr>
        <p:spPr>
          <a:xfrm>
            <a:off x="560970" y="1600200"/>
            <a:ext cx="11052101" cy="4525963"/>
          </a:xfrm>
          <a:prstGeom prst="rect">
            <a:avLst/>
          </a:prstGeom>
        </p:spPr>
        <p:txBody>
          <a:bodyPr>
            <a:normAutofit/>
          </a:bodyPr>
          <a:lstStyle/>
          <a:p>
            <a:r>
              <a:rPr lang="en-US" dirty="0"/>
              <a:t>PLM and parameter document</a:t>
            </a:r>
            <a:endParaRPr dirty="0"/>
          </a:p>
          <a:p>
            <a:r>
              <a:rPr lang="en-US" dirty="0"/>
              <a:t>Coil design</a:t>
            </a:r>
          </a:p>
          <a:p>
            <a:r>
              <a:rPr lang="en-US" sz="3600" b="1" dirty="0"/>
              <a:t>Magnet design</a:t>
            </a:r>
          </a:p>
          <a:p>
            <a:r>
              <a:rPr lang="en-US" dirty="0"/>
              <a:t>Procurement</a:t>
            </a:r>
          </a:p>
          <a:p>
            <a:r>
              <a:rPr lang="en-US" dirty="0"/>
              <a:t>Infrastructure</a:t>
            </a:r>
          </a:p>
          <a:p>
            <a:r>
              <a:rPr lang="en-US" dirty="0"/>
              <a:t>Summary</a:t>
            </a:r>
            <a:endParaRPr dirty="0"/>
          </a:p>
          <a:p>
            <a:endParaRPr dirty="0"/>
          </a:p>
          <a:p>
            <a:endParaRPr dirty="0"/>
          </a:p>
          <a:p>
            <a:pPr marL="0" indent="0">
              <a:buSzTx/>
              <a:buNone/>
            </a:pPr>
            <a:r>
              <a:rPr dirty="0"/>
              <a:t> </a:t>
            </a:r>
          </a:p>
        </p:txBody>
      </p:sp>
      <p:sp>
        <p:nvSpPr>
          <p:cNvPr id="4" name="Slide Number Placeholder 3">
            <a:extLst>
              <a:ext uri="{FF2B5EF4-FFF2-40B4-BE49-F238E27FC236}">
                <a16:creationId xmlns:a16="http://schemas.microsoft.com/office/drawing/2014/main" id="{D74BEA5A-6475-DF82-CDDC-3B65E7C95F1C}"/>
              </a:ext>
            </a:extLst>
          </p:cNvPr>
          <p:cNvSpPr>
            <a:spLocks noGrp="1"/>
          </p:cNvSpPr>
          <p:nvPr>
            <p:ph type="sldNum" sz="quarter" idx="2"/>
          </p:nvPr>
        </p:nvSpPr>
        <p:spPr/>
        <p:txBody>
          <a:bodyPr/>
          <a:lstStyle/>
          <a:p>
            <a:fld id="{86CB4B4D-7CA3-9044-876B-883B54F8677D}" type="slidenum">
              <a:rPr lang="en-US" smtClean="0"/>
              <a:t>8</a:t>
            </a:fld>
            <a:endParaRPr lang="en-US"/>
          </a:p>
        </p:txBody>
      </p:sp>
    </p:spTree>
    <p:extLst>
      <p:ext uri="{BB962C8B-B14F-4D97-AF65-F5344CB8AC3E}">
        <p14:creationId xmlns:p14="http://schemas.microsoft.com/office/powerpoint/2010/main" val="2360693568"/>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C4B5-F2A5-31CC-EB1F-F6D64ACB6833}"/>
              </a:ext>
            </a:extLst>
          </p:cNvPr>
          <p:cNvSpPr>
            <a:spLocks noGrp="1"/>
          </p:cNvSpPr>
          <p:nvPr>
            <p:ph type="title"/>
          </p:nvPr>
        </p:nvSpPr>
        <p:spPr/>
        <p:txBody>
          <a:bodyPr/>
          <a:lstStyle/>
          <a:p>
            <a:r>
              <a:rPr lang="en-US" dirty="0"/>
              <a:t>Magnet design – Main Overview</a:t>
            </a:r>
          </a:p>
        </p:txBody>
      </p:sp>
      <p:sp>
        <p:nvSpPr>
          <p:cNvPr id="5" name="Slide Number Placeholder 4">
            <a:extLst>
              <a:ext uri="{FF2B5EF4-FFF2-40B4-BE49-F238E27FC236}">
                <a16:creationId xmlns:a16="http://schemas.microsoft.com/office/drawing/2014/main" id="{F267F652-5936-5C01-2E29-CA785E36A1E4}"/>
              </a:ext>
            </a:extLst>
          </p:cNvPr>
          <p:cNvSpPr>
            <a:spLocks noGrp="1"/>
          </p:cNvSpPr>
          <p:nvPr>
            <p:ph type="sldNum" sz="quarter" idx="2"/>
          </p:nvPr>
        </p:nvSpPr>
        <p:spPr/>
        <p:txBody>
          <a:bodyPr/>
          <a:lstStyle/>
          <a:p>
            <a:fld id="{86CB4B4D-7CA3-9044-876B-883B54F8677D}" type="slidenum">
              <a:rPr lang="en-US" smtClean="0"/>
              <a:t>9</a:t>
            </a:fld>
            <a:endParaRPr lang="en-US"/>
          </a:p>
        </p:txBody>
      </p:sp>
      <p:pic>
        <p:nvPicPr>
          <p:cNvPr id="6" name="Picture 5">
            <a:extLst>
              <a:ext uri="{FF2B5EF4-FFF2-40B4-BE49-F238E27FC236}">
                <a16:creationId xmlns:a16="http://schemas.microsoft.com/office/drawing/2014/main" id="{3EBF846D-FCF0-F26D-D1F9-311ED76252E1}"/>
              </a:ext>
            </a:extLst>
          </p:cNvPr>
          <p:cNvPicPr>
            <a:picLocks noChangeAspect="1"/>
          </p:cNvPicPr>
          <p:nvPr/>
        </p:nvPicPr>
        <p:blipFill>
          <a:blip r:embed="rId2"/>
          <a:stretch>
            <a:fillRect/>
          </a:stretch>
        </p:blipFill>
        <p:spPr>
          <a:xfrm>
            <a:off x="0" y="1595167"/>
            <a:ext cx="4638676" cy="3530446"/>
          </a:xfrm>
          <a:prstGeom prst="rect">
            <a:avLst/>
          </a:prstGeom>
        </p:spPr>
      </p:pic>
      <p:pic>
        <p:nvPicPr>
          <p:cNvPr id="10" name="Picture 9">
            <a:extLst>
              <a:ext uri="{FF2B5EF4-FFF2-40B4-BE49-F238E27FC236}">
                <a16:creationId xmlns:a16="http://schemas.microsoft.com/office/drawing/2014/main" id="{1B9AD9C8-8543-9F89-8B47-5664B233911C}"/>
              </a:ext>
            </a:extLst>
          </p:cNvPr>
          <p:cNvPicPr>
            <a:picLocks noChangeAspect="1"/>
          </p:cNvPicPr>
          <p:nvPr/>
        </p:nvPicPr>
        <p:blipFill>
          <a:blip r:embed="rId3"/>
          <a:stretch>
            <a:fillRect/>
          </a:stretch>
        </p:blipFill>
        <p:spPr>
          <a:xfrm>
            <a:off x="4646407" y="1900604"/>
            <a:ext cx="7458075" cy="3141474"/>
          </a:xfrm>
          <a:prstGeom prst="rect">
            <a:avLst/>
          </a:prstGeom>
        </p:spPr>
      </p:pic>
      <p:cxnSp>
        <p:nvCxnSpPr>
          <p:cNvPr id="12" name="Straight Arrow Connector 11">
            <a:extLst>
              <a:ext uri="{FF2B5EF4-FFF2-40B4-BE49-F238E27FC236}">
                <a16:creationId xmlns:a16="http://schemas.microsoft.com/office/drawing/2014/main" id="{4D9BAFA5-05E8-088A-823D-FA2B8F910FD1}"/>
              </a:ext>
            </a:extLst>
          </p:cNvPr>
          <p:cNvCxnSpPr/>
          <p:nvPr/>
        </p:nvCxnSpPr>
        <p:spPr>
          <a:xfrm>
            <a:off x="5986297" y="1932634"/>
            <a:ext cx="4416612"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4" name="Text Placeholder 2">
            <a:extLst>
              <a:ext uri="{FF2B5EF4-FFF2-40B4-BE49-F238E27FC236}">
                <a16:creationId xmlns:a16="http://schemas.microsoft.com/office/drawing/2014/main" id="{19A50030-E9CE-0887-D915-8618F65B846C}"/>
              </a:ext>
            </a:extLst>
          </p:cNvPr>
          <p:cNvSpPr txBox="1">
            <a:spLocks/>
          </p:cNvSpPr>
          <p:nvPr/>
        </p:nvSpPr>
        <p:spPr>
          <a:xfrm>
            <a:off x="7097632" y="1624860"/>
            <a:ext cx="2555624" cy="508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3429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457200" rtl="0" latinLnBrk="0">
              <a:lnSpc>
                <a:spcPct val="100000"/>
              </a:lnSpc>
              <a:spcBef>
                <a:spcPts val="500"/>
              </a:spcBef>
              <a:spcAft>
                <a:spcPts val="0"/>
              </a:spcAft>
              <a:buClrTx/>
              <a:buSzPct val="100000"/>
              <a:buFont typeface="Arial"/>
              <a:buChar char="o"/>
              <a:tabLst/>
              <a:defRPr sz="2400" b="0" i="0" u="none" strike="noStrike" cap="none" spc="0" baseline="0">
                <a:solidFill>
                  <a:srgbClr val="000000"/>
                </a:solidFill>
                <a:uFillTx/>
                <a:latin typeface="Arial"/>
                <a:ea typeface="Arial"/>
                <a:cs typeface="Arial"/>
                <a:sym typeface="Arial"/>
              </a:defRPr>
            </a:lvl2pPr>
            <a:lvl3pPr marL="1188719" marR="0" indent="-274319"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645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031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a:lstStyle>
          <a:p>
            <a:pPr marL="0" indent="0" algn="ctr" hangingPunct="1">
              <a:buNone/>
            </a:pPr>
            <a:r>
              <a:rPr lang="en-US" sz="1600" dirty="0"/>
              <a:t>1.98 m</a:t>
            </a:r>
          </a:p>
        </p:txBody>
      </p:sp>
      <p:sp>
        <p:nvSpPr>
          <p:cNvPr id="15" name="Text Placeholder 2">
            <a:extLst>
              <a:ext uri="{FF2B5EF4-FFF2-40B4-BE49-F238E27FC236}">
                <a16:creationId xmlns:a16="http://schemas.microsoft.com/office/drawing/2014/main" id="{B585D9D3-E468-9287-A71B-C10C0BB7186F}"/>
              </a:ext>
            </a:extLst>
          </p:cNvPr>
          <p:cNvSpPr txBox="1">
            <a:spLocks/>
          </p:cNvSpPr>
          <p:nvPr/>
        </p:nvSpPr>
        <p:spPr>
          <a:xfrm>
            <a:off x="3214833" y="5184228"/>
            <a:ext cx="2555624" cy="508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3429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457200" rtl="0" latinLnBrk="0">
              <a:lnSpc>
                <a:spcPct val="100000"/>
              </a:lnSpc>
              <a:spcBef>
                <a:spcPts val="500"/>
              </a:spcBef>
              <a:spcAft>
                <a:spcPts val="0"/>
              </a:spcAft>
              <a:buClrTx/>
              <a:buSzPct val="100000"/>
              <a:buFont typeface="Arial"/>
              <a:buChar char="o"/>
              <a:tabLst/>
              <a:defRPr sz="2400" b="0" i="0" u="none" strike="noStrike" cap="none" spc="0" baseline="0">
                <a:solidFill>
                  <a:srgbClr val="000000"/>
                </a:solidFill>
                <a:uFillTx/>
                <a:latin typeface="Arial"/>
                <a:ea typeface="Arial"/>
                <a:cs typeface="Arial"/>
                <a:sym typeface="Arial"/>
              </a:defRPr>
            </a:lvl2pPr>
            <a:lvl3pPr marL="1188719" marR="0" indent="-274319"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645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031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a:lstStyle>
          <a:p>
            <a:pPr marL="0" indent="0" algn="ctr" hangingPunct="1">
              <a:buNone/>
            </a:pPr>
            <a:r>
              <a:rPr lang="en-US" sz="2200" dirty="0"/>
              <a:t>Aluminum shell</a:t>
            </a:r>
          </a:p>
        </p:txBody>
      </p:sp>
      <p:cxnSp>
        <p:nvCxnSpPr>
          <p:cNvPr id="16" name="Straight Arrow Connector 15">
            <a:extLst>
              <a:ext uri="{FF2B5EF4-FFF2-40B4-BE49-F238E27FC236}">
                <a16:creationId xmlns:a16="http://schemas.microsoft.com/office/drawing/2014/main" id="{B710820A-11FA-1F62-55BD-A8F22A851AD2}"/>
              </a:ext>
            </a:extLst>
          </p:cNvPr>
          <p:cNvCxnSpPr>
            <a:cxnSpLocks/>
          </p:cNvCxnSpPr>
          <p:nvPr/>
        </p:nvCxnSpPr>
        <p:spPr>
          <a:xfrm flipV="1">
            <a:off x="5533451" y="4855356"/>
            <a:ext cx="1261787" cy="529107"/>
          </a:xfrm>
          <a:prstGeom prst="straightConnector1">
            <a:avLst/>
          </a:prstGeom>
          <a:ln w="22225">
            <a:tailEnd type="oval"/>
          </a:ln>
        </p:spPr>
        <p:style>
          <a:lnRef idx="1">
            <a:schemeClr val="dk1"/>
          </a:lnRef>
          <a:fillRef idx="0">
            <a:schemeClr val="dk1"/>
          </a:fillRef>
          <a:effectRef idx="0">
            <a:schemeClr val="dk1"/>
          </a:effectRef>
          <a:fontRef idx="minor">
            <a:schemeClr val="tx1"/>
          </a:fontRef>
        </p:style>
      </p:cxnSp>
      <p:sp>
        <p:nvSpPr>
          <p:cNvPr id="18" name="Text Placeholder 2">
            <a:extLst>
              <a:ext uri="{FF2B5EF4-FFF2-40B4-BE49-F238E27FC236}">
                <a16:creationId xmlns:a16="http://schemas.microsoft.com/office/drawing/2014/main" id="{AA1DA329-0757-EB5E-C2A2-30C2BAA60EB8}"/>
              </a:ext>
            </a:extLst>
          </p:cNvPr>
          <p:cNvSpPr txBox="1">
            <a:spLocks/>
          </p:cNvSpPr>
          <p:nvPr/>
        </p:nvSpPr>
        <p:spPr>
          <a:xfrm>
            <a:off x="7242945" y="5261850"/>
            <a:ext cx="2555624" cy="508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3429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457200" rtl="0" latinLnBrk="0">
              <a:lnSpc>
                <a:spcPct val="100000"/>
              </a:lnSpc>
              <a:spcBef>
                <a:spcPts val="500"/>
              </a:spcBef>
              <a:spcAft>
                <a:spcPts val="0"/>
              </a:spcAft>
              <a:buClrTx/>
              <a:buSzPct val="100000"/>
              <a:buFont typeface="Arial"/>
              <a:buChar char="o"/>
              <a:tabLst/>
              <a:defRPr sz="2400" b="0" i="0" u="none" strike="noStrike" cap="none" spc="0" baseline="0">
                <a:solidFill>
                  <a:srgbClr val="000000"/>
                </a:solidFill>
                <a:uFillTx/>
                <a:latin typeface="Arial"/>
                <a:ea typeface="Arial"/>
                <a:cs typeface="Arial"/>
                <a:sym typeface="Arial"/>
              </a:defRPr>
            </a:lvl2pPr>
            <a:lvl3pPr marL="1188719" marR="0" indent="-274319"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645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031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a:lstStyle>
          <a:p>
            <a:pPr marL="0" indent="0" algn="ctr" hangingPunct="1">
              <a:buNone/>
            </a:pPr>
            <a:r>
              <a:rPr lang="en-US" sz="2200" dirty="0"/>
              <a:t>Yoke laminations</a:t>
            </a:r>
          </a:p>
        </p:txBody>
      </p:sp>
      <p:cxnSp>
        <p:nvCxnSpPr>
          <p:cNvPr id="19" name="Straight Arrow Connector 18">
            <a:extLst>
              <a:ext uri="{FF2B5EF4-FFF2-40B4-BE49-F238E27FC236}">
                <a16:creationId xmlns:a16="http://schemas.microsoft.com/office/drawing/2014/main" id="{D0753744-1821-CDC1-876C-C3D8364A88E1}"/>
              </a:ext>
            </a:extLst>
          </p:cNvPr>
          <p:cNvCxnSpPr>
            <a:cxnSpLocks/>
            <a:stCxn id="18" idx="0"/>
          </p:cNvCxnSpPr>
          <p:nvPr/>
        </p:nvCxnSpPr>
        <p:spPr>
          <a:xfrm flipV="1">
            <a:off x="8520757" y="4678884"/>
            <a:ext cx="1261787" cy="582966"/>
          </a:xfrm>
          <a:prstGeom prst="straightConnector1">
            <a:avLst/>
          </a:prstGeom>
          <a:ln w="22225">
            <a:tailEnd type="oval"/>
          </a:ln>
        </p:spPr>
        <p:style>
          <a:lnRef idx="1">
            <a:schemeClr val="dk1"/>
          </a:lnRef>
          <a:fillRef idx="0">
            <a:schemeClr val="dk1"/>
          </a:fillRef>
          <a:effectRef idx="0">
            <a:schemeClr val="dk1"/>
          </a:effectRef>
          <a:fontRef idx="minor">
            <a:schemeClr val="tx1"/>
          </a:fontRef>
        </p:style>
      </p:cxnSp>
      <p:sp>
        <p:nvSpPr>
          <p:cNvPr id="22" name="Text Placeholder 2">
            <a:extLst>
              <a:ext uri="{FF2B5EF4-FFF2-40B4-BE49-F238E27FC236}">
                <a16:creationId xmlns:a16="http://schemas.microsoft.com/office/drawing/2014/main" id="{28154DF9-DFC4-44E3-6FDD-B11891AA1688}"/>
              </a:ext>
            </a:extLst>
          </p:cNvPr>
          <p:cNvSpPr txBox="1">
            <a:spLocks/>
          </p:cNvSpPr>
          <p:nvPr/>
        </p:nvSpPr>
        <p:spPr>
          <a:xfrm>
            <a:off x="9644807" y="5085378"/>
            <a:ext cx="2555624" cy="508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3429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457200" rtl="0" latinLnBrk="0">
              <a:lnSpc>
                <a:spcPct val="100000"/>
              </a:lnSpc>
              <a:spcBef>
                <a:spcPts val="500"/>
              </a:spcBef>
              <a:spcAft>
                <a:spcPts val="0"/>
              </a:spcAft>
              <a:buClrTx/>
              <a:buSzPct val="100000"/>
              <a:buFont typeface="Arial"/>
              <a:buChar char="o"/>
              <a:tabLst/>
              <a:defRPr sz="2400" b="0" i="0" u="none" strike="noStrike" cap="none" spc="0" baseline="0">
                <a:solidFill>
                  <a:srgbClr val="000000"/>
                </a:solidFill>
                <a:uFillTx/>
                <a:latin typeface="Arial"/>
                <a:ea typeface="Arial"/>
                <a:cs typeface="Arial"/>
                <a:sym typeface="Arial"/>
              </a:defRPr>
            </a:lvl2pPr>
            <a:lvl3pPr marL="1188719" marR="0" indent="-274319"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645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031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a:lstStyle>
          <a:p>
            <a:pPr marL="0" indent="0" algn="ctr" hangingPunct="1">
              <a:buNone/>
            </a:pPr>
            <a:r>
              <a:rPr lang="en-US" sz="2200" dirty="0"/>
              <a:t>Rods</a:t>
            </a:r>
          </a:p>
        </p:txBody>
      </p:sp>
      <p:cxnSp>
        <p:nvCxnSpPr>
          <p:cNvPr id="23" name="Straight Arrow Connector 22">
            <a:extLst>
              <a:ext uri="{FF2B5EF4-FFF2-40B4-BE49-F238E27FC236}">
                <a16:creationId xmlns:a16="http://schemas.microsoft.com/office/drawing/2014/main" id="{6FAD606D-1AC7-EF7D-D014-51379107322E}"/>
              </a:ext>
            </a:extLst>
          </p:cNvPr>
          <p:cNvCxnSpPr>
            <a:cxnSpLocks/>
            <a:stCxn id="22" idx="0"/>
          </p:cNvCxnSpPr>
          <p:nvPr/>
        </p:nvCxnSpPr>
        <p:spPr>
          <a:xfrm flipH="1" flipV="1">
            <a:off x="10536526" y="4261057"/>
            <a:ext cx="386093" cy="824321"/>
          </a:xfrm>
          <a:prstGeom prst="straightConnector1">
            <a:avLst/>
          </a:prstGeom>
          <a:ln w="22225">
            <a:tailEnd type="oval"/>
          </a:ln>
        </p:spPr>
        <p:style>
          <a:lnRef idx="1">
            <a:schemeClr val="dk1"/>
          </a:lnRef>
          <a:fillRef idx="0">
            <a:schemeClr val="dk1"/>
          </a:fillRef>
          <a:effectRef idx="0">
            <a:schemeClr val="dk1"/>
          </a:effectRef>
          <a:fontRef idx="minor">
            <a:schemeClr val="tx1"/>
          </a:fontRef>
        </p:style>
      </p:cxnSp>
      <p:sp>
        <p:nvSpPr>
          <p:cNvPr id="25" name="Text Placeholder 2">
            <a:extLst>
              <a:ext uri="{FF2B5EF4-FFF2-40B4-BE49-F238E27FC236}">
                <a16:creationId xmlns:a16="http://schemas.microsoft.com/office/drawing/2014/main" id="{279A8A72-1254-CB30-E58C-B742B8354D4A}"/>
              </a:ext>
            </a:extLst>
          </p:cNvPr>
          <p:cNvSpPr txBox="1">
            <a:spLocks/>
          </p:cNvSpPr>
          <p:nvPr/>
        </p:nvSpPr>
        <p:spPr>
          <a:xfrm>
            <a:off x="9779024" y="1289751"/>
            <a:ext cx="2555624" cy="508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3429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457200" rtl="0" latinLnBrk="0">
              <a:lnSpc>
                <a:spcPct val="100000"/>
              </a:lnSpc>
              <a:spcBef>
                <a:spcPts val="500"/>
              </a:spcBef>
              <a:spcAft>
                <a:spcPts val="0"/>
              </a:spcAft>
              <a:buClrTx/>
              <a:buSzPct val="100000"/>
              <a:buFont typeface="Arial"/>
              <a:buChar char="o"/>
              <a:tabLst/>
              <a:defRPr sz="2400" b="0" i="0" u="none" strike="noStrike" cap="none" spc="0" baseline="0">
                <a:solidFill>
                  <a:srgbClr val="000000"/>
                </a:solidFill>
                <a:uFillTx/>
                <a:latin typeface="Arial"/>
                <a:ea typeface="Arial"/>
                <a:cs typeface="Arial"/>
                <a:sym typeface="Arial"/>
              </a:defRPr>
            </a:lvl2pPr>
            <a:lvl3pPr marL="1188719" marR="0" indent="-274319"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645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031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a:lstStyle>
          <a:p>
            <a:pPr marL="0" indent="0" algn="ctr" hangingPunct="1">
              <a:buNone/>
            </a:pPr>
            <a:r>
              <a:rPr lang="en-US" sz="2200" dirty="0"/>
              <a:t>End-plate</a:t>
            </a:r>
          </a:p>
        </p:txBody>
      </p:sp>
      <p:cxnSp>
        <p:nvCxnSpPr>
          <p:cNvPr id="26" name="Straight Arrow Connector 25">
            <a:extLst>
              <a:ext uri="{FF2B5EF4-FFF2-40B4-BE49-F238E27FC236}">
                <a16:creationId xmlns:a16="http://schemas.microsoft.com/office/drawing/2014/main" id="{3935E70D-0774-F7A7-C8AE-6B47E2DB27E6}"/>
              </a:ext>
            </a:extLst>
          </p:cNvPr>
          <p:cNvCxnSpPr>
            <a:cxnSpLocks/>
            <a:stCxn id="25" idx="2"/>
          </p:cNvCxnSpPr>
          <p:nvPr/>
        </p:nvCxnSpPr>
        <p:spPr>
          <a:xfrm flipH="1">
            <a:off x="10817377" y="1797940"/>
            <a:ext cx="239459" cy="1085748"/>
          </a:xfrm>
          <a:prstGeom prst="straightConnector1">
            <a:avLst/>
          </a:prstGeom>
          <a:ln w="22225">
            <a:tailEnd type="oval"/>
          </a:ln>
        </p:spPr>
        <p:style>
          <a:lnRef idx="1">
            <a:schemeClr val="dk1"/>
          </a:lnRef>
          <a:fillRef idx="0">
            <a:schemeClr val="dk1"/>
          </a:fillRef>
          <a:effectRef idx="0">
            <a:schemeClr val="dk1"/>
          </a:effectRef>
          <a:fontRef idx="minor">
            <a:schemeClr val="tx1"/>
          </a:fontRef>
        </p:style>
      </p:cxnSp>
      <p:sp>
        <p:nvSpPr>
          <p:cNvPr id="29" name="Text Placeholder 2">
            <a:extLst>
              <a:ext uri="{FF2B5EF4-FFF2-40B4-BE49-F238E27FC236}">
                <a16:creationId xmlns:a16="http://schemas.microsoft.com/office/drawing/2014/main" id="{F12F4161-CE78-0822-66A8-7AA50B3FBB61}"/>
              </a:ext>
            </a:extLst>
          </p:cNvPr>
          <p:cNvSpPr txBox="1">
            <a:spLocks/>
          </p:cNvSpPr>
          <p:nvPr/>
        </p:nvSpPr>
        <p:spPr>
          <a:xfrm>
            <a:off x="4377118" y="2190394"/>
            <a:ext cx="972794" cy="508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3429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457200" rtl="0" latinLnBrk="0">
              <a:lnSpc>
                <a:spcPct val="100000"/>
              </a:lnSpc>
              <a:spcBef>
                <a:spcPts val="500"/>
              </a:spcBef>
              <a:spcAft>
                <a:spcPts val="0"/>
              </a:spcAft>
              <a:buClrTx/>
              <a:buSzPct val="100000"/>
              <a:buFont typeface="Arial"/>
              <a:buChar char="o"/>
              <a:tabLst/>
              <a:defRPr sz="2400" b="0" i="0" u="none" strike="noStrike" cap="none" spc="0" baseline="0">
                <a:solidFill>
                  <a:srgbClr val="000000"/>
                </a:solidFill>
                <a:uFillTx/>
                <a:latin typeface="Arial"/>
                <a:ea typeface="Arial"/>
                <a:cs typeface="Arial"/>
                <a:sym typeface="Arial"/>
              </a:defRPr>
            </a:lvl2pPr>
            <a:lvl3pPr marL="1188719" marR="0" indent="-274319"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645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031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a:lstStyle>
          <a:p>
            <a:pPr marL="0" indent="0" algn="ctr" hangingPunct="1">
              <a:buNone/>
            </a:pPr>
            <a:r>
              <a:rPr lang="en-US" sz="2200" dirty="0"/>
              <a:t>Coil 1</a:t>
            </a:r>
          </a:p>
        </p:txBody>
      </p:sp>
      <p:cxnSp>
        <p:nvCxnSpPr>
          <p:cNvPr id="30" name="Straight Arrow Connector 29">
            <a:extLst>
              <a:ext uri="{FF2B5EF4-FFF2-40B4-BE49-F238E27FC236}">
                <a16:creationId xmlns:a16="http://schemas.microsoft.com/office/drawing/2014/main" id="{AB8893B8-818D-8A8D-9995-B430DE2A8E1A}"/>
              </a:ext>
            </a:extLst>
          </p:cNvPr>
          <p:cNvCxnSpPr>
            <a:cxnSpLocks/>
          </p:cNvCxnSpPr>
          <p:nvPr/>
        </p:nvCxnSpPr>
        <p:spPr>
          <a:xfrm>
            <a:off x="5259131" y="2439620"/>
            <a:ext cx="790855" cy="795054"/>
          </a:xfrm>
          <a:prstGeom prst="straightConnector1">
            <a:avLst/>
          </a:prstGeom>
          <a:ln w="22225">
            <a:tailEnd type="oval"/>
          </a:ln>
        </p:spPr>
        <p:style>
          <a:lnRef idx="1">
            <a:schemeClr val="dk1"/>
          </a:lnRef>
          <a:fillRef idx="0">
            <a:schemeClr val="dk1"/>
          </a:fillRef>
          <a:effectRef idx="0">
            <a:schemeClr val="dk1"/>
          </a:effectRef>
          <a:fontRef idx="minor">
            <a:schemeClr val="tx1"/>
          </a:fontRef>
        </p:style>
      </p:cxnSp>
      <p:sp>
        <p:nvSpPr>
          <p:cNvPr id="34" name="Text Placeholder 2">
            <a:extLst>
              <a:ext uri="{FF2B5EF4-FFF2-40B4-BE49-F238E27FC236}">
                <a16:creationId xmlns:a16="http://schemas.microsoft.com/office/drawing/2014/main" id="{ABEDCD12-9C89-307C-0965-BCBE394C40D4}"/>
              </a:ext>
            </a:extLst>
          </p:cNvPr>
          <p:cNvSpPr txBox="1">
            <a:spLocks/>
          </p:cNvSpPr>
          <p:nvPr/>
        </p:nvSpPr>
        <p:spPr>
          <a:xfrm>
            <a:off x="4184295" y="4473216"/>
            <a:ext cx="972794" cy="508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342900" marR="0" indent="-34290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457200" rtl="0" latinLnBrk="0">
              <a:lnSpc>
                <a:spcPct val="100000"/>
              </a:lnSpc>
              <a:spcBef>
                <a:spcPts val="500"/>
              </a:spcBef>
              <a:spcAft>
                <a:spcPts val="0"/>
              </a:spcAft>
              <a:buClrTx/>
              <a:buSzPct val="100000"/>
              <a:buFont typeface="Arial"/>
              <a:buChar char="o"/>
              <a:tabLst/>
              <a:defRPr sz="2400" b="0" i="0" u="none" strike="noStrike" cap="none" spc="0" baseline="0">
                <a:solidFill>
                  <a:srgbClr val="000000"/>
                </a:solidFill>
                <a:uFillTx/>
                <a:latin typeface="Arial"/>
                <a:ea typeface="Arial"/>
                <a:cs typeface="Arial"/>
                <a:sym typeface="Arial"/>
              </a:defRPr>
            </a:lvl2pPr>
            <a:lvl3pPr marL="1188719" marR="0" indent="-274319"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645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031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4572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a:lstStyle>
          <a:p>
            <a:pPr marL="0" indent="0" algn="ctr" hangingPunct="1">
              <a:buNone/>
            </a:pPr>
            <a:r>
              <a:rPr lang="en-US" sz="2200" dirty="0"/>
              <a:t>Coil 2</a:t>
            </a:r>
          </a:p>
        </p:txBody>
      </p:sp>
      <p:cxnSp>
        <p:nvCxnSpPr>
          <p:cNvPr id="35" name="Straight Arrow Connector 34">
            <a:extLst>
              <a:ext uri="{FF2B5EF4-FFF2-40B4-BE49-F238E27FC236}">
                <a16:creationId xmlns:a16="http://schemas.microsoft.com/office/drawing/2014/main" id="{CA4184DB-B163-81F1-F898-95EF967EE81E}"/>
              </a:ext>
            </a:extLst>
          </p:cNvPr>
          <p:cNvCxnSpPr>
            <a:cxnSpLocks/>
          </p:cNvCxnSpPr>
          <p:nvPr/>
        </p:nvCxnSpPr>
        <p:spPr>
          <a:xfrm flipV="1">
            <a:off x="5135034" y="3895297"/>
            <a:ext cx="851263" cy="783587"/>
          </a:xfrm>
          <a:prstGeom prst="straightConnector1">
            <a:avLst/>
          </a:prstGeom>
          <a:ln w="22225">
            <a:tailEnd type="ova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79456830"/>
      </p:ext>
    </p:extLst>
  </p:cSld>
  <p:clrMapOvr>
    <a:masterClrMapping/>
  </p:clrMapOvr>
  <p:transition spd="med"/>
</p:sld>
</file>

<file path=ppt/theme/theme1.xml><?xml version="1.0" encoding="utf-8"?>
<a:theme xmlns:a="http://schemas.openxmlformats.org/drawingml/2006/main" name="4_ATAP Blue Footer">
  <a:themeElements>
    <a:clrScheme name="4_ATAP Blue Footer">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4_ATAP Blue Footer">
      <a:majorFont>
        <a:latin typeface="Times New Roman"/>
        <a:ea typeface="Times New Roman"/>
        <a:cs typeface="Times New Roman"/>
      </a:majorFont>
      <a:minorFont>
        <a:latin typeface="Helvetica"/>
        <a:ea typeface="Helvetica"/>
        <a:cs typeface="Helvetica"/>
      </a:minorFont>
    </a:fontScheme>
    <a:fmtScheme name="4_ATAP Blue Foot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4_ATAP Blue Footer">
  <a:themeElements>
    <a:clrScheme name="4_ATAP Blue Footer">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4_ATAP Blue Footer">
      <a:majorFont>
        <a:latin typeface="Times New Roman"/>
        <a:ea typeface="Times New Roman"/>
        <a:cs typeface="Times New Roman"/>
      </a:majorFont>
      <a:minorFont>
        <a:latin typeface="Helvetica"/>
        <a:ea typeface="Helvetica"/>
        <a:cs typeface="Helvetica"/>
      </a:minorFont>
    </a:fontScheme>
    <a:fmtScheme name="4_ATAP Blue Foot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3242</TotalTime>
  <Words>1108</Words>
  <Application>Microsoft Office PowerPoint</Application>
  <PresentationFormat>Widescreen</PresentationFormat>
  <Paragraphs>181</Paragraphs>
  <Slides>21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Avenir Next Condensed Demi Bold</vt:lpstr>
      <vt:lpstr>Calibri</vt:lpstr>
      <vt:lpstr>Cambria Math</vt:lpstr>
      <vt:lpstr>Franklin Gothic Book</vt:lpstr>
      <vt:lpstr>Franklin Gothic Medium</vt:lpstr>
      <vt:lpstr>Helvetica</vt:lpstr>
      <vt:lpstr>Times New Roman</vt:lpstr>
      <vt:lpstr>4_ATAP Blue Footer</vt:lpstr>
      <vt:lpstr>High Temperature Superconductor Cable Test Facility </vt:lpstr>
      <vt:lpstr>Outline</vt:lpstr>
      <vt:lpstr>PLM and parameter document</vt:lpstr>
      <vt:lpstr>Outline</vt:lpstr>
      <vt:lpstr>Coil design – Prototyping and design iterations</vt:lpstr>
      <vt:lpstr>Coil design – Parametric CAD models – Final configuration</vt:lpstr>
      <vt:lpstr>Coil design – Tooling</vt:lpstr>
      <vt:lpstr>Outline</vt:lpstr>
      <vt:lpstr>Magnet design – Main Overview</vt:lpstr>
      <vt:lpstr>Magnet design –Yoke and Pads</vt:lpstr>
      <vt:lpstr>Magnet design – End plates</vt:lpstr>
      <vt:lpstr>Magnet design – Wedge design</vt:lpstr>
      <vt:lpstr>Magnet design – Insulation scheme</vt:lpstr>
      <vt:lpstr>Outline</vt:lpstr>
      <vt:lpstr>Procurement</vt:lpstr>
      <vt:lpstr>Outline</vt:lpstr>
      <vt:lpstr>Infrastructure – Winding table</vt:lpstr>
      <vt:lpstr>Infrastructure – Reaction furnace</vt:lpstr>
      <vt:lpstr>Infrastructure – Retort</vt:lpstr>
      <vt:lpstr>Infrastructure – Potting infrastructure</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Temperature Superconductor Cable Test Facility</dc:title>
  <dc:creator>Jose Luis Rudeiros Fernandez</dc:creator>
  <cp:lastModifiedBy>Jose Fernandez</cp:lastModifiedBy>
  <cp:revision>28</cp:revision>
  <dcterms:modified xsi:type="dcterms:W3CDTF">2022-08-19T02:24:31Z</dcterms:modified>
</cp:coreProperties>
</file>