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932" r:id="rId3"/>
    <p:sldId id="934" r:id="rId4"/>
    <p:sldId id="933" r:id="rId5"/>
    <p:sldId id="924" r:id="rId6"/>
    <p:sldId id="925" r:id="rId7"/>
    <p:sldId id="926" r:id="rId8"/>
    <p:sldId id="927" r:id="rId9"/>
    <p:sldId id="928" r:id="rId10"/>
    <p:sldId id="929" r:id="rId11"/>
    <p:sldId id="930" r:id="rId12"/>
    <p:sldId id="931" r:id="rId13"/>
    <p:sldId id="871" r:id="rId14"/>
    <p:sldId id="869"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Franklin Gothic Book"/>
          <a:ea typeface="Franklin Gothic Book"/>
          <a:cs typeface="Franklin Gothic 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Franklin Gothic Book"/>
          <a:ea typeface="Franklin Gothic Book"/>
          <a:cs typeface="Franklin Gothic 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Franklin Gothic Book"/>
          <a:ea typeface="Franklin Gothic Book"/>
          <a:cs typeface="Franklin Gothic 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Franklin Gothic Book"/>
          <a:ea typeface="Franklin Gothic Book"/>
          <a:cs typeface="Franklin Gothic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Franklin Gothic Book"/>
          <a:ea typeface="Franklin Gothic Book"/>
          <a:cs typeface="Franklin Gothic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Franklin Gothic Book"/>
          <a:ea typeface="Franklin Gothic Book"/>
          <a:cs typeface="Franklin Gothic Book"/>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Franklin Gothic Book"/>
          <a:ea typeface="Franklin Gothic Book"/>
          <a:cs typeface="Franklin Gothic Book"/>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Franklin Gothic Book"/>
          <a:ea typeface="Franklin Gothic Book"/>
          <a:cs typeface="Franklin Gothic 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Franklin Gothic Book"/>
          <a:ea typeface="Franklin Gothic Book"/>
          <a:cs typeface="Franklin Gothic 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Franklin Gothic Book"/>
          <a:ea typeface="Franklin Gothic Book"/>
          <a:cs typeface="Franklin Gothic 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Franklin Gothic Book"/>
          <a:ea typeface="Franklin Gothic Book"/>
          <a:cs typeface="Franklin Gothic 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Franklin Gothic Book"/>
          <a:ea typeface="Franklin Gothic Book"/>
          <a:cs typeface="Franklin Gothic Book"/>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Franklin Gothic Book"/>
          <a:ea typeface="Franklin Gothic Book"/>
          <a:cs typeface="Franklin Gothic 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859"/>
  </p:normalViewPr>
  <p:slideViewPr>
    <p:cSldViewPr snapToGrid="0" snapToObjects="1">
      <p:cViewPr varScale="1">
        <p:scale>
          <a:sx n="117" d="100"/>
          <a:sy n="117" d="100"/>
        </p:scale>
        <p:origin x="2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8" name="Shape 388"/>
          <p:cNvSpPr>
            <a:spLocks noGrp="1" noRot="1" noChangeAspect="1"/>
          </p:cNvSpPr>
          <p:nvPr>
            <p:ph type="sldImg"/>
          </p:nvPr>
        </p:nvSpPr>
        <p:spPr>
          <a:xfrm>
            <a:off x="1143000" y="685800"/>
            <a:ext cx="4572000" cy="3429000"/>
          </a:xfrm>
          <a:prstGeom prst="rect">
            <a:avLst/>
          </a:prstGeom>
        </p:spPr>
        <p:txBody>
          <a:bodyPr/>
          <a:lstStyle/>
          <a:p>
            <a:endParaRPr/>
          </a:p>
        </p:txBody>
      </p:sp>
      <p:sp>
        <p:nvSpPr>
          <p:cNvPr id="389" name="Shape 38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spcBef>
        <a:spcPts val="400"/>
      </a:spcBef>
      <a:defRPr sz="1200">
        <a:latin typeface="+mj-lt"/>
        <a:ea typeface="+mj-ea"/>
        <a:cs typeface="+mj-cs"/>
        <a:sym typeface="Times New Roman"/>
      </a:defRPr>
    </a:lvl1pPr>
    <a:lvl2pPr indent="228600" defTabSz="457200" latinLnBrk="0">
      <a:spcBef>
        <a:spcPts val="400"/>
      </a:spcBef>
      <a:defRPr sz="1200">
        <a:latin typeface="+mj-lt"/>
        <a:ea typeface="+mj-ea"/>
        <a:cs typeface="+mj-cs"/>
        <a:sym typeface="Times New Roman"/>
      </a:defRPr>
    </a:lvl2pPr>
    <a:lvl3pPr indent="457200" defTabSz="457200" latinLnBrk="0">
      <a:spcBef>
        <a:spcPts val="400"/>
      </a:spcBef>
      <a:defRPr sz="1200">
        <a:latin typeface="+mj-lt"/>
        <a:ea typeface="+mj-ea"/>
        <a:cs typeface="+mj-cs"/>
        <a:sym typeface="Times New Roman"/>
      </a:defRPr>
    </a:lvl3pPr>
    <a:lvl4pPr indent="685800" defTabSz="457200" latinLnBrk="0">
      <a:spcBef>
        <a:spcPts val="400"/>
      </a:spcBef>
      <a:defRPr sz="1200">
        <a:latin typeface="+mj-lt"/>
        <a:ea typeface="+mj-ea"/>
        <a:cs typeface="+mj-cs"/>
        <a:sym typeface="Times New Roman"/>
      </a:defRPr>
    </a:lvl4pPr>
    <a:lvl5pPr indent="914400" defTabSz="457200" latinLnBrk="0">
      <a:spcBef>
        <a:spcPts val="400"/>
      </a:spcBef>
      <a:defRPr sz="1200">
        <a:latin typeface="+mj-lt"/>
        <a:ea typeface="+mj-ea"/>
        <a:cs typeface="+mj-cs"/>
        <a:sym typeface="Times New Roman"/>
      </a:defRPr>
    </a:lvl5pPr>
    <a:lvl6pPr indent="1143000" defTabSz="457200" latinLnBrk="0">
      <a:spcBef>
        <a:spcPts val="400"/>
      </a:spcBef>
      <a:defRPr sz="1200">
        <a:latin typeface="+mj-lt"/>
        <a:ea typeface="+mj-ea"/>
        <a:cs typeface="+mj-cs"/>
        <a:sym typeface="Times New Roman"/>
      </a:defRPr>
    </a:lvl6pPr>
    <a:lvl7pPr indent="1371600" defTabSz="457200" latinLnBrk="0">
      <a:spcBef>
        <a:spcPts val="400"/>
      </a:spcBef>
      <a:defRPr sz="1200">
        <a:latin typeface="+mj-lt"/>
        <a:ea typeface="+mj-ea"/>
        <a:cs typeface="+mj-cs"/>
        <a:sym typeface="Times New Roman"/>
      </a:defRPr>
    </a:lvl7pPr>
    <a:lvl8pPr indent="1600200" defTabSz="457200" latinLnBrk="0">
      <a:spcBef>
        <a:spcPts val="400"/>
      </a:spcBef>
      <a:defRPr sz="1200">
        <a:latin typeface="+mj-lt"/>
        <a:ea typeface="+mj-ea"/>
        <a:cs typeface="+mj-cs"/>
        <a:sym typeface="Times New Roman"/>
      </a:defRPr>
    </a:lvl8pPr>
    <a:lvl9pPr indent="1828800" defTabSz="457200" latinLnBrk="0">
      <a:spcBef>
        <a:spcPts val="4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tif"/><Relationship Id="rId4" Type="http://schemas.openxmlformats.org/officeDocument/2006/relationships/image" Target="../media/image3.t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tif"/><Relationship Id="rId4" Type="http://schemas.openxmlformats.org/officeDocument/2006/relationships/image" Target="../media/image3.t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92" name="Rectangle 51"/>
          <p:cNvSpPr/>
          <p:nvPr/>
        </p:nvSpPr>
        <p:spPr>
          <a:xfrm>
            <a:off x="0" y="6239579"/>
            <a:ext cx="12192000" cy="618421"/>
          </a:xfrm>
          <a:prstGeom prst="rect">
            <a:avLst/>
          </a:prstGeom>
          <a:solidFill>
            <a:srgbClr val="00395A"/>
          </a:solidFill>
          <a:ln w="12700">
            <a:miter lim="400000"/>
          </a:ln>
        </p:spPr>
        <p:txBody>
          <a:bodyPr lIns="45719" rIns="45719" anchor="ctr"/>
          <a:lstStyle/>
          <a:p>
            <a:pPr algn="ctr" defTabSz="457081">
              <a:defRPr>
                <a:solidFill>
                  <a:srgbClr val="FFFFFF"/>
                </a:solidFill>
                <a:latin typeface="Arial"/>
                <a:ea typeface="Arial"/>
                <a:cs typeface="Arial"/>
                <a:sym typeface="Arial"/>
              </a:defRPr>
            </a:pPr>
            <a:endParaRPr/>
          </a:p>
        </p:txBody>
      </p:sp>
      <p:pic>
        <p:nvPicPr>
          <p:cNvPr id="93" name="Picture 1" descr="Picture 1"/>
          <p:cNvPicPr>
            <a:picLocks noChangeAspect="1"/>
          </p:cNvPicPr>
          <p:nvPr/>
        </p:nvPicPr>
        <p:blipFill>
          <a:blip r:embed="rId2"/>
          <a:stretch>
            <a:fillRect/>
          </a:stretch>
        </p:blipFill>
        <p:spPr>
          <a:xfrm>
            <a:off x="1524000" y="6372704"/>
            <a:ext cx="2628593" cy="392994"/>
          </a:xfrm>
          <a:prstGeom prst="rect">
            <a:avLst/>
          </a:prstGeom>
          <a:ln w="12700">
            <a:miter lim="400000"/>
          </a:ln>
        </p:spPr>
      </p:pic>
      <p:pic>
        <p:nvPicPr>
          <p:cNvPr id="94" name="Picture 49" descr="Picture 49"/>
          <p:cNvPicPr>
            <a:picLocks noChangeAspect="1"/>
          </p:cNvPicPr>
          <p:nvPr/>
        </p:nvPicPr>
        <p:blipFill>
          <a:blip r:embed="rId3"/>
          <a:stretch>
            <a:fillRect/>
          </a:stretch>
        </p:blipFill>
        <p:spPr>
          <a:xfrm>
            <a:off x="8229600" y="6356929"/>
            <a:ext cx="2286000" cy="383722"/>
          </a:xfrm>
          <a:prstGeom prst="rect">
            <a:avLst/>
          </a:prstGeom>
          <a:ln w="12700">
            <a:miter lim="400000"/>
          </a:ln>
        </p:spPr>
      </p:pic>
      <p:pic>
        <p:nvPicPr>
          <p:cNvPr id="95" name="Picture 5" descr="Picture 5"/>
          <p:cNvPicPr>
            <a:picLocks noChangeAspect="1"/>
          </p:cNvPicPr>
          <p:nvPr/>
        </p:nvPicPr>
        <p:blipFill>
          <a:blip r:embed="rId4"/>
          <a:stretch>
            <a:fillRect/>
          </a:stretch>
        </p:blipFill>
        <p:spPr>
          <a:xfrm>
            <a:off x="236219" y="6239579"/>
            <a:ext cx="775044" cy="584683"/>
          </a:xfrm>
          <a:prstGeom prst="rect">
            <a:avLst/>
          </a:prstGeom>
          <a:ln w="12700">
            <a:miter lim="400000"/>
          </a:ln>
        </p:spPr>
      </p:pic>
      <p:pic>
        <p:nvPicPr>
          <p:cNvPr id="96" name="pasted-image.tiff" descr="pasted-image.tiff"/>
          <p:cNvPicPr>
            <a:picLocks noChangeAspect="1"/>
          </p:cNvPicPr>
          <p:nvPr/>
        </p:nvPicPr>
        <p:blipFill>
          <a:blip r:embed="rId5"/>
          <a:stretch>
            <a:fillRect/>
          </a:stretch>
        </p:blipFill>
        <p:spPr>
          <a:xfrm>
            <a:off x="9906816" y="-20515"/>
            <a:ext cx="2279369" cy="639979"/>
          </a:xfrm>
          <a:prstGeom prst="rect">
            <a:avLst/>
          </a:prstGeom>
          <a:ln w="12700">
            <a:miter lim="400000"/>
          </a:ln>
        </p:spPr>
      </p:pic>
      <p:sp>
        <p:nvSpPr>
          <p:cNvPr id="97" name="Title Text"/>
          <p:cNvSpPr txBox="1">
            <a:spLocks noGrp="1"/>
          </p:cNvSpPr>
          <p:nvPr>
            <p:ph type="title"/>
          </p:nvPr>
        </p:nvSpPr>
        <p:spPr>
          <a:xfrm>
            <a:off x="0" y="0"/>
            <a:ext cx="12192000" cy="914400"/>
          </a:xfrm>
          <a:prstGeom prst="rect">
            <a:avLst/>
          </a:prstGeom>
        </p:spPr>
        <p:txBody>
          <a:bodyPr/>
          <a:lstStyle/>
          <a:p>
            <a:r>
              <a:t>Title Text</a:t>
            </a:r>
          </a:p>
        </p:txBody>
      </p:sp>
      <p:sp>
        <p:nvSpPr>
          <p:cNvPr id="98" name="Slide Number"/>
          <p:cNvSpPr txBox="1">
            <a:spLocks noGrp="1"/>
          </p:cNvSpPr>
          <p:nvPr>
            <p:ph type="sldNum" sz="quarter" idx="2"/>
          </p:nvPr>
        </p:nvSpPr>
        <p:spPr>
          <a:xfrm>
            <a:off x="11390897" y="6393669"/>
            <a:ext cx="245404" cy="2269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DOE template">
    <p:spTree>
      <p:nvGrpSpPr>
        <p:cNvPr id="1" name=""/>
        <p:cNvGrpSpPr/>
        <p:nvPr/>
      </p:nvGrpSpPr>
      <p:grpSpPr>
        <a:xfrm>
          <a:off x="0" y="0"/>
          <a:ext cx="0" cy="0"/>
          <a:chOff x="0" y="0"/>
          <a:chExt cx="0" cy="0"/>
        </a:xfrm>
      </p:grpSpPr>
      <p:sp>
        <p:nvSpPr>
          <p:cNvPr id="186" name="Rectangle 51"/>
          <p:cNvSpPr/>
          <p:nvPr/>
        </p:nvSpPr>
        <p:spPr>
          <a:xfrm>
            <a:off x="0" y="6239579"/>
            <a:ext cx="12192000" cy="618421"/>
          </a:xfrm>
          <a:prstGeom prst="rect">
            <a:avLst/>
          </a:prstGeom>
          <a:solidFill>
            <a:srgbClr val="00395A"/>
          </a:solidFill>
          <a:ln w="12700">
            <a:miter lim="400000"/>
          </a:ln>
        </p:spPr>
        <p:txBody>
          <a:bodyPr lIns="45719" rIns="45719" anchor="ctr"/>
          <a:lstStyle/>
          <a:p>
            <a:pPr algn="ctr" defTabSz="457081">
              <a:defRPr>
                <a:solidFill>
                  <a:srgbClr val="FFFFFF"/>
                </a:solidFill>
                <a:latin typeface="Arial"/>
                <a:ea typeface="Arial"/>
                <a:cs typeface="Arial"/>
                <a:sym typeface="Arial"/>
              </a:defRPr>
            </a:pPr>
            <a:endParaRPr/>
          </a:p>
        </p:txBody>
      </p:sp>
      <p:pic>
        <p:nvPicPr>
          <p:cNvPr id="187" name="Picture 1" descr="Picture 1"/>
          <p:cNvPicPr>
            <a:picLocks noChangeAspect="1"/>
          </p:cNvPicPr>
          <p:nvPr/>
        </p:nvPicPr>
        <p:blipFill>
          <a:blip r:embed="rId2"/>
          <a:stretch>
            <a:fillRect/>
          </a:stretch>
        </p:blipFill>
        <p:spPr>
          <a:xfrm>
            <a:off x="1524000" y="6372704"/>
            <a:ext cx="2628593" cy="392994"/>
          </a:xfrm>
          <a:prstGeom prst="rect">
            <a:avLst/>
          </a:prstGeom>
          <a:ln w="12700">
            <a:miter lim="400000"/>
          </a:ln>
        </p:spPr>
      </p:pic>
      <p:pic>
        <p:nvPicPr>
          <p:cNvPr id="188" name="Picture 49" descr="Picture 49"/>
          <p:cNvPicPr>
            <a:picLocks noChangeAspect="1"/>
          </p:cNvPicPr>
          <p:nvPr/>
        </p:nvPicPr>
        <p:blipFill>
          <a:blip r:embed="rId3"/>
          <a:stretch>
            <a:fillRect/>
          </a:stretch>
        </p:blipFill>
        <p:spPr>
          <a:xfrm>
            <a:off x="8229600" y="6356929"/>
            <a:ext cx="2286000" cy="383722"/>
          </a:xfrm>
          <a:prstGeom prst="rect">
            <a:avLst/>
          </a:prstGeom>
          <a:ln w="12700">
            <a:miter lim="400000"/>
          </a:ln>
        </p:spPr>
      </p:pic>
      <p:pic>
        <p:nvPicPr>
          <p:cNvPr id="189" name="Picture 5" descr="Picture 5"/>
          <p:cNvPicPr>
            <a:picLocks noChangeAspect="1"/>
          </p:cNvPicPr>
          <p:nvPr/>
        </p:nvPicPr>
        <p:blipFill>
          <a:blip r:embed="rId4"/>
          <a:stretch>
            <a:fillRect/>
          </a:stretch>
        </p:blipFill>
        <p:spPr>
          <a:xfrm>
            <a:off x="236219" y="6239579"/>
            <a:ext cx="775044" cy="584683"/>
          </a:xfrm>
          <a:prstGeom prst="rect">
            <a:avLst/>
          </a:prstGeom>
          <a:ln w="12700">
            <a:miter lim="400000"/>
          </a:ln>
        </p:spPr>
      </p:pic>
      <p:pic>
        <p:nvPicPr>
          <p:cNvPr id="190" name="pasted-image.tiff" descr="pasted-image.tiff"/>
          <p:cNvPicPr>
            <a:picLocks noChangeAspect="1"/>
          </p:cNvPicPr>
          <p:nvPr/>
        </p:nvPicPr>
        <p:blipFill>
          <a:blip r:embed="rId5"/>
          <a:stretch>
            <a:fillRect/>
          </a:stretch>
        </p:blipFill>
        <p:spPr>
          <a:xfrm>
            <a:off x="9906816" y="-20515"/>
            <a:ext cx="2279369" cy="639979"/>
          </a:xfrm>
          <a:prstGeom prst="rect">
            <a:avLst/>
          </a:prstGeom>
          <a:ln w="12700">
            <a:miter lim="400000"/>
          </a:ln>
        </p:spPr>
      </p:pic>
      <p:sp>
        <p:nvSpPr>
          <p:cNvPr id="191" name="Rectangle 2"/>
          <p:cNvSpPr/>
          <p:nvPr/>
        </p:nvSpPr>
        <p:spPr>
          <a:xfrm>
            <a:off x="0" y="1"/>
            <a:ext cx="12192000" cy="855663"/>
          </a:xfrm>
          <a:prstGeom prst="rect">
            <a:avLst/>
          </a:prstGeom>
          <a:solidFill>
            <a:srgbClr val="1F497D"/>
          </a:solidFill>
          <a:ln w="12700">
            <a:miter lim="400000"/>
          </a:ln>
          <a:effectLst>
            <a:outerShdw blurRad="50800" dist="38100" dir="5400000" rotWithShape="0">
              <a:srgbClr val="000000">
                <a:alpha val="39999"/>
              </a:srgbClr>
            </a:outerShdw>
          </a:effectLst>
        </p:spPr>
        <p:txBody>
          <a:bodyPr lIns="45719" rIns="45719"/>
          <a:lstStyle/>
          <a:p>
            <a:pPr defTabSz="912812">
              <a:defRPr sz="2400">
                <a:latin typeface="Arial"/>
                <a:ea typeface="Arial"/>
                <a:cs typeface="Arial"/>
                <a:sym typeface="Arial"/>
              </a:defRPr>
            </a:pPr>
            <a:endParaRPr/>
          </a:p>
        </p:txBody>
      </p:sp>
      <p:sp>
        <p:nvSpPr>
          <p:cNvPr id="192" name="Title Text"/>
          <p:cNvSpPr txBox="1">
            <a:spLocks noGrp="1"/>
          </p:cNvSpPr>
          <p:nvPr>
            <p:ph type="title"/>
          </p:nvPr>
        </p:nvSpPr>
        <p:spPr>
          <a:xfrm>
            <a:off x="0" y="12578"/>
            <a:ext cx="12192000" cy="843088"/>
          </a:xfrm>
          <a:prstGeom prst="rect">
            <a:avLst/>
          </a:prstGeom>
        </p:spPr>
        <p:txBody>
          <a:bodyPr/>
          <a:lstStyle/>
          <a:p>
            <a:r>
              <a:t>Title Text</a:t>
            </a:r>
          </a:p>
        </p:txBody>
      </p:sp>
      <p:sp>
        <p:nvSpPr>
          <p:cNvPr id="193" name="Slide Number"/>
          <p:cNvSpPr txBox="1">
            <a:spLocks noGrp="1"/>
          </p:cNvSpPr>
          <p:nvPr>
            <p:ph type="sldNum" sz="quarter" idx="2"/>
          </p:nvPr>
        </p:nvSpPr>
        <p:spPr>
          <a:xfrm>
            <a:off x="11416297" y="6461223"/>
            <a:ext cx="245403" cy="2269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F4495-27E8-004C-8903-BF4538E257BF}"/>
              </a:ext>
            </a:extLst>
          </p:cNvPr>
          <p:cNvSpPr>
            <a:spLocks noGrp="1"/>
          </p:cNvSpPr>
          <p:nvPr>
            <p:ph type="dt" sz="half" idx="10"/>
          </p:nvPr>
        </p:nvSpPr>
        <p:spPr>
          <a:xfrm>
            <a:off x="827088" y="6387157"/>
            <a:ext cx="1292658" cy="419687"/>
          </a:xfrm>
        </p:spPr>
        <p:txBody>
          <a:bodyPr/>
          <a:lstStyle>
            <a:lvl1pPr>
              <a:defRPr sz="1400">
                <a:solidFill>
                  <a:schemeClr val="bg1"/>
                </a:solidFill>
              </a:defRPr>
            </a:lvl1pPr>
          </a:lstStyle>
          <a:p>
            <a:endParaRPr lang="en-US"/>
          </a:p>
        </p:txBody>
      </p:sp>
      <p:sp>
        <p:nvSpPr>
          <p:cNvPr id="5" name="Footer Placeholder 4">
            <a:extLst>
              <a:ext uri="{FF2B5EF4-FFF2-40B4-BE49-F238E27FC236}">
                <a16:creationId xmlns:a16="http://schemas.microsoft.com/office/drawing/2014/main" id="{DB001F61-6447-2C47-AAA5-8A3616037887}"/>
              </a:ext>
            </a:extLst>
          </p:cNvPr>
          <p:cNvSpPr>
            <a:spLocks noGrp="1"/>
          </p:cNvSpPr>
          <p:nvPr>
            <p:ph type="ftr" sz="quarter" idx="11"/>
          </p:nvPr>
        </p:nvSpPr>
        <p:spPr/>
        <p:txBody>
          <a:bodyPr/>
          <a:lstStyle>
            <a:lvl1pPr>
              <a:defRPr sz="1600"/>
            </a:lvl1pPr>
          </a:lstStyle>
          <a:p>
            <a:r>
              <a:rPr lang="en-US"/>
              <a:t>EOC Meeting #2     August 19, 2022</a:t>
            </a:r>
            <a:endParaRPr lang="en-US" dirty="0"/>
          </a:p>
        </p:txBody>
      </p:sp>
      <p:sp>
        <p:nvSpPr>
          <p:cNvPr id="6" name="Slide Number Placeholder 5">
            <a:extLst>
              <a:ext uri="{FF2B5EF4-FFF2-40B4-BE49-F238E27FC236}">
                <a16:creationId xmlns:a16="http://schemas.microsoft.com/office/drawing/2014/main" id="{B539C193-CAEC-E34E-92A4-59DB19B6AF7E}"/>
              </a:ext>
            </a:extLst>
          </p:cNvPr>
          <p:cNvSpPr>
            <a:spLocks noGrp="1"/>
          </p:cNvSpPr>
          <p:nvPr>
            <p:ph type="sldNum" sz="quarter" idx="12"/>
          </p:nvPr>
        </p:nvSpPr>
        <p:spPr>
          <a:xfrm>
            <a:off x="11336075" y="6384052"/>
            <a:ext cx="249425" cy="246221"/>
          </a:xfrm>
        </p:spPr>
        <p:txBody>
          <a:bodyPr/>
          <a:lstStyle/>
          <a:p>
            <a:fld id="{695884B8-C86C-9247-916E-0E4ED69A0AE3}" type="slidenum">
              <a:rPr lang="en-US" smtClean="0"/>
              <a:t>‹#›</a:t>
            </a:fld>
            <a:endParaRPr lang="en-US"/>
          </a:p>
        </p:txBody>
      </p:sp>
      <p:sp>
        <p:nvSpPr>
          <p:cNvPr id="14" name="Text Placeholder 13">
            <a:extLst>
              <a:ext uri="{FF2B5EF4-FFF2-40B4-BE49-F238E27FC236}">
                <a16:creationId xmlns:a16="http://schemas.microsoft.com/office/drawing/2014/main" id="{CF72E2FE-7B63-AF4A-93E8-BA374B01E2CB}"/>
              </a:ext>
            </a:extLst>
          </p:cNvPr>
          <p:cNvSpPr>
            <a:spLocks noGrp="1"/>
          </p:cNvSpPr>
          <p:nvPr>
            <p:ph type="body" sz="quarter" idx="13" hasCustomPrompt="1"/>
          </p:nvPr>
        </p:nvSpPr>
        <p:spPr>
          <a:xfrm>
            <a:off x="827088" y="1524000"/>
            <a:ext cx="10515600" cy="4530725"/>
          </a:xfrm>
        </p:spPr>
        <p:txBody>
          <a:bodyPr lIns="182880" rIns="182880">
            <a:normAutofit/>
          </a:bodyPr>
          <a:lstStyle>
            <a:lvl1pPr marL="270000" indent="-270000">
              <a:defRPr sz="3000"/>
            </a:lvl1pPr>
            <a:lvl2pPr marL="540000" indent="-360000">
              <a:buFont typeface="Courier New" panose="02070309020205020404" pitchFamily="49" charset="0"/>
              <a:buChar char="o"/>
              <a:defRPr sz="2400"/>
            </a:lvl2pPr>
            <a:lvl3pPr marL="900000" indent="-360000">
              <a:buFont typeface="Wingdings" pitchFamily="2" charset="2"/>
              <a:buChar char="Ø"/>
              <a:defRPr sz="2200"/>
            </a:lvl3pPr>
            <a:lvl4pPr marL="1170000" indent="-270000">
              <a:buFont typeface="Wingdings" pitchFamily="2" charset="2"/>
              <a:buChar char="ü"/>
              <a:defRPr sz="1800"/>
            </a:lvl4pPr>
            <a:lvl5pPr marL="1620000" indent="-270000">
              <a:defRPr sz="1400"/>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0" name="Rectangle 51">
            <a:extLst>
              <a:ext uri="{FF2B5EF4-FFF2-40B4-BE49-F238E27FC236}">
                <a16:creationId xmlns:a16="http://schemas.microsoft.com/office/drawing/2014/main" id="{F7F6A2DC-690D-9C48-866E-84FDBF471032}"/>
              </a:ext>
            </a:extLst>
          </p:cNvPr>
          <p:cNvSpPr/>
          <p:nvPr userDrawn="1"/>
        </p:nvSpPr>
        <p:spPr>
          <a:xfrm>
            <a:off x="2100" y="-2887"/>
            <a:ext cx="12187800" cy="1138959"/>
          </a:xfrm>
          <a:prstGeom prst="rect">
            <a:avLst/>
          </a:prstGeom>
          <a:solidFill>
            <a:srgbClr val="1F497D"/>
          </a:solidFill>
          <a:ln w="12700">
            <a:miter lim="400000"/>
          </a:ln>
        </p:spPr>
        <p:txBody>
          <a:bodyPr lIns="22860" rIns="22860" anchor="ctr"/>
          <a:lstStyle/>
          <a:p>
            <a:pPr algn="ctr" defTabSz="228541">
              <a:defRPr>
                <a:solidFill>
                  <a:srgbClr val="FFFFFF"/>
                </a:solidFill>
                <a:latin typeface="Arial"/>
                <a:ea typeface="Arial"/>
                <a:cs typeface="Arial"/>
                <a:sym typeface="Arial"/>
              </a:defRPr>
            </a:pPr>
            <a:endParaRPr sz="2200"/>
          </a:p>
        </p:txBody>
      </p:sp>
      <p:sp>
        <p:nvSpPr>
          <p:cNvPr id="15" name="Title 14">
            <a:extLst>
              <a:ext uri="{FF2B5EF4-FFF2-40B4-BE49-F238E27FC236}">
                <a16:creationId xmlns:a16="http://schemas.microsoft.com/office/drawing/2014/main" id="{07B60B32-36BC-C140-891C-CE927D3067D3}"/>
              </a:ext>
            </a:extLst>
          </p:cNvPr>
          <p:cNvSpPr>
            <a:spLocks noGrp="1"/>
          </p:cNvSpPr>
          <p:nvPr>
            <p:ph type="title"/>
          </p:nvPr>
        </p:nvSpPr>
        <p:spPr>
          <a:xfrm>
            <a:off x="156000" y="22370"/>
            <a:ext cx="11880000" cy="1088448"/>
          </a:xfrm>
        </p:spPr>
        <p:txBody>
          <a:bodyPr>
            <a:normAutofit/>
          </a:bodyPr>
          <a:lstStyle>
            <a:lvl1pPr algn="l">
              <a:defRPr sz="48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972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tif"/><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 name="Rectangle 51"/>
          <p:cNvSpPr/>
          <p:nvPr/>
        </p:nvSpPr>
        <p:spPr>
          <a:xfrm>
            <a:off x="0" y="6239579"/>
            <a:ext cx="12192000" cy="618421"/>
          </a:xfrm>
          <a:prstGeom prst="rect">
            <a:avLst/>
          </a:prstGeom>
          <a:solidFill>
            <a:srgbClr val="00395A"/>
          </a:solidFill>
          <a:ln w="12700">
            <a:miter lim="400000"/>
          </a:ln>
        </p:spPr>
        <p:txBody>
          <a:bodyPr lIns="45719" rIns="45719" anchor="ctr"/>
          <a:lstStyle/>
          <a:p>
            <a:pPr algn="ctr" defTabSz="457081">
              <a:defRPr>
                <a:solidFill>
                  <a:srgbClr val="FFFFFF"/>
                </a:solidFill>
                <a:latin typeface="Arial"/>
                <a:ea typeface="Arial"/>
                <a:cs typeface="Arial"/>
                <a:sym typeface="Arial"/>
              </a:defRPr>
            </a:pPr>
            <a:endParaRPr/>
          </a:p>
        </p:txBody>
      </p:sp>
      <p:pic>
        <p:nvPicPr>
          <p:cNvPr id="36" name="Picture 1" descr="Picture 1"/>
          <p:cNvPicPr>
            <a:picLocks noChangeAspect="1"/>
          </p:cNvPicPr>
          <p:nvPr/>
        </p:nvPicPr>
        <p:blipFill>
          <a:blip r:embed="rId6"/>
          <a:stretch>
            <a:fillRect/>
          </a:stretch>
        </p:blipFill>
        <p:spPr>
          <a:xfrm>
            <a:off x="1524000" y="6372704"/>
            <a:ext cx="2628593" cy="392994"/>
          </a:xfrm>
          <a:prstGeom prst="rect">
            <a:avLst/>
          </a:prstGeom>
          <a:ln w="12700">
            <a:miter lim="400000"/>
          </a:ln>
        </p:spPr>
      </p:pic>
      <p:pic>
        <p:nvPicPr>
          <p:cNvPr id="37" name="Picture 49" descr="Picture 49"/>
          <p:cNvPicPr>
            <a:picLocks noChangeAspect="1"/>
          </p:cNvPicPr>
          <p:nvPr/>
        </p:nvPicPr>
        <p:blipFill>
          <a:blip r:embed="rId7"/>
          <a:stretch>
            <a:fillRect/>
          </a:stretch>
        </p:blipFill>
        <p:spPr>
          <a:xfrm>
            <a:off x="8229600" y="6356929"/>
            <a:ext cx="2286000" cy="383722"/>
          </a:xfrm>
          <a:prstGeom prst="rect">
            <a:avLst/>
          </a:prstGeom>
          <a:ln w="12700">
            <a:miter lim="400000"/>
          </a:ln>
        </p:spPr>
      </p:pic>
      <p:pic>
        <p:nvPicPr>
          <p:cNvPr id="38" name="Picture 5" descr="Picture 5"/>
          <p:cNvPicPr>
            <a:picLocks noChangeAspect="1"/>
          </p:cNvPicPr>
          <p:nvPr/>
        </p:nvPicPr>
        <p:blipFill>
          <a:blip r:embed="rId8"/>
          <a:stretch>
            <a:fillRect/>
          </a:stretch>
        </p:blipFill>
        <p:spPr>
          <a:xfrm>
            <a:off x="236219" y="6239579"/>
            <a:ext cx="775044" cy="584683"/>
          </a:xfrm>
          <a:prstGeom prst="rect">
            <a:avLst/>
          </a:prstGeom>
          <a:ln w="12700">
            <a:miter lim="400000"/>
          </a:ln>
        </p:spPr>
      </p:pic>
      <p:pic>
        <p:nvPicPr>
          <p:cNvPr id="39" name="pasted-image.tiff" descr="pasted-image.tiff"/>
          <p:cNvPicPr>
            <a:picLocks noChangeAspect="1"/>
          </p:cNvPicPr>
          <p:nvPr/>
        </p:nvPicPr>
        <p:blipFill>
          <a:blip r:embed="rId9">
            <a:alphaModFix amt="81163"/>
          </a:blip>
          <a:stretch>
            <a:fillRect/>
          </a:stretch>
        </p:blipFill>
        <p:spPr>
          <a:xfrm>
            <a:off x="9906816" y="-20515"/>
            <a:ext cx="2279369" cy="639979"/>
          </a:xfrm>
          <a:prstGeom prst="rect">
            <a:avLst/>
          </a:prstGeom>
          <a:ln w="12700">
            <a:miter lim="400000"/>
          </a:ln>
        </p:spPr>
      </p:pic>
      <p:sp>
        <p:nvSpPr>
          <p:cNvPr id="40" name="Title Text"/>
          <p:cNvSpPr txBox="1">
            <a:spLocks noGrp="1"/>
          </p:cNvSpPr>
          <p:nvPr>
            <p:ph type="title"/>
          </p:nvPr>
        </p:nvSpPr>
        <p:spPr>
          <a:xfrm>
            <a:off x="22184" y="-27972"/>
            <a:ext cx="12192001" cy="914401"/>
          </a:xfrm>
          <a:prstGeom prst="rect">
            <a:avLst/>
          </a:prstGeom>
          <a:solidFill>
            <a:srgbClr val="00395A"/>
          </a:solidFill>
          <a:ln w="12700">
            <a:miter lim="400000"/>
          </a:ln>
          <a:effectLst>
            <a:outerShdw blurRad="50800" dist="38100" dir="2700000" rotWithShape="0">
              <a:srgbClr val="000000">
                <a:alpha val="4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1" name="Body Level One…"/>
          <p:cNvSpPr txBox="1">
            <a:spLocks noGrp="1"/>
          </p:cNvSpPr>
          <p:nvPr>
            <p:ph type="body" idx="1"/>
          </p:nvPr>
        </p:nvSpPr>
        <p:spPr>
          <a:xfrm>
            <a:off x="560970" y="1469664"/>
            <a:ext cx="11052101" cy="45259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xfrm>
            <a:off x="11340097" y="6393669"/>
            <a:ext cx="245403" cy="226987"/>
          </a:xfrm>
          <a:prstGeom prst="rect">
            <a:avLst/>
          </a:prstGeom>
          <a:ln w="12700">
            <a:miter lim="400000"/>
          </a:ln>
        </p:spPr>
        <p:txBody>
          <a:bodyPr wrap="none" lIns="45719" rIns="45719" anchor="ctr">
            <a:spAutoFit/>
          </a:bodyPr>
          <a:lstStyle>
            <a:lvl1pPr algn="r">
              <a:defRPr sz="1000">
                <a:solidFill>
                  <a:srgbClr val="FFFFFF"/>
                </a:solidFill>
                <a:latin typeface="Arial"/>
                <a:ea typeface="Arial"/>
                <a:cs typeface="Arial"/>
                <a:sym typeface="Arial"/>
              </a:defRPr>
            </a:lvl1pPr>
          </a:lstStyle>
          <a:p>
            <a:fld id="{86CB4B4D-7CA3-9044-876B-883B54F8677D}" type="slidenum">
              <a:t>‹#›</a:t>
            </a:fld>
            <a:endParaRPr/>
          </a:p>
        </p:txBody>
      </p:sp>
      <p:pic>
        <p:nvPicPr>
          <p:cNvPr id="43" name="pasted-image.tiff" descr="pasted-image.tiff"/>
          <p:cNvPicPr>
            <a:picLocks noChangeAspect="1"/>
          </p:cNvPicPr>
          <p:nvPr/>
        </p:nvPicPr>
        <p:blipFill>
          <a:blip r:embed="rId9">
            <a:alphaModFix amt="81163"/>
          </a:blip>
          <a:stretch>
            <a:fillRect/>
          </a:stretch>
        </p:blipFill>
        <p:spPr>
          <a:xfrm>
            <a:off x="10142160" y="0"/>
            <a:ext cx="2055627" cy="577158"/>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ransition spd="med"/>
  <p:hf hdr="0" dt="0"/>
  <p:txStyles>
    <p:titleStyle>
      <a:lvl1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1pPr>
      <a:lvl2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2pPr>
      <a:lvl3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3pPr>
      <a:lvl4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4pPr>
      <a:lvl5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5pPr>
      <a:lvl6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6pPr>
      <a:lvl7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7pPr>
      <a:lvl8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8pPr>
      <a:lvl9pPr marL="0" marR="0" indent="0" algn="ctr"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9pPr>
    </p:titleStyle>
    <p:body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800100" marR="0" indent="-342900" algn="l" defTabSz="457200" rtl="0" latinLnBrk="0">
        <a:lnSpc>
          <a:spcPct val="100000"/>
        </a:lnSpc>
        <a:spcBef>
          <a:spcPts val="500"/>
        </a:spcBef>
        <a:spcAft>
          <a:spcPts val="0"/>
        </a:spcAft>
        <a:buClrTx/>
        <a:buSzPct val="100000"/>
        <a:buFont typeface="Arial"/>
        <a:buChar char="o"/>
        <a:tabLst/>
        <a:defRPr sz="2400" b="0" i="0" u="none" strike="noStrike" cap="none" spc="0" baseline="0">
          <a:solidFill>
            <a:srgbClr val="000000"/>
          </a:solidFill>
          <a:uFillTx/>
          <a:latin typeface="Arial"/>
          <a:ea typeface="Arial"/>
          <a:cs typeface="Arial"/>
          <a:sym typeface="Arial"/>
        </a:defRPr>
      </a:lvl2pPr>
      <a:lvl3pPr marL="1188719" marR="0" indent="-274319"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45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031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onferences.lbl.gov/event/1036/"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
          <p:cNvSpPr/>
          <p:nvPr/>
        </p:nvSpPr>
        <p:spPr>
          <a:xfrm>
            <a:off x="0" y="-2863"/>
            <a:ext cx="12192000" cy="7173412"/>
          </a:xfrm>
          <a:prstGeom prst="rect">
            <a:avLst/>
          </a:prstGeom>
          <a:blipFill>
            <a:blip r:embed="rId2"/>
            <a:stretch>
              <a:fillRect/>
            </a:stretch>
          </a:blipFill>
          <a:ln w="12700">
            <a:miter lim="400000"/>
          </a:ln>
        </p:spPr>
        <p:txBody>
          <a:bodyPr lIns="45719" rIns="45719"/>
          <a:lstStyle/>
          <a:p>
            <a:pPr defTabSz="914165">
              <a:defRPr sz="2400">
                <a:latin typeface="Arial"/>
                <a:ea typeface="Arial"/>
                <a:cs typeface="Arial"/>
                <a:sym typeface="Arial"/>
              </a:defRPr>
            </a:pPr>
            <a:endParaRPr/>
          </a:p>
        </p:txBody>
      </p:sp>
      <p:sp>
        <p:nvSpPr>
          <p:cNvPr id="392" name="Title 4"/>
          <p:cNvSpPr txBox="1">
            <a:spLocks noGrp="1"/>
          </p:cNvSpPr>
          <p:nvPr>
            <p:ph type="title"/>
          </p:nvPr>
        </p:nvSpPr>
        <p:spPr>
          <a:xfrm>
            <a:off x="0" y="-76201"/>
            <a:ext cx="12192000" cy="843088"/>
          </a:xfrm>
          <a:prstGeom prst="rect">
            <a:avLst/>
          </a:prstGeom>
        </p:spPr>
        <p:txBody>
          <a:bodyPr/>
          <a:lstStyle/>
          <a:p>
            <a:r>
              <a:rPr lang="en-US" dirty="0"/>
              <a:t>Integrated Project Team Meeting #6</a:t>
            </a:r>
            <a:endParaRPr dirty="0"/>
          </a:p>
        </p:txBody>
      </p:sp>
      <p:sp>
        <p:nvSpPr>
          <p:cNvPr id="393" name="Slide Number Placeholder 1"/>
          <p:cNvSpPr txBox="1">
            <a:spLocks noGrp="1"/>
          </p:cNvSpPr>
          <p:nvPr>
            <p:ph type="sldNum" sz="quarter" idx="2"/>
          </p:nvPr>
        </p:nvSpPr>
        <p:spPr>
          <a:xfrm>
            <a:off x="11486928" y="6461223"/>
            <a:ext cx="174772" cy="22698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394" name="Title 1"/>
          <p:cNvSpPr txBox="1"/>
          <p:nvPr/>
        </p:nvSpPr>
        <p:spPr>
          <a:xfrm>
            <a:off x="1779862" y="1672000"/>
            <a:ext cx="8632275" cy="4124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1313" indent="-341313" algn="ctr">
              <a:spcBef>
                <a:spcPts val="900"/>
              </a:spcBef>
              <a:defRPr sz="2400" b="1">
                <a:solidFill>
                  <a:srgbClr val="FFFFFF"/>
                </a:solidFill>
                <a:latin typeface="Arial"/>
                <a:ea typeface="Arial"/>
                <a:cs typeface="Arial"/>
                <a:sym typeface="Arial"/>
              </a:defRPr>
            </a:pPr>
            <a:r>
              <a:rPr lang="en-US" dirty="0"/>
              <a:t>IPT</a:t>
            </a:r>
            <a:endParaRPr dirty="0"/>
          </a:p>
          <a:p>
            <a:pPr marL="341313" indent="-341313" algn="ctr">
              <a:spcBef>
                <a:spcPts val="900"/>
              </a:spcBef>
              <a:defRPr sz="2400">
                <a:solidFill>
                  <a:srgbClr val="FFFFFF"/>
                </a:solidFill>
                <a:latin typeface="Arial"/>
                <a:ea typeface="Arial"/>
                <a:cs typeface="Arial"/>
                <a:sym typeface="Arial"/>
              </a:defRPr>
            </a:pPr>
            <a:endParaRPr dirty="0"/>
          </a:p>
          <a:p>
            <a:pPr marL="341313" indent="-341313" algn="ctr">
              <a:spcBef>
                <a:spcPts val="900"/>
              </a:spcBef>
              <a:defRPr sz="2200">
                <a:solidFill>
                  <a:srgbClr val="FFFFFF"/>
                </a:solidFill>
                <a:latin typeface="Franklin Gothic Medium"/>
                <a:ea typeface="Franklin Gothic Medium"/>
                <a:cs typeface="Franklin Gothic Medium"/>
                <a:sym typeface="Franklin Gothic Medium"/>
              </a:defRPr>
            </a:pPr>
            <a:r>
              <a:rPr dirty="0"/>
              <a:t>Soren </a:t>
            </a:r>
            <a:r>
              <a:rPr dirty="0" err="1"/>
              <a:t>Prestemon</a:t>
            </a:r>
            <a:endParaRPr dirty="0">
              <a:latin typeface="Avenir Next Condensed Demi Bold"/>
              <a:ea typeface="Avenir Next Condensed Demi Bold"/>
              <a:cs typeface="Avenir Next Condensed Demi Bold"/>
              <a:sym typeface="Avenir Next Condensed Demi Bold"/>
            </a:endParaRPr>
          </a:p>
          <a:p>
            <a:pPr marL="341313" indent="-341313" algn="ctr">
              <a:spcBef>
                <a:spcPts val="900"/>
              </a:spcBef>
              <a:defRPr sz="2200">
                <a:solidFill>
                  <a:srgbClr val="FFFFFF"/>
                </a:solidFill>
                <a:latin typeface="Franklin Gothic Medium"/>
                <a:ea typeface="Franklin Gothic Medium"/>
                <a:cs typeface="Franklin Gothic Medium"/>
                <a:sym typeface="Franklin Gothic Medium"/>
              </a:defRPr>
            </a:pPr>
            <a:r>
              <a:rPr dirty="0"/>
              <a:t>Director, US Magnet Development Program</a:t>
            </a:r>
            <a:endParaRPr dirty="0">
              <a:latin typeface="Avenir Next Condensed Demi Bold"/>
              <a:ea typeface="Avenir Next Condensed Demi Bold"/>
              <a:cs typeface="Avenir Next Condensed Demi Bold"/>
              <a:sym typeface="Avenir Next Condensed Demi Bold"/>
            </a:endParaRPr>
          </a:p>
          <a:p>
            <a:pPr marL="341313" indent="-341313" algn="ctr">
              <a:spcBef>
                <a:spcPts val="900"/>
              </a:spcBef>
              <a:defRPr sz="2200">
                <a:solidFill>
                  <a:srgbClr val="FFFFFF"/>
                </a:solidFill>
                <a:latin typeface="Franklin Gothic Medium"/>
                <a:ea typeface="Franklin Gothic Medium"/>
                <a:cs typeface="Franklin Gothic Medium"/>
                <a:sym typeface="Franklin Gothic Medium"/>
              </a:defRPr>
            </a:pPr>
            <a:r>
              <a:rPr dirty="0"/>
              <a:t>Director, Berkeley Center for Magnet Technology</a:t>
            </a:r>
            <a:endParaRPr dirty="0">
              <a:latin typeface="Avenir Next Condensed Demi Bold"/>
              <a:ea typeface="Avenir Next Condensed Demi Bold"/>
              <a:cs typeface="Avenir Next Condensed Demi Bold"/>
              <a:sym typeface="Avenir Next Condensed Demi Bold"/>
            </a:endParaRPr>
          </a:p>
          <a:p>
            <a:pPr marL="341313" indent="-341313" algn="ctr">
              <a:spcBef>
                <a:spcPts val="900"/>
              </a:spcBef>
              <a:defRPr sz="2200">
                <a:solidFill>
                  <a:srgbClr val="FFFFFF"/>
                </a:solidFill>
                <a:latin typeface="Franklin Gothic Medium"/>
                <a:ea typeface="Franklin Gothic Medium"/>
                <a:cs typeface="Franklin Gothic Medium"/>
                <a:sym typeface="Franklin Gothic Medium"/>
              </a:defRPr>
            </a:pPr>
            <a:r>
              <a:rPr dirty="0"/>
              <a:t>Lawrence Berkeley National Laboratory</a:t>
            </a:r>
            <a:endParaRPr dirty="0">
              <a:latin typeface="Avenir Next Condensed Demi Bold"/>
              <a:ea typeface="Avenir Next Condensed Demi Bold"/>
              <a:cs typeface="Avenir Next Condensed Demi Bold"/>
              <a:sym typeface="Avenir Next Condensed Demi Bold"/>
            </a:endParaRPr>
          </a:p>
          <a:p>
            <a:pPr marL="341313" indent="-341313" algn="ctr">
              <a:spcBef>
                <a:spcPts val="900"/>
              </a:spcBef>
              <a:defRPr sz="2200">
                <a:solidFill>
                  <a:srgbClr val="FFFFFF"/>
                </a:solidFill>
                <a:latin typeface="Arial"/>
                <a:ea typeface="Arial"/>
                <a:cs typeface="Arial"/>
                <a:sym typeface="Arial"/>
              </a:defRPr>
            </a:pPr>
            <a:endParaRPr dirty="0">
              <a:latin typeface="Avenir Next Condensed Demi Bold"/>
              <a:ea typeface="Avenir Next Condensed Demi Bold"/>
              <a:cs typeface="Avenir Next Condensed Demi Bold"/>
              <a:sym typeface="Avenir Next Condensed Demi Bold"/>
            </a:endParaRPr>
          </a:p>
          <a:p>
            <a:pPr marL="341313" indent="-341313" algn="ctr">
              <a:spcBef>
                <a:spcPts val="900"/>
              </a:spcBef>
              <a:defRPr sz="2200">
                <a:solidFill>
                  <a:srgbClr val="FFFFFF"/>
                </a:solidFill>
                <a:latin typeface="Arial"/>
                <a:ea typeface="Arial"/>
                <a:cs typeface="Arial"/>
                <a:sym typeface="Arial"/>
              </a:defRPr>
            </a:pPr>
            <a:r>
              <a:rPr lang="en-US" dirty="0"/>
              <a:t>August 25, 2022</a:t>
            </a:r>
            <a:endParaRPr dirty="0">
              <a:latin typeface="Avenir Next Condensed Demi Bold"/>
              <a:ea typeface="Avenir Next Condensed Demi Bold"/>
              <a:cs typeface="Avenir Next Condensed Demi Bold"/>
              <a:sym typeface="Avenir Next Condensed Demi Bold"/>
            </a:endParaRPr>
          </a:p>
          <a:p>
            <a:pPr marL="341313" indent="-341313" algn="ctr">
              <a:spcBef>
                <a:spcPts val="900"/>
              </a:spcBef>
              <a:defRPr sz="2200">
                <a:solidFill>
                  <a:srgbClr val="FFFFFF"/>
                </a:solidFill>
                <a:latin typeface="Arial"/>
                <a:ea typeface="Arial"/>
                <a:cs typeface="Arial"/>
                <a:sym typeface="Arial"/>
              </a:defRPr>
            </a:pPr>
            <a:r>
              <a:rPr dirty="0"/>
              <a:t>LBNL, Berkeley, CA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6478-2D11-442F-655D-781A1BF35A97}"/>
              </a:ext>
            </a:extLst>
          </p:cNvPr>
          <p:cNvSpPr>
            <a:spLocks noGrp="1"/>
          </p:cNvSpPr>
          <p:nvPr>
            <p:ph type="title"/>
          </p:nvPr>
        </p:nvSpPr>
        <p:spPr/>
        <p:txBody>
          <a:bodyPr>
            <a:normAutofit fontScale="90000"/>
          </a:bodyPr>
          <a:lstStyle/>
          <a:p>
            <a:r>
              <a:rPr lang="en-US" dirty="0"/>
              <a:t>EOC report – addressing feedback on Facility Design</a:t>
            </a:r>
            <a:br>
              <a:rPr lang="en-US" dirty="0"/>
            </a:br>
            <a:r>
              <a:rPr lang="en-US" dirty="0"/>
              <a:t> </a:t>
            </a:r>
          </a:p>
        </p:txBody>
      </p:sp>
      <p:sp>
        <p:nvSpPr>
          <p:cNvPr id="3" name="Text Placeholder 2">
            <a:extLst>
              <a:ext uri="{FF2B5EF4-FFF2-40B4-BE49-F238E27FC236}">
                <a16:creationId xmlns:a16="http://schemas.microsoft.com/office/drawing/2014/main" id="{390BF04D-20B3-0531-619B-1C857147D478}"/>
              </a:ext>
            </a:extLst>
          </p:cNvPr>
          <p:cNvSpPr>
            <a:spLocks noGrp="1"/>
          </p:cNvSpPr>
          <p:nvPr>
            <p:ph type="body" idx="1"/>
          </p:nvPr>
        </p:nvSpPr>
        <p:spPr>
          <a:xfrm>
            <a:off x="569949" y="1037177"/>
            <a:ext cx="5089446" cy="4525964"/>
          </a:xfrm>
        </p:spPr>
        <p:txBody>
          <a:bodyPr>
            <a:normAutofit fontScale="92500" lnSpcReduction="10000"/>
          </a:bodyPr>
          <a:lstStyle/>
          <a:p>
            <a:r>
              <a:rPr lang="en-US" i="1" dirty="0">
                <a:solidFill>
                  <a:srgbClr val="0070C0"/>
                </a:solidFill>
              </a:rPr>
              <a:t>“Test pit construction may be advancing too fast. There has been no convergence on facility specifications.”</a:t>
            </a:r>
          </a:p>
          <a:p>
            <a:endParaRPr lang="en-US" i="1" dirty="0">
              <a:solidFill>
                <a:srgbClr val="0070C0"/>
              </a:solidFill>
            </a:endParaRPr>
          </a:p>
          <a:p>
            <a:r>
              <a:rPr lang="en-US" dirty="0"/>
              <a:t>The EOC guidance has been very useful. For example, the BNL lambda plate seal approach is being implemented.</a:t>
            </a:r>
          </a:p>
          <a:p>
            <a:r>
              <a:rPr lang="en-US" dirty="0"/>
              <a:t>The sample holder interface is indeed a major consideration – this is an active area of investigation now, and your feedback is much appreciated!</a:t>
            </a:r>
          </a:p>
          <a:p>
            <a:pPr marL="0" indent="0">
              <a:buNone/>
            </a:pPr>
            <a:endParaRPr lang="en-US" dirty="0"/>
          </a:p>
        </p:txBody>
      </p:sp>
      <p:sp>
        <p:nvSpPr>
          <p:cNvPr id="4" name="Text Placeholder 2">
            <a:extLst>
              <a:ext uri="{FF2B5EF4-FFF2-40B4-BE49-F238E27FC236}">
                <a16:creationId xmlns:a16="http://schemas.microsoft.com/office/drawing/2014/main" id="{3BF9A84D-6A6A-AECE-7800-124E1692A04E}"/>
              </a:ext>
            </a:extLst>
          </p:cNvPr>
          <p:cNvSpPr txBox="1">
            <a:spLocks/>
          </p:cNvSpPr>
          <p:nvPr/>
        </p:nvSpPr>
        <p:spPr>
          <a:xfrm>
            <a:off x="6282890" y="1037177"/>
            <a:ext cx="5089446" cy="45259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85000" lnSpcReduction="10000"/>
          </a:bodyPr>
          <a:lst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800100" marR="0" indent="-342900" algn="l" defTabSz="457200" rtl="0" latinLnBrk="0">
              <a:lnSpc>
                <a:spcPct val="100000"/>
              </a:lnSpc>
              <a:spcBef>
                <a:spcPts val="500"/>
              </a:spcBef>
              <a:spcAft>
                <a:spcPts val="0"/>
              </a:spcAft>
              <a:buClrTx/>
              <a:buSzPct val="100000"/>
              <a:buFont typeface="Arial"/>
              <a:buChar char="o"/>
              <a:tabLst/>
              <a:defRPr sz="2400" b="0" i="0" u="none" strike="noStrike" cap="none" spc="0" baseline="0">
                <a:solidFill>
                  <a:srgbClr val="000000"/>
                </a:solidFill>
                <a:uFillTx/>
                <a:latin typeface="Arial"/>
                <a:ea typeface="Arial"/>
                <a:cs typeface="Arial"/>
                <a:sym typeface="Arial"/>
              </a:defRPr>
            </a:lvl2pPr>
            <a:lvl3pPr marL="1188719" marR="0" indent="-274319"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45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031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hangingPunct="1"/>
            <a:r>
              <a:rPr lang="en-US" i="1" dirty="0">
                <a:solidFill>
                  <a:srgbClr val="0070C0"/>
                </a:solidFill>
              </a:rPr>
              <a:t>“The uniform length of field of 1 m within 1% field quality is excellent. It is important to have the entire highest stage twist pitch in the high field region so that the current cannot be shorted by strands that never enter the high field.”</a:t>
            </a:r>
          </a:p>
          <a:p>
            <a:pPr hangingPunct="1"/>
            <a:endParaRPr lang="en-US" i="1" dirty="0">
              <a:solidFill>
                <a:srgbClr val="0070C0"/>
              </a:solidFill>
            </a:endParaRPr>
          </a:p>
          <a:p>
            <a:pPr hangingPunct="1"/>
            <a:r>
              <a:rPr lang="en-US" dirty="0"/>
              <a:t>We (SP) made the decision to converge on 75cm good field region. We think this is competitive for the facility, while addressing practical challenges of weight and length. It also enables the project to move forward with plans on multiple fronts (conductor &amp; cable length, magnet components, etc.)</a:t>
            </a:r>
          </a:p>
          <a:p>
            <a:pPr marL="0" indent="0" hangingPunct="1">
              <a:buFont typeface="Arial"/>
              <a:buNone/>
            </a:pPr>
            <a:endParaRPr lang="en-US" dirty="0"/>
          </a:p>
        </p:txBody>
      </p:sp>
      <p:sp>
        <p:nvSpPr>
          <p:cNvPr id="5" name="Slide Number Placeholder 4">
            <a:extLst>
              <a:ext uri="{FF2B5EF4-FFF2-40B4-BE49-F238E27FC236}">
                <a16:creationId xmlns:a16="http://schemas.microsoft.com/office/drawing/2014/main" id="{E37A9E4B-F5F7-1C45-5284-3AE0F65CDD12}"/>
              </a:ext>
            </a:extLst>
          </p:cNvPr>
          <p:cNvSpPr>
            <a:spLocks noGrp="1"/>
          </p:cNvSpPr>
          <p:nvPr>
            <p:ph type="sldNum" sz="quarter" idx="2"/>
          </p:nvPr>
        </p:nvSpPr>
        <p:spPr/>
        <p:txBody>
          <a:bodyPr/>
          <a:lstStyle/>
          <a:p>
            <a:fld id="{86CB4B4D-7CA3-9044-876B-883B54F8677D}" type="slidenum">
              <a:rPr lang="en-US" smtClean="0"/>
              <a:t>10</a:t>
            </a:fld>
            <a:endParaRPr lang="en-US"/>
          </a:p>
        </p:txBody>
      </p:sp>
    </p:spTree>
    <p:extLst>
      <p:ext uri="{BB962C8B-B14F-4D97-AF65-F5344CB8AC3E}">
        <p14:creationId xmlns:p14="http://schemas.microsoft.com/office/powerpoint/2010/main" val="356970277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6478-2D11-442F-655D-781A1BF35A97}"/>
              </a:ext>
            </a:extLst>
          </p:cNvPr>
          <p:cNvSpPr>
            <a:spLocks noGrp="1"/>
          </p:cNvSpPr>
          <p:nvPr>
            <p:ph type="title"/>
          </p:nvPr>
        </p:nvSpPr>
        <p:spPr/>
        <p:txBody>
          <a:bodyPr>
            <a:normAutofit fontScale="90000"/>
          </a:bodyPr>
          <a:lstStyle/>
          <a:p>
            <a:r>
              <a:rPr lang="en-US" dirty="0"/>
              <a:t>EOC report – addressing feedback on Facility Usage</a:t>
            </a:r>
            <a:br>
              <a:rPr lang="en-US" dirty="0"/>
            </a:br>
            <a:r>
              <a:rPr lang="en-US" dirty="0"/>
              <a:t> </a:t>
            </a:r>
          </a:p>
        </p:txBody>
      </p:sp>
      <p:sp>
        <p:nvSpPr>
          <p:cNvPr id="3" name="Text Placeholder 2">
            <a:extLst>
              <a:ext uri="{FF2B5EF4-FFF2-40B4-BE49-F238E27FC236}">
                <a16:creationId xmlns:a16="http://schemas.microsoft.com/office/drawing/2014/main" id="{390BF04D-20B3-0531-619B-1C857147D478}"/>
              </a:ext>
            </a:extLst>
          </p:cNvPr>
          <p:cNvSpPr>
            <a:spLocks noGrp="1"/>
          </p:cNvSpPr>
          <p:nvPr>
            <p:ph type="body" idx="1"/>
          </p:nvPr>
        </p:nvSpPr>
        <p:spPr>
          <a:xfrm>
            <a:off x="248673" y="1061889"/>
            <a:ext cx="4879381" cy="4708715"/>
          </a:xfrm>
        </p:spPr>
        <p:txBody>
          <a:bodyPr>
            <a:normAutofit fontScale="92500" lnSpcReduction="20000"/>
          </a:bodyPr>
          <a:lstStyle/>
          <a:p>
            <a:r>
              <a:rPr lang="en-US" i="1" dirty="0">
                <a:solidFill>
                  <a:srgbClr val="0070C0"/>
                </a:solidFill>
              </a:rPr>
              <a:t>“There was quite a bit of discussion on the business model. After all was said and done, it was clear there is not one. They need to work with DOE to iron out the details.</a:t>
            </a:r>
          </a:p>
          <a:p>
            <a:endParaRPr lang="en-US" i="1" dirty="0">
              <a:solidFill>
                <a:srgbClr val="0070C0"/>
              </a:solidFill>
            </a:endParaRPr>
          </a:p>
          <a:p>
            <a:r>
              <a:rPr lang="en-US" dirty="0"/>
              <a:t>This has not been actively addressed. DOE is strengthening / clarifying public/private partnerships and initiating additional funding “tools” (e.g. INFUSE). </a:t>
            </a:r>
          </a:p>
          <a:p>
            <a:r>
              <a:rPr lang="en-US" dirty="0"/>
              <a:t>At FNAL, Accelerator Test Facilities have some experience in supporting “users” from labs, Universities, and industry. </a:t>
            </a:r>
          </a:p>
          <a:p>
            <a:pPr marL="457200" lvl="1"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EDDCB336-D40E-3F75-670C-B38CEFED694C}"/>
              </a:ext>
            </a:extLst>
          </p:cNvPr>
          <p:cNvPicPr>
            <a:picLocks noChangeAspect="1"/>
          </p:cNvPicPr>
          <p:nvPr/>
        </p:nvPicPr>
        <p:blipFill>
          <a:blip r:embed="rId2"/>
          <a:stretch>
            <a:fillRect/>
          </a:stretch>
        </p:blipFill>
        <p:spPr>
          <a:xfrm>
            <a:off x="5555598" y="1816442"/>
            <a:ext cx="6549904" cy="3655361"/>
          </a:xfrm>
          <a:prstGeom prst="rect">
            <a:avLst/>
          </a:prstGeom>
        </p:spPr>
      </p:pic>
      <p:sp>
        <p:nvSpPr>
          <p:cNvPr id="4" name="Slide Number Placeholder 3">
            <a:extLst>
              <a:ext uri="{FF2B5EF4-FFF2-40B4-BE49-F238E27FC236}">
                <a16:creationId xmlns:a16="http://schemas.microsoft.com/office/drawing/2014/main" id="{01D5590A-944C-EC70-C8C0-CD4E23C36174}"/>
              </a:ext>
            </a:extLst>
          </p:cNvPr>
          <p:cNvSpPr>
            <a:spLocks noGrp="1"/>
          </p:cNvSpPr>
          <p:nvPr>
            <p:ph type="sldNum" sz="quarter" idx="2"/>
          </p:nvPr>
        </p:nvSpPr>
        <p:spPr/>
        <p:txBody>
          <a:bodyPr/>
          <a:lstStyle/>
          <a:p>
            <a:fld id="{86CB4B4D-7CA3-9044-876B-883B54F8677D}" type="slidenum">
              <a:rPr lang="en-US" smtClean="0"/>
              <a:t>11</a:t>
            </a:fld>
            <a:endParaRPr lang="en-US"/>
          </a:p>
        </p:txBody>
      </p:sp>
    </p:spTree>
    <p:extLst>
      <p:ext uri="{BB962C8B-B14F-4D97-AF65-F5344CB8AC3E}">
        <p14:creationId xmlns:p14="http://schemas.microsoft.com/office/powerpoint/2010/main" val="79050755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6478-2D11-442F-655D-781A1BF35A97}"/>
              </a:ext>
            </a:extLst>
          </p:cNvPr>
          <p:cNvSpPr>
            <a:spLocks noGrp="1"/>
          </p:cNvSpPr>
          <p:nvPr>
            <p:ph type="title"/>
          </p:nvPr>
        </p:nvSpPr>
        <p:spPr/>
        <p:txBody>
          <a:bodyPr>
            <a:normAutofit fontScale="90000"/>
          </a:bodyPr>
          <a:lstStyle/>
          <a:p>
            <a:r>
              <a:rPr lang="en-US" dirty="0"/>
              <a:t>EOC report – addressing feedback on Budget and Schedule</a:t>
            </a:r>
            <a:br>
              <a:rPr lang="en-US" dirty="0"/>
            </a:br>
            <a:r>
              <a:rPr lang="en-US" dirty="0"/>
              <a:t> </a:t>
            </a:r>
          </a:p>
        </p:txBody>
      </p:sp>
      <p:sp>
        <p:nvSpPr>
          <p:cNvPr id="3" name="Text Placeholder 2">
            <a:extLst>
              <a:ext uri="{FF2B5EF4-FFF2-40B4-BE49-F238E27FC236}">
                <a16:creationId xmlns:a16="http://schemas.microsoft.com/office/drawing/2014/main" id="{390BF04D-20B3-0531-619B-1C857147D478}"/>
              </a:ext>
            </a:extLst>
          </p:cNvPr>
          <p:cNvSpPr>
            <a:spLocks noGrp="1"/>
          </p:cNvSpPr>
          <p:nvPr>
            <p:ph type="body" idx="1"/>
          </p:nvPr>
        </p:nvSpPr>
        <p:spPr>
          <a:xfrm>
            <a:off x="236317" y="1161138"/>
            <a:ext cx="5235388" cy="4708715"/>
          </a:xfrm>
        </p:spPr>
        <p:txBody>
          <a:bodyPr>
            <a:normAutofit/>
          </a:bodyPr>
          <a:lstStyle/>
          <a:p>
            <a:r>
              <a:rPr lang="en-US" sz="2000" i="1" dirty="0">
                <a:solidFill>
                  <a:srgbClr val="0070C0"/>
                </a:solidFill>
              </a:rPr>
              <a:t>“there are several risk contingencies built into the budget and schedule. The impact of these should be explicitly shown.</a:t>
            </a:r>
          </a:p>
          <a:p>
            <a:r>
              <a:rPr lang="en-US" sz="2000" dirty="0"/>
              <a:t>We will try to distinguish between risk mitigation “built into” the TFD plan and risks identified in the risk register. Those built in provide “opportunities”, but most likely serve as mitigation. Cost and schedule impact can be quantified.</a:t>
            </a:r>
          </a:p>
          <a:p>
            <a:pPr marL="457200" lvl="1" indent="0">
              <a:buNone/>
            </a:pPr>
            <a:endParaRPr lang="en-US" sz="2000" dirty="0"/>
          </a:p>
          <a:p>
            <a:pPr marL="0" indent="0">
              <a:buNone/>
            </a:pPr>
            <a:endParaRPr lang="en-US" sz="2000" dirty="0"/>
          </a:p>
        </p:txBody>
      </p:sp>
      <p:sp>
        <p:nvSpPr>
          <p:cNvPr id="4" name="Text Placeholder 2">
            <a:extLst>
              <a:ext uri="{FF2B5EF4-FFF2-40B4-BE49-F238E27FC236}">
                <a16:creationId xmlns:a16="http://schemas.microsoft.com/office/drawing/2014/main" id="{35942E90-9A79-6427-9643-08DBCD8643BD}"/>
              </a:ext>
            </a:extLst>
          </p:cNvPr>
          <p:cNvSpPr txBox="1">
            <a:spLocks/>
          </p:cNvSpPr>
          <p:nvPr/>
        </p:nvSpPr>
        <p:spPr>
          <a:xfrm>
            <a:off x="5881816" y="1161139"/>
            <a:ext cx="6178379" cy="47087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800100" marR="0" indent="-342900" algn="l" defTabSz="457200" rtl="0" latinLnBrk="0">
              <a:lnSpc>
                <a:spcPct val="100000"/>
              </a:lnSpc>
              <a:spcBef>
                <a:spcPts val="500"/>
              </a:spcBef>
              <a:spcAft>
                <a:spcPts val="0"/>
              </a:spcAft>
              <a:buClrTx/>
              <a:buSzPct val="100000"/>
              <a:buFont typeface="Arial"/>
              <a:buChar char="o"/>
              <a:tabLst/>
              <a:defRPr sz="2400" b="0" i="0" u="none" strike="noStrike" cap="none" spc="0" baseline="0">
                <a:solidFill>
                  <a:srgbClr val="000000"/>
                </a:solidFill>
                <a:uFillTx/>
                <a:latin typeface="Arial"/>
                <a:ea typeface="Arial"/>
                <a:cs typeface="Arial"/>
                <a:sym typeface="Arial"/>
              </a:defRPr>
            </a:lvl2pPr>
            <a:lvl3pPr marL="1188719" marR="0" indent="-274319"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45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031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hangingPunct="1"/>
            <a:r>
              <a:rPr lang="en-US" sz="2000" i="1" dirty="0">
                <a:solidFill>
                  <a:srgbClr val="0070C0"/>
                </a:solidFill>
              </a:rPr>
              <a:t>“The project schedule is based on some assumptions of the availability of resources and facilities…How will this project be coordinated with ongoing program commitments…?</a:t>
            </a:r>
          </a:p>
          <a:p>
            <a:pPr hangingPunct="1"/>
            <a:r>
              <a:rPr lang="en-US" sz="2000" dirty="0"/>
              <a:t>Resources and facilities are definitely a challenge on the TFD front. Primary issues:</a:t>
            </a:r>
          </a:p>
          <a:p>
            <a:pPr lvl="1" hangingPunct="1"/>
            <a:r>
              <a:rPr lang="en-US" sz="2000" dirty="0"/>
              <a:t>Designer support </a:t>
            </a:r>
          </a:p>
          <a:p>
            <a:pPr lvl="1" hangingPunct="1"/>
            <a:r>
              <a:rPr lang="en-US" sz="2000" dirty="0"/>
              <a:t>Technicians for cable and magnet fabrication</a:t>
            </a:r>
          </a:p>
          <a:p>
            <a:pPr lvl="1" hangingPunct="1"/>
            <a:r>
              <a:rPr lang="en-US" sz="2000" dirty="0"/>
              <a:t>Competition for cabling facility</a:t>
            </a:r>
          </a:p>
          <a:p>
            <a:pPr marL="457200" lvl="1" indent="0" hangingPunct="1">
              <a:buFont typeface="Arial"/>
              <a:buNone/>
            </a:pPr>
            <a:endParaRPr lang="en-US" sz="2000" dirty="0"/>
          </a:p>
          <a:p>
            <a:pPr marL="0" indent="0" hangingPunct="1">
              <a:buFont typeface="Arial"/>
              <a:buNone/>
            </a:pPr>
            <a:endParaRPr lang="en-US" sz="2000" dirty="0"/>
          </a:p>
        </p:txBody>
      </p:sp>
      <p:sp>
        <p:nvSpPr>
          <p:cNvPr id="5" name="TextBox 4">
            <a:extLst>
              <a:ext uri="{FF2B5EF4-FFF2-40B4-BE49-F238E27FC236}">
                <a16:creationId xmlns:a16="http://schemas.microsoft.com/office/drawing/2014/main" id="{A3940B4E-4DE5-B81B-A853-C346B0BCB6C1}"/>
              </a:ext>
            </a:extLst>
          </p:cNvPr>
          <p:cNvSpPr txBox="1"/>
          <p:nvPr/>
        </p:nvSpPr>
        <p:spPr>
          <a:xfrm>
            <a:off x="1926485" y="4390238"/>
            <a:ext cx="7500551" cy="1754324"/>
          </a:xfrm>
          <a:prstGeom prst="rect">
            <a:avLst/>
          </a:prstGeom>
          <a:solidFill>
            <a:schemeClr val="accent5">
              <a:lumMod val="20000"/>
              <a:lumOff val="80000"/>
            </a:schemeClr>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rPr>
              <a:t>Note: DOE HEP and FES offices have been </a:t>
            </a:r>
            <a:r>
              <a:rPr kumimoji="0" lang="en-US" sz="1800" b="1" i="1" u="none" strike="noStrike" cap="none" spc="0" normalizeH="0" baseline="0" dirty="0">
                <a:ln>
                  <a:noFill/>
                </a:ln>
                <a:solidFill>
                  <a:srgbClr val="000000"/>
                </a:solidFill>
                <a:effectLst/>
                <a:uFillTx/>
                <a:latin typeface="Franklin Gothic Book"/>
                <a:ea typeface="Franklin Gothic Book"/>
                <a:cs typeface="Franklin Gothic Book"/>
                <a:sym typeface="Franklin Gothic Book"/>
              </a:rPr>
              <a:t>strongly supportive</a:t>
            </a:r>
            <a:r>
              <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rPr>
              <a:t>:</a:t>
            </a:r>
          </a:p>
          <a:p>
            <a:pPr marL="285750" marR="0" indent="-285750" algn="l" defTabSz="457200" rtl="0" fontAlgn="auto" latinLnBrk="0" hangingPunct="0">
              <a:lnSpc>
                <a:spcPct val="100000"/>
              </a:lnSpc>
              <a:spcBef>
                <a:spcPts val="0"/>
              </a:spcBef>
              <a:spcAft>
                <a:spcPts val="0"/>
              </a:spcAft>
              <a:buClrTx/>
              <a:buSzTx/>
              <a:buFontTx/>
              <a:buChar char="-"/>
              <a:tabLst/>
            </a:pPr>
            <a:r>
              <a:rPr lang="en-US" dirty="0"/>
              <a:t>So far we (FNAL and LBNL) have </a:t>
            </a:r>
            <a:r>
              <a:rPr lang="en-US" b="1" dirty="0"/>
              <a:t>not</a:t>
            </a:r>
            <a:r>
              <a:rPr lang="en-US" dirty="0"/>
              <a:t> been limited by funding</a:t>
            </a:r>
          </a:p>
          <a:p>
            <a:pPr marL="285750" marR="0" indent="-285750" algn="l" defTabSz="457200" rtl="0" fontAlgn="auto" latinLnBrk="0" hangingPunct="0">
              <a:lnSpc>
                <a:spcPct val="100000"/>
              </a:lnSpc>
              <a:spcBef>
                <a:spcPts val="0"/>
              </a:spcBef>
              <a:spcAft>
                <a:spcPts val="0"/>
              </a:spcAft>
              <a:buClrTx/>
              <a:buSzTx/>
              <a:buFontTx/>
              <a:buChar char="-"/>
              <a:tabLst/>
            </a:pPr>
            <a:r>
              <a:rPr lang="en-US" dirty="0"/>
              <a:t>When costs are higher than planned, the offices have accommodated (example: procurement of cryostat)</a:t>
            </a:r>
          </a:p>
          <a:p>
            <a:pPr marL="285750" marR="0" indent="-285750" algn="l" defTabSz="457200" rtl="0" fontAlgn="auto" latinLnBrk="0" hangingPunct="0">
              <a:lnSpc>
                <a:spcPct val="100000"/>
              </a:lnSpc>
              <a:spcBef>
                <a:spcPts val="0"/>
              </a:spcBef>
              <a:spcAft>
                <a:spcPts val="0"/>
              </a:spcAft>
              <a:buClrTx/>
              <a:buSzTx/>
              <a:buFontTx/>
              <a:buChar char="-"/>
              <a:tabLst/>
            </a:pPr>
            <a:r>
              <a:rPr lang="en-US" dirty="0"/>
              <a:t>We have not yet gone through a cost and schedule review; effort underway at LBNL to validate cost estimate for magnet labor &amp; M&amp;S</a:t>
            </a:r>
          </a:p>
        </p:txBody>
      </p:sp>
      <p:sp>
        <p:nvSpPr>
          <p:cNvPr id="6" name="Slide Number Placeholder 5">
            <a:extLst>
              <a:ext uri="{FF2B5EF4-FFF2-40B4-BE49-F238E27FC236}">
                <a16:creationId xmlns:a16="http://schemas.microsoft.com/office/drawing/2014/main" id="{0BF54BEB-AEDA-3363-E229-8A3B73A18D3D}"/>
              </a:ext>
            </a:extLst>
          </p:cNvPr>
          <p:cNvSpPr>
            <a:spLocks noGrp="1"/>
          </p:cNvSpPr>
          <p:nvPr>
            <p:ph type="sldNum" sz="quarter" idx="2"/>
          </p:nvPr>
        </p:nvSpPr>
        <p:spPr/>
        <p:txBody>
          <a:bodyPr/>
          <a:lstStyle/>
          <a:p>
            <a:fld id="{86CB4B4D-7CA3-9044-876B-883B54F8677D}" type="slidenum">
              <a:rPr lang="en-US" smtClean="0"/>
              <a:t>12</a:t>
            </a:fld>
            <a:endParaRPr lang="en-US"/>
          </a:p>
        </p:txBody>
      </p:sp>
    </p:spTree>
    <p:extLst>
      <p:ext uri="{BB962C8B-B14F-4D97-AF65-F5344CB8AC3E}">
        <p14:creationId xmlns:p14="http://schemas.microsoft.com/office/powerpoint/2010/main" val="238965282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38AB-A527-834D-9D3B-3C3BCCAD507F}"/>
              </a:ext>
            </a:extLst>
          </p:cNvPr>
          <p:cNvSpPr>
            <a:spLocks noGrp="1"/>
          </p:cNvSpPr>
          <p:nvPr>
            <p:ph type="title"/>
          </p:nvPr>
        </p:nvSpPr>
        <p:spPr/>
        <p:txBody>
          <a:bodyPr/>
          <a:lstStyle/>
          <a:p>
            <a:r>
              <a:rPr lang="en-US" dirty="0"/>
              <a:t>Backup</a:t>
            </a:r>
          </a:p>
        </p:txBody>
      </p:sp>
      <p:sp>
        <p:nvSpPr>
          <p:cNvPr id="3" name="Slide Number Placeholder 2">
            <a:extLst>
              <a:ext uri="{FF2B5EF4-FFF2-40B4-BE49-F238E27FC236}">
                <a16:creationId xmlns:a16="http://schemas.microsoft.com/office/drawing/2014/main" id="{574D1F17-1599-1CD4-389D-69A08666B606}"/>
              </a:ext>
            </a:extLst>
          </p:cNvPr>
          <p:cNvSpPr>
            <a:spLocks noGrp="1"/>
          </p:cNvSpPr>
          <p:nvPr>
            <p:ph type="sldNum" sz="quarter" idx="2"/>
          </p:nvPr>
        </p:nvSpPr>
        <p:spPr/>
        <p:txBody>
          <a:bodyPr/>
          <a:lstStyle/>
          <a:p>
            <a:fld id="{86CB4B4D-7CA3-9044-876B-883B54F8677D}" type="slidenum">
              <a:rPr lang="en-US" smtClean="0"/>
              <a:t>13</a:t>
            </a:fld>
            <a:endParaRPr lang="en-US"/>
          </a:p>
        </p:txBody>
      </p:sp>
    </p:spTree>
    <p:extLst>
      <p:ext uri="{BB962C8B-B14F-4D97-AF65-F5344CB8AC3E}">
        <p14:creationId xmlns:p14="http://schemas.microsoft.com/office/powerpoint/2010/main" val="4329837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19A028D-0FB1-FB40-B5F7-6D11E03DBFB5}"/>
              </a:ext>
            </a:extLst>
          </p:cNvPr>
          <p:cNvSpPr>
            <a:spLocks noGrp="1"/>
          </p:cNvSpPr>
          <p:nvPr>
            <p:ph type="ftr" sz="quarter" idx="11"/>
          </p:nvPr>
        </p:nvSpPr>
        <p:spPr/>
        <p:txBody>
          <a:bodyPr/>
          <a:lstStyle/>
          <a:p>
            <a:r>
              <a:rPr lang="en-US"/>
              <a:t>EOC Meeting #2     August 19, 2022</a:t>
            </a:r>
            <a:endParaRPr lang="en-US" dirty="0"/>
          </a:p>
        </p:txBody>
      </p:sp>
      <p:sp>
        <p:nvSpPr>
          <p:cNvPr id="4" name="Slide Number Placeholder 3">
            <a:extLst>
              <a:ext uri="{FF2B5EF4-FFF2-40B4-BE49-F238E27FC236}">
                <a16:creationId xmlns:a16="http://schemas.microsoft.com/office/drawing/2014/main" id="{8510DF76-F462-4B49-8CB8-2424B515A138}"/>
              </a:ext>
            </a:extLst>
          </p:cNvPr>
          <p:cNvSpPr>
            <a:spLocks noGrp="1"/>
          </p:cNvSpPr>
          <p:nvPr>
            <p:ph type="sldNum" sz="quarter" idx="12"/>
          </p:nvPr>
        </p:nvSpPr>
        <p:spPr>
          <a:xfrm>
            <a:off x="11422637" y="6384052"/>
            <a:ext cx="162863" cy="246221"/>
          </a:xfrm>
        </p:spPr>
        <p:txBody>
          <a:bodyPr/>
          <a:lstStyle/>
          <a:p>
            <a:fld id="{695884B8-C86C-9247-916E-0E4ED69A0AE3}" type="slidenum">
              <a:rPr lang="en-US" smtClean="0"/>
              <a:t>14</a:t>
            </a:fld>
            <a:endParaRPr lang="en-US"/>
          </a:p>
        </p:txBody>
      </p:sp>
      <p:sp>
        <p:nvSpPr>
          <p:cNvPr id="5" name="Text Placeholder 4">
            <a:extLst>
              <a:ext uri="{FF2B5EF4-FFF2-40B4-BE49-F238E27FC236}">
                <a16:creationId xmlns:a16="http://schemas.microsoft.com/office/drawing/2014/main" id="{DB070984-7D7D-EF4B-8E6A-3B7598346205}"/>
              </a:ext>
            </a:extLst>
          </p:cNvPr>
          <p:cNvSpPr>
            <a:spLocks noGrp="1"/>
          </p:cNvSpPr>
          <p:nvPr>
            <p:ph type="body" sz="quarter" idx="13"/>
          </p:nvPr>
        </p:nvSpPr>
        <p:spPr>
          <a:xfrm>
            <a:off x="341811" y="1394568"/>
            <a:ext cx="11508377" cy="4702629"/>
          </a:xfrm>
        </p:spPr>
        <p:txBody>
          <a:bodyPr>
            <a:normAutofit/>
          </a:bodyPr>
          <a:lstStyle/>
          <a:p>
            <a:r>
              <a:rPr lang="en-US" sz="2400" dirty="0">
                <a:latin typeface="Times New Roman" panose="02020603050405020304" pitchFamily="18" charset="0"/>
                <a:cs typeface="Times New Roman" panose="02020603050405020304" pitchFamily="18" charset="0"/>
              </a:rPr>
              <a:t>Background dipole field &gt; 15T.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Homogeneous field region&gt;500-600mm, preferably&gt;1000mm.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Cryostat to accommodate sufficient sample length to keep sample joint in low field.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Well dimension 90x140, and preferably100x150.</a:t>
            </a:r>
          </a:p>
          <a:p>
            <a:pPr lvl="1"/>
            <a:r>
              <a:rPr lang="en-US" sz="1800" dirty="0">
                <a:latin typeface="Times New Roman" panose="02020603050405020304" pitchFamily="18" charset="0"/>
                <a:cs typeface="Times New Roman" panose="02020603050405020304" pitchFamily="18" charset="0"/>
              </a:rPr>
              <a:t>It would be preferable to make the well compatible with FRESCA2 samples </a:t>
            </a:r>
            <a:r>
              <a:rPr lang="en-US" sz="1800" i="1" dirty="0">
                <a:latin typeface="Times New Roman" panose="02020603050405020304" pitchFamily="18" charset="0"/>
                <a:cs typeface="Times New Roman" panose="02020603050405020304" pitchFamily="18" charset="0"/>
              </a:rPr>
              <a:t>[note EDIPO was actually 94x144]</a:t>
            </a:r>
          </a:p>
          <a:p>
            <a:pPr lvl="1"/>
            <a:endParaRPr lang="en-US" sz="1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Field quality in the transverse plane -target is to keep all harmonics below 20 units at 35 mm radius and 15 T field. </a:t>
            </a:r>
          </a:p>
          <a:p>
            <a:pPr marL="0" indent="0">
              <a:buNone/>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B25A2582-5C92-F044-B1F2-45C6FC9082E0}"/>
              </a:ext>
            </a:extLst>
          </p:cNvPr>
          <p:cNvSpPr>
            <a:spLocks noGrp="1"/>
          </p:cNvSpPr>
          <p:nvPr>
            <p:ph type="title"/>
          </p:nvPr>
        </p:nvSpPr>
        <p:spPr/>
        <p:txBody>
          <a:bodyPr>
            <a:noAutofit/>
          </a:bodyPr>
          <a:lstStyle/>
          <a:p>
            <a:pPr algn="ctr"/>
            <a:r>
              <a:rPr lang="en-US" sz="3200" dirty="0"/>
              <a:t>Magnet parameters/specifications for FES and HEP needs</a:t>
            </a:r>
            <a:br>
              <a:rPr lang="en-US" sz="3200" dirty="0"/>
            </a:br>
            <a:r>
              <a:rPr lang="en-US" sz="2800" i="1" dirty="0"/>
              <a:t>(From Conceptual Cost and Schedule document)  (2 of 2)</a:t>
            </a:r>
            <a:endParaRPr lang="en-US" sz="3200" dirty="0"/>
          </a:p>
        </p:txBody>
      </p:sp>
    </p:spTree>
    <p:extLst>
      <p:ext uri="{BB962C8B-B14F-4D97-AF65-F5344CB8AC3E}">
        <p14:creationId xmlns:p14="http://schemas.microsoft.com/office/powerpoint/2010/main" val="163348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90F25-8C1D-731A-E1C7-D39C778B994D}"/>
              </a:ext>
            </a:extLst>
          </p:cNvPr>
          <p:cNvSpPr>
            <a:spLocks noGrp="1"/>
          </p:cNvSpPr>
          <p:nvPr>
            <p:ph type="title"/>
          </p:nvPr>
        </p:nvSpPr>
        <p:spPr/>
        <p:txBody>
          <a:bodyPr/>
          <a:lstStyle/>
          <a:p>
            <a:r>
              <a:rPr lang="en-US" dirty="0"/>
              <a:t>Agenda</a:t>
            </a:r>
          </a:p>
        </p:txBody>
      </p:sp>
      <p:sp>
        <p:nvSpPr>
          <p:cNvPr id="4" name="Text Placeholder 3">
            <a:extLst>
              <a:ext uri="{FF2B5EF4-FFF2-40B4-BE49-F238E27FC236}">
                <a16:creationId xmlns:a16="http://schemas.microsoft.com/office/drawing/2014/main" id="{F180142F-E1F1-1E59-0DF6-005D08148280}"/>
              </a:ext>
            </a:extLst>
          </p:cNvPr>
          <p:cNvSpPr>
            <a:spLocks noGrp="1"/>
          </p:cNvSpPr>
          <p:nvPr>
            <p:ph type="body" idx="1"/>
          </p:nvPr>
        </p:nvSpPr>
        <p:spPr/>
        <p:txBody>
          <a:bodyPr/>
          <a:lstStyle/>
          <a:p>
            <a:r>
              <a:rPr lang="en-US" dirty="0"/>
              <a:t>Funding received to-date + short summary of recent EOC meeting [SP]</a:t>
            </a:r>
          </a:p>
          <a:p>
            <a:r>
              <a:rPr lang="en-US" dirty="0"/>
              <a:t>Update on the Test Facility Dipole (in particular cost and schedule) [GLS]</a:t>
            </a:r>
          </a:p>
          <a:p>
            <a:r>
              <a:rPr lang="en-US" dirty="0"/>
              <a:t>Update on the Test Facility preparations (in particular cost &amp; schedule) [GV]</a:t>
            </a:r>
          </a:p>
          <a:p>
            <a:endParaRPr lang="en-US" dirty="0"/>
          </a:p>
          <a:p>
            <a:r>
              <a:rPr lang="en-US" dirty="0"/>
              <a:t>Discussion</a:t>
            </a:r>
          </a:p>
        </p:txBody>
      </p:sp>
      <p:sp>
        <p:nvSpPr>
          <p:cNvPr id="3" name="Slide Number Placeholder 2">
            <a:extLst>
              <a:ext uri="{FF2B5EF4-FFF2-40B4-BE49-F238E27FC236}">
                <a16:creationId xmlns:a16="http://schemas.microsoft.com/office/drawing/2014/main" id="{45D982B8-E923-4350-4BA2-27227666C60E}"/>
              </a:ext>
            </a:extLst>
          </p:cNvPr>
          <p:cNvSpPr>
            <a:spLocks noGrp="1"/>
          </p:cNvSpPr>
          <p:nvPr>
            <p:ph type="sldNum" sz="quarter" idx="2"/>
          </p:nvPr>
        </p:nvSpPr>
        <p:spPr/>
        <p:txBody>
          <a:bodyPr/>
          <a:lstStyle/>
          <a:p>
            <a:fld id="{86CB4B4D-7CA3-9044-876B-883B54F8677D}" type="slidenum">
              <a:rPr lang="en-US" smtClean="0"/>
              <a:t>2</a:t>
            </a:fld>
            <a:endParaRPr lang="en-US"/>
          </a:p>
        </p:txBody>
      </p:sp>
    </p:spTree>
    <p:extLst>
      <p:ext uri="{BB962C8B-B14F-4D97-AF65-F5344CB8AC3E}">
        <p14:creationId xmlns:p14="http://schemas.microsoft.com/office/powerpoint/2010/main" val="42856265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CCA29-CEEF-7EA5-4303-607BFAA56FB8}"/>
              </a:ext>
            </a:extLst>
          </p:cNvPr>
          <p:cNvSpPr>
            <a:spLocks noGrp="1"/>
          </p:cNvSpPr>
          <p:nvPr>
            <p:ph type="title"/>
          </p:nvPr>
        </p:nvSpPr>
        <p:spPr/>
        <p:txBody>
          <a:bodyPr/>
          <a:lstStyle/>
          <a:p>
            <a:r>
              <a:rPr lang="en-US" dirty="0"/>
              <a:t>Summary of funding received to-date</a:t>
            </a:r>
          </a:p>
        </p:txBody>
      </p:sp>
      <p:sp>
        <p:nvSpPr>
          <p:cNvPr id="3" name="Slide Number Placeholder 2">
            <a:extLst>
              <a:ext uri="{FF2B5EF4-FFF2-40B4-BE49-F238E27FC236}">
                <a16:creationId xmlns:a16="http://schemas.microsoft.com/office/drawing/2014/main" id="{8C27A439-FF89-27BE-B1B3-06847A3CF5DE}"/>
              </a:ext>
            </a:extLst>
          </p:cNvPr>
          <p:cNvSpPr>
            <a:spLocks noGrp="1"/>
          </p:cNvSpPr>
          <p:nvPr>
            <p:ph type="sldNum" sz="quarter" idx="2"/>
          </p:nvPr>
        </p:nvSpPr>
        <p:spPr/>
        <p:txBody>
          <a:bodyPr/>
          <a:lstStyle/>
          <a:p>
            <a:fld id="{86CB4B4D-7CA3-9044-876B-883B54F8677D}" type="slidenum">
              <a:rPr lang="en-US" smtClean="0"/>
              <a:t>3</a:t>
            </a:fld>
            <a:endParaRPr lang="en-US"/>
          </a:p>
        </p:txBody>
      </p:sp>
      <p:pic>
        <p:nvPicPr>
          <p:cNvPr id="8" name="Picture 7">
            <a:extLst>
              <a:ext uri="{FF2B5EF4-FFF2-40B4-BE49-F238E27FC236}">
                <a16:creationId xmlns:a16="http://schemas.microsoft.com/office/drawing/2014/main" id="{9BDD32ED-486D-49EB-F5FC-0760240867E0}"/>
              </a:ext>
            </a:extLst>
          </p:cNvPr>
          <p:cNvPicPr>
            <a:picLocks noChangeAspect="1"/>
          </p:cNvPicPr>
          <p:nvPr/>
        </p:nvPicPr>
        <p:blipFill>
          <a:blip r:embed="rId2"/>
          <a:stretch>
            <a:fillRect/>
          </a:stretch>
        </p:blipFill>
        <p:spPr>
          <a:xfrm>
            <a:off x="2210534" y="4045329"/>
            <a:ext cx="8860238" cy="1972657"/>
          </a:xfrm>
          <a:prstGeom prst="rect">
            <a:avLst/>
          </a:prstGeom>
        </p:spPr>
      </p:pic>
      <p:pic>
        <p:nvPicPr>
          <p:cNvPr id="9" name="Picture 8">
            <a:extLst>
              <a:ext uri="{FF2B5EF4-FFF2-40B4-BE49-F238E27FC236}">
                <a16:creationId xmlns:a16="http://schemas.microsoft.com/office/drawing/2014/main" id="{3504F56E-FE6F-D519-5E64-EABE37A37583}"/>
              </a:ext>
            </a:extLst>
          </p:cNvPr>
          <p:cNvPicPr>
            <a:picLocks noChangeAspect="1"/>
          </p:cNvPicPr>
          <p:nvPr/>
        </p:nvPicPr>
        <p:blipFill>
          <a:blip r:embed="rId3"/>
          <a:stretch>
            <a:fillRect/>
          </a:stretch>
        </p:blipFill>
        <p:spPr>
          <a:xfrm>
            <a:off x="2210533" y="1206142"/>
            <a:ext cx="8860239" cy="2547445"/>
          </a:xfrm>
          <a:prstGeom prst="rect">
            <a:avLst/>
          </a:prstGeom>
        </p:spPr>
      </p:pic>
      <p:sp>
        <p:nvSpPr>
          <p:cNvPr id="10" name="TextBox 9">
            <a:extLst>
              <a:ext uri="{FF2B5EF4-FFF2-40B4-BE49-F238E27FC236}">
                <a16:creationId xmlns:a16="http://schemas.microsoft.com/office/drawing/2014/main" id="{783CB229-274E-AFCB-9C01-F04B045E720C}"/>
              </a:ext>
            </a:extLst>
          </p:cNvPr>
          <p:cNvSpPr txBox="1"/>
          <p:nvPr/>
        </p:nvSpPr>
        <p:spPr>
          <a:xfrm>
            <a:off x="576943" y="1861457"/>
            <a:ext cx="136071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rPr>
              <a:t>FNAL</a:t>
            </a:r>
          </a:p>
        </p:txBody>
      </p:sp>
      <p:sp>
        <p:nvSpPr>
          <p:cNvPr id="11" name="TextBox 10">
            <a:extLst>
              <a:ext uri="{FF2B5EF4-FFF2-40B4-BE49-F238E27FC236}">
                <a16:creationId xmlns:a16="http://schemas.microsoft.com/office/drawing/2014/main" id="{44753841-9FE2-F049-265F-722B6609173D}"/>
              </a:ext>
            </a:extLst>
          </p:cNvPr>
          <p:cNvSpPr txBox="1"/>
          <p:nvPr/>
        </p:nvSpPr>
        <p:spPr>
          <a:xfrm>
            <a:off x="576943" y="4662327"/>
            <a:ext cx="136071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rPr>
              <a:t>LBNL</a:t>
            </a:r>
          </a:p>
        </p:txBody>
      </p:sp>
    </p:spTree>
    <p:extLst>
      <p:ext uri="{BB962C8B-B14F-4D97-AF65-F5344CB8AC3E}">
        <p14:creationId xmlns:p14="http://schemas.microsoft.com/office/powerpoint/2010/main" val="43065909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6C7CF-A4DB-06D3-0AC6-0F74ADAB7790}"/>
              </a:ext>
            </a:extLst>
          </p:cNvPr>
          <p:cNvSpPr>
            <a:spLocks noGrp="1"/>
          </p:cNvSpPr>
          <p:nvPr>
            <p:ph type="title"/>
          </p:nvPr>
        </p:nvSpPr>
        <p:spPr/>
        <p:txBody>
          <a:bodyPr/>
          <a:lstStyle/>
          <a:p>
            <a:r>
              <a:rPr lang="en-US" dirty="0"/>
              <a:t>EOC Indico site contains all presentations</a:t>
            </a:r>
          </a:p>
        </p:txBody>
      </p:sp>
      <p:sp>
        <p:nvSpPr>
          <p:cNvPr id="6" name="Text Placeholder 5">
            <a:extLst>
              <a:ext uri="{FF2B5EF4-FFF2-40B4-BE49-F238E27FC236}">
                <a16:creationId xmlns:a16="http://schemas.microsoft.com/office/drawing/2014/main" id="{2F4A4EA8-0162-65D4-08D4-632972EB8333}"/>
              </a:ext>
            </a:extLst>
          </p:cNvPr>
          <p:cNvSpPr>
            <a:spLocks noGrp="1"/>
          </p:cNvSpPr>
          <p:nvPr>
            <p:ph type="body" idx="1"/>
          </p:nvPr>
        </p:nvSpPr>
        <p:spPr>
          <a:xfrm>
            <a:off x="178447" y="1166018"/>
            <a:ext cx="5046313" cy="4525964"/>
          </a:xfrm>
        </p:spPr>
        <p:txBody>
          <a:bodyPr>
            <a:normAutofit/>
          </a:bodyPr>
          <a:lstStyle/>
          <a:p>
            <a:r>
              <a:rPr lang="en-US" sz="1800" dirty="0"/>
              <a:t>Indico site:</a:t>
            </a:r>
          </a:p>
          <a:p>
            <a:pPr lvl="1"/>
            <a:r>
              <a:rPr lang="en-US" sz="1800" dirty="0">
                <a:hlinkClick r:id="rId2"/>
              </a:rPr>
              <a:t>https://conferences.lbl.gov/event/1036/</a:t>
            </a:r>
            <a:endParaRPr lang="en-US" sz="1800" dirty="0"/>
          </a:p>
          <a:p>
            <a:r>
              <a:rPr lang="en-US" sz="1800" dirty="0"/>
              <a:t>Difficulty getting full EOC together</a:t>
            </a:r>
          </a:p>
          <a:p>
            <a:pPr lvl="1"/>
            <a:r>
              <a:rPr lang="en-US" sz="1800" dirty="0"/>
              <a:t>Ended up missing </a:t>
            </a:r>
            <a:r>
              <a:rPr lang="en-US" sz="1800" dirty="0" err="1"/>
              <a:t>Martovesky</a:t>
            </a:r>
            <a:r>
              <a:rPr lang="en-US" sz="1800" dirty="0"/>
              <a:t>, van der </a:t>
            </a:r>
            <a:r>
              <a:rPr lang="en-US" sz="1800" dirty="0" err="1"/>
              <a:t>Laan</a:t>
            </a:r>
            <a:r>
              <a:rPr lang="en-US" sz="1800" dirty="0"/>
              <a:t>, and Chiesa</a:t>
            </a:r>
          </a:p>
          <a:p>
            <a:endParaRPr lang="en-US" sz="1800" dirty="0"/>
          </a:p>
          <a:p>
            <a:r>
              <a:rPr lang="en-US" sz="1800" dirty="0"/>
              <a:t>Intend to approach CFS to add one additional member for further input from the user community</a:t>
            </a:r>
          </a:p>
          <a:p>
            <a:r>
              <a:rPr lang="en-US" sz="1800" dirty="0"/>
              <a:t>Also intend to pursue a mini-workshop for potential users</a:t>
            </a:r>
          </a:p>
          <a:p>
            <a:pPr lvl="1"/>
            <a:r>
              <a:rPr lang="en-US" sz="1800" dirty="0"/>
              <a:t>Plan to do virtually, probably after Applied Superconductivity Conference in October.</a:t>
            </a:r>
          </a:p>
        </p:txBody>
      </p:sp>
      <p:sp>
        <p:nvSpPr>
          <p:cNvPr id="3" name="Slide Number Placeholder 2">
            <a:extLst>
              <a:ext uri="{FF2B5EF4-FFF2-40B4-BE49-F238E27FC236}">
                <a16:creationId xmlns:a16="http://schemas.microsoft.com/office/drawing/2014/main" id="{DE95234C-1A54-0A6D-5964-CD6AAF5C893B}"/>
              </a:ext>
            </a:extLst>
          </p:cNvPr>
          <p:cNvSpPr>
            <a:spLocks noGrp="1"/>
          </p:cNvSpPr>
          <p:nvPr>
            <p:ph type="sldNum" sz="quarter" idx="2"/>
          </p:nvPr>
        </p:nvSpPr>
        <p:spPr/>
        <p:txBody>
          <a:bodyPr/>
          <a:lstStyle/>
          <a:p>
            <a:fld id="{86CB4B4D-7CA3-9044-876B-883B54F8677D}" type="slidenum">
              <a:rPr lang="en-US" smtClean="0"/>
              <a:t>4</a:t>
            </a:fld>
            <a:endParaRPr lang="en-US"/>
          </a:p>
        </p:txBody>
      </p:sp>
      <p:pic>
        <p:nvPicPr>
          <p:cNvPr id="4" name="Picture 3">
            <a:extLst>
              <a:ext uri="{FF2B5EF4-FFF2-40B4-BE49-F238E27FC236}">
                <a16:creationId xmlns:a16="http://schemas.microsoft.com/office/drawing/2014/main" id="{72FACBAE-631C-DED2-9171-B3CCE902C47B}"/>
              </a:ext>
            </a:extLst>
          </p:cNvPr>
          <p:cNvPicPr>
            <a:picLocks noChangeAspect="1"/>
          </p:cNvPicPr>
          <p:nvPr/>
        </p:nvPicPr>
        <p:blipFill>
          <a:blip r:embed="rId3"/>
          <a:stretch>
            <a:fillRect/>
          </a:stretch>
        </p:blipFill>
        <p:spPr>
          <a:xfrm>
            <a:off x="5290163" y="886429"/>
            <a:ext cx="5639094" cy="4622580"/>
          </a:xfrm>
          <a:prstGeom prst="rect">
            <a:avLst/>
          </a:prstGeom>
        </p:spPr>
      </p:pic>
      <p:pic>
        <p:nvPicPr>
          <p:cNvPr id="5" name="Picture 4">
            <a:extLst>
              <a:ext uri="{FF2B5EF4-FFF2-40B4-BE49-F238E27FC236}">
                <a16:creationId xmlns:a16="http://schemas.microsoft.com/office/drawing/2014/main" id="{A36BFCD7-32A2-8494-AB67-A198FA1EB48E}"/>
              </a:ext>
            </a:extLst>
          </p:cNvPr>
          <p:cNvPicPr>
            <a:picLocks noChangeAspect="1"/>
          </p:cNvPicPr>
          <p:nvPr/>
        </p:nvPicPr>
        <p:blipFill>
          <a:blip r:embed="rId4"/>
          <a:stretch>
            <a:fillRect/>
          </a:stretch>
        </p:blipFill>
        <p:spPr>
          <a:xfrm>
            <a:off x="6487503" y="3984172"/>
            <a:ext cx="5704497" cy="2117389"/>
          </a:xfrm>
          <a:prstGeom prst="rect">
            <a:avLst/>
          </a:prstGeom>
        </p:spPr>
      </p:pic>
    </p:spTree>
    <p:extLst>
      <p:ext uri="{BB962C8B-B14F-4D97-AF65-F5344CB8AC3E}">
        <p14:creationId xmlns:p14="http://schemas.microsoft.com/office/powerpoint/2010/main" val="28355365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81F6-573C-E447-A56C-29F7187732D5}"/>
              </a:ext>
            </a:extLst>
          </p:cNvPr>
          <p:cNvSpPr>
            <a:spLocks noGrp="1"/>
          </p:cNvSpPr>
          <p:nvPr>
            <p:ph type="title"/>
          </p:nvPr>
        </p:nvSpPr>
        <p:spPr/>
        <p:txBody>
          <a:bodyPr/>
          <a:lstStyle/>
          <a:p>
            <a:r>
              <a:rPr lang="en-US" dirty="0"/>
              <a:t>EOC - Charge</a:t>
            </a:r>
          </a:p>
        </p:txBody>
      </p:sp>
      <p:sp>
        <p:nvSpPr>
          <p:cNvPr id="3" name="Text Placeholder 2">
            <a:extLst>
              <a:ext uri="{FF2B5EF4-FFF2-40B4-BE49-F238E27FC236}">
                <a16:creationId xmlns:a16="http://schemas.microsoft.com/office/drawing/2014/main" id="{B34E25AD-39BC-0447-9B59-D2D3DF8054D3}"/>
              </a:ext>
            </a:extLst>
          </p:cNvPr>
          <p:cNvSpPr>
            <a:spLocks noGrp="1"/>
          </p:cNvSpPr>
          <p:nvPr>
            <p:ph type="body" idx="1"/>
          </p:nvPr>
        </p:nvSpPr>
        <p:spPr>
          <a:xfrm>
            <a:off x="95498" y="886429"/>
            <a:ext cx="7030515" cy="2329737"/>
          </a:xfrm>
        </p:spPr>
        <p:txBody>
          <a:bodyPr>
            <a:normAutofit lnSpcReduction="10000"/>
          </a:bodyPr>
          <a:lstStyle/>
          <a:p>
            <a:pPr lvl="1"/>
            <a:r>
              <a:rPr lang="en-US" sz="1800" b="1" dirty="0">
                <a:latin typeface="Times New Roman" panose="02020603050405020304" pitchFamily="18" charset="0"/>
                <a:cs typeface="Times New Roman" panose="02020603050405020304" pitchFamily="18" charset="0"/>
              </a:rPr>
              <a:t> Joe </a:t>
            </a:r>
            <a:r>
              <a:rPr lang="en-US" sz="1800" b="1" dirty="0" err="1">
                <a:latin typeface="Times New Roman" panose="02020603050405020304" pitchFamily="18" charset="0"/>
                <a:cs typeface="Times New Roman" panose="02020603050405020304" pitchFamily="18" charset="0"/>
              </a:rPr>
              <a:t>Minervini</a:t>
            </a:r>
            <a:r>
              <a:rPr lang="en-US" sz="1800" b="1" dirty="0">
                <a:latin typeface="Times New Roman" panose="02020603050405020304" pitchFamily="18" charset="0"/>
                <a:cs typeface="Times New Roman" panose="02020603050405020304" pitchFamily="18" charset="0"/>
              </a:rPr>
              <a:t> (Chair)				</a:t>
            </a:r>
          </a:p>
          <a:p>
            <a:pPr lvl="1"/>
            <a:r>
              <a:rPr lang="en-US" sz="1800" b="1" dirty="0">
                <a:latin typeface="Times New Roman" panose="02020603050405020304" pitchFamily="18" charset="0"/>
                <a:cs typeface="Times New Roman" panose="02020603050405020304" pitchFamily="18" charset="0"/>
              </a:rPr>
              <a:t> Steve </a:t>
            </a:r>
            <a:r>
              <a:rPr lang="en-US" sz="1800" b="1" dirty="0" err="1">
                <a:latin typeface="Times New Roman" panose="02020603050405020304" pitchFamily="18" charset="0"/>
                <a:cs typeface="Times New Roman" panose="02020603050405020304" pitchFamily="18" charset="0"/>
              </a:rPr>
              <a:t>Gourlay</a:t>
            </a:r>
            <a:r>
              <a:rPr lang="en-US" sz="1800" b="1" dirty="0">
                <a:latin typeface="Times New Roman" panose="02020603050405020304" pitchFamily="18" charset="0"/>
                <a:cs typeface="Times New Roman" panose="02020603050405020304" pitchFamily="18" charset="0"/>
              </a:rPr>
              <a:t>  (Co-chair / Backup)	</a:t>
            </a:r>
          </a:p>
          <a:p>
            <a:pPr lvl="1"/>
            <a:r>
              <a:rPr lang="en-US" sz="1800" b="1" dirty="0">
                <a:latin typeface="Times New Roman" panose="02020603050405020304" pitchFamily="18" charset="0"/>
                <a:cs typeface="Times New Roman" panose="02020603050405020304" pitchFamily="18" charset="0"/>
              </a:rPr>
              <a:t> Luca </a:t>
            </a:r>
            <a:r>
              <a:rPr lang="en-US" sz="1800" b="1" dirty="0" err="1">
                <a:latin typeface="Times New Roman" panose="02020603050405020304" pitchFamily="18" charset="0"/>
                <a:cs typeface="Times New Roman" panose="02020603050405020304" pitchFamily="18" charset="0"/>
              </a:rPr>
              <a:t>Bottura</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a:t>
            </a:r>
          </a:p>
          <a:p>
            <a:pPr lvl="1"/>
            <a:r>
              <a:rPr lang="en-US" sz="1800" dirty="0">
                <a:latin typeface="Times New Roman" panose="02020603050405020304" pitchFamily="18" charset="0"/>
                <a:cs typeface="Times New Roman" panose="02020603050405020304" pitchFamily="18" charset="0"/>
              </a:rPr>
              <a:t> Luisa Chiesa							</a:t>
            </a:r>
          </a:p>
          <a:p>
            <a:pPr lvl="1"/>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Danko</a:t>
            </a:r>
            <a:r>
              <a:rPr lang="en-US" sz="1800" dirty="0">
                <a:latin typeface="Times New Roman" panose="02020603050405020304" pitchFamily="18" charset="0"/>
                <a:cs typeface="Times New Roman" panose="02020603050405020304" pitchFamily="18" charset="0"/>
              </a:rPr>
              <a:t> van der </a:t>
            </a:r>
            <a:r>
              <a:rPr lang="en-US" sz="1800" dirty="0" err="1">
                <a:latin typeface="Times New Roman" panose="02020603050405020304" pitchFamily="18" charset="0"/>
                <a:cs typeface="Times New Roman" panose="02020603050405020304" pitchFamily="18" charset="0"/>
              </a:rPr>
              <a:t>Laan</a:t>
            </a:r>
            <a:r>
              <a:rPr lang="en-US" sz="1800" dirty="0">
                <a:latin typeface="Times New Roman" panose="02020603050405020304" pitchFamily="18" charset="0"/>
                <a:cs typeface="Times New Roman" panose="02020603050405020304" pitchFamily="18" charset="0"/>
              </a:rPr>
              <a:t>					</a:t>
            </a:r>
          </a:p>
          <a:p>
            <a:pPr lvl="1"/>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Ruben </a:t>
            </a:r>
            <a:r>
              <a:rPr lang="en-US" sz="1800" b="1" dirty="0" err="1">
                <a:latin typeface="Times New Roman" panose="02020603050405020304" pitchFamily="18" charset="0"/>
                <a:cs typeface="Times New Roman" panose="02020603050405020304" pitchFamily="18" charset="0"/>
              </a:rPr>
              <a:t>Carcagno</a:t>
            </a:r>
            <a:r>
              <a:rPr lang="en-US" sz="1800" dirty="0">
                <a:latin typeface="Times New Roman" panose="02020603050405020304" pitchFamily="18" charset="0"/>
                <a:cs typeface="Times New Roman" panose="02020603050405020304" pitchFamily="18" charset="0"/>
              </a:rPr>
              <a:t>						</a:t>
            </a:r>
          </a:p>
          <a:p>
            <a:pPr lvl="1"/>
            <a:r>
              <a:rPr lang="en-US" sz="1800" dirty="0">
                <a:latin typeface="Times New Roman" panose="02020603050405020304" pitchFamily="18" charset="0"/>
                <a:cs typeface="Times New Roman" panose="02020603050405020304" pitchFamily="18" charset="0"/>
              </a:rPr>
              <a:t> Nicolai </a:t>
            </a:r>
            <a:r>
              <a:rPr lang="en-US" sz="1800" dirty="0" err="1">
                <a:latin typeface="Times New Roman" panose="02020603050405020304" pitchFamily="18" charset="0"/>
                <a:cs typeface="Times New Roman" panose="02020603050405020304" pitchFamily="18" charset="0"/>
              </a:rPr>
              <a:t>Martovetsky</a:t>
            </a:r>
            <a:r>
              <a:rPr lang="en-US" sz="1800" dirty="0">
                <a:latin typeface="Times New Roman" panose="02020603050405020304" pitchFamily="18" charset="0"/>
                <a:cs typeface="Times New Roman" panose="02020603050405020304" pitchFamily="18" charset="0"/>
              </a:rPr>
              <a:t>		</a:t>
            </a:r>
            <a:endParaRPr lang="en-US" sz="1800" dirty="0"/>
          </a:p>
        </p:txBody>
      </p:sp>
      <p:sp>
        <p:nvSpPr>
          <p:cNvPr id="5" name="Rectangle 4">
            <a:extLst>
              <a:ext uri="{FF2B5EF4-FFF2-40B4-BE49-F238E27FC236}">
                <a16:creationId xmlns:a16="http://schemas.microsoft.com/office/drawing/2014/main" id="{97B2BDCA-3B4E-0944-9865-B075FE5C0730}"/>
              </a:ext>
            </a:extLst>
          </p:cNvPr>
          <p:cNvSpPr/>
          <p:nvPr/>
        </p:nvSpPr>
        <p:spPr>
          <a:xfrm>
            <a:off x="22184" y="3016469"/>
            <a:ext cx="5989733" cy="3293209"/>
          </a:xfrm>
          <a:prstGeom prst="rect">
            <a:avLst/>
          </a:prstGeom>
          <a:solidFill>
            <a:schemeClr val="bg1">
              <a:lumMod val="95000"/>
            </a:schemeClr>
          </a:solidFill>
          <a:ln>
            <a:solidFill>
              <a:srgbClr val="C00000"/>
            </a:solidFill>
          </a:ln>
        </p:spPr>
        <p:txBody>
          <a:bodyPr wrap="square">
            <a:spAutoFit/>
          </a:bodyPr>
          <a:lstStyle/>
          <a:p>
            <a:r>
              <a:rPr lang="en-US" sz="1600" b="1" dirty="0">
                <a:latin typeface="+mj-ea"/>
                <a:ea typeface="+mj-ea"/>
              </a:rPr>
              <a:t>Role of the Oversight Committee (OC):</a:t>
            </a:r>
          </a:p>
          <a:p>
            <a:pPr marL="285750" lvl="1" indent="-285750">
              <a:buFont typeface="Arial" panose="020B0604020202020204" pitchFamily="34" charset="0"/>
              <a:buChar char="•"/>
            </a:pPr>
            <a:r>
              <a:rPr lang="en-US" sz="1600" dirty="0">
                <a:latin typeface="+mj-ea"/>
                <a:ea typeface="+mj-ea"/>
              </a:rPr>
              <a:t>Represent user interests in facility plans</a:t>
            </a:r>
          </a:p>
          <a:p>
            <a:pPr marL="285750" lvl="1" indent="-285750">
              <a:buFont typeface="Arial" panose="020B0604020202020204" pitchFamily="34" charset="0"/>
              <a:buChar char="•"/>
            </a:pPr>
            <a:r>
              <a:rPr lang="en-US" sz="1600" dirty="0">
                <a:latin typeface="+mj-ea"/>
                <a:ea typeface="+mj-ea"/>
              </a:rPr>
              <a:t>Provide guidance and oversight for the overall facility development</a:t>
            </a:r>
          </a:p>
          <a:p>
            <a:pPr marL="285750" lvl="1" indent="-285750">
              <a:buFont typeface="Arial" panose="020B0604020202020204" pitchFamily="34" charset="0"/>
              <a:buChar char="•"/>
            </a:pPr>
            <a:r>
              <a:rPr lang="en-US" sz="1600" dirty="0">
                <a:latin typeface="+mj-ea"/>
                <a:ea typeface="+mj-ea"/>
              </a:rPr>
              <a:t>Provide feedback on performance goals, overall design, and its implementation</a:t>
            </a:r>
          </a:p>
          <a:p>
            <a:pPr marL="285750" lvl="1" indent="-285750">
              <a:buFont typeface="Arial" panose="020B0604020202020204" pitchFamily="34" charset="0"/>
              <a:buChar char="•"/>
            </a:pPr>
            <a:r>
              <a:rPr lang="en-US" sz="1600" dirty="0">
                <a:latin typeface="+mj-ea"/>
                <a:ea typeface="+mj-ea"/>
              </a:rPr>
              <a:t>Provide advice to the project management in terms of:</a:t>
            </a:r>
          </a:p>
          <a:p>
            <a:pPr lvl="8" indent="0"/>
            <a:r>
              <a:rPr lang="en-US" sz="1600" dirty="0">
                <a:latin typeface="+mj-ea"/>
                <a:ea typeface="+mj-ea"/>
              </a:rPr>
              <a:t>	- Responsiveness to community needs</a:t>
            </a:r>
          </a:p>
          <a:p>
            <a:pPr lvl="2" indent="0"/>
            <a:r>
              <a:rPr lang="en-US" sz="1600" dirty="0">
                <a:latin typeface="+mj-ea"/>
                <a:ea typeface="+mj-ea"/>
              </a:rPr>
              <a:t>	- Coordination and integration of efforts magnet/facility</a:t>
            </a:r>
          </a:p>
          <a:p>
            <a:pPr lvl="2" indent="0"/>
            <a:r>
              <a:rPr lang="en-US" sz="1600" dirty="0">
                <a:latin typeface="+mj-ea"/>
                <a:ea typeface="+mj-ea"/>
              </a:rPr>
              <a:t>	- Balance of project risk and cost &amp; schedule</a:t>
            </a:r>
          </a:p>
          <a:p>
            <a:pPr marL="285750" lvl="1" indent="-285750">
              <a:buFont typeface="Arial" panose="020B0604020202020204" pitchFamily="34" charset="0"/>
              <a:buChar char="•"/>
            </a:pPr>
            <a:r>
              <a:rPr lang="en-US" sz="1600" dirty="0">
                <a:latin typeface="+mj-ea"/>
                <a:ea typeface="+mj-ea"/>
              </a:rPr>
              <a:t>Provide guidance on:</a:t>
            </a:r>
          </a:p>
          <a:p>
            <a:pPr lvl="2" indent="0"/>
            <a:r>
              <a:rPr lang="en-US" sz="1600" dirty="0">
                <a:latin typeface="+mj-ea"/>
                <a:ea typeface="+mj-ea"/>
              </a:rPr>
              <a:t>	- Facility operational structure and user needs</a:t>
            </a:r>
          </a:p>
          <a:p>
            <a:pPr lvl="2" indent="0"/>
            <a:r>
              <a:rPr lang="en-US" sz="1600" dirty="0">
                <a:latin typeface="+mj-ea"/>
                <a:ea typeface="+mj-ea"/>
              </a:rPr>
              <a:t>	- Collaboration and coordination with other laboratories</a:t>
            </a:r>
          </a:p>
          <a:p>
            <a:pPr marL="285750" lvl="1" indent="-285750">
              <a:buFont typeface="Arial" panose="020B0604020202020204" pitchFamily="34" charset="0"/>
              <a:buChar char="•"/>
            </a:pPr>
            <a:r>
              <a:rPr lang="en-US" sz="1600" dirty="0">
                <a:latin typeface="+mj-ea"/>
                <a:ea typeface="+mj-ea"/>
              </a:rPr>
              <a:t>Provide feedback to sponsors on project team performance</a:t>
            </a:r>
          </a:p>
        </p:txBody>
      </p:sp>
      <p:sp>
        <p:nvSpPr>
          <p:cNvPr id="7" name="TextBox 6">
            <a:extLst>
              <a:ext uri="{FF2B5EF4-FFF2-40B4-BE49-F238E27FC236}">
                <a16:creationId xmlns:a16="http://schemas.microsoft.com/office/drawing/2014/main" id="{8F8BFD92-67DD-6947-9109-0634457AE60B}"/>
              </a:ext>
            </a:extLst>
          </p:cNvPr>
          <p:cNvSpPr txBox="1"/>
          <p:nvPr/>
        </p:nvSpPr>
        <p:spPr>
          <a:xfrm>
            <a:off x="6106769" y="1360451"/>
            <a:ext cx="5989733" cy="4801314"/>
          </a:xfrm>
          <a:prstGeom prst="rect">
            <a:avLst/>
          </a:prstGeom>
          <a:solidFill>
            <a:schemeClr val="accent5">
              <a:lumMod val="20000"/>
              <a:lumOff val="80000"/>
            </a:schemeClr>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spcBef>
                <a:spcPts val="0"/>
              </a:spcBef>
              <a:spcAft>
                <a:spcPts val="0"/>
              </a:spcAft>
              <a:buSzPts val="1000"/>
              <a:buFont typeface="+mj-lt"/>
              <a:buAutoNum type="arabicPeriod"/>
            </a:pPr>
            <a:r>
              <a:rPr lang="en-US" i="1" dirty="0">
                <a:effectLst/>
                <a:latin typeface="Calibri" panose="020F0502020204030204" pitchFamily="34" charset="0"/>
                <a:ea typeface="Calibri" panose="020F0502020204030204" pitchFamily="34" charset="0"/>
                <a:cs typeface="Times New Roman" panose="02020603050405020304" pitchFamily="18" charset="0"/>
              </a:rPr>
              <a:t>Comment on the project status, in particular technical advances on the conductor, cable, and magnet design and on the facility preparations.</a:t>
            </a:r>
          </a:p>
          <a:p>
            <a:pPr marL="342900" marR="0" lvl="0" indent="-342900">
              <a:spcBef>
                <a:spcPts val="0"/>
              </a:spcBef>
              <a:spcAft>
                <a:spcPts val="0"/>
              </a:spcAft>
              <a:buSzPts val="1000"/>
              <a:buFont typeface="+mj-l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mj-lt"/>
              <a:buAutoNum type="arabicPeriod"/>
            </a:pPr>
            <a:r>
              <a:rPr lang="en-US" i="1" dirty="0">
                <a:effectLst/>
                <a:latin typeface="Calibri" panose="020F0502020204030204" pitchFamily="34" charset="0"/>
                <a:ea typeface="Calibri" panose="020F0502020204030204" pitchFamily="34" charset="0"/>
                <a:cs typeface="Times New Roman" panose="02020603050405020304" pitchFamily="18" charset="0"/>
              </a:rPr>
              <a:t>Has the project made judicious decisions as it proceeds in design? Are there suggestions to improve the methods and timeliness of project decisions for the stakeholders?</a:t>
            </a:r>
          </a:p>
          <a:p>
            <a:pPr marL="342900" marR="0" lvl="0" indent="-342900">
              <a:spcBef>
                <a:spcPts val="0"/>
              </a:spcBef>
              <a:spcAft>
                <a:spcPts val="0"/>
              </a:spcAft>
              <a:buSzPts val="1000"/>
              <a:buFont typeface="+mj-l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mj-lt"/>
              <a:buAutoNum type="arabicPeriod"/>
            </a:pPr>
            <a:r>
              <a:rPr lang="en-US" i="1" dirty="0">
                <a:effectLst/>
                <a:latin typeface="Calibri" panose="020F0502020204030204" pitchFamily="34" charset="0"/>
                <a:ea typeface="Calibri" panose="020F0502020204030204" pitchFamily="34" charset="0"/>
                <a:cs typeface="Times New Roman" panose="02020603050405020304" pitchFamily="18" charset="0"/>
              </a:rPr>
              <a:t>Are project risks reasonably documented and understood by the project team? Are there additional risks that the project should consider?</a:t>
            </a:r>
          </a:p>
          <a:p>
            <a:pPr marL="342900" marR="0" lvl="0" indent="-342900">
              <a:spcBef>
                <a:spcPts val="0"/>
              </a:spcBef>
              <a:spcAft>
                <a:spcPts val="0"/>
              </a:spcAft>
              <a:buSzPts val="1000"/>
              <a:buFont typeface="+mj-l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mj-lt"/>
              <a:buAutoNum type="arabicPeriod"/>
            </a:pPr>
            <a:r>
              <a:rPr lang="en-US" i="1" dirty="0">
                <a:effectLst/>
                <a:latin typeface="Calibri" panose="020F0502020204030204" pitchFamily="34" charset="0"/>
                <a:ea typeface="Calibri" panose="020F0502020204030204" pitchFamily="34" charset="0"/>
                <a:cs typeface="Times New Roman" panose="02020603050405020304" pitchFamily="18" charset="0"/>
              </a:rPr>
              <a:t>What are the long-term considerations that we should be acting on now?</a:t>
            </a:r>
          </a:p>
          <a:p>
            <a:pPr marL="342900" marR="0" lvl="0" indent="-342900">
              <a:spcBef>
                <a:spcPts val="0"/>
              </a:spcBef>
              <a:spcAft>
                <a:spcPts val="0"/>
              </a:spcAft>
              <a:buSzPts val="1000"/>
              <a:buFont typeface="+mj-l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mj-lt"/>
              <a:buAutoNum type="arabicPeriod"/>
            </a:pPr>
            <a:r>
              <a:rPr lang="en-US" i="1" dirty="0">
                <a:effectLst/>
                <a:latin typeface="Calibri" panose="020F0502020204030204" pitchFamily="34" charset="0"/>
                <a:ea typeface="Calibri" panose="020F0502020204030204" pitchFamily="34" charset="0"/>
                <a:cs typeface="Times New Roman" panose="02020603050405020304" pitchFamily="18" charset="0"/>
              </a:rPr>
              <a:t>Have we reasonably addressed feedback from the last EOC meeting?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D161BD1-0C31-E272-B81B-9C489D6DFBCE}"/>
              </a:ext>
            </a:extLst>
          </p:cNvPr>
          <p:cNvSpPr txBox="1"/>
          <p:nvPr/>
        </p:nvSpPr>
        <p:spPr>
          <a:xfrm>
            <a:off x="8464378" y="886429"/>
            <a:ext cx="168051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rPr>
              <a:t>Charge</a:t>
            </a:r>
          </a:p>
        </p:txBody>
      </p:sp>
      <p:sp>
        <p:nvSpPr>
          <p:cNvPr id="4" name="Slide Number Placeholder 3">
            <a:extLst>
              <a:ext uri="{FF2B5EF4-FFF2-40B4-BE49-F238E27FC236}">
                <a16:creationId xmlns:a16="http://schemas.microsoft.com/office/drawing/2014/main" id="{F5531EE2-4F5D-F432-A7BE-A2ACF5F44AAD}"/>
              </a:ext>
            </a:extLst>
          </p:cNvPr>
          <p:cNvSpPr>
            <a:spLocks noGrp="1"/>
          </p:cNvSpPr>
          <p:nvPr>
            <p:ph type="sldNum" sz="quarter" idx="2"/>
          </p:nvPr>
        </p:nvSpPr>
        <p:spPr/>
        <p:txBody>
          <a:bodyPr/>
          <a:lstStyle/>
          <a:p>
            <a:fld id="{86CB4B4D-7CA3-9044-876B-883B54F8677D}" type="slidenum">
              <a:rPr lang="en-US" smtClean="0"/>
              <a:t>5</a:t>
            </a:fld>
            <a:endParaRPr lang="en-US"/>
          </a:p>
        </p:txBody>
      </p:sp>
    </p:spTree>
    <p:extLst>
      <p:ext uri="{BB962C8B-B14F-4D97-AF65-F5344CB8AC3E}">
        <p14:creationId xmlns:p14="http://schemas.microsoft.com/office/powerpoint/2010/main" val="12504420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A4D2-37D4-97FA-67E7-C2D70DD2EEFF}"/>
              </a:ext>
            </a:extLst>
          </p:cNvPr>
          <p:cNvSpPr>
            <a:spLocks noGrp="1"/>
          </p:cNvSpPr>
          <p:nvPr>
            <p:ph type="title"/>
          </p:nvPr>
        </p:nvSpPr>
        <p:spPr/>
        <p:txBody>
          <a:bodyPr/>
          <a:lstStyle/>
          <a:p>
            <a:r>
              <a:rPr lang="en-US" dirty="0"/>
              <a:t>Previous EOC meeting report </a:t>
            </a:r>
          </a:p>
        </p:txBody>
      </p:sp>
      <p:sp>
        <p:nvSpPr>
          <p:cNvPr id="3" name="Text Placeholder 2">
            <a:extLst>
              <a:ext uri="{FF2B5EF4-FFF2-40B4-BE49-F238E27FC236}">
                <a16:creationId xmlns:a16="http://schemas.microsoft.com/office/drawing/2014/main" id="{49311A34-E0A5-1DD7-AFEB-64732AA02DB3}"/>
              </a:ext>
            </a:extLst>
          </p:cNvPr>
          <p:cNvSpPr>
            <a:spLocks noGrp="1"/>
          </p:cNvSpPr>
          <p:nvPr>
            <p:ph type="body" idx="1"/>
          </p:nvPr>
        </p:nvSpPr>
        <p:spPr>
          <a:xfrm>
            <a:off x="366584" y="1271955"/>
            <a:ext cx="11052101" cy="4525964"/>
          </a:xfrm>
        </p:spPr>
        <p:txBody>
          <a:bodyPr/>
          <a:lstStyle/>
          <a:p>
            <a:r>
              <a:rPr lang="en-US" dirty="0"/>
              <a:t>Very nice report – significant feedback – thank you!</a:t>
            </a:r>
          </a:p>
          <a:p>
            <a:r>
              <a:rPr lang="en-US" dirty="0"/>
              <a:t>Organized along the following topics:</a:t>
            </a:r>
          </a:p>
          <a:p>
            <a:pPr lvl="1"/>
            <a:r>
              <a:rPr lang="en-US" dirty="0"/>
              <a:t>Project Structure and Management</a:t>
            </a:r>
          </a:p>
          <a:p>
            <a:pPr lvl="1"/>
            <a:r>
              <a:rPr lang="en-US" dirty="0"/>
              <a:t>15T Magnet Design, </a:t>
            </a:r>
          </a:p>
          <a:p>
            <a:pPr lvl="1"/>
            <a:r>
              <a:rPr lang="en-US" dirty="0"/>
              <a:t>Facility Design, </a:t>
            </a:r>
          </a:p>
          <a:p>
            <a:pPr lvl="1"/>
            <a:r>
              <a:rPr lang="en-US" dirty="0"/>
              <a:t>Facility Usage, </a:t>
            </a:r>
          </a:p>
          <a:p>
            <a:pPr lvl="1"/>
            <a:r>
              <a:rPr lang="en-US" dirty="0"/>
              <a:t>Budget and Schedule.</a:t>
            </a:r>
          </a:p>
          <a:p>
            <a:pPr lvl="1"/>
            <a:endParaRPr lang="en-US" dirty="0"/>
          </a:p>
          <a:p>
            <a:r>
              <a:rPr lang="en-US" dirty="0"/>
              <a:t>Here I will touch on a subset of the feedback</a:t>
            </a:r>
          </a:p>
        </p:txBody>
      </p:sp>
      <p:sp>
        <p:nvSpPr>
          <p:cNvPr id="4" name="TextBox 3">
            <a:extLst>
              <a:ext uri="{FF2B5EF4-FFF2-40B4-BE49-F238E27FC236}">
                <a16:creationId xmlns:a16="http://schemas.microsoft.com/office/drawing/2014/main" id="{A4576868-3FD2-20A3-4422-AAB0F1080042}"/>
              </a:ext>
            </a:extLst>
          </p:cNvPr>
          <p:cNvSpPr txBox="1"/>
          <p:nvPr/>
        </p:nvSpPr>
        <p:spPr>
          <a:xfrm>
            <a:off x="7673546" y="2286000"/>
            <a:ext cx="4151870" cy="2862320"/>
          </a:xfrm>
          <a:prstGeom prst="rect">
            <a:avLst/>
          </a:prstGeom>
          <a:solidFill>
            <a:schemeClr val="accent6">
              <a:lumMod val="20000"/>
              <a:lumOff val="80000"/>
            </a:schemeClr>
          </a:solid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rPr>
              <a:t>A General comment in the report:</a:t>
            </a: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endParaRPr>
          </a:p>
          <a:p>
            <a:r>
              <a:rPr lang="en-US" i="1" dirty="0">
                <a:solidFill>
                  <a:srgbClr val="0070C0"/>
                </a:solidFill>
              </a:rPr>
              <a:t>“a detailed overview summary of these facilities, both defunct and still in operation, could be very useful.”</a:t>
            </a:r>
            <a:endParaRPr kumimoji="0" lang="en-US" sz="1800" b="0" i="1" u="none" strike="noStrike" cap="none" spc="0" normalizeH="0" baseline="0" dirty="0">
              <a:ln>
                <a:noFill/>
              </a:ln>
              <a:solidFill>
                <a:srgbClr val="0070C0"/>
              </a:solidFill>
              <a:effectLst/>
              <a:uFillTx/>
              <a:latin typeface="Franklin Gothic Book"/>
              <a:ea typeface="Franklin Gothic Book"/>
              <a:cs typeface="Franklin Gothic Book"/>
              <a:sym typeface="Franklin Gothic Book"/>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endParaRPr>
          </a:p>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rPr>
              <a:t>will be addressed by a dedicated talk:</a:t>
            </a: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endParaRPr>
          </a:p>
          <a:p>
            <a:r>
              <a:rPr lang="en-US" i="1" dirty="0"/>
              <a:t>“Review of existing and planned cable testing capabilities”, </a:t>
            </a:r>
            <a:r>
              <a:rPr lang="en-US" dirty="0"/>
              <a:t>by G. </a:t>
            </a:r>
            <a:r>
              <a:rPr lang="en-US" dirty="0" err="1"/>
              <a:t>Velev</a:t>
            </a:r>
            <a:endParaRPr kumimoji="0" lang="en-US" sz="1800" b="0" i="0" u="none" strike="noStrike" cap="none" spc="0" normalizeH="0" baseline="0" dirty="0">
              <a:ln>
                <a:noFill/>
              </a:ln>
              <a:solidFill>
                <a:srgbClr val="000000"/>
              </a:solidFill>
              <a:effectLst/>
              <a:uFillTx/>
              <a:latin typeface="Franklin Gothic Book"/>
              <a:ea typeface="Franklin Gothic Book"/>
              <a:cs typeface="Franklin Gothic Book"/>
              <a:sym typeface="Franklin Gothic Book"/>
            </a:endParaRPr>
          </a:p>
        </p:txBody>
      </p:sp>
      <p:sp>
        <p:nvSpPr>
          <p:cNvPr id="5" name="Slide Number Placeholder 4">
            <a:extLst>
              <a:ext uri="{FF2B5EF4-FFF2-40B4-BE49-F238E27FC236}">
                <a16:creationId xmlns:a16="http://schemas.microsoft.com/office/drawing/2014/main" id="{E1C15C0F-8EAF-39E1-DD4C-714A544DB510}"/>
              </a:ext>
            </a:extLst>
          </p:cNvPr>
          <p:cNvSpPr>
            <a:spLocks noGrp="1"/>
          </p:cNvSpPr>
          <p:nvPr>
            <p:ph type="sldNum" sz="quarter" idx="2"/>
          </p:nvPr>
        </p:nvSpPr>
        <p:spPr/>
        <p:txBody>
          <a:bodyPr/>
          <a:lstStyle/>
          <a:p>
            <a:fld id="{86CB4B4D-7CA3-9044-876B-883B54F8677D}" type="slidenum">
              <a:rPr lang="en-US" smtClean="0"/>
              <a:t>6</a:t>
            </a:fld>
            <a:endParaRPr lang="en-US"/>
          </a:p>
        </p:txBody>
      </p:sp>
    </p:spTree>
    <p:extLst>
      <p:ext uri="{BB962C8B-B14F-4D97-AF65-F5344CB8AC3E}">
        <p14:creationId xmlns:p14="http://schemas.microsoft.com/office/powerpoint/2010/main" val="39194015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6478-2D11-442F-655D-781A1BF35A97}"/>
              </a:ext>
            </a:extLst>
          </p:cNvPr>
          <p:cNvSpPr>
            <a:spLocks noGrp="1"/>
          </p:cNvSpPr>
          <p:nvPr>
            <p:ph type="title"/>
          </p:nvPr>
        </p:nvSpPr>
        <p:spPr/>
        <p:txBody>
          <a:bodyPr>
            <a:normAutofit fontScale="90000"/>
          </a:bodyPr>
          <a:lstStyle/>
          <a:p>
            <a:r>
              <a:rPr lang="en-US" dirty="0"/>
              <a:t>EOC report – addressing feedback on Project Structure and Management</a:t>
            </a:r>
            <a:br>
              <a:rPr lang="en-US" dirty="0"/>
            </a:br>
            <a:r>
              <a:rPr lang="en-US" dirty="0"/>
              <a:t> </a:t>
            </a:r>
          </a:p>
        </p:txBody>
      </p:sp>
      <p:sp>
        <p:nvSpPr>
          <p:cNvPr id="3" name="Text Placeholder 2">
            <a:extLst>
              <a:ext uri="{FF2B5EF4-FFF2-40B4-BE49-F238E27FC236}">
                <a16:creationId xmlns:a16="http://schemas.microsoft.com/office/drawing/2014/main" id="{390BF04D-20B3-0531-619B-1C857147D478}"/>
              </a:ext>
            </a:extLst>
          </p:cNvPr>
          <p:cNvSpPr>
            <a:spLocks noGrp="1"/>
          </p:cNvSpPr>
          <p:nvPr>
            <p:ph type="body" idx="1"/>
          </p:nvPr>
        </p:nvSpPr>
        <p:spPr>
          <a:xfrm>
            <a:off x="298100" y="1277716"/>
            <a:ext cx="4199759" cy="4525964"/>
          </a:xfrm>
        </p:spPr>
        <p:txBody>
          <a:bodyPr>
            <a:normAutofit fontScale="92500" lnSpcReduction="20000"/>
          </a:bodyPr>
          <a:lstStyle/>
          <a:p>
            <a:r>
              <a:rPr lang="en-US" i="1" dirty="0">
                <a:solidFill>
                  <a:srgbClr val="0070C0"/>
                </a:solidFill>
              </a:rPr>
              <a:t>“…a clear organization chart should be created with well-defined Roles, Responsibilities, Authorities, and Accountabilities.”</a:t>
            </a:r>
          </a:p>
          <a:p>
            <a:endParaRPr lang="en-US" i="1" dirty="0">
              <a:solidFill>
                <a:srgbClr val="0070C0"/>
              </a:solidFill>
            </a:endParaRPr>
          </a:p>
          <a:p>
            <a:r>
              <a:rPr lang="en-US" dirty="0"/>
              <a:t>The current organization is shown to the right. </a:t>
            </a:r>
          </a:p>
          <a:p>
            <a:pPr lvl="1"/>
            <a:r>
              <a:rPr lang="en-US" dirty="0"/>
              <a:t>Note that resources (people) are managed by SP and GV within the two organizations (not the PM’s).</a:t>
            </a:r>
          </a:p>
          <a:p>
            <a:pPr lvl="1"/>
            <a:r>
              <a:rPr lang="en-US" dirty="0"/>
              <a:t>R2A2s are not fully nailed down</a:t>
            </a:r>
          </a:p>
          <a:p>
            <a:endParaRPr lang="en-US" dirty="0"/>
          </a:p>
          <a:p>
            <a:endParaRPr lang="en-US" dirty="0"/>
          </a:p>
        </p:txBody>
      </p:sp>
      <p:pic>
        <p:nvPicPr>
          <p:cNvPr id="4" name="Picture 3">
            <a:extLst>
              <a:ext uri="{FF2B5EF4-FFF2-40B4-BE49-F238E27FC236}">
                <a16:creationId xmlns:a16="http://schemas.microsoft.com/office/drawing/2014/main" id="{F5C2CE0E-9FF3-7530-9E04-8F55D31D27F7}"/>
              </a:ext>
            </a:extLst>
          </p:cNvPr>
          <p:cNvPicPr>
            <a:picLocks noChangeAspect="1"/>
          </p:cNvPicPr>
          <p:nvPr/>
        </p:nvPicPr>
        <p:blipFill>
          <a:blip r:embed="rId2"/>
          <a:stretch>
            <a:fillRect/>
          </a:stretch>
        </p:blipFill>
        <p:spPr>
          <a:xfrm>
            <a:off x="4720280" y="1037864"/>
            <a:ext cx="7400108" cy="5203374"/>
          </a:xfrm>
          <a:prstGeom prst="rect">
            <a:avLst/>
          </a:prstGeom>
        </p:spPr>
      </p:pic>
      <p:sp>
        <p:nvSpPr>
          <p:cNvPr id="5" name="Slide Number Placeholder 4">
            <a:extLst>
              <a:ext uri="{FF2B5EF4-FFF2-40B4-BE49-F238E27FC236}">
                <a16:creationId xmlns:a16="http://schemas.microsoft.com/office/drawing/2014/main" id="{D0A5B788-EEAF-5646-5EAD-9262705FC1C2}"/>
              </a:ext>
            </a:extLst>
          </p:cNvPr>
          <p:cNvSpPr>
            <a:spLocks noGrp="1"/>
          </p:cNvSpPr>
          <p:nvPr>
            <p:ph type="sldNum" sz="quarter" idx="2"/>
          </p:nvPr>
        </p:nvSpPr>
        <p:spPr/>
        <p:txBody>
          <a:bodyPr/>
          <a:lstStyle/>
          <a:p>
            <a:fld id="{86CB4B4D-7CA3-9044-876B-883B54F8677D}" type="slidenum">
              <a:rPr lang="en-US" smtClean="0"/>
              <a:t>7</a:t>
            </a:fld>
            <a:endParaRPr lang="en-US"/>
          </a:p>
        </p:txBody>
      </p:sp>
    </p:spTree>
    <p:extLst>
      <p:ext uri="{BB962C8B-B14F-4D97-AF65-F5344CB8AC3E}">
        <p14:creationId xmlns:p14="http://schemas.microsoft.com/office/powerpoint/2010/main" val="16024016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6478-2D11-442F-655D-781A1BF35A97}"/>
              </a:ext>
            </a:extLst>
          </p:cNvPr>
          <p:cNvSpPr>
            <a:spLocks noGrp="1"/>
          </p:cNvSpPr>
          <p:nvPr>
            <p:ph type="title"/>
          </p:nvPr>
        </p:nvSpPr>
        <p:spPr/>
        <p:txBody>
          <a:bodyPr>
            <a:normAutofit fontScale="90000"/>
          </a:bodyPr>
          <a:lstStyle/>
          <a:p>
            <a:r>
              <a:rPr lang="en-US" dirty="0"/>
              <a:t>EOC report – addressing feedback on Project Structure and Management</a:t>
            </a:r>
            <a:br>
              <a:rPr lang="en-US" dirty="0"/>
            </a:br>
            <a:r>
              <a:rPr lang="en-US" dirty="0"/>
              <a:t> </a:t>
            </a:r>
          </a:p>
        </p:txBody>
      </p:sp>
      <p:sp>
        <p:nvSpPr>
          <p:cNvPr id="3" name="Text Placeholder 2">
            <a:extLst>
              <a:ext uri="{FF2B5EF4-FFF2-40B4-BE49-F238E27FC236}">
                <a16:creationId xmlns:a16="http://schemas.microsoft.com/office/drawing/2014/main" id="{390BF04D-20B3-0531-619B-1C857147D478}"/>
              </a:ext>
            </a:extLst>
          </p:cNvPr>
          <p:cNvSpPr>
            <a:spLocks noGrp="1"/>
          </p:cNvSpPr>
          <p:nvPr>
            <p:ph type="body" idx="1"/>
          </p:nvPr>
        </p:nvSpPr>
        <p:spPr>
          <a:xfrm>
            <a:off x="569949" y="1037177"/>
            <a:ext cx="5089446" cy="4525964"/>
          </a:xfrm>
        </p:spPr>
        <p:txBody>
          <a:bodyPr>
            <a:normAutofit/>
          </a:bodyPr>
          <a:lstStyle/>
          <a:p>
            <a:r>
              <a:rPr lang="en-US" i="1" dirty="0">
                <a:solidFill>
                  <a:srgbClr val="0070C0"/>
                </a:solidFill>
              </a:rPr>
              <a:t>“…The project might benefit from a more rigorous approach to the Risk Management process.”</a:t>
            </a:r>
          </a:p>
          <a:p>
            <a:endParaRPr lang="en-US" i="1" dirty="0">
              <a:solidFill>
                <a:srgbClr val="0070C0"/>
              </a:solidFill>
            </a:endParaRPr>
          </a:p>
          <a:p>
            <a:r>
              <a:rPr lang="en-US" dirty="0"/>
              <a:t>A simple risk register has been drafted. Feedback from the EOC on format and content is most welcome. (A subset shown to the right)</a:t>
            </a:r>
          </a:p>
          <a:p>
            <a:pPr marL="0" indent="0">
              <a:buNone/>
            </a:pPr>
            <a:endParaRPr lang="en-US" dirty="0"/>
          </a:p>
        </p:txBody>
      </p:sp>
      <p:pic>
        <p:nvPicPr>
          <p:cNvPr id="5" name="Picture 4">
            <a:extLst>
              <a:ext uri="{FF2B5EF4-FFF2-40B4-BE49-F238E27FC236}">
                <a16:creationId xmlns:a16="http://schemas.microsoft.com/office/drawing/2014/main" id="{9EF35B46-641D-45DA-AC3A-451B3567E119}"/>
              </a:ext>
            </a:extLst>
          </p:cNvPr>
          <p:cNvPicPr>
            <a:picLocks noChangeAspect="1"/>
          </p:cNvPicPr>
          <p:nvPr/>
        </p:nvPicPr>
        <p:blipFill>
          <a:blip r:embed="rId2"/>
          <a:stretch>
            <a:fillRect/>
          </a:stretch>
        </p:blipFill>
        <p:spPr>
          <a:xfrm>
            <a:off x="6301944" y="1037177"/>
            <a:ext cx="5828270" cy="2838157"/>
          </a:xfrm>
          <a:prstGeom prst="rect">
            <a:avLst/>
          </a:prstGeom>
        </p:spPr>
      </p:pic>
      <p:pic>
        <p:nvPicPr>
          <p:cNvPr id="6" name="Picture 5">
            <a:extLst>
              <a:ext uri="{FF2B5EF4-FFF2-40B4-BE49-F238E27FC236}">
                <a16:creationId xmlns:a16="http://schemas.microsoft.com/office/drawing/2014/main" id="{3BF018D1-0C69-AD67-8064-470301CB540E}"/>
              </a:ext>
            </a:extLst>
          </p:cNvPr>
          <p:cNvPicPr>
            <a:picLocks noChangeAspect="1"/>
          </p:cNvPicPr>
          <p:nvPr/>
        </p:nvPicPr>
        <p:blipFill>
          <a:blip r:embed="rId3"/>
          <a:stretch>
            <a:fillRect/>
          </a:stretch>
        </p:blipFill>
        <p:spPr>
          <a:xfrm>
            <a:off x="6301944" y="4161617"/>
            <a:ext cx="5828271" cy="1960662"/>
          </a:xfrm>
          <a:prstGeom prst="rect">
            <a:avLst/>
          </a:prstGeom>
        </p:spPr>
      </p:pic>
      <p:sp>
        <p:nvSpPr>
          <p:cNvPr id="4" name="Slide Number Placeholder 3">
            <a:extLst>
              <a:ext uri="{FF2B5EF4-FFF2-40B4-BE49-F238E27FC236}">
                <a16:creationId xmlns:a16="http://schemas.microsoft.com/office/drawing/2014/main" id="{982ECBFD-DC5E-74C0-90A5-EC973E682113}"/>
              </a:ext>
            </a:extLst>
          </p:cNvPr>
          <p:cNvSpPr>
            <a:spLocks noGrp="1"/>
          </p:cNvSpPr>
          <p:nvPr>
            <p:ph type="sldNum" sz="quarter" idx="2"/>
          </p:nvPr>
        </p:nvSpPr>
        <p:spPr/>
        <p:txBody>
          <a:bodyPr/>
          <a:lstStyle/>
          <a:p>
            <a:fld id="{86CB4B4D-7CA3-9044-876B-883B54F8677D}" type="slidenum">
              <a:rPr lang="en-US" smtClean="0"/>
              <a:t>8</a:t>
            </a:fld>
            <a:endParaRPr lang="en-US"/>
          </a:p>
        </p:txBody>
      </p:sp>
    </p:spTree>
    <p:extLst>
      <p:ext uri="{BB962C8B-B14F-4D97-AF65-F5344CB8AC3E}">
        <p14:creationId xmlns:p14="http://schemas.microsoft.com/office/powerpoint/2010/main" val="10264713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6478-2D11-442F-655D-781A1BF35A97}"/>
              </a:ext>
            </a:extLst>
          </p:cNvPr>
          <p:cNvSpPr>
            <a:spLocks noGrp="1"/>
          </p:cNvSpPr>
          <p:nvPr>
            <p:ph type="title"/>
          </p:nvPr>
        </p:nvSpPr>
        <p:spPr/>
        <p:txBody>
          <a:bodyPr>
            <a:normAutofit fontScale="90000"/>
          </a:bodyPr>
          <a:lstStyle/>
          <a:p>
            <a:r>
              <a:rPr lang="en-US" dirty="0"/>
              <a:t>EOC report – addressing feedback on 15T Magnet Design</a:t>
            </a:r>
            <a:br>
              <a:rPr lang="en-US" dirty="0"/>
            </a:br>
            <a:r>
              <a:rPr lang="en-US" dirty="0"/>
              <a:t> </a:t>
            </a:r>
          </a:p>
        </p:txBody>
      </p:sp>
      <p:sp>
        <p:nvSpPr>
          <p:cNvPr id="3" name="Text Placeholder 2">
            <a:extLst>
              <a:ext uri="{FF2B5EF4-FFF2-40B4-BE49-F238E27FC236}">
                <a16:creationId xmlns:a16="http://schemas.microsoft.com/office/drawing/2014/main" id="{390BF04D-20B3-0531-619B-1C857147D478}"/>
              </a:ext>
            </a:extLst>
          </p:cNvPr>
          <p:cNvSpPr>
            <a:spLocks noGrp="1"/>
          </p:cNvSpPr>
          <p:nvPr>
            <p:ph type="body" idx="1"/>
          </p:nvPr>
        </p:nvSpPr>
        <p:spPr>
          <a:xfrm>
            <a:off x="174533" y="1061891"/>
            <a:ext cx="6288051" cy="4525964"/>
          </a:xfrm>
        </p:spPr>
        <p:txBody>
          <a:bodyPr>
            <a:normAutofit fontScale="92500" lnSpcReduction="20000"/>
          </a:bodyPr>
          <a:lstStyle/>
          <a:p>
            <a:r>
              <a:rPr lang="en-US" i="1" dirty="0">
                <a:solidFill>
                  <a:srgbClr val="0070C0"/>
                </a:solidFill>
              </a:rPr>
              <a:t>“But beware, this is an R&amp;D magnet, hopefully achieving 15 T operational..”</a:t>
            </a:r>
          </a:p>
          <a:p>
            <a:endParaRPr lang="en-US" i="1" dirty="0">
              <a:solidFill>
                <a:srgbClr val="0070C0"/>
              </a:solidFill>
            </a:endParaRPr>
          </a:p>
          <a:p>
            <a:r>
              <a:rPr lang="en-US" dirty="0"/>
              <a:t>The talks by the Test Facility Dipole team will strive to show how we are trying to mitigate uncertainty in magnet performance, e.g. through design margin, wire procurement, etc.</a:t>
            </a:r>
          </a:p>
          <a:p>
            <a:pPr lvl="1"/>
            <a:r>
              <a:rPr lang="en-US" dirty="0"/>
              <a:t>Nevertheless, we recognize many risks:</a:t>
            </a:r>
          </a:p>
          <a:p>
            <a:pPr lvl="2"/>
            <a:r>
              <a:rPr lang="en-US" dirty="0"/>
              <a:t>Conductor variability</a:t>
            </a:r>
          </a:p>
          <a:p>
            <a:pPr lvl="2"/>
            <a:r>
              <a:rPr lang="en-US" dirty="0"/>
              <a:t>Cable performance reproducibility</a:t>
            </a:r>
          </a:p>
          <a:p>
            <a:pPr lvl="2"/>
            <a:r>
              <a:rPr lang="en-US" dirty="0"/>
              <a:t>Magnet design and fabrication issues</a:t>
            </a:r>
          </a:p>
          <a:p>
            <a:pPr lvl="2"/>
            <a:r>
              <a:rPr lang="en-US" dirty="0"/>
              <a:t>Resources to finalize design, and for fabrication</a:t>
            </a:r>
          </a:p>
          <a:p>
            <a:pPr lvl="2"/>
            <a:r>
              <a:rPr lang="en-US" dirty="0"/>
              <a:t>…</a:t>
            </a:r>
          </a:p>
          <a:p>
            <a:endParaRPr lang="en-US" dirty="0"/>
          </a:p>
          <a:p>
            <a:pPr marL="0" indent="0">
              <a:buNone/>
            </a:pPr>
            <a:endParaRPr lang="en-US" dirty="0"/>
          </a:p>
        </p:txBody>
      </p:sp>
      <p:sp>
        <p:nvSpPr>
          <p:cNvPr id="4" name="Text Placeholder 2">
            <a:extLst>
              <a:ext uri="{FF2B5EF4-FFF2-40B4-BE49-F238E27FC236}">
                <a16:creationId xmlns:a16="http://schemas.microsoft.com/office/drawing/2014/main" id="{3135ED79-5189-0C00-EA2F-AF66FD23B854}"/>
              </a:ext>
            </a:extLst>
          </p:cNvPr>
          <p:cNvSpPr txBox="1">
            <a:spLocks/>
          </p:cNvSpPr>
          <p:nvPr/>
        </p:nvSpPr>
        <p:spPr>
          <a:xfrm>
            <a:off x="6747779" y="1061891"/>
            <a:ext cx="5269688" cy="45259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800100" marR="0" indent="-342900" algn="l" defTabSz="457200" rtl="0" latinLnBrk="0">
              <a:lnSpc>
                <a:spcPct val="100000"/>
              </a:lnSpc>
              <a:spcBef>
                <a:spcPts val="500"/>
              </a:spcBef>
              <a:spcAft>
                <a:spcPts val="0"/>
              </a:spcAft>
              <a:buClrTx/>
              <a:buSzPct val="100000"/>
              <a:buFont typeface="Arial"/>
              <a:buChar char="o"/>
              <a:tabLst/>
              <a:defRPr sz="2400" b="0" i="0" u="none" strike="noStrike" cap="none" spc="0" baseline="0">
                <a:solidFill>
                  <a:srgbClr val="000000"/>
                </a:solidFill>
                <a:uFillTx/>
                <a:latin typeface="Arial"/>
                <a:ea typeface="Arial"/>
                <a:cs typeface="Arial"/>
                <a:sym typeface="Arial"/>
              </a:defRPr>
            </a:lvl2pPr>
            <a:lvl3pPr marL="1188719" marR="0" indent="-274319"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45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031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hangingPunct="1"/>
            <a:r>
              <a:rPr lang="en-US" i="1" dirty="0">
                <a:solidFill>
                  <a:srgbClr val="0070C0"/>
                </a:solidFill>
              </a:rPr>
              <a:t>“The rest of the engineering still needs much work, so the timeline is a bit optimistic.</a:t>
            </a:r>
          </a:p>
          <a:p>
            <a:pPr hangingPunct="1"/>
            <a:endParaRPr lang="en-US" i="1" dirty="0">
              <a:solidFill>
                <a:srgbClr val="0070C0"/>
              </a:solidFill>
            </a:endParaRPr>
          </a:p>
          <a:p>
            <a:pPr hangingPunct="1"/>
            <a:r>
              <a:rPr lang="en-US" dirty="0"/>
              <a:t>Indeed, the design schedule has slipped somewhat – cost impact is not too large, but we do not expect to be able to significantly recover schedule</a:t>
            </a:r>
          </a:p>
          <a:p>
            <a:pPr lvl="1" hangingPunct="1"/>
            <a:r>
              <a:rPr lang="en-US" dirty="0"/>
              <a:t>Resources are particularly challenging since ~1 year</a:t>
            </a:r>
          </a:p>
          <a:p>
            <a:pPr hangingPunct="1"/>
            <a:endParaRPr lang="en-US" dirty="0"/>
          </a:p>
          <a:p>
            <a:pPr marL="0" indent="0" hangingPunct="1">
              <a:buFont typeface="Arial"/>
              <a:buNone/>
            </a:pPr>
            <a:endParaRPr lang="en-US" dirty="0"/>
          </a:p>
        </p:txBody>
      </p:sp>
      <p:sp>
        <p:nvSpPr>
          <p:cNvPr id="5" name="Slide Number Placeholder 4">
            <a:extLst>
              <a:ext uri="{FF2B5EF4-FFF2-40B4-BE49-F238E27FC236}">
                <a16:creationId xmlns:a16="http://schemas.microsoft.com/office/drawing/2014/main" id="{B78E338B-8C8E-0AFC-A31C-58D69288A8E1}"/>
              </a:ext>
            </a:extLst>
          </p:cNvPr>
          <p:cNvSpPr>
            <a:spLocks noGrp="1"/>
          </p:cNvSpPr>
          <p:nvPr>
            <p:ph type="sldNum" sz="quarter" idx="2"/>
          </p:nvPr>
        </p:nvSpPr>
        <p:spPr/>
        <p:txBody>
          <a:bodyPr/>
          <a:lstStyle/>
          <a:p>
            <a:fld id="{86CB4B4D-7CA3-9044-876B-883B54F8677D}" type="slidenum">
              <a:rPr lang="en-US" smtClean="0"/>
              <a:t>9</a:t>
            </a:fld>
            <a:endParaRPr lang="en-US"/>
          </a:p>
        </p:txBody>
      </p:sp>
    </p:spTree>
    <p:extLst>
      <p:ext uri="{BB962C8B-B14F-4D97-AF65-F5344CB8AC3E}">
        <p14:creationId xmlns:p14="http://schemas.microsoft.com/office/powerpoint/2010/main" val="1668193187"/>
      </p:ext>
    </p:extLst>
  </p:cSld>
  <p:clrMapOvr>
    <a:masterClrMapping/>
  </p:clrMapOvr>
  <p:transition spd="med"/>
</p:sld>
</file>

<file path=ppt/theme/theme1.xml><?xml version="1.0" encoding="utf-8"?>
<a:theme xmlns:a="http://schemas.openxmlformats.org/drawingml/2006/main" name="4_ATAP Blue Footer">
  <a:themeElements>
    <a:clrScheme name="4_ATAP Blue Foo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4_ATAP Blue Footer">
      <a:majorFont>
        <a:latin typeface="Times New Roman"/>
        <a:ea typeface="Times New Roman"/>
        <a:cs typeface="Times New Roman"/>
      </a:majorFont>
      <a:minorFont>
        <a:latin typeface="Helvetica"/>
        <a:ea typeface="Helvetica"/>
        <a:cs typeface="Helvetica"/>
      </a:minorFont>
    </a:fontScheme>
    <a:fmtScheme name="4_ATAP Blue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ATAP Blue Footer">
  <a:themeElements>
    <a:clrScheme name="4_ATAP Blue Foo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4_ATAP Blue Footer">
      <a:majorFont>
        <a:latin typeface="Times New Roman"/>
        <a:ea typeface="Times New Roman"/>
        <a:cs typeface="Times New Roman"/>
      </a:majorFont>
      <a:minorFont>
        <a:latin typeface="Helvetica"/>
        <a:ea typeface="Helvetica"/>
        <a:cs typeface="Helvetica"/>
      </a:minorFont>
    </a:fontScheme>
    <a:fmtScheme name="4_ATAP Blue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ranklin Gothic Book"/>
            <a:ea typeface="Franklin Gothic Book"/>
            <a:cs typeface="Franklin Gothic Book"/>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10533</TotalTime>
  <Words>1411</Words>
  <Application>Microsoft Macintosh PowerPoint</Application>
  <PresentationFormat>Widescreen</PresentationFormat>
  <Paragraphs>151</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Avenir Next Condensed Demi Bold</vt:lpstr>
      <vt:lpstr>Calibri</vt:lpstr>
      <vt:lpstr>Courier New</vt:lpstr>
      <vt:lpstr>Franklin Gothic Book</vt:lpstr>
      <vt:lpstr>Franklin Gothic Medium</vt:lpstr>
      <vt:lpstr>Times New Roman</vt:lpstr>
      <vt:lpstr>Wingdings</vt:lpstr>
      <vt:lpstr>4_ATAP Blue Footer</vt:lpstr>
      <vt:lpstr>Integrated Project Team Meeting #6</vt:lpstr>
      <vt:lpstr>Agenda</vt:lpstr>
      <vt:lpstr>Summary of funding received to-date</vt:lpstr>
      <vt:lpstr>EOC Indico site contains all presentations</vt:lpstr>
      <vt:lpstr>EOC - Charge</vt:lpstr>
      <vt:lpstr>Previous EOC meeting report </vt:lpstr>
      <vt:lpstr>EOC report – addressing feedback on Project Structure and Management  </vt:lpstr>
      <vt:lpstr>EOC report – addressing feedback on Project Structure and Management  </vt:lpstr>
      <vt:lpstr>EOC report – addressing feedback on 15T Magnet Design  </vt:lpstr>
      <vt:lpstr>EOC report – addressing feedback on Facility Design  </vt:lpstr>
      <vt:lpstr>EOC report – addressing feedback on Facility Usage  </vt:lpstr>
      <vt:lpstr>EOC report – addressing feedback on Budget and Schedule  </vt:lpstr>
      <vt:lpstr>Backup</vt:lpstr>
      <vt:lpstr>Magnet parameters/specifications for FES and HEP needs (From Conceptual Cost and Schedule document)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Temperature Superconductor Cable Test Facility </dc:title>
  <cp:lastModifiedBy>soprestemon</cp:lastModifiedBy>
  <cp:revision>26</cp:revision>
  <dcterms:modified xsi:type="dcterms:W3CDTF">2022-08-25T16:37:08Z</dcterms:modified>
</cp:coreProperties>
</file>