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8" r:id="rId2"/>
    <p:sldId id="920" r:id="rId3"/>
    <p:sldId id="1001" r:id="rId4"/>
    <p:sldId id="978" r:id="rId5"/>
    <p:sldId id="1005" r:id="rId6"/>
    <p:sldId id="1006" r:id="rId7"/>
    <p:sldId id="1007" r:id="rId8"/>
    <p:sldId id="980" r:id="rId9"/>
    <p:sldId id="984" r:id="rId10"/>
    <p:sldId id="990" r:id="rId11"/>
    <p:sldId id="991" r:id="rId12"/>
    <p:sldId id="1008" r:id="rId13"/>
    <p:sldId id="993" r:id="rId14"/>
    <p:sldId id="1003" r:id="rId15"/>
    <p:sldId id="981" r:id="rId16"/>
    <p:sldId id="1010" r:id="rId17"/>
    <p:sldId id="1009" r:id="rId18"/>
    <p:sldId id="950" r:id="rId19"/>
    <p:sldId id="1004" r:id="rId20"/>
    <p:sldId id="941" r:id="rId21"/>
    <p:sldId id="997" r:id="rId22"/>
    <p:sldId id="998" r:id="rId23"/>
    <p:sldId id="951" r:id="rId24"/>
    <p:sldId id="1002" r:id="rId25"/>
    <p:sldId id="999" r:id="rId26"/>
    <p:sldId id="988" r:id="rId27"/>
    <p:sldId id="967" r:id="rId28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FF"/>
    <a:srgbClr val="0099CC"/>
    <a:srgbClr val="0033CC"/>
    <a:srgbClr val="FF9900"/>
    <a:srgbClr val="000099"/>
    <a:srgbClr val="044D7A"/>
    <a:srgbClr val="045486"/>
    <a:srgbClr val="04619A"/>
    <a:srgbClr val="008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 varScale="1">
        <p:scale>
          <a:sx n="101" d="100"/>
          <a:sy n="101" d="100"/>
        </p:scale>
        <p:origin x="3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0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39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82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0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59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47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6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23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4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4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7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2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2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19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65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75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51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2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28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0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5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63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704958" y="6477000"/>
            <a:ext cx="1503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TFD Status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750180" y="6477000"/>
            <a:ext cx="157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IPT6, August 25, 2022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672" y="3762165"/>
            <a:ext cx="8458200" cy="222724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Integrated Project Team meeting #6</a:t>
            </a:r>
            <a:br>
              <a:rPr lang="en-US" sz="2800" dirty="0"/>
            </a:br>
            <a:r>
              <a:rPr lang="en-US" sz="2800" dirty="0"/>
              <a:t>August 25, 2022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TFD Status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Schedule: IPT6 vs. IPT5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ABEFA-4949-7F22-C252-E10950220B8A}"/>
              </a:ext>
            </a:extLst>
          </p:cNvPr>
          <p:cNvSpPr txBox="1"/>
          <p:nvPr/>
        </p:nvSpPr>
        <p:spPr>
          <a:xfrm>
            <a:off x="228600" y="847521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2022 (EOC2/IPT6)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F858E-AA7E-7B8D-CBD2-35F43B15CB4D}"/>
              </a:ext>
            </a:extLst>
          </p:cNvPr>
          <p:cNvSpPr txBox="1"/>
          <p:nvPr/>
        </p:nvSpPr>
        <p:spPr>
          <a:xfrm>
            <a:off x="228600" y="5940623"/>
            <a:ext cx="7513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December 2021 (IPT5 - revised after meeting to anticipate cost/schedule review as requested by DOE)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A3ADB-71D6-0441-84FF-4D6519472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2034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0D3B0-41E6-0170-88CE-487D03A1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0"/>
            <a:ext cx="9144000" cy="202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53F98-CDB0-814A-0614-5275EE5E07CD}"/>
              </a:ext>
            </a:extLst>
          </p:cNvPr>
          <p:cNvSpPr txBox="1"/>
          <p:nvPr/>
        </p:nvSpPr>
        <p:spPr>
          <a:xfrm>
            <a:off x="8294642" y="972979"/>
            <a:ext cx="733534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45720" rIns="45720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</a:rPr>
              <a:t>+4.5 months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34282B-B95E-33F3-6B55-948D137311C4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8661409" y="1219200"/>
            <a:ext cx="0" cy="21630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5510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Design, Prototype Cable and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99A13-63EC-C3CC-85ED-0997AF29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806668"/>
            <a:ext cx="90144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1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IPT5 - Design, Prototype Cable and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4935-FEF0-462C-9751-387D5C02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990600"/>
            <a:ext cx="90106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4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Cables and Coils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2361B-A61D-AD01-E2E2-518A4157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8153400" cy="54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1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Structure, Assembly and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CBA1D-E36F-11F0-B98D-262B0073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38200"/>
            <a:ext cx="8915400" cy="54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4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Budget update from vendor quotes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3D9F1-DEEC-F684-D4FF-7E4549FB2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637"/>
            <a:ext cx="9144000" cy="51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1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Budget update from vendor quotes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A942B-A21E-90C5-9368-AA8973E7AFB4}"/>
              </a:ext>
            </a:extLst>
          </p:cNvPr>
          <p:cNvSpPr txBox="1"/>
          <p:nvPr/>
        </p:nvSpPr>
        <p:spPr>
          <a:xfrm>
            <a:off x="446088" y="1066800"/>
            <a:ext cx="5649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procurement budget is still a good match to expected cost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after some key orders have been placed and vendor quotes for major items received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Significant uncertainty until orders are placed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Conductor cost increase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~15% from prototype coil order and production coil quote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Order was placed for 5 coils instead than 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Partly compensated by shorter coil length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Coil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tooling/parts lower than budgeted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Structure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(iron yoke) higher than budgeted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8D10A-50F1-D330-D329-7FF764800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64647"/>
            <a:ext cx="2609692" cy="5471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CA7A7-F22C-2DC8-EF6F-5A5E1F29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00600"/>
            <a:ext cx="47148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2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60120B-C750-EC0F-53A1-7586ABAF5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4" y="838200"/>
            <a:ext cx="7442144" cy="4645152"/>
          </a:xfrm>
          <a:prstGeom prst="rect">
            <a:avLst/>
          </a:prstGeom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Profile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23B174-01AA-1A97-ED2A-40D7E895A036}"/>
              </a:ext>
            </a:extLst>
          </p:cNvPr>
          <p:cNvCxnSpPr/>
          <p:nvPr/>
        </p:nvCxnSpPr>
        <p:spPr bwMode="auto">
          <a:xfrm>
            <a:off x="4200525" y="2590800"/>
            <a:ext cx="0" cy="762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F0CA1C-ABC7-4179-2D25-442F45FB8EA0}"/>
              </a:ext>
            </a:extLst>
          </p:cNvPr>
          <p:cNvCxnSpPr>
            <a:cxnSpLocks/>
          </p:cNvCxnSpPr>
          <p:nvPr/>
        </p:nvCxnSpPr>
        <p:spPr bwMode="auto">
          <a:xfrm>
            <a:off x="3124200" y="3352800"/>
            <a:ext cx="1076325" cy="91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D57769-9C83-A27B-E34C-6464F8D0C133}"/>
              </a:ext>
            </a:extLst>
          </p:cNvPr>
          <p:cNvSpPr txBox="1"/>
          <p:nvPr/>
        </p:nvSpPr>
        <p:spPr>
          <a:xfrm>
            <a:off x="2819400" y="4120896"/>
            <a:ext cx="30989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Next 3 quarters: 2.4 M$</a:t>
            </a:r>
          </a:p>
          <a:p>
            <a:r>
              <a:rPr lang="en-US" sz="1200" dirty="0"/>
              <a:t>M&amp;S: 1.4 M$ (coil tooling/parts &amp; structure)</a:t>
            </a:r>
          </a:p>
          <a:p>
            <a:r>
              <a:rPr lang="en-US" sz="1200" dirty="0"/>
              <a:t>Labor: 1M$ (prototype coil, production cables)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2E778F-887D-50D4-770F-BF23371C6C14}"/>
              </a:ext>
            </a:extLst>
          </p:cNvPr>
          <p:cNvCxnSpPr/>
          <p:nvPr/>
        </p:nvCxnSpPr>
        <p:spPr bwMode="auto">
          <a:xfrm>
            <a:off x="4200525" y="3374136"/>
            <a:ext cx="0" cy="7283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45A51A0-4A98-3213-53E2-0926AAC8A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2402"/>
            <a:ext cx="9144000" cy="6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671175" y="959093"/>
            <a:ext cx="78016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updates from IPT5: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Design and analysis effort has focused on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incorporating engineering requirements and fabrication/assembly considerations, including feedback from vendors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on component manufacturability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cost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Following a successful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Specification Review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we requested a final quote for the production wire and placed the order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register has been compiled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better capture and track information from project plan and feedback from reviews, IPT and EOC meetings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Procurement estimate have been updated to include new information from orders placed, final quotes, budgetary quotes – result is close to allocated budget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Engineering design and cable development schedule has been slipping, resulting in 4-5 months delay on project completion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Availability of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resources/infrastructure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engineering design and magnet fabrication is a challenge </a:t>
            </a:r>
          </a:p>
        </p:txBody>
      </p:sp>
    </p:spTree>
    <p:extLst>
      <p:ext uri="{BB962C8B-B14F-4D97-AF65-F5344CB8AC3E}">
        <p14:creationId xmlns:p14="http://schemas.microsoft.com/office/powerpoint/2010/main" val="324896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133600"/>
            <a:ext cx="8686799" cy="2438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Slides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1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600200" y="1066800"/>
            <a:ext cx="6496050" cy="501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Technical Update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Wire Specification Review Feedback and Response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Engineering design and procurements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Magnet Fabrication Infrastructure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Risk Register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Schedule Update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Comparison IPT6 vs. IPT5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Next phase: cable and coil fabrication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Budget Update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Component quotes vs. allocated budget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Spending and funding profile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175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Features and Parameters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152400" y="838200"/>
            <a:ext cx="883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Clear bore size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rectangular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 mm x 94 mm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with superimposed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106 mm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radius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study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(compatibility with SULTAN/EDIPO and FRESCA2 samples)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radius required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at the inner corners (high field coil layout)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Current pole piece dimension still allows for a 3 mm thick “test well”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</a:t>
            </a:r>
            <a:endParaRPr lang="en-US" sz="19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Field target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for operation: 15 T at 1.9 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Practical Nb</a:t>
            </a:r>
            <a:r>
              <a:rPr lang="en-US" sz="19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Sn dipole limit (user community wants highest possible field)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Design optimization achieves 16 T without exceeding established criteria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Maximum </a:t>
            </a: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(3.1 m), </a:t>
            </a: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(20000 kg) </a:t>
            </a: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stored anergy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(20 MJ)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Test facility </a:t>
            </a: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 document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agreed upon with Fermilab and DOE/IPT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Required early on to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progress on facility design/construction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EOC1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23A4F-82B9-74BC-624B-DA77B4CC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01699"/>
            <a:ext cx="1468285" cy="1130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0D614-6F8A-BFAF-BE10-D3A66D4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1" y="2442388"/>
            <a:ext cx="1905000" cy="1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6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Features and Parameters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117297" y="914400"/>
            <a:ext cx="8839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Dipole design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Rutherford cable, accelerator coil with shell-based structure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study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and comparison with EDIPO upgrade option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Basic assumption from the proposal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Coil layout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block type with flared ends, non graded, “LD” layout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follows from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EDIPO/LD1/FRESCA2 studies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FRESCA2 performance demonstration, and rectangular bore; confirmed in HEPdipo study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development time/risk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reach 16 T at &lt;85% SSL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 layout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coil stress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(vs. FRESCA2) in rectangular bore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Comparison and selection of these features was the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focus of the </a:t>
            </a: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Design criteria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(magnetic, mechanical, protection)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HL-LHC/AUP documentation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in turn derived from GARD/LARP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No AC coils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Lower user priority and incompatible with the “accelerator dipole” approach 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01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Features and Parameters (3)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559155" y="990600"/>
            <a:ext cx="80256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Wire specification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RRP 162/169, 1.1 mm diameter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Options presented to CDR, final </a:t>
            </a: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 formally reviewed at WSR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WSR included feedback from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and cable characterization by CERN, LBNL, FNAL, NHMFL, and analysis of magnet margin including strain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Cable parameters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 strands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match bore vertical size with 2+2 layers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Comprehensive characterization of development cable provided a satisfactory reference (some further improvement desired)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Results used to support wire specification at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Uniform field length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750 mm within 1% variation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Left open until recently pending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and mechanical optimization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Balance of: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requirements, agreed limits on magnet length, weight and stored energy; magnet cost and risk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More details in following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911730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CDR Feedback and Response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F1DC7-0E9F-0404-C1B7-13C668FD78DC}"/>
              </a:ext>
            </a:extLst>
          </p:cNvPr>
          <p:cNvSpPr txBox="1"/>
          <p:nvPr/>
        </p:nvSpPr>
        <p:spPr>
          <a:xfrm>
            <a:off x="442576" y="798503"/>
            <a:ext cx="825884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have been properly considered and selected design minimizes risk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elements of the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fully endorsed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by the committee: block coil, non-graded layout, shell-based structure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Confirmed key design choices and started design optimization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(conductor properties and magnetic design)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Margin was increased through coil design optimization and higher </a:t>
            </a:r>
            <a:r>
              <a:rPr lang="en-US" sz="19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thickness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margin (relative to using LD1 shell)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Shell thickness was increased; cost of new shell is acceptable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protection system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added robustness and redundancy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Included CLIQ in baseline test facility design and operation plan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Detailed protection analysis performed to optimize CLIQ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53863-02A0-80A0-B53A-F7F83D0B00A5}"/>
              </a:ext>
            </a:extLst>
          </p:cNvPr>
          <p:cNvSpPr txBox="1"/>
          <p:nvPr/>
        </p:nvSpPr>
        <p:spPr>
          <a:xfrm>
            <a:off x="2514600" y="5791200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12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CDR Feedback and Response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45759" y="860993"/>
            <a:ext cx="8335047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Design tools, resources and collaboration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Continue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FRESCA2/HEPdipo teams and US conductor Labs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Conductor characterization at NHMFL, FNAL, CERN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FRESCA2 engineering feedback, CAD models from CEA and CERN</a:t>
            </a:r>
          </a:p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sub-element design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for stability  in large diameter wire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162/169 vs. 108/127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(although mainly driven by higher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9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Develop a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alternative option with more strands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(48 vs 44) and a smaller wire (1 mm vs. 1.1 mm)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Insufficient resources/infrastructure to pursue both alternatives</a:t>
            </a:r>
          </a:p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 and interfaces</a:t>
            </a:r>
          </a:p>
          <a:p>
            <a:pPr>
              <a:spcAft>
                <a:spcPts val="600"/>
              </a:spcAft>
            </a:pPr>
            <a:endParaRPr lang="en-US" sz="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 magnet and facility requirements and get stakeholder approval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Seeking input of IPT and EOC committees and HEP/FES community</a:t>
            </a:r>
            <a:endParaRPr lang="en-US" sz="19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1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EOC1 (Magnet) Feedback and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F63AF-7E2F-6C1B-E9CB-957230F7E20D}"/>
              </a:ext>
            </a:extLst>
          </p:cNvPr>
          <p:cNvSpPr txBox="1"/>
          <p:nvPr/>
        </p:nvSpPr>
        <p:spPr>
          <a:xfrm>
            <a:off x="442576" y="990600"/>
            <a:ext cx="84728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Not enough statistics/confidence from wire purchased by CERN (162/169)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Additional data from 20 km procured by LBNL for prototype cable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15 T magnet should still be recognized as R&amp;D and not production magnet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We agree and are taking this into account in design and fabrication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It is probably better that the test well not be made a big structural member, because users may need the corners for supporting of the sample.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Winding pole needs the rounded corners to limit bending/coil stress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However, role of the test well needs to be clarified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uniform length of field of 1 m within 1% field quality is excellent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We are proposing 75 cm to balance performance, cost and risk 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Concerned with sample support and potential interaction with magnet structure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Some initial discussion in analysis presentation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Document identified risks in a Risk Register along with mitigation strategies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Next slides</a:t>
            </a:r>
          </a:p>
        </p:txBody>
      </p:sp>
    </p:spTree>
    <p:extLst>
      <p:ext uri="{BB962C8B-B14F-4D97-AF65-F5344CB8AC3E}">
        <p14:creationId xmlns:p14="http://schemas.microsoft.com/office/powerpoint/2010/main" val="4002359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Schedule </a:t>
            </a:r>
            <a:r>
              <a:rPr lang="en-US">
                <a:solidFill>
                  <a:schemeClr val="bg1"/>
                </a:solidFill>
              </a:rPr>
              <a:t>and Milestones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5EDAB3-C390-4D6C-AF48-F842E0C6EBCE}"/>
              </a:ext>
            </a:extLst>
          </p:cNvPr>
          <p:cNvCxnSpPr>
            <a:cxnSpLocks/>
          </p:cNvCxnSpPr>
          <p:nvPr/>
        </p:nvCxnSpPr>
        <p:spPr>
          <a:xfrm flipH="1">
            <a:off x="7086600" y="1975053"/>
            <a:ext cx="990600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2953BB-0AAE-47C8-8F74-A632083D8FAC}"/>
              </a:ext>
            </a:extLst>
          </p:cNvPr>
          <p:cNvCxnSpPr>
            <a:cxnSpLocks/>
          </p:cNvCxnSpPr>
          <p:nvPr/>
        </p:nvCxnSpPr>
        <p:spPr>
          <a:xfrm flipV="1">
            <a:off x="8077200" y="1975053"/>
            <a:ext cx="0" cy="1472145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D05BDD-6308-4112-A2C8-61CD5992C7F1}"/>
              </a:ext>
            </a:extLst>
          </p:cNvPr>
          <p:cNvCxnSpPr>
            <a:cxnSpLocks/>
          </p:cNvCxnSpPr>
          <p:nvPr/>
        </p:nvCxnSpPr>
        <p:spPr>
          <a:xfrm flipV="1">
            <a:off x="2057400" y="3505200"/>
            <a:ext cx="0" cy="152400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125BDA-205B-48AB-85E4-64DDAFDD0C8A}"/>
              </a:ext>
            </a:extLst>
          </p:cNvPr>
          <p:cNvCxnSpPr>
            <a:cxnSpLocks/>
          </p:cNvCxnSpPr>
          <p:nvPr/>
        </p:nvCxnSpPr>
        <p:spPr>
          <a:xfrm flipH="1">
            <a:off x="2057401" y="5029200"/>
            <a:ext cx="1295399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A9A1F4-7354-4D83-976F-836E827AE27A}"/>
              </a:ext>
            </a:extLst>
          </p:cNvPr>
          <p:cNvCxnSpPr>
            <a:cxnSpLocks/>
          </p:cNvCxnSpPr>
          <p:nvPr/>
        </p:nvCxnSpPr>
        <p:spPr>
          <a:xfrm flipV="1">
            <a:off x="2057400" y="3429000"/>
            <a:ext cx="6019800" cy="18198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9FCBFB-E1D3-FB37-71C3-F94ACEAA3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6" y="899164"/>
            <a:ext cx="6622569" cy="2453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F5F223-75AA-75A0-2B48-A972C924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92" y="3659398"/>
            <a:ext cx="4764625" cy="25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04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87923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Development and Fabrication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81C04-DBD0-47BF-9315-9249BE35D11A}"/>
              </a:ext>
            </a:extLst>
          </p:cNvPr>
          <p:cNvSpPr txBox="1"/>
          <p:nvPr/>
        </p:nvSpPr>
        <p:spPr>
          <a:xfrm>
            <a:off x="364068" y="838200"/>
            <a:ext cx="8534400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The TFD plan follows the approach used in similar high field magnet programs and projects (e.g. LARP/QXF, FRESCA2)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In particular, </a:t>
            </a:r>
            <a:r>
              <a:rPr lang="en-US" sz="1900" dirty="0">
                <a:solidFill>
                  <a:srgbClr val="0033CC"/>
                </a:solidFill>
              </a:rPr>
              <a:t>significant resources are allocated to magnet development and production phase has built-in “scope” contingency to mitigate risk</a:t>
            </a:r>
            <a:endParaRPr lang="en-US" sz="19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Development </a:t>
            </a:r>
            <a:r>
              <a:rPr lang="en-US" sz="1900" dirty="0">
                <a:solidFill>
                  <a:srgbClr val="000000"/>
                </a:solidFill>
              </a:rPr>
              <a:t>(~46% of total project cost):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Conceptual design and analysis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Cable development and characterization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Nb</a:t>
            </a:r>
            <a:r>
              <a:rPr lang="en-US" sz="1900" baseline="-25000" dirty="0">
                <a:solidFill>
                  <a:srgbClr val="000000"/>
                </a:solidFill>
              </a:rPr>
              <a:t>3</a:t>
            </a:r>
            <a:r>
              <a:rPr lang="en-US" sz="1900" dirty="0">
                <a:solidFill>
                  <a:srgbClr val="000000"/>
                </a:solidFill>
              </a:rPr>
              <a:t>Sn practice coils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 magnet assembly and cool-down using instrumented aluminum coils to verify design calculations and strain gauge instrumentation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Production </a:t>
            </a:r>
            <a:r>
              <a:rPr lang="en-US" sz="1900" dirty="0"/>
              <a:t>(~36% of total project cost)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Coil fabrication (two inner and two outer), magnet assembly and test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Scope contingency </a:t>
            </a:r>
            <a:r>
              <a:rPr lang="en-US" sz="1900" dirty="0">
                <a:solidFill>
                  <a:srgbClr val="000000"/>
                </a:solidFill>
              </a:rPr>
              <a:t>(~18% of total project cost, ~51% of production cost):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One set of spare coils (one inner and one outer double-layer)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Two complete cycles of assembly and vertical test to allow for an adjustment of pre-load and/or replacing one or two coils with spares.</a:t>
            </a:r>
          </a:p>
        </p:txBody>
      </p:sp>
    </p:spTree>
    <p:extLst>
      <p:ext uri="{BB962C8B-B14F-4D97-AF65-F5344CB8AC3E}">
        <p14:creationId xmlns:p14="http://schemas.microsoft.com/office/powerpoint/2010/main" val="145105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5BF55-E6F8-B04D-6176-A4E12E99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" y="2057400"/>
            <a:ext cx="4114800" cy="3832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39AF1-7D0D-1F84-6C04-2EF2424474FD}"/>
              </a:ext>
            </a:extLst>
          </p:cNvPr>
          <p:cNvSpPr txBox="1"/>
          <p:nvPr/>
        </p:nvSpPr>
        <p:spPr>
          <a:xfrm>
            <a:off x="398463" y="5941923"/>
            <a:ext cx="848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D. Arbelaez, P. Ferracin, R. Hafalia, P. Mallon, D. Martins Araujo, J. L. Rudeiros Fernandez, G. Vallone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4CAF9-0C98-4264-D559-62F9632C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97" y="2777494"/>
            <a:ext cx="4502262" cy="3140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0927F2-DA6A-5FF9-8FD1-3B46C64B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19" y="963800"/>
            <a:ext cx="2394361" cy="176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2C6EF7-2E42-8026-3AA3-E1AD81407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858027"/>
            <a:ext cx="2822368" cy="2171237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C78F7C1-D70A-7E99-FBD6-2012100FB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06713"/>
              </p:ext>
            </p:extLst>
          </p:nvPr>
        </p:nvGraphicFramePr>
        <p:xfrm>
          <a:off x="804969" y="1005840"/>
          <a:ext cx="2017560" cy="755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431">
                  <a:extLst>
                    <a:ext uri="{9D8B030D-6E8A-4147-A177-3AD203B41FA5}">
                      <a16:colId xmlns:a16="http://schemas.microsoft.com/office/drawing/2014/main" val="1807207277"/>
                    </a:ext>
                  </a:extLst>
                </a:gridCol>
                <a:gridCol w="473609">
                  <a:extLst>
                    <a:ext uri="{9D8B030D-6E8A-4147-A177-3AD203B41FA5}">
                      <a16:colId xmlns:a16="http://schemas.microsoft.com/office/drawing/2014/main" val="893646140"/>
                    </a:ext>
                  </a:extLst>
                </a:gridCol>
                <a:gridCol w="672520">
                  <a:extLst>
                    <a:ext uri="{9D8B030D-6E8A-4147-A177-3AD203B41FA5}">
                      <a16:colId xmlns:a16="http://schemas.microsoft.com/office/drawing/2014/main" val="4185084133"/>
                    </a:ext>
                  </a:extLst>
                </a:gridCol>
              </a:tblGrid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Parameter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Value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49088053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Shell OD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1.3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51864482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Shell length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2.0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54382402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Total length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2.9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8075075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FA25A7-A26C-DDE5-8B89-71A938BB17A0}"/>
              </a:ext>
            </a:extLst>
          </p:cNvPr>
          <p:cNvSpPr txBox="1"/>
          <p:nvPr/>
        </p:nvSpPr>
        <p:spPr>
          <a:xfrm>
            <a:off x="4687784" y="989664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44 turns/layer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277A4-10CC-A2C3-663C-78690CE30DA0}"/>
              </a:ext>
            </a:extLst>
          </p:cNvPr>
          <p:cNvSpPr txBox="1"/>
          <p:nvPr/>
        </p:nvSpPr>
        <p:spPr>
          <a:xfrm>
            <a:off x="4983808" y="2019019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40 turns/layer</a:t>
            </a:r>
          </a:p>
        </p:txBody>
      </p:sp>
    </p:spTree>
    <p:extLst>
      <p:ext uri="{BB962C8B-B14F-4D97-AF65-F5344CB8AC3E}">
        <p14:creationId xmlns:p14="http://schemas.microsoft.com/office/powerpoint/2010/main" val="232429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WSR Feedback and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E6ECE-C534-424C-0159-56BE354805B6}"/>
              </a:ext>
            </a:extLst>
          </p:cNvPr>
          <p:cNvSpPr txBox="1"/>
          <p:nvPr/>
        </p:nvSpPr>
        <p:spPr>
          <a:xfrm>
            <a:off x="369888" y="1028343"/>
            <a:ext cx="83645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Move ahead with procurement with the present specification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Order placed (for 5 coil instead than 6 due based on available funding)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Add options for 40 km additional length, for 2 additional cable, within the same procurement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Difficult to implement as a fixed price option, however, contract includes some provisions in case we want to order additional wire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Increase the amount of informative testing, possibly both at the supplier and the verification lab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Verification testing at NHMFL, with some technical limitations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 parallel with procurement, and prior to finalization of magnet design, complete stability threshold measurements, and other planned measurements</a:t>
            </a:r>
          </a:p>
          <a:p>
            <a:pPr marL="1257300" lvl="2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contract with FNAL for wire/cable  characterization, 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some technical limitations (e.g. 1.9K) and competition for Lab time</a:t>
            </a:r>
          </a:p>
          <a:p>
            <a:pPr marL="1257300" lvl="2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possible collaboration with CERN/</a:t>
            </a:r>
            <a:r>
              <a:rPr lang="en-US" sz="19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UniGE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1.9K testing</a:t>
            </a:r>
          </a:p>
        </p:txBody>
      </p:sp>
    </p:spTree>
    <p:extLst>
      <p:ext uri="{BB962C8B-B14F-4D97-AF65-F5344CB8AC3E}">
        <p14:creationId xmlns:p14="http://schemas.microsoft.com/office/powerpoint/2010/main" val="78269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Engineering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E6ECE-C534-424C-0159-56BE354805B6}"/>
              </a:ext>
            </a:extLst>
          </p:cNvPr>
          <p:cNvSpPr txBox="1"/>
          <p:nvPr/>
        </p:nvSpPr>
        <p:spPr>
          <a:xfrm>
            <a:off x="398463" y="990600"/>
            <a:ext cx="825884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Incorporating detailed features taking into account fabrication requirements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end plates, laminated structures, insulation schemes, impregnation surfaces, optimal cable bending radii from winding tests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Preliminary drawings of all major coil and structure components sent to vendors for feedback on fabrication (materials, tolerances) and cost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Design/analysis re-optimization to incorporate component details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Selection of final coil/magnet length – 750 mm uniform field (with margin)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Design documentation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See EOC2 presentations</a:t>
            </a:r>
          </a:p>
          <a:p>
            <a:pPr>
              <a:spcAft>
                <a:spcPts val="600"/>
              </a:spcAft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B1DB4-53FC-F370-3B9D-893C5634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87" y="4237498"/>
            <a:ext cx="2670279" cy="84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69143-7B03-E365-282D-1B1E26D3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93" y="5201087"/>
            <a:ext cx="2670279" cy="987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A8561-64FB-84A6-102A-C707D8A50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574415"/>
            <a:ext cx="2214778" cy="2637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03F92-176F-2668-A50E-A245F2B6A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349" y="3412679"/>
            <a:ext cx="1849589" cy="29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Preliminary drawings for vendor feedback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095034-AB2C-D339-44B4-3538E4449464}"/>
              </a:ext>
            </a:extLst>
          </p:cNvPr>
          <p:cNvGrpSpPr>
            <a:grpSpLocks noChangeAspect="1"/>
          </p:cNvGrpSpPr>
          <p:nvPr/>
        </p:nvGrpSpPr>
        <p:grpSpPr>
          <a:xfrm>
            <a:off x="490424" y="1066800"/>
            <a:ext cx="8163152" cy="4920400"/>
            <a:chOff x="4023658" y="931760"/>
            <a:chExt cx="7497783" cy="45193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AD29BE-EFCE-9089-4DF6-3C46361E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3658" y="964741"/>
              <a:ext cx="2163264" cy="16641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86C179-309D-987E-B32A-E6AAD3E3D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6922" y="931760"/>
              <a:ext cx="2616303" cy="16971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E9A342-8E89-1E9D-6E8A-F7476648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3225" y="933239"/>
              <a:ext cx="2616303" cy="16956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8B8600-3BA7-641A-9D8D-B985FE4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3658" y="2628902"/>
              <a:ext cx="2163264" cy="13911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F5B863-5073-AE09-4855-6C33A10EA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6922" y="2661882"/>
              <a:ext cx="1737878" cy="134111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C4FFF1-974A-5CEC-8D30-DECD9772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4800" y="2628901"/>
              <a:ext cx="2163264" cy="139190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BAD0BF-D8B0-D3A4-3C5C-5F7B2BAE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2139" y="4114017"/>
              <a:ext cx="1999302" cy="12883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C8ACD6-2C9E-F924-1525-098B45F21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23658" y="4052986"/>
              <a:ext cx="2163264" cy="13981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A4BBEE-991B-F611-A0B6-15A9F120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86923" y="4102977"/>
              <a:ext cx="1684538" cy="1292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B07B5F-B17D-51B3-3855-F8CCA89F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71461" y="4120793"/>
              <a:ext cx="1650677" cy="127418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0196E9B-7D0B-7EA0-A7BA-8AC008D5E27D}"/>
              </a:ext>
            </a:extLst>
          </p:cNvPr>
          <p:cNvSpPr txBox="1"/>
          <p:nvPr/>
        </p:nvSpPr>
        <p:spPr>
          <a:xfrm>
            <a:off x="1520487" y="1230851"/>
            <a:ext cx="496931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Al. Shell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4433AD-E652-35ED-9FBF-F74CA009E237}"/>
              </a:ext>
            </a:extLst>
          </p:cNvPr>
          <p:cNvSpPr txBox="1"/>
          <p:nvPr/>
        </p:nvSpPr>
        <p:spPr>
          <a:xfrm>
            <a:off x="3441658" y="1190201"/>
            <a:ext cx="1252074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End plate (lead end)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9CB2C-0E90-933E-4AFB-1061282EC23B}"/>
              </a:ext>
            </a:extLst>
          </p:cNvPr>
          <p:cNvSpPr txBox="1"/>
          <p:nvPr/>
        </p:nvSpPr>
        <p:spPr>
          <a:xfrm>
            <a:off x="6261027" y="1217255"/>
            <a:ext cx="1853435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Winding pole (coil 1, middle)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53C64-1E28-CF49-04D2-9836C7463C95}"/>
              </a:ext>
            </a:extLst>
          </p:cNvPr>
          <p:cNvSpPr txBox="1"/>
          <p:nvPr/>
        </p:nvSpPr>
        <p:spPr>
          <a:xfrm>
            <a:off x="3473301" y="3037950"/>
            <a:ext cx="578748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Axial Rod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3D359-C7F9-68A9-353D-B441240F920E}"/>
              </a:ext>
            </a:extLst>
          </p:cNvPr>
          <p:cNvSpPr txBox="1"/>
          <p:nvPr/>
        </p:nvSpPr>
        <p:spPr>
          <a:xfrm>
            <a:off x="5573683" y="3044889"/>
            <a:ext cx="1203984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Base Plate (middle)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BC3649-9B8F-C6E5-7C87-0722D21AF519}"/>
              </a:ext>
            </a:extLst>
          </p:cNvPr>
          <p:cNvSpPr txBox="1"/>
          <p:nvPr/>
        </p:nvSpPr>
        <p:spPr>
          <a:xfrm>
            <a:off x="779190" y="3044889"/>
            <a:ext cx="165921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Winding pole (coil 1, end)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F66302-E67E-B686-4DC3-EB19DBBC75FB}"/>
              </a:ext>
            </a:extLst>
          </p:cNvPr>
          <p:cNvSpPr txBox="1"/>
          <p:nvPr/>
        </p:nvSpPr>
        <p:spPr>
          <a:xfrm>
            <a:off x="1694560" y="4638675"/>
            <a:ext cx="883772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Coil end shoe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527909-F621-5683-05C7-DDF077F41EC6}"/>
              </a:ext>
            </a:extLst>
          </p:cNvPr>
          <p:cNvSpPr txBox="1"/>
          <p:nvPr/>
        </p:nvSpPr>
        <p:spPr>
          <a:xfrm>
            <a:off x="3406943" y="4638675"/>
            <a:ext cx="626185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Iron yoke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2108CF-D0BA-B1BD-D8A6-DFAB082E0D27}"/>
              </a:ext>
            </a:extLst>
          </p:cNvPr>
          <p:cNvSpPr txBox="1"/>
          <p:nvPr/>
        </p:nvSpPr>
        <p:spPr>
          <a:xfrm>
            <a:off x="5317076" y="4638675"/>
            <a:ext cx="513214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Wedge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6EE17B-89A1-EC6D-21BC-8BCEDBA2A589}"/>
              </a:ext>
            </a:extLst>
          </p:cNvPr>
          <p:cNvSpPr txBox="1"/>
          <p:nvPr/>
        </p:nvSpPr>
        <p:spPr>
          <a:xfrm>
            <a:off x="6963222" y="4668355"/>
            <a:ext cx="1010020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Base Plate (end)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1D62ED-FF1F-42A8-D688-EC73DA9699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3637" y="2949581"/>
            <a:ext cx="3849567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7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Fabrication infrastructure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9102E-6631-5F67-2E16-523D3AB74F01}"/>
              </a:ext>
            </a:extLst>
          </p:cNvPr>
          <p:cNvSpPr txBox="1"/>
          <p:nvPr/>
        </p:nvSpPr>
        <p:spPr>
          <a:xfrm>
            <a:off x="398463" y="973976"/>
            <a:ext cx="79835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reaction furnace relocation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new building 77 addition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Recommissioning tests planned for September.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impregnation chamber has been moved to its new location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 B77-103.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Vacuum test completed, seismic anchoring in progress.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table upgraded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based on FE analysis for large TFD coils</a:t>
            </a:r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0C9A44A2-2DA4-24C1-76F4-D6A9FA8B9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0"/>
          <a:stretch/>
        </p:blipFill>
        <p:spPr>
          <a:xfrm>
            <a:off x="6858000" y="3172001"/>
            <a:ext cx="2182812" cy="1461073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83EAEA-4B9E-4ECE-3BFB-E4494ABF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6" y="3124200"/>
            <a:ext cx="3810330" cy="293243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E287998-3FF0-FBC9-AAE3-D1942BF7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04160" y="3124200"/>
            <a:ext cx="2001440" cy="15566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D66169-C46C-4328-2E87-F6FC5B94D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4791031"/>
            <a:ext cx="1401134" cy="1265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2F8BA8-C543-EF30-D835-453AD3097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999" y="4791031"/>
            <a:ext cx="1640283" cy="12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30822"/>
            <a:ext cx="8516938" cy="533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DFADD-D028-1C89-579D-8E9A5B6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655"/>
            <a:ext cx="9144000" cy="58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5645F-0A5E-91AA-FC4D-4C902E19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799"/>
            <a:ext cx="9144000" cy="55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3087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17655</TotalTime>
  <Pages>1</Pages>
  <Words>1855</Words>
  <Application>Microsoft Office PowerPoint</Application>
  <PresentationFormat>On-screen Show (4:3)</PresentationFormat>
  <Paragraphs>199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Symbol</vt:lpstr>
      <vt:lpstr>Arial</vt:lpstr>
      <vt:lpstr>Calibri</vt:lpstr>
      <vt:lpstr>Times New Roman</vt:lpstr>
      <vt:lpstr>LBNL</vt:lpstr>
      <vt:lpstr>G. Sabbi, LBNL  Integrated Project Team meeting #6 August 25, 2022 </vt:lpstr>
      <vt:lpstr>Presentation Outline</vt:lpstr>
      <vt:lpstr>Magnet Design</vt:lpstr>
      <vt:lpstr>WSR Feedback and Response</vt:lpstr>
      <vt:lpstr>Engineering Design</vt:lpstr>
      <vt:lpstr>Preliminary drawings for vendor feedback</vt:lpstr>
      <vt:lpstr>Fabrication infrastructure</vt:lpstr>
      <vt:lpstr>Risk Register</vt:lpstr>
      <vt:lpstr>Risk Register</vt:lpstr>
      <vt:lpstr>TFD Schedule: IPT6 vs. IPT5 </vt:lpstr>
      <vt:lpstr>Design, Prototype Cable and Coil</vt:lpstr>
      <vt:lpstr>IPT5 - Design, Prototype Cable and Coil</vt:lpstr>
      <vt:lpstr>Production Cables and Coils</vt:lpstr>
      <vt:lpstr>Structure, Assembly and Test</vt:lpstr>
      <vt:lpstr>Budget update from vendor quotes</vt:lpstr>
      <vt:lpstr>Budget update from vendor quotes</vt:lpstr>
      <vt:lpstr>Funding Profile</vt:lpstr>
      <vt:lpstr>Summary</vt:lpstr>
      <vt:lpstr>Additional Slides  </vt:lpstr>
      <vt:lpstr>Magnet Features and Parameters (1)</vt:lpstr>
      <vt:lpstr>Magnet Features and Parameters (2)</vt:lpstr>
      <vt:lpstr>Magnet Features and Parameters (3)</vt:lpstr>
      <vt:lpstr>CDR Feedback and Response (1)</vt:lpstr>
      <vt:lpstr>CDR Feedback and Response (2)</vt:lpstr>
      <vt:lpstr>EOC1 (Magnet) Feedback and Response</vt:lpstr>
      <vt:lpstr>Magnet Schedule and Milestones</vt:lpstr>
      <vt:lpstr>Magnet Development and Fabrication Plan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1261</cp:revision>
  <cp:lastPrinted>2017-02-13T23:14:39Z</cp:lastPrinted>
  <dcterms:created xsi:type="dcterms:W3CDTF">2004-10-30T19:36:16Z</dcterms:created>
  <dcterms:modified xsi:type="dcterms:W3CDTF">2022-08-25T16:45:55Z</dcterms:modified>
</cp:coreProperties>
</file>