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61" r:id="rId4"/>
    <p:sldId id="268" r:id="rId5"/>
    <p:sldId id="272" r:id="rId6"/>
    <p:sldId id="257" r:id="rId7"/>
    <p:sldId id="262" r:id="rId8"/>
    <p:sldId id="258" r:id="rId9"/>
    <p:sldId id="259" r:id="rId10"/>
    <p:sldId id="263" r:id="rId11"/>
    <p:sldId id="264" r:id="rId12"/>
    <p:sldId id="265" r:id="rId13"/>
    <p:sldId id="266" r:id="rId14"/>
    <p:sldId id="275" r:id="rId15"/>
    <p:sldId id="269" r:id="rId16"/>
    <p:sldId id="271" r:id="rId17"/>
    <p:sldId id="270"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p:cViewPr varScale="1">
        <p:scale>
          <a:sx n="93" d="100"/>
          <a:sy n="93" d="100"/>
        </p:scale>
        <p:origin x="96"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783C1-5B91-4AE3-B382-A67AC9B0717A}"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69154-F8D4-4CB4-A83F-8F7EACE1684B}" type="slidenum">
              <a:rPr lang="en-US" smtClean="0"/>
              <a:t>‹#›</a:t>
            </a:fld>
            <a:endParaRPr lang="en-US"/>
          </a:p>
        </p:txBody>
      </p:sp>
    </p:spTree>
    <p:extLst>
      <p:ext uri="{BB962C8B-B14F-4D97-AF65-F5344CB8AC3E}">
        <p14:creationId xmlns:p14="http://schemas.microsoft.com/office/powerpoint/2010/main" val="389795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F4D1-B035-4917-AEB2-D7FA0B615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CC1EA2-1B7B-43C5-9B18-1CD6A214A1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9DA53A-F32D-4DCA-A535-B24207AAB906}"/>
              </a:ext>
            </a:extLst>
          </p:cNvPr>
          <p:cNvSpPr>
            <a:spLocks noGrp="1"/>
          </p:cNvSpPr>
          <p:nvPr>
            <p:ph type="dt" sz="half" idx="10"/>
          </p:nvPr>
        </p:nvSpPr>
        <p:spPr/>
        <p:txBody>
          <a:bodyPr/>
          <a:lstStyle/>
          <a:p>
            <a:fld id="{5F8C34D9-278E-401B-B809-6EBF7175173F}" type="datetime1">
              <a:rPr lang="en-US" smtClean="0"/>
              <a:t>8/3/2022</a:t>
            </a:fld>
            <a:endParaRPr lang="en-US"/>
          </a:p>
        </p:txBody>
      </p:sp>
      <p:sp>
        <p:nvSpPr>
          <p:cNvPr id="5" name="Footer Placeholder 4">
            <a:extLst>
              <a:ext uri="{FF2B5EF4-FFF2-40B4-BE49-F238E27FC236}">
                <a16:creationId xmlns:a16="http://schemas.microsoft.com/office/drawing/2014/main" id="{B9E2C2C5-7783-47AF-AD95-F46DBFE33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F7199-AE21-4136-B50E-BBFE1992C749}"/>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90709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781A-3B33-4C1B-8841-5674B91EE1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82053B-49A0-4596-AE99-F537FDBB50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3E0A0-4666-4306-913D-EEA5B6EC6DCE}"/>
              </a:ext>
            </a:extLst>
          </p:cNvPr>
          <p:cNvSpPr>
            <a:spLocks noGrp="1"/>
          </p:cNvSpPr>
          <p:nvPr>
            <p:ph type="dt" sz="half" idx="10"/>
          </p:nvPr>
        </p:nvSpPr>
        <p:spPr/>
        <p:txBody>
          <a:bodyPr/>
          <a:lstStyle/>
          <a:p>
            <a:fld id="{849B4BBB-C55C-4F6D-BFF2-B00E84E0DE93}" type="datetime1">
              <a:rPr lang="en-US" smtClean="0"/>
              <a:t>8/3/2022</a:t>
            </a:fld>
            <a:endParaRPr lang="en-US"/>
          </a:p>
        </p:txBody>
      </p:sp>
      <p:sp>
        <p:nvSpPr>
          <p:cNvPr id="5" name="Footer Placeholder 4">
            <a:extLst>
              <a:ext uri="{FF2B5EF4-FFF2-40B4-BE49-F238E27FC236}">
                <a16:creationId xmlns:a16="http://schemas.microsoft.com/office/drawing/2014/main" id="{3F81E105-D6A0-42F6-B82B-4F5D91D58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7EF68-0285-42D0-A4D4-50665391B557}"/>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60714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7EE9C-CB53-4E9C-B8BA-305EF0D645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9FF37B-1A61-4914-B960-C6A26C82F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B06D3-A6E2-4C3C-A417-AAF9BF50537B}"/>
              </a:ext>
            </a:extLst>
          </p:cNvPr>
          <p:cNvSpPr>
            <a:spLocks noGrp="1"/>
          </p:cNvSpPr>
          <p:nvPr>
            <p:ph type="dt" sz="half" idx="10"/>
          </p:nvPr>
        </p:nvSpPr>
        <p:spPr/>
        <p:txBody>
          <a:bodyPr/>
          <a:lstStyle/>
          <a:p>
            <a:fld id="{C06A7660-6A66-4F72-AB67-5781A582E9C9}" type="datetime1">
              <a:rPr lang="en-US" smtClean="0"/>
              <a:t>8/3/2022</a:t>
            </a:fld>
            <a:endParaRPr lang="en-US"/>
          </a:p>
        </p:txBody>
      </p:sp>
      <p:sp>
        <p:nvSpPr>
          <p:cNvPr id="5" name="Footer Placeholder 4">
            <a:extLst>
              <a:ext uri="{FF2B5EF4-FFF2-40B4-BE49-F238E27FC236}">
                <a16:creationId xmlns:a16="http://schemas.microsoft.com/office/drawing/2014/main" id="{CDDD0E36-7490-4AD1-B33E-D527A8D48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CD2A0-2F31-4A73-84BC-1B47710FE854}"/>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73620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C2B7-E726-4573-8D9E-53725A571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4FEB5-19FB-4023-9913-620C9CEB7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D5644-1E49-4780-91D9-969343512C1D}"/>
              </a:ext>
            </a:extLst>
          </p:cNvPr>
          <p:cNvSpPr>
            <a:spLocks noGrp="1"/>
          </p:cNvSpPr>
          <p:nvPr>
            <p:ph type="dt" sz="half" idx="10"/>
          </p:nvPr>
        </p:nvSpPr>
        <p:spPr/>
        <p:txBody>
          <a:bodyPr/>
          <a:lstStyle/>
          <a:p>
            <a:fld id="{5C9C9642-8F9B-4169-A8F0-09F88F8B5501}" type="datetime1">
              <a:rPr lang="en-US" smtClean="0"/>
              <a:t>8/3/2022</a:t>
            </a:fld>
            <a:endParaRPr lang="en-US"/>
          </a:p>
        </p:txBody>
      </p:sp>
      <p:sp>
        <p:nvSpPr>
          <p:cNvPr id="5" name="Footer Placeholder 4">
            <a:extLst>
              <a:ext uri="{FF2B5EF4-FFF2-40B4-BE49-F238E27FC236}">
                <a16:creationId xmlns:a16="http://schemas.microsoft.com/office/drawing/2014/main" id="{680E1839-D827-4323-96D0-EABBB0A85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876FE-D6C7-4875-AB5C-BCE08A587709}"/>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342974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842B-22B4-4A2D-AA90-DE1F2F11F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9AED18-3C78-4156-A614-33A06BC50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47D067-237D-46FF-B8E7-13D89C4BDBEE}"/>
              </a:ext>
            </a:extLst>
          </p:cNvPr>
          <p:cNvSpPr>
            <a:spLocks noGrp="1"/>
          </p:cNvSpPr>
          <p:nvPr>
            <p:ph type="dt" sz="half" idx="10"/>
          </p:nvPr>
        </p:nvSpPr>
        <p:spPr/>
        <p:txBody>
          <a:bodyPr/>
          <a:lstStyle/>
          <a:p>
            <a:fld id="{6EE7760F-E2F6-430F-ABE4-C7FE68158FFB}" type="datetime1">
              <a:rPr lang="en-US" smtClean="0"/>
              <a:t>8/3/2022</a:t>
            </a:fld>
            <a:endParaRPr lang="en-US"/>
          </a:p>
        </p:txBody>
      </p:sp>
      <p:sp>
        <p:nvSpPr>
          <p:cNvPr id="5" name="Footer Placeholder 4">
            <a:extLst>
              <a:ext uri="{FF2B5EF4-FFF2-40B4-BE49-F238E27FC236}">
                <a16:creationId xmlns:a16="http://schemas.microsoft.com/office/drawing/2014/main" id="{DBE7F59C-6E39-44B9-8275-85BD03B9E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9CAEF-3DCE-4965-9632-B4AB65308DF5}"/>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03345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E292-226E-4B4A-9585-15EAFBF78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030D1-07A8-4EEE-8851-9B478B8FF5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AF4A92-1AAC-4B35-B8A7-8308BB8B9F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6D536-5CAD-428C-B87E-2583E16968CA}"/>
              </a:ext>
            </a:extLst>
          </p:cNvPr>
          <p:cNvSpPr>
            <a:spLocks noGrp="1"/>
          </p:cNvSpPr>
          <p:nvPr>
            <p:ph type="dt" sz="half" idx="10"/>
          </p:nvPr>
        </p:nvSpPr>
        <p:spPr/>
        <p:txBody>
          <a:bodyPr/>
          <a:lstStyle/>
          <a:p>
            <a:fld id="{262AD662-5E0D-4FEB-9D81-1989F20DAF3C}" type="datetime1">
              <a:rPr lang="en-US" smtClean="0"/>
              <a:t>8/3/2022</a:t>
            </a:fld>
            <a:endParaRPr lang="en-US"/>
          </a:p>
        </p:txBody>
      </p:sp>
      <p:sp>
        <p:nvSpPr>
          <p:cNvPr id="6" name="Footer Placeholder 5">
            <a:extLst>
              <a:ext uri="{FF2B5EF4-FFF2-40B4-BE49-F238E27FC236}">
                <a16:creationId xmlns:a16="http://schemas.microsoft.com/office/drawing/2014/main" id="{F5CB0BE7-902A-41A4-996F-0E05C85EA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4C75E-E4C3-4AF0-9A23-7106C2B01448}"/>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396602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B8E-D3F5-4FBA-A917-85D0564070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C38EFD-65C1-4E60-B8C0-852BA5002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043369-DED2-4286-9362-432262CDF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4ECE67-7062-4EDD-B81B-701222129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6EDBB2-5CB4-4F5F-B1E3-CD1B9A9D2F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048F0-7D97-4F56-B5E3-8D96613CD87B}"/>
              </a:ext>
            </a:extLst>
          </p:cNvPr>
          <p:cNvSpPr>
            <a:spLocks noGrp="1"/>
          </p:cNvSpPr>
          <p:nvPr>
            <p:ph type="dt" sz="half" idx="10"/>
          </p:nvPr>
        </p:nvSpPr>
        <p:spPr/>
        <p:txBody>
          <a:bodyPr/>
          <a:lstStyle/>
          <a:p>
            <a:fld id="{FCF4FDFC-94B2-47A7-A1E9-529651606061}" type="datetime1">
              <a:rPr lang="en-US" smtClean="0"/>
              <a:t>8/3/2022</a:t>
            </a:fld>
            <a:endParaRPr lang="en-US"/>
          </a:p>
        </p:txBody>
      </p:sp>
      <p:sp>
        <p:nvSpPr>
          <p:cNvPr id="8" name="Footer Placeholder 7">
            <a:extLst>
              <a:ext uri="{FF2B5EF4-FFF2-40B4-BE49-F238E27FC236}">
                <a16:creationId xmlns:a16="http://schemas.microsoft.com/office/drawing/2014/main" id="{523F7B97-CCF7-4717-9AF9-7D647C838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944252-878D-4184-AA7B-EA8DC2B93DF9}"/>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172618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66EF-1705-43A3-9403-833CF2FFE8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9111BA-E98C-4602-99E9-FFEED0FFB350}"/>
              </a:ext>
            </a:extLst>
          </p:cNvPr>
          <p:cNvSpPr>
            <a:spLocks noGrp="1"/>
          </p:cNvSpPr>
          <p:nvPr>
            <p:ph type="dt" sz="half" idx="10"/>
          </p:nvPr>
        </p:nvSpPr>
        <p:spPr/>
        <p:txBody>
          <a:bodyPr/>
          <a:lstStyle/>
          <a:p>
            <a:fld id="{C0A90383-D39D-44B7-A1E8-C36B05EB7CBD}" type="datetime1">
              <a:rPr lang="en-US" smtClean="0"/>
              <a:t>8/3/2022</a:t>
            </a:fld>
            <a:endParaRPr lang="en-US"/>
          </a:p>
        </p:txBody>
      </p:sp>
      <p:sp>
        <p:nvSpPr>
          <p:cNvPr id="4" name="Footer Placeholder 3">
            <a:extLst>
              <a:ext uri="{FF2B5EF4-FFF2-40B4-BE49-F238E27FC236}">
                <a16:creationId xmlns:a16="http://schemas.microsoft.com/office/drawing/2014/main" id="{90C3455F-EC89-4B5C-9AAC-32281B018A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FF5558-79FE-4882-B278-865808E0EAE4}"/>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32366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77D51C-47B1-4928-AC2F-1EA760CF321F}"/>
              </a:ext>
            </a:extLst>
          </p:cNvPr>
          <p:cNvSpPr>
            <a:spLocks noGrp="1"/>
          </p:cNvSpPr>
          <p:nvPr>
            <p:ph type="dt" sz="half" idx="10"/>
          </p:nvPr>
        </p:nvSpPr>
        <p:spPr/>
        <p:txBody>
          <a:bodyPr/>
          <a:lstStyle/>
          <a:p>
            <a:fld id="{E9BAC6B4-07A8-4710-BF40-0CC7805F6704}" type="datetime1">
              <a:rPr lang="en-US" smtClean="0"/>
              <a:t>8/3/2022</a:t>
            </a:fld>
            <a:endParaRPr lang="en-US"/>
          </a:p>
        </p:txBody>
      </p:sp>
      <p:sp>
        <p:nvSpPr>
          <p:cNvPr id="3" name="Footer Placeholder 2">
            <a:extLst>
              <a:ext uri="{FF2B5EF4-FFF2-40B4-BE49-F238E27FC236}">
                <a16:creationId xmlns:a16="http://schemas.microsoft.com/office/drawing/2014/main" id="{82D9F1AC-F993-4CE2-A744-485904C2CA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F80951-9940-4E3F-876B-9ECB3ABD6AC2}"/>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422477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F612-B3AA-4C8F-B9A8-E213FA9C0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D265B3-49D1-4D95-BF3F-6A5E05029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AFBFA-FF49-490A-8DE8-BC2F4A7BA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AB224-A276-409B-AE88-3BC3EA3DD4E4}"/>
              </a:ext>
            </a:extLst>
          </p:cNvPr>
          <p:cNvSpPr>
            <a:spLocks noGrp="1"/>
          </p:cNvSpPr>
          <p:nvPr>
            <p:ph type="dt" sz="half" idx="10"/>
          </p:nvPr>
        </p:nvSpPr>
        <p:spPr/>
        <p:txBody>
          <a:bodyPr/>
          <a:lstStyle/>
          <a:p>
            <a:fld id="{FCC09872-5BF4-45AF-8739-88855EB01DA1}" type="datetime1">
              <a:rPr lang="en-US" smtClean="0"/>
              <a:t>8/3/2022</a:t>
            </a:fld>
            <a:endParaRPr lang="en-US"/>
          </a:p>
        </p:txBody>
      </p:sp>
      <p:sp>
        <p:nvSpPr>
          <p:cNvPr id="6" name="Footer Placeholder 5">
            <a:extLst>
              <a:ext uri="{FF2B5EF4-FFF2-40B4-BE49-F238E27FC236}">
                <a16:creationId xmlns:a16="http://schemas.microsoft.com/office/drawing/2014/main" id="{83E461D2-B4F4-4E65-854E-3BE6ACA8B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1C1E7-5164-4987-98C1-684C4B2F480F}"/>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7744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ECE0-1D36-4D7B-A3A5-CD9642624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DA3B7E-35B2-4A03-AEED-72C53717B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6ABA6-1857-4F27-B673-67DA0CCE8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85F42-835A-4AEB-9229-7E2668307256}"/>
              </a:ext>
            </a:extLst>
          </p:cNvPr>
          <p:cNvSpPr>
            <a:spLocks noGrp="1"/>
          </p:cNvSpPr>
          <p:nvPr>
            <p:ph type="dt" sz="half" idx="10"/>
          </p:nvPr>
        </p:nvSpPr>
        <p:spPr/>
        <p:txBody>
          <a:bodyPr/>
          <a:lstStyle/>
          <a:p>
            <a:fld id="{8EB8C8AC-A13C-42B3-84C7-85F6DED395D4}" type="datetime1">
              <a:rPr lang="en-US" smtClean="0"/>
              <a:t>8/3/2022</a:t>
            </a:fld>
            <a:endParaRPr lang="en-US"/>
          </a:p>
        </p:txBody>
      </p:sp>
      <p:sp>
        <p:nvSpPr>
          <p:cNvPr id="6" name="Footer Placeholder 5">
            <a:extLst>
              <a:ext uri="{FF2B5EF4-FFF2-40B4-BE49-F238E27FC236}">
                <a16:creationId xmlns:a16="http://schemas.microsoft.com/office/drawing/2014/main" id="{C13C2D2C-B2A1-4B43-94B0-BAD320C7E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23B01-C000-4406-AD6B-1E8B57B2AD9A}"/>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62795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9E0EF-3A17-4349-B223-8CD30888F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FB7C4E-11C1-4A58-9B61-EF847E495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88094-FB9B-4F8B-A995-98A782B55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9BD56-9051-450B-BF18-23024A72B093}" type="datetime1">
              <a:rPr lang="en-US" smtClean="0"/>
              <a:t>8/3/2022</a:t>
            </a:fld>
            <a:endParaRPr lang="en-US"/>
          </a:p>
        </p:txBody>
      </p:sp>
      <p:sp>
        <p:nvSpPr>
          <p:cNvPr id="5" name="Footer Placeholder 4">
            <a:extLst>
              <a:ext uri="{FF2B5EF4-FFF2-40B4-BE49-F238E27FC236}">
                <a16:creationId xmlns:a16="http://schemas.microsoft.com/office/drawing/2014/main" id="{A1797E31-B7CC-4884-A654-655CFD4A9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0BFA6C-5FD8-4323-A1C3-E9150E5C5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6A654-AEC7-4A42-8D9D-ED7114A0F4FF}" type="slidenum">
              <a:rPr lang="en-US" smtClean="0"/>
              <a:t>‹#›</a:t>
            </a:fld>
            <a:endParaRPr lang="en-US"/>
          </a:p>
        </p:txBody>
      </p:sp>
    </p:spTree>
    <p:extLst>
      <p:ext uri="{BB962C8B-B14F-4D97-AF65-F5344CB8AC3E}">
        <p14:creationId xmlns:p14="http://schemas.microsoft.com/office/powerpoint/2010/main" val="1631403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0549-1649-47A3-8FAB-03282B87F126}"/>
              </a:ext>
            </a:extLst>
          </p:cNvPr>
          <p:cNvSpPr>
            <a:spLocks noGrp="1"/>
          </p:cNvSpPr>
          <p:nvPr>
            <p:ph type="ctrTitle"/>
          </p:nvPr>
        </p:nvSpPr>
        <p:spPr>
          <a:xfrm>
            <a:off x="1524000" y="1443038"/>
            <a:ext cx="9144000" cy="1655762"/>
          </a:xfrm>
        </p:spPr>
        <p:txBody>
          <a:bodyPr>
            <a:normAutofit/>
          </a:bodyPr>
          <a:lstStyle/>
          <a:p>
            <a:r>
              <a:rPr lang="en-US" sz="4800" dirty="0"/>
              <a:t>20 T Common Coil Hybrid Magnet</a:t>
            </a:r>
            <a:br>
              <a:rPr lang="en-US" sz="4800" dirty="0"/>
            </a:br>
            <a:r>
              <a:rPr lang="en-US" sz="4800" dirty="0"/>
              <a:t>FE Analysis</a:t>
            </a:r>
          </a:p>
        </p:txBody>
      </p:sp>
      <p:sp>
        <p:nvSpPr>
          <p:cNvPr id="3" name="Subtitle 2">
            <a:extLst>
              <a:ext uri="{FF2B5EF4-FFF2-40B4-BE49-F238E27FC236}">
                <a16:creationId xmlns:a16="http://schemas.microsoft.com/office/drawing/2014/main" id="{FF76F5EA-D4B5-4315-944D-784F0E574E82}"/>
              </a:ext>
            </a:extLst>
          </p:cNvPr>
          <p:cNvSpPr>
            <a:spLocks noGrp="1"/>
          </p:cNvSpPr>
          <p:nvPr>
            <p:ph type="subTitle" idx="1"/>
          </p:nvPr>
        </p:nvSpPr>
        <p:spPr>
          <a:xfrm>
            <a:off x="1524000" y="3602038"/>
            <a:ext cx="9144000" cy="929141"/>
          </a:xfrm>
        </p:spPr>
        <p:txBody>
          <a:bodyPr/>
          <a:lstStyle/>
          <a:p>
            <a:r>
              <a:rPr lang="en-US" dirty="0"/>
              <a:t>J. Cozzolino 8/4/22</a:t>
            </a:r>
          </a:p>
        </p:txBody>
      </p:sp>
      <p:sp>
        <p:nvSpPr>
          <p:cNvPr id="4" name="Slide Number Placeholder 3">
            <a:extLst>
              <a:ext uri="{FF2B5EF4-FFF2-40B4-BE49-F238E27FC236}">
                <a16:creationId xmlns:a16="http://schemas.microsoft.com/office/drawing/2014/main" id="{9CC7FF60-C7B4-4779-BA0C-14956C665A2B}"/>
              </a:ext>
            </a:extLst>
          </p:cNvPr>
          <p:cNvSpPr>
            <a:spLocks noGrp="1"/>
          </p:cNvSpPr>
          <p:nvPr>
            <p:ph type="sldNum" sz="quarter" idx="12"/>
          </p:nvPr>
        </p:nvSpPr>
        <p:spPr/>
        <p:txBody>
          <a:bodyPr/>
          <a:lstStyle/>
          <a:p>
            <a:fld id="{9546A654-AEC7-4A42-8D9D-ED7114A0F4FF}" type="slidenum">
              <a:rPr lang="en-US" smtClean="0"/>
              <a:t>1</a:t>
            </a:fld>
            <a:endParaRPr lang="en-US"/>
          </a:p>
        </p:txBody>
      </p:sp>
    </p:spTree>
    <p:extLst>
      <p:ext uri="{BB962C8B-B14F-4D97-AF65-F5344CB8AC3E}">
        <p14:creationId xmlns:p14="http://schemas.microsoft.com/office/powerpoint/2010/main" val="301807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682F917-8E63-4BF2-AEC3-8A3BCF3513EC}"/>
              </a:ext>
            </a:extLst>
          </p:cNvPr>
          <p:cNvSpPr txBox="1"/>
          <p:nvPr/>
        </p:nvSpPr>
        <p:spPr>
          <a:xfrm>
            <a:off x="884955" y="136525"/>
            <a:ext cx="4769960" cy="369332"/>
          </a:xfrm>
          <a:prstGeom prst="rect">
            <a:avLst/>
          </a:prstGeom>
          <a:noFill/>
        </p:spPr>
        <p:txBody>
          <a:bodyPr wrap="none" rtlCol="0">
            <a:spAutoFit/>
          </a:bodyPr>
          <a:lstStyle/>
          <a:p>
            <a:r>
              <a:rPr lang="en-US" dirty="0"/>
              <a:t>Vertical Normal Stress – Fixed Vertical Separators</a:t>
            </a:r>
          </a:p>
        </p:txBody>
      </p:sp>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10</a:t>
            </a:fld>
            <a:endParaRPr lang="en-US"/>
          </a:p>
        </p:txBody>
      </p:sp>
      <p:sp>
        <p:nvSpPr>
          <p:cNvPr id="10" name="TextBox 9">
            <a:extLst>
              <a:ext uri="{FF2B5EF4-FFF2-40B4-BE49-F238E27FC236}">
                <a16:creationId xmlns:a16="http://schemas.microsoft.com/office/drawing/2014/main" id="{B9F7D33A-DADF-47B7-9A34-46043EEE7716}"/>
              </a:ext>
            </a:extLst>
          </p:cNvPr>
          <p:cNvSpPr txBox="1"/>
          <p:nvPr/>
        </p:nvSpPr>
        <p:spPr>
          <a:xfrm>
            <a:off x="6332704" y="136525"/>
            <a:ext cx="5113564" cy="369332"/>
          </a:xfrm>
          <a:prstGeom prst="rect">
            <a:avLst/>
          </a:prstGeom>
          <a:noFill/>
        </p:spPr>
        <p:txBody>
          <a:bodyPr wrap="square">
            <a:spAutoFit/>
          </a:bodyPr>
          <a:lstStyle/>
          <a:p>
            <a:r>
              <a:rPr lang="en-US" dirty="0"/>
              <a:t>Vertical Normal Stress – Sliding Vertical Separators</a:t>
            </a:r>
          </a:p>
        </p:txBody>
      </p:sp>
      <p:pic>
        <p:nvPicPr>
          <p:cNvPr id="7" name="Picture 6" descr="A picture containing diagram&#10;&#10;Description automatically generated">
            <a:extLst>
              <a:ext uri="{FF2B5EF4-FFF2-40B4-BE49-F238E27FC236}">
                <a16:creationId xmlns:a16="http://schemas.microsoft.com/office/drawing/2014/main" id="{76CE5D03-D75A-7445-A1E5-AA3FA9D24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01" y="712874"/>
            <a:ext cx="5027614" cy="5432251"/>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E5C0E6E6-9E77-AF42-7F2A-77C8F962B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236" y="712874"/>
            <a:ext cx="5027613" cy="5457324"/>
          </a:xfrm>
          <a:prstGeom prst="rect">
            <a:avLst/>
          </a:prstGeom>
        </p:spPr>
      </p:pic>
    </p:spTree>
    <p:extLst>
      <p:ext uri="{BB962C8B-B14F-4D97-AF65-F5344CB8AC3E}">
        <p14:creationId xmlns:p14="http://schemas.microsoft.com/office/powerpoint/2010/main" val="12311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682F917-8E63-4BF2-AEC3-8A3BCF3513EC}"/>
              </a:ext>
            </a:extLst>
          </p:cNvPr>
          <p:cNvSpPr txBox="1"/>
          <p:nvPr/>
        </p:nvSpPr>
        <p:spPr>
          <a:xfrm>
            <a:off x="711527" y="258594"/>
            <a:ext cx="4758610" cy="369332"/>
          </a:xfrm>
          <a:prstGeom prst="rect">
            <a:avLst/>
          </a:prstGeom>
          <a:noFill/>
        </p:spPr>
        <p:txBody>
          <a:bodyPr wrap="none" rtlCol="0">
            <a:spAutoFit/>
          </a:bodyPr>
          <a:lstStyle/>
          <a:p>
            <a:r>
              <a:rPr lang="en-US" dirty="0"/>
              <a:t>Vertical Normal Strain – Fixed Vertical Separators</a:t>
            </a:r>
          </a:p>
        </p:txBody>
      </p:sp>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11</a:t>
            </a:fld>
            <a:endParaRPr lang="en-US"/>
          </a:p>
        </p:txBody>
      </p:sp>
      <p:sp>
        <p:nvSpPr>
          <p:cNvPr id="10" name="TextBox 9">
            <a:extLst>
              <a:ext uri="{FF2B5EF4-FFF2-40B4-BE49-F238E27FC236}">
                <a16:creationId xmlns:a16="http://schemas.microsoft.com/office/drawing/2014/main" id="{A9D6DA63-3AE8-4309-98DF-846DD9D46D8A}"/>
              </a:ext>
            </a:extLst>
          </p:cNvPr>
          <p:cNvSpPr txBox="1"/>
          <p:nvPr/>
        </p:nvSpPr>
        <p:spPr>
          <a:xfrm>
            <a:off x="6294664" y="264042"/>
            <a:ext cx="4914442" cy="369332"/>
          </a:xfrm>
          <a:prstGeom prst="rect">
            <a:avLst/>
          </a:prstGeom>
          <a:noFill/>
        </p:spPr>
        <p:txBody>
          <a:bodyPr wrap="square">
            <a:spAutoFit/>
          </a:bodyPr>
          <a:lstStyle/>
          <a:p>
            <a:r>
              <a:rPr lang="en-US" dirty="0"/>
              <a:t>Vertical Normal Strain – Sliding Vertical Separators</a:t>
            </a:r>
          </a:p>
        </p:txBody>
      </p:sp>
      <p:pic>
        <p:nvPicPr>
          <p:cNvPr id="4" name="Picture 3" descr="A picture containing graphical user interface&#10;&#10;Description automatically generated">
            <a:extLst>
              <a:ext uri="{FF2B5EF4-FFF2-40B4-BE49-F238E27FC236}">
                <a16:creationId xmlns:a16="http://schemas.microsoft.com/office/drawing/2014/main" id="{FFED7391-DFDC-C8DE-50C7-790A97FF0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75" y="806389"/>
            <a:ext cx="4697762" cy="5423685"/>
          </a:xfrm>
          <a:prstGeom prst="rect">
            <a:avLst/>
          </a:prstGeom>
        </p:spPr>
      </p:pic>
      <p:pic>
        <p:nvPicPr>
          <p:cNvPr id="6" name="Picture 5" descr="Diagram&#10;&#10;Description automatically generated with low confidence">
            <a:extLst>
              <a:ext uri="{FF2B5EF4-FFF2-40B4-BE49-F238E27FC236}">
                <a16:creationId xmlns:a16="http://schemas.microsoft.com/office/drawing/2014/main" id="{2EEC7CE9-E8CE-CC10-6E88-A34736F41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664" y="806389"/>
            <a:ext cx="4914442" cy="5381473"/>
          </a:xfrm>
          <a:prstGeom prst="rect">
            <a:avLst/>
          </a:prstGeom>
        </p:spPr>
      </p:pic>
    </p:spTree>
    <p:extLst>
      <p:ext uri="{BB962C8B-B14F-4D97-AF65-F5344CB8AC3E}">
        <p14:creationId xmlns:p14="http://schemas.microsoft.com/office/powerpoint/2010/main" val="360159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682F917-8E63-4BF2-AEC3-8A3BCF3513EC}"/>
              </a:ext>
            </a:extLst>
          </p:cNvPr>
          <p:cNvSpPr txBox="1"/>
          <p:nvPr/>
        </p:nvSpPr>
        <p:spPr>
          <a:xfrm>
            <a:off x="838340" y="282146"/>
            <a:ext cx="4809715" cy="369332"/>
          </a:xfrm>
          <a:prstGeom prst="rect">
            <a:avLst/>
          </a:prstGeom>
          <a:noFill/>
        </p:spPr>
        <p:txBody>
          <a:bodyPr wrap="none" rtlCol="0">
            <a:spAutoFit/>
          </a:bodyPr>
          <a:lstStyle/>
          <a:p>
            <a:r>
              <a:rPr lang="en-US" dirty="0"/>
              <a:t>Coil Equivalent Stress – Fixed Vertical Separators</a:t>
            </a:r>
          </a:p>
        </p:txBody>
      </p:sp>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12</a:t>
            </a:fld>
            <a:endParaRPr lang="en-US"/>
          </a:p>
        </p:txBody>
      </p:sp>
      <p:sp>
        <p:nvSpPr>
          <p:cNvPr id="11" name="TextBox 10">
            <a:extLst>
              <a:ext uri="{FF2B5EF4-FFF2-40B4-BE49-F238E27FC236}">
                <a16:creationId xmlns:a16="http://schemas.microsoft.com/office/drawing/2014/main" id="{97F85119-46F5-4A33-95B9-F6D9545DF837}"/>
              </a:ext>
            </a:extLst>
          </p:cNvPr>
          <p:cNvSpPr txBox="1"/>
          <p:nvPr/>
        </p:nvSpPr>
        <p:spPr>
          <a:xfrm>
            <a:off x="6543947" y="282146"/>
            <a:ext cx="5029200" cy="369332"/>
          </a:xfrm>
          <a:prstGeom prst="rect">
            <a:avLst/>
          </a:prstGeom>
          <a:noFill/>
        </p:spPr>
        <p:txBody>
          <a:bodyPr wrap="square">
            <a:spAutoFit/>
          </a:bodyPr>
          <a:lstStyle/>
          <a:p>
            <a:r>
              <a:rPr lang="en-US" dirty="0"/>
              <a:t>Coil Equivalent Stress – Sliding Vertical Separators</a:t>
            </a:r>
          </a:p>
        </p:txBody>
      </p:sp>
      <p:pic>
        <p:nvPicPr>
          <p:cNvPr id="7" name="Picture 6" descr="A picture containing graphical user interface&#10;&#10;Description automatically generated">
            <a:extLst>
              <a:ext uri="{FF2B5EF4-FFF2-40B4-BE49-F238E27FC236}">
                <a16:creationId xmlns:a16="http://schemas.microsoft.com/office/drawing/2014/main" id="{16005E03-05F7-1F74-27D3-70C8713C6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340" y="920147"/>
            <a:ext cx="4495800" cy="5286375"/>
          </a:xfrm>
          <a:prstGeom prst="rect">
            <a:avLst/>
          </a:prstGeom>
        </p:spPr>
      </p:pic>
      <p:pic>
        <p:nvPicPr>
          <p:cNvPr id="5" name="Picture 4" descr="Graphical user interface, diagram&#10;&#10;Description automatically generated">
            <a:extLst>
              <a:ext uri="{FF2B5EF4-FFF2-40B4-BE49-F238E27FC236}">
                <a16:creationId xmlns:a16="http://schemas.microsoft.com/office/drawing/2014/main" id="{7F24B1FC-9E42-4084-D5B3-FDEFFFBD5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860" y="920147"/>
            <a:ext cx="4876800" cy="5261537"/>
          </a:xfrm>
          <a:prstGeom prst="rect">
            <a:avLst/>
          </a:prstGeom>
        </p:spPr>
      </p:pic>
    </p:spTree>
    <p:extLst>
      <p:ext uri="{BB962C8B-B14F-4D97-AF65-F5344CB8AC3E}">
        <p14:creationId xmlns:p14="http://schemas.microsoft.com/office/powerpoint/2010/main" val="313776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5004407" y="41954"/>
            <a:ext cx="2368854" cy="369332"/>
          </a:xfrm>
          <a:prstGeom prst="rect">
            <a:avLst/>
          </a:prstGeom>
          <a:noFill/>
        </p:spPr>
        <p:txBody>
          <a:bodyPr wrap="none" rtlCol="0">
            <a:spAutoFit/>
          </a:bodyPr>
          <a:lstStyle/>
          <a:p>
            <a:r>
              <a:rPr lang="en-US" dirty="0"/>
              <a:t>Collar Equivalent Stress</a:t>
            </a:r>
          </a:p>
        </p:txBody>
      </p:sp>
      <p:sp>
        <p:nvSpPr>
          <p:cNvPr id="12" name="Slide Number Placeholder 11">
            <a:extLst>
              <a:ext uri="{FF2B5EF4-FFF2-40B4-BE49-F238E27FC236}">
                <a16:creationId xmlns:a16="http://schemas.microsoft.com/office/drawing/2014/main" id="{8C25DD75-5881-4728-89DF-C216F70379A6}"/>
              </a:ext>
            </a:extLst>
          </p:cNvPr>
          <p:cNvSpPr>
            <a:spLocks noGrp="1"/>
          </p:cNvSpPr>
          <p:nvPr>
            <p:ph type="sldNum" sz="quarter" idx="12"/>
          </p:nvPr>
        </p:nvSpPr>
        <p:spPr/>
        <p:txBody>
          <a:bodyPr/>
          <a:lstStyle/>
          <a:p>
            <a:fld id="{9546A654-AEC7-4A42-8D9D-ED7114A0F4FF}" type="slidenum">
              <a:rPr lang="en-US" smtClean="0"/>
              <a:t>13</a:t>
            </a:fld>
            <a:endParaRPr lang="en-US"/>
          </a:p>
        </p:txBody>
      </p:sp>
      <p:pic>
        <p:nvPicPr>
          <p:cNvPr id="3" name="Picture 2" descr="Diagram&#10;&#10;Description automatically generated with low confidence">
            <a:extLst>
              <a:ext uri="{FF2B5EF4-FFF2-40B4-BE49-F238E27FC236}">
                <a16:creationId xmlns:a16="http://schemas.microsoft.com/office/drawing/2014/main" id="{878B72FD-ECF4-F6A2-98FE-7E310F62C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98534"/>
            <a:ext cx="4480129" cy="5387038"/>
          </a:xfrm>
          <a:prstGeom prst="rect">
            <a:avLst/>
          </a:prstGeom>
        </p:spPr>
      </p:pic>
      <p:sp>
        <p:nvSpPr>
          <p:cNvPr id="4" name="TextBox 3">
            <a:extLst>
              <a:ext uri="{FF2B5EF4-FFF2-40B4-BE49-F238E27FC236}">
                <a16:creationId xmlns:a16="http://schemas.microsoft.com/office/drawing/2014/main" id="{518B382C-9590-CFA2-CF60-7F3A6F66ECB5}"/>
              </a:ext>
            </a:extLst>
          </p:cNvPr>
          <p:cNvSpPr txBox="1"/>
          <p:nvPr/>
        </p:nvSpPr>
        <p:spPr>
          <a:xfrm>
            <a:off x="1384242" y="472245"/>
            <a:ext cx="3548857" cy="369332"/>
          </a:xfrm>
          <a:prstGeom prst="rect">
            <a:avLst/>
          </a:prstGeom>
          <a:noFill/>
        </p:spPr>
        <p:txBody>
          <a:bodyPr wrap="none" rtlCol="0">
            <a:spAutoFit/>
          </a:bodyPr>
          <a:lstStyle/>
          <a:p>
            <a:r>
              <a:rPr lang="en-US" dirty="0"/>
              <a:t>Collar with Fixed Vertical Separators</a:t>
            </a:r>
          </a:p>
        </p:txBody>
      </p:sp>
      <p:sp>
        <p:nvSpPr>
          <p:cNvPr id="5" name="TextBox 4">
            <a:extLst>
              <a:ext uri="{FF2B5EF4-FFF2-40B4-BE49-F238E27FC236}">
                <a16:creationId xmlns:a16="http://schemas.microsoft.com/office/drawing/2014/main" id="{AE94CC43-7E38-C63A-0C78-0E2FE1D41F31}"/>
              </a:ext>
            </a:extLst>
          </p:cNvPr>
          <p:cNvSpPr txBox="1"/>
          <p:nvPr/>
        </p:nvSpPr>
        <p:spPr>
          <a:xfrm>
            <a:off x="6885709" y="520243"/>
            <a:ext cx="3798604" cy="369332"/>
          </a:xfrm>
          <a:prstGeom prst="rect">
            <a:avLst/>
          </a:prstGeom>
          <a:noFill/>
        </p:spPr>
        <p:txBody>
          <a:bodyPr wrap="none" rtlCol="0">
            <a:spAutoFit/>
          </a:bodyPr>
          <a:lstStyle/>
          <a:p>
            <a:r>
              <a:rPr lang="en-US" dirty="0"/>
              <a:t>Collar with Sliding Vertical Separators</a:t>
            </a:r>
          </a:p>
        </p:txBody>
      </p:sp>
      <p:pic>
        <p:nvPicPr>
          <p:cNvPr id="9" name="Picture 8" descr="Diagram&#10;&#10;Description automatically generated">
            <a:extLst>
              <a:ext uri="{FF2B5EF4-FFF2-40B4-BE49-F238E27FC236}">
                <a16:creationId xmlns:a16="http://schemas.microsoft.com/office/drawing/2014/main" id="{DC8A3551-1DA2-12F5-127A-86506DAE3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630" y="998532"/>
            <a:ext cx="5060209" cy="5387038"/>
          </a:xfrm>
          <a:prstGeom prst="rect">
            <a:avLst/>
          </a:prstGeom>
        </p:spPr>
      </p:pic>
    </p:spTree>
    <p:extLst>
      <p:ext uri="{BB962C8B-B14F-4D97-AF65-F5344CB8AC3E}">
        <p14:creationId xmlns:p14="http://schemas.microsoft.com/office/powerpoint/2010/main" val="199470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14</a:t>
            </a:fld>
            <a:endParaRPr lang="en-US"/>
          </a:p>
        </p:txBody>
      </p:sp>
      <p:sp>
        <p:nvSpPr>
          <p:cNvPr id="11" name="TextBox 10">
            <a:extLst>
              <a:ext uri="{FF2B5EF4-FFF2-40B4-BE49-F238E27FC236}">
                <a16:creationId xmlns:a16="http://schemas.microsoft.com/office/drawing/2014/main" id="{97F85119-46F5-4A33-95B9-F6D9545DF837}"/>
              </a:ext>
            </a:extLst>
          </p:cNvPr>
          <p:cNvSpPr txBox="1"/>
          <p:nvPr/>
        </p:nvSpPr>
        <p:spPr>
          <a:xfrm>
            <a:off x="490619" y="1531826"/>
            <a:ext cx="5029200" cy="2031325"/>
          </a:xfrm>
          <a:prstGeom prst="rect">
            <a:avLst/>
          </a:prstGeom>
          <a:solidFill>
            <a:srgbClr val="0070C0"/>
          </a:solidFill>
          <a:ln>
            <a:solidFill>
              <a:srgbClr val="00B0F0"/>
            </a:solidFill>
          </a:ln>
        </p:spPr>
        <p:txBody>
          <a:bodyPr wrap="square">
            <a:spAutoFit/>
          </a:bodyPr>
          <a:lstStyle/>
          <a:p>
            <a:r>
              <a:rPr lang="en-US" dirty="0"/>
              <a:t>Next Steps:</a:t>
            </a:r>
          </a:p>
          <a:p>
            <a:endParaRPr lang="en-US" dirty="0"/>
          </a:p>
          <a:p>
            <a:pPr marL="342900" indent="-342900">
              <a:buFont typeface="+mj-lt"/>
              <a:buAutoNum type="arabicPeriod"/>
            </a:pPr>
            <a:r>
              <a:rPr lang="en-US" dirty="0">
                <a:solidFill>
                  <a:schemeClr val="accent2"/>
                </a:solidFill>
              </a:rPr>
              <a:t>Increase width of horizontal separators</a:t>
            </a:r>
          </a:p>
          <a:p>
            <a:pPr marL="342900" indent="-342900">
              <a:buFont typeface="+mj-lt"/>
              <a:buAutoNum type="arabicPeriod"/>
            </a:pPr>
            <a:endParaRPr lang="en-US" dirty="0"/>
          </a:p>
          <a:p>
            <a:pPr marL="342900" indent="-342900">
              <a:buFont typeface="+mj-lt"/>
              <a:buAutoNum type="arabicPeriod"/>
            </a:pPr>
            <a:r>
              <a:rPr lang="en-US" dirty="0">
                <a:solidFill>
                  <a:srgbClr val="FFFF00"/>
                </a:solidFill>
              </a:rPr>
              <a:t>Add low modulus material, i.e., fiberglass, in sufficient thickness to “inboard” sides of Nb3Sn coil blocks to provide cushion/springs</a:t>
            </a:r>
          </a:p>
        </p:txBody>
      </p:sp>
      <p:pic>
        <p:nvPicPr>
          <p:cNvPr id="5" name="Picture 4" descr="Graphical user interface, diagram&#10;&#10;Description automatically generated">
            <a:extLst>
              <a:ext uri="{FF2B5EF4-FFF2-40B4-BE49-F238E27FC236}">
                <a16:creationId xmlns:a16="http://schemas.microsoft.com/office/drawing/2014/main" id="{7F24B1FC-9E42-4084-D5B3-FDEFFFBD5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587" y="873145"/>
            <a:ext cx="4876800" cy="5261537"/>
          </a:xfrm>
          <a:prstGeom prst="rect">
            <a:avLst/>
          </a:prstGeom>
        </p:spPr>
      </p:pic>
      <p:sp>
        <p:nvSpPr>
          <p:cNvPr id="3" name="Rectangle 2">
            <a:extLst>
              <a:ext uri="{FF2B5EF4-FFF2-40B4-BE49-F238E27FC236}">
                <a16:creationId xmlns:a16="http://schemas.microsoft.com/office/drawing/2014/main" id="{6C91E7AA-AD36-FD70-3EBF-1D0A2E8B0E64}"/>
              </a:ext>
            </a:extLst>
          </p:cNvPr>
          <p:cNvSpPr/>
          <p:nvPr/>
        </p:nvSpPr>
        <p:spPr>
          <a:xfrm>
            <a:off x="8333232" y="2444496"/>
            <a:ext cx="2694432" cy="36576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350679-8FC8-B550-1C8C-63366F131764}"/>
              </a:ext>
            </a:extLst>
          </p:cNvPr>
          <p:cNvSpPr/>
          <p:nvPr/>
        </p:nvSpPr>
        <p:spPr>
          <a:xfrm>
            <a:off x="8333232" y="3321033"/>
            <a:ext cx="2694432" cy="3657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5956D3-5A29-DDF1-6C44-5EC4015C0430}"/>
              </a:ext>
            </a:extLst>
          </p:cNvPr>
          <p:cNvSpPr/>
          <p:nvPr/>
        </p:nvSpPr>
        <p:spPr>
          <a:xfrm>
            <a:off x="8333232" y="4235196"/>
            <a:ext cx="2694432" cy="3657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581B551-730B-2976-ED53-7D73447C1983}"/>
              </a:ext>
            </a:extLst>
          </p:cNvPr>
          <p:cNvSpPr txBox="1"/>
          <p:nvPr/>
        </p:nvSpPr>
        <p:spPr>
          <a:xfrm>
            <a:off x="9529605" y="3299808"/>
            <a:ext cx="301686" cy="369332"/>
          </a:xfrm>
          <a:prstGeom prst="rect">
            <a:avLst/>
          </a:prstGeom>
          <a:noFill/>
        </p:spPr>
        <p:txBody>
          <a:bodyPr wrap="none" rtlCol="0">
            <a:spAutoFit/>
          </a:bodyPr>
          <a:lstStyle/>
          <a:p>
            <a:r>
              <a:rPr lang="en-US" dirty="0"/>
              <a:t>1</a:t>
            </a:r>
          </a:p>
        </p:txBody>
      </p:sp>
      <p:sp>
        <p:nvSpPr>
          <p:cNvPr id="13" name="TextBox 12">
            <a:extLst>
              <a:ext uri="{FF2B5EF4-FFF2-40B4-BE49-F238E27FC236}">
                <a16:creationId xmlns:a16="http://schemas.microsoft.com/office/drawing/2014/main" id="{80D3255F-0E36-3B07-0D49-CA57E662ADED}"/>
              </a:ext>
            </a:extLst>
          </p:cNvPr>
          <p:cNvSpPr txBox="1"/>
          <p:nvPr/>
        </p:nvSpPr>
        <p:spPr>
          <a:xfrm>
            <a:off x="9529605" y="4208697"/>
            <a:ext cx="301686" cy="369332"/>
          </a:xfrm>
          <a:prstGeom prst="rect">
            <a:avLst/>
          </a:prstGeom>
          <a:noFill/>
        </p:spPr>
        <p:txBody>
          <a:bodyPr wrap="none" rtlCol="0">
            <a:spAutoFit/>
          </a:bodyPr>
          <a:lstStyle/>
          <a:p>
            <a:r>
              <a:rPr lang="en-US" dirty="0"/>
              <a:t>1</a:t>
            </a:r>
          </a:p>
        </p:txBody>
      </p:sp>
      <p:sp>
        <p:nvSpPr>
          <p:cNvPr id="14" name="TextBox 13">
            <a:extLst>
              <a:ext uri="{FF2B5EF4-FFF2-40B4-BE49-F238E27FC236}">
                <a16:creationId xmlns:a16="http://schemas.microsoft.com/office/drawing/2014/main" id="{85EE2649-44FC-6FC2-15DB-82C2906DA135}"/>
              </a:ext>
            </a:extLst>
          </p:cNvPr>
          <p:cNvSpPr txBox="1"/>
          <p:nvPr/>
        </p:nvSpPr>
        <p:spPr>
          <a:xfrm>
            <a:off x="9476232" y="2462149"/>
            <a:ext cx="301686" cy="369332"/>
          </a:xfrm>
          <a:prstGeom prst="rect">
            <a:avLst/>
          </a:prstGeom>
          <a:noFill/>
        </p:spPr>
        <p:txBody>
          <a:bodyPr wrap="none" rtlCol="0">
            <a:spAutoFit/>
          </a:bodyPr>
          <a:lstStyle/>
          <a:p>
            <a:r>
              <a:rPr lang="en-US" dirty="0"/>
              <a:t>1</a:t>
            </a:r>
          </a:p>
        </p:txBody>
      </p:sp>
      <p:sp>
        <p:nvSpPr>
          <p:cNvPr id="6" name="Rectangle 5">
            <a:extLst>
              <a:ext uri="{FF2B5EF4-FFF2-40B4-BE49-F238E27FC236}">
                <a16:creationId xmlns:a16="http://schemas.microsoft.com/office/drawing/2014/main" id="{B6C7BACF-2FE5-3124-0BCA-8683F46CBC14}"/>
              </a:ext>
            </a:extLst>
          </p:cNvPr>
          <p:cNvSpPr/>
          <p:nvPr/>
        </p:nvSpPr>
        <p:spPr>
          <a:xfrm>
            <a:off x="9982200" y="944880"/>
            <a:ext cx="94488" cy="14783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D1C8DB-707B-8398-7533-E84AA293B761}"/>
              </a:ext>
            </a:extLst>
          </p:cNvPr>
          <p:cNvSpPr/>
          <p:nvPr/>
        </p:nvSpPr>
        <p:spPr>
          <a:xfrm>
            <a:off x="9296346" y="952855"/>
            <a:ext cx="94488" cy="14783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F495C2-9EC5-120C-7A17-20E97086C525}"/>
              </a:ext>
            </a:extLst>
          </p:cNvPr>
          <p:cNvSpPr/>
          <p:nvPr/>
        </p:nvSpPr>
        <p:spPr>
          <a:xfrm>
            <a:off x="9343590" y="4583652"/>
            <a:ext cx="94488" cy="14783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566EE4-133A-8760-AF7E-733DB048BC62}"/>
              </a:ext>
            </a:extLst>
          </p:cNvPr>
          <p:cNvSpPr/>
          <p:nvPr/>
        </p:nvSpPr>
        <p:spPr>
          <a:xfrm>
            <a:off x="9986772" y="2840861"/>
            <a:ext cx="94488" cy="458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98AB489-F6E3-FD50-D3C2-611ED876CADA}"/>
              </a:ext>
            </a:extLst>
          </p:cNvPr>
          <p:cNvSpPr/>
          <p:nvPr/>
        </p:nvSpPr>
        <p:spPr>
          <a:xfrm>
            <a:off x="10029444" y="4600956"/>
            <a:ext cx="94488" cy="14783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484542-9940-757F-A858-D6EC098DB360}"/>
              </a:ext>
            </a:extLst>
          </p:cNvPr>
          <p:cNvSpPr/>
          <p:nvPr/>
        </p:nvSpPr>
        <p:spPr>
          <a:xfrm>
            <a:off x="9300972" y="2846783"/>
            <a:ext cx="94488" cy="458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F6CB40-4E38-5584-1A1D-AABED20CB84A}"/>
              </a:ext>
            </a:extLst>
          </p:cNvPr>
          <p:cNvSpPr/>
          <p:nvPr/>
        </p:nvSpPr>
        <p:spPr>
          <a:xfrm>
            <a:off x="10027864" y="3697335"/>
            <a:ext cx="96067" cy="511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F382390-36C4-939C-04E9-39458F1CE758}"/>
              </a:ext>
            </a:extLst>
          </p:cNvPr>
          <p:cNvSpPr/>
          <p:nvPr/>
        </p:nvSpPr>
        <p:spPr>
          <a:xfrm>
            <a:off x="9300917" y="3705313"/>
            <a:ext cx="96067" cy="511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0C252AF-7250-73FE-6B0E-489A5DF82931}"/>
              </a:ext>
            </a:extLst>
          </p:cNvPr>
          <p:cNvSpPr txBox="1"/>
          <p:nvPr/>
        </p:nvSpPr>
        <p:spPr>
          <a:xfrm>
            <a:off x="9174546" y="651477"/>
            <a:ext cx="301686" cy="369332"/>
          </a:xfrm>
          <a:prstGeom prst="rect">
            <a:avLst/>
          </a:prstGeom>
          <a:noFill/>
        </p:spPr>
        <p:txBody>
          <a:bodyPr wrap="none" rtlCol="0">
            <a:spAutoFit/>
          </a:bodyPr>
          <a:lstStyle/>
          <a:p>
            <a:r>
              <a:rPr lang="en-US" dirty="0"/>
              <a:t>2</a:t>
            </a:r>
          </a:p>
        </p:txBody>
      </p:sp>
      <p:sp>
        <p:nvSpPr>
          <p:cNvPr id="26" name="TextBox 25">
            <a:extLst>
              <a:ext uri="{FF2B5EF4-FFF2-40B4-BE49-F238E27FC236}">
                <a16:creationId xmlns:a16="http://schemas.microsoft.com/office/drawing/2014/main" id="{D06F1ACD-1270-8575-7D9B-FF55F1B7DDDD}"/>
              </a:ext>
            </a:extLst>
          </p:cNvPr>
          <p:cNvSpPr txBox="1"/>
          <p:nvPr/>
        </p:nvSpPr>
        <p:spPr>
          <a:xfrm>
            <a:off x="9866426" y="634862"/>
            <a:ext cx="301686" cy="369332"/>
          </a:xfrm>
          <a:prstGeom prst="rect">
            <a:avLst/>
          </a:prstGeom>
          <a:noFill/>
        </p:spPr>
        <p:txBody>
          <a:bodyPr wrap="none" rtlCol="0">
            <a:spAutoFit/>
          </a:bodyPr>
          <a:lstStyle/>
          <a:p>
            <a:r>
              <a:rPr lang="en-US" dirty="0"/>
              <a:t>2</a:t>
            </a:r>
          </a:p>
        </p:txBody>
      </p:sp>
      <p:sp>
        <p:nvSpPr>
          <p:cNvPr id="27" name="TextBox 26">
            <a:extLst>
              <a:ext uri="{FF2B5EF4-FFF2-40B4-BE49-F238E27FC236}">
                <a16:creationId xmlns:a16="http://schemas.microsoft.com/office/drawing/2014/main" id="{F9044683-ED84-D570-0F02-400878D34A58}"/>
              </a:ext>
            </a:extLst>
          </p:cNvPr>
          <p:cNvSpPr txBox="1"/>
          <p:nvPr/>
        </p:nvSpPr>
        <p:spPr>
          <a:xfrm>
            <a:off x="9239991" y="6003633"/>
            <a:ext cx="301686" cy="369332"/>
          </a:xfrm>
          <a:prstGeom prst="rect">
            <a:avLst/>
          </a:prstGeom>
          <a:noFill/>
        </p:spPr>
        <p:txBody>
          <a:bodyPr wrap="none" rtlCol="0">
            <a:spAutoFit/>
          </a:bodyPr>
          <a:lstStyle/>
          <a:p>
            <a:r>
              <a:rPr lang="en-US" dirty="0"/>
              <a:t>2</a:t>
            </a:r>
          </a:p>
        </p:txBody>
      </p:sp>
      <p:sp>
        <p:nvSpPr>
          <p:cNvPr id="28" name="TextBox 27">
            <a:extLst>
              <a:ext uri="{FF2B5EF4-FFF2-40B4-BE49-F238E27FC236}">
                <a16:creationId xmlns:a16="http://schemas.microsoft.com/office/drawing/2014/main" id="{B1FE45DB-18F6-EBE2-1B06-91C549419384}"/>
              </a:ext>
            </a:extLst>
          </p:cNvPr>
          <p:cNvSpPr txBox="1"/>
          <p:nvPr/>
        </p:nvSpPr>
        <p:spPr>
          <a:xfrm>
            <a:off x="9954813" y="6020738"/>
            <a:ext cx="301686" cy="369332"/>
          </a:xfrm>
          <a:prstGeom prst="rect">
            <a:avLst/>
          </a:prstGeom>
          <a:noFill/>
        </p:spPr>
        <p:txBody>
          <a:bodyPr wrap="none" rtlCol="0">
            <a:spAutoFit/>
          </a:bodyPr>
          <a:lstStyle/>
          <a:p>
            <a:r>
              <a:rPr lang="en-US" dirty="0"/>
              <a:t>2</a:t>
            </a:r>
          </a:p>
        </p:txBody>
      </p:sp>
      <p:sp>
        <p:nvSpPr>
          <p:cNvPr id="29" name="TextBox 28">
            <a:extLst>
              <a:ext uri="{FF2B5EF4-FFF2-40B4-BE49-F238E27FC236}">
                <a16:creationId xmlns:a16="http://schemas.microsoft.com/office/drawing/2014/main" id="{CB8F7CE5-0977-9DB5-61D8-E66A2D5D5623}"/>
              </a:ext>
            </a:extLst>
          </p:cNvPr>
          <p:cNvSpPr txBox="1"/>
          <p:nvPr/>
        </p:nvSpPr>
        <p:spPr>
          <a:xfrm>
            <a:off x="9223281" y="2933180"/>
            <a:ext cx="301686" cy="369332"/>
          </a:xfrm>
          <a:prstGeom prst="rect">
            <a:avLst/>
          </a:prstGeom>
          <a:noFill/>
        </p:spPr>
        <p:txBody>
          <a:bodyPr wrap="none" rtlCol="0">
            <a:spAutoFit/>
          </a:bodyPr>
          <a:lstStyle/>
          <a:p>
            <a:r>
              <a:rPr lang="en-US" dirty="0"/>
              <a:t>2</a:t>
            </a:r>
          </a:p>
        </p:txBody>
      </p:sp>
      <p:sp>
        <p:nvSpPr>
          <p:cNvPr id="30" name="TextBox 29">
            <a:extLst>
              <a:ext uri="{FF2B5EF4-FFF2-40B4-BE49-F238E27FC236}">
                <a16:creationId xmlns:a16="http://schemas.microsoft.com/office/drawing/2014/main" id="{9557F0B9-8DA3-5092-DFE6-24753853F61F}"/>
              </a:ext>
            </a:extLst>
          </p:cNvPr>
          <p:cNvSpPr txBox="1"/>
          <p:nvPr/>
        </p:nvSpPr>
        <p:spPr>
          <a:xfrm>
            <a:off x="9925054" y="2936373"/>
            <a:ext cx="301686" cy="369332"/>
          </a:xfrm>
          <a:prstGeom prst="rect">
            <a:avLst/>
          </a:prstGeom>
          <a:noFill/>
        </p:spPr>
        <p:txBody>
          <a:bodyPr wrap="none" rtlCol="0">
            <a:spAutoFit/>
          </a:bodyPr>
          <a:lstStyle/>
          <a:p>
            <a:r>
              <a:rPr lang="en-US" dirty="0"/>
              <a:t>2</a:t>
            </a:r>
          </a:p>
        </p:txBody>
      </p:sp>
      <p:sp>
        <p:nvSpPr>
          <p:cNvPr id="31" name="TextBox 30">
            <a:extLst>
              <a:ext uri="{FF2B5EF4-FFF2-40B4-BE49-F238E27FC236}">
                <a16:creationId xmlns:a16="http://schemas.microsoft.com/office/drawing/2014/main" id="{4CE498BA-7BD8-9D55-EB76-C2FB7B28C029}"/>
              </a:ext>
            </a:extLst>
          </p:cNvPr>
          <p:cNvSpPr txBox="1"/>
          <p:nvPr/>
        </p:nvSpPr>
        <p:spPr>
          <a:xfrm>
            <a:off x="9235332" y="3780314"/>
            <a:ext cx="301686" cy="369332"/>
          </a:xfrm>
          <a:prstGeom prst="rect">
            <a:avLst/>
          </a:prstGeom>
          <a:noFill/>
        </p:spPr>
        <p:txBody>
          <a:bodyPr wrap="none" rtlCol="0">
            <a:spAutoFit/>
          </a:bodyPr>
          <a:lstStyle/>
          <a:p>
            <a:r>
              <a:rPr lang="en-US" dirty="0"/>
              <a:t>2</a:t>
            </a:r>
          </a:p>
        </p:txBody>
      </p:sp>
      <p:sp>
        <p:nvSpPr>
          <p:cNvPr id="32" name="TextBox 31">
            <a:extLst>
              <a:ext uri="{FF2B5EF4-FFF2-40B4-BE49-F238E27FC236}">
                <a16:creationId xmlns:a16="http://schemas.microsoft.com/office/drawing/2014/main" id="{5D909040-C1CC-27D7-50B8-062F6E4826D8}"/>
              </a:ext>
            </a:extLst>
          </p:cNvPr>
          <p:cNvSpPr txBox="1"/>
          <p:nvPr/>
        </p:nvSpPr>
        <p:spPr>
          <a:xfrm>
            <a:off x="9954813" y="3787607"/>
            <a:ext cx="30168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114350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399-0698-4429-A64E-E843694BEDFF}"/>
              </a:ext>
            </a:extLst>
          </p:cNvPr>
          <p:cNvSpPr>
            <a:spLocks noGrp="1"/>
          </p:cNvSpPr>
          <p:nvPr>
            <p:ph type="title"/>
          </p:nvPr>
        </p:nvSpPr>
        <p:spPr>
          <a:xfrm>
            <a:off x="2403021" y="136525"/>
            <a:ext cx="7579179" cy="630918"/>
          </a:xfrm>
        </p:spPr>
        <p:txBody>
          <a:bodyPr>
            <a:normAutofit/>
          </a:bodyPr>
          <a:lstStyle/>
          <a:p>
            <a:r>
              <a:rPr lang="en-US" sz="3600" dirty="0"/>
              <a:t>20 T Common Coil Magnet FE Analysis</a:t>
            </a:r>
          </a:p>
        </p:txBody>
      </p:sp>
      <p:sp>
        <p:nvSpPr>
          <p:cNvPr id="3" name="Content Placeholder 2">
            <a:extLst>
              <a:ext uri="{FF2B5EF4-FFF2-40B4-BE49-F238E27FC236}">
                <a16:creationId xmlns:a16="http://schemas.microsoft.com/office/drawing/2014/main" id="{030528ED-0819-4469-9CB9-AC11B8346F79}"/>
              </a:ext>
            </a:extLst>
          </p:cNvPr>
          <p:cNvSpPr>
            <a:spLocks noGrp="1"/>
          </p:cNvSpPr>
          <p:nvPr>
            <p:ph idx="1"/>
          </p:nvPr>
        </p:nvSpPr>
        <p:spPr>
          <a:xfrm>
            <a:off x="838200" y="1293350"/>
            <a:ext cx="10515600" cy="4271300"/>
          </a:xfrm>
        </p:spPr>
        <p:txBody>
          <a:bodyPr>
            <a:normAutofit/>
          </a:bodyPr>
          <a:lstStyle/>
          <a:p>
            <a:r>
              <a:rPr lang="en-US" dirty="0"/>
              <a:t>Conclusion</a:t>
            </a:r>
          </a:p>
          <a:p>
            <a:pPr lvl="1"/>
            <a:r>
              <a:rPr lang="en-US" dirty="0"/>
              <a:t>This conceptual design may form the basis for a detailed design.  </a:t>
            </a:r>
          </a:p>
          <a:p>
            <a:pPr lvl="2"/>
            <a:r>
              <a:rPr lang="en-US" dirty="0"/>
              <a:t>Coil lateral bridging has been used successfully in common coil magnet DCC-017.  It would be far more critical in this application and is being developed accordingly.  It is clear that conductor movement under very high forces will be a major challenge to </a:t>
            </a:r>
            <a:r>
              <a:rPr lang="en-US"/>
              <a:t>contain.</a:t>
            </a:r>
          </a:p>
          <a:p>
            <a:pPr lvl="2"/>
            <a:r>
              <a:rPr lang="en-US"/>
              <a:t>This </a:t>
            </a:r>
            <a:r>
              <a:rPr lang="en-US" dirty="0"/>
              <a:t>analysis helps affirm that coil deflections and strains have become manageable.  The containment design itself is beyond the scope of this first set of analyses and will begin in the future.</a:t>
            </a:r>
          </a:p>
          <a:p>
            <a:pPr lvl="2"/>
            <a:r>
              <a:rPr lang="en-US" dirty="0"/>
              <a:t>High horizontal compressive stress (&lt;-180 MPa) in the outer LTS coil will require some form of strain relief.</a:t>
            </a:r>
          </a:p>
          <a:p>
            <a:pPr lvl="3"/>
            <a:r>
              <a:rPr lang="en-US" dirty="0"/>
              <a:t>This would effectively move the bending fulcrum from the coil corner.  This should reduce the sharp stress concentration in this region.</a:t>
            </a:r>
          </a:p>
        </p:txBody>
      </p:sp>
      <p:sp>
        <p:nvSpPr>
          <p:cNvPr id="4" name="Slide Number Placeholder 3">
            <a:extLst>
              <a:ext uri="{FF2B5EF4-FFF2-40B4-BE49-F238E27FC236}">
                <a16:creationId xmlns:a16="http://schemas.microsoft.com/office/drawing/2014/main" id="{B857B20D-B805-4567-82B0-0059DC4DFF5C}"/>
              </a:ext>
            </a:extLst>
          </p:cNvPr>
          <p:cNvSpPr>
            <a:spLocks noGrp="1"/>
          </p:cNvSpPr>
          <p:nvPr>
            <p:ph type="sldNum" sz="quarter" idx="12"/>
          </p:nvPr>
        </p:nvSpPr>
        <p:spPr/>
        <p:txBody>
          <a:bodyPr/>
          <a:lstStyle/>
          <a:p>
            <a:fld id="{9546A654-AEC7-4A42-8D9D-ED7114A0F4FF}" type="slidenum">
              <a:rPr lang="en-US" smtClean="0"/>
              <a:t>15</a:t>
            </a:fld>
            <a:endParaRPr lang="en-US"/>
          </a:p>
        </p:txBody>
      </p:sp>
    </p:spTree>
    <p:extLst>
      <p:ext uri="{BB962C8B-B14F-4D97-AF65-F5344CB8AC3E}">
        <p14:creationId xmlns:p14="http://schemas.microsoft.com/office/powerpoint/2010/main" val="133400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399-0698-4429-A64E-E843694BEDFF}"/>
              </a:ext>
            </a:extLst>
          </p:cNvPr>
          <p:cNvSpPr>
            <a:spLocks noGrp="1"/>
          </p:cNvSpPr>
          <p:nvPr>
            <p:ph type="title"/>
          </p:nvPr>
        </p:nvSpPr>
        <p:spPr>
          <a:xfrm>
            <a:off x="2403021" y="136525"/>
            <a:ext cx="7579179" cy="630918"/>
          </a:xfrm>
        </p:spPr>
        <p:txBody>
          <a:bodyPr>
            <a:normAutofit/>
          </a:bodyPr>
          <a:lstStyle/>
          <a:p>
            <a:r>
              <a:rPr lang="en-US" sz="3600" dirty="0"/>
              <a:t>20 T Common Coil Magnet FE Analysis</a:t>
            </a:r>
          </a:p>
        </p:txBody>
      </p:sp>
      <p:sp>
        <p:nvSpPr>
          <p:cNvPr id="3" name="Content Placeholder 2">
            <a:extLst>
              <a:ext uri="{FF2B5EF4-FFF2-40B4-BE49-F238E27FC236}">
                <a16:creationId xmlns:a16="http://schemas.microsoft.com/office/drawing/2014/main" id="{030528ED-0819-4469-9CB9-AC11B8346F79}"/>
              </a:ext>
            </a:extLst>
          </p:cNvPr>
          <p:cNvSpPr>
            <a:spLocks noGrp="1"/>
          </p:cNvSpPr>
          <p:nvPr>
            <p:ph idx="1"/>
          </p:nvPr>
        </p:nvSpPr>
        <p:spPr>
          <a:xfrm>
            <a:off x="4298576" y="3113540"/>
            <a:ext cx="2724630" cy="630919"/>
          </a:xfrm>
        </p:spPr>
        <p:txBody>
          <a:bodyPr>
            <a:normAutofit/>
          </a:bodyPr>
          <a:lstStyle/>
          <a:p>
            <a:pPr marL="0" indent="0">
              <a:buNone/>
            </a:pPr>
            <a:r>
              <a:rPr lang="en-US" dirty="0"/>
              <a:t>Additional Slides</a:t>
            </a:r>
          </a:p>
        </p:txBody>
      </p:sp>
      <p:sp>
        <p:nvSpPr>
          <p:cNvPr id="4" name="Slide Number Placeholder 3">
            <a:extLst>
              <a:ext uri="{FF2B5EF4-FFF2-40B4-BE49-F238E27FC236}">
                <a16:creationId xmlns:a16="http://schemas.microsoft.com/office/drawing/2014/main" id="{B857B20D-B805-4567-82B0-0059DC4DFF5C}"/>
              </a:ext>
            </a:extLst>
          </p:cNvPr>
          <p:cNvSpPr>
            <a:spLocks noGrp="1"/>
          </p:cNvSpPr>
          <p:nvPr>
            <p:ph type="sldNum" sz="quarter" idx="12"/>
          </p:nvPr>
        </p:nvSpPr>
        <p:spPr/>
        <p:txBody>
          <a:bodyPr/>
          <a:lstStyle/>
          <a:p>
            <a:fld id="{9546A654-AEC7-4A42-8D9D-ED7114A0F4FF}" type="slidenum">
              <a:rPr lang="en-US" smtClean="0"/>
              <a:t>16</a:t>
            </a:fld>
            <a:endParaRPr lang="en-US"/>
          </a:p>
        </p:txBody>
      </p:sp>
    </p:spTree>
    <p:extLst>
      <p:ext uri="{BB962C8B-B14F-4D97-AF65-F5344CB8AC3E}">
        <p14:creationId xmlns:p14="http://schemas.microsoft.com/office/powerpoint/2010/main" val="64417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682F917-8E63-4BF2-AEC3-8A3BCF3513EC}"/>
              </a:ext>
            </a:extLst>
          </p:cNvPr>
          <p:cNvSpPr txBox="1"/>
          <p:nvPr/>
        </p:nvSpPr>
        <p:spPr>
          <a:xfrm>
            <a:off x="4846377" y="11479"/>
            <a:ext cx="2252476" cy="369332"/>
          </a:xfrm>
          <a:prstGeom prst="rect">
            <a:avLst/>
          </a:prstGeom>
          <a:noFill/>
        </p:spPr>
        <p:txBody>
          <a:bodyPr wrap="none" rtlCol="0">
            <a:spAutoFit/>
          </a:bodyPr>
          <a:lstStyle/>
          <a:p>
            <a:r>
              <a:rPr lang="en-US" dirty="0"/>
              <a:t>Coil Equivalent Stress</a:t>
            </a:r>
          </a:p>
        </p:txBody>
      </p:sp>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17</a:t>
            </a:fld>
            <a:endParaRPr lang="en-US"/>
          </a:p>
        </p:txBody>
      </p:sp>
      <p:sp>
        <p:nvSpPr>
          <p:cNvPr id="11" name="TextBox 10">
            <a:extLst>
              <a:ext uri="{FF2B5EF4-FFF2-40B4-BE49-F238E27FC236}">
                <a16:creationId xmlns:a16="http://schemas.microsoft.com/office/drawing/2014/main" id="{97F85119-46F5-4A33-95B9-F6D9545DF837}"/>
              </a:ext>
            </a:extLst>
          </p:cNvPr>
          <p:cNvSpPr txBox="1"/>
          <p:nvPr/>
        </p:nvSpPr>
        <p:spPr>
          <a:xfrm>
            <a:off x="7413494" y="469949"/>
            <a:ext cx="3428680" cy="646331"/>
          </a:xfrm>
          <a:prstGeom prst="rect">
            <a:avLst/>
          </a:prstGeom>
          <a:noFill/>
        </p:spPr>
        <p:txBody>
          <a:bodyPr wrap="square">
            <a:spAutoFit/>
          </a:bodyPr>
          <a:lstStyle/>
          <a:p>
            <a:r>
              <a:rPr lang="en-US" dirty="0"/>
              <a:t>Reduced contact stiffness between HTS coil and vertical separator</a:t>
            </a:r>
          </a:p>
        </p:txBody>
      </p:sp>
      <p:pic>
        <p:nvPicPr>
          <p:cNvPr id="7" name="Picture 6" descr="A picture containing graphical user interface&#10;&#10;Description automatically generated">
            <a:extLst>
              <a:ext uri="{FF2B5EF4-FFF2-40B4-BE49-F238E27FC236}">
                <a16:creationId xmlns:a16="http://schemas.microsoft.com/office/drawing/2014/main" id="{16005E03-05F7-1F74-27D3-70C8713C6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71" y="1113623"/>
            <a:ext cx="4495800" cy="5286375"/>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763C48C0-AF6F-40CC-A211-940C4A0E8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600" y="1135165"/>
            <a:ext cx="4391102" cy="5286375"/>
          </a:xfrm>
          <a:prstGeom prst="rect">
            <a:avLst/>
          </a:prstGeom>
        </p:spPr>
      </p:pic>
      <p:sp>
        <p:nvSpPr>
          <p:cNvPr id="6" name="Oval 5">
            <a:extLst>
              <a:ext uri="{FF2B5EF4-FFF2-40B4-BE49-F238E27FC236}">
                <a16:creationId xmlns:a16="http://schemas.microsoft.com/office/drawing/2014/main" id="{6C0BFF5E-EC49-B328-5FAB-905BBE92F46E}"/>
              </a:ext>
            </a:extLst>
          </p:cNvPr>
          <p:cNvSpPr/>
          <p:nvPr/>
        </p:nvSpPr>
        <p:spPr>
          <a:xfrm>
            <a:off x="9119352" y="1135165"/>
            <a:ext cx="161365" cy="51960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57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18</a:t>
            </a:fld>
            <a:endParaRPr lang="en-US"/>
          </a:p>
        </p:txBody>
      </p:sp>
      <p:pic>
        <p:nvPicPr>
          <p:cNvPr id="4" name="Picture 3" descr="Chart, line chart&#10;&#10;Description automatically generated">
            <a:extLst>
              <a:ext uri="{FF2B5EF4-FFF2-40B4-BE49-F238E27FC236}">
                <a16:creationId xmlns:a16="http://schemas.microsoft.com/office/drawing/2014/main" id="{054C73B1-1121-84F4-F0F5-E2A76ED2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8124"/>
            <a:ext cx="12192000" cy="5621751"/>
          </a:xfrm>
          <a:prstGeom prst="rect">
            <a:avLst/>
          </a:prstGeom>
        </p:spPr>
      </p:pic>
    </p:spTree>
    <p:extLst>
      <p:ext uri="{BB962C8B-B14F-4D97-AF65-F5344CB8AC3E}">
        <p14:creationId xmlns:p14="http://schemas.microsoft.com/office/powerpoint/2010/main" val="256541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399-0698-4429-A64E-E843694BEDFF}"/>
              </a:ext>
            </a:extLst>
          </p:cNvPr>
          <p:cNvSpPr>
            <a:spLocks noGrp="1"/>
          </p:cNvSpPr>
          <p:nvPr>
            <p:ph type="title"/>
          </p:nvPr>
        </p:nvSpPr>
        <p:spPr>
          <a:xfrm>
            <a:off x="2403021" y="136525"/>
            <a:ext cx="7579179" cy="630918"/>
          </a:xfrm>
        </p:spPr>
        <p:txBody>
          <a:bodyPr>
            <a:normAutofit/>
          </a:bodyPr>
          <a:lstStyle/>
          <a:p>
            <a:r>
              <a:rPr lang="en-US" sz="3600" dirty="0"/>
              <a:t>20 T Common Coil Magnet FE Analysis</a:t>
            </a:r>
          </a:p>
        </p:txBody>
      </p:sp>
      <p:sp>
        <p:nvSpPr>
          <p:cNvPr id="3" name="Content Placeholder 2">
            <a:extLst>
              <a:ext uri="{FF2B5EF4-FFF2-40B4-BE49-F238E27FC236}">
                <a16:creationId xmlns:a16="http://schemas.microsoft.com/office/drawing/2014/main" id="{030528ED-0819-4469-9CB9-AC11B8346F79}"/>
              </a:ext>
            </a:extLst>
          </p:cNvPr>
          <p:cNvSpPr>
            <a:spLocks noGrp="1"/>
          </p:cNvSpPr>
          <p:nvPr>
            <p:ph idx="1"/>
          </p:nvPr>
        </p:nvSpPr>
        <p:spPr>
          <a:xfrm>
            <a:off x="669104" y="1561166"/>
            <a:ext cx="10853791" cy="3735667"/>
          </a:xfrm>
        </p:spPr>
        <p:txBody>
          <a:bodyPr>
            <a:normAutofit/>
          </a:bodyPr>
          <a:lstStyle/>
          <a:p>
            <a:r>
              <a:rPr lang="en-US" sz="3200" dirty="0"/>
              <a:t>Goals</a:t>
            </a:r>
          </a:p>
          <a:p>
            <a:pPr lvl="1"/>
            <a:r>
              <a:rPr lang="en-US" sz="2800" dirty="0"/>
              <a:t>To further develop the conceptual design</a:t>
            </a:r>
          </a:p>
          <a:p>
            <a:pPr lvl="2"/>
            <a:r>
              <a:rPr lang="en-US" sz="2400" dirty="0"/>
              <a:t> To study coil stresses and deflections at 20 T central field and study the structural effects of the latest array of coil support spacers and vertical separators</a:t>
            </a:r>
          </a:p>
          <a:p>
            <a:pPr lvl="3"/>
            <a:r>
              <a:rPr lang="en-US" sz="2000" dirty="0"/>
              <a:t>This is based on several previous modeling and analysis iterations.</a:t>
            </a:r>
          </a:p>
          <a:p>
            <a:pPr marL="457200" lvl="1" indent="0">
              <a:buNone/>
            </a:pPr>
            <a:endParaRPr lang="en-US" dirty="0"/>
          </a:p>
        </p:txBody>
      </p:sp>
      <p:sp>
        <p:nvSpPr>
          <p:cNvPr id="4" name="Slide Number Placeholder 3">
            <a:extLst>
              <a:ext uri="{FF2B5EF4-FFF2-40B4-BE49-F238E27FC236}">
                <a16:creationId xmlns:a16="http://schemas.microsoft.com/office/drawing/2014/main" id="{B857B20D-B805-4567-82B0-0059DC4DFF5C}"/>
              </a:ext>
            </a:extLst>
          </p:cNvPr>
          <p:cNvSpPr>
            <a:spLocks noGrp="1"/>
          </p:cNvSpPr>
          <p:nvPr>
            <p:ph type="sldNum" sz="quarter" idx="12"/>
          </p:nvPr>
        </p:nvSpPr>
        <p:spPr/>
        <p:txBody>
          <a:bodyPr/>
          <a:lstStyle/>
          <a:p>
            <a:fld id="{9546A654-AEC7-4A42-8D9D-ED7114A0F4FF}" type="slidenum">
              <a:rPr lang="en-US" smtClean="0"/>
              <a:t>2</a:t>
            </a:fld>
            <a:endParaRPr lang="en-US"/>
          </a:p>
        </p:txBody>
      </p:sp>
    </p:spTree>
    <p:extLst>
      <p:ext uri="{BB962C8B-B14F-4D97-AF65-F5344CB8AC3E}">
        <p14:creationId xmlns:p14="http://schemas.microsoft.com/office/powerpoint/2010/main" val="332121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85864F84-9A46-25DC-0A95-8F4E6A75A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53" y="590084"/>
            <a:ext cx="4905375" cy="6048375"/>
          </a:xfrm>
          <a:prstGeom prst="rect">
            <a:avLst/>
          </a:prstGeom>
        </p:spPr>
      </p:pic>
      <p:sp>
        <p:nvSpPr>
          <p:cNvPr id="9" name="TextBox 8">
            <a:extLst>
              <a:ext uri="{FF2B5EF4-FFF2-40B4-BE49-F238E27FC236}">
                <a16:creationId xmlns:a16="http://schemas.microsoft.com/office/drawing/2014/main" id="{F682F917-8E63-4BF2-AEC3-8A3BCF3513EC}"/>
              </a:ext>
            </a:extLst>
          </p:cNvPr>
          <p:cNvSpPr txBox="1"/>
          <p:nvPr/>
        </p:nvSpPr>
        <p:spPr>
          <a:xfrm>
            <a:off x="4398737" y="151296"/>
            <a:ext cx="2901179" cy="369332"/>
          </a:xfrm>
          <a:prstGeom prst="rect">
            <a:avLst/>
          </a:prstGeom>
          <a:noFill/>
        </p:spPr>
        <p:txBody>
          <a:bodyPr wrap="none" rtlCol="0">
            <a:spAutoFit/>
          </a:bodyPr>
          <a:lstStyle/>
          <a:p>
            <a:r>
              <a:rPr lang="en-US" dirty="0"/>
              <a:t>3D Creo Model from DXF File</a:t>
            </a:r>
          </a:p>
        </p:txBody>
      </p:sp>
      <p:sp>
        <p:nvSpPr>
          <p:cNvPr id="8" name="Slide Number Placeholder 7">
            <a:extLst>
              <a:ext uri="{FF2B5EF4-FFF2-40B4-BE49-F238E27FC236}">
                <a16:creationId xmlns:a16="http://schemas.microsoft.com/office/drawing/2014/main" id="{43021394-AB8A-406F-91D8-6DF752781413}"/>
              </a:ext>
            </a:extLst>
          </p:cNvPr>
          <p:cNvSpPr>
            <a:spLocks noGrp="1"/>
          </p:cNvSpPr>
          <p:nvPr>
            <p:ph type="sldNum" sz="quarter" idx="12"/>
          </p:nvPr>
        </p:nvSpPr>
        <p:spPr/>
        <p:txBody>
          <a:bodyPr/>
          <a:lstStyle/>
          <a:p>
            <a:fld id="{9546A654-AEC7-4A42-8D9D-ED7114A0F4FF}" type="slidenum">
              <a:rPr lang="en-US" smtClean="0"/>
              <a:t>3</a:t>
            </a:fld>
            <a:endParaRPr lang="en-US"/>
          </a:p>
        </p:txBody>
      </p:sp>
      <p:sp>
        <p:nvSpPr>
          <p:cNvPr id="12" name="TextBox 11">
            <a:extLst>
              <a:ext uri="{FF2B5EF4-FFF2-40B4-BE49-F238E27FC236}">
                <a16:creationId xmlns:a16="http://schemas.microsoft.com/office/drawing/2014/main" id="{79BB5B34-49ED-4F18-8FA2-D1A1B5DF662A}"/>
              </a:ext>
            </a:extLst>
          </p:cNvPr>
          <p:cNvSpPr txBox="1"/>
          <p:nvPr/>
        </p:nvSpPr>
        <p:spPr>
          <a:xfrm>
            <a:off x="5849327" y="1108989"/>
            <a:ext cx="1717834" cy="369332"/>
          </a:xfrm>
          <a:prstGeom prst="rect">
            <a:avLst/>
          </a:prstGeom>
          <a:solidFill>
            <a:schemeClr val="bg1"/>
          </a:solidFill>
        </p:spPr>
        <p:txBody>
          <a:bodyPr wrap="square">
            <a:spAutoFit/>
          </a:bodyPr>
          <a:lstStyle/>
          <a:p>
            <a:r>
              <a:rPr lang="en-US" dirty="0"/>
              <a:t>Original DXF file</a:t>
            </a:r>
          </a:p>
        </p:txBody>
      </p:sp>
      <p:pic>
        <p:nvPicPr>
          <p:cNvPr id="6" name="Picture 5" descr="Diagram&#10;&#10;Description automatically generated">
            <a:extLst>
              <a:ext uri="{FF2B5EF4-FFF2-40B4-BE49-F238E27FC236}">
                <a16:creationId xmlns:a16="http://schemas.microsoft.com/office/drawing/2014/main" id="{B3B4BC05-4AE4-F009-A223-9649297CB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153" y="590085"/>
            <a:ext cx="6755846" cy="6048375"/>
          </a:xfrm>
          <a:prstGeom prst="rect">
            <a:avLst/>
          </a:prstGeom>
        </p:spPr>
      </p:pic>
      <p:cxnSp>
        <p:nvCxnSpPr>
          <p:cNvPr id="16" name="Straight Arrow Connector 15">
            <a:extLst>
              <a:ext uri="{FF2B5EF4-FFF2-40B4-BE49-F238E27FC236}">
                <a16:creationId xmlns:a16="http://schemas.microsoft.com/office/drawing/2014/main" id="{5F24FE2A-D13B-6D22-A8A7-2AE62FE2F012}"/>
              </a:ext>
            </a:extLst>
          </p:cNvPr>
          <p:cNvCxnSpPr>
            <a:cxnSpLocks/>
            <a:stCxn id="20" idx="3"/>
          </p:cNvCxnSpPr>
          <p:nvPr/>
        </p:nvCxnSpPr>
        <p:spPr>
          <a:xfrm>
            <a:off x="8432598" y="1170425"/>
            <a:ext cx="834692" cy="64810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Straight Arrow Connector 17">
            <a:extLst>
              <a:ext uri="{FF2B5EF4-FFF2-40B4-BE49-F238E27FC236}">
                <a16:creationId xmlns:a16="http://schemas.microsoft.com/office/drawing/2014/main" id="{E7DDEE80-6A33-D2B9-C414-FAD258DCCDAE}"/>
              </a:ext>
            </a:extLst>
          </p:cNvPr>
          <p:cNvCxnSpPr>
            <a:cxnSpLocks/>
            <a:stCxn id="20" idx="3"/>
          </p:cNvCxnSpPr>
          <p:nvPr/>
        </p:nvCxnSpPr>
        <p:spPr>
          <a:xfrm>
            <a:off x="8432598" y="1170425"/>
            <a:ext cx="1391982" cy="63269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0" name="TextBox 19">
            <a:extLst>
              <a:ext uri="{FF2B5EF4-FFF2-40B4-BE49-F238E27FC236}">
                <a16:creationId xmlns:a16="http://schemas.microsoft.com/office/drawing/2014/main" id="{6D977667-9986-A8B4-A5D3-FB182E2C91E4}"/>
              </a:ext>
            </a:extLst>
          </p:cNvPr>
          <p:cNvSpPr txBox="1"/>
          <p:nvPr/>
        </p:nvSpPr>
        <p:spPr>
          <a:xfrm>
            <a:off x="6490271" y="985759"/>
            <a:ext cx="1942327" cy="369332"/>
          </a:xfrm>
          <a:prstGeom prst="rect">
            <a:avLst/>
          </a:prstGeom>
          <a:solidFill>
            <a:srgbClr val="92D050"/>
          </a:solidFill>
        </p:spPr>
        <p:txBody>
          <a:bodyPr wrap="none" rtlCol="0">
            <a:spAutoFit/>
          </a:bodyPr>
          <a:lstStyle/>
          <a:p>
            <a:r>
              <a:rPr lang="en-US" dirty="0"/>
              <a:t>Vertical Separators</a:t>
            </a:r>
          </a:p>
        </p:txBody>
      </p:sp>
    </p:spTree>
    <p:extLst>
      <p:ext uri="{BB962C8B-B14F-4D97-AF65-F5344CB8AC3E}">
        <p14:creationId xmlns:p14="http://schemas.microsoft.com/office/powerpoint/2010/main" val="330730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399-0698-4429-A64E-E843694BEDFF}"/>
              </a:ext>
            </a:extLst>
          </p:cNvPr>
          <p:cNvSpPr>
            <a:spLocks noGrp="1"/>
          </p:cNvSpPr>
          <p:nvPr>
            <p:ph type="title"/>
          </p:nvPr>
        </p:nvSpPr>
        <p:spPr>
          <a:xfrm>
            <a:off x="2403021" y="45732"/>
            <a:ext cx="7579179" cy="630918"/>
          </a:xfrm>
        </p:spPr>
        <p:txBody>
          <a:bodyPr>
            <a:normAutofit/>
          </a:bodyPr>
          <a:lstStyle/>
          <a:p>
            <a:r>
              <a:rPr lang="en-US" sz="3600" dirty="0"/>
              <a:t>20 T Common Coil Magnet FE Analysis</a:t>
            </a:r>
          </a:p>
        </p:txBody>
      </p:sp>
      <p:sp>
        <p:nvSpPr>
          <p:cNvPr id="4" name="Slide Number Placeholder 3">
            <a:extLst>
              <a:ext uri="{FF2B5EF4-FFF2-40B4-BE49-F238E27FC236}">
                <a16:creationId xmlns:a16="http://schemas.microsoft.com/office/drawing/2014/main" id="{B857B20D-B805-4567-82B0-0059DC4DFF5C}"/>
              </a:ext>
            </a:extLst>
          </p:cNvPr>
          <p:cNvSpPr>
            <a:spLocks noGrp="1"/>
          </p:cNvSpPr>
          <p:nvPr>
            <p:ph type="sldNum" sz="quarter" idx="12"/>
          </p:nvPr>
        </p:nvSpPr>
        <p:spPr/>
        <p:txBody>
          <a:bodyPr/>
          <a:lstStyle/>
          <a:p>
            <a:fld id="{9546A654-AEC7-4A42-8D9D-ED7114A0F4FF}" type="slidenum">
              <a:rPr lang="en-US" smtClean="0"/>
              <a:t>4</a:t>
            </a:fld>
            <a:endParaRPr lang="en-US"/>
          </a:p>
        </p:txBody>
      </p:sp>
      <p:pic>
        <p:nvPicPr>
          <p:cNvPr id="8" name="Picture 7" descr="Diagram, engineering drawing&#10;&#10;Description automatically generated">
            <a:extLst>
              <a:ext uri="{FF2B5EF4-FFF2-40B4-BE49-F238E27FC236}">
                <a16:creationId xmlns:a16="http://schemas.microsoft.com/office/drawing/2014/main" id="{3E1A09EB-1515-4428-C4BB-6E0B54BB2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593" y="825993"/>
            <a:ext cx="5650061" cy="5635775"/>
          </a:xfrm>
          <a:prstGeom prst="rect">
            <a:avLst/>
          </a:prstGeom>
        </p:spPr>
      </p:pic>
      <p:pic>
        <p:nvPicPr>
          <p:cNvPr id="10" name="Picture 9" descr="A picture containing building, cage&#10;&#10;Description automatically generated">
            <a:extLst>
              <a:ext uri="{FF2B5EF4-FFF2-40B4-BE49-F238E27FC236}">
                <a16:creationId xmlns:a16="http://schemas.microsoft.com/office/drawing/2014/main" id="{CFA40863-7D49-6840-01EB-FA0938F27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06" y="630543"/>
            <a:ext cx="4229100" cy="6181725"/>
          </a:xfrm>
          <a:prstGeom prst="rect">
            <a:avLst/>
          </a:prstGeom>
        </p:spPr>
      </p:pic>
    </p:spTree>
    <p:extLst>
      <p:ext uri="{BB962C8B-B14F-4D97-AF65-F5344CB8AC3E}">
        <p14:creationId xmlns:p14="http://schemas.microsoft.com/office/powerpoint/2010/main" val="345566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399-0698-4429-A64E-E843694BEDFF}"/>
              </a:ext>
            </a:extLst>
          </p:cNvPr>
          <p:cNvSpPr>
            <a:spLocks noGrp="1"/>
          </p:cNvSpPr>
          <p:nvPr>
            <p:ph type="title"/>
          </p:nvPr>
        </p:nvSpPr>
        <p:spPr>
          <a:xfrm>
            <a:off x="2403021" y="136525"/>
            <a:ext cx="7579179" cy="630918"/>
          </a:xfrm>
        </p:spPr>
        <p:txBody>
          <a:bodyPr>
            <a:normAutofit/>
          </a:bodyPr>
          <a:lstStyle/>
          <a:p>
            <a:r>
              <a:rPr lang="en-US" sz="3600" dirty="0"/>
              <a:t>20 T Common Coil Magnet FE Analysis</a:t>
            </a:r>
          </a:p>
        </p:txBody>
      </p:sp>
      <p:sp>
        <p:nvSpPr>
          <p:cNvPr id="3" name="Content Placeholder 2">
            <a:extLst>
              <a:ext uri="{FF2B5EF4-FFF2-40B4-BE49-F238E27FC236}">
                <a16:creationId xmlns:a16="http://schemas.microsoft.com/office/drawing/2014/main" id="{030528ED-0819-4469-9CB9-AC11B8346F79}"/>
              </a:ext>
            </a:extLst>
          </p:cNvPr>
          <p:cNvSpPr>
            <a:spLocks noGrp="1"/>
          </p:cNvSpPr>
          <p:nvPr>
            <p:ph idx="1"/>
          </p:nvPr>
        </p:nvSpPr>
        <p:spPr>
          <a:xfrm>
            <a:off x="838200" y="723984"/>
            <a:ext cx="10515600" cy="5632366"/>
          </a:xfrm>
        </p:spPr>
        <p:txBody>
          <a:bodyPr>
            <a:normAutofit/>
          </a:bodyPr>
          <a:lstStyle/>
          <a:p>
            <a:r>
              <a:rPr lang="en-US" dirty="0"/>
              <a:t>Features</a:t>
            </a:r>
          </a:p>
          <a:p>
            <a:pPr lvl="1"/>
            <a:r>
              <a:rPr lang="en-US" dirty="0"/>
              <a:t>HTS and LTS conductors are modeled as current blocks.  </a:t>
            </a:r>
          </a:p>
          <a:p>
            <a:pPr lvl="1"/>
            <a:r>
              <a:rPr lang="en-US" dirty="0"/>
              <a:t>50 mm diameter clear aperture</a:t>
            </a:r>
          </a:p>
          <a:p>
            <a:pPr lvl="1"/>
            <a:r>
              <a:rPr lang="en-US" dirty="0"/>
              <a:t>HTS/LTS current densities = 405/530 A/mm</a:t>
            </a:r>
            <a:r>
              <a:rPr lang="en-US" baseline="30000" dirty="0"/>
              <a:t>2</a:t>
            </a:r>
            <a:r>
              <a:rPr lang="en-US" dirty="0"/>
              <a:t>.  Material properties for all conductors are that of NB</a:t>
            </a:r>
            <a:r>
              <a:rPr lang="en-US" baseline="-25000" dirty="0"/>
              <a:t>3</a:t>
            </a:r>
            <a:r>
              <a:rPr lang="en-US" dirty="0"/>
              <a:t>Sn.  Isotropic E = 20 </a:t>
            </a:r>
            <a:r>
              <a:rPr lang="en-US" dirty="0" err="1"/>
              <a:t>GPa</a:t>
            </a:r>
            <a:r>
              <a:rPr lang="en-US" dirty="0"/>
              <a:t>.  Cool-down effects have not yet been studied.</a:t>
            </a:r>
          </a:p>
          <a:p>
            <a:pPr lvl="1"/>
            <a:r>
              <a:rPr lang="en-US" dirty="0"/>
              <a:t>The SST collar is solid, and all contacts are line-to-line with no preloading.</a:t>
            </a:r>
          </a:p>
          <a:p>
            <a:pPr lvl="2"/>
            <a:r>
              <a:rPr lang="en-US" dirty="0"/>
              <a:t>Conductor-to-conductor contacts are bonded.  All other contacts are frictional (µ = 0.2).</a:t>
            </a:r>
          </a:p>
          <a:p>
            <a:pPr lvl="1"/>
            <a:r>
              <a:rPr lang="en-US" dirty="0"/>
              <a:t>All boundary conditions are frictionless.  The yoke is modeled as full-circle.</a:t>
            </a:r>
          </a:p>
          <a:p>
            <a:pPr lvl="2"/>
            <a:r>
              <a:rPr lang="en-US" dirty="0"/>
              <a:t>Cold mass detailed design and assembly considerations are to be dealt with at a later date.</a:t>
            </a:r>
          </a:p>
          <a:p>
            <a:pPr lvl="1"/>
            <a:r>
              <a:rPr lang="en-US" dirty="0"/>
              <a:t>Coil stress management</a:t>
            </a:r>
          </a:p>
          <a:p>
            <a:pPr lvl="2"/>
            <a:r>
              <a:rPr lang="en-US" dirty="0"/>
              <a:t> SST spacers intercept large horizontal coil forces.</a:t>
            </a:r>
          </a:p>
          <a:p>
            <a:pPr lvl="2"/>
            <a:r>
              <a:rPr lang="en-US" dirty="0">
                <a:solidFill>
                  <a:srgbClr val="00B050"/>
                </a:solidFill>
              </a:rPr>
              <a:t>SST vertical separators (7.7 and 6.5 mm thick) are either bonded to the collar or permitted to slide horizontally outward with the coils under power.</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B857B20D-B805-4567-82B0-0059DC4DFF5C}"/>
              </a:ext>
            </a:extLst>
          </p:cNvPr>
          <p:cNvSpPr>
            <a:spLocks noGrp="1"/>
          </p:cNvSpPr>
          <p:nvPr>
            <p:ph type="sldNum" sz="quarter" idx="12"/>
          </p:nvPr>
        </p:nvSpPr>
        <p:spPr/>
        <p:txBody>
          <a:bodyPr/>
          <a:lstStyle/>
          <a:p>
            <a:fld id="{9546A654-AEC7-4A42-8D9D-ED7114A0F4FF}" type="slidenum">
              <a:rPr lang="en-US" smtClean="0"/>
              <a:t>5</a:t>
            </a:fld>
            <a:endParaRPr lang="en-US"/>
          </a:p>
        </p:txBody>
      </p:sp>
    </p:spTree>
    <p:extLst>
      <p:ext uri="{BB962C8B-B14F-4D97-AF65-F5344CB8AC3E}">
        <p14:creationId xmlns:p14="http://schemas.microsoft.com/office/powerpoint/2010/main" val="397359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2296564" y="74009"/>
            <a:ext cx="2122632" cy="646331"/>
          </a:xfrm>
          <a:prstGeom prst="rect">
            <a:avLst/>
          </a:prstGeom>
          <a:noFill/>
        </p:spPr>
        <p:txBody>
          <a:bodyPr wrap="none" rtlCol="0">
            <a:spAutoFit/>
          </a:bodyPr>
          <a:lstStyle/>
          <a:p>
            <a:pPr algn="ctr"/>
            <a:r>
              <a:rPr lang="en-US" dirty="0"/>
              <a:t>Flux Density Vectors </a:t>
            </a:r>
          </a:p>
          <a:p>
            <a:pPr algn="ctr"/>
            <a:r>
              <a:rPr lang="en-US" dirty="0"/>
              <a:t>20 T Central Field</a:t>
            </a:r>
          </a:p>
        </p:txBody>
      </p:sp>
      <p:sp>
        <p:nvSpPr>
          <p:cNvPr id="9" name="TextBox 8">
            <a:extLst>
              <a:ext uri="{FF2B5EF4-FFF2-40B4-BE49-F238E27FC236}">
                <a16:creationId xmlns:a16="http://schemas.microsoft.com/office/drawing/2014/main" id="{F682F917-8E63-4BF2-AEC3-8A3BCF3513EC}"/>
              </a:ext>
            </a:extLst>
          </p:cNvPr>
          <p:cNvSpPr txBox="1"/>
          <p:nvPr/>
        </p:nvSpPr>
        <p:spPr>
          <a:xfrm>
            <a:off x="7963836" y="167759"/>
            <a:ext cx="2200731" cy="369332"/>
          </a:xfrm>
          <a:prstGeom prst="rect">
            <a:avLst/>
          </a:prstGeom>
          <a:noFill/>
        </p:spPr>
        <p:txBody>
          <a:bodyPr wrap="none" rtlCol="0">
            <a:spAutoFit/>
          </a:bodyPr>
          <a:lstStyle/>
          <a:p>
            <a:pPr algn="ctr"/>
            <a:r>
              <a:rPr lang="en-US" dirty="0"/>
              <a:t>Lorentz Force Vectors</a:t>
            </a:r>
          </a:p>
        </p:txBody>
      </p:sp>
      <p:sp>
        <p:nvSpPr>
          <p:cNvPr id="12" name="Slide Number Placeholder 11">
            <a:extLst>
              <a:ext uri="{FF2B5EF4-FFF2-40B4-BE49-F238E27FC236}">
                <a16:creationId xmlns:a16="http://schemas.microsoft.com/office/drawing/2014/main" id="{8C25DD75-5881-4728-89DF-C216F70379A6}"/>
              </a:ext>
            </a:extLst>
          </p:cNvPr>
          <p:cNvSpPr>
            <a:spLocks noGrp="1"/>
          </p:cNvSpPr>
          <p:nvPr>
            <p:ph type="sldNum" sz="quarter" idx="12"/>
          </p:nvPr>
        </p:nvSpPr>
        <p:spPr/>
        <p:txBody>
          <a:bodyPr/>
          <a:lstStyle/>
          <a:p>
            <a:fld id="{9546A654-AEC7-4A42-8D9D-ED7114A0F4FF}" type="slidenum">
              <a:rPr lang="en-US" smtClean="0"/>
              <a:t>6</a:t>
            </a:fld>
            <a:endParaRPr lang="en-US"/>
          </a:p>
        </p:txBody>
      </p:sp>
      <p:pic>
        <p:nvPicPr>
          <p:cNvPr id="4" name="Picture 3" descr="A picture containing schematic&#10;&#10;Description automatically generated">
            <a:extLst>
              <a:ext uri="{FF2B5EF4-FFF2-40B4-BE49-F238E27FC236}">
                <a16:creationId xmlns:a16="http://schemas.microsoft.com/office/drawing/2014/main" id="{1B2D149E-45AF-93B3-7676-A4B3F731D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15333"/>
            <a:ext cx="4695505" cy="5641017"/>
          </a:xfrm>
          <a:prstGeom prst="rect">
            <a:avLst/>
          </a:prstGeom>
        </p:spPr>
      </p:pic>
      <p:pic>
        <p:nvPicPr>
          <p:cNvPr id="14" name="Picture 13" descr="A map of a country&#10;&#10;Description automatically generated with low confidence">
            <a:extLst>
              <a:ext uri="{FF2B5EF4-FFF2-40B4-BE49-F238E27FC236}">
                <a16:creationId xmlns:a16="http://schemas.microsoft.com/office/drawing/2014/main" id="{5D538355-3BB3-CFBE-DC82-B6D1F1C58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925" y="717550"/>
            <a:ext cx="5095875" cy="5638800"/>
          </a:xfrm>
          <a:prstGeom prst="rect">
            <a:avLst/>
          </a:prstGeom>
        </p:spPr>
      </p:pic>
    </p:spTree>
    <p:extLst>
      <p:ext uri="{BB962C8B-B14F-4D97-AF65-F5344CB8AC3E}">
        <p14:creationId xmlns:p14="http://schemas.microsoft.com/office/powerpoint/2010/main" val="92089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935728" y="282726"/>
            <a:ext cx="4689361" cy="369332"/>
          </a:xfrm>
          <a:prstGeom prst="rect">
            <a:avLst/>
          </a:prstGeom>
          <a:noFill/>
        </p:spPr>
        <p:txBody>
          <a:bodyPr wrap="none" rtlCol="0">
            <a:spAutoFit/>
          </a:bodyPr>
          <a:lstStyle/>
          <a:p>
            <a:r>
              <a:rPr lang="en-US" dirty="0"/>
              <a:t>Horizontal Deflection – Fixed Vertical Separators</a:t>
            </a:r>
          </a:p>
        </p:txBody>
      </p:sp>
      <p:sp>
        <p:nvSpPr>
          <p:cNvPr id="2" name="Slide Number Placeholder 1">
            <a:extLst>
              <a:ext uri="{FF2B5EF4-FFF2-40B4-BE49-F238E27FC236}">
                <a16:creationId xmlns:a16="http://schemas.microsoft.com/office/drawing/2014/main" id="{E9C3C192-B181-4A0E-B59A-1A622CEBF598}"/>
              </a:ext>
            </a:extLst>
          </p:cNvPr>
          <p:cNvSpPr>
            <a:spLocks noGrp="1"/>
          </p:cNvSpPr>
          <p:nvPr>
            <p:ph type="sldNum" sz="quarter" idx="12"/>
          </p:nvPr>
        </p:nvSpPr>
        <p:spPr/>
        <p:txBody>
          <a:bodyPr/>
          <a:lstStyle/>
          <a:p>
            <a:fld id="{9546A654-AEC7-4A42-8D9D-ED7114A0F4FF}" type="slidenum">
              <a:rPr lang="en-US" smtClean="0"/>
              <a:t>7</a:t>
            </a:fld>
            <a:endParaRPr lang="en-US"/>
          </a:p>
        </p:txBody>
      </p:sp>
      <p:sp>
        <p:nvSpPr>
          <p:cNvPr id="10" name="TextBox 9">
            <a:extLst>
              <a:ext uri="{FF2B5EF4-FFF2-40B4-BE49-F238E27FC236}">
                <a16:creationId xmlns:a16="http://schemas.microsoft.com/office/drawing/2014/main" id="{D85A7B1F-1BC4-421F-BA18-4A9880B43D67}"/>
              </a:ext>
            </a:extLst>
          </p:cNvPr>
          <p:cNvSpPr txBox="1"/>
          <p:nvPr/>
        </p:nvSpPr>
        <p:spPr>
          <a:xfrm>
            <a:off x="6331370" y="282726"/>
            <a:ext cx="4924902" cy="369332"/>
          </a:xfrm>
          <a:prstGeom prst="rect">
            <a:avLst/>
          </a:prstGeom>
          <a:noFill/>
        </p:spPr>
        <p:txBody>
          <a:bodyPr wrap="square">
            <a:spAutoFit/>
          </a:bodyPr>
          <a:lstStyle/>
          <a:p>
            <a:r>
              <a:rPr lang="en-US" dirty="0"/>
              <a:t>Horizontal Deflection – Sliding Vertical Separators</a:t>
            </a:r>
          </a:p>
        </p:txBody>
      </p:sp>
      <p:pic>
        <p:nvPicPr>
          <p:cNvPr id="13" name="Picture 12" descr="Diagram&#10;&#10;Description automatically generated with medium confidence">
            <a:extLst>
              <a:ext uri="{FF2B5EF4-FFF2-40B4-BE49-F238E27FC236}">
                <a16:creationId xmlns:a16="http://schemas.microsoft.com/office/drawing/2014/main" id="{3A64238B-1F2A-8488-C483-1C4EEC943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728" y="944833"/>
            <a:ext cx="4667250" cy="5238750"/>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F6977365-C8D7-C758-F920-280150EFE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412" y="944833"/>
            <a:ext cx="5006854" cy="5238750"/>
          </a:xfrm>
          <a:prstGeom prst="rect">
            <a:avLst/>
          </a:prstGeom>
        </p:spPr>
      </p:pic>
      <p:sp>
        <p:nvSpPr>
          <p:cNvPr id="3" name="TextBox 2">
            <a:extLst>
              <a:ext uri="{FF2B5EF4-FFF2-40B4-BE49-F238E27FC236}">
                <a16:creationId xmlns:a16="http://schemas.microsoft.com/office/drawing/2014/main" id="{537E6B1B-5800-AD7D-EAC3-513C7615C5A8}"/>
              </a:ext>
            </a:extLst>
          </p:cNvPr>
          <p:cNvSpPr txBox="1"/>
          <p:nvPr/>
        </p:nvSpPr>
        <p:spPr>
          <a:xfrm>
            <a:off x="5126804" y="6291692"/>
            <a:ext cx="6943276" cy="369332"/>
          </a:xfrm>
          <a:prstGeom prst="rect">
            <a:avLst/>
          </a:prstGeom>
          <a:solidFill>
            <a:schemeClr val="bg1"/>
          </a:solidFill>
          <a:ln>
            <a:solidFill>
              <a:srgbClr val="FF0000"/>
            </a:solidFill>
          </a:ln>
        </p:spPr>
        <p:txBody>
          <a:bodyPr wrap="square" rtlCol="0">
            <a:spAutoFit/>
          </a:bodyPr>
          <a:lstStyle/>
          <a:p>
            <a:r>
              <a:rPr lang="en-US" dirty="0"/>
              <a:t>Deflections are more uniform vertically, though not considerably larger</a:t>
            </a:r>
          </a:p>
        </p:txBody>
      </p:sp>
    </p:spTree>
    <p:extLst>
      <p:ext uri="{BB962C8B-B14F-4D97-AF65-F5344CB8AC3E}">
        <p14:creationId xmlns:p14="http://schemas.microsoft.com/office/powerpoint/2010/main" val="407324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698155" y="270406"/>
            <a:ext cx="5104218" cy="369332"/>
          </a:xfrm>
          <a:prstGeom prst="rect">
            <a:avLst/>
          </a:prstGeom>
          <a:noFill/>
        </p:spPr>
        <p:txBody>
          <a:bodyPr wrap="none" rtlCol="0">
            <a:spAutoFit/>
          </a:bodyPr>
          <a:lstStyle/>
          <a:p>
            <a:r>
              <a:rPr lang="en-US" dirty="0"/>
              <a:t>Horizontal Normal Stress – Fixed Vertical Separators</a:t>
            </a:r>
          </a:p>
        </p:txBody>
      </p:sp>
      <p:sp>
        <p:nvSpPr>
          <p:cNvPr id="9" name="TextBox 8">
            <a:extLst>
              <a:ext uri="{FF2B5EF4-FFF2-40B4-BE49-F238E27FC236}">
                <a16:creationId xmlns:a16="http://schemas.microsoft.com/office/drawing/2014/main" id="{F682F917-8E63-4BF2-AEC3-8A3BCF3513EC}"/>
              </a:ext>
            </a:extLst>
          </p:cNvPr>
          <p:cNvSpPr txBox="1"/>
          <p:nvPr/>
        </p:nvSpPr>
        <p:spPr>
          <a:xfrm>
            <a:off x="6196041" y="283958"/>
            <a:ext cx="5157759" cy="369332"/>
          </a:xfrm>
          <a:prstGeom prst="rect">
            <a:avLst/>
          </a:prstGeom>
          <a:noFill/>
        </p:spPr>
        <p:txBody>
          <a:bodyPr wrap="none" rtlCol="0">
            <a:spAutoFit/>
          </a:bodyPr>
          <a:lstStyle/>
          <a:p>
            <a:r>
              <a:rPr lang="en-US" dirty="0"/>
              <a:t>Horizontal Normal Stress – Sliding Vertical Separators</a:t>
            </a:r>
          </a:p>
        </p:txBody>
      </p:sp>
      <p:sp>
        <p:nvSpPr>
          <p:cNvPr id="2" name="Slide Number Placeholder 1">
            <a:extLst>
              <a:ext uri="{FF2B5EF4-FFF2-40B4-BE49-F238E27FC236}">
                <a16:creationId xmlns:a16="http://schemas.microsoft.com/office/drawing/2014/main" id="{5F5F74DF-577B-428A-B332-CD57E4D4D908}"/>
              </a:ext>
            </a:extLst>
          </p:cNvPr>
          <p:cNvSpPr>
            <a:spLocks noGrp="1"/>
          </p:cNvSpPr>
          <p:nvPr>
            <p:ph type="sldNum" sz="quarter" idx="12"/>
          </p:nvPr>
        </p:nvSpPr>
        <p:spPr/>
        <p:txBody>
          <a:bodyPr/>
          <a:lstStyle/>
          <a:p>
            <a:fld id="{9546A654-AEC7-4A42-8D9D-ED7114A0F4FF}" type="slidenum">
              <a:rPr lang="en-US" smtClean="0"/>
              <a:t>8</a:t>
            </a:fld>
            <a:endParaRPr lang="en-US"/>
          </a:p>
        </p:txBody>
      </p:sp>
      <p:sp>
        <p:nvSpPr>
          <p:cNvPr id="10" name="TextBox 9">
            <a:extLst>
              <a:ext uri="{FF2B5EF4-FFF2-40B4-BE49-F238E27FC236}">
                <a16:creationId xmlns:a16="http://schemas.microsoft.com/office/drawing/2014/main" id="{3E1C1C23-56DC-46C0-A6CE-2FAE03B71829}"/>
              </a:ext>
            </a:extLst>
          </p:cNvPr>
          <p:cNvSpPr txBox="1"/>
          <p:nvPr/>
        </p:nvSpPr>
        <p:spPr>
          <a:xfrm>
            <a:off x="2837630" y="6352143"/>
            <a:ext cx="5356787" cy="369332"/>
          </a:xfrm>
          <a:prstGeom prst="rect">
            <a:avLst/>
          </a:prstGeom>
          <a:noFill/>
        </p:spPr>
        <p:txBody>
          <a:bodyPr wrap="none" rtlCol="0">
            <a:spAutoFit/>
          </a:bodyPr>
          <a:lstStyle/>
          <a:p>
            <a:r>
              <a:rPr lang="en-US" dirty="0"/>
              <a:t>Note:  Safe stress limits for HTS/LTS are -120/-180 MPa.</a:t>
            </a:r>
          </a:p>
        </p:txBody>
      </p:sp>
      <p:pic>
        <p:nvPicPr>
          <p:cNvPr id="12" name="Picture 11" descr="A picture containing graphical user interface&#10;&#10;Description automatically generated">
            <a:extLst>
              <a:ext uri="{FF2B5EF4-FFF2-40B4-BE49-F238E27FC236}">
                <a16:creationId xmlns:a16="http://schemas.microsoft.com/office/drawing/2014/main" id="{23BAA9DB-AB22-DF21-C72E-4E1EF6EAC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07" y="773619"/>
            <a:ext cx="4684767" cy="5401150"/>
          </a:xfrm>
          <a:prstGeom prst="rect">
            <a:avLst/>
          </a:prstGeom>
        </p:spPr>
      </p:pic>
      <p:pic>
        <p:nvPicPr>
          <p:cNvPr id="15" name="Picture 14" descr="Diagram&#10;&#10;Description automatically generated with medium confidence">
            <a:extLst>
              <a:ext uri="{FF2B5EF4-FFF2-40B4-BE49-F238E27FC236}">
                <a16:creationId xmlns:a16="http://schemas.microsoft.com/office/drawing/2014/main" id="{0D35C96B-EF08-BFC5-1C56-71194DED6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175" y="773619"/>
            <a:ext cx="4531230" cy="5401150"/>
          </a:xfrm>
          <a:prstGeom prst="rect">
            <a:avLst/>
          </a:prstGeom>
        </p:spPr>
      </p:pic>
      <p:sp>
        <p:nvSpPr>
          <p:cNvPr id="16" name="TextBox 15">
            <a:extLst>
              <a:ext uri="{FF2B5EF4-FFF2-40B4-BE49-F238E27FC236}">
                <a16:creationId xmlns:a16="http://schemas.microsoft.com/office/drawing/2014/main" id="{32B63862-F341-B8BC-8C96-4B2D5FBDF875}"/>
              </a:ext>
            </a:extLst>
          </p:cNvPr>
          <p:cNvSpPr txBox="1"/>
          <p:nvPr/>
        </p:nvSpPr>
        <p:spPr>
          <a:xfrm flipH="1">
            <a:off x="6096000" y="4356243"/>
            <a:ext cx="1404135" cy="923330"/>
          </a:xfrm>
          <a:prstGeom prst="rect">
            <a:avLst/>
          </a:prstGeom>
          <a:solidFill>
            <a:srgbClr val="92D050"/>
          </a:solidFill>
        </p:spPr>
        <p:txBody>
          <a:bodyPr wrap="square" rtlCol="0">
            <a:spAutoFit/>
          </a:bodyPr>
          <a:lstStyle/>
          <a:p>
            <a:r>
              <a:rPr lang="en-US" dirty="0"/>
              <a:t>Highest compressive stress in HTS</a:t>
            </a:r>
          </a:p>
        </p:txBody>
      </p:sp>
      <p:cxnSp>
        <p:nvCxnSpPr>
          <p:cNvPr id="18" name="Straight Arrow Connector 17">
            <a:extLst>
              <a:ext uri="{FF2B5EF4-FFF2-40B4-BE49-F238E27FC236}">
                <a16:creationId xmlns:a16="http://schemas.microsoft.com/office/drawing/2014/main" id="{1BEE1F94-86C0-89DD-00FE-7F64F3C1FD41}"/>
              </a:ext>
            </a:extLst>
          </p:cNvPr>
          <p:cNvCxnSpPr>
            <a:cxnSpLocks/>
            <a:stCxn id="16" idx="1"/>
          </p:cNvCxnSpPr>
          <p:nvPr/>
        </p:nvCxnSpPr>
        <p:spPr>
          <a:xfrm>
            <a:off x="7500135" y="4817908"/>
            <a:ext cx="1202076" cy="34999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5865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682F917-8E63-4BF2-AEC3-8A3BCF3513EC}"/>
              </a:ext>
            </a:extLst>
          </p:cNvPr>
          <p:cNvSpPr txBox="1"/>
          <p:nvPr/>
        </p:nvSpPr>
        <p:spPr>
          <a:xfrm>
            <a:off x="838200" y="216700"/>
            <a:ext cx="5184433" cy="369332"/>
          </a:xfrm>
          <a:prstGeom prst="rect">
            <a:avLst/>
          </a:prstGeom>
          <a:noFill/>
        </p:spPr>
        <p:txBody>
          <a:bodyPr wrap="none" rtlCol="0">
            <a:spAutoFit/>
          </a:bodyPr>
          <a:lstStyle/>
          <a:p>
            <a:r>
              <a:rPr lang="en-US" dirty="0"/>
              <a:t>Horizontal Normal Strain – Fixed Vertical Separators</a:t>
            </a:r>
          </a:p>
        </p:txBody>
      </p:sp>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9</a:t>
            </a:fld>
            <a:endParaRPr lang="en-US"/>
          </a:p>
        </p:txBody>
      </p:sp>
      <p:sp>
        <p:nvSpPr>
          <p:cNvPr id="12" name="TextBox 11">
            <a:extLst>
              <a:ext uri="{FF2B5EF4-FFF2-40B4-BE49-F238E27FC236}">
                <a16:creationId xmlns:a16="http://schemas.microsoft.com/office/drawing/2014/main" id="{35AD5C09-8220-49AF-B9D4-7D4D674B642F}"/>
              </a:ext>
            </a:extLst>
          </p:cNvPr>
          <p:cNvSpPr txBox="1"/>
          <p:nvPr/>
        </p:nvSpPr>
        <p:spPr>
          <a:xfrm>
            <a:off x="6156814" y="216700"/>
            <a:ext cx="5196986" cy="369332"/>
          </a:xfrm>
          <a:prstGeom prst="rect">
            <a:avLst/>
          </a:prstGeom>
          <a:noFill/>
        </p:spPr>
        <p:txBody>
          <a:bodyPr wrap="square">
            <a:spAutoFit/>
          </a:bodyPr>
          <a:lstStyle/>
          <a:p>
            <a:r>
              <a:rPr lang="en-US" dirty="0"/>
              <a:t>Horizontal Normal Strain – Sliding Vertical Separators</a:t>
            </a:r>
          </a:p>
        </p:txBody>
      </p:sp>
      <p:pic>
        <p:nvPicPr>
          <p:cNvPr id="7" name="Picture 6" descr="Diagram&#10;&#10;Description automatically generated">
            <a:extLst>
              <a:ext uri="{FF2B5EF4-FFF2-40B4-BE49-F238E27FC236}">
                <a16:creationId xmlns:a16="http://schemas.microsoft.com/office/drawing/2014/main" id="{7EF9C2F0-A23C-580A-F1E2-D2575621C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27" y="842480"/>
            <a:ext cx="4765775" cy="5428839"/>
          </a:xfrm>
          <a:prstGeom prst="rect">
            <a:avLst/>
          </a:prstGeom>
        </p:spPr>
      </p:pic>
      <p:pic>
        <p:nvPicPr>
          <p:cNvPr id="4" name="Picture 3" descr="Diagram&#10;&#10;Description automatically generated with medium confidence">
            <a:extLst>
              <a:ext uri="{FF2B5EF4-FFF2-40B4-BE49-F238E27FC236}">
                <a16:creationId xmlns:a16="http://schemas.microsoft.com/office/drawing/2014/main" id="{46694B5A-DF7C-61D7-A5CF-2D0FF4ED6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42481"/>
            <a:ext cx="5144773" cy="5428840"/>
          </a:xfrm>
          <a:prstGeom prst="rect">
            <a:avLst/>
          </a:prstGeom>
        </p:spPr>
      </p:pic>
    </p:spTree>
    <p:extLst>
      <p:ext uri="{BB962C8B-B14F-4D97-AF65-F5344CB8AC3E}">
        <p14:creationId xmlns:p14="http://schemas.microsoft.com/office/powerpoint/2010/main" val="691508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8883</TotalTime>
  <Words>608</Words>
  <Application>Microsoft Office PowerPoint</Application>
  <PresentationFormat>Widescreen</PresentationFormat>
  <Paragraphs>89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20 T Common Coil Hybrid Magnet FE Analysis</vt:lpstr>
      <vt:lpstr>20 T Common Coil Magnet FE Analysis</vt:lpstr>
      <vt:lpstr>PowerPoint Presentation</vt:lpstr>
      <vt:lpstr>20 T Common Coil Magnet FE Analysis</vt:lpstr>
      <vt:lpstr>20 T Common Coil Magnet FE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 T Common Coil Magnet FE Analysis</vt:lpstr>
      <vt:lpstr>20 T Common Coil Magnet FE Analysis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20T Common Coil Magnet FE Analysis</dc:title>
  <dc:creator>Cozzolino, John</dc:creator>
  <cp:lastModifiedBy>Cozzolino, John</cp:lastModifiedBy>
  <cp:revision>154</cp:revision>
  <dcterms:created xsi:type="dcterms:W3CDTF">2022-03-02T19:38:22Z</dcterms:created>
  <dcterms:modified xsi:type="dcterms:W3CDTF">2022-08-03T17:52:00Z</dcterms:modified>
</cp:coreProperties>
</file>