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585" r:id="rId2"/>
    <p:sldId id="587" r:id="rId3"/>
    <p:sldId id="626" r:id="rId4"/>
    <p:sldId id="628" r:id="rId5"/>
    <p:sldId id="629" r:id="rId6"/>
    <p:sldId id="630" r:id="rId7"/>
    <p:sldId id="631" r:id="rId8"/>
    <p:sldId id="632" r:id="rId9"/>
    <p:sldId id="648" r:id="rId10"/>
    <p:sldId id="633" r:id="rId11"/>
    <p:sldId id="634" r:id="rId12"/>
    <p:sldId id="635" r:id="rId13"/>
    <p:sldId id="636" r:id="rId14"/>
    <p:sldId id="653" r:id="rId15"/>
    <p:sldId id="654" r:id="rId16"/>
    <p:sldId id="649" r:id="rId17"/>
    <p:sldId id="637" r:id="rId18"/>
    <p:sldId id="638" r:id="rId19"/>
    <p:sldId id="639" r:id="rId20"/>
    <p:sldId id="655" r:id="rId21"/>
    <p:sldId id="647" r:id="rId22"/>
    <p:sldId id="658" r:id="rId23"/>
    <p:sldId id="651" r:id="rId24"/>
    <p:sldId id="657" r:id="rId25"/>
    <p:sldId id="640" r:id="rId26"/>
    <p:sldId id="652" r:id="rId27"/>
    <p:sldId id="650" r:id="rId28"/>
    <p:sldId id="644" r:id="rId29"/>
    <p:sldId id="659" r:id="rId30"/>
    <p:sldId id="643" r:id="rId3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0" userDrawn="1">
          <p15:clr>
            <a:srgbClr val="A4A3A4"/>
          </p15:clr>
        </p15:guide>
        <p15:guide id="2" orient="horz" pos="1010" userDrawn="1">
          <p15:clr>
            <a:srgbClr val="A4A3A4"/>
          </p15:clr>
        </p15:guide>
        <p15:guide id="3" orient="horz" pos="3630" userDrawn="1">
          <p15:clr>
            <a:srgbClr val="A4A3A4"/>
          </p15:clr>
        </p15:guide>
        <p15:guide id="4" orient="horz" pos="2309" userDrawn="1">
          <p15:clr>
            <a:srgbClr val="A4A3A4"/>
          </p15:clr>
        </p15:guide>
        <p15:guide id="5" pos="5471" userDrawn="1">
          <p15:clr>
            <a:srgbClr val="A4A3A4"/>
          </p15:clr>
        </p15:guide>
        <p15:guide id="6" pos="295" userDrawn="1">
          <p15:clr>
            <a:srgbClr val="A4A3A4"/>
          </p15:clr>
        </p15:guide>
        <p15:guide id="7" userDrawn="1">
          <p15:clr>
            <a:srgbClr val="A4A3A4"/>
          </p15:clr>
        </p15:guide>
        <p15:guide id="8" pos="2075" userDrawn="1">
          <p15:clr>
            <a:srgbClr val="A4A3A4"/>
          </p15:clr>
        </p15:guide>
        <p15:guide id="9" pos="3889" userDrawn="1">
          <p15:clr>
            <a:srgbClr val="A4A3A4"/>
          </p15:clr>
        </p15:guide>
        <p15:guide id="10" pos="3679" userDrawn="1">
          <p15:clr>
            <a:srgbClr val="A4A3A4"/>
          </p15:clr>
        </p15:guide>
        <p15:guide id="11" pos="2852" userDrawn="1">
          <p15:clr>
            <a:srgbClr val="A4A3A4"/>
          </p15:clr>
        </p15:guide>
        <p15:guide id="12" pos="1871" userDrawn="1">
          <p15:clr>
            <a:srgbClr val="A4A3A4"/>
          </p15:clr>
        </p15:guide>
        <p15:guide id="13" orient="horz" pos="1920" userDrawn="1">
          <p15:clr>
            <a:srgbClr val="A4A3A4"/>
          </p15:clr>
        </p15:guide>
        <p15:guide id="14" orient="horz" pos="758" userDrawn="1">
          <p15:clr>
            <a:srgbClr val="A4A3A4"/>
          </p15:clr>
        </p15:guide>
        <p15:guide id="15" orient="horz" pos="2723" userDrawn="1">
          <p15:clr>
            <a:srgbClr val="A4A3A4"/>
          </p15:clr>
        </p15:guide>
        <p15:guide id="16" orient="horz" pos="17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8ED5"/>
    <a:srgbClr val="62B0FF"/>
    <a:srgbClr val="C00000"/>
    <a:srgbClr val="5BFF5B"/>
    <a:srgbClr val="2F97FF"/>
    <a:srgbClr val="FDEADA"/>
    <a:srgbClr val="CC00CC"/>
    <a:srgbClr val="1F497D"/>
    <a:srgbClr val="4F81B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1BA3B9-0960-45EA-80C5-5C494A07A479}" v="10" dt="2022-08-02T22:36:33.6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77" autoAdjust="0"/>
    <p:restoredTop sz="58954" autoAdjust="0"/>
  </p:normalViewPr>
  <p:slideViewPr>
    <p:cSldViewPr snapToGrid="0" snapToObjects="1">
      <p:cViewPr varScale="1">
        <p:scale>
          <a:sx n="64" d="100"/>
          <a:sy n="64" d="100"/>
        </p:scale>
        <p:origin x="2318" y="62"/>
      </p:cViewPr>
      <p:guideLst>
        <p:guide orient="horz" pos="2560"/>
        <p:guide orient="horz" pos="1010"/>
        <p:guide orient="horz" pos="3630"/>
        <p:guide orient="horz" pos="2309"/>
        <p:guide pos="5471"/>
        <p:guide pos="295"/>
        <p:guide/>
        <p:guide pos="2075"/>
        <p:guide pos="3889"/>
        <p:guide pos="3679"/>
        <p:guide pos="2852"/>
        <p:guide pos="1871"/>
        <p:guide orient="horz" pos="1920"/>
        <p:guide orient="horz" pos="758"/>
        <p:guide orient="horz" pos="2723"/>
        <p:guide orient="horz" pos="173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24" d="100"/>
          <a:sy n="124" d="100"/>
        </p:scale>
        <p:origin x="4950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arengo  Sofia" userId="eecc9c75-12b3-4f24-ac78-cfbd442898e2" providerId="ADAL" clId="{9E1BA3B9-0960-45EA-80C5-5C494A07A479}"/>
    <pc:docChg chg="undo custSel addSld delSld modSld">
      <pc:chgData name="Viarengo  Sofia" userId="eecc9c75-12b3-4f24-ac78-cfbd442898e2" providerId="ADAL" clId="{9E1BA3B9-0960-45EA-80C5-5C494A07A479}" dt="2022-08-03T01:05:11.555" v="65" actId="1076"/>
      <pc:docMkLst>
        <pc:docMk/>
      </pc:docMkLst>
      <pc:sldChg chg="addSp modSp">
        <pc:chgData name="Viarengo  Sofia" userId="eecc9c75-12b3-4f24-ac78-cfbd442898e2" providerId="ADAL" clId="{9E1BA3B9-0960-45EA-80C5-5C494A07A479}" dt="2022-06-14T10:03:47.723" v="0" actId="164"/>
        <pc:sldMkLst>
          <pc:docMk/>
          <pc:sldMk cId="1313636271" sldId="629"/>
        </pc:sldMkLst>
        <pc:spChg chg="mod">
          <ac:chgData name="Viarengo  Sofia" userId="eecc9c75-12b3-4f24-ac78-cfbd442898e2" providerId="ADAL" clId="{9E1BA3B9-0960-45EA-80C5-5C494A07A479}" dt="2022-06-14T10:03:47.723" v="0" actId="164"/>
          <ac:spMkLst>
            <pc:docMk/>
            <pc:sldMk cId="1313636271" sldId="629"/>
            <ac:spMk id="8" creationId="{4D649F41-F9BC-5496-DA2F-9CB4929E437A}"/>
          </ac:spMkLst>
        </pc:spChg>
        <pc:spChg chg="mod">
          <ac:chgData name="Viarengo  Sofia" userId="eecc9c75-12b3-4f24-ac78-cfbd442898e2" providerId="ADAL" clId="{9E1BA3B9-0960-45EA-80C5-5C494A07A479}" dt="2022-06-14T10:03:47.723" v="0" actId="164"/>
          <ac:spMkLst>
            <pc:docMk/>
            <pc:sldMk cId="1313636271" sldId="629"/>
            <ac:spMk id="56" creationId="{885A1EB3-98FD-52A9-1ACF-07B909C3E96D}"/>
          </ac:spMkLst>
        </pc:spChg>
        <pc:spChg chg="mod">
          <ac:chgData name="Viarengo  Sofia" userId="eecc9c75-12b3-4f24-ac78-cfbd442898e2" providerId="ADAL" clId="{9E1BA3B9-0960-45EA-80C5-5C494A07A479}" dt="2022-06-14T10:03:47.723" v="0" actId="164"/>
          <ac:spMkLst>
            <pc:docMk/>
            <pc:sldMk cId="1313636271" sldId="629"/>
            <ac:spMk id="90" creationId="{31CDBE0B-BED3-62C1-39C8-0D3C5E1ADBA3}"/>
          </ac:spMkLst>
        </pc:spChg>
        <pc:grpChg chg="add mod">
          <ac:chgData name="Viarengo  Sofia" userId="eecc9c75-12b3-4f24-ac78-cfbd442898e2" providerId="ADAL" clId="{9E1BA3B9-0960-45EA-80C5-5C494A07A479}" dt="2022-06-14T10:03:47.723" v="0" actId="164"/>
          <ac:grpSpMkLst>
            <pc:docMk/>
            <pc:sldMk cId="1313636271" sldId="629"/>
            <ac:grpSpMk id="3" creationId="{9941D3F8-2DCC-9322-46B0-05D245B74BFD}"/>
          </ac:grpSpMkLst>
        </pc:grpChg>
        <pc:grpChg chg="mod">
          <ac:chgData name="Viarengo  Sofia" userId="eecc9c75-12b3-4f24-ac78-cfbd442898e2" providerId="ADAL" clId="{9E1BA3B9-0960-45EA-80C5-5C494A07A479}" dt="2022-06-14T10:03:47.723" v="0" actId="164"/>
          <ac:grpSpMkLst>
            <pc:docMk/>
            <pc:sldMk cId="1313636271" sldId="629"/>
            <ac:grpSpMk id="15" creationId="{470CF6DB-B0CF-ED13-049C-1D414B47E664}"/>
          </ac:grpSpMkLst>
        </pc:grpChg>
        <pc:cxnChg chg="mod">
          <ac:chgData name="Viarengo  Sofia" userId="eecc9c75-12b3-4f24-ac78-cfbd442898e2" providerId="ADAL" clId="{9E1BA3B9-0960-45EA-80C5-5C494A07A479}" dt="2022-06-14T10:03:47.723" v="0" actId="164"/>
          <ac:cxnSpMkLst>
            <pc:docMk/>
            <pc:sldMk cId="1313636271" sldId="629"/>
            <ac:cxnSpMk id="58" creationId="{164046EF-7218-024E-57BD-CF197C3DE094}"/>
          </ac:cxnSpMkLst>
        </pc:cxnChg>
      </pc:sldChg>
      <pc:sldChg chg="addSp modSp mod">
        <pc:chgData name="Viarengo  Sofia" userId="eecc9c75-12b3-4f24-ac78-cfbd442898e2" providerId="ADAL" clId="{9E1BA3B9-0960-45EA-80C5-5C494A07A479}" dt="2022-08-02T22:36:33.644" v="64" actId="164"/>
        <pc:sldMkLst>
          <pc:docMk/>
          <pc:sldMk cId="3729376104" sldId="632"/>
        </pc:sldMkLst>
        <pc:spChg chg="mod">
          <ac:chgData name="Viarengo  Sofia" userId="eecc9c75-12b3-4f24-ac78-cfbd442898e2" providerId="ADAL" clId="{9E1BA3B9-0960-45EA-80C5-5C494A07A479}" dt="2022-08-02T22:36:33.644" v="64" actId="164"/>
          <ac:spMkLst>
            <pc:docMk/>
            <pc:sldMk cId="3729376104" sldId="632"/>
            <ac:spMk id="8" creationId="{6222A073-7A24-2C4D-2D67-3D65F04EBBB2}"/>
          </ac:spMkLst>
        </pc:spChg>
        <pc:spChg chg="mod">
          <ac:chgData name="Viarengo  Sofia" userId="eecc9c75-12b3-4f24-ac78-cfbd442898e2" providerId="ADAL" clId="{9E1BA3B9-0960-45EA-80C5-5C494A07A479}" dt="2022-08-02T22:36:33.644" v="64" actId="164"/>
          <ac:spMkLst>
            <pc:docMk/>
            <pc:sldMk cId="3729376104" sldId="632"/>
            <ac:spMk id="9" creationId="{624FE939-EF9E-0E72-66BA-60D018E68A09}"/>
          </ac:spMkLst>
        </pc:spChg>
        <pc:spChg chg="mod">
          <ac:chgData name="Viarengo  Sofia" userId="eecc9c75-12b3-4f24-ac78-cfbd442898e2" providerId="ADAL" clId="{9E1BA3B9-0960-45EA-80C5-5C494A07A479}" dt="2022-08-02T22:36:33.644" v="64" actId="164"/>
          <ac:spMkLst>
            <pc:docMk/>
            <pc:sldMk cId="3729376104" sldId="632"/>
            <ac:spMk id="10" creationId="{92836CA9-B046-4F3D-D89C-EBE46B5B9259}"/>
          </ac:spMkLst>
        </pc:spChg>
        <pc:spChg chg="mod">
          <ac:chgData name="Viarengo  Sofia" userId="eecc9c75-12b3-4f24-ac78-cfbd442898e2" providerId="ADAL" clId="{9E1BA3B9-0960-45EA-80C5-5C494A07A479}" dt="2022-08-02T22:36:33.644" v="64" actId="164"/>
          <ac:spMkLst>
            <pc:docMk/>
            <pc:sldMk cId="3729376104" sldId="632"/>
            <ac:spMk id="12" creationId="{FC93D6EF-516B-D1B1-E937-509DF48726BE}"/>
          </ac:spMkLst>
        </pc:spChg>
        <pc:spChg chg="mod">
          <ac:chgData name="Viarengo  Sofia" userId="eecc9c75-12b3-4f24-ac78-cfbd442898e2" providerId="ADAL" clId="{9E1BA3B9-0960-45EA-80C5-5C494A07A479}" dt="2022-08-02T22:36:33.644" v="64" actId="164"/>
          <ac:spMkLst>
            <pc:docMk/>
            <pc:sldMk cId="3729376104" sldId="632"/>
            <ac:spMk id="14" creationId="{D1DC7F1C-9373-57D7-C250-58629A5DF40E}"/>
          </ac:spMkLst>
        </pc:spChg>
        <pc:spChg chg="mod">
          <ac:chgData name="Viarengo  Sofia" userId="eecc9c75-12b3-4f24-ac78-cfbd442898e2" providerId="ADAL" clId="{9E1BA3B9-0960-45EA-80C5-5C494A07A479}" dt="2022-08-02T22:36:33.644" v="64" actId="164"/>
          <ac:spMkLst>
            <pc:docMk/>
            <pc:sldMk cId="3729376104" sldId="632"/>
            <ac:spMk id="16" creationId="{BB08064E-CF8B-9481-0771-0B674192C7CC}"/>
          </ac:spMkLst>
        </pc:spChg>
        <pc:spChg chg="mod">
          <ac:chgData name="Viarengo  Sofia" userId="eecc9c75-12b3-4f24-ac78-cfbd442898e2" providerId="ADAL" clId="{9E1BA3B9-0960-45EA-80C5-5C494A07A479}" dt="2022-08-02T22:36:33.644" v="64" actId="164"/>
          <ac:spMkLst>
            <pc:docMk/>
            <pc:sldMk cId="3729376104" sldId="632"/>
            <ac:spMk id="17" creationId="{1E4D97FA-392A-FAD0-C0D0-60F6DB1142FD}"/>
          </ac:spMkLst>
        </pc:spChg>
        <pc:spChg chg="mod">
          <ac:chgData name="Viarengo  Sofia" userId="eecc9c75-12b3-4f24-ac78-cfbd442898e2" providerId="ADAL" clId="{9E1BA3B9-0960-45EA-80C5-5C494A07A479}" dt="2022-08-02T22:36:33.644" v="64" actId="164"/>
          <ac:spMkLst>
            <pc:docMk/>
            <pc:sldMk cId="3729376104" sldId="632"/>
            <ac:spMk id="22" creationId="{A164E1C0-B3AF-BD0D-D574-BD26244EDF13}"/>
          </ac:spMkLst>
        </pc:spChg>
        <pc:spChg chg="mod">
          <ac:chgData name="Viarengo  Sofia" userId="eecc9c75-12b3-4f24-ac78-cfbd442898e2" providerId="ADAL" clId="{9E1BA3B9-0960-45EA-80C5-5C494A07A479}" dt="2022-08-02T22:36:33.644" v="64" actId="164"/>
          <ac:spMkLst>
            <pc:docMk/>
            <pc:sldMk cId="3729376104" sldId="632"/>
            <ac:spMk id="27" creationId="{A26A0697-936E-E263-56E4-67D886631E66}"/>
          </ac:spMkLst>
        </pc:spChg>
        <pc:spChg chg="mod">
          <ac:chgData name="Viarengo  Sofia" userId="eecc9c75-12b3-4f24-ac78-cfbd442898e2" providerId="ADAL" clId="{9E1BA3B9-0960-45EA-80C5-5C494A07A479}" dt="2022-08-02T22:36:33.644" v="64" actId="164"/>
          <ac:spMkLst>
            <pc:docMk/>
            <pc:sldMk cId="3729376104" sldId="632"/>
            <ac:spMk id="31" creationId="{D13ADD12-91E7-D860-E797-6B85C16E2F89}"/>
          </ac:spMkLst>
        </pc:spChg>
        <pc:spChg chg="mod">
          <ac:chgData name="Viarengo  Sofia" userId="eecc9c75-12b3-4f24-ac78-cfbd442898e2" providerId="ADAL" clId="{9E1BA3B9-0960-45EA-80C5-5C494A07A479}" dt="2022-08-02T22:36:33.644" v="64" actId="164"/>
          <ac:spMkLst>
            <pc:docMk/>
            <pc:sldMk cId="3729376104" sldId="632"/>
            <ac:spMk id="33" creationId="{D7E05CDE-780C-DEDC-DB01-607F4389992A}"/>
          </ac:spMkLst>
        </pc:spChg>
        <pc:spChg chg="mod">
          <ac:chgData name="Viarengo  Sofia" userId="eecc9c75-12b3-4f24-ac78-cfbd442898e2" providerId="ADAL" clId="{9E1BA3B9-0960-45EA-80C5-5C494A07A479}" dt="2022-08-02T22:36:33.644" v="64" actId="164"/>
          <ac:spMkLst>
            <pc:docMk/>
            <pc:sldMk cId="3729376104" sldId="632"/>
            <ac:spMk id="35" creationId="{C516721D-E6FD-19A6-2C60-858E433B0299}"/>
          </ac:spMkLst>
        </pc:spChg>
        <pc:spChg chg="mod">
          <ac:chgData name="Viarengo  Sofia" userId="eecc9c75-12b3-4f24-ac78-cfbd442898e2" providerId="ADAL" clId="{9E1BA3B9-0960-45EA-80C5-5C494A07A479}" dt="2022-08-02T22:36:33.644" v="64" actId="164"/>
          <ac:spMkLst>
            <pc:docMk/>
            <pc:sldMk cId="3729376104" sldId="632"/>
            <ac:spMk id="36" creationId="{78BF1693-DDE0-C37A-2FCE-D7374D177378}"/>
          </ac:spMkLst>
        </pc:spChg>
        <pc:spChg chg="mod">
          <ac:chgData name="Viarengo  Sofia" userId="eecc9c75-12b3-4f24-ac78-cfbd442898e2" providerId="ADAL" clId="{9E1BA3B9-0960-45EA-80C5-5C494A07A479}" dt="2022-08-02T22:36:33.644" v="64" actId="164"/>
          <ac:spMkLst>
            <pc:docMk/>
            <pc:sldMk cId="3729376104" sldId="632"/>
            <ac:spMk id="42" creationId="{419492E4-D818-A558-A6E0-3D1B2261A564}"/>
          </ac:spMkLst>
        </pc:spChg>
        <pc:grpChg chg="add mod">
          <ac:chgData name="Viarengo  Sofia" userId="eecc9c75-12b3-4f24-ac78-cfbd442898e2" providerId="ADAL" clId="{9E1BA3B9-0960-45EA-80C5-5C494A07A479}" dt="2022-08-02T22:36:33.644" v="64" actId="164"/>
          <ac:grpSpMkLst>
            <pc:docMk/>
            <pc:sldMk cId="3729376104" sldId="632"/>
            <ac:grpSpMk id="3" creationId="{27BF6485-A839-A96A-CD6C-A2E9E097E984}"/>
          </ac:grpSpMkLst>
        </pc:grpChg>
        <pc:grpChg chg="mod">
          <ac:chgData name="Viarengo  Sofia" userId="eecc9c75-12b3-4f24-ac78-cfbd442898e2" providerId="ADAL" clId="{9E1BA3B9-0960-45EA-80C5-5C494A07A479}" dt="2022-08-02T22:36:33.644" v="64" actId="164"/>
          <ac:grpSpMkLst>
            <pc:docMk/>
            <pc:sldMk cId="3729376104" sldId="632"/>
            <ac:grpSpMk id="5" creationId="{8C623C37-B809-EFC4-4580-B2B3B2173009}"/>
          </ac:grpSpMkLst>
        </pc:grpChg>
        <pc:grpChg chg="mod">
          <ac:chgData name="Viarengo  Sofia" userId="eecc9c75-12b3-4f24-ac78-cfbd442898e2" providerId="ADAL" clId="{9E1BA3B9-0960-45EA-80C5-5C494A07A479}" dt="2022-08-02T22:36:33.644" v="64" actId="164"/>
          <ac:grpSpMkLst>
            <pc:docMk/>
            <pc:sldMk cId="3729376104" sldId="632"/>
            <ac:grpSpMk id="6" creationId="{A037AE25-EF78-FE11-B346-B4A74EF5F73B}"/>
          </ac:grpSpMkLst>
        </pc:grpChg>
        <pc:grpChg chg="mod">
          <ac:chgData name="Viarengo  Sofia" userId="eecc9c75-12b3-4f24-ac78-cfbd442898e2" providerId="ADAL" clId="{9E1BA3B9-0960-45EA-80C5-5C494A07A479}" dt="2022-08-02T22:36:33.644" v="64" actId="164"/>
          <ac:grpSpMkLst>
            <pc:docMk/>
            <pc:sldMk cId="3729376104" sldId="632"/>
            <ac:grpSpMk id="7" creationId="{309DA3D6-4A96-3ED9-2CBC-AEE9B54F101B}"/>
          </ac:grpSpMkLst>
        </pc:grpChg>
        <pc:grpChg chg="mod">
          <ac:chgData name="Viarengo  Sofia" userId="eecc9c75-12b3-4f24-ac78-cfbd442898e2" providerId="ADAL" clId="{9E1BA3B9-0960-45EA-80C5-5C494A07A479}" dt="2022-08-02T22:36:33.644" v="64" actId="164"/>
          <ac:grpSpMkLst>
            <pc:docMk/>
            <pc:sldMk cId="3729376104" sldId="632"/>
            <ac:grpSpMk id="28" creationId="{1BFAF225-F5A9-F790-A4CC-0A6450FBC302}"/>
          </ac:grpSpMkLst>
        </pc:grpChg>
        <pc:grpChg chg="mod">
          <ac:chgData name="Viarengo  Sofia" userId="eecc9c75-12b3-4f24-ac78-cfbd442898e2" providerId="ADAL" clId="{9E1BA3B9-0960-45EA-80C5-5C494A07A479}" dt="2022-08-02T22:36:33.644" v="64" actId="164"/>
          <ac:grpSpMkLst>
            <pc:docMk/>
            <pc:sldMk cId="3729376104" sldId="632"/>
            <ac:grpSpMk id="30" creationId="{83DCE55B-3A8C-C7C3-4766-B53BD93C4FC5}"/>
          </ac:grpSpMkLst>
        </pc:grpChg>
        <pc:picChg chg="mod">
          <ac:chgData name="Viarengo  Sofia" userId="eecc9c75-12b3-4f24-ac78-cfbd442898e2" providerId="ADAL" clId="{9E1BA3B9-0960-45EA-80C5-5C494A07A479}" dt="2022-08-02T22:36:33.644" v="64" actId="164"/>
          <ac:picMkLst>
            <pc:docMk/>
            <pc:sldMk cId="3729376104" sldId="632"/>
            <ac:picMk id="34" creationId="{52C64F71-7C96-10E7-3157-F9B6BE680079}"/>
          </ac:picMkLst>
        </pc:picChg>
        <pc:cxnChg chg="mod">
          <ac:chgData name="Viarengo  Sofia" userId="eecc9c75-12b3-4f24-ac78-cfbd442898e2" providerId="ADAL" clId="{9E1BA3B9-0960-45EA-80C5-5C494A07A479}" dt="2022-08-02T22:36:33.644" v="64" actId="164"/>
          <ac:cxnSpMkLst>
            <pc:docMk/>
            <pc:sldMk cId="3729376104" sldId="632"/>
            <ac:cxnSpMk id="11" creationId="{40FAB55E-FAEF-D780-62A4-CC245FDEE1CE}"/>
          </ac:cxnSpMkLst>
        </pc:cxnChg>
        <pc:cxnChg chg="mod">
          <ac:chgData name="Viarengo  Sofia" userId="eecc9c75-12b3-4f24-ac78-cfbd442898e2" providerId="ADAL" clId="{9E1BA3B9-0960-45EA-80C5-5C494A07A479}" dt="2022-08-02T22:36:33.644" v="64" actId="164"/>
          <ac:cxnSpMkLst>
            <pc:docMk/>
            <pc:sldMk cId="3729376104" sldId="632"/>
            <ac:cxnSpMk id="13" creationId="{73CF4C9D-E2DB-28C0-4E7D-66E81198F840}"/>
          </ac:cxnSpMkLst>
        </pc:cxnChg>
        <pc:cxnChg chg="mod">
          <ac:chgData name="Viarengo  Sofia" userId="eecc9c75-12b3-4f24-ac78-cfbd442898e2" providerId="ADAL" clId="{9E1BA3B9-0960-45EA-80C5-5C494A07A479}" dt="2022-08-02T22:36:33.644" v="64" actId="164"/>
          <ac:cxnSpMkLst>
            <pc:docMk/>
            <pc:sldMk cId="3729376104" sldId="632"/>
            <ac:cxnSpMk id="15" creationId="{78436400-27CE-65B0-9DBA-456530634AF3}"/>
          </ac:cxnSpMkLst>
        </pc:cxnChg>
        <pc:cxnChg chg="mod">
          <ac:chgData name="Viarengo  Sofia" userId="eecc9c75-12b3-4f24-ac78-cfbd442898e2" providerId="ADAL" clId="{9E1BA3B9-0960-45EA-80C5-5C494A07A479}" dt="2022-08-02T22:36:33.644" v="64" actId="164"/>
          <ac:cxnSpMkLst>
            <pc:docMk/>
            <pc:sldMk cId="3729376104" sldId="632"/>
            <ac:cxnSpMk id="18" creationId="{6CA8794F-E762-A972-491C-31DC831C56B3}"/>
          </ac:cxnSpMkLst>
        </pc:cxnChg>
        <pc:cxnChg chg="mod">
          <ac:chgData name="Viarengo  Sofia" userId="eecc9c75-12b3-4f24-ac78-cfbd442898e2" providerId="ADAL" clId="{9E1BA3B9-0960-45EA-80C5-5C494A07A479}" dt="2022-08-02T22:36:33.644" v="64" actId="164"/>
          <ac:cxnSpMkLst>
            <pc:docMk/>
            <pc:sldMk cId="3729376104" sldId="632"/>
            <ac:cxnSpMk id="19" creationId="{B6C29618-12D9-CE31-330A-8DDB7C8F3C2D}"/>
          </ac:cxnSpMkLst>
        </pc:cxnChg>
        <pc:cxnChg chg="mod">
          <ac:chgData name="Viarengo  Sofia" userId="eecc9c75-12b3-4f24-ac78-cfbd442898e2" providerId="ADAL" clId="{9E1BA3B9-0960-45EA-80C5-5C494A07A479}" dt="2022-08-02T22:36:33.644" v="64" actId="164"/>
          <ac:cxnSpMkLst>
            <pc:docMk/>
            <pc:sldMk cId="3729376104" sldId="632"/>
            <ac:cxnSpMk id="20" creationId="{4DC73F4C-5977-5F5C-1F89-93E9E6987946}"/>
          </ac:cxnSpMkLst>
        </pc:cxnChg>
        <pc:cxnChg chg="mod">
          <ac:chgData name="Viarengo  Sofia" userId="eecc9c75-12b3-4f24-ac78-cfbd442898e2" providerId="ADAL" clId="{9E1BA3B9-0960-45EA-80C5-5C494A07A479}" dt="2022-08-02T22:36:33.644" v="64" actId="164"/>
          <ac:cxnSpMkLst>
            <pc:docMk/>
            <pc:sldMk cId="3729376104" sldId="632"/>
            <ac:cxnSpMk id="21" creationId="{0876D2FB-303E-8311-F120-DB8A258892FE}"/>
          </ac:cxnSpMkLst>
        </pc:cxnChg>
        <pc:cxnChg chg="mod">
          <ac:chgData name="Viarengo  Sofia" userId="eecc9c75-12b3-4f24-ac78-cfbd442898e2" providerId="ADAL" clId="{9E1BA3B9-0960-45EA-80C5-5C494A07A479}" dt="2022-08-02T22:36:33.644" v="64" actId="164"/>
          <ac:cxnSpMkLst>
            <pc:docMk/>
            <pc:sldMk cId="3729376104" sldId="632"/>
            <ac:cxnSpMk id="23" creationId="{EC57847A-D69A-EAD0-DBE0-7393725274F6}"/>
          </ac:cxnSpMkLst>
        </pc:cxnChg>
        <pc:cxnChg chg="mod">
          <ac:chgData name="Viarengo  Sofia" userId="eecc9c75-12b3-4f24-ac78-cfbd442898e2" providerId="ADAL" clId="{9E1BA3B9-0960-45EA-80C5-5C494A07A479}" dt="2022-08-02T22:36:33.644" v="64" actId="164"/>
          <ac:cxnSpMkLst>
            <pc:docMk/>
            <pc:sldMk cId="3729376104" sldId="632"/>
            <ac:cxnSpMk id="24" creationId="{C76DC9BC-5390-1D1C-1395-E9E7ED7F9E1C}"/>
          </ac:cxnSpMkLst>
        </pc:cxnChg>
        <pc:cxnChg chg="mod">
          <ac:chgData name="Viarengo  Sofia" userId="eecc9c75-12b3-4f24-ac78-cfbd442898e2" providerId="ADAL" clId="{9E1BA3B9-0960-45EA-80C5-5C494A07A479}" dt="2022-08-02T22:36:33.644" v="64" actId="164"/>
          <ac:cxnSpMkLst>
            <pc:docMk/>
            <pc:sldMk cId="3729376104" sldId="632"/>
            <ac:cxnSpMk id="25" creationId="{F2A2AA62-5936-EBC3-4362-FAE20F989EFD}"/>
          </ac:cxnSpMkLst>
        </pc:cxnChg>
        <pc:cxnChg chg="mod">
          <ac:chgData name="Viarengo  Sofia" userId="eecc9c75-12b3-4f24-ac78-cfbd442898e2" providerId="ADAL" clId="{9E1BA3B9-0960-45EA-80C5-5C494A07A479}" dt="2022-08-02T22:36:33.644" v="64" actId="164"/>
          <ac:cxnSpMkLst>
            <pc:docMk/>
            <pc:sldMk cId="3729376104" sldId="632"/>
            <ac:cxnSpMk id="26" creationId="{398999C4-5E4B-2DFF-5D63-7CA725D8BCF0}"/>
          </ac:cxnSpMkLst>
        </pc:cxnChg>
        <pc:cxnChg chg="mod">
          <ac:chgData name="Viarengo  Sofia" userId="eecc9c75-12b3-4f24-ac78-cfbd442898e2" providerId="ADAL" clId="{9E1BA3B9-0960-45EA-80C5-5C494A07A479}" dt="2022-08-02T22:36:33.644" v="64" actId="164"/>
          <ac:cxnSpMkLst>
            <pc:docMk/>
            <pc:sldMk cId="3729376104" sldId="632"/>
            <ac:cxnSpMk id="29" creationId="{91BDDC9E-4DD2-60DB-8C4D-3546568BC6CD}"/>
          </ac:cxnSpMkLst>
        </pc:cxnChg>
        <pc:cxnChg chg="mod">
          <ac:chgData name="Viarengo  Sofia" userId="eecc9c75-12b3-4f24-ac78-cfbd442898e2" providerId="ADAL" clId="{9E1BA3B9-0960-45EA-80C5-5C494A07A479}" dt="2022-08-02T22:36:33.644" v="64" actId="164"/>
          <ac:cxnSpMkLst>
            <pc:docMk/>
            <pc:sldMk cId="3729376104" sldId="632"/>
            <ac:cxnSpMk id="32" creationId="{ED0271DE-0DC0-1CBA-3059-1B9D5E19169D}"/>
          </ac:cxnSpMkLst>
        </pc:cxnChg>
        <pc:cxnChg chg="mod">
          <ac:chgData name="Viarengo  Sofia" userId="eecc9c75-12b3-4f24-ac78-cfbd442898e2" providerId="ADAL" clId="{9E1BA3B9-0960-45EA-80C5-5C494A07A479}" dt="2022-08-02T22:36:33.644" v="64" actId="164"/>
          <ac:cxnSpMkLst>
            <pc:docMk/>
            <pc:sldMk cId="3729376104" sldId="632"/>
            <ac:cxnSpMk id="40" creationId="{584BBFC0-58D2-8963-350D-F6581D6FB6AE}"/>
          </ac:cxnSpMkLst>
        </pc:cxnChg>
      </pc:sldChg>
      <pc:sldChg chg="modSp mod">
        <pc:chgData name="Viarengo  Sofia" userId="eecc9c75-12b3-4f24-ac78-cfbd442898e2" providerId="ADAL" clId="{9E1BA3B9-0960-45EA-80C5-5C494A07A479}" dt="2022-08-03T01:05:11.555" v="65" actId="1076"/>
        <pc:sldMkLst>
          <pc:docMk/>
          <pc:sldMk cId="2023955053" sldId="645"/>
        </pc:sldMkLst>
        <pc:picChg chg="mod">
          <ac:chgData name="Viarengo  Sofia" userId="eecc9c75-12b3-4f24-ac78-cfbd442898e2" providerId="ADAL" clId="{9E1BA3B9-0960-45EA-80C5-5C494A07A479}" dt="2022-08-03T01:05:11.555" v="65" actId="1076"/>
          <ac:picMkLst>
            <pc:docMk/>
            <pc:sldMk cId="2023955053" sldId="645"/>
            <ac:picMk id="5" creationId="{7D82CD50-B81C-836D-2C17-575B5BED4149}"/>
          </ac:picMkLst>
        </pc:picChg>
      </pc:sldChg>
      <pc:sldChg chg="addSp delSp modSp new mod">
        <pc:chgData name="Viarengo  Sofia" userId="eecc9c75-12b3-4f24-ac78-cfbd442898e2" providerId="ADAL" clId="{9E1BA3B9-0960-45EA-80C5-5C494A07A479}" dt="2022-07-05T11:51:43.865" v="35" actId="5736"/>
        <pc:sldMkLst>
          <pc:docMk/>
          <pc:sldMk cId="2159413275" sldId="651"/>
        </pc:sldMkLst>
        <pc:spChg chg="del">
          <ac:chgData name="Viarengo  Sofia" userId="eecc9c75-12b3-4f24-ac78-cfbd442898e2" providerId="ADAL" clId="{9E1BA3B9-0960-45EA-80C5-5C494A07A479}" dt="2022-07-05T11:51:20.030" v="26" actId="478"/>
          <ac:spMkLst>
            <pc:docMk/>
            <pc:sldMk cId="2159413275" sldId="651"/>
            <ac:spMk id="3" creationId="{6CC2DD1F-6A48-79D0-FC58-0727D87548D0}"/>
          </ac:spMkLst>
        </pc:spChg>
        <pc:spChg chg="add del mod">
          <ac:chgData name="Viarengo  Sofia" userId="eecc9c75-12b3-4f24-ac78-cfbd442898e2" providerId="ADAL" clId="{9E1BA3B9-0960-45EA-80C5-5C494A07A479}" dt="2022-07-05T11:51:14.369" v="23"/>
          <ac:spMkLst>
            <pc:docMk/>
            <pc:sldMk cId="2159413275" sldId="651"/>
            <ac:spMk id="6" creationId="{73F045E2-8A09-5E77-73AA-FAD39FFB6ED1}"/>
          </ac:spMkLst>
        </pc:spChg>
        <pc:spChg chg="add mod">
          <ac:chgData name="Viarengo  Sofia" userId="eecc9c75-12b3-4f24-ac78-cfbd442898e2" providerId="ADAL" clId="{9E1BA3B9-0960-45EA-80C5-5C494A07A479}" dt="2022-07-05T11:51:43.865" v="35" actId="5736"/>
          <ac:spMkLst>
            <pc:docMk/>
            <pc:sldMk cId="2159413275" sldId="651"/>
            <ac:spMk id="7" creationId="{32093393-79B5-9799-C011-E3E52D456301}"/>
          </ac:spMkLst>
        </pc:spChg>
        <pc:spChg chg="add mod">
          <ac:chgData name="Viarengo  Sofia" userId="eecc9c75-12b3-4f24-ac78-cfbd442898e2" providerId="ADAL" clId="{9E1BA3B9-0960-45EA-80C5-5C494A07A479}" dt="2022-07-05T11:51:43.865" v="35" actId="5736"/>
          <ac:spMkLst>
            <pc:docMk/>
            <pc:sldMk cId="2159413275" sldId="651"/>
            <ac:spMk id="8" creationId="{582C2377-8969-5488-A2CA-72645FB4F55B}"/>
          </ac:spMkLst>
        </pc:spChg>
        <pc:graphicFrameChg chg="add del mod">
          <ac:chgData name="Viarengo  Sofia" userId="eecc9c75-12b3-4f24-ac78-cfbd442898e2" providerId="ADAL" clId="{9E1BA3B9-0960-45EA-80C5-5C494A07A479}" dt="2022-07-05T11:51:14.365" v="21" actId="478"/>
          <ac:graphicFrameMkLst>
            <pc:docMk/>
            <pc:sldMk cId="2159413275" sldId="651"/>
            <ac:graphicFrameMk id="5" creationId="{8DE8007E-00EC-73D6-CEAD-5386DF28F127}"/>
          </ac:graphicFrameMkLst>
        </pc:graphicFrameChg>
        <pc:graphicFrameChg chg="add mod ord">
          <ac:chgData name="Viarengo  Sofia" userId="eecc9c75-12b3-4f24-ac78-cfbd442898e2" providerId="ADAL" clId="{9E1BA3B9-0960-45EA-80C5-5C494A07A479}" dt="2022-07-05T11:51:43.865" v="35" actId="5736"/>
          <ac:graphicFrameMkLst>
            <pc:docMk/>
            <pc:sldMk cId="2159413275" sldId="651"/>
            <ac:graphicFrameMk id="9" creationId="{D0F74350-C7B4-FB7F-C78E-C7B9345307BC}"/>
          </ac:graphicFrameMkLst>
        </pc:graphicFrameChg>
      </pc:sldChg>
      <pc:sldChg chg="add del">
        <pc:chgData name="Viarengo  Sofia" userId="eecc9c75-12b3-4f24-ac78-cfbd442898e2" providerId="ADAL" clId="{9E1BA3B9-0960-45EA-80C5-5C494A07A479}" dt="2022-07-05T11:47:44.955" v="2" actId="2890"/>
        <pc:sldMkLst>
          <pc:docMk/>
          <pc:sldMk cId="4242634814" sldId="651"/>
        </pc:sldMkLst>
      </pc:sldChg>
      <pc:sldChg chg="addSp delSp modSp add del mod">
        <pc:chgData name="Viarengo  Sofia" userId="eecc9c75-12b3-4f24-ac78-cfbd442898e2" providerId="ADAL" clId="{9E1BA3B9-0960-45EA-80C5-5C494A07A479}" dt="2022-08-02T22:04:51.786" v="58" actId="47"/>
        <pc:sldMkLst>
          <pc:docMk/>
          <pc:sldMk cId="1909170350" sldId="652"/>
        </pc:sldMkLst>
        <pc:spChg chg="del">
          <ac:chgData name="Viarengo  Sofia" userId="eecc9c75-12b3-4f24-ac78-cfbd442898e2" providerId="ADAL" clId="{9E1BA3B9-0960-45EA-80C5-5C494A07A479}" dt="2022-08-02T22:03:12.050" v="37" actId="478"/>
          <ac:spMkLst>
            <pc:docMk/>
            <pc:sldMk cId="1909170350" sldId="652"/>
            <ac:spMk id="4" creationId="{00000000-0000-0000-0000-000000000000}"/>
          </ac:spMkLst>
        </pc:spChg>
        <pc:spChg chg="del topLvl">
          <ac:chgData name="Viarengo  Sofia" userId="eecc9c75-12b3-4f24-ac78-cfbd442898e2" providerId="ADAL" clId="{9E1BA3B9-0960-45EA-80C5-5C494A07A479}" dt="2022-08-02T22:03:22.588" v="43" actId="478"/>
          <ac:spMkLst>
            <pc:docMk/>
            <pc:sldMk cId="1909170350" sldId="652"/>
            <ac:spMk id="8" creationId="{4D649F41-F9BC-5496-DA2F-9CB4929E437A}"/>
          </ac:spMkLst>
        </pc:spChg>
        <pc:spChg chg="del">
          <ac:chgData name="Viarengo  Sofia" userId="eecc9c75-12b3-4f24-ac78-cfbd442898e2" providerId="ADAL" clId="{9E1BA3B9-0960-45EA-80C5-5C494A07A479}" dt="2022-08-02T22:03:12.050" v="37" actId="478"/>
          <ac:spMkLst>
            <pc:docMk/>
            <pc:sldMk cId="1909170350" sldId="652"/>
            <ac:spMk id="13" creationId="{BE8727FA-100E-8D3F-5E7E-4EBE4E9A8C6F}"/>
          </ac:spMkLst>
        </pc:spChg>
        <pc:spChg chg="del">
          <ac:chgData name="Viarengo  Sofia" userId="eecc9c75-12b3-4f24-ac78-cfbd442898e2" providerId="ADAL" clId="{9E1BA3B9-0960-45EA-80C5-5C494A07A479}" dt="2022-08-02T22:03:12.050" v="37" actId="478"/>
          <ac:spMkLst>
            <pc:docMk/>
            <pc:sldMk cId="1909170350" sldId="652"/>
            <ac:spMk id="14" creationId="{E255FDE0-7C5F-05AA-BC71-1042BE6014AC}"/>
          </ac:spMkLst>
        </pc:spChg>
        <pc:spChg chg="mod">
          <ac:chgData name="Viarengo  Sofia" userId="eecc9c75-12b3-4f24-ac78-cfbd442898e2" providerId="ADAL" clId="{9E1BA3B9-0960-45EA-80C5-5C494A07A479}" dt="2022-08-02T22:03:29.314" v="44" actId="2711"/>
          <ac:spMkLst>
            <pc:docMk/>
            <pc:sldMk cId="1909170350" sldId="652"/>
            <ac:spMk id="17" creationId="{0733F0C7-1743-C58C-E1B7-687D141D358F}"/>
          </ac:spMkLst>
        </pc:spChg>
        <pc:spChg chg="mod">
          <ac:chgData name="Viarengo  Sofia" userId="eecc9c75-12b3-4f24-ac78-cfbd442898e2" providerId="ADAL" clId="{9E1BA3B9-0960-45EA-80C5-5C494A07A479}" dt="2022-08-02T22:04:16.350" v="55" actId="2711"/>
          <ac:spMkLst>
            <pc:docMk/>
            <pc:sldMk cId="1909170350" sldId="652"/>
            <ac:spMk id="18" creationId="{296E823A-7F4C-9B94-27BE-B0E2F6B876EB}"/>
          </ac:spMkLst>
        </pc:spChg>
        <pc:spChg chg="mod">
          <ac:chgData name="Viarengo  Sofia" userId="eecc9c75-12b3-4f24-ac78-cfbd442898e2" providerId="ADAL" clId="{9E1BA3B9-0960-45EA-80C5-5C494A07A479}" dt="2022-08-02T22:03:47.230" v="48" actId="14100"/>
          <ac:spMkLst>
            <pc:docMk/>
            <pc:sldMk cId="1909170350" sldId="652"/>
            <ac:spMk id="19" creationId="{734C4F87-F938-AA73-CFFA-AA8A510D14CA}"/>
          </ac:spMkLst>
        </pc:spChg>
        <pc:spChg chg="mod">
          <ac:chgData name="Viarengo  Sofia" userId="eecc9c75-12b3-4f24-ac78-cfbd442898e2" providerId="ADAL" clId="{9E1BA3B9-0960-45EA-80C5-5C494A07A479}" dt="2022-08-02T22:03:51.358" v="49" actId="2711"/>
          <ac:spMkLst>
            <pc:docMk/>
            <pc:sldMk cId="1909170350" sldId="652"/>
            <ac:spMk id="20" creationId="{677ABC5A-A259-BADF-678C-67A6B6779F19}"/>
          </ac:spMkLst>
        </pc:spChg>
        <pc:spChg chg="mod">
          <ac:chgData name="Viarengo  Sofia" userId="eecc9c75-12b3-4f24-ac78-cfbd442898e2" providerId="ADAL" clId="{9E1BA3B9-0960-45EA-80C5-5C494A07A479}" dt="2022-08-02T22:03:59.827" v="51" actId="2711"/>
          <ac:spMkLst>
            <pc:docMk/>
            <pc:sldMk cId="1909170350" sldId="652"/>
            <ac:spMk id="21" creationId="{ECD9CA6F-3AD7-5488-16B5-2ECB13A64CC7}"/>
          </ac:spMkLst>
        </pc:spChg>
        <pc:spChg chg="mod">
          <ac:chgData name="Viarengo  Sofia" userId="eecc9c75-12b3-4f24-ac78-cfbd442898e2" providerId="ADAL" clId="{9E1BA3B9-0960-45EA-80C5-5C494A07A479}" dt="2022-08-02T22:04:08.103" v="53" actId="2711"/>
          <ac:spMkLst>
            <pc:docMk/>
            <pc:sldMk cId="1909170350" sldId="652"/>
            <ac:spMk id="22" creationId="{004440E9-93F1-A734-215C-4D313A7D2803}"/>
          </ac:spMkLst>
        </pc:spChg>
        <pc:spChg chg="mod">
          <ac:chgData name="Viarengo  Sofia" userId="eecc9c75-12b3-4f24-ac78-cfbd442898e2" providerId="ADAL" clId="{9E1BA3B9-0960-45EA-80C5-5C494A07A479}" dt="2022-08-02T22:03:35.481" v="45" actId="2711"/>
          <ac:spMkLst>
            <pc:docMk/>
            <pc:sldMk cId="1909170350" sldId="652"/>
            <ac:spMk id="23" creationId="{3D003609-F1CA-D149-52BA-728CDB3825CB}"/>
          </ac:spMkLst>
        </pc:spChg>
        <pc:spChg chg="mod">
          <ac:chgData name="Viarengo  Sofia" userId="eecc9c75-12b3-4f24-ac78-cfbd442898e2" providerId="ADAL" clId="{9E1BA3B9-0960-45EA-80C5-5C494A07A479}" dt="2022-08-02T22:03:43.796" v="47" actId="2711"/>
          <ac:spMkLst>
            <pc:docMk/>
            <pc:sldMk cId="1909170350" sldId="652"/>
            <ac:spMk id="24" creationId="{077B6C39-ADA2-C8A6-0807-C851C853314D}"/>
          </ac:spMkLst>
        </pc:spChg>
        <pc:spChg chg="mod">
          <ac:chgData name="Viarengo  Sofia" userId="eecc9c75-12b3-4f24-ac78-cfbd442898e2" providerId="ADAL" clId="{9E1BA3B9-0960-45EA-80C5-5C494A07A479}" dt="2022-08-02T22:04:03.832" v="52" actId="2711"/>
          <ac:spMkLst>
            <pc:docMk/>
            <pc:sldMk cId="1909170350" sldId="652"/>
            <ac:spMk id="25" creationId="{DE037212-7ABD-5D94-1F33-CD63CD3F4B23}"/>
          </ac:spMkLst>
        </pc:spChg>
        <pc:spChg chg="mod">
          <ac:chgData name="Viarengo  Sofia" userId="eecc9c75-12b3-4f24-ac78-cfbd442898e2" providerId="ADAL" clId="{9E1BA3B9-0960-45EA-80C5-5C494A07A479}" dt="2022-08-02T22:03:55.873" v="50" actId="2711"/>
          <ac:spMkLst>
            <pc:docMk/>
            <pc:sldMk cId="1909170350" sldId="652"/>
            <ac:spMk id="26" creationId="{1D33908D-9724-7A2C-EFCB-3C108DF2033F}"/>
          </ac:spMkLst>
        </pc:spChg>
        <pc:spChg chg="mod">
          <ac:chgData name="Viarengo  Sofia" userId="eecc9c75-12b3-4f24-ac78-cfbd442898e2" providerId="ADAL" clId="{9E1BA3B9-0960-45EA-80C5-5C494A07A479}" dt="2022-08-02T22:04:19.987" v="56" actId="2711"/>
          <ac:spMkLst>
            <pc:docMk/>
            <pc:sldMk cId="1909170350" sldId="652"/>
            <ac:spMk id="28" creationId="{5FDB5E8C-C8F8-8A21-D672-0F0B14121661}"/>
          </ac:spMkLst>
        </pc:spChg>
        <pc:spChg chg="mod">
          <ac:chgData name="Viarengo  Sofia" userId="eecc9c75-12b3-4f24-ac78-cfbd442898e2" providerId="ADAL" clId="{9E1BA3B9-0960-45EA-80C5-5C494A07A479}" dt="2022-08-02T22:04:12.317" v="54" actId="2711"/>
          <ac:spMkLst>
            <pc:docMk/>
            <pc:sldMk cId="1909170350" sldId="652"/>
            <ac:spMk id="29" creationId="{1001C214-58DA-03FF-70D4-1D09F68FB14C}"/>
          </ac:spMkLst>
        </pc:spChg>
        <pc:spChg chg="mod">
          <ac:chgData name="Viarengo  Sofia" userId="eecc9c75-12b3-4f24-ac78-cfbd442898e2" providerId="ADAL" clId="{9E1BA3B9-0960-45EA-80C5-5C494A07A479}" dt="2022-08-02T22:04:24.238" v="57" actId="2711"/>
          <ac:spMkLst>
            <pc:docMk/>
            <pc:sldMk cId="1909170350" sldId="652"/>
            <ac:spMk id="47" creationId="{8B4B89CD-BE85-5B2A-E77D-04361BFFD4C7}"/>
          </ac:spMkLst>
        </pc:spChg>
        <pc:spChg chg="del">
          <ac:chgData name="Viarengo  Sofia" userId="eecc9c75-12b3-4f24-ac78-cfbd442898e2" providerId="ADAL" clId="{9E1BA3B9-0960-45EA-80C5-5C494A07A479}" dt="2022-08-02T22:03:16.799" v="39" actId="478"/>
          <ac:spMkLst>
            <pc:docMk/>
            <pc:sldMk cId="1909170350" sldId="652"/>
            <ac:spMk id="56" creationId="{885A1EB3-98FD-52A9-1ACF-07B909C3E96D}"/>
          </ac:spMkLst>
        </pc:spChg>
        <pc:spChg chg="del">
          <ac:chgData name="Viarengo  Sofia" userId="eecc9c75-12b3-4f24-ac78-cfbd442898e2" providerId="ADAL" clId="{9E1BA3B9-0960-45EA-80C5-5C494A07A479}" dt="2022-08-02T22:03:12.050" v="37" actId="478"/>
          <ac:spMkLst>
            <pc:docMk/>
            <pc:sldMk cId="1909170350" sldId="652"/>
            <ac:spMk id="89" creationId="{473C4475-0E2B-7865-96F8-A19D8BC1B504}"/>
          </ac:spMkLst>
        </pc:spChg>
        <pc:spChg chg="del">
          <ac:chgData name="Viarengo  Sofia" userId="eecc9c75-12b3-4f24-ac78-cfbd442898e2" providerId="ADAL" clId="{9E1BA3B9-0960-45EA-80C5-5C494A07A479}" dt="2022-08-02T22:03:18.339" v="40" actId="478"/>
          <ac:spMkLst>
            <pc:docMk/>
            <pc:sldMk cId="1909170350" sldId="652"/>
            <ac:spMk id="90" creationId="{31CDBE0B-BED3-62C1-39C8-0D3C5E1ADBA3}"/>
          </ac:spMkLst>
        </pc:spChg>
        <pc:spChg chg="del">
          <ac:chgData name="Viarengo  Sofia" userId="eecc9c75-12b3-4f24-ac78-cfbd442898e2" providerId="ADAL" clId="{9E1BA3B9-0960-45EA-80C5-5C494A07A479}" dt="2022-08-02T22:03:12.050" v="37" actId="478"/>
          <ac:spMkLst>
            <pc:docMk/>
            <pc:sldMk cId="1909170350" sldId="652"/>
            <ac:spMk id="91" creationId="{8D80049D-81EF-5E63-0D3E-CF9C8513CB84}"/>
          </ac:spMkLst>
        </pc:spChg>
        <pc:spChg chg="del">
          <ac:chgData name="Viarengo  Sofia" userId="eecc9c75-12b3-4f24-ac78-cfbd442898e2" providerId="ADAL" clId="{9E1BA3B9-0960-45EA-80C5-5C494A07A479}" dt="2022-08-02T22:03:12.050" v="37" actId="478"/>
          <ac:spMkLst>
            <pc:docMk/>
            <pc:sldMk cId="1909170350" sldId="652"/>
            <ac:spMk id="92" creationId="{542AA1B8-2E1A-3DD3-48A1-DED6B6A72D18}"/>
          </ac:spMkLst>
        </pc:spChg>
        <pc:spChg chg="del">
          <ac:chgData name="Viarengo  Sofia" userId="eecc9c75-12b3-4f24-ac78-cfbd442898e2" providerId="ADAL" clId="{9E1BA3B9-0960-45EA-80C5-5C494A07A479}" dt="2022-08-02T22:03:12.050" v="37" actId="478"/>
          <ac:spMkLst>
            <pc:docMk/>
            <pc:sldMk cId="1909170350" sldId="652"/>
            <ac:spMk id="93" creationId="{EE6EE910-44A0-E21B-8842-C20031F1A7D2}"/>
          </ac:spMkLst>
        </pc:spChg>
        <pc:spChg chg="del">
          <ac:chgData name="Viarengo  Sofia" userId="eecc9c75-12b3-4f24-ac78-cfbd442898e2" providerId="ADAL" clId="{9E1BA3B9-0960-45EA-80C5-5C494A07A479}" dt="2022-08-02T22:03:12.050" v="37" actId="478"/>
          <ac:spMkLst>
            <pc:docMk/>
            <pc:sldMk cId="1909170350" sldId="652"/>
            <ac:spMk id="97" creationId="{BC816CA1-90E4-ADC9-BDE3-C72AF7F87F82}"/>
          </ac:spMkLst>
        </pc:spChg>
        <pc:spChg chg="del">
          <ac:chgData name="Viarengo  Sofia" userId="eecc9c75-12b3-4f24-ac78-cfbd442898e2" providerId="ADAL" clId="{9E1BA3B9-0960-45EA-80C5-5C494A07A479}" dt="2022-08-02T22:03:12.050" v="37" actId="478"/>
          <ac:spMkLst>
            <pc:docMk/>
            <pc:sldMk cId="1909170350" sldId="652"/>
            <ac:spMk id="98" creationId="{8FAF1A0B-A7DB-462E-03F0-91CFCBCE9BF8}"/>
          </ac:spMkLst>
        </pc:spChg>
        <pc:grpChg chg="add del">
          <ac:chgData name="Viarengo  Sofia" userId="eecc9c75-12b3-4f24-ac78-cfbd442898e2" providerId="ADAL" clId="{9E1BA3B9-0960-45EA-80C5-5C494A07A479}" dt="2022-08-02T22:03:22.588" v="43" actId="478"/>
          <ac:grpSpMkLst>
            <pc:docMk/>
            <pc:sldMk cId="1909170350" sldId="652"/>
            <ac:grpSpMk id="3" creationId="{9941D3F8-2DCC-9322-46B0-05D245B74BFD}"/>
          </ac:grpSpMkLst>
        </pc:grpChg>
        <pc:grpChg chg="del">
          <ac:chgData name="Viarengo  Sofia" userId="eecc9c75-12b3-4f24-ac78-cfbd442898e2" providerId="ADAL" clId="{9E1BA3B9-0960-45EA-80C5-5C494A07A479}" dt="2022-08-02T22:03:12.050" v="37" actId="478"/>
          <ac:grpSpMkLst>
            <pc:docMk/>
            <pc:sldMk cId="1909170350" sldId="652"/>
            <ac:grpSpMk id="9" creationId="{C9553E1E-767A-BDD4-7703-A313B7ED8D1D}"/>
          </ac:grpSpMkLst>
        </pc:grpChg>
        <pc:grpChg chg="topLvl">
          <ac:chgData name="Viarengo  Sofia" userId="eecc9c75-12b3-4f24-ac78-cfbd442898e2" providerId="ADAL" clId="{9E1BA3B9-0960-45EA-80C5-5C494A07A479}" dt="2022-08-02T22:03:22.588" v="43" actId="478"/>
          <ac:grpSpMkLst>
            <pc:docMk/>
            <pc:sldMk cId="1909170350" sldId="652"/>
            <ac:grpSpMk id="15" creationId="{470CF6DB-B0CF-ED13-049C-1D414B47E664}"/>
          </ac:grpSpMkLst>
        </pc:grpChg>
        <pc:grpChg chg="del">
          <ac:chgData name="Viarengo  Sofia" userId="eecc9c75-12b3-4f24-ac78-cfbd442898e2" providerId="ADAL" clId="{9E1BA3B9-0960-45EA-80C5-5C494A07A479}" dt="2022-08-02T22:03:12.050" v="37" actId="478"/>
          <ac:grpSpMkLst>
            <pc:docMk/>
            <pc:sldMk cId="1909170350" sldId="652"/>
            <ac:grpSpMk id="59" creationId="{056F9F36-77E8-C775-D68F-C649F326B3E6}"/>
          </ac:grpSpMkLst>
        </pc:grpChg>
        <pc:picChg chg="del">
          <ac:chgData name="Viarengo  Sofia" userId="eecc9c75-12b3-4f24-ac78-cfbd442898e2" providerId="ADAL" clId="{9E1BA3B9-0960-45EA-80C5-5C494A07A479}" dt="2022-08-02T22:03:12.050" v="37" actId="478"/>
          <ac:picMkLst>
            <pc:docMk/>
            <pc:sldMk cId="1909170350" sldId="652"/>
            <ac:picMk id="12" creationId="{97BC5D8D-149F-8754-C3CA-BF3446D9E86E}"/>
          </ac:picMkLst>
        </pc:picChg>
        <pc:cxnChg chg="del">
          <ac:chgData name="Viarengo  Sofia" userId="eecc9c75-12b3-4f24-ac78-cfbd442898e2" providerId="ADAL" clId="{9E1BA3B9-0960-45EA-80C5-5C494A07A479}" dt="2022-08-02T22:03:15.081" v="38" actId="478"/>
          <ac:cxnSpMkLst>
            <pc:docMk/>
            <pc:sldMk cId="1909170350" sldId="652"/>
            <ac:cxnSpMk id="58" creationId="{164046EF-7218-024E-57BD-CF197C3DE094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D2C41-C2D0-FF45-8B99-3885B7F78EB1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AC406-2681-664E-BB07-370330405AEA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36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6T00:47:28.2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6T00:50:46.5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48ED6-3360-EB40-9D40-476C2156E9E8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10DA6-9909-7D4F-83A2-7593F71DDB5D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528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044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454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870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948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5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168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816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2655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3965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4970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507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5104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896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4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2188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7559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8815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2381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2878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1777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982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186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323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62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4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726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219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930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603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714_001-2-Edit_bluepp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"/>
            <a:ext cx="9144000" cy="4735295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3668958"/>
            <a:ext cx="9144000" cy="1066341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94" y="3668958"/>
            <a:ext cx="8226425" cy="603789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905280"/>
            <a:ext cx="9144000" cy="1447480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8792" y="1038470"/>
            <a:ext cx="8226427" cy="11811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97" y="139981"/>
            <a:ext cx="2186872" cy="76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35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" y="0"/>
            <a:ext cx="9143999" cy="85725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333" y="0"/>
            <a:ext cx="7368667" cy="8572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0125" y="4800602"/>
            <a:ext cx="516675" cy="273844"/>
          </a:xfrm>
        </p:spPr>
        <p:txBody>
          <a:bodyPr/>
          <a:lstStyle/>
          <a:p>
            <a:fld id="{D260E43B-7F43-FA45-AAB7-E054FD6CC4E3}" type="slidenum">
              <a:rPr lang="en-US" smtClean="0"/>
              <a:t>‹N›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93" y="92636"/>
            <a:ext cx="1548154" cy="54799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2518875" y="4829803"/>
            <a:ext cx="3685624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REBCO modeling, MDP</a:t>
            </a:r>
            <a:r>
              <a:rPr lang="en-US" sz="1067" baseline="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collaboration meeting, 20/09/2022</a:t>
            </a:r>
            <a:endParaRPr lang="en-US" sz="1067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5109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9" y="1598141"/>
            <a:ext cx="7773293" cy="11025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5" y="2914987"/>
            <a:ext cx="6400355" cy="1314338"/>
          </a:xfrm>
        </p:spPr>
        <p:txBody>
          <a:bodyPr/>
          <a:lstStyle>
            <a:lvl1pPr marL="0" indent="0" algn="ctr">
              <a:buNone/>
              <a:defRPr/>
            </a:lvl1pPr>
            <a:lvl2pPr marL="321449" indent="0" algn="ctr">
              <a:buNone/>
              <a:defRPr/>
            </a:lvl2pPr>
            <a:lvl3pPr marL="642899" indent="0" algn="ctr">
              <a:buNone/>
              <a:defRPr/>
            </a:lvl3pPr>
            <a:lvl4pPr marL="964348" indent="0" algn="ctr">
              <a:buNone/>
              <a:defRPr/>
            </a:lvl4pPr>
            <a:lvl5pPr marL="1285797" indent="0" algn="ctr">
              <a:buNone/>
              <a:defRPr/>
            </a:lvl5pPr>
            <a:lvl6pPr marL="1607246" indent="0" algn="ctr">
              <a:buNone/>
              <a:defRPr/>
            </a:lvl6pPr>
            <a:lvl7pPr marL="1928696" indent="0" algn="ctr">
              <a:buNone/>
              <a:defRPr/>
            </a:lvl7pPr>
            <a:lvl8pPr marL="2250145" indent="0" algn="ctr">
              <a:buNone/>
              <a:defRPr/>
            </a:lvl8pPr>
            <a:lvl9pPr marL="257159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2213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92139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A14D7-8449-4DA0-9772-C31010F36776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6474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8C41A-7A0A-A74C-A765-4BF8AA94B2BC}" type="slidenum">
              <a:rPr lang="en-US" altLang="en-US" smtClean="0"/>
              <a:pPr/>
              <a:t>‹N›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247651" y="1045373"/>
            <a:ext cx="8612188" cy="3392091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662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0129" y="4767264"/>
            <a:ext cx="5166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‹N›</a:t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8720" y="-106972"/>
            <a:ext cx="9447495" cy="5353494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 userDrawn="1"/>
        </p:nvSpPr>
        <p:spPr>
          <a:xfrm>
            <a:off x="465" y="4742836"/>
            <a:ext cx="9166199" cy="40957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71">
              <a:defRPr/>
            </a:pPr>
            <a:endParaRPr lang="en-US" sz="1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71">
              <a:defRPr/>
            </a:pPr>
            <a:endParaRPr lang="en-US" sz="1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43" y="4843401"/>
            <a:ext cx="1570468" cy="19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6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3" r:id="rId4"/>
    <p:sldLayoutId id="2147483689" r:id="rId5"/>
    <p:sldLayoutId id="2147483690" r:id="rId6"/>
  </p:sldLayoutIdLst>
  <p:hf hdr="0" ftr="0" dt="0"/>
  <p:txStyles>
    <p:titleStyle>
      <a:lvl1pPr algn="ctr" defTabSz="457189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70.png"/><Relationship Id="rId3" Type="http://schemas.openxmlformats.org/officeDocument/2006/relationships/image" Target="../media/image40.png"/><Relationship Id="rId21" Type="http://schemas.openxmlformats.org/officeDocument/2006/relationships/image" Target="../media/image30.svg"/><Relationship Id="rId17" Type="http://schemas.openxmlformats.org/officeDocument/2006/relationships/image" Target="../media/image350.png"/><Relationship Id="rId12" Type="http://schemas.openxmlformats.org/officeDocument/2006/relationships/image" Target="../media/image440.png"/><Relationship Id="rId25" Type="http://schemas.openxmlformats.org/officeDocument/2006/relationships/image" Target="../media/image6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1.emf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.xml"/><Relationship Id="rId24" Type="http://schemas.openxmlformats.org/officeDocument/2006/relationships/image" Target="../media/image5.png"/><Relationship Id="rId5" Type="http://schemas.openxmlformats.org/officeDocument/2006/relationships/image" Target="../media/image11.png"/><Relationship Id="rId15" Type="http://schemas.openxmlformats.org/officeDocument/2006/relationships/customXml" Target="../ink/ink2.xml"/><Relationship Id="rId23" Type="http://schemas.openxmlformats.org/officeDocument/2006/relationships/image" Target="../media/image47.png"/><Relationship Id="rId19" Type="http://schemas.openxmlformats.org/officeDocument/2006/relationships/image" Target="../media/image44.png"/><Relationship Id="rId4" Type="http://schemas.openxmlformats.org/officeDocument/2006/relationships/image" Target="../media/image42.png"/><Relationship Id="rId14" Type="http://schemas.openxmlformats.org/officeDocument/2006/relationships/image" Target="../media/image420.png"/><Relationship Id="rId22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9.em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11" Type="http://schemas.openxmlformats.org/officeDocument/2006/relationships/image" Target="../media/image11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gif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5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emf"/><Relationship Id="rId5" Type="http://schemas.openxmlformats.org/officeDocument/2006/relationships/image" Target="../media/image59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60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gif"/><Relationship Id="rId5" Type="http://schemas.openxmlformats.org/officeDocument/2006/relationships/image" Target="../media/image62.emf"/><Relationship Id="rId10" Type="http://schemas.openxmlformats.org/officeDocument/2006/relationships/image" Target="../media/image11.png"/><Relationship Id="rId4" Type="http://schemas.openxmlformats.org/officeDocument/2006/relationships/image" Target="../media/image61.emf"/><Relationship Id="rId9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oleObject" Target="../embeddings/oleObject2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0.png"/><Relationship Id="rId5" Type="http://schemas.openxmlformats.org/officeDocument/2006/relationships/image" Target="../media/image12.png"/><Relationship Id="rId4" Type="http://schemas.openxmlformats.org/officeDocument/2006/relationships/image" Target="../media/image6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68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66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2.png"/><Relationship Id="rId18" Type="http://schemas.openxmlformats.org/officeDocument/2006/relationships/image" Target="../media/image6.svg"/><Relationship Id="rId3" Type="http://schemas.openxmlformats.org/officeDocument/2006/relationships/image" Target="../media/image67.png"/><Relationship Id="rId7" Type="http://schemas.openxmlformats.org/officeDocument/2006/relationships/image" Target="../media/image650.png"/><Relationship Id="rId12" Type="http://schemas.openxmlformats.org/officeDocument/2006/relationships/image" Target="../media/image81.pn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11" Type="http://schemas.microsoft.com/office/2007/relationships/hdphoto" Target="../media/hdphoto1.wdp"/><Relationship Id="rId5" Type="http://schemas.openxmlformats.org/officeDocument/2006/relationships/image" Target="../media/image73.png"/><Relationship Id="rId15" Type="http://schemas.openxmlformats.org/officeDocument/2006/relationships/image" Target="../media/image72.png"/><Relationship Id="rId10" Type="http://schemas.openxmlformats.org/officeDocument/2006/relationships/image" Target="../media/image71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Relationship Id="rId1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13" Type="http://schemas.openxmlformats.org/officeDocument/2006/relationships/image" Target="../media/image88.png"/><Relationship Id="rId3" Type="http://schemas.openxmlformats.org/officeDocument/2006/relationships/image" Target="../media/image76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11" Type="http://schemas.openxmlformats.org/officeDocument/2006/relationships/image" Target="../media/image86.png"/><Relationship Id="rId5" Type="http://schemas.openxmlformats.org/officeDocument/2006/relationships/image" Target="../media/image5.png"/><Relationship Id="rId10" Type="http://schemas.openxmlformats.org/officeDocument/2006/relationships/image" Target="../media/image85.png"/><Relationship Id="rId4" Type="http://schemas.openxmlformats.org/officeDocument/2006/relationships/image" Target="../media/image77.sv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9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5" Type="http://schemas.openxmlformats.org/officeDocument/2006/relationships/image" Target="../media/image80.png"/><Relationship Id="rId4" Type="http://schemas.openxmlformats.org/officeDocument/2006/relationships/image" Target="../media/image5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8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3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950.png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6.png"/><Relationship Id="rId7" Type="http://schemas.openxmlformats.org/officeDocument/2006/relationships/image" Target="NUL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0.png"/><Relationship Id="rId3" Type="http://schemas.openxmlformats.org/officeDocument/2006/relationships/image" Target="../media/image10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5" Type="http://schemas.openxmlformats.org/officeDocument/2006/relationships/image" Target="../media/image6.svg"/><Relationship Id="rId10" Type="http://schemas.openxmlformats.org/officeDocument/2006/relationships/image" Target="../media/image14.png"/><Relationship Id="rId4" Type="http://schemas.openxmlformats.org/officeDocument/2006/relationships/image" Target="../media/image110.png"/><Relationship Id="rId9" Type="http://schemas.openxmlformats.org/officeDocument/2006/relationships/image" Target="../media/image16.png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0.png"/><Relationship Id="rId5" Type="http://schemas.openxmlformats.org/officeDocument/2006/relationships/image" Target="../media/image14.em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2.svg"/><Relationship Id="rId12" Type="http://schemas.openxmlformats.org/officeDocument/2006/relationships/image" Target="../media/image23.png"/><Relationship Id="rId17" Type="http://schemas.openxmlformats.org/officeDocument/2006/relationships/image" Target="../media/image6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8.png"/><Relationship Id="rId5" Type="http://schemas.openxmlformats.org/officeDocument/2006/relationships/image" Target="../media/image20.sv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0.png"/><Relationship Id="rId4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6.svg"/><Relationship Id="rId5" Type="http://schemas.openxmlformats.org/officeDocument/2006/relationships/image" Target="../media/image37.png"/><Relationship Id="rId10" Type="http://schemas.openxmlformats.org/officeDocument/2006/relationships/image" Target="../media/image5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8787" y="3070164"/>
            <a:ext cx="8226425" cy="1521665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latin typeface="+mj-lt"/>
              </a:rPr>
              <a:t>S. Viarengo</a:t>
            </a:r>
            <a:r>
              <a:rPr lang="en-US" sz="2000" baseline="30000" dirty="0">
                <a:latin typeface="+mj-lt"/>
              </a:rPr>
              <a:t>1,2</a:t>
            </a:r>
            <a:r>
              <a:rPr lang="en-US" sz="2000" dirty="0">
                <a:latin typeface="+mj-lt"/>
              </a:rPr>
              <a:t>, P. Ferracin</a:t>
            </a:r>
            <a:r>
              <a:rPr lang="en-US" sz="2000" baseline="30000" dirty="0">
                <a:latin typeface="+mj-lt"/>
              </a:rPr>
              <a:t>2</a:t>
            </a:r>
            <a:r>
              <a:rPr lang="en-US" sz="2000" dirty="0">
                <a:latin typeface="+mj-lt"/>
              </a:rPr>
              <a:t>, Laura Savoldi</a:t>
            </a:r>
            <a:r>
              <a:rPr lang="en-US" sz="2000" baseline="30000" dirty="0">
                <a:latin typeface="+mj-lt"/>
              </a:rPr>
              <a:t>1</a:t>
            </a:r>
            <a:r>
              <a:rPr lang="en-US" sz="2000" dirty="0">
                <a:latin typeface="+mj-lt"/>
              </a:rPr>
              <a:t>, Fabio Freschi</a:t>
            </a:r>
            <a:r>
              <a:rPr lang="en-US" sz="2000" baseline="30000" dirty="0">
                <a:latin typeface="+mj-lt"/>
              </a:rPr>
              <a:t>1</a:t>
            </a:r>
            <a:r>
              <a:rPr lang="en-US" sz="2000" dirty="0">
                <a:latin typeface="+mj-lt"/>
              </a:rPr>
              <a:t>, X. Wang</a:t>
            </a:r>
            <a:r>
              <a:rPr lang="en-US" sz="2000" baseline="30000" dirty="0">
                <a:latin typeface="+mj-lt"/>
              </a:rPr>
              <a:t>2</a:t>
            </a:r>
            <a:r>
              <a:rPr lang="en-US" sz="2000" dirty="0">
                <a:latin typeface="+mj-lt"/>
              </a:rPr>
              <a:t>, L. Brouwer</a:t>
            </a:r>
            <a:r>
              <a:rPr lang="en-US" sz="2000" baseline="30000" dirty="0">
                <a:latin typeface="+mj-lt"/>
              </a:rPr>
              <a:t>2</a:t>
            </a:r>
          </a:p>
          <a:p>
            <a:r>
              <a:rPr lang="en-US" sz="1200" baseline="30000" dirty="0">
                <a:latin typeface="+mj-lt"/>
              </a:rPr>
              <a:t>1</a:t>
            </a:r>
            <a:r>
              <a:rPr lang="en-US" sz="1200" dirty="0">
                <a:latin typeface="+mj-lt"/>
              </a:rPr>
              <a:t>Politecnico di Torino, Torino, Italy</a:t>
            </a:r>
          </a:p>
          <a:p>
            <a:r>
              <a:rPr lang="en-US" sz="1200" baseline="30000" dirty="0">
                <a:latin typeface="+mj-lt"/>
              </a:rPr>
              <a:t>2</a:t>
            </a:r>
            <a:r>
              <a:rPr lang="en-US" sz="1200" dirty="0">
                <a:latin typeface="+mj-lt"/>
              </a:rPr>
              <a:t>Lawrence Berkeley National Lab, Berkeley, CA</a:t>
            </a:r>
          </a:p>
          <a:p>
            <a:r>
              <a:rPr lang="en-US" sz="2133" dirty="0">
                <a:solidFill>
                  <a:srgbClr val="FFFFFF"/>
                </a:solidFill>
                <a:latin typeface="+mj-lt"/>
              </a:rPr>
              <a:t>MDP Collaboration Meeting, Virtual, 20/09/2022</a:t>
            </a:r>
          </a:p>
        </p:txBody>
      </p:sp>
      <p:sp>
        <p:nvSpPr>
          <p:cNvPr id="3" name="Rectangle 2"/>
          <p:cNvSpPr/>
          <p:nvPr/>
        </p:nvSpPr>
        <p:spPr>
          <a:xfrm>
            <a:off x="229399" y="1056882"/>
            <a:ext cx="868521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solidFill>
                  <a:srgbClr val="FFFFFF"/>
                </a:solidFill>
                <a:latin typeface="+mj-lt"/>
              </a:rPr>
              <a:t>Multiphysics modeling for REBCO CORC®  cables based on T-A formulation</a:t>
            </a:r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599DE6CD-2D5F-B248-F35C-E326BC929C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1459" y="35477"/>
            <a:ext cx="1263045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9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A39BCC-65BB-7973-ED99-7965714A0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Model set up and </a:t>
            </a:r>
            <a:r>
              <a:rPr lang="it-IT" dirty="0" err="1"/>
              <a:t>boundary</a:t>
            </a:r>
            <a:r>
              <a:rPr lang="it-IT" dirty="0"/>
              <a:t> </a:t>
            </a:r>
            <a:r>
              <a:rPr lang="it-IT" dirty="0" err="1"/>
              <a:t>conditions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82B509B-2EE8-7711-5463-4C5C84C87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3A4BC9F2-F111-2D5E-F348-AF0219E80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172" y="2532927"/>
            <a:ext cx="4711174" cy="1949928"/>
          </a:xfrm>
        </p:spPr>
        <p:txBody>
          <a:bodyPr>
            <a:normAutofit/>
          </a:bodyPr>
          <a:lstStyle/>
          <a:p>
            <a:r>
              <a:rPr lang="it-IT" sz="1400" dirty="0"/>
              <a:t>Injection of a </a:t>
            </a:r>
            <a:r>
              <a:rPr lang="it-IT" sz="1400" dirty="0" err="1"/>
              <a:t>ramp</a:t>
            </a:r>
            <a:r>
              <a:rPr lang="it-IT" sz="1400" dirty="0"/>
              <a:t> of </a:t>
            </a:r>
            <a:r>
              <a:rPr lang="it-IT" sz="1400" dirty="0" err="1"/>
              <a:t>current</a:t>
            </a:r>
            <a:r>
              <a:rPr lang="it-IT" sz="1400" dirty="0"/>
              <a:t> on the tape cross </a:t>
            </a:r>
            <a:r>
              <a:rPr lang="it-IT" sz="1400" dirty="0" err="1"/>
              <a:t>section</a:t>
            </a:r>
            <a:endParaRPr lang="it-IT" sz="1400" dirty="0"/>
          </a:p>
          <a:p>
            <a:endParaRPr lang="it-IT" sz="1400" dirty="0"/>
          </a:p>
          <a:p>
            <a:r>
              <a:rPr lang="it-IT" sz="1400" dirty="0"/>
              <a:t>Tape </a:t>
            </a:r>
            <a:r>
              <a:rPr lang="it-IT" sz="1400" dirty="0" err="1"/>
              <a:t>immersed</a:t>
            </a:r>
            <a:r>
              <a:rPr lang="it-IT" sz="1400" dirty="0"/>
              <a:t> in a </a:t>
            </a:r>
            <a:r>
              <a:rPr lang="it-IT" sz="1400" dirty="0" err="1"/>
              <a:t>bath</a:t>
            </a:r>
            <a:r>
              <a:rPr lang="it-IT" sz="1400" dirty="0"/>
              <a:t> of </a:t>
            </a:r>
            <a:r>
              <a:rPr lang="it-IT" sz="1400" dirty="0" err="1"/>
              <a:t>liquid</a:t>
            </a:r>
            <a:r>
              <a:rPr lang="it-IT" sz="1400" dirty="0"/>
              <a:t> </a:t>
            </a:r>
            <a:r>
              <a:rPr lang="it-IT" sz="1400" dirty="0" err="1"/>
              <a:t>nitrogen</a:t>
            </a:r>
            <a:r>
              <a:rPr lang="it-IT" sz="1400" dirty="0"/>
              <a:t> @ 77 K</a:t>
            </a:r>
          </a:p>
          <a:p>
            <a:endParaRPr lang="it-IT" sz="1400" dirty="0"/>
          </a:p>
          <a:p>
            <a:r>
              <a:rPr lang="it-IT" sz="1400" dirty="0" err="1"/>
              <a:t>External</a:t>
            </a:r>
            <a:r>
              <a:rPr lang="it-IT" sz="1400" dirty="0"/>
              <a:t> field </a:t>
            </a:r>
            <a:r>
              <a:rPr lang="it-IT" sz="1400" dirty="0" err="1"/>
              <a:t>applied</a:t>
            </a:r>
            <a:endParaRPr lang="it-IT" sz="1400" dirty="0"/>
          </a:p>
          <a:p>
            <a:endParaRPr lang="it-IT" sz="1400" dirty="0"/>
          </a:p>
          <a:p>
            <a:r>
              <a:rPr lang="it-IT" sz="1400" dirty="0"/>
              <a:t>2D/3D </a:t>
            </a:r>
            <a:r>
              <a:rPr lang="it-IT" sz="1400" dirty="0" err="1"/>
              <a:t>simulations</a:t>
            </a:r>
            <a:endParaRPr lang="it-IT" sz="1400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56929097-E180-CE06-9C94-B3F50B2D2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1" y="1068998"/>
            <a:ext cx="1551074" cy="142384"/>
          </a:xfrm>
          <a:prstGeom prst="rect">
            <a:avLst/>
          </a:prstGeom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AA3335A9-3A24-FBB0-689B-20AE3C7731AF}"/>
              </a:ext>
            </a:extLst>
          </p:cNvPr>
          <p:cNvGrpSpPr/>
          <p:nvPr/>
        </p:nvGrpSpPr>
        <p:grpSpPr>
          <a:xfrm>
            <a:off x="6075742" y="3234755"/>
            <a:ext cx="2814164" cy="1436425"/>
            <a:chOff x="27811742" y="13616840"/>
            <a:chExt cx="4926850" cy="62302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id="{1814E075-147D-6F4E-378F-F6FC8EF51996}"/>
                    </a:ext>
                  </a:extLst>
                </p:cNvPr>
                <p:cNvSpPr txBox="1"/>
                <p:nvPr/>
              </p:nvSpPr>
              <p:spPr>
                <a:xfrm>
                  <a:off x="28198869" y="14607767"/>
                  <a:ext cx="4539723" cy="5239295"/>
                </a:xfrm>
                <a:prstGeom prst="rect">
                  <a:avLst/>
                </a:prstGeom>
                <a:solidFill>
                  <a:srgbClr val="FFFF99"/>
                </a:solidFill>
                <a:ln w="38100">
                  <a:solidFill>
                    <a:srgbClr val="FFFF9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𝑐𝑢𝑟𝑟𝑒𝑛𝑡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𝑣𝑒𝑐𝑡𝑜𝑟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𝑝𝑜𝑡𝑒𝑛𝑡𝑖𝑎𝑙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it-IT" sz="1000" spc="50" dirty="0">
                      <a:solidFill>
                        <a:srgbClr val="001746"/>
                      </a:solidFill>
                      <a:latin typeface="Microsoft YaHei UI" panose="020B0503020204020204" pitchFamily="34" charset="-122"/>
                      <a:ea typeface="Microsoft YaHei UI" panose="020B0503020204020204" pitchFamily="34" charset="-122"/>
                      <a:cs typeface="Calibri" panose="020F0502020204030204" pitchFamily="34" charset="0"/>
                    </a:rPr>
                    <a:t>  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𝑐𝑢𝑟𝑟𝑒𝑛𝑡</m:t>
                      </m:r>
                    </m:oMath>
                  </a14:m>
                  <a:endParaRPr lang="it-IT" sz="1000" b="0" dirty="0">
                    <a:latin typeface="Microsoft YaHei UI" panose="020B0503020204020204" pitchFamily="34" charset="-122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000" b="0" i="1" smtClean="0">
                              <a:latin typeface="Cambria Math" panose="02040503050406030204" pitchFamily="18" charset="0"/>
                            </a:rPr>
                            <m:t>𝑡𝑎𝑝𝑒</m:t>
                          </m:r>
                        </m:sub>
                      </m:sSub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𝑡𝑎𝑝𝑒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𝑡h𝑖𝑐𝑘𝑛𝑒𝑠𝑠</m:t>
                      </m:r>
                    </m:oMath>
                  </a14:m>
                  <a:endParaRPr lang="it-IT" sz="1000" b="0" dirty="0">
                    <a:latin typeface="Microsoft YaHei UI" panose="020B0503020204020204" pitchFamily="34" charset="-122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sz="1000" b="0" i="1" smtClean="0"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𝑒𝑥𝑡𝑒𝑟𝑛𝑎𝑙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𝑓𝑖𝑒𝑙𝑑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𝑎𝑝𝑝𝑙𝑖𝑒𝑑</m:t>
                      </m:r>
                    </m:oMath>
                  </a14:m>
                  <a:endParaRPr lang="it-IT" sz="1000" b="0" dirty="0">
                    <a:latin typeface="Microsoft YaHei UI" panose="020B0503020204020204" pitchFamily="34" charset="-122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𝐻𝑇𝐶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h𝑒𝑎𝑡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𝑡𝑟𝑎𝑛𝑠𝑓𝑒𝑟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𝑐𝑜𝑒𝑓𝑓𝑖𝑐𝑖𝑒𝑛𝑡</m:t>
                      </m:r>
                    </m:oMath>
                  </a14:m>
                  <a:endParaRPr lang="it-IT" sz="1000" b="0" dirty="0">
                    <a:latin typeface="Microsoft YaHei UI" panose="020B0503020204020204" pitchFamily="34" charset="-122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it-IT" sz="1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sSub>
                            <m:sSubPr>
                              <m:ctrlPr>
                                <a:rPr lang="it-IT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1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𝑙𝑖𝑞𝑢𝑖𝑑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𝑛𝑖𝑡𝑟𝑜𝑔𝑒𝑛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𝑡𝑒𝑚𝑝𝑒𝑟𝑎𝑡𝑢𝑟𝑒</m:t>
                      </m:r>
                    </m:oMath>
                  </a14:m>
                  <a:endParaRPr lang="it-IT" sz="1000" b="0" dirty="0">
                    <a:latin typeface="Microsoft YaHei UI" panose="020B0503020204020204" pitchFamily="34" charset="-122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′′′→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𝐽𝑜𝑢𝑙𝑒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𝑙𝑜𝑠𝑠𝑒𝑠</m:t>
                      </m:r>
                    </m:oMath>
                  </a14:m>
                  <a:endParaRPr lang="it-IT" sz="1000" b="0" dirty="0">
                    <a:latin typeface="Microsoft YaHei UI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id="{1814E075-147D-6F4E-378F-F6FC8EF519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98869" y="14607767"/>
                  <a:ext cx="4539723" cy="523929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38100">
                  <a:solidFill>
                    <a:srgbClr val="FFFF9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B5549AFF-8253-5A8B-6324-91B125CAB9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956"/>
            <a:stretch/>
          </p:blipFill>
          <p:spPr>
            <a:xfrm rot="17761810">
              <a:off x="27286284" y="14142298"/>
              <a:ext cx="1438820" cy="387903"/>
            </a:xfrm>
            <a:prstGeom prst="rect">
              <a:avLst/>
            </a:prstGeom>
            <a:effectLst>
              <a:outerShdw blurRad="50800" dist="114300" dir="2700000" algn="tl" rotWithShape="0">
                <a:prstClr val="black">
                  <a:alpha val="45000"/>
                </a:prstClr>
              </a:outerShdw>
            </a:effectLst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C99C1A2F-580E-BBA4-B7EA-997D3D32C028}"/>
                  </a:ext>
                </a:extLst>
              </p14:cNvPr>
              <p14:cNvContentPartPr/>
              <p14:nvPr/>
            </p14:nvContentPartPr>
            <p14:xfrm>
              <a:off x="-1768635" y="1450803"/>
              <a:ext cx="360" cy="3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C99C1A2F-580E-BBA4-B7EA-997D3D32C02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1777275" y="144180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3F88B34B-3AD1-1C32-FE56-E8AAB148DC29}"/>
                  </a:ext>
                </a:extLst>
              </p14:cNvPr>
              <p14:cNvContentPartPr/>
              <p14:nvPr/>
            </p14:nvContentPartPr>
            <p14:xfrm>
              <a:off x="5168925" y="2085483"/>
              <a:ext cx="360" cy="36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3F88B34B-3AD1-1C32-FE56-E8AAB148DC2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59925" y="2076843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4" name="Immagine 33">
            <a:extLst>
              <a:ext uri="{FF2B5EF4-FFF2-40B4-BE49-F238E27FC236}">
                <a16:creationId xmlns:a16="http://schemas.microsoft.com/office/drawing/2014/main" id="{255C5FFB-1EDB-5303-A1D5-81A6BF137D1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6305" t="6103" r="8448"/>
          <a:stretch/>
        </p:blipFill>
        <p:spPr>
          <a:xfrm>
            <a:off x="4733152" y="1009299"/>
            <a:ext cx="3157120" cy="1504633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20C0AA38-30B5-3ABE-72D5-3C68953F8735}"/>
              </a:ext>
            </a:extLst>
          </p:cNvPr>
          <p:cNvGrpSpPr/>
          <p:nvPr/>
        </p:nvGrpSpPr>
        <p:grpSpPr>
          <a:xfrm>
            <a:off x="310014" y="1348027"/>
            <a:ext cx="3444272" cy="3238554"/>
            <a:chOff x="772128" y="1437448"/>
            <a:chExt cx="3444272" cy="3238554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8DA93382-DE71-957A-6E19-53645185AF1B}"/>
                </a:ext>
              </a:extLst>
            </p:cNvPr>
            <p:cNvGrpSpPr/>
            <p:nvPr/>
          </p:nvGrpSpPr>
          <p:grpSpPr>
            <a:xfrm>
              <a:off x="772128" y="1437448"/>
              <a:ext cx="3444272" cy="3238554"/>
              <a:chOff x="975328" y="1353766"/>
              <a:chExt cx="5120672" cy="4964531"/>
            </a:xfrm>
          </p:grpSpPr>
          <p:sp>
            <p:nvSpPr>
              <p:cNvPr id="9" name="Ovale 8">
                <a:extLst>
                  <a:ext uri="{FF2B5EF4-FFF2-40B4-BE49-F238E27FC236}">
                    <a16:creationId xmlns:a16="http://schemas.microsoft.com/office/drawing/2014/main" id="{29017355-C737-2213-3196-12C94B666522}"/>
                  </a:ext>
                </a:extLst>
              </p:cNvPr>
              <p:cNvSpPr/>
              <p:nvPr/>
            </p:nvSpPr>
            <p:spPr>
              <a:xfrm>
                <a:off x="975328" y="1353766"/>
                <a:ext cx="5120672" cy="4964531"/>
              </a:xfrm>
              <a:prstGeom prst="ellipse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0" name="Connettore diritto 9">
                <a:extLst>
                  <a:ext uri="{FF2B5EF4-FFF2-40B4-BE49-F238E27FC236}">
                    <a16:creationId xmlns:a16="http://schemas.microsoft.com/office/drawing/2014/main" id="{9B5C4CC6-C7B4-AB7F-3D98-38C8B684CA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3018" y="3698954"/>
                <a:ext cx="1659033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4F45E1B4-DEAC-0347-AA34-A85F98D78F13}"/>
                  </a:ext>
                </a:extLst>
              </p:cNvPr>
              <p:cNvSpPr txBox="1"/>
              <p:nvPr/>
            </p:nvSpPr>
            <p:spPr>
              <a:xfrm>
                <a:off x="2717392" y="4192917"/>
                <a:ext cx="1728985" cy="471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solidFill>
                      <a:schemeClr val="accent6">
                        <a:lumMod val="75000"/>
                      </a:schemeClr>
                    </a:solidFill>
                  </a:rPr>
                  <a:t>REBCO tape</a:t>
                </a:r>
              </a:p>
            </p:txBody>
          </p: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B63D29E5-010A-63C7-7259-CBF97FF2C3B2}"/>
                  </a:ext>
                </a:extLst>
              </p:cNvPr>
              <p:cNvSpPr txBox="1"/>
              <p:nvPr/>
            </p:nvSpPr>
            <p:spPr>
              <a:xfrm>
                <a:off x="2700406" y="1631179"/>
                <a:ext cx="1897710" cy="518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chemeClr val="accent1"/>
                    </a:solidFill>
                  </a:rPr>
                  <a:t>Air domain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CasellaDiTesto 12">
                    <a:extLst>
                      <a:ext uri="{FF2B5EF4-FFF2-40B4-BE49-F238E27FC236}">
                        <a16:creationId xmlns:a16="http://schemas.microsoft.com/office/drawing/2014/main" id="{5BE0BCAE-909C-D294-66C3-B23EAC88A909}"/>
                      </a:ext>
                    </a:extLst>
                  </p:cNvPr>
                  <p:cNvSpPr txBox="1"/>
                  <p:nvPr/>
                </p:nvSpPr>
                <p:spPr>
                  <a:xfrm>
                    <a:off x="1735086" y="3360562"/>
                    <a:ext cx="1103070" cy="42462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oMath>
                      </m:oMathPara>
                    </a14:m>
                    <a:endParaRPr lang="it-IT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CasellaDiTesto 12">
                    <a:extLst>
                      <a:ext uri="{FF2B5EF4-FFF2-40B4-BE49-F238E27FC236}">
                        <a16:creationId xmlns:a16="http://schemas.microsoft.com/office/drawing/2014/main" id="{5BE0BCAE-909C-D294-66C3-B23EAC88A90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35086" y="3360562"/>
                    <a:ext cx="1103070" cy="424625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CasellaDiTesto 17">
                    <a:extLst>
                      <a:ext uri="{FF2B5EF4-FFF2-40B4-BE49-F238E27FC236}">
                        <a16:creationId xmlns:a16="http://schemas.microsoft.com/office/drawing/2014/main" id="{E49A409A-E2E1-2FF6-E1A5-5FA425046031}"/>
                      </a:ext>
                    </a:extLst>
                  </p:cNvPr>
                  <p:cNvSpPr txBox="1"/>
                  <p:nvPr/>
                </p:nvSpPr>
                <p:spPr>
                  <a:xfrm>
                    <a:off x="2984129" y="5156585"/>
                    <a:ext cx="1103070" cy="36933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𝑒𝑥𝑡</m:t>
                              </m:r>
                            </m:sub>
                          </m:sSub>
                        </m:oMath>
                      </m:oMathPara>
                    </a14:m>
                    <a:endParaRPr lang="it-IT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" name="CasellaDiTesto 17">
                    <a:extLst>
                      <a:ext uri="{FF2B5EF4-FFF2-40B4-BE49-F238E27FC236}">
                        <a16:creationId xmlns:a16="http://schemas.microsoft.com/office/drawing/2014/main" id="{E49A409A-E2E1-2FF6-E1A5-5FA42504603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84129" y="5156585"/>
                    <a:ext cx="1103070" cy="369331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b="-53846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CasellaDiTesto 19">
                  <a:extLst>
                    <a:ext uri="{FF2B5EF4-FFF2-40B4-BE49-F238E27FC236}">
                      <a16:creationId xmlns:a16="http://schemas.microsoft.com/office/drawing/2014/main" id="{DDF601EF-D9C9-BA7B-CCA2-F3BD14CBD289}"/>
                    </a:ext>
                  </a:extLst>
                </p:cNvPr>
                <p:cNvSpPr txBox="1"/>
                <p:nvPr/>
              </p:nvSpPr>
              <p:spPr>
                <a:xfrm>
                  <a:off x="2991548" y="2797505"/>
                  <a:ext cx="988594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it-IT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it-IT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CasellaDiTesto 19">
                  <a:extLst>
                    <a:ext uri="{FF2B5EF4-FFF2-40B4-BE49-F238E27FC236}">
                      <a16:creationId xmlns:a16="http://schemas.microsoft.com/office/drawing/2014/main" id="{DDF601EF-D9C9-BA7B-CCA2-F3BD14CBD2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548" y="2797505"/>
                  <a:ext cx="988594" cy="276999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Freccia in su 26">
              <a:extLst>
                <a:ext uri="{FF2B5EF4-FFF2-40B4-BE49-F238E27FC236}">
                  <a16:creationId xmlns:a16="http://schemas.microsoft.com/office/drawing/2014/main" id="{78C353EE-6720-59F2-32FE-B5140E35A751}"/>
                </a:ext>
              </a:extLst>
            </p:cNvPr>
            <p:cNvSpPr/>
            <p:nvPr/>
          </p:nvSpPr>
          <p:spPr>
            <a:xfrm>
              <a:off x="2283084" y="4246880"/>
              <a:ext cx="471957" cy="423129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904A77D7-1FE4-B233-9401-5BBC2D58D588}"/>
                </a:ext>
              </a:extLst>
            </p:cNvPr>
            <p:cNvGrpSpPr/>
            <p:nvPr/>
          </p:nvGrpSpPr>
          <p:grpSpPr>
            <a:xfrm>
              <a:off x="1790429" y="2895779"/>
              <a:ext cx="741948" cy="428397"/>
              <a:chOff x="2136812" y="2895779"/>
              <a:chExt cx="741948" cy="428397"/>
            </a:xfrm>
          </p:grpSpPr>
          <p:pic>
            <p:nvPicPr>
              <p:cNvPr id="24" name="Elemento grafico 23" descr="Chiudi con riempimento a tinta unita">
                <a:extLst>
                  <a:ext uri="{FF2B5EF4-FFF2-40B4-BE49-F238E27FC236}">
                    <a16:creationId xmlns:a16="http://schemas.microsoft.com/office/drawing/2014/main" id="{9850714A-4D9F-D300-B1D7-09749DBB70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 flipH="1" flipV="1">
                <a:off x="2438638" y="2913962"/>
                <a:ext cx="126768" cy="126768"/>
              </a:xfrm>
              <a:prstGeom prst="rect">
                <a:avLst/>
              </a:prstGeom>
            </p:spPr>
          </p:pic>
          <p:sp>
            <p:nvSpPr>
              <p:cNvPr id="25" name="Ovale 24">
                <a:extLst>
                  <a:ext uri="{FF2B5EF4-FFF2-40B4-BE49-F238E27FC236}">
                    <a16:creationId xmlns:a16="http://schemas.microsoft.com/office/drawing/2014/main" id="{EF79ED5E-D113-6082-04CA-89DD9AC6591B}"/>
                  </a:ext>
                </a:extLst>
              </p:cNvPr>
              <p:cNvSpPr/>
              <p:nvPr/>
            </p:nvSpPr>
            <p:spPr>
              <a:xfrm>
                <a:off x="2427589" y="2895779"/>
                <a:ext cx="133350" cy="14304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CasellaDiTesto 25">
                    <a:extLst>
                      <a:ext uri="{FF2B5EF4-FFF2-40B4-BE49-F238E27FC236}">
                        <a16:creationId xmlns:a16="http://schemas.microsoft.com/office/drawing/2014/main" id="{9BCDDBE7-5029-17CB-7929-F61BE1398D9A}"/>
                      </a:ext>
                    </a:extLst>
                  </p:cNvPr>
                  <p:cNvSpPr txBox="1"/>
                  <p:nvPr/>
                </p:nvSpPr>
                <p:spPr>
                  <a:xfrm>
                    <a:off x="2136812" y="3062566"/>
                    <a:ext cx="741948" cy="2616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it-IT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oMath>
                      </m:oMathPara>
                    </a14:m>
                    <a:endParaRPr lang="it-IT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CasellaDiTesto 25">
                    <a:extLst>
                      <a:ext uri="{FF2B5EF4-FFF2-40B4-BE49-F238E27FC236}">
                        <a16:creationId xmlns:a16="http://schemas.microsoft.com/office/drawing/2014/main" id="{9BCDDBE7-5029-17CB-7929-F61BE1398D9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36812" y="3062566"/>
                    <a:ext cx="741948" cy="261610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2326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Esplosione: 14 punte 6">
                  <a:extLst>
                    <a:ext uri="{FF2B5EF4-FFF2-40B4-BE49-F238E27FC236}">
                      <a16:creationId xmlns:a16="http://schemas.microsoft.com/office/drawing/2014/main" id="{785730D0-5071-8690-DE7B-33C75693139D}"/>
                    </a:ext>
                  </a:extLst>
                </p:cNvPr>
                <p:cNvSpPr/>
                <p:nvPr/>
              </p:nvSpPr>
              <p:spPr>
                <a:xfrm>
                  <a:off x="2493548" y="2835414"/>
                  <a:ext cx="571263" cy="442317"/>
                </a:xfrm>
                <a:prstGeom prst="irregularSeal2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400" i="1" spc="50" smtClean="0">
                                <a:solidFill>
                                  <a:srgbClr val="00326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ourier New" panose="02070309020205020404" pitchFamily="49" charset="0"/>
                              </a:rPr>
                            </m:ctrlPr>
                          </m:sSupPr>
                          <m:e>
                            <m:r>
                              <a:rPr lang="it-IT" sz="1400" i="1" spc="50">
                                <a:solidFill>
                                  <a:srgbClr val="00326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ourier New" panose="02070309020205020404" pitchFamily="49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it-IT" sz="1400" i="1" spc="50">
                                <a:solidFill>
                                  <a:srgbClr val="00326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ourier New" panose="02070309020205020404" pitchFamily="49" charset="0"/>
                              </a:rPr>
                              <m:t>′′′</m:t>
                            </m:r>
                          </m:sup>
                        </m:sSup>
                      </m:oMath>
                    </m:oMathPara>
                  </a14:m>
                  <a:endParaRPr lang="it-IT" sz="1400" dirty="0"/>
                </a:p>
              </p:txBody>
            </p:sp>
          </mc:Choice>
          <mc:Fallback xmlns="">
            <p:sp>
              <p:nvSpPr>
                <p:cNvPr id="7" name="Esplosione: 14 punte 6">
                  <a:extLst>
                    <a:ext uri="{FF2B5EF4-FFF2-40B4-BE49-F238E27FC236}">
                      <a16:creationId xmlns:a16="http://schemas.microsoft.com/office/drawing/2014/main" id="{785730D0-5071-8690-DE7B-33C7569313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3548" y="2835414"/>
                  <a:ext cx="571263" cy="442317"/>
                </a:xfrm>
                <a:prstGeom prst="irregularSeal2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Freccia circolare a destra 27">
              <a:extLst>
                <a:ext uri="{FF2B5EF4-FFF2-40B4-BE49-F238E27FC236}">
                  <a16:creationId xmlns:a16="http://schemas.microsoft.com/office/drawing/2014/main" id="{7C868A33-A3D1-AF0A-D83B-A9AF0EC7CB1D}"/>
                </a:ext>
              </a:extLst>
            </p:cNvPr>
            <p:cNvSpPr/>
            <p:nvPr/>
          </p:nvSpPr>
          <p:spPr>
            <a:xfrm rot="16200000">
              <a:off x="2379353" y="2224127"/>
              <a:ext cx="253395" cy="1012212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CasellaDiTesto 28">
                  <a:extLst>
                    <a:ext uri="{FF2B5EF4-FFF2-40B4-BE49-F238E27FC236}">
                      <a16:creationId xmlns:a16="http://schemas.microsoft.com/office/drawing/2014/main" id="{EA67B7FD-5714-D57B-7D80-B8BA3F11EAEE}"/>
                    </a:ext>
                  </a:extLst>
                </p:cNvPr>
                <p:cNvSpPr txBox="1"/>
                <p:nvPr/>
              </p:nvSpPr>
              <p:spPr>
                <a:xfrm>
                  <a:off x="2103302" y="2445828"/>
                  <a:ext cx="741948" cy="2761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𝐻𝑇𝐶</m:t>
                        </m:r>
                        <m:r>
                          <a:rPr lang="it-IT" sz="1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it-IT" sz="11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1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it-IT" sz="11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  <m:sSub>
                              <m:sSubPr>
                                <m:ctrlPr>
                                  <a:rPr lang="it-IT" sz="11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1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it-IT" sz="11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CasellaDiTesto 28">
                  <a:extLst>
                    <a:ext uri="{FF2B5EF4-FFF2-40B4-BE49-F238E27FC236}">
                      <a16:creationId xmlns:a16="http://schemas.microsoft.com/office/drawing/2014/main" id="{EA67B7FD-5714-D57B-7D80-B8BA3F11EA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3302" y="2445828"/>
                  <a:ext cx="741948" cy="276101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Elemento grafico 14">
            <a:extLst>
              <a:ext uri="{FF2B5EF4-FFF2-40B4-BE49-F238E27FC236}">
                <a16:creationId xmlns:a16="http://schemas.microsoft.com/office/drawing/2014/main" id="{B0235922-FDA0-37B0-7B7D-9A06ABE9A1F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275003" y="246374"/>
            <a:ext cx="825911" cy="36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2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FFF759-CF2E-1C1A-04D9-5F5CE14D7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Geometry</a:t>
            </a:r>
            <a:r>
              <a:rPr lang="it-IT" dirty="0"/>
              <a:t> and mesh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74DB191-E977-F920-1EB0-33AE3E196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43952FED-DBE6-8371-ED95-3B49FCC2B0E8}"/>
              </a:ext>
            </a:extLst>
          </p:cNvPr>
          <p:cNvGrpSpPr/>
          <p:nvPr/>
        </p:nvGrpSpPr>
        <p:grpSpPr>
          <a:xfrm>
            <a:off x="2863743" y="1076267"/>
            <a:ext cx="3887800" cy="3672508"/>
            <a:chOff x="2777549" y="1128094"/>
            <a:chExt cx="3887800" cy="3672508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B408D5EB-1A3D-93F8-66F6-7F40CD089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AF4FF"/>
                </a:clrFrom>
                <a:clrTo>
                  <a:srgbClr val="EAF4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77549" y="1128094"/>
              <a:ext cx="3237606" cy="3672508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E625ADFA-FEDC-8712-1A52-653B36DDF513}"/>
                </a:ext>
              </a:extLst>
            </p:cNvPr>
            <p:cNvSpPr/>
            <p:nvPr/>
          </p:nvSpPr>
          <p:spPr>
            <a:xfrm>
              <a:off x="4180129" y="2730403"/>
              <a:ext cx="453020" cy="331445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" name="Connettore 2 6">
              <a:extLst>
                <a:ext uri="{FF2B5EF4-FFF2-40B4-BE49-F238E27FC236}">
                  <a16:creationId xmlns:a16="http://schemas.microsoft.com/office/drawing/2014/main" id="{45095553-95F2-21D9-BC6F-E53BB5EC9D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44632" y="1798543"/>
              <a:ext cx="1662702" cy="1009217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0D7A590A-27B2-0E01-C48E-FD6EFD432CFF}"/>
                </a:ext>
              </a:extLst>
            </p:cNvPr>
            <p:cNvSpPr/>
            <p:nvPr/>
          </p:nvSpPr>
          <p:spPr>
            <a:xfrm>
              <a:off x="4148071" y="2650334"/>
              <a:ext cx="517136" cy="524375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prstDash val="dash"/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25CFAD7D-C441-34C3-8A3D-F393AEE302A7}"/>
                </a:ext>
              </a:extLst>
            </p:cNvPr>
            <p:cNvCxnSpPr>
              <a:cxnSpLocks/>
            </p:cNvCxnSpPr>
            <p:nvPr/>
          </p:nvCxnSpPr>
          <p:spPr>
            <a:xfrm>
              <a:off x="4697265" y="2912521"/>
              <a:ext cx="1968084" cy="73177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Segnaposto contenuto 2">
            <a:extLst>
              <a:ext uri="{FF2B5EF4-FFF2-40B4-BE49-F238E27FC236}">
                <a16:creationId xmlns:a16="http://schemas.microsoft.com/office/drawing/2014/main" id="{564BC2F5-B67B-3A02-8055-40061DC05813}"/>
              </a:ext>
            </a:extLst>
          </p:cNvPr>
          <p:cNvSpPr txBox="1">
            <a:spLocks/>
          </p:cNvSpPr>
          <p:nvPr/>
        </p:nvSpPr>
        <p:spPr>
          <a:xfrm>
            <a:off x="70040" y="1566449"/>
            <a:ext cx="2842842" cy="15564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/>
              <a:t>Air domain: </a:t>
            </a:r>
            <a:r>
              <a:rPr lang="it-IT" sz="2000" dirty="0" err="1"/>
              <a:t>tetrahedral</a:t>
            </a:r>
            <a:r>
              <a:rPr lang="it-IT" sz="2000" dirty="0"/>
              <a:t> mesh </a:t>
            </a:r>
          </a:p>
          <a:p>
            <a:pPr marL="0" indent="0">
              <a:buNone/>
            </a:pPr>
            <a:endParaRPr lang="it-IT" sz="2000" dirty="0"/>
          </a:p>
          <a:p>
            <a:r>
              <a:rPr lang="it-IT" sz="2000" dirty="0"/>
              <a:t>Tape domain: </a:t>
            </a:r>
            <a:r>
              <a:rPr lang="it-IT" sz="2000" dirty="0" err="1"/>
              <a:t>triangular</a:t>
            </a:r>
            <a:r>
              <a:rPr lang="it-IT" sz="2000" dirty="0"/>
              <a:t> mesh</a:t>
            </a:r>
          </a:p>
          <a:p>
            <a:endParaRPr lang="it-IT" sz="2000" dirty="0"/>
          </a:p>
          <a:p>
            <a:r>
              <a:rPr lang="it-IT" sz="2000" dirty="0" err="1"/>
              <a:t>Elements</a:t>
            </a:r>
            <a:r>
              <a:rPr lang="it-IT" sz="2000" dirty="0"/>
              <a:t> in tape </a:t>
            </a:r>
            <a:r>
              <a:rPr lang="it-IT" sz="2000" dirty="0" err="1"/>
              <a:t>width</a:t>
            </a:r>
            <a:r>
              <a:rPr lang="it-IT" sz="2000" dirty="0"/>
              <a:t>: 50 </a:t>
            </a:r>
          </a:p>
          <a:p>
            <a:endParaRPr lang="it-IT" sz="2000" dirty="0"/>
          </a:p>
          <a:p>
            <a:r>
              <a:rPr lang="it-IT" sz="2000" dirty="0" err="1"/>
              <a:t>Dofs</a:t>
            </a:r>
            <a:r>
              <a:rPr lang="it-IT" sz="2000" dirty="0"/>
              <a:t>: ~ 13,000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559ACED4-56E1-BCEE-D9DF-3772E42ED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012" y="988301"/>
            <a:ext cx="1928498" cy="1121558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24" name="Immagine 23" descr="Immagine che contiene edificio, pavimento&#10;&#10;Descrizione generata automaticamente">
            <a:extLst>
              <a:ext uri="{FF2B5EF4-FFF2-40B4-BE49-F238E27FC236}">
                <a16:creationId xmlns:a16="http://schemas.microsoft.com/office/drawing/2014/main" id="{06CA82C6-AF91-681C-B805-09AD8AE53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543" y="2320352"/>
            <a:ext cx="1081771" cy="239535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A34C40AE-BF4F-C17B-6D48-AE9EB7122C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36711" y="143381"/>
            <a:ext cx="1263045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49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FC5FEF92-0839-D3DE-2E6E-C017340B3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841" y="969697"/>
            <a:ext cx="4937920" cy="370344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BFBC0F9-4998-EF8D-2F49-24B6FF6AB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250" y="0"/>
            <a:ext cx="7447750" cy="857250"/>
          </a:xfrm>
        </p:spPr>
        <p:txBody>
          <a:bodyPr/>
          <a:lstStyle/>
          <a:p>
            <a:r>
              <a:rPr lang="it-IT" dirty="0" err="1"/>
              <a:t>Results</a:t>
            </a:r>
            <a:r>
              <a:rPr lang="it-IT" dirty="0"/>
              <a:t>: V-I curve in self-field </a:t>
            </a:r>
            <a:r>
              <a:rPr lang="it-IT" dirty="0" err="1"/>
              <a:t>at</a:t>
            </a:r>
            <a:r>
              <a:rPr lang="it-IT" dirty="0"/>
              <a:t> @ 77 K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9891C4B-4AF1-C02C-088C-7A2179E52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17AC31C4-166A-E6D7-F552-C4D6683D35C0}"/>
                  </a:ext>
                </a:extLst>
              </p:cNvPr>
              <p:cNvSpPr txBox="1"/>
              <p:nvPr/>
            </p:nvSpPr>
            <p:spPr>
              <a:xfrm>
                <a:off x="5565948" y="2108636"/>
                <a:ext cx="2710459" cy="11233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100" b="0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1100" b="0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1100" b="0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𝑣𝑎𝑙𝑢𝑒</m:t>
                      </m:r>
                      <m:r>
                        <a:rPr lang="it-IT" sz="1100" b="0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=25</m:t>
                      </m:r>
                    </m:oMath>
                  </m:oMathPara>
                </a14:m>
                <a:endParaRPr lang="it-IT" sz="1100" b="0" i="1" dirty="0">
                  <a:solidFill>
                    <a:schemeClr val="tx1"/>
                  </a:solidFill>
                  <a:effectLst/>
                  <a:latin typeface="Cambria Math" panose="02040503050406030204" pitchFamily="18" charset="0"/>
                </a:endParaRPr>
              </a:p>
              <a:p>
                <a:endParaRPr lang="it-IT" sz="1100" b="0" i="1" dirty="0">
                  <a:solidFill>
                    <a:schemeClr val="tx1"/>
                  </a:solidFill>
                  <a:effectLst/>
                  <a:latin typeface="Cambria Math" panose="02040503050406030204" pitchFamily="18" charset="0"/>
                </a:endParaRPr>
              </a:p>
              <a:p>
                <a:r>
                  <a:rPr lang="it-IT" sz="1100" b="0" i="1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Good agreement on V-I </a:t>
                </a:r>
                <a:r>
                  <a:rPr lang="it-IT" sz="1100" b="0" i="1" dirty="0" err="1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characteristic</a:t>
                </a:r>
                <a:endParaRPr lang="it-IT" sz="1100" b="0" i="1" dirty="0">
                  <a:solidFill>
                    <a:schemeClr val="tx1"/>
                  </a:solidFill>
                  <a:effectLst/>
                  <a:latin typeface="Cambria Math" panose="02040503050406030204" pitchFamily="18" charset="0"/>
                </a:endParaRPr>
              </a:p>
              <a:p>
                <a:endParaRPr lang="it-IT" sz="1100" b="0" i="1" dirty="0">
                  <a:solidFill>
                    <a:schemeClr val="tx1"/>
                  </a:solidFill>
                  <a:effectLst/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1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100" i="1" dirty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sz="1100" i="1" dirty="0">
                              <a:latin typeface="Cambria Math" panose="02040503050406030204" pitchFamily="18" charset="0"/>
                            </a:rPr>
                            <m:t>𝑐𝑟𝑖𝑡</m:t>
                          </m:r>
                        </m:sub>
                      </m:sSub>
                      <m:r>
                        <a:rPr lang="it-IT" sz="1100" b="0" i="1" dirty="0" smtClean="0">
                          <a:latin typeface="Cambria Math" panose="02040503050406030204" pitchFamily="18" charset="0"/>
                        </a:rPr>
                        <m:t>=82.6 </m:t>
                      </m:r>
                      <m:r>
                        <a:rPr lang="it-IT" sz="1100" b="0" i="1" dirty="0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it-IT" sz="11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100" i="1" dirty="0">
                          <a:latin typeface="Cambria Math" panose="02040503050406030204" pitchFamily="18" charset="0"/>
                        </a:rPr>
                        <m:t>𝑒𝑟</m:t>
                      </m:r>
                      <m:sSub>
                        <m:sSubPr>
                          <m:ctrlPr>
                            <a:rPr lang="it-IT" sz="1100" b="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100" b="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sSub>
                            <m:sSubPr>
                              <m:ctrlPr>
                                <a:rPr lang="it-IT" sz="1100" b="0" i="1" dirty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100" b="0" i="1" dirty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1100" b="0" i="1" dirty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sub>
                      </m:sSub>
                      <m:r>
                        <a:rPr lang="it-IT" sz="1100" b="0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=1.35%</m:t>
                      </m:r>
                    </m:oMath>
                  </m:oMathPara>
                </a14:m>
                <a:endParaRPr lang="it-IT" sz="110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17AC31C4-166A-E6D7-F552-C4D6683D3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5948" y="2108636"/>
                <a:ext cx="2710459" cy="11233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F4649CEE-F5A3-A16F-2BD5-A30CFE4707E9}"/>
              </a:ext>
            </a:extLst>
          </p:cNvPr>
          <p:cNvCxnSpPr/>
          <p:nvPr/>
        </p:nvCxnSpPr>
        <p:spPr>
          <a:xfrm>
            <a:off x="7433984" y="3034864"/>
            <a:ext cx="689317" cy="8758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uppo 7">
            <a:extLst>
              <a:ext uri="{FF2B5EF4-FFF2-40B4-BE49-F238E27FC236}">
                <a16:creationId xmlns:a16="http://schemas.microsoft.com/office/drawing/2014/main" id="{7F420A09-C5E8-C1E2-20EB-6204261014CF}"/>
              </a:ext>
            </a:extLst>
          </p:cNvPr>
          <p:cNvGrpSpPr/>
          <p:nvPr/>
        </p:nvGrpSpPr>
        <p:grpSpPr>
          <a:xfrm>
            <a:off x="148890" y="897082"/>
            <a:ext cx="4513705" cy="3328240"/>
            <a:chOff x="148890" y="1055948"/>
            <a:chExt cx="4513705" cy="3328240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2AD1F77E-F3F8-C162-BC92-F9585D3412AE}"/>
                </a:ext>
              </a:extLst>
            </p:cNvPr>
            <p:cNvGrpSpPr/>
            <p:nvPr/>
          </p:nvGrpSpPr>
          <p:grpSpPr>
            <a:xfrm>
              <a:off x="148890" y="1055948"/>
              <a:ext cx="4513705" cy="3328240"/>
              <a:chOff x="148890" y="1055948"/>
              <a:chExt cx="4513705" cy="332824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CasellaDiTesto 11">
                    <a:extLst>
                      <a:ext uri="{FF2B5EF4-FFF2-40B4-BE49-F238E27FC236}">
                        <a16:creationId xmlns:a16="http://schemas.microsoft.com/office/drawing/2014/main" id="{4C30BB24-239C-9B32-8493-AA75AB7DFD97}"/>
                      </a:ext>
                    </a:extLst>
                  </p:cNvPr>
                  <p:cNvSpPr txBox="1"/>
                  <p:nvPr/>
                </p:nvSpPr>
                <p:spPr>
                  <a:xfrm>
                    <a:off x="400430" y="4122578"/>
                    <a:ext cx="3229424" cy="2616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it-IT" sz="1100" i="1" dirty="0" smtClean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it-IT" sz="1100" b="0" i="1" dirty="0" smtClean="0">
                              <a:latin typeface="Cambria Math" panose="02040503050406030204" pitchFamily="18" charset="0"/>
                            </a:rPr>
                            <m:t>=40 </m:t>
                          </m:r>
                          <m:r>
                            <a:rPr lang="it-IT" sz="1100" b="0" i="1" dirty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it-IT" sz="1100" b="0" i="1" dirty="0" smtClean="0">
                              <a:latin typeface="Cambria Math" panose="02040503050406030204" pitchFamily="18" charset="0"/>
                            </a:rPr>
                            <m:t> ≪</m:t>
                          </m:r>
                          <m:sSub>
                            <m:sSubPr>
                              <m:ctrlPr>
                                <a:rPr lang="it-IT" sz="1100" b="0" i="1" dirty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100" b="0" i="1" dirty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1100" b="0" i="1" dirty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𝑐𝑟𝑖𝑡</m:t>
                              </m:r>
                            </m:sub>
                          </m:sSub>
                          <m:r>
                            <a:rPr lang="it-IT" sz="1100" b="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 →</m:t>
                          </m:r>
                          <m:r>
                            <a:rPr lang="it-IT" sz="1100" b="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𝑆𝐶</m:t>
                          </m:r>
                          <m:r>
                            <a:rPr lang="it-IT" sz="1100" b="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100" b="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𝑐𝑜𝑛𝑑𝑖𝑡𝑖𝑜𝑛𝑠</m:t>
                          </m:r>
                        </m:oMath>
                      </m:oMathPara>
                    </a14:m>
                    <a:endParaRPr lang="it-IT" sz="1100" b="0" dirty="0">
                      <a:solidFill>
                        <a:srgbClr val="FF0000"/>
                      </a:solidFill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" name="CasellaDiTesto 11">
                    <a:extLst>
                      <a:ext uri="{FF2B5EF4-FFF2-40B4-BE49-F238E27FC236}">
                        <a16:creationId xmlns:a16="http://schemas.microsoft.com/office/drawing/2014/main" id="{4C30BB24-239C-9B32-8493-AA75AB7DFD9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0430" y="4122578"/>
                    <a:ext cx="3229424" cy="26161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3" name="Immagine 12" descr="Immagine che contiene testo, luce&#10;&#10;Descrizione generata automaticamente">
                <a:extLst>
                  <a:ext uri="{FF2B5EF4-FFF2-40B4-BE49-F238E27FC236}">
                    <a16:creationId xmlns:a16="http://schemas.microsoft.com/office/drawing/2014/main" id="{BF5F52F7-C81B-4412-F8A8-8AA94317C1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9307" t="12220" r="23236" b="2478"/>
              <a:stretch/>
            </p:blipFill>
            <p:spPr>
              <a:xfrm>
                <a:off x="3709037" y="1160094"/>
                <a:ext cx="953558" cy="3148359"/>
              </a:xfrm>
              <a:prstGeom prst="rect">
                <a:avLst/>
              </a:prstGeom>
            </p:spPr>
          </p:pic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E9C60B5E-B5FD-AED2-ED3C-5C21DFE871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9581" r="10116"/>
              <a:stretch/>
            </p:blipFill>
            <p:spPr>
              <a:xfrm>
                <a:off x="148890" y="1504588"/>
                <a:ext cx="3560147" cy="2459373"/>
              </a:xfrm>
              <a:prstGeom prst="rect">
                <a:avLst/>
              </a:prstGeom>
            </p:spPr>
          </p:pic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E2FD174-DCCC-13B4-685D-F4C7AAA6E2BF}"/>
                  </a:ext>
                </a:extLst>
              </p:cNvPr>
              <p:cNvSpPr txBox="1"/>
              <p:nvPr/>
            </p:nvSpPr>
            <p:spPr>
              <a:xfrm>
                <a:off x="698692" y="1055948"/>
                <a:ext cx="27800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err="1"/>
                  <a:t>Magnetic</a:t>
                </a:r>
                <a:r>
                  <a:rPr lang="it-IT" dirty="0"/>
                  <a:t> </a:t>
                </a:r>
                <a:r>
                  <a:rPr lang="it-IT" dirty="0" err="1"/>
                  <a:t>flux</a:t>
                </a:r>
                <a:r>
                  <a:rPr lang="it-IT" dirty="0"/>
                  <a:t> </a:t>
                </a:r>
                <a:r>
                  <a:rPr lang="it-IT" dirty="0" err="1"/>
                  <a:t>induced</a:t>
                </a:r>
                <a:endParaRPr lang="it-IT" dirty="0"/>
              </a:p>
            </p:txBody>
          </p:sp>
        </p:grp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16A0C69D-622A-5235-DA66-156959784A24}"/>
                </a:ext>
              </a:extLst>
            </p:cNvPr>
            <p:cNvSpPr txBox="1"/>
            <p:nvPr/>
          </p:nvSpPr>
          <p:spPr>
            <a:xfrm>
              <a:off x="4241841" y="1326560"/>
              <a:ext cx="38619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dirty="0"/>
                <a:t>(T)</a:t>
              </a:r>
            </a:p>
          </p:txBody>
        </p:sp>
      </p:grpSp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5F205EF9-3126-E694-A028-450B616A47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23301" y="213805"/>
            <a:ext cx="976455" cy="429640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ED608EA0-8F90-693F-1785-670CF210A4D1}"/>
              </a:ext>
            </a:extLst>
          </p:cNvPr>
          <p:cNvGrpSpPr/>
          <p:nvPr/>
        </p:nvGrpSpPr>
        <p:grpSpPr>
          <a:xfrm>
            <a:off x="-6755" y="4037765"/>
            <a:ext cx="2919368" cy="635372"/>
            <a:chOff x="27811742" y="13616840"/>
            <a:chExt cx="5111034" cy="27558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CasellaDiTesto 14">
                  <a:extLst>
                    <a:ext uri="{FF2B5EF4-FFF2-40B4-BE49-F238E27FC236}">
                      <a16:creationId xmlns:a16="http://schemas.microsoft.com/office/drawing/2014/main" id="{89A7AD42-232E-BD8D-6BF1-C4EDDB2D5E3A}"/>
                    </a:ext>
                  </a:extLst>
                </p:cNvPr>
                <p:cNvSpPr txBox="1"/>
                <p:nvPr/>
              </p:nvSpPr>
              <p:spPr>
                <a:xfrm>
                  <a:off x="28198869" y="14607768"/>
                  <a:ext cx="4723907" cy="1764878"/>
                </a:xfrm>
                <a:prstGeom prst="rect">
                  <a:avLst/>
                </a:prstGeom>
                <a:solidFill>
                  <a:srgbClr val="FFFF99"/>
                </a:solidFill>
                <a:ln w="38100">
                  <a:solidFill>
                    <a:srgbClr val="FFFF9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sz="1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sz="1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it-IT" sz="1000" b="0" i="1" smtClean="0">
                              <a:latin typeface="Cambria Math" panose="02040503050406030204" pitchFamily="18" charset="0"/>
                            </a:rPr>
                            <m:t>𝑚𝑒𝑎𝑠</m:t>
                          </m:r>
                        </m:sub>
                      </m:sSub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=83.7 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it-IT" sz="1000" spc="50" dirty="0">
                      <a:solidFill>
                        <a:srgbClr val="001746"/>
                      </a:solidFill>
                      <a:latin typeface="Microsoft YaHei UI" panose="020B0503020204020204" pitchFamily="34" charset="-122"/>
                      <a:ea typeface="Microsoft YaHei UI" panose="020B0503020204020204" pitchFamily="34" charset="-122"/>
                      <a:cs typeface="Calibri" panose="020F0502020204030204" pitchFamily="34" charset="0"/>
                    </a:rPr>
                    <a:t>  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𝑁𝑎𝑛𝑜𝑣𝑜𝑙𝑡𝑚𝑒𝑡𝑒𝑟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𝑢𝑠𝑒𝑑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𝑚𝑒𝑎𝑠𝑢𝑟𝑒𝑚𝑒𝑛𝑡𝑠</m:t>
                      </m:r>
                    </m:oMath>
                  </a14:m>
                  <a:endParaRPr lang="it-IT" sz="1000" b="0" dirty="0">
                    <a:latin typeface="Microsoft YaHei UI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15" name="CasellaDiTesto 14">
                  <a:extLst>
                    <a:ext uri="{FF2B5EF4-FFF2-40B4-BE49-F238E27FC236}">
                      <a16:creationId xmlns:a16="http://schemas.microsoft.com/office/drawing/2014/main" id="{89A7AD42-232E-BD8D-6BF1-C4EDDB2D5E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98869" y="14607768"/>
                  <a:ext cx="4723907" cy="176487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38100">
                  <a:solidFill>
                    <a:srgbClr val="FFFF9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03D40A49-A5D6-49BA-2B3F-479DCAC325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956"/>
            <a:stretch/>
          </p:blipFill>
          <p:spPr>
            <a:xfrm rot="17761810">
              <a:off x="27286284" y="14142298"/>
              <a:ext cx="1438820" cy="387903"/>
            </a:xfrm>
            <a:prstGeom prst="rect">
              <a:avLst/>
            </a:prstGeom>
            <a:effectLst>
              <a:outerShdw blurRad="50800" dist="114300" dir="2700000" algn="tl" rotWithShape="0">
                <a:prstClr val="black">
                  <a:alpha val="45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30294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F95C2E-4E34-5D49-1138-75709F1E9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Results</a:t>
            </a:r>
            <a:r>
              <a:rPr lang="it-IT" dirty="0"/>
              <a:t>: V-I </a:t>
            </a:r>
            <a:r>
              <a:rPr lang="it-IT" dirty="0" err="1"/>
              <a:t>curves</a:t>
            </a:r>
            <a:r>
              <a:rPr lang="it-IT" dirty="0"/>
              <a:t> with </a:t>
            </a:r>
            <a:r>
              <a:rPr lang="it-IT" dirty="0" err="1"/>
              <a:t>vertical</a:t>
            </a:r>
            <a:r>
              <a:rPr lang="it-IT" dirty="0"/>
              <a:t> field </a:t>
            </a:r>
            <a:br>
              <a:rPr lang="it-IT" dirty="0"/>
            </a:br>
            <a:r>
              <a:rPr lang="it-IT" dirty="0" err="1"/>
              <a:t>applied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@ 77 K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EFDFC3E-C59A-D06D-CDCA-4C4D7F130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B5FAD049-7965-C5A7-290A-423F8C379ECF}"/>
              </a:ext>
            </a:extLst>
          </p:cNvPr>
          <p:cNvSpPr txBox="1">
            <a:spLocks/>
          </p:cNvSpPr>
          <p:nvPr/>
        </p:nvSpPr>
        <p:spPr>
          <a:xfrm>
            <a:off x="5065533" y="1876494"/>
            <a:ext cx="4009641" cy="1279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/>
              <a:t>Strong </a:t>
            </a:r>
            <a:r>
              <a:rPr lang="it-IT" sz="2000" dirty="0" err="1"/>
              <a:t>Ic</a:t>
            </a:r>
            <a:r>
              <a:rPr lang="it-IT" sz="2000" dirty="0"/>
              <a:t> </a:t>
            </a:r>
            <a:r>
              <a:rPr lang="it-IT" sz="2000" dirty="0" err="1"/>
              <a:t>degradation</a:t>
            </a:r>
            <a:endParaRPr lang="it-IT" sz="2000" dirty="0"/>
          </a:p>
          <a:p>
            <a:pPr marL="0" indent="0">
              <a:buNone/>
            </a:pPr>
            <a:r>
              <a:rPr lang="it-IT" sz="2000" dirty="0"/>
              <a:t> </a:t>
            </a:r>
          </a:p>
          <a:p>
            <a:r>
              <a:rPr lang="it-IT" sz="2000" dirty="0"/>
              <a:t>N-</a:t>
            </a:r>
            <a:r>
              <a:rPr lang="it-IT" sz="2000" dirty="0" err="1"/>
              <a:t>value</a:t>
            </a:r>
            <a:r>
              <a:rPr lang="it-IT" sz="2000" dirty="0"/>
              <a:t>: 25 </a:t>
            </a:r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02F78D5-3423-140F-36A0-25A0B5493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6" y="857250"/>
            <a:ext cx="5143150" cy="3857363"/>
          </a:xfrm>
          <a:prstGeom prst="rect">
            <a:avLst/>
          </a:prstGeom>
        </p:spPr>
      </p:pic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105E2582-DDF3-8481-2899-49ED00E58F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82116" y="209749"/>
            <a:ext cx="1017640" cy="447762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4DE70718-D430-8D79-2901-E3C8148F25CC}"/>
              </a:ext>
            </a:extLst>
          </p:cNvPr>
          <p:cNvGrpSpPr/>
          <p:nvPr/>
        </p:nvGrpSpPr>
        <p:grpSpPr>
          <a:xfrm>
            <a:off x="7193658" y="3349802"/>
            <a:ext cx="1814646" cy="628576"/>
            <a:chOff x="27811742" y="13616840"/>
            <a:chExt cx="3176961" cy="27263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CasellaDiTesto 6">
                  <a:extLst>
                    <a:ext uri="{FF2B5EF4-FFF2-40B4-BE49-F238E27FC236}">
                      <a16:creationId xmlns:a16="http://schemas.microsoft.com/office/drawing/2014/main" id="{8BC77BCA-1AC2-348D-C8A5-C5D370875B93}"/>
                    </a:ext>
                  </a:extLst>
                </p:cNvPr>
                <p:cNvSpPr txBox="1"/>
                <p:nvPr/>
              </p:nvSpPr>
              <p:spPr>
                <a:xfrm>
                  <a:off x="28198871" y="14607768"/>
                  <a:ext cx="2789832" cy="1735401"/>
                </a:xfrm>
                <a:prstGeom prst="rect">
                  <a:avLst/>
                </a:prstGeom>
                <a:solidFill>
                  <a:srgbClr val="FFFF99"/>
                </a:solidFill>
                <a:ln w="38100">
                  <a:solidFill>
                    <a:srgbClr val="FFFF9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000" b="0" dirty="0"/>
                    <a:t>REBCO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it-IT" sz="1000" b="0" i="1" smtClean="0">
                              <a:latin typeface="Cambria Math" panose="02040503050406030204" pitchFamily="18" charset="0"/>
                            </a:rPr>
                            <m:t>𝑖𝑟𝑟</m:t>
                          </m:r>
                        </m:sub>
                      </m:sSub>
                      <m:r>
                        <a:rPr lang="it-IT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~8 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@ 77 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a14:m>
                  <a:r>
                    <a:rPr lang="it-IT" sz="1000" spc="50" dirty="0">
                      <a:solidFill>
                        <a:srgbClr val="001746"/>
                      </a:solidFill>
                      <a:latin typeface="Microsoft YaHei UI" panose="020B0503020204020204" pitchFamily="34" charset="-122"/>
                      <a:ea typeface="Microsoft YaHei UI" panose="020B0503020204020204" pitchFamily="34" charset="-122"/>
                      <a:cs typeface="Calibri" panose="020F0502020204030204" pitchFamily="34" charset="0"/>
                    </a:rPr>
                    <a:t>  </a:t>
                  </a:r>
                </a:p>
                <a:p>
                  <a:endParaRPr lang="it-IT" sz="1000" spc="50" dirty="0">
                    <a:solidFill>
                      <a:srgbClr val="001746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CasellaDiTesto 6">
                  <a:extLst>
                    <a:ext uri="{FF2B5EF4-FFF2-40B4-BE49-F238E27FC236}">
                      <a16:creationId xmlns:a16="http://schemas.microsoft.com/office/drawing/2014/main" id="{8BC77BCA-1AC2-348D-C8A5-C5D370875B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98871" y="14607768"/>
                  <a:ext cx="2789832" cy="173540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38100">
                  <a:solidFill>
                    <a:srgbClr val="FFFF9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EC7BEDCB-2652-3F7D-5A2F-F921F8997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956"/>
            <a:stretch/>
          </p:blipFill>
          <p:spPr>
            <a:xfrm rot="17761810">
              <a:off x="27286284" y="14142298"/>
              <a:ext cx="1438820" cy="387903"/>
            </a:xfrm>
            <a:prstGeom prst="rect">
              <a:avLst/>
            </a:prstGeom>
            <a:effectLst>
              <a:outerShdw blurRad="50800" dist="114300" dir="2700000" algn="tl" rotWithShape="0">
                <a:prstClr val="black">
                  <a:alpha val="45000"/>
                </a:prstClr>
              </a:outerShdw>
            </a:effectLst>
          </p:spPr>
        </p:pic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A6C6BBE-09A6-C80F-2098-AB86EF5A1B03}"/>
              </a:ext>
            </a:extLst>
          </p:cNvPr>
          <p:cNvSpPr txBox="1"/>
          <p:nvPr/>
        </p:nvSpPr>
        <p:spPr>
          <a:xfrm>
            <a:off x="5910577" y="4044594"/>
            <a:ext cx="316459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[Isotropic round-wire  multifilament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cuprate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superconductor for generation of magneti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c fields above 30 T,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Larbalestier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D.C., et. al, 2014]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929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F95C2E-4E34-5D49-1138-75709F1E9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Results</a:t>
            </a:r>
            <a:r>
              <a:rPr lang="it-IT" dirty="0"/>
              <a:t>: </a:t>
            </a:r>
            <a:r>
              <a:rPr lang="it-IT" dirty="0" err="1"/>
              <a:t>thermal</a:t>
            </a:r>
            <a:r>
              <a:rPr lang="it-IT" dirty="0"/>
              <a:t>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EFDFC3E-C59A-D06D-CDCA-4C4D7F130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14</a:t>
            </a:fld>
            <a:endParaRPr lang="en-US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0C22137-8076-26EE-88F4-52FC74378806}"/>
              </a:ext>
            </a:extLst>
          </p:cNvPr>
          <p:cNvSpPr txBox="1"/>
          <p:nvPr/>
        </p:nvSpPr>
        <p:spPr>
          <a:xfrm>
            <a:off x="816845" y="998608"/>
            <a:ext cx="2622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Temperature </a:t>
            </a:r>
            <a:r>
              <a:rPr lang="it-IT" sz="1400" dirty="0" err="1"/>
              <a:t>map</a:t>
            </a:r>
            <a:r>
              <a:rPr lang="it-IT" sz="1400" dirty="0"/>
              <a:t> </a:t>
            </a:r>
            <a:r>
              <a:rPr lang="it-IT" sz="1400" dirty="0" err="1"/>
              <a:t>evolution</a:t>
            </a:r>
            <a:endParaRPr lang="it-IT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59A17E6C-6342-8BCE-BDD1-B442F23E0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928" y="1056273"/>
            <a:ext cx="4641273" cy="3480955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1D75E11-A2FB-8B4D-4799-8DF6F66EA4CD}"/>
              </a:ext>
            </a:extLst>
          </p:cNvPr>
          <p:cNvSpPr txBox="1"/>
          <p:nvPr/>
        </p:nvSpPr>
        <p:spPr>
          <a:xfrm>
            <a:off x="5952210" y="2467006"/>
            <a:ext cx="203397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100" i="1" dirty="0">
                <a:latin typeface="Cambria Math" panose="02040503050406030204" pitchFamily="18" charset="0"/>
              </a:rPr>
              <a:t>Trend i</a:t>
            </a:r>
            <a:r>
              <a:rPr lang="it-IT" sz="1100" b="0" i="1" dirty="0">
                <a:solidFill>
                  <a:schemeClr val="tx1"/>
                </a:solidFill>
                <a:effectLst/>
                <a:latin typeface="Cambria Math" panose="02040503050406030204" pitchFamily="18" charset="0"/>
              </a:rPr>
              <a:t>n  agreement with </a:t>
            </a:r>
          </a:p>
          <a:p>
            <a:pPr algn="ctr"/>
            <a:r>
              <a:rPr lang="it-IT" sz="1100" b="0" i="1" dirty="0">
                <a:solidFill>
                  <a:schemeClr val="tx1"/>
                </a:solidFill>
                <a:effectLst/>
                <a:latin typeface="Cambria Math" panose="02040503050406030204" pitchFamily="18" charset="0"/>
              </a:rPr>
              <a:t>V-I curve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B9273CF2-D95C-B32E-79AD-7CA3F7E654B8}"/>
              </a:ext>
            </a:extLst>
          </p:cNvPr>
          <p:cNvCxnSpPr/>
          <p:nvPr/>
        </p:nvCxnSpPr>
        <p:spPr>
          <a:xfrm>
            <a:off x="7296869" y="2881473"/>
            <a:ext cx="689317" cy="8758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60E40295-F7D4-C1B0-48C4-9C693A9945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36711" y="143381"/>
            <a:ext cx="1263045" cy="55574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276BD98-4432-3E39-5C3F-B1096311DF4A}"/>
              </a:ext>
            </a:extLst>
          </p:cNvPr>
          <p:cNvSpPr txBox="1"/>
          <p:nvPr/>
        </p:nvSpPr>
        <p:spPr>
          <a:xfrm>
            <a:off x="3922546" y="1463310"/>
            <a:ext cx="5844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/>
              <a:t>(K)</a:t>
            </a: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AFE3A04F-8132-BA6C-5BB8-59AB8AAF3089}"/>
              </a:ext>
            </a:extLst>
          </p:cNvPr>
          <p:cNvCxnSpPr>
            <a:cxnSpLocks/>
          </p:cNvCxnSpPr>
          <p:nvPr/>
        </p:nvCxnSpPr>
        <p:spPr>
          <a:xfrm flipV="1">
            <a:off x="8260787" y="3436374"/>
            <a:ext cx="0" cy="62680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7CDD33A-E2E8-1983-974E-4A052DF70829}"/>
              </a:ext>
            </a:extLst>
          </p:cNvPr>
          <p:cNvSpPr txBox="1"/>
          <p:nvPr/>
        </p:nvSpPr>
        <p:spPr>
          <a:xfrm>
            <a:off x="649364" y="3749629"/>
            <a:ext cx="2622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dTmax</a:t>
            </a:r>
            <a:r>
              <a:rPr lang="it-IT" sz="1400" dirty="0"/>
              <a:t> = 80 </a:t>
            </a:r>
            <a:r>
              <a:rPr lang="it-IT" sz="1400" dirty="0" err="1"/>
              <a:t>mK</a:t>
            </a:r>
            <a:endParaRPr lang="it-IT" dirty="0"/>
          </a:p>
        </p:txBody>
      </p:sp>
      <p:sp>
        <p:nvSpPr>
          <p:cNvPr id="11" name="TextBox 47">
            <a:extLst>
              <a:ext uri="{FF2B5EF4-FFF2-40B4-BE49-F238E27FC236}">
                <a16:creationId xmlns:a16="http://schemas.microsoft.com/office/drawing/2014/main" id="{335A41D1-45CB-A946-4B9D-A62408AAAA2C}"/>
              </a:ext>
            </a:extLst>
          </p:cNvPr>
          <p:cNvSpPr txBox="1"/>
          <p:nvPr/>
        </p:nvSpPr>
        <p:spPr>
          <a:xfrm>
            <a:off x="1845326" y="3575102"/>
            <a:ext cx="25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ntique Olive Compact" panose="020B0904030504030204" pitchFamily="34" charset="0"/>
              </a:rPr>
              <a:t>!</a:t>
            </a:r>
            <a:endParaRPr lang="it-IT" sz="32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2B8D423-8DB7-96B7-1B8D-EB21B654DA55}"/>
              </a:ext>
            </a:extLst>
          </p:cNvPr>
          <p:cNvSpPr txBox="1"/>
          <p:nvPr/>
        </p:nvSpPr>
        <p:spPr>
          <a:xfrm>
            <a:off x="8034047" y="3142644"/>
            <a:ext cx="3944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100" i="1" dirty="0" err="1">
                <a:latin typeface="Cambria Math" panose="02040503050406030204" pitchFamily="18" charset="0"/>
              </a:rPr>
              <a:t>Ic</a:t>
            </a:r>
            <a:endParaRPr lang="it-IT" sz="1100" b="0" i="1" dirty="0">
              <a:solidFill>
                <a:schemeClr val="tx1"/>
              </a:solidFill>
              <a:effectLst/>
              <a:latin typeface="Cambria Math" panose="02040503050406030204" pitchFamily="18" charset="0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AEF39619-F4D6-B479-6CB7-02A6A46645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6" t="37264" r="26970" b="30621"/>
          <a:stretch/>
        </p:blipFill>
        <p:spPr>
          <a:xfrm>
            <a:off x="553064" y="2166254"/>
            <a:ext cx="2949379" cy="1032389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09E719CB-5607-E951-57A6-12AA7A0AA2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117" t="4241" r="6259" b="-123"/>
          <a:stretch/>
        </p:blipFill>
        <p:spPr>
          <a:xfrm>
            <a:off x="2766742" y="1086803"/>
            <a:ext cx="1307647" cy="3564217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DE20450-721A-5F9C-8DAE-5F2A5492DB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0" t="-696" r="82098" b="91417"/>
          <a:stretch/>
        </p:blipFill>
        <p:spPr>
          <a:xfrm>
            <a:off x="174338" y="1446242"/>
            <a:ext cx="1202682" cy="465149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B237BE0-16FC-80E9-8C6B-6BAC9FF5A237}"/>
              </a:ext>
            </a:extLst>
          </p:cNvPr>
          <p:cNvSpPr txBox="1"/>
          <p:nvPr/>
        </p:nvSpPr>
        <p:spPr>
          <a:xfrm>
            <a:off x="1355692" y="1512796"/>
            <a:ext cx="5844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/>
              <a:t>(A)</a:t>
            </a:r>
          </a:p>
        </p:txBody>
      </p:sp>
    </p:spTree>
    <p:extLst>
      <p:ext uri="{BB962C8B-B14F-4D97-AF65-F5344CB8AC3E}">
        <p14:creationId xmlns:p14="http://schemas.microsoft.com/office/powerpoint/2010/main" val="1765834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F95C2E-4E34-5D49-1138-75709F1E9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Model a recovery!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EFDFC3E-C59A-D06D-CDCA-4C4D7F130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15</a:t>
            </a:fld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E058A09-DCA9-AE17-4A12-F30BA086FB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135426" y="2007046"/>
            <a:ext cx="4342426" cy="2286000"/>
          </a:xfrm>
          <a:prstGeom prst="rect">
            <a:avLst/>
          </a:prstGeom>
        </p:spPr>
      </p:pic>
      <p:sp>
        <p:nvSpPr>
          <p:cNvPr id="29" name="Parallelogramma 28">
            <a:extLst>
              <a:ext uri="{FF2B5EF4-FFF2-40B4-BE49-F238E27FC236}">
                <a16:creationId xmlns:a16="http://schemas.microsoft.com/office/drawing/2014/main" id="{D954161E-0926-A65A-1C6F-BCC82EBD6F47}"/>
              </a:ext>
            </a:extLst>
          </p:cNvPr>
          <p:cNvSpPr/>
          <p:nvPr/>
        </p:nvSpPr>
        <p:spPr>
          <a:xfrm rot="627028">
            <a:off x="1410638" y="2795995"/>
            <a:ext cx="2048904" cy="376580"/>
          </a:xfrm>
          <a:prstGeom prst="parallelogram">
            <a:avLst>
              <a:gd name="adj" fmla="val 100750"/>
            </a:avLst>
          </a:prstGeom>
          <a:gradFill flip="none" rotWithShape="1">
            <a:gsLst>
              <a:gs pos="0">
                <a:srgbClr val="FF0000"/>
              </a:gs>
              <a:gs pos="59000">
                <a:srgbClr val="FFC000"/>
              </a:gs>
              <a:gs pos="100000">
                <a:srgbClr val="FF0000">
                  <a:tint val="23500"/>
                  <a:satMod val="160000"/>
                  <a:alpha val="0"/>
                </a:srgb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A1998F5E-F12E-C773-21B9-6EB053E10832}"/>
              </a:ext>
            </a:extLst>
          </p:cNvPr>
          <p:cNvCxnSpPr/>
          <p:nvPr/>
        </p:nvCxnSpPr>
        <p:spPr>
          <a:xfrm flipV="1">
            <a:off x="1859020" y="2470848"/>
            <a:ext cx="2554780" cy="173074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Esplosione: 14 punte 34">
                <a:extLst>
                  <a:ext uri="{FF2B5EF4-FFF2-40B4-BE49-F238E27FC236}">
                    <a16:creationId xmlns:a16="http://schemas.microsoft.com/office/drawing/2014/main" id="{5A72C0E1-403C-7A46-DFA3-3E23235FD1DB}"/>
                  </a:ext>
                </a:extLst>
              </p:cNvPr>
              <p:cNvSpPr/>
              <p:nvPr/>
            </p:nvSpPr>
            <p:spPr>
              <a:xfrm>
                <a:off x="1794969" y="2672386"/>
                <a:ext cx="933221" cy="508718"/>
              </a:xfrm>
              <a:prstGeom prst="irregularSeal2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b="0" i="1" spc="50" smtClean="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r>
                            <a:rPr lang="it-IT" sz="1400" b="0" i="1" spc="50" smtClean="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𝑞</m:t>
                          </m:r>
                        </m:e>
                        <m:sub>
                          <m:r>
                            <a:rPr lang="it-IT" sz="1400" b="0" i="1" spc="50" smtClean="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𝑒𝑥𝑡</m:t>
                          </m:r>
                        </m:sub>
                      </m:sSub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35" name="Esplosione: 14 punte 34">
                <a:extLst>
                  <a:ext uri="{FF2B5EF4-FFF2-40B4-BE49-F238E27FC236}">
                    <a16:creationId xmlns:a16="http://schemas.microsoft.com/office/drawing/2014/main" id="{5A72C0E1-403C-7A46-DFA3-3E23235FD1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4969" y="2672386"/>
                <a:ext cx="933221" cy="508718"/>
              </a:xfrm>
              <a:prstGeom prst="irregularSeal2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9880DEBE-399D-EE23-C8BA-7E247CEC8F8E}"/>
              </a:ext>
            </a:extLst>
          </p:cNvPr>
          <p:cNvSpPr txBox="1"/>
          <p:nvPr/>
        </p:nvSpPr>
        <p:spPr>
          <a:xfrm rot="19430160">
            <a:off x="2905793" y="3359318"/>
            <a:ext cx="7045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/>
              <a:t> 5 mm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708CBF11-F199-2668-18CF-5ED5593362F0}"/>
              </a:ext>
            </a:extLst>
          </p:cNvPr>
          <p:cNvSpPr txBox="1"/>
          <p:nvPr/>
        </p:nvSpPr>
        <p:spPr>
          <a:xfrm rot="19430160">
            <a:off x="962011" y="2439503"/>
            <a:ext cx="8212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rgbClr val="FF0000"/>
                </a:solidFill>
              </a:rPr>
              <a:t> 0.5 mm</a:t>
            </a:r>
          </a:p>
        </p:txBody>
      </p: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9E93C074-647F-4179-9A8B-AD1732C99B39}"/>
              </a:ext>
            </a:extLst>
          </p:cNvPr>
          <p:cNvCxnSpPr>
            <a:cxnSpLocks/>
          </p:cNvCxnSpPr>
          <p:nvPr/>
        </p:nvCxnSpPr>
        <p:spPr>
          <a:xfrm flipV="1">
            <a:off x="1316197" y="2543790"/>
            <a:ext cx="428573" cy="29702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Freccia a destra 43">
            <a:extLst>
              <a:ext uri="{FF2B5EF4-FFF2-40B4-BE49-F238E27FC236}">
                <a16:creationId xmlns:a16="http://schemas.microsoft.com/office/drawing/2014/main" id="{E71BC79B-3F95-3A57-C238-7FB139992AFA}"/>
              </a:ext>
            </a:extLst>
          </p:cNvPr>
          <p:cNvSpPr/>
          <p:nvPr/>
        </p:nvSpPr>
        <p:spPr>
          <a:xfrm>
            <a:off x="3787900" y="3000198"/>
            <a:ext cx="1130052" cy="455009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Segnaposto contenuto 2">
                <a:extLst>
                  <a:ext uri="{FF2B5EF4-FFF2-40B4-BE49-F238E27FC236}">
                    <a16:creationId xmlns:a16="http://schemas.microsoft.com/office/drawing/2014/main" id="{787DB84D-177E-D824-8E7D-EEB994D389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5425" y="961019"/>
                <a:ext cx="3787646" cy="12978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891" indent="-342891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742932" indent="-285744" algn="l" defTabSz="457189" rtl="0" eaLnBrk="1" latinLnBrk="0" hangingPunct="1">
                  <a:spcBef>
                    <a:spcPct val="20000"/>
                  </a:spcBef>
                  <a:buFont typeface="Courier New"/>
                  <a:buChar char="o"/>
                  <a:defRPr sz="2000" kern="1200">
                    <a:solidFill>
                      <a:srgbClr val="1F497D"/>
                    </a:solidFill>
                    <a:latin typeface="+mj-lt"/>
                    <a:ea typeface="+mn-ea"/>
                    <a:cs typeface="+mn-cs"/>
                  </a:defRPr>
                </a:lvl2pPr>
                <a:lvl3pPr marL="1142971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1F497D"/>
                    </a:solidFill>
                    <a:latin typeface="+mj-lt"/>
                    <a:ea typeface="+mn-ea"/>
                    <a:cs typeface="+mn-cs"/>
                  </a:defRPr>
                </a:lvl3pPr>
                <a:lvl4pPr marL="1600160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rgbClr val="1F497D"/>
                    </a:solidFill>
                    <a:latin typeface="+mj-lt"/>
                    <a:ea typeface="+mn-ea"/>
                    <a:cs typeface="+mn-cs"/>
                  </a:defRPr>
                </a:lvl4pPr>
                <a:lvl5pPr marL="2057349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rgbClr val="1F497D"/>
                    </a:solidFill>
                    <a:latin typeface="+mj-lt"/>
                    <a:ea typeface="+mn-ea"/>
                    <a:cs typeface="+mn-cs"/>
                  </a:defRPr>
                </a:lvl5pPr>
                <a:lvl6pPr marL="2514537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1800" dirty="0"/>
                  <a:t>External </a:t>
                </a:r>
                <a:r>
                  <a:rPr lang="it-IT" sz="1800" dirty="0" err="1"/>
                  <a:t>heat</a:t>
                </a:r>
                <a:r>
                  <a:rPr lang="it-IT" sz="1800" dirty="0"/>
                  <a:t> source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pc="50" smtClean="0">
                            <a:solidFill>
                              <a:srgbClr val="00326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sSubPr>
                      <m:e>
                        <m:r>
                          <a:rPr lang="it-IT" sz="1800" b="0" i="1" spc="50" smtClean="0">
                            <a:solidFill>
                              <a:srgbClr val="00326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ourier New" panose="02070309020205020404" pitchFamily="49" charset="0"/>
                          </a:rPr>
                          <m:t>𝑞</m:t>
                        </m:r>
                      </m:e>
                      <m:sub>
                        <m:r>
                          <a:rPr lang="it-IT" sz="1800" b="0" i="1" spc="50" smtClean="0">
                            <a:solidFill>
                              <a:srgbClr val="00326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ourier New" panose="02070309020205020404" pitchFamily="49" charset="0"/>
                          </a:rPr>
                          <m:t>𝑒𝑥𝑡</m:t>
                        </m:r>
                      </m:sub>
                    </m:sSub>
                    <m:r>
                      <a:rPr lang="it-IT" sz="1800" b="0" i="1" spc="50" smtClean="0">
                        <a:solidFill>
                          <a:srgbClr val="00326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 </m:t>
                    </m:r>
                  </m:oMath>
                </a14:m>
                <a:r>
                  <a:rPr lang="it-IT" sz="1800" dirty="0"/>
                  <a:t> </a:t>
                </a:r>
                <a:r>
                  <a:rPr lang="it-IT" sz="1800" dirty="0" err="1"/>
                  <a:t>imposed</a:t>
                </a:r>
                <a:r>
                  <a:rPr lang="it-IT" sz="1800" dirty="0"/>
                  <a:t> on the center </a:t>
                </a:r>
                <a14:m>
                  <m:oMath xmlns:m="http://schemas.openxmlformats.org/officeDocument/2006/math">
                    <m:r>
                      <a:rPr lang="it-IT" sz="1800" b="0" i="1" spc="50" smtClean="0">
                        <a:solidFill>
                          <a:srgbClr val="00326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0.5 </m:t>
                    </m:r>
                    <m:r>
                      <a:rPr lang="it-IT" sz="1800" b="0" i="1" spc="50" smtClean="0">
                        <a:solidFill>
                          <a:srgbClr val="00326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𝑚𝑚</m:t>
                    </m:r>
                  </m:oMath>
                </a14:m>
                <a:r>
                  <a:rPr lang="it-IT" sz="1800" dirty="0"/>
                  <a:t> of the tape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pc="50" smtClean="0">
                            <a:solidFill>
                              <a:srgbClr val="00326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sSubPr>
                      <m:e>
                        <m:r>
                          <a:rPr lang="it-IT" sz="1800" b="0" i="1" spc="50" smtClean="0">
                            <a:solidFill>
                              <a:srgbClr val="00326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ourier New" panose="02070309020205020404" pitchFamily="49" charset="0"/>
                          </a:rPr>
                          <m:t>𝐼</m:t>
                        </m:r>
                      </m:e>
                      <m:sub>
                        <m:r>
                          <a:rPr lang="it-IT" sz="1800" b="0" i="1" spc="50" smtClean="0">
                            <a:solidFill>
                              <a:srgbClr val="00326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ourier New" panose="02070309020205020404" pitchFamily="49" charset="0"/>
                          </a:rPr>
                          <m:t>𝑒𝑥𝑡</m:t>
                        </m:r>
                      </m:sub>
                    </m:sSub>
                    <m:r>
                      <a:rPr lang="it-IT" sz="1800" b="0" i="1" spc="50" smtClean="0">
                        <a:solidFill>
                          <a:srgbClr val="00326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=30 </m:t>
                    </m:r>
                    <m:r>
                      <a:rPr lang="it-IT" sz="1800" b="0" i="1" spc="50" smtClean="0">
                        <a:solidFill>
                          <a:srgbClr val="00326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𝐴</m:t>
                    </m:r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45" name="Segnaposto contenuto 2">
                <a:extLst>
                  <a:ext uri="{FF2B5EF4-FFF2-40B4-BE49-F238E27FC236}">
                    <a16:creationId xmlns:a16="http://schemas.microsoft.com/office/drawing/2014/main" id="{787DB84D-177E-D824-8E7D-EEB994D38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25" y="961019"/>
                <a:ext cx="3787646" cy="1297837"/>
              </a:xfrm>
              <a:prstGeom prst="rect">
                <a:avLst/>
              </a:prstGeom>
              <a:blipFill>
                <a:blip r:embed="rId5"/>
                <a:stretch>
                  <a:fillRect l="-965" t="-2817" b="-18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Immagine 46">
            <a:extLst>
              <a:ext uri="{FF2B5EF4-FFF2-40B4-BE49-F238E27FC236}">
                <a16:creationId xmlns:a16="http://schemas.microsoft.com/office/drawing/2014/main" id="{33D2DB8F-A6A5-B902-D4E2-0D5CC9566F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7959" y="1251463"/>
            <a:ext cx="4241389" cy="3181042"/>
          </a:xfrm>
          <a:prstGeom prst="rect">
            <a:avLst/>
          </a:prstGeom>
        </p:spPr>
      </p:pic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8DEAF7B9-9223-5F21-D8E1-3B68B7E135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36711" y="143381"/>
            <a:ext cx="1263045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64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F95C2E-4E34-5D49-1138-75709F1E9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Recovery </a:t>
            </a:r>
            <a:r>
              <a:rPr lang="it-IT" dirty="0" err="1"/>
              <a:t>Results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EFDFC3E-C59A-D06D-CDCA-4C4D7F130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16</a:t>
            </a:fld>
            <a:endParaRPr lang="en-US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A156A3D8-1AB1-8226-631E-5E12A17869C7}"/>
              </a:ext>
            </a:extLst>
          </p:cNvPr>
          <p:cNvGrpSpPr/>
          <p:nvPr/>
        </p:nvGrpSpPr>
        <p:grpSpPr>
          <a:xfrm>
            <a:off x="4197831" y="957553"/>
            <a:ext cx="5064921" cy="3769886"/>
            <a:chOff x="4197831" y="964927"/>
            <a:chExt cx="5064921" cy="3769886"/>
          </a:xfrm>
        </p:grpSpPr>
        <p:pic>
          <p:nvPicPr>
            <p:cNvPr id="5" name="Immagine 4" descr="Immagine che contiene testo, bianco, piastrellato&#10;&#10;Descrizione generata automaticamente">
              <a:extLst>
                <a:ext uri="{FF2B5EF4-FFF2-40B4-BE49-F238E27FC236}">
                  <a16:creationId xmlns:a16="http://schemas.microsoft.com/office/drawing/2014/main" id="{703B1A49-67E4-238E-5FEE-CB41EBBB3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1855" y="1241405"/>
              <a:ext cx="3898186" cy="2986456"/>
            </a:xfrm>
            <a:prstGeom prst="rect">
              <a:avLst/>
            </a:prstGeom>
          </p:spPr>
        </p:pic>
        <p:grpSp>
          <p:nvGrpSpPr>
            <p:cNvPr id="32" name="Gruppo 31">
              <a:extLst>
                <a:ext uri="{FF2B5EF4-FFF2-40B4-BE49-F238E27FC236}">
                  <a16:creationId xmlns:a16="http://schemas.microsoft.com/office/drawing/2014/main" id="{1F658641-9F5D-6899-931C-C332081E9BB4}"/>
                </a:ext>
              </a:extLst>
            </p:cNvPr>
            <p:cNvGrpSpPr/>
            <p:nvPr/>
          </p:nvGrpSpPr>
          <p:grpSpPr>
            <a:xfrm>
              <a:off x="4197831" y="964927"/>
              <a:ext cx="5064921" cy="3769886"/>
              <a:chOff x="4197831" y="964927"/>
              <a:chExt cx="5064921" cy="3769886"/>
            </a:xfrm>
          </p:grpSpPr>
          <p:pic>
            <p:nvPicPr>
              <p:cNvPr id="23" name="Immagine 22">
                <a:extLst>
                  <a:ext uri="{FF2B5EF4-FFF2-40B4-BE49-F238E27FC236}">
                    <a16:creationId xmlns:a16="http://schemas.microsoft.com/office/drawing/2014/main" id="{6CD49BE9-37A6-5EAF-87E8-96DC3DC8D0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87976"/>
              <a:stretch/>
            </p:blipFill>
            <p:spPr>
              <a:xfrm>
                <a:off x="4326880" y="4289707"/>
                <a:ext cx="4935872" cy="445106"/>
              </a:xfrm>
              <a:prstGeom prst="rect">
                <a:avLst/>
              </a:prstGeom>
            </p:spPr>
          </p:pic>
          <p:pic>
            <p:nvPicPr>
              <p:cNvPr id="24" name="Immagine 23">
                <a:extLst>
                  <a:ext uri="{FF2B5EF4-FFF2-40B4-BE49-F238E27FC236}">
                    <a16:creationId xmlns:a16="http://schemas.microsoft.com/office/drawing/2014/main" id="{BEF2F14E-4CDF-B89E-B455-A6F7D76B75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76878" b="91675"/>
              <a:stretch/>
            </p:blipFill>
            <p:spPr>
              <a:xfrm>
                <a:off x="4238391" y="964927"/>
                <a:ext cx="1152064" cy="311100"/>
              </a:xfrm>
              <a:prstGeom prst="rect">
                <a:avLst/>
              </a:prstGeom>
            </p:spPr>
          </p:pic>
          <p:pic>
            <p:nvPicPr>
              <p:cNvPr id="31" name="Immagine 30">
                <a:extLst>
                  <a:ext uri="{FF2B5EF4-FFF2-40B4-BE49-F238E27FC236}">
                    <a16:creationId xmlns:a16="http://schemas.microsoft.com/office/drawing/2014/main" id="{BE1109A1-144D-4218-AE92-84B1ACE1EC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87517" b="11316"/>
              <a:stretch/>
            </p:blipFill>
            <p:spPr>
              <a:xfrm>
                <a:off x="4197831" y="965668"/>
                <a:ext cx="631340" cy="3364014"/>
              </a:xfrm>
              <a:prstGeom prst="rect">
                <a:avLst/>
              </a:prstGeom>
            </p:spPr>
          </p:pic>
        </p:grp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E130C18B-7E6F-865A-1878-8F1A9E72CB26}"/>
              </a:ext>
            </a:extLst>
          </p:cNvPr>
          <p:cNvGrpSpPr/>
          <p:nvPr/>
        </p:nvGrpSpPr>
        <p:grpSpPr>
          <a:xfrm>
            <a:off x="64815" y="934393"/>
            <a:ext cx="4770489" cy="3577867"/>
            <a:chOff x="64815" y="934393"/>
            <a:chExt cx="4770489" cy="3577867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62DAEBBC-6739-F3CA-B35E-D1BE7D928A77}"/>
                </a:ext>
              </a:extLst>
            </p:cNvPr>
            <p:cNvGrpSpPr/>
            <p:nvPr/>
          </p:nvGrpSpPr>
          <p:grpSpPr>
            <a:xfrm>
              <a:off x="64815" y="934393"/>
              <a:ext cx="4770489" cy="3577867"/>
              <a:chOff x="64815" y="934393"/>
              <a:chExt cx="4770489" cy="3577867"/>
            </a:xfrm>
          </p:grpSpPr>
          <p:pic>
            <p:nvPicPr>
              <p:cNvPr id="11" name="Immagine 10" descr="Immagine che contiene monitor, televisione, schermo, scuro&#10;&#10;Descrizione generata automaticamente">
                <a:extLst>
                  <a:ext uri="{FF2B5EF4-FFF2-40B4-BE49-F238E27FC236}">
                    <a16:creationId xmlns:a16="http://schemas.microsoft.com/office/drawing/2014/main" id="{67F8C078-C799-2654-749F-B03DE31F54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815" y="934393"/>
                <a:ext cx="4770489" cy="3577867"/>
              </a:xfrm>
              <a:prstGeom prst="rect">
                <a:avLst/>
              </a:prstGeom>
            </p:spPr>
          </p:pic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2FC5408E-A69D-CF84-C26F-CEB1FF4E3073}"/>
                  </a:ext>
                </a:extLst>
              </p:cNvPr>
              <p:cNvSpPr/>
              <p:nvPr/>
            </p:nvSpPr>
            <p:spPr>
              <a:xfrm>
                <a:off x="1373552" y="934393"/>
                <a:ext cx="762000" cy="1878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B1B8FA63-360C-74D5-8F89-CE325C6127CD}"/>
                </a:ext>
              </a:extLst>
            </p:cNvPr>
            <p:cNvSpPr/>
            <p:nvPr/>
          </p:nvSpPr>
          <p:spPr>
            <a:xfrm>
              <a:off x="144379" y="4001359"/>
              <a:ext cx="467513" cy="4451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4CB882A3-1A07-885D-E1EC-E8C07E7E08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36711" y="143381"/>
            <a:ext cx="1263045" cy="555740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48F52BE5-22E2-50EC-22A2-30651E3CCF31}"/>
              </a:ext>
            </a:extLst>
          </p:cNvPr>
          <p:cNvGrpSpPr/>
          <p:nvPr/>
        </p:nvGrpSpPr>
        <p:grpSpPr>
          <a:xfrm>
            <a:off x="41110" y="4008020"/>
            <a:ext cx="2814164" cy="628576"/>
            <a:chOff x="27811742" y="13616840"/>
            <a:chExt cx="4926850" cy="2726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6FDC70B6-79F6-B391-4803-B26634EB001E}"/>
                    </a:ext>
                  </a:extLst>
                </p:cNvPr>
                <p:cNvSpPr txBox="1"/>
                <p:nvPr/>
              </p:nvSpPr>
              <p:spPr>
                <a:xfrm>
                  <a:off x="28198869" y="14607768"/>
                  <a:ext cx="4539723" cy="1735402"/>
                </a:xfrm>
                <a:prstGeom prst="rect">
                  <a:avLst/>
                </a:prstGeom>
                <a:solidFill>
                  <a:srgbClr val="FFFF99"/>
                </a:solidFill>
                <a:ln w="38100">
                  <a:solidFill>
                    <a:srgbClr val="FFFF9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𝐸𝑣𝑎𝑙𝑢𝑎𝑡𝑖𝑜𝑛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𝑁𝑃𝑍</m:t>
                      </m:r>
                    </m:oMath>
                  </a14:m>
                  <a:endParaRPr lang="it-IT" sz="1000" b="0" i="1" dirty="0">
                    <a:latin typeface="Cambria Math" panose="02040503050406030204" pitchFamily="18" charset="0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𝐸𝑣𝑎𝑙𝑢𝑎𝑡𝑖𝑜𝑛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𝑀𝑄𝐸</m:t>
                      </m:r>
                    </m:oMath>
                  </a14:m>
                  <a:endParaRPr lang="it-IT" sz="1000" b="0" dirty="0">
                    <a:latin typeface="Microsoft YaHei UI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6FDC70B6-79F6-B391-4803-B26634EB00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98869" y="14607768"/>
                  <a:ext cx="4539723" cy="173540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38100">
                  <a:solidFill>
                    <a:srgbClr val="FFFF9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14E59A25-2316-A769-307D-D63194758F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956"/>
            <a:stretch/>
          </p:blipFill>
          <p:spPr>
            <a:xfrm rot="17761810">
              <a:off x="27286284" y="14142298"/>
              <a:ext cx="1438820" cy="387903"/>
            </a:xfrm>
            <a:prstGeom prst="rect">
              <a:avLst/>
            </a:prstGeom>
            <a:effectLst>
              <a:outerShdw blurRad="50800" dist="114300" dir="2700000" algn="tl" rotWithShape="0">
                <a:prstClr val="black">
                  <a:alpha val="45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82941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9D91D7-61D3-3FAC-9DDF-971A328492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CORC® </a:t>
            </a:r>
            <a:r>
              <a:rPr lang="it-IT" dirty="0" err="1"/>
              <a:t>modeling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55916F8-7160-683F-3140-B46336A5CE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4525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F95C2E-4E34-5D49-1138-75709F1E9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VPI test in LBNL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EFDFC3E-C59A-D06D-CDCA-4C4D7F130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18</a:t>
            </a:fld>
            <a:endParaRPr lang="en-US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5E22DD4-5C72-5C08-66AC-70414B0DE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51" y="1048133"/>
            <a:ext cx="2605048" cy="304723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FCFA47F-995D-5087-AA7A-454B5A90E986}"/>
              </a:ext>
            </a:extLst>
          </p:cNvPr>
          <p:cNvSpPr txBox="1"/>
          <p:nvPr/>
        </p:nvSpPr>
        <p:spPr>
          <a:xfrm>
            <a:off x="394251" y="4095367"/>
            <a:ext cx="8749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[</a:t>
            </a:r>
            <a:r>
              <a:rPr lang="en-US" sz="10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Developing a Vacuum Pressure Impregnation Procedure for CORC® Wires, J. Sterne et. al, MT27, 2021]</a:t>
            </a:r>
          </a:p>
          <a:p>
            <a:r>
              <a:rPr lang="it-IT" sz="1000" i="0" dirty="0">
                <a:solidFill>
                  <a:schemeClr val="bg1">
                    <a:lumMod val="50000"/>
                  </a:schemeClr>
                </a:solidFill>
                <a:effectLst/>
              </a:rPr>
              <a:t>[</a:t>
            </a:r>
            <a:r>
              <a:rPr lang="en-US" sz="1000" i="0" dirty="0">
                <a:solidFill>
                  <a:schemeClr val="bg1">
                    <a:lumMod val="50000"/>
                  </a:schemeClr>
                </a:solidFill>
                <a:effectLst/>
              </a:rPr>
              <a:t>Distributed fiber optic sensing to identify locations of resistive transitions in REBCO conductors and magnets, L. Luo et. al, MT27 2021]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/>
              <a:t> 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6EA9F6A0-21E9-7CD6-826C-46F2415FD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4753" y="1105138"/>
            <a:ext cx="4545580" cy="1249442"/>
          </a:xfrm>
        </p:spPr>
        <p:txBody>
          <a:bodyPr>
            <a:normAutofit fontScale="85000" lnSpcReduction="10000"/>
          </a:bodyPr>
          <a:lstStyle/>
          <a:p>
            <a:r>
              <a:rPr lang="it-IT" dirty="0"/>
              <a:t>3 </a:t>
            </a:r>
            <a:r>
              <a:rPr lang="it-IT" dirty="0" err="1"/>
              <a:t>layers</a:t>
            </a:r>
            <a:endParaRPr lang="it-IT" dirty="0"/>
          </a:p>
          <a:p>
            <a:r>
              <a:rPr lang="it-IT" dirty="0"/>
              <a:t>2 REBCO tapes/</a:t>
            </a:r>
            <a:r>
              <a:rPr lang="it-IT" dirty="0" err="1"/>
              <a:t>layer</a:t>
            </a:r>
            <a:r>
              <a:rPr lang="it-IT" dirty="0"/>
              <a:t> (6 tapes </a:t>
            </a:r>
            <a:r>
              <a:rPr lang="it-IT" dirty="0" err="1"/>
              <a:t>total</a:t>
            </a:r>
            <a:r>
              <a:rPr lang="it-IT" dirty="0"/>
              <a:t>)</a:t>
            </a:r>
          </a:p>
          <a:p>
            <a:r>
              <a:rPr lang="it-IT" dirty="0"/>
              <a:t>2.8 mm </a:t>
            </a:r>
            <a:r>
              <a:rPr lang="it-IT" dirty="0" err="1"/>
              <a:t>diameter</a:t>
            </a:r>
            <a:endParaRPr lang="it-IT" dirty="0"/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71E2FBB7-8FB2-10BC-3E77-B1E2903B6088}"/>
              </a:ext>
            </a:extLst>
          </p:cNvPr>
          <p:cNvSpPr txBox="1">
            <a:spLocks/>
          </p:cNvSpPr>
          <p:nvPr/>
        </p:nvSpPr>
        <p:spPr>
          <a:xfrm>
            <a:off x="3186876" y="2853545"/>
            <a:ext cx="5499924" cy="124944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3 set of </a:t>
            </a:r>
            <a:r>
              <a:rPr lang="it-IT" dirty="0" err="1"/>
              <a:t>experiments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Set 1: </a:t>
            </a:r>
            <a:r>
              <a:rPr lang="it-IT" dirty="0" err="1"/>
              <a:t>straigth</a:t>
            </a:r>
            <a:r>
              <a:rPr lang="it-IT" dirty="0"/>
              <a:t> CORC® cable, </a:t>
            </a:r>
            <a:r>
              <a:rPr lang="it-IT" dirty="0" err="1"/>
              <a:t>before</a:t>
            </a:r>
            <a:r>
              <a:rPr lang="it-IT" dirty="0"/>
              <a:t> bending</a:t>
            </a:r>
          </a:p>
          <a:p>
            <a:pPr lvl="1"/>
            <a:r>
              <a:rPr lang="it-IT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Set 2:  </a:t>
            </a:r>
            <a:r>
              <a:rPr lang="it-IT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bended</a:t>
            </a:r>
            <a:r>
              <a:rPr lang="it-IT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CORC® cable, </a:t>
            </a:r>
            <a:r>
              <a:rPr lang="it-IT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before</a:t>
            </a:r>
            <a:r>
              <a:rPr lang="it-IT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epoxy</a:t>
            </a:r>
            <a:r>
              <a:rPr lang="it-IT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impregnation</a:t>
            </a:r>
            <a:endParaRPr lang="it-IT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it-IT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Set 3:  </a:t>
            </a:r>
            <a:r>
              <a:rPr lang="it-IT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bended</a:t>
            </a:r>
            <a:r>
              <a:rPr lang="it-IT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CORC® cable, after </a:t>
            </a:r>
            <a:r>
              <a:rPr lang="it-IT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epoxy</a:t>
            </a:r>
            <a:r>
              <a:rPr lang="it-IT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impregnation</a:t>
            </a:r>
            <a:endParaRPr lang="it-IT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A92C0FCD-15CD-2BBE-39F1-D715993660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36711" y="143381"/>
            <a:ext cx="1263045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67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4ABC9E-FA19-1C82-A5F9-1A101B2CD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Cable layout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FDBCA90-7E58-AE40-0A6F-E1B47BC86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19</a:t>
            </a:fld>
            <a:endParaRPr lang="en-US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ADDCD152-B2DD-6395-8B6E-0D384FEAAC90}"/>
              </a:ext>
            </a:extLst>
          </p:cNvPr>
          <p:cNvGrpSpPr/>
          <p:nvPr/>
        </p:nvGrpSpPr>
        <p:grpSpPr>
          <a:xfrm>
            <a:off x="565837" y="2913899"/>
            <a:ext cx="3035991" cy="1632189"/>
            <a:chOff x="916485" y="3342937"/>
            <a:chExt cx="4753492" cy="3103946"/>
          </a:xfrm>
        </p:grpSpPr>
        <p:graphicFrame>
          <p:nvGraphicFramePr>
            <p:cNvPr id="6" name="Oggetto 5">
              <a:extLst>
                <a:ext uri="{FF2B5EF4-FFF2-40B4-BE49-F238E27FC236}">
                  <a16:creationId xmlns:a16="http://schemas.microsoft.com/office/drawing/2014/main" id="{7AD37413-09EA-3BD7-A282-810145CF032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94607531"/>
                </p:ext>
              </p:extLst>
            </p:nvPr>
          </p:nvGraphicFramePr>
          <p:xfrm>
            <a:off x="916485" y="3342937"/>
            <a:ext cx="4753492" cy="26284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magine bitmap" r:id="rId3" imgW="6324480" imgH="3497760" progId="Paint.Picture">
                    <p:embed/>
                  </p:oleObj>
                </mc:Choice>
                <mc:Fallback>
                  <p:oleObj name="Immagine bitmap" r:id="rId3" imgW="6324480" imgH="3497760" progId="Paint.Picture">
                    <p:embed/>
                    <p:pic>
                      <p:nvPicPr>
                        <p:cNvPr id="6" name="Oggetto 5">
                          <a:extLst>
                            <a:ext uri="{FF2B5EF4-FFF2-40B4-BE49-F238E27FC236}">
                              <a16:creationId xmlns:a16="http://schemas.microsoft.com/office/drawing/2014/main" id="{7AD37413-09EA-3BD7-A282-810145CF032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916485" y="3342937"/>
                          <a:ext cx="4753492" cy="262849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7" name="Connettore 2 6">
              <a:extLst>
                <a:ext uri="{FF2B5EF4-FFF2-40B4-BE49-F238E27FC236}">
                  <a16:creationId xmlns:a16="http://schemas.microsoft.com/office/drawing/2014/main" id="{67BB78E4-CECF-B146-C2B5-7486E0B78F90}"/>
                </a:ext>
              </a:extLst>
            </p:cNvPr>
            <p:cNvCxnSpPr>
              <a:cxnSpLocks/>
            </p:cNvCxnSpPr>
            <p:nvPr/>
          </p:nvCxnSpPr>
          <p:spPr>
            <a:xfrm>
              <a:off x="1197568" y="4715307"/>
              <a:ext cx="136144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01B31320-8344-B396-850C-2F59F22AFDC3}"/>
                </a:ext>
              </a:extLst>
            </p:cNvPr>
            <p:cNvCxnSpPr>
              <a:cxnSpLocks/>
            </p:cNvCxnSpPr>
            <p:nvPr/>
          </p:nvCxnSpPr>
          <p:spPr>
            <a:xfrm>
              <a:off x="1817768" y="6434208"/>
              <a:ext cx="323540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3D27F210-FE76-73FA-C380-4D65863C90EE}"/>
                </a:ext>
              </a:extLst>
            </p:cNvPr>
            <p:cNvSpPr txBox="1"/>
            <p:nvPr/>
          </p:nvSpPr>
          <p:spPr>
            <a:xfrm>
              <a:off x="1577005" y="4131463"/>
              <a:ext cx="872920" cy="5853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400" dirty="0" err="1"/>
                <a:t>D</a:t>
              </a:r>
              <a:r>
                <a:rPr lang="it-IT" sz="1400" baseline="-25000" dirty="0" err="1"/>
                <a:t>in</a:t>
              </a:r>
              <a:endParaRPr lang="it-IT" sz="1400" baseline="-25000" dirty="0"/>
            </a:p>
          </p:txBody>
        </p:sp>
        <p:cxnSp>
          <p:nvCxnSpPr>
            <p:cNvPr id="10" name="Connettore diritto 9">
              <a:extLst>
                <a:ext uri="{FF2B5EF4-FFF2-40B4-BE49-F238E27FC236}">
                  <a16:creationId xmlns:a16="http://schemas.microsoft.com/office/drawing/2014/main" id="{CD992796-ECDA-4AC5-C29F-5CFA33B84BE5}"/>
                </a:ext>
              </a:extLst>
            </p:cNvPr>
            <p:cNvCxnSpPr>
              <a:cxnSpLocks/>
            </p:cNvCxnSpPr>
            <p:nvPr/>
          </p:nvCxnSpPr>
          <p:spPr>
            <a:xfrm>
              <a:off x="5053170" y="5730403"/>
              <a:ext cx="0" cy="716480"/>
            </a:xfrm>
            <a:prstGeom prst="line">
              <a:avLst/>
            </a:prstGeom>
            <a:ln w="285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FD414FEA-3C3A-1D7F-BFEF-559699C55C69}"/>
                </a:ext>
              </a:extLst>
            </p:cNvPr>
            <p:cNvSpPr txBox="1"/>
            <p:nvPr/>
          </p:nvSpPr>
          <p:spPr>
            <a:xfrm>
              <a:off x="3068881" y="5861581"/>
              <a:ext cx="883595" cy="5853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400" dirty="0"/>
                <a:t>pitch</a:t>
              </a:r>
              <a:endParaRPr lang="it-IT" sz="1400" baseline="-25000" dirty="0"/>
            </a:p>
          </p:txBody>
        </p:sp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4BEA46DF-1FCD-3F10-4761-7428A3EF116C}"/>
              </a:ext>
            </a:extLst>
          </p:cNvPr>
          <p:cNvGrpSpPr/>
          <p:nvPr/>
        </p:nvGrpSpPr>
        <p:grpSpPr>
          <a:xfrm>
            <a:off x="25101" y="1035820"/>
            <a:ext cx="4959564" cy="1542804"/>
            <a:chOff x="-31905" y="924072"/>
            <a:chExt cx="6266389" cy="2142194"/>
          </a:xfrm>
        </p:grpSpPr>
        <p:pic>
          <p:nvPicPr>
            <p:cNvPr id="43" name="Immagine 42">
              <a:extLst>
                <a:ext uri="{FF2B5EF4-FFF2-40B4-BE49-F238E27FC236}">
                  <a16:creationId xmlns:a16="http://schemas.microsoft.com/office/drawing/2014/main" id="{E6485693-9349-E834-20B3-93A73B98BF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</a:blip>
            <a:srcRect l="2058" t="10352" r="1826" b="4792"/>
            <a:stretch/>
          </p:blipFill>
          <p:spPr>
            <a:xfrm flipH="1">
              <a:off x="563215" y="1526962"/>
              <a:ext cx="2103088" cy="1270451"/>
            </a:xfrm>
            <a:prstGeom prst="rect">
              <a:avLst/>
            </a:prstGeom>
          </p:spPr>
        </p:pic>
        <p:grpSp>
          <p:nvGrpSpPr>
            <p:cNvPr id="44" name="Gruppo 43">
              <a:extLst>
                <a:ext uri="{FF2B5EF4-FFF2-40B4-BE49-F238E27FC236}">
                  <a16:creationId xmlns:a16="http://schemas.microsoft.com/office/drawing/2014/main" id="{869E974D-1D20-59E1-D597-D8AC33ABA260}"/>
                </a:ext>
              </a:extLst>
            </p:cNvPr>
            <p:cNvGrpSpPr/>
            <p:nvPr/>
          </p:nvGrpSpPr>
          <p:grpSpPr>
            <a:xfrm rot="5400000">
              <a:off x="3493129" y="740816"/>
              <a:ext cx="964090" cy="2681744"/>
              <a:chOff x="1195108" y="420986"/>
              <a:chExt cx="3265343" cy="4569304"/>
            </a:xfrm>
          </p:grpSpPr>
          <p:cxnSp>
            <p:nvCxnSpPr>
              <p:cNvPr id="70" name="Connettore diritto 69">
                <a:extLst>
                  <a:ext uri="{FF2B5EF4-FFF2-40B4-BE49-F238E27FC236}">
                    <a16:creationId xmlns:a16="http://schemas.microsoft.com/office/drawing/2014/main" id="{939C53AE-AE01-BE21-C0F1-BED3E942EC3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2160540" y="2690379"/>
                <a:ext cx="4569301" cy="3052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ttore 2 70">
                <a:extLst>
                  <a:ext uri="{FF2B5EF4-FFF2-40B4-BE49-F238E27FC236}">
                    <a16:creationId xmlns:a16="http://schemas.microsoft.com/office/drawing/2014/main" id="{29ECB487-EC70-C206-677A-A2A07B59028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2812517" y="-1196423"/>
                <a:ext cx="4" cy="3234821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5" name="Connettore 2 44">
              <a:extLst>
                <a:ext uri="{FF2B5EF4-FFF2-40B4-BE49-F238E27FC236}">
                  <a16:creationId xmlns:a16="http://schemas.microsoft.com/office/drawing/2014/main" id="{6543941B-9F0A-AE49-8706-B531B68054A4}"/>
                </a:ext>
              </a:extLst>
            </p:cNvPr>
            <p:cNvCxnSpPr>
              <a:cxnSpLocks/>
            </p:cNvCxnSpPr>
            <p:nvPr/>
          </p:nvCxnSpPr>
          <p:spPr>
            <a:xfrm>
              <a:off x="2465045" y="2390390"/>
              <a:ext cx="338513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8633246C-6537-E76F-6EA7-8831EDBCDDDF}"/>
                </a:ext>
              </a:extLst>
            </p:cNvPr>
            <p:cNvSpPr txBox="1"/>
            <p:nvPr/>
          </p:nvSpPr>
          <p:spPr>
            <a:xfrm>
              <a:off x="4650018" y="924072"/>
              <a:ext cx="1584466" cy="555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/>
                <a:t>Copper </a:t>
              </a:r>
              <a:r>
                <a:rPr lang="it-IT" sz="1000" dirty="0" err="1"/>
                <a:t>stabilizer</a:t>
              </a:r>
              <a:endParaRPr lang="it-IT" sz="1000" dirty="0"/>
            </a:p>
            <a:p>
              <a:pPr algn="ctr"/>
              <a:r>
                <a:rPr lang="it-IT" sz="1000" dirty="0"/>
                <a:t> 5  </a:t>
              </a:r>
              <a:r>
                <a:rPr lang="el-GR" sz="1000" dirty="0"/>
                <a:t>μ</a:t>
              </a:r>
              <a:r>
                <a:rPr lang="it-IT" sz="1000" dirty="0"/>
                <a:t>m</a:t>
              </a:r>
            </a:p>
          </p:txBody>
        </p: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6D7FE5E0-D595-01DE-06D0-CF06031438B4}"/>
                </a:ext>
              </a:extLst>
            </p:cNvPr>
            <p:cNvSpPr txBox="1"/>
            <p:nvPr/>
          </p:nvSpPr>
          <p:spPr>
            <a:xfrm>
              <a:off x="3643180" y="1421016"/>
              <a:ext cx="8502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b="1" dirty="0"/>
                <a:t>REBCO</a:t>
              </a:r>
            </a:p>
            <a:p>
              <a:pPr algn="ctr"/>
              <a:r>
                <a:rPr lang="it-IT" sz="1000" b="1" dirty="0"/>
                <a:t> 1.6 </a:t>
              </a:r>
              <a:r>
                <a:rPr lang="el-GR" sz="1000" b="1" dirty="0"/>
                <a:t>μ</a:t>
              </a:r>
              <a:r>
                <a:rPr lang="it-IT" sz="1000" b="1" dirty="0"/>
                <a:t>m</a:t>
              </a:r>
            </a:p>
          </p:txBody>
        </p:sp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BB2267B4-314E-50ED-0A27-F75974094D9C}"/>
                </a:ext>
              </a:extLst>
            </p:cNvPr>
            <p:cNvSpPr txBox="1"/>
            <p:nvPr/>
          </p:nvSpPr>
          <p:spPr>
            <a:xfrm>
              <a:off x="3224731" y="1800974"/>
              <a:ext cx="1082744" cy="555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/>
                <a:t>Buffer zone</a:t>
              </a:r>
            </a:p>
            <a:p>
              <a:pPr algn="ctr"/>
              <a:r>
                <a:rPr lang="it-IT" sz="1000" dirty="0"/>
                <a:t> 0.4 </a:t>
              </a:r>
              <a:r>
                <a:rPr lang="el-GR" sz="1000" dirty="0"/>
                <a:t>μ</a:t>
              </a:r>
              <a:r>
                <a:rPr lang="it-IT" sz="1000" dirty="0"/>
                <a:t>m</a:t>
              </a:r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D72CFA6F-FD7D-AC5D-6FC1-14E230CB0C35}"/>
                </a:ext>
              </a:extLst>
            </p:cNvPr>
            <p:cNvSpPr txBox="1"/>
            <p:nvPr/>
          </p:nvSpPr>
          <p:spPr>
            <a:xfrm>
              <a:off x="2633355" y="2008173"/>
              <a:ext cx="990054" cy="555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 err="1"/>
                <a:t>Substrate</a:t>
              </a:r>
              <a:endParaRPr lang="it-IT" sz="1000" dirty="0"/>
            </a:p>
            <a:p>
              <a:pPr algn="ctr"/>
              <a:r>
                <a:rPr lang="it-IT" sz="1000" dirty="0"/>
                <a:t> 20 </a:t>
              </a:r>
              <a:r>
                <a:rPr lang="el-GR" sz="1000" dirty="0"/>
                <a:t>μ</a:t>
              </a:r>
              <a:r>
                <a:rPr lang="it-IT" sz="1000" dirty="0"/>
                <a:t>m</a:t>
              </a:r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707E0CCF-96B1-521E-BECA-DB77DF1FD94E}"/>
                </a:ext>
              </a:extLst>
            </p:cNvPr>
            <p:cNvSpPr txBox="1"/>
            <p:nvPr/>
          </p:nvSpPr>
          <p:spPr>
            <a:xfrm>
              <a:off x="4015097" y="1133875"/>
              <a:ext cx="1113293" cy="555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/>
                <a:t>Silver </a:t>
              </a:r>
              <a:r>
                <a:rPr lang="it-IT" sz="1000" dirty="0" err="1"/>
                <a:t>layer</a:t>
              </a:r>
              <a:endParaRPr lang="it-IT" sz="1000" dirty="0"/>
            </a:p>
            <a:p>
              <a:pPr algn="ctr"/>
              <a:r>
                <a:rPr lang="it-IT" sz="1000" dirty="0"/>
                <a:t> 1.6 </a:t>
              </a:r>
              <a:r>
                <a:rPr lang="el-GR" sz="1000" dirty="0"/>
                <a:t>μ</a:t>
              </a:r>
              <a:r>
                <a:rPr lang="it-IT" sz="1000" dirty="0"/>
                <a:t>m</a:t>
              </a:r>
            </a:p>
          </p:txBody>
        </p:sp>
        <p:cxnSp>
          <p:nvCxnSpPr>
            <p:cNvPr id="51" name="Connettore 2 50">
              <a:extLst>
                <a:ext uri="{FF2B5EF4-FFF2-40B4-BE49-F238E27FC236}">
                  <a16:creationId xmlns:a16="http://schemas.microsoft.com/office/drawing/2014/main" id="{4345CC7F-8F7D-0B2D-0B59-ACA988C5666C}"/>
                </a:ext>
              </a:extLst>
            </p:cNvPr>
            <p:cNvCxnSpPr/>
            <p:nvPr/>
          </p:nvCxnSpPr>
          <p:spPr>
            <a:xfrm flipV="1">
              <a:off x="2060994" y="2639445"/>
              <a:ext cx="627563" cy="184580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2D459BB8-B904-B83D-0A37-11F433E1B2DE}"/>
                </a:ext>
              </a:extLst>
            </p:cNvPr>
            <p:cNvSpPr txBox="1"/>
            <p:nvPr/>
          </p:nvSpPr>
          <p:spPr>
            <a:xfrm rot="20727863">
              <a:off x="2000131" y="2724386"/>
              <a:ext cx="981097" cy="341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000" dirty="0"/>
                <a:t>2.02 mm </a:t>
              </a:r>
            </a:p>
          </p:txBody>
        </p:sp>
        <p:sp>
          <p:nvSpPr>
            <p:cNvPr id="53" name="Parentesi graffa aperta 52">
              <a:extLst>
                <a:ext uri="{FF2B5EF4-FFF2-40B4-BE49-F238E27FC236}">
                  <a16:creationId xmlns:a16="http://schemas.microsoft.com/office/drawing/2014/main" id="{8C9208F2-DAF0-79E5-09B8-A1BC2FF5EED9}"/>
                </a:ext>
              </a:extLst>
            </p:cNvPr>
            <p:cNvSpPr/>
            <p:nvPr/>
          </p:nvSpPr>
          <p:spPr>
            <a:xfrm>
              <a:off x="826952" y="1905522"/>
              <a:ext cx="165041" cy="522939"/>
            </a:xfrm>
            <a:prstGeom prst="leftBrace">
              <a:avLst>
                <a:gd name="adj1" fmla="val 84931"/>
                <a:gd name="adj2" fmla="val 50000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F856803C-565C-5C73-CDB8-884A28AA66E1}"/>
                </a:ext>
              </a:extLst>
            </p:cNvPr>
            <p:cNvSpPr txBox="1"/>
            <p:nvPr/>
          </p:nvSpPr>
          <p:spPr>
            <a:xfrm>
              <a:off x="-31905" y="2026583"/>
              <a:ext cx="901566" cy="341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000" dirty="0"/>
                <a:t> 45.2  </a:t>
              </a:r>
              <a:r>
                <a:rPr lang="el-GR" sz="1000" dirty="0"/>
                <a:t>μ</a:t>
              </a:r>
              <a:r>
                <a:rPr lang="it-IT" sz="1000" dirty="0"/>
                <a:t>m</a:t>
              </a:r>
            </a:p>
          </p:txBody>
        </p:sp>
        <p:grpSp>
          <p:nvGrpSpPr>
            <p:cNvPr id="55" name="Gruppo 54">
              <a:extLst>
                <a:ext uri="{FF2B5EF4-FFF2-40B4-BE49-F238E27FC236}">
                  <a16:creationId xmlns:a16="http://schemas.microsoft.com/office/drawing/2014/main" id="{6863D70A-6FCF-5401-10D3-2352F002D92E}"/>
                </a:ext>
              </a:extLst>
            </p:cNvPr>
            <p:cNvGrpSpPr/>
            <p:nvPr/>
          </p:nvGrpSpPr>
          <p:grpSpPr>
            <a:xfrm rot="5400000">
              <a:off x="3199934" y="1024356"/>
              <a:ext cx="791774" cy="2133866"/>
              <a:chOff x="-279261" y="1614794"/>
              <a:chExt cx="4764336" cy="4029860"/>
            </a:xfrm>
          </p:grpSpPr>
          <p:cxnSp>
            <p:nvCxnSpPr>
              <p:cNvPr id="68" name="Connettore diritto 67">
                <a:extLst>
                  <a:ext uri="{FF2B5EF4-FFF2-40B4-BE49-F238E27FC236}">
                    <a16:creationId xmlns:a16="http://schemas.microsoft.com/office/drawing/2014/main" id="{C5C797D8-B8A3-1CE6-F788-3442E731980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2457830" y="3617408"/>
                <a:ext cx="4029860" cy="2463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ttore 2 68">
                <a:extLst>
                  <a:ext uri="{FF2B5EF4-FFF2-40B4-BE49-F238E27FC236}">
                    <a16:creationId xmlns:a16="http://schemas.microsoft.com/office/drawing/2014/main" id="{0A12E5AB-45CB-6B54-A5D2-3F33DF987AE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2090596" y="-755062"/>
                <a:ext cx="0" cy="473971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uppo 55">
              <a:extLst>
                <a:ext uri="{FF2B5EF4-FFF2-40B4-BE49-F238E27FC236}">
                  <a16:creationId xmlns:a16="http://schemas.microsoft.com/office/drawing/2014/main" id="{A4780042-806A-7195-023C-29A5D8F00C15}"/>
                </a:ext>
              </a:extLst>
            </p:cNvPr>
            <p:cNvGrpSpPr/>
            <p:nvPr/>
          </p:nvGrpSpPr>
          <p:grpSpPr>
            <a:xfrm rot="10800000">
              <a:off x="2311759" y="1989734"/>
              <a:ext cx="1009344" cy="257651"/>
              <a:chOff x="2149816" y="-7717758"/>
              <a:chExt cx="2694445" cy="9462525"/>
            </a:xfrm>
          </p:grpSpPr>
          <p:cxnSp>
            <p:nvCxnSpPr>
              <p:cNvPr id="66" name="Connettore diritto 65">
                <a:extLst>
                  <a:ext uri="{FF2B5EF4-FFF2-40B4-BE49-F238E27FC236}">
                    <a16:creationId xmlns:a16="http://schemas.microsoft.com/office/drawing/2014/main" id="{10D2F948-E63E-AB30-5953-80562DB6CB2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825775" y="-7717758"/>
                <a:ext cx="0" cy="946252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ttore 2 66">
                <a:extLst>
                  <a:ext uri="{FF2B5EF4-FFF2-40B4-BE49-F238E27FC236}">
                    <a16:creationId xmlns:a16="http://schemas.microsoft.com/office/drawing/2014/main" id="{CA9F4E73-7E46-D6D0-E160-F6B4E023D7E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149816" y="1614793"/>
                <a:ext cx="2694445" cy="66805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uppo 56">
              <a:extLst>
                <a:ext uri="{FF2B5EF4-FFF2-40B4-BE49-F238E27FC236}">
                  <a16:creationId xmlns:a16="http://schemas.microsoft.com/office/drawing/2014/main" id="{EFAE670B-C6B6-8CAA-04E7-99BC17A75AEB}"/>
                </a:ext>
              </a:extLst>
            </p:cNvPr>
            <p:cNvGrpSpPr/>
            <p:nvPr/>
          </p:nvGrpSpPr>
          <p:grpSpPr>
            <a:xfrm rot="10800000">
              <a:off x="2216538" y="1784656"/>
              <a:ext cx="1555158" cy="395261"/>
              <a:chOff x="2002525" y="-1533194"/>
              <a:chExt cx="2500948" cy="8485278"/>
            </a:xfrm>
          </p:grpSpPr>
          <p:cxnSp>
            <p:nvCxnSpPr>
              <p:cNvPr id="64" name="Connettore diritto 63">
                <a:extLst>
                  <a:ext uri="{FF2B5EF4-FFF2-40B4-BE49-F238E27FC236}">
                    <a16:creationId xmlns:a16="http://schemas.microsoft.com/office/drawing/2014/main" id="{C9A7522D-EDB3-FFA6-E68E-91BF8AB18EB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503473" y="-1533194"/>
                <a:ext cx="0" cy="848527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ttore 2 64">
                <a:extLst>
                  <a:ext uri="{FF2B5EF4-FFF2-40B4-BE49-F238E27FC236}">
                    <a16:creationId xmlns:a16="http://schemas.microsoft.com/office/drawing/2014/main" id="{3904DE85-286F-FC27-4C24-8C690385D8C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002525" y="6673693"/>
                <a:ext cx="2500948" cy="113585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uppo 57">
              <a:extLst>
                <a:ext uri="{FF2B5EF4-FFF2-40B4-BE49-F238E27FC236}">
                  <a16:creationId xmlns:a16="http://schemas.microsoft.com/office/drawing/2014/main" id="{B5194F73-4C00-3FF4-2E22-928AEBDBA425}"/>
                </a:ext>
              </a:extLst>
            </p:cNvPr>
            <p:cNvGrpSpPr/>
            <p:nvPr/>
          </p:nvGrpSpPr>
          <p:grpSpPr>
            <a:xfrm rot="10800000">
              <a:off x="1399831" y="1134012"/>
              <a:ext cx="3343619" cy="548442"/>
              <a:chOff x="1595756" y="1975374"/>
              <a:chExt cx="3378976" cy="7055060"/>
            </a:xfrm>
          </p:grpSpPr>
          <p:cxnSp>
            <p:nvCxnSpPr>
              <p:cNvPr id="62" name="Connettore diritto 61">
                <a:extLst>
                  <a:ext uri="{FF2B5EF4-FFF2-40B4-BE49-F238E27FC236}">
                    <a16:creationId xmlns:a16="http://schemas.microsoft.com/office/drawing/2014/main" id="{2F161CAF-B928-BBFF-EC91-9040150ADD6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966682" y="1975374"/>
                <a:ext cx="0" cy="705506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ttore 2 62">
                <a:extLst>
                  <a:ext uri="{FF2B5EF4-FFF2-40B4-BE49-F238E27FC236}">
                    <a16:creationId xmlns:a16="http://schemas.microsoft.com/office/drawing/2014/main" id="{CD31DA33-8E14-983D-22EC-8360F0E1069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595756" y="8869520"/>
                <a:ext cx="3378976" cy="99656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uppo 58">
              <a:extLst>
                <a:ext uri="{FF2B5EF4-FFF2-40B4-BE49-F238E27FC236}">
                  <a16:creationId xmlns:a16="http://schemas.microsoft.com/office/drawing/2014/main" id="{E9BBE3FD-4C9B-8BF9-08C9-18535E444492}"/>
                </a:ext>
              </a:extLst>
            </p:cNvPr>
            <p:cNvGrpSpPr/>
            <p:nvPr/>
          </p:nvGrpSpPr>
          <p:grpSpPr>
            <a:xfrm rot="10800000">
              <a:off x="2108018" y="1342225"/>
              <a:ext cx="1779906" cy="778716"/>
              <a:chOff x="2362037" y="-4495219"/>
              <a:chExt cx="2204648" cy="10017263"/>
            </a:xfrm>
          </p:grpSpPr>
          <p:cxnSp>
            <p:nvCxnSpPr>
              <p:cNvPr id="60" name="Connettore diritto 59">
                <a:extLst>
                  <a:ext uri="{FF2B5EF4-FFF2-40B4-BE49-F238E27FC236}">
                    <a16:creationId xmlns:a16="http://schemas.microsoft.com/office/drawing/2014/main" id="{0CC335E1-BEC7-49BE-C597-3A9DDAA27DD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554888" y="-4495219"/>
                <a:ext cx="0" cy="10017263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ttore 2 60">
                <a:extLst>
                  <a:ext uri="{FF2B5EF4-FFF2-40B4-BE49-F238E27FC236}">
                    <a16:creationId xmlns:a16="http://schemas.microsoft.com/office/drawing/2014/main" id="{470B3090-9CCD-3E83-7200-C13C8EF7158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362037" y="5157688"/>
                <a:ext cx="2204648" cy="262126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3" name="Connettore diritto 72">
            <a:extLst>
              <a:ext uri="{FF2B5EF4-FFF2-40B4-BE49-F238E27FC236}">
                <a16:creationId xmlns:a16="http://schemas.microsoft.com/office/drawing/2014/main" id="{0EC58000-19AC-A929-1AB5-684886005D40}"/>
              </a:ext>
            </a:extLst>
          </p:cNvPr>
          <p:cNvCxnSpPr>
            <a:cxnSpLocks/>
          </p:cNvCxnSpPr>
          <p:nvPr/>
        </p:nvCxnSpPr>
        <p:spPr>
          <a:xfrm>
            <a:off x="1141474" y="4169332"/>
            <a:ext cx="0" cy="376756"/>
          </a:xfrm>
          <a:prstGeom prst="line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4" name="Tabella 6">
                <a:extLst>
                  <a:ext uri="{FF2B5EF4-FFF2-40B4-BE49-F238E27FC236}">
                    <a16:creationId xmlns:a16="http://schemas.microsoft.com/office/drawing/2014/main" id="{369A42B1-F081-5990-F8F0-3FD0734B39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3734392"/>
                  </p:ext>
                </p:extLst>
              </p:nvPr>
            </p:nvGraphicFramePr>
            <p:xfrm>
              <a:off x="4357648" y="2447790"/>
              <a:ext cx="4562906" cy="14630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676098">
                      <a:extLst>
                        <a:ext uri="{9D8B030D-6E8A-4147-A177-3AD203B41FA5}">
                          <a16:colId xmlns:a16="http://schemas.microsoft.com/office/drawing/2014/main" val="1014035486"/>
                        </a:ext>
                      </a:extLst>
                    </a:gridCol>
                    <a:gridCol w="2104596">
                      <a:extLst>
                        <a:ext uri="{9D8B030D-6E8A-4147-A177-3AD203B41FA5}">
                          <a16:colId xmlns:a16="http://schemas.microsoft.com/office/drawing/2014/main" val="1184850561"/>
                        </a:ext>
                      </a:extLst>
                    </a:gridCol>
                    <a:gridCol w="782212">
                      <a:extLst>
                        <a:ext uri="{9D8B030D-6E8A-4147-A177-3AD203B41FA5}">
                          <a16:colId xmlns:a16="http://schemas.microsoft.com/office/drawing/2014/main" val="149261772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Parameter</a:t>
                          </a:r>
                          <a:endParaRPr lang="it-IT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Value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Unit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9977084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𝑖𝑛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2.8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𝑚𝑚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4811704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𝑡𝑎𝑝𝑒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𝑤𝑖𝑑𝑡h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2.2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𝑚𝑚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7843507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𝑡𝑎𝑝𝑒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𝑡h𝑖𝑐𝑘𝑛𝑒𝑠𝑠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~45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1292985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4" name="Tabella 6">
                <a:extLst>
                  <a:ext uri="{FF2B5EF4-FFF2-40B4-BE49-F238E27FC236}">
                    <a16:creationId xmlns:a16="http://schemas.microsoft.com/office/drawing/2014/main" id="{369A42B1-F081-5990-F8F0-3FD0734B39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3734392"/>
                  </p:ext>
                </p:extLst>
              </p:nvPr>
            </p:nvGraphicFramePr>
            <p:xfrm>
              <a:off x="4357648" y="2447790"/>
              <a:ext cx="4562906" cy="14630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676098">
                      <a:extLst>
                        <a:ext uri="{9D8B030D-6E8A-4147-A177-3AD203B41FA5}">
                          <a16:colId xmlns:a16="http://schemas.microsoft.com/office/drawing/2014/main" val="1014035486"/>
                        </a:ext>
                      </a:extLst>
                    </a:gridCol>
                    <a:gridCol w="2104596">
                      <a:extLst>
                        <a:ext uri="{9D8B030D-6E8A-4147-A177-3AD203B41FA5}">
                          <a16:colId xmlns:a16="http://schemas.microsoft.com/office/drawing/2014/main" val="1184850561"/>
                        </a:ext>
                      </a:extLst>
                    </a:gridCol>
                    <a:gridCol w="782212">
                      <a:extLst>
                        <a:ext uri="{9D8B030D-6E8A-4147-A177-3AD203B41FA5}">
                          <a16:colId xmlns:a16="http://schemas.microsoft.com/office/drawing/2014/main" val="149261772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Parameter</a:t>
                          </a:r>
                          <a:endParaRPr lang="it-IT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Value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Unit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9977084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t="-106557" r="-173091" b="-2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79480" t="-106557" r="-37572" b="-2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81395" t="-106557" r="-775" b="-2098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11704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t="-210000" r="-173091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79480" t="-210000" r="-37572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81395" t="-210000" r="-775" b="-1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843507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t="-310000" r="-173091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79480" t="-310000" r="-37572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81395" t="-310000" r="-775" b="-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292985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BDDC8676-5576-79A6-03B8-B816571E1B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36711" y="143381"/>
            <a:ext cx="1263045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67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9766"/>
            <a:ext cx="8229600" cy="376609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Framework and aim of the work</a:t>
            </a:r>
          </a:p>
          <a:p>
            <a:r>
              <a:rPr lang="en-US" dirty="0"/>
              <a:t>Tape modeling</a:t>
            </a:r>
          </a:p>
          <a:p>
            <a:pPr lvl="1"/>
            <a:r>
              <a:rPr lang="en-US" dirty="0"/>
              <a:t>REBCO design</a:t>
            </a:r>
          </a:p>
          <a:p>
            <a:pPr lvl="1"/>
            <a:r>
              <a:rPr lang="en-US" dirty="0"/>
              <a:t>Critical current density evaluation</a:t>
            </a:r>
          </a:p>
          <a:p>
            <a:pPr lvl="1"/>
            <a:r>
              <a:rPr lang="en-US" dirty="0"/>
              <a:t>Mathematical model </a:t>
            </a:r>
          </a:p>
          <a:p>
            <a:pPr lvl="1"/>
            <a:r>
              <a:rPr lang="en-US" dirty="0"/>
              <a:t>Model setup, geometry and mesh, results</a:t>
            </a:r>
          </a:p>
          <a:p>
            <a:pPr lvl="1"/>
            <a:r>
              <a:rPr lang="en-US" dirty="0"/>
              <a:t>Thermal recovery test</a:t>
            </a:r>
          </a:p>
          <a:p>
            <a:r>
              <a:rPr lang="en-US" dirty="0"/>
              <a:t>CORC® modeling</a:t>
            </a:r>
          </a:p>
          <a:p>
            <a:pPr lvl="1"/>
            <a:r>
              <a:rPr lang="en-US" dirty="0"/>
              <a:t>VPI test in LBL</a:t>
            </a:r>
          </a:p>
          <a:p>
            <a:pPr lvl="1"/>
            <a:r>
              <a:rPr lang="en-US" dirty="0"/>
              <a:t>Cable design and parameters</a:t>
            </a:r>
          </a:p>
          <a:p>
            <a:pPr lvl="1"/>
            <a:r>
              <a:rPr lang="en-US" dirty="0"/>
              <a:t>CORC® thermal model</a:t>
            </a:r>
          </a:p>
          <a:p>
            <a:pPr lvl="1"/>
            <a:r>
              <a:rPr lang="en-US" dirty="0"/>
              <a:t>Model setup and new boundary conditions</a:t>
            </a:r>
          </a:p>
          <a:p>
            <a:pPr lvl="1"/>
            <a:r>
              <a:rPr lang="en-US" dirty="0"/>
              <a:t>2 tapes: thermal disturbance test</a:t>
            </a:r>
          </a:p>
          <a:p>
            <a:pPr lvl="1"/>
            <a:r>
              <a:rPr lang="en-US" dirty="0"/>
              <a:t>6 tapes CORC® results</a:t>
            </a:r>
          </a:p>
          <a:p>
            <a:r>
              <a:rPr lang="en-US" dirty="0"/>
              <a:t>Conclusion and next steps</a:t>
            </a:r>
          </a:p>
          <a:p>
            <a:r>
              <a:rPr lang="en-US" dirty="0"/>
              <a:t>References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1F93AB98-EEDA-A038-D0E7-670B047E3E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6711" y="143381"/>
            <a:ext cx="1263045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00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0B7F3C-5200-7196-7C26-E2F2C8D68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Strain dependance: </a:t>
            </a:r>
            <a:r>
              <a:rPr lang="it-IT" dirty="0" err="1"/>
              <a:t>critical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density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BA675C5-1815-5EC7-C28E-A11B50C22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20</a:t>
            </a:fld>
            <a:endParaRPr lang="en-US" dirty="0"/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BD4595D3-AC51-726E-C853-03566553A52E}"/>
              </a:ext>
            </a:extLst>
          </p:cNvPr>
          <p:cNvSpPr txBox="1">
            <a:spLocks/>
          </p:cNvSpPr>
          <p:nvPr/>
        </p:nvSpPr>
        <p:spPr>
          <a:xfrm>
            <a:off x="8170125" y="4800602"/>
            <a:ext cx="5166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60E43B-7F43-FA45-AAB7-E054FD6CC4E3}" type="slidenum">
              <a:rPr lang="en-US" smtClean="0"/>
              <a:pPr/>
              <a:t>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97FC70F9-19D4-0A12-A903-A1BEBB430582}"/>
                  </a:ext>
                </a:extLst>
              </p:cNvPr>
              <p:cNvSpPr txBox="1"/>
              <p:nvPr/>
            </p:nvSpPr>
            <p:spPr>
              <a:xfrm>
                <a:off x="5040294" y="1594362"/>
                <a:ext cx="3989780" cy="83708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0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0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1000" b="0" i="0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d>
                        <m:dPr>
                          <m:ctrlPr>
                            <a:rPr lang="it-IT" sz="10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0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it-IT" sz="10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0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it-IT" sz="1000" b="0" i="0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0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0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𝐼𝑐</m:t>
                          </m:r>
                          <m:r>
                            <a:rPr lang="it-IT" sz="10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sSub>
                            <m:sSubPr>
                              <m:ctrlPr>
                                <a:rPr lang="it-IT" sz="10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0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10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  <m:t>𝑠𝑐</m:t>
                              </m:r>
                            </m:sub>
                          </m:sSub>
                        </m:den>
                      </m:f>
                      <m:r>
                        <a:rPr lang="it-IT" sz="1000" b="0" i="1" smtClean="0">
                          <a:ln>
                            <a:noFill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it-IT" sz="10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10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1000" b="0" i="1" smtClean="0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sz="1000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000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it-IT" sz="1000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it-IT" sz="1000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it-IT" sz="1000" b="0" i="1" smtClean="0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it-IT" sz="1000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000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it-IT" sz="1000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𝑠𝑐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1000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000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it-IT" sz="1000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it-IT" sz="1000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it-IT" sz="1000" b="0" i="1" smtClean="0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it-IT" sz="1000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000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it-IT" sz="1000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10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p>
                      </m:sSup>
                      <m:r>
                        <a:rPr lang="it-IT" sz="1000" b="0" i="1" smtClean="0">
                          <a:ln>
                            <a:noFill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it-IT" sz="10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0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it-IT" sz="10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sz="1000" b="0" i="1" smtClean="0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000" b="0" i="1" smtClean="0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f>
                                    <m:fPr>
                                      <m:ctrlPr>
                                        <a:rPr lang="it-IT" sz="1000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ad>
                                        <m:radPr>
                                          <m:degHide m:val="on"/>
                                          <m:ctrlPr>
                                            <a:rPr lang="it-IT" sz="1000" b="0" i="1" smtClean="0">
                                              <a:ln>
                                                <a:noFill/>
                                              </a:ln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p>
                                            <m:sSupPr>
                                              <m:ctrlPr>
                                                <a:rPr lang="it-IT" sz="1000" b="0" i="1" smtClean="0">
                                                  <a:ln>
                                                    <a:noFill/>
                                                  </a:ln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it-IT" sz="1000" b="0" i="1" smtClean="0">
                                                      <a:ln>
                                                        <a:noFill/>
                                                      </a:ln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it-IT" sz="1000" b="0" i="1" smtClean="0">
                                                      <a:ln>
                                                        <a:noFill/>
                                                      </a:ln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  <m:r>
                                                    <a:rPr lang="it-IT" sz="1000" b="0" i="1" smtClean="0">
                                                      <a:ln>
                                                        <a:noFill/>
                                                      </a:ln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∗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it-IT" sz="1000" b="0" i="1" smtClean="0">
                                                          <a:ln>
                                                            <a:noFill/>
                                                          </a:ln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it-IT" sz="1000" b="0" i="1" smtClean="0">
                                                          <a:ln>
                                                            <a:noFill/>
                                                          </a:ln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𝐵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it-IT" sz="10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∥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it-IT" sz="1000" b="0" i="1" smtClean="0">
                                                  <a:ln>
                                                    <a:noFill/>
                                                  </a:ln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it-IT" sz="1000" b="0" i="1" smtClean="0">
                                              <a:ln>
                                                <a:noFill/>
                                              </a:ln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it-IT" sz="1000" b="0" i="1" smtClean="0">
                                                  <a:ln>
                                                    <a:noFill/>
                                                  </a:ln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it-IT" sz="1000" b="0" i="1" smtClean="0">
                                                  <a:ln>
                                                    <a:noFill/>
                                                  </a:ln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𝐵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sz="1000" b="0" i="1" smtClean="0">
                                                  <a:ln>
                                                    <a:noFill/>
                                                  </a:ln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⊥</m:t>
                                              </m:r>
                                            </m:sub>
                                            <m:sup>
                                              <m:r>
                                                <a:rPr lang="it-IT" sz="1000" b="0" i="1" smtClean="0">
                                                  <a:ln>
                                                    <a:noFill/>
                                                  </a:ln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e>
                                      </m:rad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it-IT" sz="1000" b="0" i="1" smtClean="0">
                                              <a:ln>
                                                <a:noFill/>
                                              </a:ln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1000" b="0" i="1" smtClean="0">
                                              <a:ln>
                                                <a:noFill/>
                                              </a:ln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it-IT" sz="1000" b="0" i="1" smtClean="0">
                                              <a:ln>
                                                <a:noFill/>
                                              </a:ln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it-IT" sz="10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p>
                        </m:den>
                      </m:f>
                      <m:r>
                        <a:rPr lang="it-IT" sz="1000" b="0" i="1" smtClean="0">
                          <a:ln>
                            <a:noFill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it-IT" sz="10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10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sz="1000" b="0" i="0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it-IT" sz="1000" b="0" i="1" smtClean="0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1000" b="0" i="0" smtClean="0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it-IT" sz="1000" b="0" i="0" smtClean="0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it-IT" sz="1000" dirty="0">
                  <a:ln>
                    <a:noFill/>
                  </a:ln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97FC70F9-19D4-0A12-A903-A1BEBB430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294" y="1594362"/>
                <a:ext cx="3989780" cy="8370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e 7">
            <a:extLst>
              <a:ext uri="{FF2B5EF4-FFF2-40B4-BE49-F238E27FC236}">
                <a16:creationId xmlns:a16="http://schemas.microsoft.com/office/drawing/2014/main" id="{9D72D83C-2A8F-5BBB-EFE7-9DB743004CD7}"/>
              </a:ext>
            </a:extLst>
          </p:cNvPr>
          <p:cNvSpPr/>
          <p:nvPr/>
        </p:nvSpPr>
        <p:spPr>
          <a:xfrm>
            <a:off x="5873818" y="1578142"/>
            <a:ext cx="376081" cy="28176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B75458B4-A7F9-F135-D1E7-106E61C83F63}"/>
              </a:ext>
            </a:extLst>
          </p:cNvPr>
          <p:cNvCxnSpPr>
            <a:cxnSpLocks/>
          </p:cNvCxnSpPr>
          <p:nvPr/>
        </p:nvCxnSpPr>
        <p:spPr>
          <a:xfrm flipH="1">
            <a:off x="5336762" y="1859903"/>
            <a:ext cx="645483" cy="154763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DC8599D-9D5D-DF56-E310-180CA7445DE2}"/>
              </a:ext>
            </a:extLst>
          </p:cNvPr>
          <p:cNvSpPr txBox="1"/>
          <p:nvPr/>
        </p:nvSpPr>
        <p:spPr>
          <a:xfrm>
            <a:off x="283105" y="1064493"/>
            <a:ext cx="4195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[Status of CORC® cables and wires for use in </a:t>
            </a:r>
            <a:r>
              <a:rPr lang="en-US" sz="10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highfield</a:t>
            </a:r>
            <a:r>
              <a:rPr lang="en-US" sz="10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magnets and power systems a decade after their introduction,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Van der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Laan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D.C. et al</a:t>
            </a:r>
            <a:r>
              <a:rPr lang="en-US" sz="10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, 2019]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56787339-0629-E2D7-7D8D-6601E7F4F86A}"/>
                  </a:ext>
                </a:extLst>
              </p:cNvPr>
              <p:cNvSpPr txBox="1"/>
              <p:nvPr/>
            </p:nvSpPr>
            <p:spPr>
              <a:xfrm>
                <a:off x="1514882" y="1571292"/>
                <a:ext cx="2761004" cy="477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200" i="1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</a:rPr>
                        <m:t>ε</m:t>
                      </m:r>
                      <m:r>
                        <a:rPr lang="it-IT" sz="1200" b="0" i="1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200" b="0" i="1" smtClean="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200" b="0" i="1" smtClean="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1200" b="0" i="1" smtClean="0">
                                  <a:solidFill>
                                    <a:srgbClr val="00326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200" b="0" i="1" smtClean="0">
                                  <a:solidFill>
                                    <a:srgbClr val="003262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1200" b="0" i="1" smtClean="0">
                                  <a:solidFill>
                                    <a:srgbClr val="003262"/>
                                  </a:solidFill>
                                  <a:latin typeface="Cambria Math" panose="02040503050406030204" pitchFamily="18" charset="0"/>
                                </a:rPr>
                                <m:t>𝑠𝑢𝑏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200" b="0" i="1" smtClean="0">
                                  <a:solidFill>
                                    <a:srgbClr val="00326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200" b="0" i="1" smtClean="0">
                                  <a:solidFill>
                                    <a:srgbClr val="003262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1200" b="0" i="1" smtClean="0">
                                  <a:solidFill>
                                    <a:srgbClr val="003262"/>
                                  </a:solidFill>
                                  <a:latin typeface="Cambria Math" panose="02040503050406030204" pitchFamily="18" charset="0"/>
                                </a:rPr>
                                <m:t>𝑠𝑢𝑏</m:t>
                              </m:r>
                            </m:sub>
                          </m:sSub>
                          <m:r>
                            <a:rPr lang="it-IT" sz="1200" b="0" i="1" smtClean="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1200" b="0" i="1" smtClean="0">
                                  <a:solidFill>
                                    <a:srgbClr val="00326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200" b="0" i="1" smtClean="0">
                                  <a:solidFill>
                                    <a:srgbClr val="003262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it-IT" sz="1200" b="0" i="1" smtClean="0">
                                  <a:solidFill>
                                    <a:srgbClr val="003262"/>
                                  </a:solidFill>
                                  <a:latin typeface="Cambria Math" panose="02040503050406030204" pitchFamily="18" charset="0"/>
                                </a:rPr>
                                <m:t>𝑓𝑜𝑟𝑚𝑒𝑟</m:t>
                              </m:r>
                            </m:sub>
                          </m:sSub>
                          <m:r>
                            <a:rPr lang="it-IT" sz="1200" b="0" i="1" smtClean="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it-IT" sz="1200" b="0" i="1" smtClean="0">
                                  <a:solidFill>
                                    <a:srgbClr val="00326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200" b="0" i="1" smtClean="0">
                                  <a:solidFill>
                                    <a:srgbClr val="003262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1200" b="0" i="1" smtClean="0">
                                  <a:solidFill>
                                    <a:srgbClr val="003262"/>
                                  </a:solidFill>
                                  <a:latin typeface="Cambria Math" panose="02040503050406030204" pitchFamily="18" charset="0"/>
                                </a:rPr>
                                <m:t>𝑐𝑢</m:t>
                              </m:r>
                            </m:sub>
                          </m:sSub>
                        </m:den>
                      </m:f>
                      <m:r>
                        <a:rPr lang="it-IT" sz="1200" i="1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it-IT" sz="1200" b="0" i="1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−0.7 %</m:t>
                      </m:r>
                    </m:oMath>
                  </m:oMathPara>
                </a14:m>
                <a:endParaRPr lang="it-IT" sz="12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56787339-0629-E2D7-7D8D-6601E7F4F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882" y="1571292"/>
                <a:ext cx="2761004" cy="477888"/>
              </a:xfrm>
              <a:prstGeom prst="rect">
                <a:avLst/>
              </a:prstGeom>
              <a:blipFill>
                <a:blip r:embed="rId4"/>
                <a:stretch>
                  <a:fillRect b="-12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367FC5B-0E6D-F873-9A57-A03FE6447387}"/>
              </a:ext>
            </a:extLst>
          </p:cNvPr>
          <p:cNvSpPr txBox="1"/>
          <p:nvPr/>
        </p:nvSpPr>
        <p:spPr>
          <a:xfrm>
            <a:off x="314184" y="1671737"/>
            <a:ext cx="22721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Maximum strain: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DE14666-23C5-2033-9660-6D01F6EE1A21}"/>
                  </a:ext>
                </a:extLst>
              </p:cNvPr>
              <p:cNvSpPr txBox="1"/>
              <p:nvPr/>
            </p:nvSpPr>
            <p:spPr>
              <a:xfrm>
                <a:off x="4655873" y="3475368"/>
                <a:ext cx="3519147" cy="3954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sz="18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𝑐</m:t>
                          </m:r>
                          <m:sSub>
                            <m:sSubPr>
                              <m:ctrlPr>
                                <a:rPr lang="it-IT" sz="18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b>
                              <m:r>
                                <a:rPr lang="it-IT" sz="18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  <m:t>𝑤𝑜𝑢𝑛𝑑𝑒𝑑</m:t>
                              </m:r>
                            </m:sub>
                          </m:sSub>
                        </m:sub>
                      </m:sSub>
                      <m:r>
                        <a:rPr lang="it-IT" sz="1800" b="0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8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0.75</m:t>
                          </m:r>
                          <m:r>
                            <a:rPr lang="it-IT" sz="18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it-IT" sz="18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sz="18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sz="18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800" b="0" i="1" smtClean="0">
                          <a:ln>
                            <a:noFill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≈63.75 </m:t>
                      </m:r>
                      <m:r>
                        <a:rPr lang="it-IT" sz="1800" b="0" i="1" smtClean="0">
                          <a:ln>
                            <a:noFill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DE14666-23C5-2033-9660-6D01F6EE1A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873" y="3475368"/>
                <a:ext cx="3519147" cy="395429"/>
              </a:xfrm>
              <a:prstGeom prst="rect">
                <a:avLst/>
              </a:prstGeom>
              <a:blipFill>
                <a:blip r:embed="rId5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637A19F3-DD15-86D3-87F1-AD48B28DF1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36711" y="143381"/>
            <a:ext cx="1263045" cy="555740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37AE718E-1F33-7146-0183-2B57341A786D}"/>
              </a:ext>
            </a:extLst>
          </p:cNvPr>
          <p:cNvGrpSpPr/>
          <p:nvPr/>
        </p:nvGrpSpPr>
        <p:grpSpPr>
          <a:xfrm>
            <a:off x="584559" y="2202485"/>
            <a:ext cx="3394859" cy="2442540"/>
            <a:chOff x="584559" y="2202485"/>
            <a:chExt cx="3394859" cy="2442540"/>
          </a:xfrm>
        </p:grpSpPr>
        <p:graphicFrame>
          <p:nvGraphicFramePr>
            <p:cNvPr id="15" name="Oggetto 14">
              <a:extLst>
                <a:ext uri="{FF2B5EF4-FFF2-40B4-BE49-F238E27FC236}">
                  <a16:creationId xmlns:a16="http://schemas.microsoft.com/office/drawing/2014/main" id="{28FF80CD-D874-FC45-A904-CD3E90984D5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17434180"/>
                </p:ext>
              </p:extLst>
            </p:nvPr>
          </p:nvGraphicFramePr>
          <p:xfrm>
            <a:off x="584559" y="2202485"/>
            <a:ext cx="3394859" cy="24425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8" imgW="5760720" imgH="4145400" progId="PBrush">
                    <p:embed/>
                  </p:oleObj>
                </mc:Choice>
                <mc:Fallback>
                  <p:oleObj name="Bitmap Image" r:id="rId8" imgW="5760720" imgH="4145400" progId="PBrus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84559" y="2202485"/>
                          <a:ext cx="3394859" cy="244254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551D69E7-B1E4-047A-A4A3-D24FE463C0A6}"/>
                </a:ext>
              </a:extLst>
            </p:cNvPr>
            <p:cNvCxnSpPr/>
            <p:nvPr/>
          </p:nvCxnSpPr>
          <p:spPr>
            <a:xfrm flipV="1">
              <a:off x="2278625" y="2861186"/>
              <a:ext cx="0" cy="1401097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0FC4A495-B016-45E6-8A69-D93D3A7065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7914" y="2861186"/>
              <a:ext cx="1225963" cy="1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7022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magine 59">
            <a:extLst>
              <a:ext uri="{FF2B5EF4-FFF2-40B4-BE49-F238E27FC236}">
                <a16:creationId xmlns:a16="http://schemas.microsoft.com/office/drawing/2014/main" id="{A3945A63-78B5-2360-1246-9824BB9C9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" y="2563069"/>
            <a:ext cx="3705719" cy="21487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1056724-27B3-A857-13D7-EDB8FEA47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CORC® </a:t>
            </a:r>
            <a:r>
              <a:rPr lang="it-IT" dirty="0" err="1"/>
              <a:t>thermal</a:t>
            </a:r>
            <a:r>
              <a:rPr lang="it-IT" dirty="0"/>
              <a:t> model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DFB2F3-0358-20D4-4669-D2DD5FCA1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732" y="1001581"/>
            <a:ext cx="2092271" cy="349680"/>
          </a:xfrm>
        </p:spPr>
        <p:txBody>
          <a:bodyPr>
            <a:normAutofit lnSpcReduction="10000"/>
          </a:bodyPr>
          <a:lstStyle/>
          <a:p>
            <a:r>
              <a:rPr lang="it-IT" sz="1800" dirty="0"/>
              <a:t>Thermal model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A17513A-6F56-E641-213E-3734A97E3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21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3CB6D024-24C2-0DEF-C35C-F7DE59920C28}"/>
                  </a:ext>
                </a:extLst>
              </p:cNvPr>
              <p:cNvSpPr txBox="1"/>
              <p:nvPr/>
            </p:nvSpPr>
            <p:spPr>
              <a:xfrm>
                <a:off x="1072240" y="1181427"/>
                <a:ext cx="6999519" cy="6403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i="1" spc="50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𝜌</m:t>
                      </m:r>
                      <m:r>
                        <a:rPr lang="it-IT" sz="1600" i="1" spc="50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∙</m:t>
                      </m:r>
                      <m:sSub>
                        <m:sSubPr>
                          <m:ctrlPr>
                            <a:rPr lang="it-IT" sz="1600" i="1" spc="5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r>
                            <a:rPr lang="it-IT" sz="1600" i="1" spc="5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𝑐</m:t>
                          </m:r>
                        </m:e>
                        <m:sub>
                          <m:r>
                            <a:rPr lang="it-IT" sz="1600" i="1" spc="5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𝑝</m:t>
                          </m:r>
                        </m:sub>
                      </m:sSub>
                      <m:r>
                        <a:rPr lang="it-IT" sz="1600" i="1" spc="5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∙</m:t>
                      </m:r>
                      <m:f>
                        <m:fPr>
                          <m:ctrlPr>
                            <a:rPr lang="it-IT" sz="1600" i="1" spc="50" smtClean="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fPr>
                        <m:num>
                          <m:r>
                            <a:rPr lang="it-IT" sz="1600" i="1" spc="5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𝜕</m:t>
                          </m:r>
                          <m:r>
                            <a:rPr lang="it-IT" sz="1600" b="0" i="1" spc="50" smtClean="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𝜃</m:t>
                          </m:r>
                        </m:num>
                        <m:den>
                          <m:r>
                            <a:rPr lang="it-IT" sz="1600" i="1" spc="5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𝜕</m:t>
                          </m:r>
                          <m:r>
                            <a:rPr lang="it-IT" sz="1600" i="1" spc="5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𝑡</m:t>
                          </m:r>
                        </m:den>
                      </m:f>
                      <m:r>
                        <a:rPr lang="it-IT" sz="1600" i="1" spc="5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 sz="1600" i="1" spc="50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∇</m:t>
                      </m:r>
                      <m:r>
                        <a:rPr lang="it-IT" sz="1600" i="1" spc="50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∙</m:t>
                      </m:r>
                      <m:d>
                        <m:dPr>
                          <m:ctrlPr>
                            <a:rPr lang="it-IT" sz="1600" i="1" spc="50" smtClean="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dPr>
                        <m:e>
                          <m:r>
                            <a:rPr lang="it-IT" sz="1600" i="1" spc="50" smtClean="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1600" b="0" i="1" spc="50" smtClean="0">
                                  <a:solidFill>
                                    <a:srgbClr val="00326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pc="50" smtClean="0">
                                  <a:solidFill>
                                    <a:srgbClr val="00326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1600" b="0" i="1" spc="50" smtClean="0">
                                  <a:solidFill>
                                    <a:srgbClr val="00326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𝑎𝑥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1600" b="0" i="1" spc="50" smtClean="0">
                                  <a:solidFill>
                                    <a:srgbClr val="00326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dPr>
                            <m:e>
                              <m:r>
                                <a:rPr lang="it-IT" sz="1600" b="0" i="1" spc="50" smtClean="0">
                                  <a:solidFill>
                                    <a:srgbClr val="00326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it-IT" sz="1600" b="0" i="1" spc="50" smtClean="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it-IT" sz="1600" b="0" i="1" spc="50" smtClean="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∇</m:t>
                          </m:r>
                          <m:r>
                            <a:rPr lang="it-IT" sz="1600" b="0" i="1" spc="50" smtClean="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𝜃</m:t>
                          </m:r>
                        </m:e>
                      </m:d>
                      <m:r>
                        <a:rPr lang="it-IT" sz="1600" i="1" spc="5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+</m:t>
                      </m:r>
                      <m:sSub>
                        <m:sSubPr>
                          <m:ctrlPr>
                            <a:rPr lang="it-IT" sz="1600" b="0" i="1" spc="5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it-IT" sz="1600" i="1" spc="5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accPr>
                            <m:e>
                              <m:r>
                                <a:rPr lang="it-IT" sz="1600" b="0" i="1" spc="5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it-IT" sz="1600" b="0" i="1" spc="5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𝑗𝑜𝑢𝑙𝑒</m:t>
                          </m:r>
                        </m:sub>
                      </m:sSub>
                      <m:r>
                        <a:rPr lang="it-IT" sz="1600" b="0" i="1" spc="50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+</m:t>
                      </m:r>
                      <m:sSub>
                        <m:sSubPr>
                          <m:ctrlPr>
                            <a:rPr lang="it-IT" sz="1600" i="1" spc="5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it-IT" sz="1600" i="1" spc="5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accPr>
                            <m:e>
                              <m:r>
                                <a:rPr lang="it-IT" sz="1600" i="1" spc="5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it-IT" sz="1600" i="1" spc="5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𝐿</m:t>
                          </m:r>
                          <m:sSub>
                            <m:sSubPr>
                              <m:ctrlPr>
                                <a:rPr lang="it-IT" sz="1600" i="1" spc="5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sSubPr>
                            <m:e>
                              <m:r>
                                <a:rPr lang="it-IT" sz="1600" i="1" spc="5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1600" i="1" spc="5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it-IT" sz="1600" b="0" i="1" spc="5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+</m:t>
                      </m:r>
                      <m:sSub>
                        <m:sSubPr>
                          <m:ctrlPr>
                            <a:rPr lang="it-IT" sz="1600" i="1" spc="5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it-IT" sz="1600" i="1" spc="5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accPr>
                            <m:e>
                              <m:r>
                                <a:rPr lang="it-IT" sz="1600" i="1" spc="5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it-IT" sz="1600" i="1" spc="5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𝑙𝑎𝑦𝑒𝑟𝑠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it-IT" sz="1600" b="0" i="1" spc="50" smtClean="0">
                              <a:solidFill>
                                <a:srgbClr val="1F497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1600" b="0" i="1" spc="50" smtClean="0">
                                  <a:solidFill>
                                    <a:srgbClr val="1F497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sz="1600" b="0" i="0" spc="50" smtClean="0">
                                  <a:solidFill>
                                    <a:srgbClr val="1F497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W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it-IT" sz="1600" b="0" i="1" spc="50" smtClean="0">
                                      <a:solidFill>
                                        <a:srgbClr val="1F497D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1600" b="0" i="0" spc="50" smtClean="0">
                                      <a:solidFill>
                                        <a:srgbClr val="1F497D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it-IT" sz="1600" b="0" i="0" spc="50" smtClean="0">
                                      <a:solidFill>
                                        <a:srgbClr val="1F497D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it-IT" sz="1600" dirty="0">
                  <a:solidFill>
                    <a:srgbClr val="003262"/>
                  </a:solidFill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3CB6D024-24C2-0DEF-C35C-F7DE59920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240" y="1181427"/>
                <a:ext cx="6999519" cy="6403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FF5E71E9-2FEC-FF0F-FC8A-F3CB32BFE5D8}"/>
              </a:ext>
            </a:extLst>
          </p:cNvPr>
          <p:cNvCxnSpPr>
            <a:cxnSpLocks/>
          </p:cNvCxnSpPr>
          <p:nvPr/>
        </p:nvCxnSpPr>
        <p:spPr>
          <a:xfrm>
            <a:off x="6817472" y="1760118"/>
            <a:ext cx="1014670" cy="13517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0B5F25B7-CD35-56EE-C77D-73B98E380007}"/>
                  </a:ext>
                </a:extLst>
              </p:cNvPr>
              <p:cNvSpPr txBox="1"/>
              <p:nvPr/>
            </p:nvSpPr>
            <p:spPr>
              <a:xfrm>
                <a:off x="5751658" y="3047833"/>
                <a:ext cx="3471996" cy="7200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pc="5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it-IT" sz="1400" i="1" spc="5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accPr>
                            <m:e>
                              <m:r>
                                <a:rPr lang="it-IT" sz="1400" i="1" spc="5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it-IT" sz="1400" b="0" i="1" spc="5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𝑙𝑎𝑦𝑒𝑟𝑠</m:t>
                          </m:r>
                        </m:sub>
                      </m:sSub>
                      <m:r>
                        <a:rPr lang="it-IT" sz="1400" b="0" i="1" spc="5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=</m:t>
                      </m:r>
                      <m:f>
                        <m:fPr>
                          <m:ctrlPr>
                            <a:rPr lang="it-IT" sz="1400" b="0" i="1" spc="5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it-IT" sz="1400" b="0" i="1" spc="5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1400" b="0" i="1" spc="50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b="0" i="1" spc="50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it-IT" sz="14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sz="1400" b="0" i="1" spc="5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𝛿</m:t>
                              </m:r>
                            </m:den>
                          </m:f>
                          <m:d>
                            <m:dPr>
                              <m:ctrlPr>
                                <a:rPr lang="it-IT" sz="1400" b="0" i="1" spc="5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1400" b="0" i="1" spc="50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it-IT" sz="1400" b="0" i="1" spc="50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ourier New" panose="02070309020205020404" pitchFamily="49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sz="1400" b="0" i="1" spc="50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ourier New" panose="02070309020205020404" pitchFamily="49" charset="0"/>
                                        </a:rPr>
                                        <m:t>𝜃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it-IT" sz="1400" b="0" i="1" spc="50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  <m:t>𝑙𝑎𝑦</m:t>
                                  </m:r>
                                  <m:r>
                                    <a:rPr lang="it-IT" sz="1400" b="0" i="1" spc="50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1400" b="0" i="1" spc="5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1400" b="0" i="1" spc="50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it-IT" sz="1400" b="0" i="1" spc="50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ourier New" panose="02070309020205020404" pitchFamily="49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sz="1400" b="0" i="1" spc="50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ourier New" panose="02070309020205020404" pitchFamily="49" charset="0"/>
                                        </a:rPr>
                                        <m:t>𝜃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it-IT" sz="1400" b="0" i="1" spc="50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  <m:t>𝑙𝑎𝑦</m:t>
                                  </m:r>
                                  <m:r>
                                    <a:rPr lang="it-IT" sz="1400" b="0" i="1" spc="50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it-IT" sz="1400" i="1" spc="5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it-IT" sz="1400" b="0" i="1" spc="5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sSubPr>
                            <m:e>
                              <m:r>
                                <a:rPr lang="it-IT" sz="1400" b="0" i="1" spc="5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1400" b="0" i="1" spc="5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𝑐𝑜𝑛𝑡𝑎𝑐𝑡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400" b="0" i="1" spc="5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sSubPr>
                            <m:e>
                              <m:r>
                                <a:rPr lang="it-IT" sz="1400" b="0" i="1" spc="5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1400" b="0" i="1" spc="5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𝑡𝑎𝑝𝑒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>
                  <a:solidFill>
                    <a:srgbClr val="203BE2"/>
                  </a:solidFill>
                </a:endParaRP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0B5F25B7-CD35-56EE-C77D-73B98E380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1658" y="3047833"/>
                <a:ext cx="3471996" cy="7200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35279BA5-BB50-94DB-37A8-F88D3883FB58}"/>
                  </a:ext>
                </a:extLst>
              </p:cNvPr>
              <p:cNvSpPr txBox="1"/>
              <p:nvPr/>
            </p:nvSpPr>
            <p:spPr>
              <a:xfrm>
                <a:off x="6976077" y="3849894"/>
                <a:ext cx="2023788" cy="747641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numCol="2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800" i="1" spc="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r>
                            <a:rPr lang="it-IT" sz="800" i="1" spc="5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𝜆</m:t>
                          </m:r>
                        </m:e>
                        <m:sub>
                          <m:r>
                            <a:rPr lang="it-IT" sz="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it-IT" sz="800" i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transversal</m:t>
                      </m:r>
                      <m:r>
                        <a:rPr lang="it-IT" sz="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conductivity</m:t>
                      </m:r>
                    </m:oMath>
                  </m:oMathPara>
                </a14:m>
                <a:endParaRPr lang="it-IT" sz="800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8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it-IT" sz="800" i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distance</m:t>
                      </m:r>
                      <m:r>
                        <a:rPr lang="it-IT" sz="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between</m:t>
                      </m:r>
                      <m:r>
                        <a:rPr lang="it-IT" sz="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layers</m:t>
                      </m:r>
                    </m:oMath>
                  </m:oMathPara>
                </a14:m>
                <a:endParaRPr lang="it-IT" sz="800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800" b="0" i="0" smtClean="0">
                              <a:latin typeface="Cambria Math" panose="02040503050406030204" pitchFamily="18" charset="0"/>
                            </a:rPr>
                            <m:t>lay</m:t>
                          </m:r>
                          <m:r>
                            <a:rPr lang="it-IT" sz="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sz="800" i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Layers</m:t>
                      </m:r>
                      <m:r>
                        <a:rPr lang="it-IT" sz="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it-IT" sz="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average</m:t>
                      </m:r>
                      <m:r>
                        <a:rPr lang="it-IT" sz="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temperature</m:t>
                      </m:r>
                    </m:oMath>
                  </m:oMathPara>
                </a14:m>
                <a:endParaRPr lang="it-IT" sz="800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8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it-IT" sz="800" b="0" i="1" smtClean="0">
                              <a:latin typeface="Cambria Math" panose="02040503050406030204" pitchFamily="18" charset="0"/>
                            </a:rPr>
                            <m:t>𝑐𝑜𝑛𝑡𝑎𝑐𝑡</m:t>
                          </m:r>
                        </m:sub>
                      </m:sSub>
                      <m:r>
                        <a:rPr lang="it-IT" sz="800" i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contact</m:t>
                      </m:r>
                      <m:r>
                        <a:rPr lang="it-IT" sz="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area</m:t>
                      </m:r>
                      <m:r>
                        <a:rPr lang="it-IT" sz="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between</m:t>
                      </m:r>
                      <m:r>
                        <a:rPr lang="it-IT" sz="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layers</m:t>
                      </m:r>
                    </m:oMath>
                  </m:oMathPara>
                </a14:m>
                <a:endParaRPr lang="it-IT" sz="800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800" b="0" i="1" smtClean="0">
                              <a:latin typeface="Cambria Math" panose="02040503050406030204" pitchFamily="18" charset="0"/>
                            </a:rPr>
                            <m:t>𝑡𝑎𝑝𝑒</m:t>
                          </m:r>
                        </m:sub>
                      </m:sSub>
                      <m:r>
                        <a:rPr lang="it-IT" sz="800" i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tape</m:t>
                      </m:r>
                      <m:r>
                        <a:rPr lang="it-IT" sz="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volume</m:t>
                      </m:r>
                    </m:oMath>
                  </m:oMathPara>
                </a14:m>
                <a:endParaRPr lang="it-IT" sz="800" b="0" dirty="0"/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35279BA5-BB50-94DB-37A8-F88D3883FB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6077" y="3849894"/>
                <a:ext cx="2023788" cy="7476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CasellaDiTesto 65">
                <a:extLst>
                  <a:ext uri="{FF2B5EF4-FFF2-40B4-BE49-F238E27FC236}">
                    <a16:creationId xmlns:a16="http://schemas.microsoft.com/office/drawing/2014/main" id="{6A321584-756B-9A68-38CB-B00F584FA9B3}"/>
                  </a:ext>
                </a:extLst>
              </p:cNvPr>
              <p:cNvSpPr txBox="1"/>
              <p:nvPr/>
            </p:nvSpPr>
            <p:spPr>
              <a:xfrm>
                <a:off x="1311858" y="2068672"/>
                <a:ext cx="877235" cy="3931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 spc="5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it-IT" sz="1800" i="1" spc="5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accPr>
                            <m:e>
                              <m:r>
                                <a:rPr lang="it-IT" sz="1800" i="1" spc="5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it-IT" sz="1800" i="1" spc="5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𝐿</m:t>
                          </m:r>
                          <m:sSub>
                            <m:sSubPr>
                              <m:ctrlPr>
                                <a:rPr lang="it-IT" sz="1800" i="1" spc="5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sSubPr>
                            <m:e>
                              <m:r>
                                <a:rPr lang="it-IT" sz="1800" i="1" spc="5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1800" i="1" spc="5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6" name="CasellaDiTesto 65">
                <a:extLst>
                  <a:ext uri="{FF2B5EF4-FFF2-40B4-BE49-F238E27FC236}">
                    <a16:creationId xmlns:a16="http://schemas.microsoft.com/office/drawing/2014/main" id="{6A321584-756B-9A68-38CB-B00F584FA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858" y="2068672"/>
                <a:ext cx="877235" cy="393121"/>
              </a:xfrm>
              <a:prstGeom prst="rect">
                <a:avLst/>
              </a:prstGeom>
              <a:blipFill>
                <a:blip r:embed="rId7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uppo 56">
            <a:extLst>
              <a:ext uri="{FF2B5EF4-FFF2-40B4-BE49-F238E27FC236}">
                <a16:creationId xmlns:a16="http://schemas.microsoft.com/office/drawing/2014/main" id="{B063BF62-B15E-1453-8EBE-06597DFB9BE8}"/>
              </a:ext>
            </a:extLst>
          </p:cNvPr>
          <p:cNvGrpSpPr/>
          <p:nvPr/>
        </p:nvGrpSpPr>
        <p:grpSpPr>
          <a:xfrm>
            <a:off x="86540" y="1963371"/>
            <a:ext cx="743985" cy="803348"/>
            <a:chOff x="-99653" y="2080699"/>
            <a:chExt cx="743985" cy="803348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AEDB5A0C-27B3-7BC0-6620-1815D58D3407}"/>
                </a:ext>
              </a:extLst>
            </p:cNvPr>
            <p:cNvGrpSpPr/>
            <p:nvPr/>
          </p:nvGrpSpPr>
          <p:grpSpPr>
            <a:xfrm>
              <a:off x="131189" y="2215345"/>
              <a:ext cx="443620" cy="443620"/>
              <a:chOff x="1248568" y="2138022"/>
              <a:chExt cx="443620" cy="443620"/>
            </a:xfrm>
          </p:grpSpPr>
          <p:cxnSp>
            <p:nvCxnSpPr>
              <p:cNvPr id="22" name="Connettore 2 21">
                <a:extLst>
                  <a:ext uri="{FF2B5EF4-FFF2-40B4-BE49-F238E27FC236}">
                    <a16:creationId xmlns:a16="http://schemas.microsoft.com/office/drawing/2014/main" id="{AE988926-9AA7-1C58-7E27-00C4C5B106CB}"/>
                  </a:ext>
                </a:extLst>
              </p:cNvPr>
              <p:cNvCxnSpPr/>
              <p:nvPr/>
            </p:nvCxnSpPr>
            <p:spPr>
              <a:xfrm>
                <a:off x="1248568" y="2580285"/>
                <a:ext cx="44362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2 23">
                <a:extLst>
                  <a:ext uri="{FF2B5EF4-FFF2-40B4-BE49-F238E27FC236}">
                    <a16:creationId xmlns:a16="http://schemas.microsoft.com/office/drawing/2014/main" id="{C787904C-8F3F-BFE2-7903-939FEA36304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31291" y="2359832"/>
                <a:ext cx="44362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2 24">
                <a:extLst>
                  <a:ext uri="{FF2B5EF4-FFF2-40B4-BE49-F238E27FC236}">
                    <a16:creationId xmlns:a16="http://schemas.microsoft.com/office/drawing/2014/main" id="{E21D9AF8-AE62-07ED-99B5-C46A113121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51743" y="2363007"/>
                <a:ext cx="221810" cy="21727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A903B85B-230E-2224-EAFF-C53157DC03F6}"/>
                </a:ext>
              </a:extLst>
            </p:cNvPr>
            <p:cNvSpPr txBox="1"/>
            <p:nvPr/>
          </p:nvSpPr>
          <p:spPr>
            <a:xfrm>
              <a:off x="-99653" y="2080699"/>
              <a:ext cx="34492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dirty="0"/>
                <a:t>y</a:t>
              </a:r>
              <a:endParaRPr lang="it-IT" dirty="0"/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31FEEA95-289E-83D0-65FC-6B8740FC277B}"/>
                </a:ext>
              </a:extLst>
            </p:cNvPr>
            <p:cNvSpPr txBox="1"/>
            <p:nvPr/>
          </p:nvSpPr>
          <p:spPr>
            <a:xfrm>
              <a:off x="141615" y="2219198"/>
              <a:ext cx="34492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dirty="0"/>
                <a:t>x</a:t>
              </a:r>
              <a:endParaRPr lang="it-IT" dirty="0"/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D83D86B6-6976-1DB8-AAC9-1E7A8F7A498E}"/>
                </a:ext>
              </a:extLst>
            </p:cNvPr>
            <p:cNvSpPr txBox="1"/>
            <p:nvPr/>
          </p:nvSpPr>
          <p:spPr>
            <a:xfrm>
              <a:off x="299410" y="2607048"/>
              <a:ext cx="34492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dirty="0"/>
                <a:t>z</a:t>
              </a:r>
              <a:endParaRPr lang="it-IT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Esplosione: 8 punte 69">
                <a:extLst>
                  <a:ext uri="{FF2B5EF4-FFF2-40B4-BE49-F238E27FC236}">
                    <a16:creationId xmlns:a16="http://schemas.microsoft.com/office/drawing/2014/main" id="{E4EC26D7-4EBD-3F1A-7CDB-36926078FE42}"/>
                  </a:ext>
                </a:extLst>
              </p:cNvPr>
              <p:cNvSpPr/>
              <p:nvPr/>
            </p:nvSpPr>
            <p:spPr>
              <a:xfrm>
                <a:off x="2693620" y="3407836"/>
                <a:ext cx="934484" cy="653725"/>
              </a:xfrm>
              <a:prstGeom prst="irregularSeal1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pc="5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it-IT" sz="1400" i="1" spc="5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accPr>
                            <m:e>
                              <m:r>
                                <a:rPr lang="it-IT" sz="1400" i="1" spc="5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it-IT" sz="1400" b="0" i="1" spc="5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𝑗𝑜𝑢𝑙𝑒</m:t>
                          </m:r>
                        </m:sub>
                      </m:sSub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70" name="Esplosione: 8 punte 69">
                <a:extLst>
                  <a:ext uri="{FF2B5EF4-FFF2-40B4-BE49-F238E27FC236}">
                    <a16:creationId xmlns:a16="http://schemas.microsoft.com/office/drawing/2014/main" id="{E4EC26D7-4EBD-3F1A-7CDB-36926078FE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620" y="3407836"/>
                <a:ext cx="934484" cy="653725"/>
              </a:xfrm>
              <a:prstGeom prst="irregularSeal1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Esplosione: 8 punte 60">
                <a:extLst>
                  <a:ext uri="{FF2B5EF4-FFF2-40B4-BE49-F238E27FC236}">
                    <a16:creationId xmlns:a16="http://schemas.microsoft.com/office/drawing/2014/main" id="{BB352E56-CCD4-5B9E-ACD4-521425448E22}"/>
                  </a:ext>
                </a:extLst>
              </p:cNvPr>
              <p:cNvSpPr/>
              <p:nvPr/>
            </p:nvSpPr>
            <p:spPr>
              <a:xfrm rot="19620243">
                <a:off x="1292640" y="2935844"/>
                <a:ext cx="889579" cy="730759"/>
              </a:xfrm>
              <a:prstGeom prst="irregularSeal1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pc="5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it-IT" sz="1400" i="1" spc="5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accPr>
                            <m:e>
                              <m:r>
                                <a:rPr lang="it-IT" sz="1400" i="1" spc="5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it-IT" sz="1400" b="0" i="1" spc="5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𝑙𝑎𝑦𝑒𝑟𝑠</m:t>
                          </m:r>
                        </m:sub>
                      </m:sSub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61" name="Esplosione: 8 punte 60">
                <a:extLst>
                  <a:ext uri="{FF2B5EF4-FFF2-40B4-BE49-F238E27FC236}">
                    <a16:creationId xmlns:a16="http://schemas.microsoft.com/office/drawing/2014/main" id="{BB352E56-CCD4-5B9E-ACD4-521425448E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620243">
                <a:off x="1292640" y="2935844"/>
                <a:ext cx="889579" cy="730759"/>
              </a:xfrm>
              <a:prstGeom prst="irregularSeal1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Freccia circolare a destra 63">
            <a:extLst>
              <a:ext uri="{FF2B5EF4-FFF2-40B4-BE49-F238E27FC236}">
                <a16:creationId xmlns:a16="http://schemas.microsoft.com/office/drawing/2014/main" id="{E3F20DEC-B0A0-F385-2077-44CD762C0477}"/>
              </a:ext>
            </a:extLst>
          </p:cNvPr>
          <p:cNvSpPr/>
          <p:nvPr/>
        </p:nvSpPr>
        <p:spPr>
          <a:xfrm rot="16200000">
            <a:off x="1573036" y="1703266"/>
            <a:ext cx="427123" cy="1417086"/>
          </a:xfrm>
          <a:prstGeom prst="curved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4F67D0FF-88DB-F814-258F-F0083B34F3E0}"/>
              </a:ext>
            </a:extLst>
          </p:cNvPr>
          <p:cNvSpPr/>
          <p:nvPr/>
        </p:nvSpPr>
        <p:spPr>
          <a:xfrm>
            <a:off x="1078054" y="2875935"/>
            <a:ext cx="1231403" cy="855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1F632E99-248C-0CB1-9C57-0CD45392BD6D}"/>
              </a:ext>
            </a:extLst>
          </p:cNvPr>
          <p:cNvSpPr/>
          <p:nvPr/>
        </p:nvSpPr>
        <p:spPr>
          <a:xfrm>
            <a:off x="3658900" y="1934032"/>
            <a:ext cx="2385058" cy="158345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D569A0F0-AD4B-2187-C67B-988E5CFF2FEA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2309457" y="2725761"/>
            <a:ext cx="1349443" cy="53854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D1770EAD-3163-93F6-3BE0-3C3CBB8F8832}"/>
              </a:ext>
            </a:extLst>
          </p:cNvPr>
          <p:cNvCxnSpPr/>
          <p:nvPr/>
        </p:nvCxnSpPr>
        <p:spPr>
          <a:xfrm>
            <a:off x="3844584" y="2309889"/>
            <a:ext cx="2027202" cy="16993"/>
          </a:xfrm>
          <a:prstGeom prst="line">
            <a:avLst/>
          </a:prstGeom>
          <a:ln w="57150">
            <a:solidFill>
              <a:srgbClr val="FF88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9FDC6AFF-5FFE-F167-5298-19BF162325E9}"/>
              </a:ext>
            </a:extLst>
          </p:cNvPr>
          <p:cNvCxnSpPr>
            <a:cxnSpLocks/>
          </p:cNvCxnSpPr>
          <p:nvPr/>
        </p:nvCxnSpPr>
        <p:spPr>
          <a:xfrm>
            <a:off x="3707758" y="2965777"/>
            <a:ext cx="2221094" cy="29258"/>
          </a:xfrm>
          <a:prstGeom prst="line">
            <a:avLst/>
          </a:prstGeom>
          <a:ln w="57150">
            <a:solidFill>
              <a:srgbClr val="FFFAD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Segnaposto contenuto 5" descr="Immagine che contiene edificio, orologio&#10;&#10;Descrizione generata automaticamente">
            <a:extLst>
              <a:ext uri="{FF2B5EF4-FFF2-40B4-BE49-F238E27FC236}">
                <a16:creationId xmlns:a16="http://schemas.microsoft.com/office/drawing/2014/main" id="{1D2892AA-A421-A632-38A6-C7CEA92ECB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Marker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2" t="-13817" r="10649" b="1"/>
          <a:stretch/>
        </p:blipFill>
        <p:spPr>
          <a:xfrm rot="5400000">
            <a:off x="4561998" y="2533431"/>
            <a:ext cx="665749" cy="2574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E3579FC7-0E34-6178-79C8-7940AC62D8A0}"/>
                  </a:ext>
                </a:extLst>
              </p:cNvPr>
              <p:cNvSpPr txBox="1"/>
              <p:nvPr/>
            </p:nvSpPr>
            <p:spPr>
              <a:xfrm>
                <a:off x="4783773" y="2408207"/>
                <a:ext cx="697424" cy="5156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400" b="0" i="1" spc="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400" b="0" i="1" spc="5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sSubPr>
                            <m:e>
                              <m:r>
                                <a:rPr lang="it-IT" sz="1400" b="0" i="1" spc="5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r>
                            <a:rPr lang="it-IT" sz="1400" b="0" i="1" spc="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𝛿</m:t>
                          </m:r>
                        </m:den>
                      </m:f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E3579FC7-0E34-6178-79C8-7940AC62D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3773" y="2408207"/>
                <a:ext cx="697424" cy="5156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E88173E5-EE86-E103-8AEE-D3A30759B818}"/>
                  </a:ext>
                </a:extLst>
              </p:cNvPr>
              <p:cNvSpPr txBox="1"/>
              <p:nvPr/>
            </p:nvSpPr>
            <p:spPr>
              <a:xfrm>
                <a:off x="4419567" y="1976225"/>
                <a:ext cx="877235" cy="334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b="0" i="1" spc="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it-IT" sz="1400" b="0" i="1" spc="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accPr>
                            <m:e>
                              <m:r>
                                <a:rPr lang="it-IT" sz="1400" b="0" i="1" spc="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it-IT" sz="1400" b="0" i="1" spc="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𝑙𝑎𝑦</m:t>
                          </m:r>
                          <m:r>
                            <a:rPr lang="it-IT" sz="1400" b="0" i="1" spc="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E88173E5-EE86-E103-8AEE-D3A30759B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567" y="1976225"/>
                <a:ext cx="877235" cy="334515"/>
              </a:xfrm>
              <a:prstGeom prst="rect">
                <a:avLst/>
              </a:prstGeom>
              <a:blipFill>
                <a:blip r:embed="rId13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F1B4D6F0-EEE6-F525-2C2A-D9BA2034793D}"/>
                  </a:ext>
                </a:extLst>
              </p:cNvPr>
              <p:cNvSpPr txBox="1"/>
              <p:nvPr/>
            </p:nvSpPr>
            <p:spPr>
              <a:xfrm>
                <a:off x="4487666" y="2988548"/>
                <a:ext cx="877235" cy="334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b="0" i="1" spc="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it-IT" sz="1400" b="0" i="1" spc="5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accPr>
                            <m:e>
                              <m:r>
                                <a:rPr lang="it-IT" sz="1400" b="0" i="1" spc="5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it-IT" sz="1400" b="0" i="1" spc="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𝑙𝑎𝑦</m:t>
                          </m:r>
                          <m:r>
                            <a:rPr lang="it-IT" sz="1400" b="0" i="1" spc="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rgbClr val="FF880A"/>
                  </a:solidFill>
                </a:endParaRPr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F1B4D6F0-EEE6-F525-2C2A-D9BA203479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666" y="2988548"/>
                <a:ext cx="877235" cy="334515"/>
              </a:xfrm>
              <a:prstGeom prst="rect">
                <a:avLst/>
              </a:prstGeom>
              <a:blipFill>
                <a:blip r:embed="rId14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Immagine 46">
            <a:extLst>
              <a:ext uri="{FF2B5EF4-FFF2-40B4-BE49-F238E27FC236}">
                <a16:creationId xmlns:a16="http://schemas.microsoft.com/office/drawing/2014/main" id="{E46247AB-62E1-8BDF-643D-BD58E0812B2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077" b="90769" l="10000" r="90000">
                        <a14:foregroundMark x1="49667" y1="9038" x2="49667" y2="9038"/>
                        <a14:foregroundMark x1="49667" y1="8269" x2="49667" y2="8269"/>
                        <a14:foregroundMark x1="52778" y1="90769" x2="52778" y2="90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346884" y="2445406"/>
            <a:ext cx="671713" cy="462008"/>
          </a:xfrm>
          <a:prstGeom prst="rect">
            <a:avLst/>
          </a:prstGeom>
        </p:spPr>
      </p:pic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6D0D5A9A-90F6-7785-3B00-C01AFE466B7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836711" y="143381"/>
            <a:ext cx="1263045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36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8062BA-C333-3CB9-BB0A-1632EBF94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Boundary</a:t>
            </a:r>
            <a:r>
              <a:rPr lang="it-IT" dirty="0"/>
              <a:t> </a:t>
            </a:r>
            <a:r>
              <a:rPr lang="it-IT" dirty="0" err="1"/>
              <a:t>condition</a:t>
            </a:r>
            <a:r>
              <a:rPr lang="it-IT" dirty="0"/>
              <a:t>!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BEDB7A0-795B-5D57-108D-A56AA4BB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22</a:t>
            </a:fld>
            <a:endParaRPr lang="en-US" dirty="0"/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10631D8F-EBD5-75B5-EAF5-69BF5DB6E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24" y="3335956"/>
            <a:ext cx="4654293" cy="1346538"/>
          </a:xfrm>
        </p:spPr>
        <p:txBody>
          <a:bodyPr>
            <a:normAutofit fontScale="92500"/>
          </a:bodyPr>
          <a:lstStyle/>
          <a:p>
            <a:r>
              <a:rPr lang="it-IT" dirty="0">
                <a:latin typeface="+mn-lt"/>
              </a:rPr>
              <a:t>Minimum domain: a CORC® pitch</a:t>
            </a:r>
          </a:p>
          <a:p>
            <a:r>
              <a:rPr lang="it-IT" dirty="0">
                <a:latin typeface="+mn-lt"/>
              </a:rPr>
              <a:t>Total </a:t>
            </a:r>
            <a:r>
              <a:rPr lang="it-IT" dirty="0" err="1">
                <a:latin typeface="+mn-lt"/>
              </a:rPr>
              <a:t>current</a:t>
            </a:r>
            <a:r>
              <a:rPr lang="it-IT" dirty="0">
                <a:latin typeface="+mn-lt"/>
              </a:rPr>
              <a:t> </a:t>
            </a:r>
            <a:r>
              <a:rPr lang="it-IT" dirty="0" err="1">
                <a:latin typeface="+mn-lt"/>
              </a:rPr>
              <a:t>imposed</a:t>
            </a:r>
            <a:r>
              <a:rPr lang="it-IT" dirty="0">
                <a:latin typeface="+mn-lt"/>
              </a:rPr>
              <a:t> in the last </a:t>
            </a:r>
            <a:r>
              <a:rPr lang="it-IT" dirty="0" err="1">
                <a:latin typeface="+mn-lt"/>
              </a:rPr>
              <a:t>boundary</a:t>
            </a:r>
            <a:endParaRPr lang="it-IT" dirty="0">
              <a:latin typeface="+mn-lt"/>
            </a:endParaRPr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33" name="Elemento grafico 32" descr="Freccia a destra con riempimento a tinta unita">
            <a:extLst>
              <a:ext uri="{FF2B5EF4-FFF2-40B4-BE49-F238E27FC236}">
                <a16:creationId xmlns:a16="http://schemas.microsoft.com/office/drawing/2014/main" id="{2CB8F127-90C9-BEDC-82A9-EA37DB5A1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5917" y="3304792"/>
            <a:ext cx="536352" cy="432649"/>
          </a:xfrm>
          <a:prstGeom prst="rect">
            <a:avLst/>
          </a:prstGeom>
        </p:spPr>
      </p:pic>
      <p:pic>
        <p:nvPicPr>
          <p:cNvPr id="39" name="Elemento grafico 38" descr="Freccia a destra con riempimento a tinta unita">
            <a:extLst>
              <a:ext uri="{FF2B5EF4-FFF2-40B4-BE49-F238E27FC236}">
                <a16:creationId xmlns:a16="http://schemas.microsoft.com/office/drawing/2014/main" id="{A1C462BF-DDDD-EC02-D5E1-E88C02123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5917" y="4131560"/>
            <a:ext cx="536352" cy="432649"/>
          </a:xfrm>
          <a:prstGeom prst="rect">
            <a:avLst/>
          </a:prstGeom>
        </p:spPr>
      </p:pic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383B9466-7F31-FD31-9B5B-A501D5F4122F}"/>
              </a:ext>
            </a:extLst>
          </p:cNvPr>
          <p:cNvSpPr txBox="1"/>
          <p:nvPr/>
        </p:nvSpPr>
        <p:spPr>
          <a:xfrm>
            <a:off x="5459665" y="4163218"/>
            <a:ext cx="341886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1F497D"/>
                </a:solidFill>
              </a:rPr>
              <a:t>Current</a:t>
            </a:r>
            <a:r>
              <a:rPr lang="it-IT" dirty="0">
                <a:solidFill>
                  <a:srgbClr val="1F497D"/>
                </a:solidFill>
              </a:rPr>
              <a:t> sharing </a:t>
            </a:r>
            <a:r>
              <a:rPr lang="it-IT" dirty="0" err="1">
                <a:solidFill>
                  <a:srgbClr val="1F497D"/>
                </a:solidFill>
              </a:rPr>
              <a:t>between</a:t>
            </a:r>
            <a:r>
              <a:rPr lang="it-IT" dirty="0">
                <a:solidFill>
                  <a:srgbClr val="1F497D"/>
                </a:solidFill>
              </a:rPr>
              <a:t> tapes</a:t>
            </a:r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401439C4-89D1-0CF8-D34F-E3FFA4D4F5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36711" y="143381"/>
            <a:ext cx="1263045" cy="555740"/>
          </a:xfrm>
          <a:prstGeom prst="rect">
            <a:avLst/>
          </a:prstGeom>
        </p:spPr>
      </p:pic>
      <p:graphicFrame>
        <p:nvGraphicFramePr>
          <p:cNvPr id="83" name="Oggetto 82">
            <a:extLst>
              <a:ext uri="{FF2B5EF4-FFF2-40B4-BE49-F238E27FC236}">
                <a16:creationId xmlns:a16="http://schemas.microsoft.com/office/drawing/2014/main" id="{D1CCB639-398E-3676-4527-B1E940A260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4993827"/>
              </p:ext>
            </p:extLst>
          </p:nvPr>
        </p:nvGraphicFramePr>
        <p:xfrm>
          <a:off x="2247932" y="1067119"/>
          <a:ext cx="4390140" cy="2089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7650360" imgH="3642480" progId="PBrush">
                  <p:embed/>
                </p:oleObj>
              </mc:Choice>
              <mc:Fallback>
                <p:oleObj name="Bitmap Image" r:id="rId7" imgW="7650360" imgH="364248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47932" y="1067119"/>
                        <a:ext cx="4390140" cy="2089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" name="CasellaDiTesto 83">
            <a:extLst>
              <a:ext uri="{FF2B5EF4-FFF2-40B4-BE49-F238E27FC236}">
                <a16:creationId xmlns:a16="http://schemas.microsoft.com/office/drawing/2014/main" id="{FE0B8F96-A9F7-D08D-B23C-14552033F405}"/>
              </a:ext>
            </a:extLst>
          </p:cNvPr>
          <p:cNvSpPr txBox="1"/>
          <p:nvPr/>
        </p:nvSpPr>
        <p:spPr>
          <a:xfrm>
            <a:off x="5383025" y="3310855"/>
            <a:ext cx="37167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1F497D"/>
                </a:solidFill>
              </a:rPr>
              <a:t>Periodic</a:t>
            </a:r>
            <a:r>
              <a:rPr lang="it-IT" dirty="0">
                <a:solidFill>
                  <a:srgbClr val="1F497D"/>
                </a:solidFill>
              </a:rPr>
              <a:t> </a:t>
            </a:r>
            <a:r>
              <a:rPr lang="it-IT" dirty="0" err="1">
                <a:solidFill>
                  <a:srgbClr val="1F497D"/>
                </a:solidFill>
              </a:rPr>
              <a:t>boundary</a:t>
            </a:r>
            <a:r>
              <a:rPr lang="it-IT" dirty="0">
                <a:solidFill>
                  <a:srgbClr val="1F497D"/>
                </a:solidFill>
              </a:rPr>
              <a:t> </a:t>
            </a:r>
            <a:r>
              <a:rPr lang="it-IT" dirty="0" err="1">
                <a:solidFill>
                  <a:srgbClr val="1F497D"/>
                </a:solidFill>
              </a:rPr>
              <a:t>conditions</a:t>
            </a:r>
            <a:r>
              <a:rPr lang="it-IT" dirty="0">
                <a:solidFill>
                  <a:srgbClr val="1F497D"/>
                </a:solidFill>
              </a:rPr>
              <a:t> (PBC)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CasellaDiTesto 85">
                <a:extLst>
                  <a:ext uri="{FF2B5EF4-FFF2-40B4-BE49-F238E27FC236}">
                    <a16:creationId xmlns:a16="http://schemas.microsoft.com/office/drawing/2014/main" id="{4A2E6004-3A1C-AB85-BEA7-70E6288FDAA2}"/>
                  </a:ext>
                </a:extLst>
              </p:cNvPr>
              <p:cNvSpPr txBox="1"/>
              <p:nvPr/>
            </p:nvSpPr>
            <p:spPr>
              <a:xfrm>
                <a:off x="2602859" y="1862939"/>
                <a:ext cx="81300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b="0" i="1" spc="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r>
                            <a:rPr lang="it-IT" sz="1400" b="0" i="1" spc="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𝑇</m:t>
                          </m:r>
                        </m:e>
                        <m:sub>
                          <m:r>
                            <a:rPr lang="it-IT" sz="1400" b="0" i="1" spc="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0</m:t>
                          </m:r>
                        </m:sub>
                      </m:sSub>
                      <m:r>
                        <a:rPr lang="it-IT" sz="1400" b="0" i="1" spc="5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6" name="CasellaDiTesto 85">
                <a:extLst>
                  <a:ext uri="{FF2B5EF4-FFF2-40B4-BE49-F238E27FC236}">
                    <a16:creationId xmlns:a16="http://schemas.microsoft.com/office/drawing/2014/main" id="{4A2E6004-3A1C-AB85-BEA7-70E6288FDA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2859" y="1862939"/>
                <a:ext cx="813004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CasellaDiTesto 87">
                <a:extLst>
                  <a:ext uri="{FF2B5EF4-FFF2-40B4-BE49-F238E27FC236}">
                    <a16:creationId xmlns:a16="http://schemas.microsoft.com/office/drawing/2014/main" id="{C4F186B6-E9DD-C5D0-8310-0E6768FAA4B3}"/>
                  </a:ext>
                </a:extLst>
              </p:cNvPr>
              <p:cNvSpPr txBox="1"/>
              <p:nvPr/>
            </p:nvSpPr>
            <p:spPr>
              <a:xfrm>
                <a:off x="2424028" y="3003078"/>
                <a:ext cx="121950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b="0" i="1" spc="50" smtClean="0">
                              <a:solidFill>
                                <a:srgbClr val="2F97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r>
                            <a:rPr lang="it-IT" sz="1400" b="0" i="1" spc="50" smtClean="0">
                              <a:solidFill>
                                <a:srgbClr val="2F97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𝑇</m:t>
                          </m:r>
                        </m:e>
                        <m:sub>
                          <m:r>
                            <a:rPr lang="it-IT" sz="1400" b="0" i="1" spc="50" smtClean="0">
                              <a:solidFill>
                                <a:srgbClr val="2F97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2</m:t>
                          </m:r>
                        </m:sub>
                      </m:sSub>
                      <m:r>
                        <a:rPr lang="it-IT" sz="1400" b="0" i="1" spc="50" smtClean="0">
                          <a:solidFill>
                            <a:srgbClr val="2F97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=</m:t>
                      </m:r>
                      <m:sSub>
                        <m:sSubPr>
                          <m:ctrlPr>
                            <a:rPr lang="it-IT" sz="1400" b="0" i="1" spc="50" smtClean="0">
                              <a:solidFill>
                                <a:srgbClr val="2F97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r>
                            <a:rPr lang="it-IT" sz="1400" b="0" i="1" spc="50" smtClean="0">
                              <a:solidFill>
                                <a:srgbClr val="2F97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𝐼</m:t>
                          </m:r>
                        </m:e>
                        <m:sub>
                          <m:r>
                            <a:rPr lang="it-IT" sz="1400" b="0" i="1" spc="50" smtClean="0">
                              <a:solidFill>
                                <a:srgbClr val="2F97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𝑡𝑜𝑡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rgbClr val="2F97FF"/>
                  </a:solidFill>
                </a:endParaRPr>
              </a:p>
            </p:txBody>
          </p:sp>
        </mc:Choice>
        <mc:Fallback xmlns="">
          <p:sp>
            <p:nvSpPr>
              <p:cNvPr id="88" name="CasellaDiTesto 87">
                <a:extLst>
                  <a:ext uri="{FF2B5EF4-FFF2-40B4-BE49-F238E27FC236}">
                    <a16:creationId xmlns:a16="http://schemas.microsoft.com/office/drawing/2014/main" id="{C4F186B6-E9DD-C5D0-8310-0E6768FAA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4028" y="3003078"/>
                <a:ext cx="1219506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CasellaDiTesto 88">
                <a:extLst>
                  <a:ext uri="{FF2B5EF4-FFF2-40B4-BE49-F238E27FC236}">
                    <a16:creationId xmlns:a16="http://schemas.microsoft.com/office/drawing/2014/main" id="{DBA7F992-8392-923B-1306-0F2C50FDA1B7}"/>
                  </a:ext>
                </a:extLst>
              </p:cNvPr>
              <p:cNvSpPr txBox="1"/>
              <p:nvPr/>
            </p:nvSpPr>
            <p:spPr>
              <a:xfrm>
                <a:off x="2424028" y="926260"/>
                <a:ext cx="48553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pc="5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r>
                            <a:rPr lang="it-IT" sz="1400" i="1" spc="5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𝑇</m:t>
                          </m:r>
                        </m:e>
                        <m:sub>
                          <m:r>
                            <a:rPr lang="it-IT" sz="1400" i="1" spc="5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9" name="CasellaDiTesto 88">
                <a:extLst>
                  <a:ext uri="{FF2B5EF4-FFF2-40B4-BE49-F238E27FC236}">
                    <a16:creationId xmlns:a16="http://schemas.microsoft.com/office/drawing/2014/main" id="{DBA7F992-8392-923B-1306-0F2C50FDA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4028" y="926260"/>
                <a:ext cx="485536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asellaDiTesto 89">
                <a:extLst>
                  <a:ext uri="{FF2B5EF4-FFF2-40B4-BE49-F238E27FC236}">
                    <a16:creationId xmlns:a16="http://schemas.microsoft.com/office/drawing/2014/main" id="{A5C93755-D1A0-30B5-AC4E-DC867CA74DB0}"/>
                  </a:ext>
                </a:extLst>
              </p:cNvPr>
              <p:cNvSpPr txBox="1"/>
              <p:nvPr/>
            </p:nvSpPr>
            <p:spPr>
              <a:xfrm>
                <a:off x="4086464" y="2130327"/>
                <a:ext cx="48553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pc="5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r>
                            <a:rPr lang="it-IT" sz="1400" i="1" spc="5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𝑇</m:t>
                          </m:r>
                        </m:e>
                        <m:sub>
                          <m:r>
                            <a:rPr lang="it-IT" sz="1400" i="1" spc="5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0" name="CasellaDiTesto 89">
                <a:extLst>
                  <a:ext uri="{FF2B5EF4-FFF2-40B4-BE49-F238E27FC236}">
                    <a16:creationId xmlns:a16="http://schemas.microsoft.com/office/drawing/2014/main" id="{A5C93755-D1A0-30B5-AC4E-DC867CA74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6464" y="2130327"/>
                <a:ext cx="485536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asellaDiTesto 90">
                <a:extLst>
                  <a:ext uri="{FF2B5EF4-FFF2-40B4-BE49-F238E27FC236}">
                    <a16:creationId xmlns:a16="http://schemas.microsoft.com/office/drawing/2014/main" id="{9ACB89F7-B3B8-15D8-48BE-D3AEF270587C}"/>
                  </a:ext>
                </a:extLst>
              </p:cNvPr>
              <p:cNvSpPr txBox="1"/>
              <p:nvPr/>
            </p:nvSpPr>
            <p:spPr>
              <a:xfrm>
                <a:off x="1612392" y="2170716"/>
                <a:ext cx="81300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pc="5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𝑃𝐵𝐶</m:t>
                      </m:r>
                    </m:oMath>
                  </m:oMathPara>
                </a14:m>
                <a:endParaRPr lang="it-IT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91" name="CasellaDiTesto 90">
                <a:extLst>
                  <a:ext uri="{FF2B5EF4-FFF2-40B4-BE49-F238E27FC236}">
                    <a16:creationId xmlns:a16="http://schemas.microsoft.com/office/drawing/2014/main" id="{9ACB89F7-B3B8-15D8-48BE-D3AEF2705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2392" y="2170716"/>
                <a:ext cx="813004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asellaDiTesto 91">
                <a:extLst>
                  <a:ext uri="{FF2B5EF4-FFF2-40B4-BE49-F238E27FC236}">
                    <a16:creationId xmlns:a16="http://schemas.microsoft.com/office/drawing/2014/main" id="{724B46E9-A9BA-FAC6-3CDB-81B214E82E3A}"/>
                  </a:ext>
                </a:extLst>
              </p:cNvPr>
              <p:cNvSpPr txBox="1"/>
              <p:nvPr/>
            </p:nvSpPr>
            <p:spPr>
              <a:xfrm>
                <a:off x="6409033" y="1709065"/>
                <a:ext cx="81300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pc="5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𝑃𝐵𝐶</m:t>
                      </m:r>
                    </m:oMath>
                  </m:oMathPara>
                </a14:m>
                <a:endParaRPr lang="it-IT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92" name="CasellaDiTesto 91">
                <a:extLst>
                  <a:ext uri="{FF2B5EF4-FFF2-40B4-BE49-F238E27FC236}">
                    <a16:creationId xmlns:a16="http://schemas.microsoft.com/office/drawing/2014/main" id="{724B46E9-A9BA-FAC6-3CDB-81B214E82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033" y="1709065"/>
                <a:ext cx="813004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0EDF9A92-0A8D-258B-C475-75D04C011CAA}"/>
              </a:ext>
            </a:extLst>
          </p:cNvPr>
          <p:cNvSpPr txBox="1"/>
          <p:nvPr/>
        </p:nvSpPr>
        <p:spPr>
          <a:xfrm>
            <a:off x="6638072" y="3752885"/>
            <a:ext cx="10718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New BC!</a:t>
            </a:r>
          </a:p>
        </p:txBody>
      </p:sp>
    </p:spTree>
    <p:extLst>
      <p:ext uri="{BB962C8B-B14F-4D97-AF65-F5344CB8AC3E}">
        <p14:creationId xmlns:p14="http://schemas.microsoft.com/office/powerpoint/2010/main" val="980918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F95C2E-4E34-5D49-1138-75709F1E9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333" y="0"/>
            <a:ext cx="7368667" cy="857250"/>
          </a:xfrm>
        </p:spPr>
        <p:txBody>
          <a:bodyPr/>
          <a:lstStyle/>
          <a:p>
            <a:r>
              <a:rPr lang="it-IT" dirty="0"/>
              <a:t>Thermal </a:t>
            </a:r>
            <a:r>
              <a:rPr lang="it-IT" dirty="0" err="1"/>
              <a:t>disturbance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EFDFC3E-C59A-D06D-CDCA-4C4D7F130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23</a:t>
            </a:fld>
            <a:endParaRPr lang="en-US" dirty="0"/>
          </a:p>
        </p:txBody>
      </p:sp>
      <p:sp>
        <p:nvSpPr>
          <p:cNvPr id="18" name="Freccia a destra 17">
            <a:extLst>
              <a:ext uri="{FF2B5EF4-FFF2-40B4-BE49-F238E27FC236}">
                <a16:creationId xmlns:a16="http://schemas.microsoft.com/office/drawing/2014/main" id="{A5EA88E2-9BEC-5BD1-8ADA-12E2CF95678C}"/>
              </a:ext>
            </a:extLst>
          </p:cNvPr>
          <p:cNvSpPr/>
          <p:nvPr/>
        </p:nvSpPr>
        <p:spPr>
          <a:xfrm>
            <a:off x="3440961" y="2698978"/>
            <a:ext cx="1130052" cy="4550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Segnaposto contenuto 2">
                <a:extLst>
                  <a:ext uri="{FF2B5EF4-FFF2-40B4-BE49-F238E27FC236}">
                    <a16:creationId xmlns:a16="http://schemas.microsoft.com/office/drawing/2014/main" id="{6383B5B1-69EA-0282-5771-FF23B8415D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40961" y="1015161"/>
                <a:ext cx="5380473" cy="88476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342891" indent="-342891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742932" indent="-285744" algn="l" defTabSz="457189" rtl="0" eaLnBrk="1" latinLnBrk="0" hangingPunct="1">
                  <a:spcBef>
                    <a:spcPct val="20000"/>
                  </a:spcBef>
                  <a:buFont typeface="Courier New"/>
                  <a:buChar char="o"/>
                  <a:defRPr sz="2000" kern="1200">
                    <a:solidFill>
                      <a:srgbClr val="1F497D"/>
                    </a:solidFill>
                    <a:latin typeface="+mj-lt"/>
                    <a:ea typeface="+mn-ea"/>
                    <a:cs typeface="+mn-cs"/>
                  </a:defRPr>
                </a:lvl2pPr>
                <a:lvl3pPr marL="1142971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1F497D"/>
                    </a:solidFill>
                    <a:latin typeface="+mj-lt"/>
                    <a:ea typeface="+mn-ea"/>
                    <a:cs typeface="+mn-cs"/>
                  </a:defRPr>
                </a:lvl3pPr>
                <a:lvl4pPr marL="1600160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rgbClr val="1F497D"/>
                    </a:solidFill>
                    <a:latin typeface="+mj-lt"/>
                    <a:ea typeface="+mn-ea"/>
                    <a:cs typeface="+mn-cs"/>
                  </a:defRPr>
                </a:lvl4pPr>
                <a:lvl5pPr marL="2057349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rgbClr val="1F497D"/>
                    </a:solidFill>
                    <a:latin typeface="+mj-lt"/>
                    <a:ea typeface="+mn-ea"/>
                    <a:cs typeface="+mn-cs"/>
                  </a:defRPr>
                </a:lvl5pPr>
                <a:lvl6pPr marL="2514537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1800" dirty="0"/>
                  <a:t>External </a:t>
                </a:r>
                <a:r>
                  <a:rPr lang="it-IT" sz="1800" dirty="0" err="1"/>
                  <a:t>heat</a:t>
                </a:r>
                <a:r>
                  <a:rPr lang="it-IT" sz="1800" dirty="0"/>
                  <a:t> source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pc="50" smtClean="0">
                            <a:solidFill>
                              <a:srgbClr val="00326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sSubPr>
                      <m:e>
                        <m:r>
                          <a:rPr lang="it-IT" sz="1800" b="0" i="1" spc="50" smtClean="0">
                            <a:solidFill>
                              <a:srgbClr val="00326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ourier New" panose="02070309020205020404" pitchFamily="49" charset="0"/>
                          </a:rPr>
                          <m:t>𝑞</m:t>
                        </m:r>
                      </m:e>
                      <m:sub>
                        <m:r>
                          <a:rPr lang="it-IT" sz="1800" b="0" i="1" spc="50" smtClean="0">
                            <a:solidFill>
                              <a:srgbClr val="00326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ourier New" panose="02070309020205020404" pitchFamily="49" charset="0"/>
                          </a:rPr>
                          <m:t>𝑒𝑥𝑡</m:t>
                        </m:r>
                      </m:sub>
                    </m:sSub>
                    <m:r>
                      <a:rPr lang="it-IT" sz="1800" b="0" i="1" spc="50" smtClean="0">
                        <a:solidFill>
                          <a:srgbClr val="00326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 </m:t>
                    </m:r>
                  </m:oMath>
                </a14:m>
                <a:r>
                  <a:rPr lang="it-IT" sz="1800" dirty="0"/>
                  <a:t> </a:t>
                </a:r>
                <a:r>
                  <a:rPr lang="it-IT" sz="1800" dirty="0" err="1"/>
                  <a:t>imposed</a:t>
                </a:r>
                <a:r>
                  <a:rPr lang="it-IT" sz="1800" dirty="0"/>
                  <a:t> on the center </a:t>
                </a:r>
                <a14:m>
                  <m:oMath xmlns:m="http://schemas.openxmlformats.org/officeDocument/2006/math">
                    <m:r>
                      <a:rPr lang="it-IT" sz="1800" b="0" i="1" spc="50" smtClean="0">
                        <a:solidFill>
                          <a:srgbClr val="00326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0.4 </m:t>
                    </m:r>
                    <m:r>
                      <a:rPr lang="it-IT" sz="1800" b="0" i="1" spc="50" smtClean="0">
                        <a:solidFill>
                          <a:srgbClr val="00326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𝑚𝑚</m:t>
                    </m:r>
                  </m:oMath>
                </a14:m>
                <a:r>
                  <a:rPr lang="it-IT" sz="1800" dirty="0"/>
                  <a:t> of the tape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pc="50" smtClean="0">
                            <a:solidFill>
                              <a:srgbClr val="00326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sSubPr>
                      <m:e>
                        <m:r>
                          <a:rPr lang="it-IT" sz="1800" b="0" i="1" spc="50" smtClean="0">
                            <a:solidFill>
                              <a:srgbClr val="00326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ourier New" panose="02070309020205020404" pitchFamily="49" charset="0"/>
                          </a:rPr>
                          <m:t>𝐼</m:t>
                        </m:r>
                      </m:e>
                      <m:sub>
                        <m:r>
                          <a:rPr lang="it-IT" sz="1800" b="0" i="1" spc="50" smtClean="0">
                            <a:solidFill>
                              <a:srgbClr val="00326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ourier New" panose="02070309020205020404" pitchFamily="49" charset="0"/>
                          </a:rPr>
                          <m:t>𝑒𝑥𝑡</m:t>
                        </m:r>
                      </m:sub>
                    </m:sSub>
                    <m:r>
                      <a:rPr lang="it-IT" sz="1800" b="0" i="1" spc="50" smtClean="0">
                        <a:solidFill>
                          <a:srgbClr val="00326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=25 </m:t>
                    </m:r>
                    <m:r>
                      <a:rPr lang="it-IT" sz="1800" b="0" i="1" spc="50" smtClean="0">
                        <a:solidFill>
                          <a:srgbClr val="00326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𝐴</m:t>
                    </m:r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19" name="Segnaposto contenuto 2">
                <a:extLst>
                  <a:ext uri="{FF2B5EF4-FFF2-40B4-BE49-F238E27FC236}">
                    <a16:creationId xmlns:a16="http://schemas.microsoft.com/office/drawing/2014/main" id="{6383B5B1-69EA-0282-5771-FF23B8415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961" y="1015161"/>
                <a:ext cx="5380473" cy="884760"/>
              </a:xfrm>
              <a:prstGeom prst="rect">
                <a:avLst/>
              </a:prstGeom>
              <a:blipFill>
                <a:blip r:embed="rId3"/>
                <a:stretch>
                  <a:fillRect l="-566" t="-5517" b="-55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magine 19">
            <a:extLst>
              <a:ext uri="{FF2B5EF4-FFF2-40B4-BE49-F238E27FC236}">
                <a16:creationId xmlns:a16="http://schemas.microsoft.com/office/drawing/2014/main" id="{AA68DB83-9655-F80F-2E68-6AC7AD52F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716" y="2022190"/>
            <a:ext cx="3458497" cy="2593873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303C3E2D-7B06-CDE5-7563-CBA53A4741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</a:blip>
          <a:srcRect l="2645" r="4063"/>
          <a:stretch/>
        </p:blipFill>
        <p:spPr>
          <a:xfrm rot="5400000">
            <a:off x="179018" y="1820085"/>
            <a:ext cx="3462492" cy="1931342"/>
          </a:xfrm>
          <a:prstGeom prst="rect">
            <a:avLst/>
          </a:prstGeom>
        </p:spPr>
      </p:pic>
      <p:sp>
        <p:nvSpPr>
          <p:cNvPr id="26" name="Parallelogramma 25">
            <a:extLst>
              <a:ext uri="{FF2B5EF4-FFF2-40B4-BE49-F238E27FC236}">
                <a16:creationId xmlns:a16="http://schemas.microsoft.com/office/drawing/2014/main" id="{770BE6C0-D7FC-E35C-D365-59A37689381E}"/>
              </a:ext>
            </a:extLst>
          </p:cNvPr>
          <p:cNvSpPr/>
          <p:nvPr/>
        </p:nvSpPr>
        <p:spPr>
          <a:xfrm rot="3045312">
            <a:off x="1742740" y="2459858"/>
            <a:ext cx="697233" cy="443509"/>
          </a:xfrm>
          <a:prstGeom prst="parallelogram">
            <a:avLst>
              <a:gd name="adj" fmla="val 5867"/>
            </a:avLst>
          </a:prstGeom>
          <a:gradFill flip="none" rotWithShape="1">
            <a:gsLst>
              <a:gs pos="20000">
                <a:srgbClr val="FF0000"/>
              </a:gs>
              <a:gs pos="75000">
                <a:srgbClr val="FFC000"/>
              </a:gs>
              <a:gs pos="100000">
                <a:srgbClr val="FF0000">
                  <a:tint val="23500"/>
                  <a:satMod val="160000"/>
                  <a:alpha val="0"/>
                </a:srgb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Esplosione: 14 punte 24">
                <a:extLst>
                  <a:ext uri="{FF2B5EF4-FFF2-40B4-BE49-F238E27FC236}">
                    <a16:creationId xmlns:a16="http://schemas.microsoft.com/office/drawing/2014/main" id="{A21AE19B-98C3-1907-1806-9BC1CCF3EC1E}"/>
                  </a:ext>
                </a:extLst>
              </p:cNvPr>
              <p:cNvSpPr/>
              <p:nvPr/>
            </p:nvSpPr>
            <p:spPr>
              <a:xfrm>
                <a:off x="1807591" y="2423582"/>
                <a:ext cx="661303" cy="442317"/>
              </a:xfrm>
              <a:prstGeom prst="irregularSeal2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b="0" i="1" spc="50" smtClean="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r>
                            <a:rPr lang="it-IT" sz="1400" b="0" i="1" spc="50" smtClean="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𝑞</m:t>
                          </m:r>
                        </m:e>
                        <m:sub>
                          <m:r>
                            <a:rPr lang="it-IT" sz="1400" b="0" i="1" spc="50" smtClean="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𝑒𝑥𝑡</m:t>
                          </m:r>
                        </m:sub>
                      </m:sSub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25" name="Esplosione: 14 punte 24">
                <a:extLst>
                  <a:ext uri="{FF2B5EF4-FFF2-40B4-BE49-F238E27FC236}">
                    <a16:creationId xmlns:a16="http://schemas.microsoft.com/office/drawing/2014/main" id="{A21AE19B-98C3-1907-1806-9BC1CCF3EC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591" y="2423582"/>
                <a:ext cx="661303" cy="442317"/>
              </a:xfrm>
              <a:prstGeom prst="irregularSeal2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7E0FC028-91A7-DEF3-DF78-091B40410A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36711" y="143381"/>
            <a:ext cx="1263045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27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F95C2E-4E34-5D49-1138-75709F1E9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Thermal </a:t>
            </a:r>
            <a:r>
              <a:rPr lang="it-IT" dirty="0" err="1"/>
              <a:t>disturbance</a:t>
            </a:r>
            <a:r>
              <a:rPr lang="it-IT" dirty="0"/>
              <a:t>: </a:t>
            </a:r>
            <a:r>
              <a:rPr lang="it-IT" dirty="0" err="1"/>
              <a:t>results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EFDFC3E-C59A-D06D-CDCA-4C4D7F130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24</a:t>
            </a:fld>
            <a:endParaRPr lang="en-US" dirty="0"/>
          </a:p>
        </p:txBody>
      </p:sp>
      <p:pic>
        <p:nvPicPr>
          <p:cNvPr id="15" name="Immagine 14" descr="Immagine che contiene testo, luce, illuminato, scuro&#10;&#10;Descrizione generata automaticamente">
            <a:extLst>
              <a:ext uri="{FF2B5EF4-FFF2-40B4-BE49-F238E27FC236}">
                <a16:creationId xmlns:a16="http://schemas.microsoft.com/office/drawing/2014/main" id="{F5C872A9-956F-91DF-7537-2975BEB93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3226"/>
            <a:ext cx="4552336" cy="341425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A702BC31-302F-3B57-69EA-DF82EDF38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093226"/>
            <a:ext cx="4552336" cy="3414252"/>
          </a:xfrm>
          <a:prstGeom prst="rect">
            <a:avLst/>
          </a:prstGeom>
        </p:spPr>
      </p:pic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AA6C2A8F-38C2-985E-8A8D-E932BE7916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36711" y="143381"/>
            <a:ext cx="1263045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17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DC3F62F-C3BA-3D2E-8D69-C2133F6231F4}"/>
              </a:ext>
            </a:extLst>
          </p:cNvPr>
          <p:cNvCxnSpPr/>
          <p:nvPr/>
        </p:nvCxnSpPr>
        <p:spPr>
          <a:xfrm>
            <a:off x="1209623" y="1617665"/>
            <a:ext cx="0" cy="20269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2E539135-E728-1D66-82C5-5EDCB20F8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Geometry</a:t>
            </a:r>
            <a:r>
              <a:rPr lang="it-IT" dirty="0"/>
              <a:t> and mesh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BAA2991-2338-3CEE-8FD0-122D79912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25</a:t>
            </a:fld>
            <a:endParaRPr lang="en-US" dirty="0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ABAB3B71-7552-5118-7313-68E08A4C13F7}"/>
              </a:ext>
            </a:extLst>
          </p:cNvPr>
          <p:cNvCxnSpPr/>
          <p:nvPr/>
        </p:nvCxnSpPr>
        <p:spPr>
          <a:xfrm>
            <a:off x="1209623" y="3629132"/>
            <a:ext cx="1066800" cy="4419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Segnaposto contenuto 7">
            <a:extLst>
              <a:ext uri="{FF2B5EF4-FFF2-40B4-BE49-F238E27FC236}">
                <a16:creationId xmlns:a16="http://schemas.microsoft.com/office/drawing/2014/main" id="{FBDC47CF-85FB-73A1-D87E-FE819DB674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6" t="20414" r="29306" b="22082"/>
          <a:stretch/>
        </p:blipFill>
        <p:spPr>
          <a:xfrm>
            <a:off x="3656799" y="1128986"/>
            <a:ext cx="1974381" cy="2048607"/>
          </a:xfrm>
          <a:ln w="19050">
            <a:solidFill>
              <a:srgbClr val="FF0000"/>
            </a:solidFill>
          </a:ln>
        </p:spPr>
      </p:pic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0F657616-8B0C-14A0-BDF3-D6C0A3856A4D}"/>
              </a:ext>
            </a:extLst>
          </p:cNvPr>
          <p:cNvSpPr txBox="1">
            <a:spLocks/>
          </p:cNvSpPr>
          <p:nvPr/>
        </p:nvSpPr>
        <p:spPr>
          <a:xfrm>
            <a:off x="3559133" y="3381949"/>
            <a:ext cx="3748315" cy="1163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/>
              <a:t>Air: </a:t>
            </a:r>
            <a:r>
              <a:rPr lang="it-IT" sz="2000" dirty="0" err="1"/>
              <a:t>tetrahedral</a:t>
            </a:r>
            <a:r>
              <a:rPr lang="it-IT" sz="2000" dirty="0"/>
              <a:t> mesh</a:t>
            </a:r>
          </a:p>
          <a:p>
            <a:r>
              <a:rPr lang="it-IT" sz="2000" dirty="0"/>
              <a:t>Tapes: </a:t>
            </a:r>
            <a:r>
              <a:rPr lang="it-IT" sz="2000" dirty="0" err="1"/>
              <a:t>Triangular</a:t>
            </a:r>
            <a:r>
              <a:rPr lang="it-IT" sz="2000" dirty="0"/>
              <a:t> mesh </a:t>
            </a:r>
          </a:p>
          <a:p>
            <a:r>
              <a:rPr lang="it-IT" sz="2000" dirty="0" err="1"/>
              <a:t>Dofs</a:t>
            </a:r>
            <a:r>
              <a:rPr lang="it-IT" sz="2000" dirty="0"/>
              <a:t> ~ 91,000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332A342B-A4FF-A5DC-D7ED-D87282482049}"/>
              </a:ext>
            </a:extLst>
          </p:cNvPr>
          <p:cNvCxnSpPr>
            <a:cxnSpLocks/>
          </p:cNvCxnSpPr>
          <p:nvPr/>
        </p:nvCxnSpPr>
        <p:spPr>
          <a:xfrm>
            <a:off x="5659968" y="1811975"/>
            <a:ext cx="49206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FD803BCF-375B-90C5-CD01-0405A5CB10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36711" y="143381"/>
            <a:ext cx="1263045" cy="55574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42ECE415-D284-9493-E417-8C95F34E59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906" t="12431" r="15474" b="8841"/>
          <a:stretch/>
        </p:blipFill>
        <p:spPr>
          <a:xfrm>
            <a:off x="6190667" y="1102436"/>
            <a:ext cx="2564491" cy="212138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5" name="Immagine 14" descr="Immagine che contiene accessorio&#10;&#10;Descrizione generata automaticamente">
            <a:extLst>
              <a:ext uri="{FF2B5EF4-FFF2-40B4-BE49-F238E27FC236}">
                <a16:creationId xmlns:a16="http://schemas.microsoft.com/office/drawing/2014/main" id="{49A1E6D4-64BE-98E0-4D07-AB8323BD21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769" t="28940" r="17975" b="22194"/>
          <a:stretch/>
        </p:blipFill>
        <p:spPr>
          <a:xfrm>
            <a:off x="0" y="1792353"/>
            <a:ext cx="3368842" cy="2234435"/>
          </a:xfrm>
          <a:prstGeom prst="rect">
            <a:avLst/>
          </a:prstGeom>
        </p:spPr>
      </p:pic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C63D05B6-E800-2F09-B5B0-15EFBAB39A9A}"/>
              </a:ext>
            </a:extLst>
          </p:cNvPr>
          <p:cNvCxnSpPr/>
          <p:nvPr/>
        </p:nvCxnSpPr>
        <p:spPr>
          <a:xfrm>
            <a:off x="2276423" y="2059625"/>
            <a:ext cx="0" cy="20269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7BF4FA8D-ED6F-9EBF-BD34-4844C6A9CFC4}"/>
              </a:ext>
            </a:extLst>
          </p:cNvPr>
          <p:cNvCxnSpPr/>
          <p:nvPr/>
        </p:nvCxnSpPr>
        <p:spPr>
          <a:xfrm>
            <a:off x="1209623" y="1617665"/>
            <a:ext cx="1066800" cy="4419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44F89428-0F17-93E6-26FE-4D1B0E0C194E}"/>
              </a:ext>
            </a:extLst>
          </p:cNvPr>
          <p:cNvCxnSpPr>
            <a:cxnSpLocks/>
          </p:cNvCxnSpPr>
          <p:nvPr/>
        </p:nvCxnSpPr>
        <p:spPr>
          <a:xfrm flipV="1">
            <a:off x="2276423" y="3091685"/>
            <a:ext cx="1320217" cy="4881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4674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FBC0F9-4998-EF8D-2F49-24B6FF6AB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6 tapes CORC® @ 200 A (1)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9891C4B-4AF1-C02C-088C-7A2179E52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26</a:t>
            </a:fld>
            <a:endParaRPr lang="en-US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3A7ED487-B30D-2248-A94B-7D341F98AC93}"/>
              </a:ext>
            </a:extLst>
          </p:cNvPr>
          <p:cNvGrpSpPr/>
          <p:nvPr/>
        </p:nvGrpSpPr>
        <p:grpSpPr>
          <a:xfrm>
            <a:off x="208305" y="1307517"/>
            <a:ext cx="4212441" cy="2845098"/>
            <a:chOff x="4293449" y="943131"/>
            <a:chExt cx="5019725" cy="3674611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35C0C43C-E7DF-61D0-BE74-06E34D5A7D0B}"/>
                </a:ext>
              </a:extLst>
            </p:cNvPr>
            <p:cNvGrpSpPr/>
            <p:nvPr/>
          </p:nvGrpSpPr>
          <p:grpSpPr>
            <a:xfrm>
              <a:off x="4293449" y="970839"/>
              <a:ext cx="4628994" cy="3646903"/>
              <a:chOff x="4057922" y="970839"/>
              <a:chExt cx="4628994" cy="3646903"/>
            </a:xfrm>
          </p:grpSpPr>
          <p:pic>
            <p:nvPicPr>
              <p:cNvPr id="6" name="Immagine 5" descr="Immagine che contiene testo, oggetto da esterni&#10;&#10;Descrizione generata automaticamente">
                <a:extLst>
                  <a:ext uri="{FF2B5EF4-FFF2-40B4-BE49-F238E27FC236}">
                    <a16:creationId xmlns:a16="http://schemas.microsoft.com/office/drawing/2014/main" id="{CF2838DB-6B4A-F102-81D6-CAC61EB891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1470" r="22473"/>
              <a:stretch/>
            </p:blipFill>
            <p:spPr>
              <a:xfrm>
                <a:off x="4057922" y="1106553"/>
                <a:ext cx="4036936" cy="3457432"/>
              </a:xfrm>
              <a:prstGeom prst="rect">
                <a:avLst/>
              </a:prstGeom>
            </p:spPr>
          </p:pic>
          <p:pic>
            <p:nvPicPr>
              <p:cNvPr id="8" name="Immagine 7" descr="Immagine che contiene testo, monitor, schermo, elettronico&#10;&#10;Descrizione generata automaticamente">
                <a:extLst>
                  <a:ext uri="{FF2B5EF4-FFF2-40B4-BE49-F238E27FC236}">
                    <a16:creationId xmlns:a16="http://schemas.microsoft.com/office/drawing/2014/main" id="{60CA7F11-26E4-F331-6557-EC95317725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9355" t="6921" r="8405"/>
              <a:stretch/>
            </p:blipFill>
            <p:spPr>
              <a:xfrm>
                <a:off x="8047462" y="970839"/>
                <a:ext cx="639454" cy="3646903"/>
              </a:xfrm>
              <a:prstGeom prst="rect">
                <a:avLst/>
              </a:prstGeom>
            </p:spPr>
          </p:pic>
        </p:grp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EA6DECED-7021-5550-611A-DA21DE32CD4D}"/>
                </a:ext>
              </a:extLst>
            </p:cNvPr>
            <p:cNvSpPr txBox="1"/>
            <p:nvPr/>
          </p:nvSpPr>
          <p:spPr>
            <a:xfrm>
              <a:off x="8854787" y="943131"/>
              <a:ext cx="458387" cy="337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100" dirty="0"/>
                <a:t>(T)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CEB817E0-4B90-BF79-D0BA-91E37858815A}"/>
                  </a:ext>
                </a:extLst>
              </p:cNvPr>
              <p:cNvSpPr txBox="1"/>
              <p:nvPr/>
            </p:nvSpPr>
            <p:spPr>
              <a:xfrm>
                <a:off x="366587" y="4262386"/>
                <a:ext cx="3229424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100" i="1" dirty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it-IT" sz="1100" b="0" i="1" dirty="0" smtClean="0">
                          <a:latin typeface="Cambria Math" panose="02040503050406030204" pitchFamily="18" charset="0"/>
                        </a:rPr>
                        <m:t>=200 </m:t>
                      </m:r>
                      <m:r>
                        <a:rPr lang="it-IT" sz="1100" b="0" i="1" dirty="0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1100" b="0" i="1" dirty="0" smtClean="0">
                          <a:latin typeface="Cambria Math" panose="02040503050406030204" pitchFamily="18" charset="0"/>
                        </a:rPr>
                        <m:t> ≪</m:t>
                      </m:r>
                      <m:sSub>
                        <m:sSubPr>
                          <m:ctrlPr>
                            <a:rPr lang="it-IT" sz="1100" b="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100" b="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sz="1100" b="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𝑐𝑟𝑖𝑡</m:t>
                          </m:r>
                        </m:sub>
                      </m:sSub>
                      <m:r>
                        <a:rPr lang="it-IT" sz="1100" b="0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it-IT" sz="1100" b="0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𝑆𝐶</m:t>
                      </m:r>
                      <m:r>
                        <a:rPr lang="it-IT" sz="1100" b="0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100" b="0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𝑐𝑜𝑛𝑑𝑖𝑡𝑖𝑜𝑛𝑠</m:t>
                      </m:r>
                    </m:oMath>
                  </m:oMathPara>
                </a14:m>
                <a:endParaRPr lang="it-IT" sz="110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CEB817E0-4B90-BF79-D0BA-91E3785881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587" y="4262386"/>
                <a:ext cx="3229424" cy="2616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FE452041-EFC2-C97D-483C-F471C283B09F}"/>
              </a:ext>
            </a:extLst>
          </p:cNvPr>
          <p:cNvSpPr txBox="1"/>
          <p:nvPr/>
        </p:nvSpPr>
        <p:spPr>
          <a:xfrm>
            <a:off x="894200" y="939413"/>
            <a:ext cx="278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flux</a:t>
            </a:r>
            <a:r>
              <a:rPr lang="it-IT" dirty="0"/>
              <a:t> </a:t>
            </a:r>
            <a:r>
              <a:rPr lang="it-IT" dirty="0" err="1"/>
              <a:t>induced</a:t>
            </a:r>
            <a:endParaRPr lang="it-IT" dirty="0"/>
          </a:p>
        </p:txBody>
      </p: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B83DFAFA-145F-E257-56E6-B4DDA4C2DE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36711" y="143381"/>
            <a:ext cx="1263045" cy="555740"/>
          </a:xfrm>
          <a:prstGeom prst="rect">
            <a:avLst/>
          </a:prstGeom>
        </p:spPr>
      </p:pic>
      <p:pic>
        <p:nvPicPr>
          <p:cNvPr id="10" name="Immagine 9" descr="Immagine che contiene colorato, filetto, dipingendo&#10;&#10;Descrizione generata automaticamente">
            <a:extLst>
              <a:ext uri="{FF2B5EF4-FFF2-40B4-BE49-F238E27FC236}">
                <a16:creationId xmlns:a16="http://schemas.microsoft.com/office/drawing/2014/main" id="{94FFAFEC-9343-F1E3-A91D-2E49FDB930F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996"/>
          <a:stretch/>
        </p:blipFill>
        <p:spPr>
          <a:xfrm>
            <a:off x="4370601" y="1130429"/>
            <a:ext cx="4568340" cy="328934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20D38F9-CAAA-C11A-704E-4EF56BA16684}"/>
              </a:ext>
            </a:extLst>
          </p:cNvPr>
          <p:cNvSpPr txBox="1"/>
          <p:nvPr/>
        </p:nvSpPr>
        <p:spPr>
          <a:xfrm>
            <a:off x="4898015" y="4057386"/>
            <a:ext cx="3079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Non-</a:t>
            </a:r>
            <a:r>
              <a:rPr lang="it-IT" sz="1200" dirty="0" err="1"/>
              <a:t>homogeneous</a:t>
            </a:r>
            <a:r>
              <a:rPr lang="it-IT" sz="1200" dirty="0"/>
              <a:t> </a:t>
            </a:r>
            <a:r>
              <a:rPr lang="it-IT" sz="1200" dirty="0" err="1"/>
              <a:t>current</a:t>
            </a:r>
            <a:r>
              <a:rPr lang="it-IT" sz="1200" dirty="0"/>
              <a:t> </a:t>
            </a:r>
            <a:r>
              <a:rPr lang="it-IT" sz="1200" dirty="0" err="1"/>
              <a:t>distribution</a:t>
            </a:r>
            <a:r>
              <a:rPr lang="it-IT" sz="1200" dirty="0"/>
              <a:t>: </a:t>
            </a:r>
            <a:r>
              <a:rPr lang="it-IT" sz="1200" dirty="0" err="1"/>
              <a:t>higher</a:t>
            </a:r>
            <a:r>
              <a:rPr lang="it-IT" sz="1200" dirty="0"/>
              <a:t> </a:t>
            </a:r>
            <a:r>
              <a:rPr lang="it-IT" sz="1200" dirty="0" err="1"/>
              <a:t>current</a:t>
            </a:r>
            <a:r>
              <a:rPr lang="it-IT" sz="1200" dirty="0"/>
              <a:t> </a:t>
            </a:r>
            <a:r>
              <a:rPr lang="it-IT" sz="1200" dirty="0" err="1"/>
              <a:t>flowing</a:t>
            </a:r>
            <a:r>
              <a:rPr lang="it-IT" sz="1200" dirty="0"/>
              <a:t> in the </a:t>
            </a:r>
            <a:r>
              <a:rPr lang="it-IT" sz="1200" dirty="0" err="1"/>
              <a:t>inner</a:t>
            </a:r>
            <a:r>
              <a:rPr lang="it-IT" sz="1200" dirty="0"/>
              <a:t> </a:t>
            </a:r>
            <a:r>
              <a:rPr lang="it-IT" sz="1200" dirty="0" err="1"/>
              <a:t>layer</a:t>
            </a:r>
            <a:endParaRPr lang="it-IT" sz="1200" dirty="0"/>
          </a:p>
        </p:txBody>
      </p:sp>
      <p:sp>
        <p:nvSpPr>
          <p:cNvPr id="14" name="TextBox 47">
            <a:extLst>
              <a:ext uri="{FF2B5EF4-FFF2-40B4-BE49-F238E27FC236}">
                <a16:creationId xmlns:a16="http://schemas.microsoft.com/office/drawing/2014/main" id="{3F18DA41-E4BB-2D5C-95AA-C7ADA7BFE858}"/>
              </a:ext>
            </a:extLst>
          </p:cNvPr>
          <p:cNvSpPr txBox="1"/>
          <p:nvPr/>
        </p:nvSpPr>
        <p:spPr>
          <a:xfrm>
            <a:off x="4720215" y="3996188"/>
            <a:ext cx="25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ntique Olive Compact" panose="020B0904030504030204" pitchFamily="34" charset="0"/>
              </a:rPr>
              <a:t>!</a:t>
            </a:r>
            <a:endParaRPr lang="it-IT" sz="32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01F5DCE-AF5A-67C5-31C7-618504BCA1E0}"/>
              </a:ext>
            </a:extLst>
          </p:cNvPr>
          <p:cNvSpPr txBox="1"/>
          <p:nvPr/>
        </p:nvSpPr>
        <p:spPr>
          <a:xfrm>
            <a:off x="4748394" y="939413"/>
            <a:ext cx="3079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density</a:t>
            </a:r>
            <a:r>
              <a:rPr lang="it-IT" dirty="0"/>
              <a:t> </a:t>
            </a:r>
            <a:r>
              <a:rPr lang="it-IT" dirty="0" err="1"/>
              <a:t>distribution</a:t>
            </a:r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98582DC-9ED7-93C7-5D0B-78C24BE3E468}"/>
              </a:ext>
            </a:extLst>
          </p:cNvPr>
          <p:cNvSpPr txBox="1"/>
          <p:nvPr/>
        </p:nvSpPr>
        <p:spPr>
          <a:xfrm>
            <a:off x="8497902" y="1413541"/>
            <a:ext cx="6180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/>
              <a:t>(A/m</a:t>
            </a:r>
            <a:r>
              <a:rPr lang="it-IT" sz="1100" baseline="30000" dirty="0"/>
              <a:t>2</a:t>
            </a:r>
            <a:r>
              <a:rPr lang="it-IT" sz="1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55304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F95C2E-4E34-5D49-1138-75709F1E9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6 tapes @ 200 A (2)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EFDFC3E-C59A-D06D-CDCA-4C4D7F130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27</a:t>
            </a:fld>
            <a:endParaRPr lang="en-US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122CAE9-0BCE-B025-BEF0-391198AA2B5D}"/>
              </a:ext>
            </a:extLst>
          </p:cNvPr>
          <p:cNvGrpSpPr/>
          <p:nvPr/>
        </p:nvGrpSpPr>
        <p:grpSpPr>
          <a:xfrm>
            <a:off x="5132167" y="1093222"/>
            <a:ext cx="4056360" cy="3426256"/>
            <a:chOff x="4984512" y="1093223"/>
            <a:chExt cx="4056360" cy="3426256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0A129217-F6D4-3D29-4032-AC8D771E8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996" r="17076"/>
            <a:stretch/>
          </p:blipFill>
          <p:spPr>
            <a:xfrm>
              <a:off x="4984512" y="1230133"/>
              <a:ext cx="3788229" cy="3289346"/>
            </a:xfrm>
            <a:prstGeom prst="rect">
              <a:avLst/>
            </a:prstGeom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804E6B0E-41E0-887E-D42B-25753F7B7BA8}"/>
                </a:ext>
              </a:extLst>
            </p:cNvPr>
            <p:cNvSpPr/>
            <p:nvPr/>
          </p:nvSpPr>
          <p:spPr>
            <a:xfrm>
              <a:off x="7368667" y="1093223"/>
              <a:ext cx="1672205" cy="1305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83C89EC0-B1F6-1639-F807-695FCE2826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07390" y="158129"/>
            <a:ext cx="1092366" cy="48064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33FC0DD-CB68-F1A9-83E4-9A5286CE7971}"/>
              </a:ext>
            </a:extLst>
          </p:cNvPr>
          <p:cNvSpPr txBox="1"/>
          <p:nvPr/>
        </p:nvSpPr>
        <p:spPr>
          <a:xfrm>
            <a:off x="5648391" y="1045466"/>
            <a:ext cx="1672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 </a:t>
            </a:r>
            <a:r>
              <a:rPr lang="it-IT" dirty="0" err="1"/>
              <a:t>distribution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8F3609E-625D-AB49-BD42-DF351DB82E4C}"/>
              </a:ext>
            </a:extLst>
          </p:cNvPr>
          <p:cNvSpPr txBox="1"/>
          <p:nvPr/>
        </p:nvSpPr>
        <p:spPr>
          <a:xfrm>
            <a:off x="8615949" y="1283993"/>
            <a:ext cx="6180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/>
              <a:t>(A/m)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CF9327D6-1944-38F1-B0C1-7195A54F5C65}"/>
              </a:ext>
            </a:extLst>
          </p:cNvPr>
          <p:cNvGrpSpPr/>
          <p:nvPr/>
        </p:nvGrpSpPr>
        <p:grpSpPr>
          <a:xfrm>
            <a:off x="478453" y="1027765"/>
            <a:ext cx="3342570" cy="3446287"/>
            <a:chOff x="431783" y="1205652"/>
            <a:chExt cx="2950880" cy="3061816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0AC986DB-8B8E-0444-F04B-AA66D7568A92}"/>
                </a:ext>
              </a:extLst>
            </p:cNvPr>
            <p:cNvGrpSpPr/>
            <p:nvPr/>
          </p:nvGrpSpPr>
          <p:grpSpPr>
            <a:xfrm>
              <a:off x="431783" y="1205652"/>
              <a:ext cx="2950880" cy="3061816"/>
              <a:chOff x="442452" y="1149647"/>
              <a:chExt cx="2950880" cy="3061816"/>
            </a:xfrm>
          </p:grpSpPr>
          <p:pic>
            <p:nvPicPr>
              <p:cNvPr id="19" name="Segnaposto contenuto 7">
                <a:extLst>
                  <a:ext uri="{FF2B5EF4-FFF2-40B4-BE49-F238E27FC236}">
                    <a16:creationId xmlns:a16="http://schemas.microsoft.com/office/drawing/2014/main" id="{2C578753-0901-F7D1-E900-4B7174C93D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486" t="20414" r="29306" b="22082"/>
              <a:stretch/>
            </p:blipFill>
            <p:spPr>
              <a:xfrm>
                <a:off x="442452" y="1149647"/>
                <a:ext cx="2950880" cy="3061816"/>
              </a:xfrm>
              <a:prstGeom prst="rect">
                <a:avLst/>
              </a:prstGeom>
              <a:ln w="19050">
                <a:solidFill>
                  <a:srgbClr val="4F81BD"/>
                </a:solidFill>
              </a:ln>
            </p:spPr>
          </p:pic>
          <p:sp>
            <p:nvSpPr>
              <p:cNvPr id="20" name="Ovale 19">
                <a:extLst>
                  <a:ext uri="{FF2B5EF4-FFF2-40B4-BE49-F238E27FC236}">
                    <a16:creationId xmlns:a16="http://schemas.microsoft.com/office/drawing/2014/main" id="{7563EBB0-E4F6-2F94-1E2D-A525B4F6A4F6}"/>
                  </a:ext>
                </a:extLst>
              </p:cNvPr>
              <p:cNvSpPr/>
              <p:nvPr/>
            </p:nvSpPr>
            <p:spPr>
              <a:xfrm>
                <a:off x="3101780" y="2351940"/>
                <a:ext cx="85240" cy="8524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Ovale 20">
                <a:extLst>
                  <a:ext uri="{FF2B5EF4-FFF2-40B4-BE49-F238E27FC236}">
                    <a16:creationId xmlns:a16="http://schemas.microsoft.com/office/drawing/2014/main" id="{AD0B6C72-6DF9-543C-D162-D4CD05B5D04B}"/>
                  </a:ext>
                </a:extLst>
              </p:cNvPr>
              <p:cNvSpPr/>
              <p:nvPr/>
            </p:nvSpPr>
            <p:spPr>
              <a:xfrm>
                <a:off x="2115570" y="3702962"/>
                <a:ext cx="85240" cy="8524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Ovale 21">
                <a:extLst>
                  <a:ext uri="{FF2B5EF4-FFF2-40B4-BE49-F238E27FC236}">
                    <a16:creationId xmlns:a16="http://schemas.microsoft.com/office/drawing/2014/main" id="{A5C7A428-15EC-36DE-1FB1-AC9148AACA63}"/>
                  </a:ext>
                </a:extLst>
              </p:cNvPr>
              <p:cNvSpPr/>
              <p:nvPr/>
            </p:nvSpPr>
            <p:spPr>
              <a:xfrm>
                <a:off x="1219169" y="3602973"/>
                <a:ext cx="85240" cy="8524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" name="Ovale 22">
                <a:extLst>
                  <a:ext uri="{FF2B5EF4-FFF2-40B4-BE49-F238E27FC236}">
                    <a16:creationId xmlns:a16="http://schemas.microsoft.com/office/drawing/2014/main" id="{9EF289BE-03DB-DA0B-6BF7-9BADD6866233}"/>
                  </a:ext>
                </a:extLst>
              </p:cNvPr>
              <p:cNvSpPr/>
              <p:nvPr/>
            </p:nvSpPr>
            <p:spPr>
              <a:xfrm>
                <a:off x="2999248" y="2371739"/>
                <a:ext cx="85240" cy="8524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" name="Ovale 23">
                <a:extLst>
                  <a:ext uri="{FF2B5EF4-FFF2-40B4-BE49-F238E27FC236}">
                    <a16:creationId xmlns:a16="http://schemas.microsoft.com/office/drawing/2014/main" id="{2B3FD46E-B8D6-2BA5-AA0D-3B21CCFF3495}"/>
                  </a:ext>
                </a:extLst>
              </p:cNvPr>
              <p:cNvSpPr/>
              <p:nvPr/>
            </p:nvSpPr>
            <p:spPr>
              <a:xfrm>
                <a:off x="2162723" y="3822706"/>
                <a:ext cx="85240" cy="85241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" name="Ovale 24">
                <a:extLst>
                  <a:ext uri="{FF2B5EF4-FFF2-40B4-BE49-F238E27FC236}">
                    <a16:creationId xmlns:a16="http://schemas.microsoft.com/office/drawing/2014/main" id="{1B8E0BFE-F391-25AA-5B70-34E1FB8DF5EA}"/>
                  </a:ext>
                </a:extLst>
              </p:cNvPr>
              <p:cNvSpPr/>
              <p:nvPr/>
            </p:nvSpPr>
            <p:spPr>
              <a:xfrm>
                <a:off x="761847" y="2820158"/>
                <a:ext cx="85240" cy="85241"/>
              </a:xfrm>
              <a:prstGeom prst="ellipse">
                <a:avLst/>
              </a:prstGeom>
              <a:solidFill>
                <a:srgbClr val="4F81BD"/>
              </a:solidFill>
              <a:ln>
                <a:solidFill>
                  <a:srgbClr val="4F81BD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" name="Ovale 25">
                <a:extLst>
                  <a:ext uri="{FF2B5EF4-FFF2-40B4-BE49-F238E27FC236}">
                    <a16:creationId xmlns:a16="http://schemas.microsoft.com/office/drawing/2014/main" id="{2589BD14-5501-3C1A-05CB-2E9EE0C7BA7A}"/>
                  </a:ext>
                </a:extLst>
              </p:cNvPr>
              <p:cNvSpPr/>
              <p:nvPr/>
            </p:nvSpPr>
            <p:spPr>
              <a:xfrm>
                <a:off x="2550066" y="1577865"/>
                <a:ext cx="85240" cy="85241"/>
              </a:xfrm>
              <a:prstGeom prst="ellipse">
                <a:avLst/>
              </a:prstGeom>
              <a:solidFill>
                <a:srgbClr val="CC00CC"/>
              </a:solidFill>
              <a:ln>
                <a:solidFill>
                  <a:srgbClr val="CC00C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CasellaDiTesto 26">
                    <a:extLst>
                      <a:ext uri="{FF2B5EF4-FFF2-40B4-BE49-F238E27FC236}">
                        <a16:creationId xmlns:a16="http://schemas.microsoft.com/office/drawing/2014/main" id="{51C9D7A9-B48E-5856-A6BB-3A508D71E9FC}"/>
                      </a:ext>
                    </a:extLst>
                  </p:cNvPr>
                  <p:cNvSpPr txBox="1"/>
                  <p:nvPr/>
                </p:nvSpPr>
                <p:spPr>
                  <a:xfrm>
                    <a:off x="1359548" y="1563733"/>
                    <a:ext cx="727143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1400" i="1" spc="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𝑇</m:t>
                          </m:r>
                          <m:r>
                            <a:rPr lang="it-IT" sz="1400" i="1" spc="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=0</m:t>
                          </m:r>
                        </m:oMath>
                      </m:oMathPara>
                    </a14:m>
                    <a:endParaRPr lang="it-IT" sz="1400" dirty="0"/>
                  </a:p>
                </p:txBody>
              </p:sp>
            </mc:Choice>
            <mc:Fallback xmlns="">
              <p:sp>
                <p:nvSpPr>
                  <p:cNvPr id="50" name="CasellaDiTesto 49">
                    <a:extLst>
                      <a:ext uri="{FF2B5EF4-FFF2-40B4-BE49-F238E27FC236}">
                        <a16:creationId xmlns:a16="http://schemas.microsoft.com/office/drawing/2014/main" id="{3141F37A-380C-C432-5115-E2EA3C98196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59548" y="1563733"/>
                    <a:ext cx="727143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CasellaDiTesto 27">
                    <a:extLst>
                      <a:ext uri="{FF2B5EF4-FFF2-40B4-BE49-F238E27FC236}">
                        <a16:creationId xmlns:a16="http://schemas.microsoft.com/office/drawing/2014/main" id="{BCC7651F-A598-E577-FF76-F62303E25669}"/>
                      </a:ext>
                    </a:extLst>
                  </p:cNvPr>
                  <p:cNvSpPr txBox="1"/>
                  <p:nvPr/>
                </p:nvSpPr>
                <p:spPr>
                  <a:xfrm rot="18810915">
                    <a:off x="2036430" y="2780787"/>
                    <a:ext cx="576335" cy="27171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sz="1400" b="0" i="1" spc="5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sSubPr>
                            <m:e>
                              <m:r>
                                <a:rPr lang="it-IT" sz="1400" b="0" i="1" spc="5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it-IT" sz="1400" b="0" i="0" spc="5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x</m:t>
                              </m:r>
                            </m:sub>
                          </m:sSub>
                        </m:oMath>
                      </m:oMathPara>
                    </a14:m>
                    <a:endParaRPr lang="it-IT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8" name="CasellaDiTesto 27">
                    <a:extLst>
                      <a:ext uri="{FF2B5EF4-FFF2-40B4-BE49-F238E27FC236}">
                        <a16:creationId xmlns:a16="http://schemas.microsoft.com/office/drawing/2014/main" id="{BCC7651F-A598-E577-FF76-F62303E2566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8810915">
                    <a:off x="2036430" y="2780787"/>
                    <a:ext cx="576335" cy="27171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CasellaDiTesto 28">
                    <a:extLst>
                      <a:ext uri="{FF2B5EF4-FFF2-40B4-BE49-F238E27FC236}">
                        <a16:creationId xmlns:a16="http://schemas.microsoft.com/office/drawing/2014/main" id="{611D37C0-1A1C-9FD5-DD83-953161667DD0}"/>
                      </a:ext>
                    </a:extLst>
                  </p:cNvPr>
                  <p:cNvSpPr txBox="1"/>
                  <p:nvPr/>
                </p:nvSpPr>
                <p:spPr>
                  <a:xfrm>
                    <a:off x="2409685" y="3624726"/>
                    <a:ext cx="964402" cy="27344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1400" b="0" i="1" spc="5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𝑇</m:t>
                          </m:r>
                          <m:r>
                            <a:rPr lang="it-IT" sz="1400" b="0" i="1" spc="5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it-IT" sz="1400" b="0" i="1" spc="5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sSubPr>
                            <m:e>
                              <m:r>
                                <a:rPr lang="it-IT" sz="1400" b="0" i="1" spc="5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1400" b="0" i="1" spc="5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𝑡𝑜𝑡</m:t>
                              </m:r>
                            </m:sub>
                          </m:sSub>
                        </m:oMath>
                      </m:oMathPara>
                    </a14:m>
                    <a:endParaRPr lang="it-IT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CasellaDiTesto 28">
                    <a:extLst>
                      <a:ext uri="{FF2B5EF4-FFF2-40B4-BE49-F238E27FC236}">
                        <a16:creationId xmlns:a16="http://schemas.microsoft.com/office/drawing/2014/main" id="{611D37C0-1A1C-9FD5-DD83-953161667DD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09685" y="3624726"/>
                    <a:ext cx="964402" cy="273441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" name="Ovale 29">
                <a:extLst>
                  <a:ext uri="{FF2B5EF4-FFF2-40B4-BE49-F238E27FC236}">
                    <a16:creationId xmlns:a16="http://schemas.microsoft.com/office/drawing/2014/main" id="{0B172A7A-CFAB-C864-92FB-9B3A443E00AB}"/>
                  </a:ext>
                </a:extLst>
              </p:cNvPr>
              <p:cNvSpPr/>
              <p:nvPr/>
            </p:nvSpPr>
            <p:spPr>
              <a:xfrm>
                <a:off x="2891886" y="3250478"/>
                <a:ext cx="85240" cy="85241"/>
              </a:xfrm>
              <a:prstGeom prst="ellipse">
                <a:avLst/>
              </a:prstGeom>
              <a:solidFill>
                <a:srgbClr val="CC00CC"/>
              </a:solidFill>
              <a:ln>
                <a:solidFill>
                  <a:srgbClr val="CC00C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1" name="Ovale 30">
                <a:extLst>
                  <a:ext uri="{FF2B5EF4-FFF2-40B4-BE49-F238E27FC236}">
                    <a16:creationId xmlns:a16="http://schemas.microsoft.com/office/drawing/2014/main" id="{A9607D82-A56F-4DDC-DA90-94DCD5C5EF43}"/>
                  </a:ext>
                </a:extLst>
              </p:cNvPr>
              <p:cNvSpPr/>
              <p:nvPr/>
            </p:nvSpPr>
            <p:spPr>
              <a:xfrm>
                <a:off x="891971" y="1962653"/>
                <a:ext cx="85240" cy="85241"/>
              </a:xfrm>
              <a:prstGeom prst="ellipse">
                <a:avLst/>
              </a:prstGeom>
              <a:solidFill>
                <a:srgbClr val="4F81BD"/>
              </a:solidFill>
              <a:ln>
                <a:solidFill>
                  <a:srgbClr val="4F81BD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2" name="Ovale 31">
                <a:extLst>
                  <a:ext uri="{FF2B5EF4-FFF2-40B4-BE49-F238E27FC236}">
                    <a16:creationId xmlns:a16="http://schemas.microsoft.com/office/drawing/2014/main" id="{60FFB2FD-C74B-359D-3D09-DDFA8C920F0F}"/>
                  </a:ext>
                </a:extLst>
              </p:cNvPr>
              <p:cNvSpPr/>
              <p:nvPr/>
            </p:nvSpPr>
            <p:spPr>
              <a:xfrm>
                <a:off x="676607" y="2885555"/>
                <a:ext cx="85240" cy="8524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3" name="Ovale 32">
                <a:extLst>
                  <a:ext uri="{FF2B5EF4-FFF2-40B4-BE49-F238E27FC236}">
                    <a16:creationId xmlns:a16="http://schemas.microsoft.com/office/drawing/2014/main" id="{A8476553-B8AC-A85B-A8BA-E61B733B21EB}"/>
                  </a:ext>
                </a:extLst>
              </p:cNvPr>
              <p:cNvSpPr/>
              <p:nvPr/>
            </p:nvSpPr>
            <p:spPr>
              <a:xfrm>
                <a:off x="1635202" y="1372152"/>
                <a:ext cx="85240" cy="8524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4" name="Ovale 33">
                <a:extLst>
                  <a:ext uri="{FF2B5EF4-FFF2-40B4-BE49-F238E27FC236}">
                    <a16:creationId xmlns:a16="http://schemas.microsoft.com/office/drawing/2014/main" id="{89847C7C-6AD9-3968-BC1D-041CBF09E5DB}"/>
                  </a:ext>
                </a:extLst>
              </p:cNvPr>
              <p:cNvSpPr/>
              <p:nvPr/>
            </p:nvSpPr>
            <p:spPr>
              <a:xfrm>
                <a:off x="1635202" y="1492624"/>
                <a:ext cx="85240" cy="8524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7" name="Freccia circolare in su 16">
              <a:extLst>
                <a:ext uri="{FF2B5EF4-FFF2-40B4-BE49-F238E27FC236}">
                  <a16:creationId xmlns:a16="http://schemas.microsoft.com/office/drawing/2014/main" id="{2FC12B68-B37C-75CD-5506-766681D7BE53}"/>
                </a:ext>
              </a:extLst>
            </p:cNvPr>
            <p:cNvSpPr/>
            <p:nvPr/>
          </p:nvSpPr>
          <p:spPr>
            <a:xfrm rot="6281663">
              <a:off x="1742204" y="3314701"/>
              <a:ext cx="661125" cy="154047"/>
            </a:xfrm>
            <a:prstGeom prst="curvedUp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8" name="Freccia circolare in su 17">
              <a:extLst>
                <a:ext uri="{FF2B5EF4-FFF2-40B4-BE49-F238E27FC236}">
                  <a16:creationId xmlns:a16="http://schemas.microsoft.com/office/drawing/2014/main" id="{490B9F91-A85B-04CB-1BF1-C46C38D12EEE}"/>
                </a:ext>
              </a:extLst>
            </p:cNvPr>
            <p:cNvSpPr/>
            <p:nvPr/>
          </p:nvSpPr>
          <p:spPr>
            <a:xfrm rot="8647692" flipH="1">
              <a:off x="2284193" y="2547797"/>
              <a:ext cx="661125" cy="154047"/>
            </a:xfrm>
            <a:prstGeom prst="curvedUp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6859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A30BDD-AE6B-7BC4-B6C5-647E2C9D3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Conclusions</a:t>
            </a:r>
            <a:r>
              <a:rPr lang="it-IT" dirty="0"/>
              <a:t> and </a:t>
            </a:r>
            <a:r>
              <a:rPr lang="it-IT" dirty="0" err="1"/>
              <a:t>next</a:t>
            </a:r>
            <a:r>
              <a:rPr lang="it-IT" dirty="0"/>
              <a:t> steps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CE611D-4291-4B80-59FB-F3BB87E17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2473"/>
            <a:ext cx="8229600" cy="3394472"/>
          </a:xfrm>
        </p:spPr>
        <p:txBody>
          <a:bodyPr>
            <a:normAutofit fontScale="92500" lnSpcReduction="20000"/>
          </a:bodyPr>
          <a:lstStyle/>
          <a:p>
            <a:r>
              <a:rPr lang="it-IT" dirty="0" err="1"/>
              <a:t>Multiphysics</a:t>
            </a:r>
            <a:r>
              <a:rPr lang="it-IT" dirty="0"/>
              <a:t> (</a:t>
            </a:r>
            <a:r>
              <a:rPr lang="it-IT" dirty="0" err="1"/>
              <a:t>thermal</a:t>
            </a:r>
            <a:r>
              <a:rPr lang="it-IT" dirty="0"/>
              <a:t> and </a:t>
            </a:r>
            <a:r>
              <a:rPr lang="it-IT" dirty="0" err="1"/>
              <a:t>electromagnetic</a:t>
            </a:r>
            <a:r>
              <a:rPr lang="it-IT" dirty="0"/>
              <a:t>) full 3D CORC®  model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implemented</a:t>
            </a:r>
            <a:endParaRPr lang="it-IT" dirty="0"/>
          </a:p>
          <a:p>
            <a:r>
              <a:rPr lang="it-IT" dirty="0" err="1"/>
              <a:t>Current</a:t>
            </a:r>
            <a:r>
              <a:rPr lang="it-IT" dirty="0"/>
              <a:t> sharing </a:t>
            </a:r>
            <a:r>
              <a:rPr lang="it-IT" dirty="0" err="1"/>
              <a:t>between</a:t>
            </a:r>
            <a:r>
              <a:rPr lang="it-IT" dirty="0"/>
              <a:t> tapes and </a:t>
            </a:r>
            <a:r>
              <a:rPr lang="it-IT" dirty="0" err="1"/>
              <a:t>layers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guaranteed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a </a:t>
            </a:r>
            <a:r>
              <a:rPr lang="it-IT" dirty="0" err="1"/>
              <a:t>proper</a:t>
            </a:r>
            <a:r>
              <a:rPr lang="it-IT" dirty="0"/>
              <a:t> </a:t>
            </a:r>
            <a:r>
              <a:rPr lang="it-IT" dirty="0" err="1"/>
              <a:t>boundary</a:t>
            </a:r>
            <a:r>
              <a:rPr lang="it-IT" dirty="0"/>
              <a:t> </a:t>
            </a:r>
            <a:r>
              <a:rPr lang="it-IT" dirty="0" err="1"/>
              <a:t>condition</a:t>
            </a:r>
            <a:endParaRPr lang="it-IT" dirty="0"/>
          </a:p>
          <a:p>
            <a:endParaRPr lang="it-IT" dirty="0">
              <a:solidFill>
                <a:srgbClr val="1F497D"/>
              </a:solidFill>
            </a:endParaRPr>
          </a:p>
          <a:p>
            <a:r>
              <a:rPr lang="it-IT" dirty="0">
                <a:solidFill>
                  <a:srgbClr val="558ED5"/>
                </a:solidFill>
              </a:rPr>
              <a:t>Model </a:t>
            </a:r>
            <a:r>
              <a:rPr lang="it-IT" dirty="0" err="1">
                <a:solidFill>
                  <a:srgbClr val="558ED5"/>
                </a:solidFill>
              </a:rPr>
              <a:t>validated</a:t>
            </a:r>
            <a:r>
              <a:rPr lang="it-IT" dirty="0">
                <a:solidFill>
                  <a:srgbClr val="558ED5"/>
                </a:solidFill>
              </a:rPr>
              <a:t> with </a:t>
            </a:r>
            <a:r>
              <a:rPr lang="it-IT" dirty="0" err="1">
                <a:solidFill>
                  <a:srgbClr val="558ED5"/>
                </a:solidFill>
              </a:rPr>
              <a:t>respect</a:t>
            </a:r>
            <a:r>
              <a:rPr lang="it-IT" dirty="0">
                <a:solidFill>
                  <a:srgbClr val="558ED5"/>
                </a:solidFill>
              </a:rPr>
              <a:t> </a:t>
            </a:r>
            <a:r>
              <a:rPr lang="it-IT" dirty="0" err="1">
                <a:solidFill>
                  <a:srgbClr val="558ED5"/>
                </a:solidFill>
              </a:rPr>
              <a:t>experimental</a:t>
            </a:r>
            <a:r>
              <a:rPr lang="it-IT" dirty="0">
                <a:solidFill>
                  <a:srgbClr val="558ED5"/>
                </a:solidFill>
              </a:rPr>
              <a:t> data</a:t>
            </a:r>
          </a:p>
          <a:p>
            <a:r>
              <a:rPr lang="it-IT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Improve</a:t>
            </a:r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the </a:t>
            </a:r>
            <a:r>
              <a:rPr lang="it-IT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computational</a:t>
            </a:r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time and </a:t>
            </a:r>
            <a:r>
              <a:rPr lang="it-IT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stabilization</a:t>
            </a:r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of the model </a:t>
            </a:r>
          </a:p>
          <a:p>
            <a:r>
              <a:rPr lang="it-IT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Evaluate</a:t>
            </a:r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the </a:t>
            </a:r>
            <a:r>
              <a:rPr lang="it-IT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thermal</a:t>
            </a:r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stability</a:t>
            </a:r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of a CORC® </a:t>
            </a:r>
          </a:p>
          <a:p>
            <a:r>
              <a:rPr lang="it-IT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Apply</a:t>
            </a:r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the model to more </a:t>
            </a:r>
            <a:r>
              <a:rPr lang="it-IT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than</a:t>
            </a:r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3 </a:t>
            </a:r>
            <a:r>
              <a:rPr lang="it-IT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layers</a:t>
            </a:r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3D model of a </a:t>
            </a:r>
            <a:r>
              <a:rPr lang="it-IT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bended</a:t>
            </a:r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CORC®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1651DAB-9EAE-BAD0-D2DF-6BA92A9E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28</a:t>
            </a:fld>
            <a:endParaRPr lang="en-US" dirty="0"/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06406E03-6B5F-683A-35F8-D6AE541D1A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6711" y="143381"/>
            <a:ext cx="1263045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05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CE611D-4291-4B80-59FB-F3BB87E17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8845" y="1690071"/>
            <a:ext cx="4026310" cy="5514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1F497D"/>
                </a:solidFill>
              </a:rPr>
              <a:t>Thank </a:t>
            </a:r>
            <a:r>
              <a:rPr lang="it-IT" dirty="0" err="1">
                <a:solidFill>
                  <a:srgbClr val="1F497D"/>
                </a:solidFill>
              </a:rPr>
              <a:t>you</a:t>
            </a:r>
            <a:r>
              <a:rPr lang="it-IT" dirty="0">
                <a:solidFill>
                  <a:srgbClr val="1F497D"/>
                </a:solidFill>
              </a:rPr>
              <a:t> for </a:t>
            </a:r>
            <a:r>
              <a:rPr lang="it-IT" dirty="0" err="1">
                <a:solidFill>
                  <a:srgbClr val="1F497D"/>
                </a:solidFill>
              </a:rPr>
              <a:t>your</a:t>
            </a:r>
            <a:r>
              <a:rPr lang="it-IT" dirty="0">
                <a:solidFill>
                  <a:srgbClr val="1F497D"/>
                </a:solidFill>
              </a:rPr>
              <a:t> </a:t>
            </a:r>
            <a:r>
              <a:rPr lang="it-IT" dirty="0" err="1">
                <a:solidFill>
                  <a:srgbClr val="1F497D"/>
                </a:solidFill>
              </a:rPr>
              <a:t>attention</a:t>
            </a:r>
            <a:r>
              <a:rPr lang="it-IT" dirty="0">
                <a:solidFill>
                  <a:srgbClr val="1F497D"/>
                </a:solidFill>
              </a:rPr>
              <a:t>!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1651DAB-9EAE-BAD0-D2DF-6BA92A9E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29</a:t>
            </a:fld>
            <a:endParaRPr lang="en-US" dirty="0"/>
          </a:p>
        </p:txBody>
      </p:sp>
      <p:pic>
        <p:nvPicPr>
          <p:cNvPr id="5" name="Immagine 4" descr="Immagine che contiene testo, natura, tramonto&#10;&#10;Descrizione generata automaticamente">
            <a:extLst>
              <a:ext uri="{FF2B5EF4-FFF2-40B4-BE49-F238E27FC236}">
                <a16:creationId xmlns:a16="http://schemas.microsoft.com/office/drawing/2014/main" id="{ABC87665-021C-7E0F-FA67-43B4A2A06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115" y="2357854"/>
            <a:ext cx="5057769" cy="1437250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108BD94F-1236-56F4-C75F-2A97D888424F}"/>
              </a:ext>
            </a:extLst>
          </p:cNvPr>
          <p:cNvSpPr txBox="1">
            <a:spLocks/>
          </p:cNvSpPr>
          <p:nvPr/>
        </p:nvSpPr>
        <p:spPr>
          <a:xfrm>
            <a:off x="3142487" y="3911418"/>
            <a:ext cx="2859023" cy="551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dirty="0">
                <a:solidFill>
                  <a:srgbClr val="1F497D"/>
                </a:solidFill>
              </a:rPr>
              <a:t>See </a:t>
            </a:r>
            <a:r>
              <a:rPr lang="it-IT" dirty="0" err="1">
                <a:solidFill>
                  <a:srgbClr val="1F497D"/>
                </a:solidFill>
              </a:rPr>
              <a:t>you</a:t>
            </a:r>
            <a:r>
              <a:rPr lang="it-IT" dirty="0">
                <a:solidFill>
                  <a:srgbClr val="1F497D"/>
                </a:solidFill>
              </a:rPr>
              <a:t> in Honolulu!</a:t>
            </a:r>
          </a:p>
        </p:txBody>
      </p:sp>
      <p:pic>
        <p:nvPicPr>
          <p:cNvPr id="8" name="Immagine 7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A4A66F37-69A0-C4DE-61F5-9EBCEA11F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508" y="3850044"/>
            <a:ext cx="583645" cy="625334"/>
          </a:xfrm>
          <a:prstGeom prst="rect">
            <a:avLst/>
          </a:prstGeom>
        </p:spPr>
      </p:pic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C6D66858-A184-26EF-1680-21CC61D1F9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36711" y="143381"/>
            <a:ext cx="1263045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70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Framework and aim of the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08A25F-765E-FF65-2595-F2F2D75FF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92" y="3654885"/>
            <a:ext cx="3778183" cy="926724"/>
          </a:xfrm>
          <a:prstGeom prst="rect">
            <a:avLst/>
          </a:prstGeom>
        </p:spPr>
      </p:pic>
      <p:graphicFrame>
        <p:nvGraphicFramePr>
          <p:cNvPr id="8" name="Oggetto 7">
            <a:extLst>
              <a:ext uri="{FF2B5EF4-FFF2-40B4-BE49-F238E27FC236}">
                <a16:creationId xmlns:a16="http://schemas.microsoft.com/office/drawing/2014/main" id="{776841BD-95DB-81B8-5432-67E64FE821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928931"/>
              </p:ext>
            </p:extLst>
          </p:nvPr>
        </p:nvGraphicFramePr>
        <p:xfrm>
          <a:off x="496836" y="1329689"/>
          <a:ext cx="1818662" cy="1169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magine bitmap" r:id="rId4" imgW="3139560" imgH="2019240" progId="Paint.Picture">
                  <p:embed/>
                </p:oleObj>
              </mc:Choice>
              <mc:Fallback>
                <p:oleObj name="Immagine bitmap" r:id="rId4" imgW="3139560" imgH="2019240" progId="Paint.Picture">
                  <p:embed/>
                  <p:pic>
                    <p:nvPicPr>
                      <p:cNvPr id="8" name="Oggetto 7">
                        <a:extLst>
                          <a:ext uri="{FF2B5EF4-FFF2-40B4-BE49-F238E27FC236}">
                            <a16:creationId xmlns:a16="http://schemas.microsoft.com/office/drawing/2014/main" id="{776841BD-95DB-81B8-5432-67E64FE821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6836" y="1329689"/>
                        <a:ext cx="1818662" cy="1169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76474E94-8010-F96B-3B6C-6EABF4DF245C}"/>
              </a:ext>
            </a:extLst>
          </p:cNvPr>
          <p:cNvSpPr txBox="1"/>
          <p:nvPr/>
        </p:nvSpPr>
        <p:spPr>
          <a:xfrm>
            <a:off x="317092" y="2644277"/>
            <a:ext cx="33592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[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Status of CORC® cables and wires for use in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highfield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magnets and power systems a decade after their introduction, D.C. Van der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Laan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et al, 2019]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085DB0F-EBB9-136A-643F-041386626AAD}"/>
              </a:ext>
            </a:extLst>
          </p:cNvPr>
          <p:cNvSpPr txBox="1"/>
          <p:nvPr/>
        </p:nvSpPr>
        <p:spPr>
          <a:xfrm>
            <a:off x="317092" y="3145294"/>
            <a:ext cx="122411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i="0" dirty="0">
                <a:effectLst/>
              </a:rPr>
              <a:t>C2 wire layout </a:t>
            </a:r>
            <a:endParaRPr lang="en-US" sz="1100" b="1" dirty="0"/>
          </a:p>
          <a:p>
            <a:r>
              <a:rPr lang="en-US" sz="1100" b="1" dirty="0"/>
              <a:t>(Courtesy of </a:t>
            </a:r>
            <a:r>
              <a:rPr lang="en-US" sz="1100" b="1" i="0" dirty="0">
                <a:effectLst/>
              </a:rPr>
              <a:t>LBL)</a:t>
            </a:r>
            <a:endParaRPr lang="en-US" b="1" dirty="0"/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87D3D063-EBAA-5719-40A7-739CA26AB8D4}"/>
              </a:ext>
            </a:extLst>
          </p:cNvPr>
          <p:cNvCxnSpPr>
            <a:cxnSpLocks/>
          </p:cNvCxnSpPr>
          <p:nvPr/>
        </p:nvCxnSpPr>
        <p:spPr>
          <a:xfrm>
            <a:off x="4528558" y="1112628"/>
            <a:ext cx="0" cy="3341385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egnaposto contenuto 5">
            <a:extLst>
              <a:ext uri="{FF2B5EF4-FFF2-40B4-BE49-F238E27FC236}">
                <a16:creationId xmlns:a16="http://schemas.microsoft.com/office/drawing/2014/main" id="{A6CC95C1-DA92-27DC-4918-8C5E38C88056}"/>
              </a:ext>
            </a:extLst>
          </p:cNvPr>
          <p:cNvSpPr txBox="1">
            <a:spLocks/>
          </p:cNvSpPr>
          <p:nvPr/>
        </p:nvSpPr>
        <p:spPr>
          <a:xfrm>
            <a:off x="4615443" y="1513301"/>
            <a:ext cx="4211162" cy="44979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err="1"/>
              <a:t>Jc</a:t>
            </a:r>
            <a:r>
              <a:rPr lang="it-IT" b="1" dirty="0"/>
              <a:t> </a:t>
            </a:r>
            <a:r>
              <a:rPr lang="it-IT" b="1" dirty="0" err="1"/>
              <a:t>characterization</a:t>
            </a:r>
            <a:r>
              <a:rPr lang="it-IT" b="1" dirty="0"/>
              <a:t> </a:t>
            </a:r>
            <a:r>
              <a:rPr lang="it-IT" dirty="0"/>
              <a:t>of a </a:t>
            </a:r>
            <a:r>
              <a:rPr lang="it-IT" dirty="0" err="1"/>
              <a:t>homogenous</a:t>
            </a:r>
            <a:r>
              <a:rPr lang="it-IT" dirty="0"/>
              <a:t> </a:t>
            </a:r>
            <a:r>
              <a:rPr lang="it-IT" dirty="0" err="1"/>
              <a:t>material</a:t>
            </a:r>
            <a:r>
              <a:rPr lang="it-IT" dirty="0"/>
              <a:t> for the single tape</a:t>
            </a:r>
          </a:p>
          <a:p>
            <a:endParaRPr lang="it-IT" dirty="0"/>
          </a:p>
        </p:txBody>
      </p:sp>
      <p:sp>
        <p:nvSpPr>
          <p:cNvPr id="12" name="Segnaposto contenuto 5">
            <a:extLst>
              <a:ext uri="{FF2B5EF4-FFF2-40B4-BE49-F238E27FC236}">
                <a16:creationId xmlns:a16="http://schemas.microsoft.com/office/drawing/2014/main" id="{768BA6B5-90A9-CB8D-06AD-E287BB62C9F3}"/>
              </a:ext>
            </a:extLst>
          </p:cNvPr>
          <p:cNvSpPr txBox="1">
            <a:spLocks/>
          </p:cNvSpPr>
          <p:nvPr/>
        </p:nvSpPr>
        <p:spPr>
          <a:xfrm>
            <a:off x="4615443" y="3060771"/>
            <a:ext cx="4260533" cy="44979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/>
              <a:t>Validation</a:t>
            </a:r>
            <a:r>
              <a:rPr lang="it-IT" dirty="0"/>
              <a:t> on a </a:t>
            </a:r>
            <a:r>
              <a:rPr lang="it-IT" dirty="0" err="1"/>
              <a:t>straigth</a:t>
            </a:r>
            <a:r>
              <a:rPr lang="it-IT" dirty="0"/>
              <a:t> </a:t>
            </a:r>
            <a:r>
              <a:rPr lang="it-IT" dirty="0" err="1"/>
              <a:t>Conductor</a:t>
            </a:r>
            <a:r>
              <a:rPr lang="it-IT" dirty="0"/>
              <a:t> on Round Core Cable (CORC®) </a:t>
            </a:r>
            <a:endParaRPr lang="it-IT" sz="2400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44E33E83-C5ED-188D-DFBE-DA7E036E7B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2564" y="3832877"/>
            <a:ext cx="1965464" cy="388489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997E80DC-4FD3-A425-3C68-FEE93179BD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1889" y="2032238"/>
            <a:ext cx="1065892" cy="561122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6F31C31-49D3-D3FE-D60D-325ACB975A7C}"/>
              </a:ext>
            </a:extLst>
          </p:cNvPr>
          <p:cNvSpPr txBox="1"/>
          <p:nvPr/>
        </p:nvSpPr>
        <p:spPr>
          <a:xfrm>
            <a:off x="317092" y="967145"/>
            <a:ext cx="4726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1F497D"/>
                </a:solidFill>
                <a:latin typeface="+mj-lt"/>
              </a:rPr>
              <a:t>REBCO CORC® cable for CCT </a:t>
            </a:r>
            <a:r>
              <a:rPr lang="it-IT" sz="1800" dirty="0" err="1">
                <a:solidFill>
                  <a:srgbClr val="1F497D"/>
                </a:solidFill>
                <a:latin typeface="+mj-lt"/>
              </a:rPr>
              <a:t>application</a:t>
            </a:r>
            <a:endParaRPr lang="it-IT" sz="1800" dirty="0">
              <a:solidFill>
                <a:srgbClr val="1F497D"/>
              </a:solidFill>
              <a:latin typeface="+mj-lt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9CC5872-E350-2D72-210D-EA9715839685}"/>
              </a:ext>
            </a:extLst>
          </p:cNvPr>
          <p:cNvSpPr txBox="1"/>
          <p:nvPr/>
        </p:nvSpPr>
        <p:spPr>
          <a:xfrm>
            <a:off x="4615443" y="967145"/>
            <a:ext cx="4726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1F497D"/>
                </a:solidFill>
                <a:latin typeface="+mj-lt"/>
              </a:rPr>
              <a:t>Multiscale</a:t>
            </a:r>
            <a:r>
              <a:rPr lang="it-IT" dirty="0">
                <a:solidFill>
                  <a:srgbClr val="1F497D"/>
                </a:solidFill>
                <a:latin typeface="+mj-lt"/>
              </a:rPr>
              <a:t> </a:t>
            </a:r>
            <a:r>
              <a:rPr lang="it-IT" dirty="0" err="1">
                <a:solidFill>
                  <a:srgbClr val="1F497D"/>
                </a:solidFill>
                <a:latin typeface="+mj-lt"/>
              </a:rPr>
              <a:t>approach</a:t>
            </a:r>
            <a:endParaRPr lang="it-IT" sz="1800" dirty="0">
              <a:solidFill>
                <a:srgbClr val="1F497D"/>
              </a:solidFill>
              <a:latin typeface="+mj-lt"/>
            </a:endParaRPr>
          </a:p>
        </p:txBody>
      </p: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FB78971D-8B2E-CA16-75B9-9B1BA67093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36711" y="150755"/>
            <a:ext cx="1263045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995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4DA2E1-FC85-7F78-904A-2D0BA880E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References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45C501-D42C-EF65-1E66-7F09DDBC3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54878"/>
            <a:ext cx="8229600" cy="3808854"/>
          </a:xfrm>
        </p:spPr>
        <p:txBody>
          <a:bodyPr>
            <a:normAutofit fontScale="92500" lnSpcReduction="20000"/>
          </a:bodyPr>
          <a:lstStyle/>
          <a:p>
            <a:r>
              <a:rPr lang="en-US" sz="1400" dirty="0"/>
              <a:t>Status of CORC® cables and wires for use in </a:t>
            </a:r>
            <a:r>
              <a:rPr lang="en-US" sz="1400" dirty="0" err="1"/>
              <a:t>highfield</a:t>
            </a:r>
            <a:r>
              <a:rPr lang="en-US" sz="1400" dirty="0"/>
              <a:t> magnets and power systems a decade after their introduction, D.C. Van der </a:t>
            </a:r>
            <a:r>
              <a:rPr lang="en-US" sz="1400" dirty="0" err="1"/>
              <a:t>Laan</a:t>
            </a:r>
            <a:r>
              <a:rPr lang="en-US" sz="1400" dirty="0"/>
              <a:t> et al, 2019</a:t>
            </a:r>
          </a:p>
          <a:p>
            <a:r>
              <a:rPr lang="en-US" sz="1400" b="0" i="0" dirty="0">
                <a:effectLst/>
              </a:rPr>
              <a:t>Two-Dimensional Anisotropic Model of YBCO Coated Conductors, </a:t>
            </a:r>
            <a:r>
              <a:rPr lang="en-US" sz="1400" b="0" i="0" dirty="0" err="1">
                <a:effectLst/>
              </a:rPr>
              <a:t>Casali</a:t>
            </a:r>
            <a:r>
              <a:rPr lang="en-US" sz="1400" b="0" i="0" dirty="0">
                <a:effectLst/>
              </a:rPr>
              <a:t> et. al, 2015</a:t>
            </a:r>
          </a:p>
          <a:p>
            <a:r>
              <a:rPr lang="en-US" sz="1400" i="0" dirty="0">
                <a:solidFill>
                  <a:srgbClr val="1F497D"/>
                </a:solidFill>
                <a:effectLst/>
              </a:rPr>
              <a:t>In-Field Electrical Resistance at 4.2 K of REBCO Splices</a:t>
            </a:r>
            <a:r>
              <a:rPr lang="en-US" sz="1400" b="0" i="0" dirty="0">
                <a:solidFill>
                  <a:srgbClr val="1F497D"/>
                </a:solidFill>
                <a:effectLst/>
              </a:rPr>
              <a:t>, J. </a:t>
            </a:r>
            <a:r>
              <a:rPr lang="en-US" sz="1400" b="0" i="0" dirty="0" err="1">
                <a:solidFill>
                  <a:srgbClr val="1F497D"/>
                </a:solidFill>
                <a:effectLst/>
              </a:rPr>
              <a:t>Fleiter</a:t>
            </a:r>
            <a:r>
              <a:rPr lang="en-US" sz="1400" b="0" i="0" dirty="0">
                <a:solidFill>
                  <a:srgbClr val="1F497D"/>
                </a:solidFill>
                <a:effectLst/>
              </a:rPr>
              <a:t> and A. Ballarino, et. al, 2017</a:t>
            </a:r>
            <a:endParaRPr lang="en-US" sz="1400" dirty="0">
              <a:solidFill>
                <a:srgbClr val="1F497D"/>
              </a:solidFill>
            </a:endParaRPr>
          </a:p>
          <a:p>
            <a:r>
              <a:rPr lang="en-US" sz="1400" b="0" i="0" dirty="0">
                <a:effectLst/>
              </a:rPr>
              <a:t>Self-Consistent Modeling of the </a:t>
            </a:r>
            <a:r>
              <a:rPr lang="en-US" sz="1600" b="0" i="1" dirty="0" err="1">
                <a:effectLst/>
              </a:rPr>
              <a:t>I</a:t>
            </a:r>
            <a:r>
              <a:rPr lang="en-US" sz="1100" b="0" i="1" dirty="0" err="1">
                <a:effectLst/>
              </a:rPr>
              <a:t>c</a:t>
            </a:r>
            <a:r>
              <a:rPr lang="en-US" sz="1100" b="0" i="1" dirty="0">
                <a:effectLst/>
              </a:rPr>
              <a:t> </a:t>
            </a:r>
            <a:r>
              <a:rPr lang="en-US" sz="1400" b="0" i="0" dirty="0">
                <a:effectLst/>
              </a:rPr>
              <a:t>of HTS Devices: How Accurate do Models Really Need to Be?, </a:t>
            </a:r>
            <a:r>
              <a:rPr lang="en-US" sz="1400" b="0" i="0" dirty="0" err="1">
                <a:effectLst/>
              </a:rPr>
              <a:t>Grilli</a:t>
            </a:r>
            <a:r>
              <a:rPr lang="en-US" sz="1400" b="0" i="0" dirty="0">
                <a:effectLst/>
              </a:rPr>
              <a:t> et. </a:t>
            </a:r>
            <a:r>
              <a:rPr lang="en-US" sz="1400" dirty="0"/>
              <a:t>al, 2014</a:t>
            </a:r>
          </a:p>
          <a:p>
            <a:r>
              <a:rPr lang="en-US" sz="1400" b="0" i="0" dirty="0">
                <a:effectLst/>
              </a:rPr>
              <a:t>Performance correlation between YBa</a:t>
            </a:r>
            <a:r>
              <a:rPr lang="en-US" sz="1400" b="0" i="0" baseline="-25000" dirty="0">
                <a:effectLst/>
              </a:rPr>
              <a:t>2</a:t>
            </a:r>
            <a:r>
              <a:rPr lang="en-US" sz="1400" b="0" i="0" dirty="0">
                <a:effectLst/>
              </a:rPr>
              <a:t>Cu</a:t>
            </a:r>
            <a:r>
              <a:rPr lang="en-US" sz="1400" b="0" i="0" baseline="-25000" dirty="0">
                <a:effectLst/>
              </a:rPr>
              <a:t>3</a:t>
            </a:r>
            <a:r>
              <a:rPr lang="en-US" sz="1400" b="0" i="0" dirty="0">
                <a:effectLst/>
              </a:rPr>
              <a:t>O</a:t>
            </a:r>
            <a:r>
              <a:rPr lang="en-US" sz="1400" b="0" i="0" baseline="-25000" dirty="0">
                <a:effectLst/>
              </a:rPr>
              <a:t>7-</a:t>
            </a:r>
            <a:r>
              <a:rPr lang="el-GR" sz="1400" b="0" i="0" baseline="-25000" dirty="0">
                <a:effectLst/>
              </a:rPr>
              <a:t>δ</a:t>
            </a:r>
            <a:r>
              <a:rPr lang="it-IT" sz="1400" b="0" i="0" baseline="-25000" dirty="0">
                <a:effectLst/>
              </a:rPr>
              <a:t> </a:t>
            </a:r>
            <a:r>
              <a:rPr lang="it-IT" sz="1400" b="0" i="0" dirty="0">
                <a:effectLst/>
              </a:rPr>
              <a:t>coils and short samples for coil </a:t>
            </a:r>
            <a:r>
              <a:rPr lang="it-IT" sz="1400" b="0" i="0" dirty="0" err="1">
                <a:effectLst/>
              </a:rPr>
              <a:t>technology</a:t>
            </a:r>
            <a:r>
              <a:rPr lang="it-IT" sz="1400" b="0" i="0" dirty="0">
                <a:effectLst/>
              </a:rPr>
              <a:t> </a:t>
            </a:r>
            <a:r>
              <a:rPr lang="it-IT" sz="1400" b="0" i="0" dirty="0" err="1">
                <a:effectLst/>
              </a:rPr>
              <a:t>develop</a:t>
            </a:r>
            <a:r>
              <a:rPr lang="it-IT" sz="1400" dirty="0" err="1"/>
              <a:t>ment</a:t>
            </a:r>
            <a:r>
              <a:rPr lang="it-IT" sz="1400" dirty="0"/>
              <a:t>, X. Wang</a:t>
            </a:r>
            <a:r>
              <a:rPr lang="en-US" sz="1400" b="0" i="0" dirty="0">
                <a:effectLst/>
              </a:rPr>
              <a:t> et. </a:t>
            </a:r>
            <a:r>
              <a:rPr lang="en-US" sz="1400" dirty="0"/>
              <a:t>al, 2016</a:t>
            </a:r>
          </a:p>
          <a:p>
            <a:r>
              <a:rPr lang="en-US" sz="1400" b="0" i="0" dirty="0">
                <a:effectLst/>
              </a:rPr>
              <a:t>Study of magnetization loss of CORC cables using 3D T-A formulation, Y. </a:t>
            </a:r>
            <a:r>
              <a:rPr lang="en-US" sz="1400" dirty="0"/>
              <a:t>Wang, 2019</a:t>
            </a:r>
          </a:p>
          <a:p>
            <a:r>
              <a:rPr lang="en-US" sz="1400" b="0" i="0" dirty="0">
                <a:effectLst/>
              </a:rPr>
              <a:t>3D quench modeling base on T-A formulation for high temperature superconductor CORC cables, Y. </a:t>
            </a:r>
            <a:r>
              <a:rPr lang="en-US" sz="1400" dirty="0"/>
              <a:t>Wang, 2019</a:t>
            </a:r>
          </a:p>
          <a:p>
            <a:r>
              <a:rPr lang="en-US" sz="1400" b="0" i="0" dirty="0">
                <a:effectLst/>
              </a:rPr>
              <a:t>Developing a Vacuum Pressure Impregnation Procedure for CORC® Wires, J. Sterne et. al, MT27, 2021</a:t>
            </a:r>
          </a:p>
          <a:p>
            <a:r>
              <a:rPr lang="en-US" sz="1400" i="0" dirty="0">
                <a:effectLst/>
              </a:rPr>
              <a:t>Distributed fiber optic sensing to identify locations of resistive transitions in REBCO conductors and magnets, L. Luo et. al, MT27 2021</a:t>
            </a:r>
          </a:p>
          <a:p>
            <a:r>
              <a:rPr lang="en-US" sz="1400" b="0" i="0" dirty="0">
                <a:effectLst/>
              </a:rPr>
              <a:t>Calculations of the AC losses in superconducting cables and coils: Neumann boundary conditions of T-A formulation, S. Wang, 2022</a:t>
            </a:r>
          </a:p>
          <a:p>
            <a:r>
              <a:rPr lang="en-US" sz="1400" b="0" i="0" dirty="0">
                <a:solidFill>
                  <a:srgbClr val="1F497D"/>
                </a:solidFill>
                <a:effectLst/>
              </a:rPr>
              <a:t>Finite-Element Analysis of the Strain Distribution Due to Bending in a REBCO Coated Conductor for Canted Cosine Theta Dipole Magnet Applications</a:t>
            </a:r>
            <a:r>
              <a:rPr lang="en-US" sz="1400" dirty="0">
                <a:solidFill>
                  <a:srgbClr val="1F497D"/>
                </a:solidFill>
              </a:rPr>
              <a:t> , Pierro F. et al, 2019</a:t>
            </a:r>
          </a:p>
          <a:p>
            <a:r>
              <a:rPr lang="en-US" sz="1400" b="0" i="0" dirty="0">
                <a:solidFill>
                  <a:srgbClr val="1F497D"/>
                </a:solidFill>
                <a:effectLst/>
              </a:rPr>
              <a:t>Isotropic round-wire  multifilament </a:t>
            </a:r>
            <a:r>
              <a:rPr lang="en-US" sz="1400" b="0" i="0" dirty="0" err="1">
                <a:solidFill>
                  <a:srgbClr val="1F497D"/>
                </a:solidFill>
                <a:effectLst/>
              </a:rPr>
              <a:t>cuprate</a:t>
            </a:r>
            <a:r>
              <a:rPr lang="en-US" sz="1400" b="0" i="0" dirty="0">
                <a:solidFill>
                  <a:srgbClr val="1F497D"/>
                </a:solidFill>
                <a:effectLst/>
              </a:rPr>
              <a:t> superconductor for generation of magneti</a:t>
            </a:r>
            <a:r>
              <a:rPr lang="en-US" sz="1400" dirty="0">
                <a:solidFill>
                  <a:srgbClr val="1F497D"/>
                </a:solidFill>
              </a:rPr>
              <a:t>c fields above 30 T, </a:t>
            </a:r>
            <a:r>
              <a:rPr lang="en-US" sz="1400" dirty="0" err="1">
                <a:solidFill>
                  <a:srgbClr val="1F497D"/>
                </a:solidFill>
              </a:rPr>
              <a:t>Larbalestier</a:t>
            </a:r>
            <a:r>
              <a:rPr lang="en-US" sz="1400" dirty="0">
                <a:solidFill>
                  <a:srgbClr val="1F497D"/>
                </a:solidFill>
              </a:rPr>
              <a:t> D.C., et. al, 2014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371F380-B03F-7ECF-F3AC-A515CD620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5BD4502A-1AC7-2364-3D7D-A8971436C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6711" y="143381"/>
            <a:ext cx="1263045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66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9D91D7-61D3-3FAC-9DDF-971A328492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Tape </a:t>
            </a:r>
            <a:r>
              <a:rPr lang="it-IT" dirty="0" err="1"/>
              <a:t>modeling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55916F8-7160-683F-3140-B46336A5CE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7276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97BC5D8D-149F-8754-C3CA-BF3446D9E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15" y="3194687"/>
            <a:ext cx="2103554" cy="11073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REBCO Tape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C9553E1E-767A-BDD4-7703-A313B7ED8D1D}"/>
              </a:ext>
            </a:extLst>
          </p:cNvPr>
          <p:cNvGrpSpPr/>
          <p:nvPr/>
        </p:nvGrpSpPr>
        <p:grpSpPr>
          <a:xfrm>
            <a:off x="6652582" y="3684371"/>
            <a:ext cx="2299122" cy="964017"/>
            <a:chOff x="28641256" y="13207630"/>
            <a:chExt cx="4596113" cy="54274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46B5A004-69DE-6405-841F-9E126F4F1AD6}"/>
                    </a:ext>
                  </a:extLst>
                </p:cNvPr>
                <p:cNvSpPr txBox="1"/>
                <p:nvPr/>
              </p:nvSpPr>
              <p:spPr>
                <a:xfrm>
                  <a:off x="29122862" y="14607768"/>
                  <a:ext cx="4114507" cy="4027284"/>
                </a:xfrm>
                <a:prstGeom prst="rect">
                  <a:avLst/>
                </a:prstGeom>
                <a:solidFill>
                  <a:srgbClr val="FFFF99"/>
                </a:solidFill>
                <a:ln w="38100">
                  <a:solidFill>
                    <a:srgbClr val="FFFF9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0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it-IT" sz="1000" b="0" i="1" smtClean="0">
                                <a:latin typeface="Cambria Math" panose="02040503050406030204" pitchFamily="18" charset="0"/>
                              </a:rPr>
                              <m:t>𝑒𝑙</m:t>
                            </m:r>
                          </m:sub>
                        </m:sSub>
                        <m:r>
                          <a:rPr lang="it-IT" sz="1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sz="1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it-IT" sz="1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0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it-IT" sz="1000" b="0" i="1" smtClean="0">
                                    <a:latin typeface="Cambria Math" panose="02040503050406030204" pitchFamily="18" charset="0"/>
                                  </a:rPr>
                                  <m:t>𝑒𝑙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it-IT" sz="1000" spc="50" dirty="0">
                    <a:solidFill>
                      <a:srgbClr val="001746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Calibri" panose="020F0502020204030204" pitchFamily="34" charset="0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0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sz="1000" b="0" i="1" smtClean="0">
                              <a:latin typeface="Cambria Math" panose="02040503050406030204" pitchFamily="18" charset="0"/>
                            </a:rPr>
                            <m:t>𝑒𝑙</m:t>
                          </m:r>
                        </m:sub>
                      </m:sSub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m:rPr>
                          <m:sty m:val="p"/>
                        </m:rPr>
                        <a:rPr lang="it-IT" sz="1000" b="0" i="0" smtClean="0">
                          <a:latin typeface="Cambria Math" panose="02040503050406030204" pitchFamily="18" charset="0"/>
                        </a:rPr>
                        <m:t>electrical</m:t>
                      </m:r>
                      <m:r>
                        <a:rPr lang="it-IT" sz="1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1000" b="0" i="0" smtClean="0">
                          <a:latin typeface="Cambria Math" panose="02040503050406030204" pitchFamily="18" charset="0"/>
                        </a:rPr>
                        <m:t>conductivity</m:t>
                      </m:r>
                    </m:oMath>
                  </a14:m>
                  <a:endParaRPr lang="it-IT" sz="1000" spc="50" dirty="0">
                    <a:solidFill>
                      <a:srgbClr val="001746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Calibri" panose="020F0502020204030204" pitchFamily="34" charset="0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1000" b="0" i="1" smtClean="0">
                              <a:latin typeface="Cambria Math" panose="02040503050406030204" pitchFamily="18" charset="0"/>
                            </a:rPr>
                            <m:t>𝑒𝑙</m:t>
                          </m:r>
                        </m:sub>
                      </m:sSub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m:rPr>
                          <m:sty m:val="p"/>
                        </m:rPr>
                        <a:rPr lang="it-IT" sz="1000" b="0" i="0" smtClean="0">
                          <a:latin typeface="Cambria Math" panose="02040503050406030204" pitchFamily="18" charset="0"/>
                        </a:rPr>
                        <m:t>electrical</m:t>
                      </m:r>
                      <m:r>
                        <a:rPr lang="it-IT" sz="1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1000" b="0" i="0" smtClean="0">
                          <a:latin typeface="Cambria Math" panose="02040503050406030204" pitchFamily="18" charset="0"/>
                        </a:rPr>
                        <m:t>resistivity</m:t>
                      </m:r>
                    </m:oMath>
                  </a14:m>
                  <a:endParaRPr lang="it-IT" sz="1000" b="0" dirty="0">
                    <a:latin typeface="Microsoft YaHei UI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46B5A004-69DE-6405-841F-9E126F4F1A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22862" y="14607768"/>
                  <a:ext cx="4114507" cy="402728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38100">
                  <a:solidFill>
                    <a:srgbClr val="FFFF9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83599CBB-463D-0467-715B-F063038248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956"/>
            <a:stretch/>
          </p:blipFill>
          <p:spPr>
            <a:xfrm rot="17761810">
              <a:off x="27977950" y="13870936"/>
              <a:ext cx="1886599" cy="559988"/>
            </a:xfrm>
            <a:prstGeom prst="rect">
              <a:avLst/>
            </a:prstGeom>
            <a:effectLst>
              <a:outerShdw blurRad="50800" dist="114300" dir="2700000" algn="tl" rotWithShape="0">
                <a:prstClr val="black">
                  <a:alpha val="45000"/>
                </a:prstClr>
              </a:outerShdw>
            </a:effectLst>
          </p:spPr>
        </p:pic>
      </p:grp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BE8727FA-100E-8D3F-5E7E-4EBE4E9A8C6F}"/>
              </a:ext>
            </a:extLst>
          </p:cNvPr>
          <p:cNvSpPr/>
          <p:nvPr/>
        </p:nvSpPr>
        <p:spPr>
          <a:xfrm rot="5400000">
            <a:off x="2176672" y="2592123"/>
            <a:ext cx="452710" cy="68610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255FDE0-7C5F-05AA-BC71-1042BE6014AC}"/>
              </a:ext>
            </a:extLst>
          </p:cNvPr>
          <p:cNvSpPr txBox="1"/>
          <p:nvPr/>
        </p:nvSpPr>
        <p:spPr>
          <a:xfrm>
            <a:off x="2514967" y="3391110"/>
            <a:ext cx="2571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Thermal-</a:t>
            </a:r>
            <a:r>
              <a:rPr lang="it-IT" sz="1200" b="1" dirty="0" err="1"/>
              <a:t>physical</a:t>
            </a:r>
            <a:r>
              <a:rPr lang="it-IT" sz="1200" b="1" dirty="0"/>
              <a:t> </a:t>
            </a:r>
            <a:r>
              <a:rPr lang="it-IT" sz="1200" b="1" dirty="0" err="1"/>
              <a:t>properties</a:t>
            </a:r>
            <a:r>
              <a:rPr lang="it-IT" sz="1200" b="1" dirty="0"/>
              <a:t> </a:t>
            </a:r>
            <a:r>
              <a:rPr lang="it-IT" sz="1200" b="1" dirty="0" err="1"/>
              <a:t>as</a:t>
            </a:r>
            <a:r>
              <a:rPr lang="it-IT" sz="1200" b="1" dirty="0"/>
              <a:t> </a:t>
            </a:r>
            <a:r>
              <a:rPr lang="it-IT" sz="1200" b="1" dirty="0" err="1"/>
              <a:t>function</a:t>
            </a:r>
            <a:r>
              <a:rPr lang="it-IT" sz="1200" b="1" dirty="0"/>
              <a:t> of temperature </a:t>
            </a:r>
            <a:r>
              <a:rPr lang="el-GR" sz="1200" b="1" dirty="0"/>
              <a:t>θ</a:t>
            </a:r>
            <a:r>
              <a:rPr lang="it-IT" sz="1200" b="1" dirty="0"/>
              <a:t> and RRR</a:t>
            </a:r>
          </a:p>
          <a:p>
            <a:pPr algn="ctr"/>
            <a:r>
              <a:rPr lang="el-GR" sz="1200" b="1" dirty="0"/>
              <a:t>λ</a:t>
            </a:r>
            <a:r>
              <a:rPr lang="it-IT" sz="1200" b="1" dirty="0"/>
              <a:t>, </a:t>
            </a:r>
            <a:r>
              <a:rPr lang="el-GR" sz="1200" b="1" dirty="0"/>
              <a:t>ρ</a:t>
            </a:r>
            <a:r>
              <a:rPr lang="it-IT" sz="1200" b="1" dirty="0"/>
              <a:t> </a:t>
            </a:r>
            <a:r>
              <a:rPr lang="it-IT" sz="1200" b="1" dirty="0" err="1"/>
              <a:t>weigthed</a:t>
            </a:r>
            <a:r>
              <a:rPr lang="it-IT" sz="1200" b="1" dirty="0"/>
              <a:t>  on the cross </a:t>
            </a:r>
            <a:r>
              <a:rPr lang="it-IT" sz="1200" b="1" dirty="0" err="1"/>
              <a:t>section</a:t>
            </a:r>
            <a:r>
              <a:rPr lang="it-IT" sz="1200" b="1" dirty="0"/>
              <a:t>  and </a:t>
            </a:r>
            <a:r>
              <a:rPr lang="it-IT" sz="1200" b="1" dirty="0" err="1"/>
              <a:t>c</a:t>
            </a:r>
            <a:r>
              <a:rPr lang="it-IT" sz="1200" b="1" baseline="-25000" dirty="0" err="1"/>
              <a:t>p</a:t>
            </a:r>
            <a:r>
              <a:rPr lang="it-IT" sz="1200" b="1" dirty="0"/>
              <a:t> on the mass</a:t>
            </a:r>
          </a:p>
        </p:txBody>
      </p:sp>
      <p:grpSp>
        <p:nvGrpSpPr>
          <p:cNvPr id="59" name="Gruppo 58">
            <a:extLst>
              <a:ext uri="{FF2B5EF4-FFF2-40B4-BE49-F238E27FC236}">
                <a16:creationId xmlns:a16="http://schemas.microsoft.com/office/drawing/2014/main" id="{056F9F36-77E8-C775-D68F-C649F326B3E6}"/>
              </a:ext>
            </a:extLst>
          </p:cNvPr>
          <p:cNvGrpSpPr/>
          <p:nvPr/>
        </p:nvGrpSpPr>
        <p:grpSpPr>
          <a:xfrm>
            <a:off x="40651" y="1154516"/>
            <a:ext cx="4940377" cy="1574500"/>
            <a:chOff x="-7662" y="924072"/>
            <a:chExt cx="6242146" cy="2186205"/>
          </a:xfrm>
        </p:grpSpPr>
        <p:pic>
          <p:nvPicPr>
            <p:cNvPr id="60" name="Immagine 59">
              <a:extLst>
                <a:ext uri="{FF2B5EF4-FFF2-40B4-BE49-F238E27FC236}">
                  <a16:creationId xmlns:a16="http://schemas.microsoft.com/office/drawing/2014/main" id="{3EAF6725-B458-A9B1-31C1-818754E8E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/>
            </a:blip>
            <a:srcRect l="2058" t="10352" r="1826" b="4792"/>
            <a:stretch/>
          </p:blipFill>
          <p:spPr>
            <a:xfrm flipH="1">
              <a:off x="563214" y="1526962"/>
              <a:ext cx="2103087" cy="1270451"/>
            </a:xfrm>
            <a:prstGeom prst="rect">
              <a:avLst/>
            </a:prstGeom>
          </p:spPr>
        </p:pic>
        <p:grpSp>
          <p:nvGrpSpPr>
            <p:cNvPr id="61" name="Gruppo 60">
              <a:extLst>
                <a:ext uri="{FF2B5EF4-FFF2-40B4-BE49-F238E27FC236}">
                  <a16:creationId xmlns:a16="http://schemas.microsoft.com/office/drawing/2014/main" id="{A7D65F86-B34B-AFCB-9DC3-5A3821851F60}"/>
                </a:ext>
              </a:extLst>
            </p:cNvPr>
            <p:cNvGrpSpPr/>
            <p:nvPr/>
          </p:nvGrpSpPr>
          <p:grpSpPr>
            <a:xfrm rot="5400000">
              <a:off x="3375026" y="867927"/>
              <a:ext cx="955079" cy="2436529"/>
              <a:chOff x="1225623" y="838798"/>
              <a:chExt cx="3234826" cy="4151493"/>
            </a:xfrm>
          </p:grpSpPr>
          <p:cxnSp>
            <p:nvCxnSpPr>
              <p:cNvPr id="87" name="Connettore diritto 86">
                <a:extLst>
                  <a:ext uri="{FF2B5EF4-FFF2-40B4-BE49-F238E27FC236}">
                    <a16:creationId xmlns:a16="http://schemas.microsoft.com/office/drawing/2014/main" id="{8437C7BA-531A-7068-7D3D-F90AF8C097E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2369445" y="2899287"/>
                <a:ext cx="4151488" cy="3052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ttore 2 87">
                <a:extLst>
                  <a:ext uri="{FF2B5EF4-FFF2-40B4-BE49-F238E27FC236}">
                    <a16:creationId xmlns:a16="http://schemas.microsoft.com/office/drawing/2014/main" id="{D57E19E0-C91B-2A29-05E2-47A64992EF6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2843030" y="-778609"/>
                <a:ext cx="5" cy="3234819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Connettore 2 61">
              <a:extLst>
                <a:ext uri="{FF2B5EF4-FFF2-40B4-BE49-F238E27FC236}">
                  <a16:creationId xmlns:a16="http://schemas.microsoft.com/office/drawing/2014/main" id="{082B7665-0E86-EE83-9C08-C2C2A68E3A89}"/>
                </a:ext>
              </a:extLst>
            </p:cNvPr>
            <p:cNvCxnSpPr>
              <a:cxnSpLocks/>
            </p:cNvCxnSpPr>
            <p:nvPr/>
          </p:nvCxnSpPr>
          <p:spPr>
            <a:xfrm>
              <a:off x="2465045" y="2390390"/>
              <a:ext cx="338513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37474363-1C8D-FD2A-C7FE-B69195025959}"/>
                </a:ext>
              </a:extLst>
            </p:cNvPr>
            <p:cNvSpPr txBox="1"/>
            <p:nvPr/>
          </p:nvSpPr>
          <p:spPr>
            <a:xfrm>
              <a:off x="4650018" y="924072"/>
              <a:ext cx="1584466" cy="555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/>
                <a:t>Copper </a:t>
              </a:r>
              <a:r>
                <a:rPr lang="it-IT" sz="1000" dirty="0" err="1"/>
                <a:t>stabilizer</a:t>
              </a:r>
              <a:endParaRPr lang="it-IT" sz="1000" dirty="0"/>
            </a:p>
            <a:p>
              <a:pPr algn="ctr"/>
              <a:r>
                <a:rPr lang="it-IT" sz="1000" dirty="0"/>
                <a:t> 20  </a:t>
              </a:r>
              <a:r>
                <a:rPr lang="el-GR" sz="1000" dirty="0"/>
                <a:t>μ</a:t>
              </a:r>
              <a:r>
                <a:rPr lang="it-IT" sz="1000" dirty="0"/>
                <a:t>m</a:t>
              </a:r>
            </a:p>
          </p:txBody>
        </p:sp>
        <p:sp>
          <p:nvSpPr>
            <p:cNvPr id="64" name="CasellaDiTesto 63">
              <a:extLst>
                <a:ext uri="{FF2B5EF4-FFF2-40B4-BE49-F238E27FC236}">
                  <a16:creationId xmlns:a16="http://schemas.microsoft.com/office/drawing/2014/main" id="{E48498E0-D6F1-F603-D158-701F2B1C3B17}"/>
                </a:ext>
              </a:extLst>
            </p:cNvPr>
            <p:cNvSpPr txBox="1"/>
            <p:nvPr/>
          </p:nvSpPr>
          <p:spPr>
            <a:xfrm>
              <a:off x="3643180" y="1452757"/>
              <a:ext cx="8502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b="1" dirty="0"/>
                <a:t>REBCO</a:t>
              </a:r>
            </a:p>
            <a:p>
              <a:pPr algn="ctr"/>
              <a:r>
                <a:rPr lang="it-IT" sz="1000" b="1" dirty="0"/>
                <a:t> 1.6 </a:t>
              </a:r>
              <a:r>
                <a:rPr lang="el-GR" sz="1000" b="1" dirty="0"/>
                <a:t>μ</a:t>
              </a:r>
              <a:r>
                <a:rPr lang="it-IT" sz="1000" b="1" dirty="0"/>
                <a:t>m</a:t>
              </a:r>
            </a:p>
          </p:txBody>
        </p:sp>
        <p:sp>
          <p:nvSpPr>
            <p:cNvPr id="65" name="CasellaDiTesto 64">
              <a:extLst>
                <a:ext uri="{FF2B5EF4-FFF2-40B4-BE49-F238E27FC236}">
                  <a16:creationId xmlns:a16="http://schemas.microsoft.com/office/drawing/2014/main" id="{1B117EFC-DDA3-7679-E335-1179B7F820FA}"/>
                </a:ext>
              </a:extLst>
            </p:cNvPr>
            <p:cNvSpPr txBox="1"/>
            <p:nvPr/>
          </p:nvSpPr>
          <p:spPr>
            <a:xfrm>
              <a:off x="3224731" y="1800974"/>
              <a:ext cx="1082744" cy="555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/>
                <a:t>Buffer zone</a:t>
              </a:r>
            </a:p>
            <a:p>
              <a:pPr algn="ctr"/>
              <a:r>
                <a:rPr lang="it-IT" sz="1000" dirty="0"/>
                <a:t> 0.4 </a:t>
              </a:r>
              <a:r>
                <a:rPr lang="el-GR" sz="1000" dirty="0"/>
                <a:t>μ</a:t>
              </a:r>
              <a:r>
                <a:rPr lang="it-IT" sz="1000" dirty="0"/>
                <a:t>m</a:t>
              </a:r>
            </a:p>
          </p:txBody>
        </p:sp>
        <p:sp>
          <p:nvSpPr>
            <p:cNvPr id="66" name="CasellaDiTesto 65">
              <a:extLst>
                <a:ext uri="{FF2B5EF4-FFF2-40B4-BE49-F238E27FC236}">
                  <a16:creationId xmlns:a16="http://schemas.microsoft.com/office/drawing/2014/main" id="{36B1D5C8-399D-C3B2-3AD2-27A13FCAF829}"/>
                </a:ext>
              </a:extLst>
            </p:cNvPr>
            <p:cNvSpPr txBox="1"/>
            <p:nvPr/>
          </p:nvSpPr>
          <p:spPr>
            <a:xfrm>
              <a:off x="2633355" y="2008173"/>
              <a:ext cx="990054" cy="555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 err="1"/>
                <a:t>Substrate</a:t>
              </a:r>
              <a:endParaRPr lang="it-IT" sz="1000" dirty="0"/>
            </a:p>
            <a:p>
              <a:pPr algn="ctr"/>
              <a:r>
                <a:rPr lang="it-IT" sz="1000" dirty="0"/>
                <a:t> 50 </a:t>
              </a:r>
              <a:r>
                <a:rPr lang="el-GR" sz="1000" dirty="0"/>
                <a:t>μ</a:t>
              </a:r>
              <a:r>
                <a:rPr lang="it-IT" sz="1000" dirty="0"/>
                <a:t>m</a:t>
              </a:r>
            </a:p>
          </p:txBody>
        </p:sp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2B06012F-E16D-C2C7-CF6E-796D9D93D5EA}"/>
                </a:ext>
              </a:extLst>
            </p:cNvPr>
            <p:cNvSpPr txBox="1"/>
            <p:nvPr/>
          </p:nvSpPr>
          <p:spPr>
            <a:xfrm>
              <a:off x="4044997" y="1144443"/>
              <a:ext cx="1113293" cy="555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/>
                <a:t>Silver </a:t>
              </a:r>
              <a:r>
                <a:rPr lang="it-IT" sz="1000" dirty="0" err="1"/>
                <a:t>layer</a:t>
              </a:r>
              <a:endParaRPr lang="it-IT" sz="1000" dirty="0"/>
            </a:p>
            <a:p>
              <a:pPr algn="ctr"/>
              <a:r>
                <a:rPr lang="it-IT" sz="1000" dirty="0"/>
                <a:t> 1.6 </a:t>
              </a:r>
              <a:r>
                <a:rPr lang="el-GR" sz="1000" dirty="0"/>
                <a:t>μ</a:t>
              </a:r>
              <a:r>
                <a:rPr lang="it-IT" sz="1000" dirty="0"/>
                <a:t>m</a:t>
              </a:r>
            </a:p>
          </p:txBody>
        </p:sp>
        <p:cxnSp>
          <p:nvCxnSpPr>
            <p:cNvPr id="68" name="Connettore 2 67">
              <a:extLst>
                <a:ext uri="{FF2B5EF4-FFF2-40B4-BE49-F238E27FC236}">
                  <a16:creationId xmlns:a16="http://schemas.microsoft.com/office/drawing/2014/main" id="{A5829B18-772C-5D72-02E1-E4B19521631A}"/>
                </a:ext>
              </a:extLst>
            </p:cNvPr>
            <p:cNvCxnSpPr/>
            <p:nvPr/>
          </p:nvCxnSpPr>
          <p:spPr>
            <a:xfrm flipV="1">
              <a:off x="2060994" y="2639445"/>
              <a:ext cx="627563" cy="184580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CasellaDiTesto 68">
              <a:extLst>
                <a:ext uri="{FF2B5EF4-FFF2-40B4-BE49-F238E27FC236}">
                  <a16:creationId xmlns:a16="http://schemas.microsoft.com/office/drawing/2014/main" id="{041F12AB-E804-41FD-AA38-1C2A67BCF180}"/>
                </a:ext>
              </a:extLst>
            </p:cNvPr>
            <p:cNvSpPr txBox="1"/>
            <p:nvPr/>
          </p:nvSpPr>
          <p:spPr>
            <a:xfrm rot="20727863">
              <a:off x="2019899" y="2768397"/>
              <a:ext cx="839080" cy="341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000" dirty="0"/>
                <a:t>2.2 mm </a:t>
              </a:r>
            </a:p>
          </p:txBody>
        </p:sp>
        <p:sp>
          <p:nvSpPr>
            <p:cNvPr id="70" name="Parentesi graffa aperta 69">
              <a:extLst>
                <a:ext uri="{FF2B5EF4-FFF2-40B4-BE49-F238E27FC236}">
                  <a16:creationId xmlns:a16="http://schemas.microsoft.com/office/drawing/2014/main" id="{1EB53590-4376-7483-DFAC-0E12B03C38C0}"/>
                </a:ext>
              </a:extLst>
            </p:cNvPr>
            <p:cNvSpPr/>
            <p:nvPr/>
          </p:nvSpPr>
          <p:spPr>
            <a:xfrm>
              <a:off x="826952" y="1905522"/>
              <a:ext cx="165041" cy="522939"/>
            </a:xfrm>
            <a:prstGeom prst="leftBrace">
              <a:avLst>
                <a:gd name="adj1" fmla="val 84931"/>
                <a:gd name="adj2" fmla="val 50000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1" name="CasellaDiTesto 70">
              <a:extLst>
                <a:ext uri="{FF2B5EF4-FFF2-40B4-BE49-F238E27FC236}">
                  <a16:creationId xmlns:a16="http://schemas.microsoft.com/office/drawing/2014/main" id="{B8DB7859-C351-A1D5-900A-1D61738900DD}"/>
                </a:ext>
              </a:extLst>
            </p:cNvPr>
            <p:cNvSpPr txBox="1"/>
            <p:nvPr/>
          </p:nvSpPr>
          <p:spPr>
            <a:xfrm>
              <a:off x="-7662" y="2008977"/>
              <a:ext cx="890138" cy="341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000" dirty="0"/>
                <a:t> 95.2 </a:t>
              </a:r>
              <a:r>
                <a:rPr lang="el-GR" sz="1000" dirty="0"/>
                <a:t>μ</a:t>
              </a:r>
              <a:r>
                <a:rPr lang="it-IT" sz="1000" dirty="0"/>
                <a:t>m</a:t>
              </a:r>
            </a:p>
          </p:txBody>
        </p:sp>
        <p:grpSp>
          <p:nvGrpSpPr>
            <p:cNvPr id="72" name="Gruppo 71">
              <a:extLst>
                <a:ext uri="{FF2B5EF4-FFF2-40B4-BE49-F238E27FC236}">
                  <a16:creationId xmlns:a16="http://schemas.microsoft.com/office/drawing/2014/main" id="{3A411B0B-7886-E3D2-41AE-31FE4B596A62}"/>
                </a:ext>
              </a:extLst>
            </p:cNvPr>
            <p:cNvGrpSpPr/>
            <p:nvPr/>
          </p:nvGrpSpPr>
          <p:grpSpPr>
            <a:xfrm rot="5400000">
              <a:off x="3199934" y="1024356"/>
              <a:ext cx="791774" cy="2133866"/>
              <a:chOff x="-279261" y="1614794"/>
              <a:chExt cx="4764336" cy="4029860"/>
            </a:xfrm>
          </p:grpSpPr>
          <p:cxnSp>
            <p:nvCxnSpPr>
              <p:cNvPr id="85" name="Connettore diritto 84">
                <a:extLst>
                  <a:ext uri="{FF2B5EF4-FFF2-40B4-BE49-F238E27FC236}">
                    <a16:creationId xmlns:a16="http://schemas.microsoft.com/office/drawing/2014/main" id="{CC05D6BA-D4F4-E4D1-4E83-5A4B5C5C74F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2457830" y="3617408"/>
                <a:ext cx="4029860" cy="2463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ttore 2 85">
                <a:extLst>
                  <a:ext uri="{FF2B5EF4-FFF2-40B4-BE49-F238E27FC236}">
                    <a16:creationId xmlns:a16="http://schemas.microsoft.com/office/drawing/2014/main" id="{1D9A6445-5F96-EC0C-42F6-F67A5CF9195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2090596" y="-755062"/>
                <a:ext cx="0" cy="473971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uppo 72">
              <a:extLst>
                <a:ext uri="{FF2B5EF4-FFF2-40B4-BE49-F238E27FC236}">
                  <a16:creationId xmlns:a16="http://schemas.microsoft.com/office/drawing/2014/main" id="{3333CBCD-A49C-C180-E7DB-A4F880061851}"/>
                </a:ext>
              </a:extLst>
            </p:cNvPr>
            <p:cNvGrpSpPr/>
            <p:nvPr/>
          </p:nvGrpSpPr>
          <p:grpSpPr>
            <a:xfrm rot="10800000">
              <a:off x="2311759" y="1989734"/>
              <a:ext cx="1009344" cy="257651"/>
              <a:chOff x="2149816" y="-7717758"/>
              <a:chExt cx="2694445" cy="9462525"/>
            </a:xfrm>
          </p:grpSpPr>
          <p:cxnSp>
            <p:nvCxnSpPr>
              <p:cNvPr id="83" name="Connettore diritto 82">
                <a:extLst>
                  <a:ext uri="{FF2B5EF4-FFF2-40B4-BE49-F238E27FC236}">
                    <a16:creationId xmlns:a16="http://schemas.microsoft.com/office/drawing/2014/main" id="{80E498F1-FF7A-9DB9-972C-604DA07778A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825775" y="-7717758"/>
                <a:ext cx="0" cy="946252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ttore 2 83">
                <a:extLst>
                  <a:ext uri="{FF2B5EF4-FFF2-40B4-BE49-F238E27FC236}">
                    <a16:creationId xmlns:a16="http://schemas.microsoft.com/office/drawing/2014/main" id="{3E7B2DA8-4663-7AC4-C91B-7CA303CCDD1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149816" y="1614793"/>
                <a:ext cx="2694445" cy="66805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uppo 73">
              <a:extLst>
                <a:ext uri="{FF2B5EF4-FFF2-40B4-BE49-F238E27FC236}">
                  <a16:creationId xmlns:a16="http://schemas.microsoft.com/office/drawing/2014/main" id="{3B56F55D-5D42-274E-4C1A-CC900A424DEA}"/>
                </a:ext>
              </a:extLst>
            </p:cNvPr>
            <p:cNvGrpSpPr/>
            <p:nvPr/>
          </p:nvGrpSpPr>
          <p:grpSpPr>
            <a:xfrm rot="10800000">
              <a:off x="2216538" y="1784656"/>
              <a:ext cx="1555158" cy="395261"/>
              <a:chOff x="2002525" y="-1533194"/>
              <a:chExt cx="2500948" cy="8485278"/>
            </a:xfrm>
          </p:grpSpPr>
          <p:cxnSp>
            <p:nvCxnSpPr>
              <p:cNvPr id="81" name="Connettore diritto 80">
                <a:extLst>
                  <a:ext uri="{FF2B5EF4-FFF2-40B4-BE49-F238E27FC236}">
                    <a16:creationId xmlns:a16="http://schemas.microsoft.com/office/drawing/2014/main" id="{116383D5-B220-DE7C-02A8-5F7D7624261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503473" y="-1533194"/>
                <a:ext cx="0" cy="848527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ttore 2 81">
                <a:extLst>
                  <a:ext uri="{FF2B5EF4-FFF2-40B4-BE49-F238E27FC236}">
                    <a16:creationId xmlns:a16="http://schemas.microsoft.com/office/drawing/2014/main" id="{AB1EDE52-8BC2-0C47-8C81-3013A56FC55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002525" y="6673693"/>
                <a:ext cx="2500948" cy="113585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uppo 74">
              <a:extLst>
                <a:ext uri="{FF2B5EF4-FFF2-40B4-BE49-F238E27FC236}">
                  <a16:creationId xmlns:a16="http://schemas.microsoft.com/office/drawing/2014/main" id="{0DF4469C-C8E9-006E-4A76-674B24CBD6F7}"/>
                </a:ext>
              </a:extLst>
            </p:cNvPr>
            <p:cNvGrpSpPr/>
            <p:nvPr/>
          </p:nvGrpSpPr>
          <p:grpSpPr>
            <a:xfrm rot="10800000">
              <a:off x="1399831" y="1134012"/>
              <a:ext cx="3343619" cy="548442"/>
              <a:chOff x="1595756" y="1975374"/>
              <a:chExt cx="3378976" cy="7055060"/>
            </a:xfrm>
          </p:grpSpPr>
          <p:cxnSp>
            <p:nvCxnSpPr>
              <p:cNvPr id="79" name="Connettore diritto 78">
                <a:extLst>
                  <a:ext uri="{FF2B5EF4-FFF2-40B4-BE49-F238E27FC236}">
                    <a16:creationId xmlns:a16="http://schemas.microsoft.com/office/drawing/2014/main" id="{01A6F659-E293-F31D-E86A-5E988AFAA60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966682" y="1975374"/>
                <a:ext cx="0" cy="705506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ttore 2 79">
                <a:extLst>
                  <a:ext uri="{FF2B5EF4-FFF2-40B4-BE49-F238E27FC236}">
                    <a16:creationId xmlns:a16="http://schemas.microsoft.com/office/drawing/2014/main" id="{A91C4C64-4FEB-68EC-85F6-F0A71FEB280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595756" y="8869520"/>
                <a:ext cx="3378976" cy="99656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uppo 75">
              <a:extLst>
                <a:ext uri="{FF2B5EF4-FFF2-40B4-BE49-F238E27FC236}">
                  <a16:creationId xmlns:a16="http://schemas.microsoft.com/office/drawing/2014/main" id="{E278A159-D785-2E99-C6D6-A7ADDA5E06C3}"/>
                </a:ext>
              </a:extLst>
            </p:cNvPr>
            <p:cNvGrpSpPr/>
            <p:nvPr/>
          </p:nvGrpSpPr>
          <p:grpSpPr>
            <a:xfrm rot="10800000">
              <a:off x="2108018" y="1342225"/>
              <a:ext cx="1779906" cy="778716"/>
              <a:chOff x="2362037" y="-4495219"/>
              <a:chExt cx="2204648" cy="10017263"/>
            </a:xfrm>
          </p:grpSpPr>
          <p:cxnSp>
            <p:nvCxnSpPr>
              <p:cNvPr id="77" name="Connettore diritto 76">
                <a:extLst>
                  <a:ext uri="{FF2B5EF4-FFF2-40B4-BE49-F238E27FC236}">
                    <a16:creationId xmlns:a16="http://schemas.microsoft.com/office/drawing/2014/main" id="{4B9CCDD5-CAD3-749E-C3A1-176792CBFCF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554888" y="-4495219"/>
                <a:ext cx="0" cy="10017263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ttore 2 77">
                <a:extLst>
                  <a:ext uri="{FF2B5EF4-FFF2-40B4-BE49-F238E27FC236}">
                    <a16:creationId xmlns:a16="http://schemas.microsoft.com/office/drawing/2014/main" id="{C1E246BF-4494-5DD0-E63E-C368553512F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362037" y="5157688"/>
                <a:ext cx="2204648" cy="262126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CasellaDiTesto 88">
                <a:extLst>
                  <a:ext uri="{FF2B5EF4-FFF2-40B4-BE49-F238E27FC236}">
                    <a16:creationId xmlns:a16="http://schemas.microsoft.com/office/drawing/2014/main" id="{473C4475-0E2B-7865-96F8-A19D8BC1B504}"/>
                  </a:ext>
                </a:extLst>
              </p:cNvPr>
              <p:cNvSpPr txBox="1"/>
              <p:nvPr/>
            </p:nvSpPr>
            <p:spPr>
              <a:xfrm>
                <a:off x="7278204" y="3148103"/>
                <a:ext cx="186579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11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it-IT" sz="1100" b="0" i="1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a:rPr lang="it-IT" sz="1100" b="0" i="1" smtClean="0">
                        <a:latin typeface="Cambria Math" panose="02040503050406030204" pitchFamily="18" charset="0"/>
                      </a:rPr>
                      <m:t>𝑐𝑟𝑜𝑠𝑠</m:t>
                    </m:r>
                    <m:r>
                      <a:rPr lang="it-IT" sz="11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100" b="0" i="1" smtClean="0">
                        <a:latin typeface="Cambria Math" panose="02040503050406030204" pitchFamily="18" charset="0"/>
                      </a:rPr>
                      <m:t>𝑠𝑒𝑐𝑡𝑖𝑜𝑛</m:t>
                    </m:r>
                  </m:oMath>
                </a14:m>
                <a:r>
                  <a:rPr lang="it-IT" sz="1100" b="1" dirty="0"/>
                  <a:t> </a:t>
                </a:r>
              </a:p>
            </p:txBody>
          </p:sp>
        </mc:Choice>
        <mc:Fallback xmlns="">
          <p:sp>
            <p:nvSpPr>
              <p:cNvPr id="89" name="CasellaDiTesto 88">
                <a:extLst>
                  <a:ext uri="{FF2B5EF4-FFF2-40B4-BE49-F238E27FC236}">
                    <a16:creationId xmlns:a16="http://schemas.microsoft.com/office/drawing/2014/main" id="{473C4475-0E2B-7865-96F8-A19D8BC1B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8204" y="3148103"/>
                <a:ext cx="1865796" cy="2616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uppo 2">
            <a:extLst>
              <a:ext uri="{FF2B5EF4-FFF2-40B4-BE49-F238E27FC236}">
                <a16:creationId xmlns:a16="http://schemas.microsoft.com/office/drawing/2014/main" id="{9941D3F8-2DCC-9322-46B0-05D245B74BFD}"/>
              </a:ext>
            </a:extLst>
          </p:cNvPr>
          <p:cNvGrpSpPr/>
          <p:nvPr/>
        </p:nvGrpSpPr>
        <p:grpSpPr>
          <a:xfrm>
            <a:off x="5061505" y="940954"/>
            <a:ext cx="3781210" cy="3478570"/>
            <a:chOff x="5061505" y="940954"/>
            <a:chExt cx="3781210" cy="34785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asellaDiTesto 7">
                  <a:extLst>
                    <a:ext uri="{FF2B5EF4-FFF2-40B4-BE49-F238E27FC236}">
                      <a16:creationId xmlns:a16="http://schemas.microsoft.com/office/drawing/2014/main" id="{4D649F41-F9BC-5496-DA2F-9CB4929E437A}"/>
                    </a:ext>
                  </a:extLst>
                </p:cNvPr>
                <p:cNvSpPr txBox="1"/>
                <p:nvPr/>
              </p:nvSpPr>
              <p:spPr>
                <a:xfrm>
                  <a:off x="6992491" y="2485358"/>
                  <a:ext cx="1850224" cy="622606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𝑒𝑙</m:t>
                            </m:r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𝑒𝑞</m:t>
                            </m:r>
                          </m:sub>
                        </m:sSub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ctrlPr>
                                  <a:rPr lang="it-IT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it-IT" sz="1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it-IT" sz="1200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  <m:t>𝑙𝑎𝑦𝑒𝑟𝑠</m:t>
                                    </m:r>
                                  </m:sub>
                                </m:sSub>
                              </m:sup>
                              <m:e>
                                <m:sSub>
                                  <m:sSubPr>
                                    <m:ctrlP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it-IT" sz="12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  <m:sSub>
                                  <m:sSubPr>
                                    <m:ctrlP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</m:num>
                          <m:den>
                            <m:nary>
                              <m:naryPr>
                                <m:chr m:val="∑"/>
                                <m:ctrlPr>
                                  <a:rPr lang="it-IT" sz="12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it-IT" sz="12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it-IT" sz="1200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it-IT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2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it-IT" sz="1200" i="1">
                                        <a:latin typeface="Cambria Math" panose="02040503050406030204" pitchFamily="18" charset="0"/>
                                      </a:rPr>
                                      <m:t>𝑙𝑎𝑦𝑒𝑟𝑠</m:t>
                                    </m:r>
                                  </m:sub>
                                </m:sSub>
                              </m:sup>
                              <m:e>
                                <m:sSub>
                                  <m:sSubPr>
                                    <m:ctrlPr>
                                      <a:rPr lang="it-IT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it-IT" sz="12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</m:den>
                        </m:f>
                      </m:oMath>
                    </m:oMathPara>
                  </a14:m>
                  <a:endParaRPr lang="it-IT" sz="1200" dirty="0"/>
                </a:p>
              </p:txBody>
            </p:sp>
          </mc:Choice>
          <mc:Fallback xmlns="">
            <p:sp>
              <p:nvSpPr>
                <p:cNvPr id="8" name="CasellaDiTesto 7">
                  <a:extLst>
                    <a:ext uri="{FF2B5EF4-FFF2-40B4-BE49-F238E27FC236}">
                      <a16:creationId xmlns:a16="http://schemas.microsoft.com/office/drawing/2014/main" id="{4D649F41-F9BC-5496-DA2F-9CB4929E43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2491" y="2485358"/>
                  <a:ext cx="1850224" cy="62260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470CF6DB-B0CF-ED13-049C-1D414B47E664}"/>
                </a:ext>
              </a:extLst>
            </p:cNvPr>
            <p:cNvGrpSpPr/>
            <p:nvPr/>
          </p:nvGrpSpPr>
          <p:grpSpPr>
            <a:xfrm>
              <a:off x="5061505" y="1197177"/>
              <a:ext cx="1700712" cy="3222347"/>
              <a:chOff x="6101873" y="1212862"/>
              <a:chExt cx="2821791" cy="4693104"/>
            </a:xfrm>
          </p:grpSpPr>
          <p:grpSp>
            <p:nvGrpSpPr>
              <p:cNvPr id="16" name="Gruppo 15">
                <a:extLst>
                  <a:ext uri="{FF2B5EF4-FFF2-40B4-BE49-F238E27FC236}">
                    <a16:creationId xmlns:a16="http://schemas.microsoft.com/office/drawing/2014/main" id="{F54C1B52-B885-161A-EA8A-80A26B0971DC}"/>
                  </a:ext>
                </a:extLst>
              </p:cNvPr>
              <p:cNvGrpSpPr/>
              <p:nvPr/>
            </p:nvGrpSpPr>
            <p:grpSpPr>
              <a:xfrm>
                <a:off x="6101873" y="1212862"/>
                <a:ext cx="2821791" cy="4693104"/>
                <a:chOff x="5925327" y="1144652"/>
                <a:chExt cx="2821791" cy="4693104"/>
              </a:xfrm>
            </p:grpSpPr>
            <p:sp>
              <p:nvSpPr>
                <p:cNvPr id="23" name="CasellaDiTesto 22">
                  <a:extLst>
                    <a:ext uri="{FF2B5EF4-FFF2-40B4-BE49-F238E27FC236}">
                      <a16:creationId xmlns:a16="http://schemas.microsoft.com/office/drawing/2014/main" id="{3D003609-F1CA-D149-52BA-728CDB3825CB}"/>
                    </a:ext>
                  </a:extLst>
                </p:cNvPr>
                <p:cNvSpPr txBox="1"/>
                <p:nvPr/>
              </p:nvSpPr>
              <p:spPr>
                <a:xfrm>
                  <a:off x="7133894" y="1144652"/>
                  <a:ext cx="695541" cy="403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dirty="0" err="1"/>
                    <a:t>R</a:t>
                  </a:r>
                  <a:r>
                    <a:rPr lang="it-IT" sz="1200" baseline="-25000" dirty="0" err="1"/>
                    <a:t>cu</a:t>
                  </a:r>
                  <a:endParaRPr lang="it-IT" sz="1200" baseline="-25000" dirty="0"/>
                </a:p>
              </p:txBody>
            </p:sp>
            <p:sp>
              <p:nvSpPr>
                <p:cNvPr id="24" name="CasellaDiTesto 23">
                  <a:extLst>
                    <a:ext uri="{FF2B5EF4-FFF2-40B4-BE49-F238E27FC236}">
                      <a16:creationId xmlns:a16="http://schemas.microsoft.com/office/drawing/2014/main" id="{077B6C39-ADA2-C8A6-0807-C851C853314D}"/>
                    </a:ext>
                  </a:extLst>
                </p:cNvPr>
                <p:cNvSpPr txBox="1"/>
                <p:nvPr/>
              </p:nvSpPr>
              <p:spPr>
                <a:xfrm>
                  <a:off x="6942006" y="1897346"/>
                  <a:ext cx="982518" cy="403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dirty="0" err="1"/>
                    <a:t>R</a:t>
                  </a:r>
                  <a:r>
                    <a:rPr lang="it-IT" sz="1200" baseline="-25000" dirty="0" err="1"/>
                    <a:t>silver</a:t>
                  </a:r>
                  <a:endParaRPr lang="it-IT" sz="1200" baseline="-25000" dirty="0"/>
                </a:p>
              </p:txBody>
            </p:sp>
            <p:sp>
              <p:nvSpPr>
                <p:cNvPr id="25" name="CasellaDiTesto 24">
                  <a:extLst>
                    <a:ext uri="{FF2B5EF4-FFF2-40B4-BE49-F238E27FC236}">
                      <a16:creationId xmlns:a16="http://schemas.microsoft.com/office/drawing/2014/main" id="{DE037212-7ABD-5D94-1F33-CD63CD3F4B23}"/>
                    </a:ext>
                  </a:extLst>
                </p:cNvPr>
                <p:cNvSpPr txBox="1"/>
                <p:nvPr/>
              </p:nvSpPr>
              <p:spPr>
                <a:xfrm>
                  <a:off x="6818108" y="3474178"/>
                  <a:ext cx="1233418" cy="403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dirty="0" err="1"/>
                    <a:t>R</a:t>
                  </a:r>
                  <a:r>
                    <a:rPr lang="it-IT" sz="1200" baseline="-25000" dirty="0" err="1"/>
                    <a:t>substrate</a:t>
                  </a:r>
                  <a:endParaRPr lang="it-IT" sz="1200" baseline="-25000" dirty="0"/>
                </a:p>
              </p:txBody>
            </p:sp>
            <p:sp>
              <p:nvSpPr>
                <p:cNvPr id="26" name="CasellaDiTesto 25">
                  <a:extLst>
                    <a:ext uri="{FF2B5EF4-FFF2-40B4-BE49-F238E27FC236}">
                      <a16:creationId xmlns:a16="http://schemas.microsoft.com/office/drawing/2014/main" id="{1D33908D-9724-7A2C-EFCB-3C108DF2033F}"/>
                    </a:ext>
                  </a:extLst>
                </p:cNvPr>
                <p:cNvSpPr txBox="1"/>
                <p:nvPr/>
              </p:nvSpPr>
              <p:spPr>
                <a:xfrm>
                  <a:off x="6915292" y="2731296"/>
                  <a:ext cx="1115450" cy="403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dirty="0">
                      <a:solidFill>
                        <a:srgbClr val="FF0000"/>
                      </a:solidFill>
                    </a:rPr>
                    <a:t>R</a:t>
                  </a:r>
                  <a:r>
                    <a:rPr lang="it-IT" sz="1200" baseline="-25000" dirty="0">
                      <a:solidFill>
                        <a:srgbClr val="FF0000"/>
                      </a:solidFill>
                    </a:rPr>
                    <a:t>YBCO</a:t>
                  </a:r>
                </a:p>
              </p:txBody>
            </p:sp>
            <p:grpSp>
              <p:nvGrpSpPr>
                <p:cNvPr id="27" name="Gruppo 26">
                  <a:extLst>
                    <a:ext uri="{FF2B5EF4-FFF2-40B4-BE49-F238E27FC236}">
                      <a16:creationId xmlns:a16="http://schemas.microsoft.com/office/drawing/2014/main" id="{CE5CA358-092B-DF6A-2E3E-5182FEECB151}"/>
                    </a:ext>
                  </a:extLst>
                </p:cNvPr>
                <p:cNvGrpSpPr/>
                <p:nvPr/>
              </p:nvGrpSpPr>
              <p:grpSpPr>
                <a:xfrm>
                  <a:off x="6960308" y="1434373"/>
                  <a:ext cx="994266" cy="4403383"/>
                  <a:chOff x="6905108" y="1407319"/>
                  <a:chExt cx="705736" cy="4403383"/>
                </a:xfrm>
              </p:grpSpPr>
              <p:pic>
                <p:nvPicPr>
                  <p:cNvPr id="50" name="Segnaposto contenuto 5" descr="Immagine che contiene edificio, orologio&#10;&#10;Descrizione generata automaticamente">
                    <a:extLst>
                      <a:ext uri="{FF2B5EF4-FFF2-40B4-BE49-F238E27FC236}">
                        <a16:creationId xmlns:a16="http://schemas.microsoft.com/office/drawing/2014/main" id="{79E01EFA-6642-BAD8-5154-5B99016F848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762" t="-13817" r="10649" b="1"/>
                  <a:stretch/>
                </p:blipFill>
                <p:spPr>
                  <a:xfrm>
                    <a:off x="6909311" y="3035695"/>
                    <a:ext cx="697399" cy="374968"/>
                  </a:xfrm>
                  <a:prstGeom prst="rect">
                    <a:avLst/>
                  </a:prstGeom>
                </p:spPr>
              </p:pic>
              <p:pic>
                <p:nvPicPr>
                  <p:cNvPr id="51" name="Segnaposto contenuto 5" descr="Immagine che contiene edificio, orologio&#10;&#10;Descrizione generata automaticamente">
                    <a:extLst>
                      <a:ext uri="{FF2B5EF4-FFF2-40B4-BE49-F238E27FC236}">
                        <a16:creationId xmlns:a16="http://schemas.microsoft.com/office/drawing/2014/main" id="{853B2D98-0AD6-156D-4EF7-D51B4139A2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762" t="-13817" r="10649" b="1"/>
                  <a:stretch/>
                </p:blipFill>
                <p:spPr>
                  <a:xfrm>
                    <a:off x="6913445" y="2225763"/>
                    <a:ext cx="697399" cy="374968"/>
                  </a:xfrm>
                  <a:prstGeom prst="rect">
                    <a:avLst/>
                  </a:prstGeom>
                </p:spPr>
              </p:pic>
              <p:pic>
                <p:nvPicPr>
                  <p:cNvPr id="52" name="Segnaposto contenuto 5" descr="Immagine che contiene edificio, orologio&#10;&#10;Descrizione generata automaticamente">
                    <a:extLst>
                      <a:ext uri="{FF2B5EF4-FFF2-40B4-BE49-F238E27FC236}">
                        <a16:creationId xmlns:a16="http://schemas.microsoft.com/office/drawing/2014/main" id="{699DC603-E010-C739-8673-8A30818DAE4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762" t="-13817" r="10649" b="1"/>
                  <a:stretch/>
                </p:blipFill>
                <p:spPr>
                  <a:xfrm>
                    <a:off x="6911201" y="1407319"/>
                    <a:ext cx="697399" cy="374968"/>
                  </a:xfrm>
                  <a:prstGeom prst="rect">
                    <a:avLst/>
                  </a:prstGeom>
                </p:spPr>
              </p:pic>
              <p:pic>
                <p:nvPicPr>
                  <p:cNvPr id="53" name="Segnaposto contenuto 5" descr="Immagine che contiene edificio, orologio&#10;&#10;Descrizione generata automaticamente">
                    <a:extLst>
                      <a:ext uri="{FF2B5EF4-FFF2-40B4-BE49-F238E27FC236}">
                        <a16:creationId xmlns:a16="http://schemas.microsoft.com/office/drawing/2014/main" id="{68228052-9114-2B8A-F643-E162B843D3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762" t="-13817" r="10649" b="1"/>
                  <a:stretch/>
                </p:blipFill>
                <p:spPr>
                  <a:xfrm>
                    <a:off x="6913445" y="5435734"/>
                    <a:ext cx="697399" cy="374968"/>
                  </a:xfrm>
                  <a:prstGeom prst="rect">
                    <a:avLst/>
                  </a:prstGeom>
                </p:spPr>
              </p:pic>
              <p:pic>
                <p:nvPicPr>
                  <p:cNvPr id="54" name="Segnaposto contenuto 5" descr="Immagine che contiene edificio, orologio&#10;&#10;Descrizione generata automaticamente">
                    <a:extLst>
                      <a:ext uri="{FF2B5EF4-FFF2-40B4-BE49-F238E27FC236}">
                        <a16:creationId xmlns:a16="http://schemas.microsoft.com/office/drawing/2014/main" id="{1AB235E0-57CB-1420-4602-5351CD8A07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762" t="-13817" r="10649" b="1"/>
                  <a:stretch/>
                </p:blipFill>
                <p:spPr>
                  <a:xfrm>
                    <a:off x="6905108" y="4634032"/>
                    <a:ext cx="697400" cy="374968"/>
                  </a:xfrm>
                  <a:prstGeom prst="rect">
                    <a:avLst/>
                  </a:prstGeom>
                </p:spPr>
              </p:pic>
              <p:pic>
                <p:nvPicPr>
                  <p:cNvPr id="55" name="Segnaposto contenuto 5" descr="Immagine che contiene edificio, orologio&#10;&#10;Descrizione generata automaticamente">
                    <a:extLst>
                      <a:ext uri="{FF2B5EF4-FFF2-40B4-BE49-F238E27FC236}">
                        <a16:creationId xmlns:a16="http://schemas.microsoft.com/office/drawing/2014/main" id="{74A2E56B-2A25-9D6A-E7F2-744290872A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762" t="-13817" r="10649" b="1"/>
                  <a:stretch/>
                </p:blipFill>
                <p:spPr>
                  <a:xfrm>
                    <a:off x="6911836" y="3827058"/>
                    <a:ext cx="697399" cy="37496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8" name="CasellaDiTesto 27">
                  <a:extLst>
                    <a:ext uri="{FF2B5EF4-FFF2-40B4-BE49-F238E27FC236}">
                      <a16:creationId xmlns:a16="http://schemas.microsoft.com/office/drawing/2014/main" id="{5FDB5E8C-C8F8-8A21-D672-0F0B14121661}"/>
                    </a:ext>
                  </a:extLst>
                </p:cNvPr>
                <p:cNvSpPr txBox="1"/>
                <p:nvPr/>
              </p:nvSpPr>
              <p:spPr>
                <a:xfrm>
                  <a:off x="7098415" y="5156666"/>
                  <a:ext cx="695541" cy="403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dirty="0" err="1"/>
                    <a:t>R</a:t>
                  </a:r>
                  <a:r>
                    <a:rPr lang="it-IT" sz="1200" baseline="-25000" dirty="0" err="1"/>
                    <a:t>cu</a:t>
                  </a:r>
                  <a:endParaRPr lang="it-IT" sz="1200" baseline="-25000" dirty="0"/>
                </a:p>
              </p:txBody>
            </p:sp>
            <p:sp>
              <p:nvSpPr>
                <p:cNvPr id="29" name="CasellaDiTesto 28">
                  <a:extLst>
                    <a:ext uri="{FF2B5EF4-FFF2-40B4-BE49-F238E27FC236}">
                      <a16:creationId xmlns:a16="http://schemas.microsoft.com/office/drawing/2014/main" id="{1001C214-58DA-03FF-70D4-1D09F68FB14C}"/>
                    </a:ext>
                  </a:extLst>
                </p:cNvPr>
                <p:cNvSpPr txBox="1"/>
                <p:nvPr/>
              </p:nvSpPr>
              <p:spPr>
                <a:xfrm>
                  <a:off x="6981981" y="4310091"/>
                  <a:ext cx="973915" cy="403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dirty="0" err="1"/>
                    <a:t>R</a:t>
                  </a:r>
                  <a:r>
                    <a:rPr lang="it-IT" sz="1200" baseline="-25000" dirty="0" err="1"/>
                    <a:t>silver</a:t>
                  </a:r>
                  <a:endParaRPr lang="it-IT" sz="1200" baseline="-25000" dirty="0"/>
                </a:p>
              </p:txBody>
            </p:sp>
            <p:grpSp>
              <p:nvGrpSpPr>
                <p:cNvPr id="30" name="Gruppo 29">
                  <a:extLst>
                    <a:ext uri="{FF2B5EF4-FFF2-40B4-BE49-F238E27FC236}">
                      <a16:creationId xmlns:a16="http://schemas.microsoft.com/office/drawing/2014/main" id="{016544C8-1E48-6F8A-E953-CCCBB8C27995}"/>
                    </a:ext>
                  </a:extLst>
                </p:cNvPr>
                <p:cNvGrpSpPr/>
                <p:nvPr/>
              </p:nvGrpSpPr>
              <p:grpSpPr>
                <a:xfrm>
                  <a:off x="8351000" y="1651595"/>
                  <a:ext cx="396118" cy="4028596"/>
                  <a:chOff x="7909217" y="1661121"/>
                  <a:chExt cx="396118" cy="4028596"/>
                </a:xfrm>
              </p:grpSpPr>
              <p:cxnSp>
                <p:nvCxnSpPr>
                  <p:cNvPr id="48" name="Connettore diritto 47">
                    <a:extLst>
                      <a:ext uri="{FF2B5EF4-FFF2-40B4-BE49-F238E27FC236}">
                        <a16:creationId xmlns:a16="http://schemas.microsoft.com/office/drawing/2014/main" id="{A763AF20-7833-9142-F1AE-159744DE7652}"/>
                      </a:ext>
                    </a:extLst>
                  </p:cNvPr>
                  <p:cNvCxnSpPr/>
                  <p:nvPr/>
                </p:nvCxnSpPr>
                <p:spPr>
                  <a:xfrm>
                    <a:off x="7909217" y="1661121"/>
                    <a:ext cx="0" cy="4028596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Connettore diritto 48">
                    <a:extLst>
                      <a:ext uri="{FF2B5EF4-FFF2-40B4-BE49-F238E27FC236}">
                        <a16:creationId xmlns:a16="http://schemas.microsoft.com/office/drawing/2014/main" id="{163F0945-134E-B38E-EED8-6032CD83E6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922275" y="3673807"/>
                    <a:ext cx="383060" cy="5162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" name="Gruppo 30">
                  <a:extLst>
                    <a:ext uri="{FF2B5EF4-FFF2-40B4-BE49-F238E27FC236}">
                      <a16:creationId xmlns:a16="http://schemas.microsoft.com/office/drawing/2014/main" id="{61BF7573-B06D-FB7F-07AB-F2E4E86A331A}"/>
                    </a:ext>
                  </a:extLst>
                </p:cNvPr>
                <p:cNvGrpSpPr/>
                <p:nvPr/>
              </p:nvGrpSpPr>
              <p:grpSpPr>
                <a:xfrm>
                  <a:off x="5925327" y="1640573"/>
                  <a:ext cx="661550" cy="4039618"/>
                  <a:chOff x="6304721" y="1635810"/>
                  <a:chExt cx="661550" cy="4039618"/>
                </a:xfrm>
              </p:grpSpPr>
              <p:cxnSp>
                <p:nvCxnSpPr>
                  <p:cNvPr id="44" name="Connettore diritto 43">
                    <a:extLst>
                      <a:ext uri="{FF2B5EF4-FFF2-40B4-BE49-F238E27FC236}">
                        <a16:creationId xmlns:a16="http://schemas.microsoft.com/office/drawing/2014/main" id="{EB720116-5634-EC05-61B4-C6179315D7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962556" y="1635810"/>
                    <a:ext cx="3715" cy="403961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Connettore diritto 44">
                    <a:extLst>
                      <a:ext uri="{FF2B5EF4-FFF2-40B4-BE49-F238E27FC236}">
                        <a16:creationId xmlns:a16="http://schemas.microsoft.com/office/drawing/2014/main" id="{E208ABCD-E975-F71E-BB7E-2DF6B92BFCE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579496" y="3675419"/>
                    <a:ext cx="383060" cy="5162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Connettore 2 45">
                    <a:extLst>
                      <a:ext uri="{FF2B5EF4-FFF2-40B4-BE49-F238E27FC236}">
                        <a16:creationId xmlns:a16="http://schemas.microsoft.com/office/drawing/2014/main" id="{FB29C1E3-C954-C174-5037-A084BF2D2069}"/>
                      </a:ext>
                    </a:extLst>
                  </p:cNvPr>
                  <p:cNvCxnSpPr/>
                  <p:nvPr/>
                </p:nvCxnSpPr>
                <p:spPr>
                  <a:xfrm>
                    <a:off x="6324537" y="3674459"/>
                    <a:ext cx="446490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7" name="CasellaDiTesto 46">
                    <a:extLst>
                      <a:ext uri="{FF2B5EF4-FFF2-40B4-BE49-F238E27FC236}">
                        <a16:creationId xmlns:a16="http://schemas.microsoft.com/office/drawing/2014/main" id="{8B4B89CD-BE85-5B2A-E77D-04361BFFD4C7}"/>
                      </a:ext>
                    </a:extLst>
                  </p:cNvPr>
                  <p:cNvSpPr txBox="1"/>
                  <p:nvPr/>
                </p:nvSpPr>
                <p:spPr>
                  <a:xfrm>
                    <a:off x="6304721" y="3100084"/>
                    <a:ext cx="391088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it-IT" dirty="0"/>
                      <a:t>i</a:t>
                    </a:r>
                  </a:p>
                </p:txBody>
              </p:sp>
            </p:grpSp>
            <p:cxnSp>
              <p:nvCxnSpPr>
                <p:cNvPr id="32" name="Connettore diritto 31">
                  <a:extLst>
                    <a:ext uri="{FF2B5EF4-FFF2-40B4-BE49-F238E27FC236}">
                      <a16:creationId xmlns:a16="http://schemas.microsoft.com/office/drawing/2014/main" id="{A710AD6A-3007-FC7E-F8C5-A73B08DB54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24524" y="1642405"/>
                  <a:ext cx="432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ttore diritto 32">
                  <a:extLst>
                    <a:ext uri="{FF2B5EF4-FFF2-40B4-BE49-F238E27FC236}">
                      <a16:creationId xmlns:a16="http://schemas.microsoft.com/office/drawing/2014/main" id="{417784EA-C253-22E1-CBF7-2672EF4B55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78615" y="1640573"/>
                  <a:ext cx="432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ttore diritto 33">
                  <a:extLst>
                    <a:ext uri="{FF2B5EF4-FFF2-40B4-BE49-F238E27FC236}">
                      <a16:creationId xmlns:a16="http://schemas.microsoft.com/office/drawing/2014/main" id="{4CF615DD-374A-1A8B-1390-D740CF4858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24517" y="2461572"/>
                  <a:ext cx="432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ttore diritto 34">
                  <a:extLst>
                    <a:ext uri="{FF2B5EF4-FFF2-40B4-BE49-F238E27FC236}">
                      <a16:creationId xmlns:a16="http://schemas.microsoft.com/office/drawing/2014/main" id="{C82CD102-4064-9B9F-8B34-D3E87D3E28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78608" y="2459740"/>
                  <a:ext cx="432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ttore diritto 35">
                  <a:extLst>
                    <a:ext uri="{FF2B5EF4-FFF2-40B4-BE49-F238E27FC236}">
                      <a16:creationId xmlns:a16="http://schemas.microsoft.com/office/drawing/2014/main" id="{EFDAB78C-3EC0-BC78-840B-E1F2E20A91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9750" y="3271210"/>
                  <a:ext cx="432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ttore diritto 36">
                  <a:extLst>
                    <a:ext uri="{FF2B5EF4-FFF2-40B4-BE49-F238E27FC236}">
                      <a16:creationId xmlns:a16="http://schemas.microsoft.com/office/drawing/2014/main" id="{E85DF31B-E1DB-66AF-ED10-1055A892F1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73841" y="3269378"/>
                  <a:ext cx="432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ttore diritto 37">
                  <a:extLst>
                    <a:ext uri="{FF2B5EF4-FFF2-40B4-BE49-F238E27FC236}">
                      <a16:creationId xmlns:a16="http://schemas.microsoft.com/office/drawing/2014/main" id="{B44446D7-25CA-7BCB-6698-521CACC1A2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9742" y="4061799"/>
                  <a:ext cx="432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ttore diritto 38">
                  <a:extLst>
                    <a:ext uri="{FF2B5EF4-FFF2-40B4-BE49-F238E27FC236}">
                      <a16:creationId xmlns:a16="http://schemas.microsoft.com/office/drawing/2014/main" id="{3A4E94F9-DC4E-CA0F-54D5-133FF8A365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73833" y="4059967"/>
                  <a:ext cx="432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ttore diritto 39">
                  <a:extLst>
                    <a:ext uri="{FF2B5EF4-FFF2-40B4-BE49-F238E27FC236}">
                      <a16:creationId xmlns:a16="http://schemas.microsoft.com/office/drawing/2014/main" id="{F2836D35-360B-5548-119F-F7CE843AF6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4974" y="4866670"/>
                  <a:ext cx="432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ttore diritto 40">
                  <a:extLst>
                    <a:ext uri="{FF2B5EF4-FFF2-40B4-BE49-F238E27FC236}">
                      <a16:creationId xmlns:a16="http://schemas.microsoft.com/office/drawing/2014/main" id="{649E8745-787D-AD22-C78E-34F222688F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69065" y="4869601"/>
                  <a:ext cx="432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nettore diritto 41">
                  <a:extLst>
                    <a:ext uri="{FF2B5EF4-FFF2-40B4-BE49-F238E27FC236}">
                      <a16:creationId xmlns:a16="http://schemas.microsoft.com/office/drawing/2014/main" id="{A9F10860-7881-FE63-B437-8520D64701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24490" y="5671544"/>
                  <a:ext cx="432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nettore diritto 42">
                  <a:extLst>
                    <a:ext uri="{FF2B5EF4-FFF2-40B4-BE49-F238E27FC236}">
                      <a16:creationId xmlns:a16="http://schemas.microsoft.com/office/drawing/2014/main" id="{A19C2E94-A91B-C05D-92A3-680610521C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78581" y="5674475"/>
                  <a:ext cx="432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0733F0C7-1743-C58C-E1B7-687D141D358F}"/>
                  </a:ext>
                </a:extLst>
              </p:cNvPr>
              <p:cNvSpPr txBox="1"/>
              <p:nvPr/>
            </p:nvSpPr>
            <p:spPr>
              <a:xfrm>
                <a:off x="6649423" y="1356090"/>
                <a:ext cx="695541" cy="40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 err="1"/>
                  <a:t>i</a:t>
                </a:r>
                <a:r>
                  <a:rPr lang="it-IT" sz="1200" baseline="-25000" dirty="0" err="1"/>
                  <a:t>cu</a:t>
                </a:r>
                <a:endParaRPr lang="it-IT" sz="1200" baseline="-25000" dirty="0"/>
              </a:p>
            </p:txBody>
          </p:sp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296E823A-7F4C-9B94-27BE-B0E2F6B876EB}"/>
                  </a:ext>
                </a:extLst>
              </p:cNvPr>
              <p:cNvSpPr txBox="1"/>
              <p:nvPr/>
            </p:nvSpPr>
            <p:spPr>
              <a:xfrm>
                <a:off x="6649423" y="5318882"/>
                <a:ext cx="695541" cy="40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 err="1"/>
                  <a:t>i</a:t>
                </a:r>
                <a:r>
                  <a:rPr lang="it-IT" sz="1200" baseline="-25000" dirty="0" err="1"/>
                  <a:t>cu</a:t>
                </a:r>
                <a:endParaRPr lang="it-IT" sz="1200" baseline="-25000" dirty="0"/>
              </a:p>
            </p:txBody>
          </p:sp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734C4F87-F938-AA73-CFFA-AA8A510D14CA}"/>
                  </a:ext>
                </a:extLst>
              </p:cNvPr>
              <p:cNvSpPr txBox="1"/>
              <p:nvPr/>
            </p:nvSpPr>
            <p:spPr>
              <a:xfrm>
                <a:off x="6700727" y="2115080"/>
                <a:ext cx="747876" cy="40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 err="1"/>
                  <a:t>i</a:t>
                </a:r>
                <a:r>
                  <a:rPr lang="it-IT" sz="1200" baseline="-25000" dirty="0" err="1"/>
                  <a:t>silver</a:t>
                </a:r>
                <a:endParaRPr lang="it-IT" sz="1200" baseline="-25000" dirty="0"/>
              </a:p>
            </p:txBody>
          </p:sp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677ABC5A-A259-BADF-678C-67A6B6779F19}"/>
                  </a:ext>
                </a:extLst>
              </p:cNvPr>
              <p:cNvSpPr txBox="1"/>
              <p:nvPr/>
            </p:nvSpPr>
            <p:spPr>
              <a:xfrm>
                <a:off x="6604368" y="2927703"/>
                <a:ext cx="937240" cy="40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 err="1"/>
                  <a:t>i</a:t>
                </a:r>
                <a:r>
                  <a:rPr lang="it-IT" sz="1200" baseline="-25000" dirty="0" err="1"/>
                  <a:t>YBCO</a:t>
                </a:r>
                <a:endParaRPr lang="it-IT" sz="1200" baseline="-25000" dirty="0"/>
              </a:p>
            </p:txBody>
          </p:sp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ECD9CA6F-3AD7-5488-16B5-2ECB13A64CC7}"/>
                  </a:ext>
                </a:extLst>
              </p:cNvPr>
              <p:cNvSpPr txBox="1"/>
              <p:nvPr/>
            </p:nvSpPr>
            <p:spPr>
              <a:xfrm>
                <a:off x="6686419" y="3718654"/>
                <a:ext cx="695541" cy="40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 err="1"/>
                  <a:t>i</a:t>
                </a:r>
                <a:r>
                  <a:rPr lang="it-IT" sz="1200" baseline="-25000" dirty="0" err="1"/>
                  <a:t>sub</a:t>
                </a:r>
                <a:endParaRPr lang="it-IT" sz="1200" baseline="-25000" dirty="0"/>
              </a:p>
            </p:txBody>
          </p:sp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004440E9-93F1-A734-215C-4D313A7D2803}"/>
                  </a:ext>
                </a:extLst>
              </p:cNvPr>
              <p:cNvSpPr txBox="1"/>
              <p:nvPr/>
            </p:nvSpPr>
            <p:spPr>
              <a:xfrm>
                <a:off x="6626632" y="4539343"/>
                <a:ext cx="835642" cy="40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 err="1"/>
                  <a:t>i</a:t>
                </a:r>
                <a:r>
                  <a:rPr lang="it-IT" sz="1200" baseline="-25000" dirty="0" err="1"/>
                  <a:t>silver</a:t>
                </a:r>
                <a:endParaRPr lang="it-IT" sz="1200" baseline="-250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CasellaDiTesto 55">
                  <a:extLst>
                    <a:ext uri="{FF2B5EF4-FFF2-40B4-BE49-F238E27FC236}">
                      <a16:creationId xmlns:a16="http://schemas.microsoft.com/office/drawing/2014/main" id="{885A1EB3-98FD-52A9-1ACF-07B909C3E96D}"/>
                    </a:ext>
                  </a:extLst>
                </p:cNvPr>
                <p:cNvSpPr txBox="1"/>
                <p:nvPr/>
              </p:nvSpPr>
              <p:spPr>
                <a:xfrm>
                  <a:off x="7012354" y="1259953"/>
                  <a:ext cx="1747338" cy="526106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𝑒𝑙</m:t>
                            </m:r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𝑌𝐵𝐶𝑂</m:t>
                            </m:r>
                          </m:sub>
                        </m:s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den>
                        </m:f>
                        <m:sSup>
                          <m:sSupPr>
                            <m:ctrlP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it-IT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1400" b="0" i="1" smtClean="0">
                                            <a:latin typeface="Cambria Math" panose="02040503050406030204" pitchFamily="18" charset="0"/>
                                          </a:rPr>
                                          <m:t>𝐽</m:t>
                                        </m:r>
                                      </m:e>
                                    </m:d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it-IT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400" b="0" i="1" smtClean="0">
                                            <a:latin typeface="Cambria Math" panose="02040503050406030204" pitchFamily="18" charset="0"/>
                                          </a:rPr>
                                          <m:t>𝐽</m:t>
                                        </m:r>
                                      </m:e>
                                      <m:sub>
                                        <m:r>
                                          <a:rPr lang="it-IT" sz="1400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it-IT" sz="1200" dirty="0"/>
                </a:p>
              </p:txBody>
            </p:sp>
          </mc:Choice>
          <mc:Fallback xmlns="">
            <p:sp>
              <p:nvSpPr>
                <p:cNvPr id="56" name="CasellaDiTesto 55">
                  <a:extLst>
                    <a:ext uri="{FF2B5EF4-FFF2-40B4-BE49-F238E27FC236}">
                      <a16:creationId xmlns:a16="http://schemas.microsoft.com/office/drawing/2014/main" id="{885A1EB3-98FD-52A9-1ACF-07B909C3E9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2354" y="1259953"/>
                  <a:ext cx="1747338" cy="52610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" name="Connettore 2 57">
              <a:extLst>
                <a:ext uri="{FF2B5EF4-FFF2-40B4-BE49-F238E27FC236}">
                  <a16:creationId xmlns:a16="http://schemas.microsoft.com/office/drawing/2014/main" id="{164046EF-7218-024E-57BD-CF197C3DE0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67797" y="1567661"/>
              <a:ext cx="844557" cy="83375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CasellaDiTesto 89">
              <a:extLst>
                <a:ext uri="{FF2B5EF4-FFF2-40B4-BE49-F238E27FC236}">
                  <a16:creationId xmlns:a16="http://schemas.microsoft.com/office/drawing/2014/main" id="{31CDBE0B-BED3-62C1-39C8-0D3C5E1ADBA3}"/>
                </a:ext>
              </a:extLst>
            </p:cNvPr>
            <p:cNvSpPr txBox="1"/>
            <p:nvPr/>
          </p:nvSpPr>
          <p:spPr>
            <a:xfrm>
              <a:off x="7262997" y="940954"/>
              <a:ext cx="1406549" cy="318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/>
                <a:t>Power </a:t>
              </a:r>
              <a:r>
                <a:rPr lang="it-IT" sz="1400" b="1" dirty="0" err="1"/>
                <a:t>Law</a:t>
              </a:r>
              <a:endParaRPr lang="it-IT" sz="1400" b="1" dirty="0"/>
            </a:p>
          </p:txBody>
        </p:sp>
      </p:grpSp>
      <p:sp>
        <p:nvSpPr>
          <p:cNvPr id="91" name="Freccia a destra 90">
            <a:extLst>
              <a:ext uri="{FF2B5EF4-FFF2-40B4-BE49-F238E27FC236}">
                <a16:creationId xmlns:a16="http://schemas.microsoft.com/office/drawing/2014/main" id="{8D80049D-81EF-5E63-0D3E-CF9C8513CB84}"/>
              </a:ext>
            </a:extLst>
          </p:cNvPr>
          <p:cNvSpPr/>
          <p:nvPr/>
        </p:nvSpPr>
        <p:spPr>
          <a:xfrm>
            <a:off x="4594623" y="1764513"/>
            <a:ext cx="452710" cy="68610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7" name="CasellaDiTesto 96">
            <a:extLst>
              <a:ext uri="{FF2B5EF4-FFF2-40B4-BE49-F238E27FC236}">
                <a16:creationId xmlns:a16="http://schemas.microsoft.com/office/drawing/2014/main" id="{BC816CA1-90E4-ADC9-BDE3-C72AF7F87F82}"/>
              </a:ext>
            </a:extLst>
          </p:cNvPr>
          <p:cNvSpPr txBox="1"/>
          <p:nvPr/>
        </p:nvSpPr>
        <p:spPr>
          <a:xfrm>
            <a:off x="170096" y="961907"/>
            <a:ext cx="2573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SCS-4050 by </a:t>
            </a:r>
            <a:r>
              <a:rPr lang="it-IT" sz="1400" dirty="0" err="1"/>
              <a:t>SuperPower</a:t>
            </a:r>
            <a:r>
              <a:rPr lang="it-IT" sz="1400" dirty="0"/>
              <a:t> 2008</a:t>
            </a:r>
          </a:p>
        </p:txBody>
      </p:sp>
      <p:sp>
        <p:nvSpPr>
          <p:cNvPr id="98" name="CasellaDiTesto 97">
            <a:extLst>
              <a:ext uri="{FF2B5EF4-FFF2-40B4-BE49-F238E27FC236}">
                <a16:creationId xmlns:a16="http://schemas.microsoft.com/office/drawing/2014/main" id="{8FAF1A0B-A7DB-462E-03F0-91CFCBCE9BF8}"/>
              </a:ext>
            </a:extLst>
          </p:cNvPr>
          <p:cNvSpPr txBox="1"/>
          <p:nvPr/>
        </p:nvSpPr>
        <p:spPr>
          <a:xfrm>
            <a:off x="282609" y="4265760"/>
            <a:ext cx="51178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050" b="0" i="0" dirty="0">
                <a:solidFill>
                  <a:schemeClr val="bg1">
                    <a:lumMod val="50000"/>
                  </a:schemeClr>
                </a:solidFill>
                <a:effectLst/>
              </a:rPr>
              <a:t>Two-Dimensional Anisotropic Model of YBCO Coated Conductors, </a:t>
            </a:r>
            <a:r>
              <a:rPr lang="en-US" sz="105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Casali</a:t>
            </a:r>
            <a:r>
              <a:rPr lang="en-US" sz="105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et. al, 2015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]</a:t>
            </a:r>
            <a:endParaRPr lang="it-IT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EE6EE910-44A0-E21B-8842-C20031F1A7D2}"/>
              </a:ext>
            </a:extLst>
          </p:cNvPr>
          <p:cNvSpPr txBox="1"/>
          <p:nvPr/>
        </p:nvSpPr>
        <p:spPr>
          <a:xfrm>
            <a:off x="273670" y="4477599"/>
            <a:ext cx="56077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050" i="0" dirty="0">
                <a:solidFill>
                  <a:schemeClr val="bg1">
                    <a:lumMod val="50000"/>
                  </a:schemeClr>
                </a:solidFill>
                <a:effectLst/>
              </a:rPr>
              <a:t>In-Field Electrical Resistance at 4.2 K of REBCO Splices</a:t>
            </a:r>
            <a:r>
              <a:rPr lang="en-US" sz="1050" b="0" i="0" dirty="0">
                <a:solidFill>
                  <a:schemeClr val="bg1">
                    <a:lumMod val="50000"/>
                  </a:schemeClr>
                </a:solidFill>
                <a:effectLst/>
              </a:rPr>
              <a:t>, J. </a:t>
            </a:r>
            <a:r>
              <a:rPr lang="en-US" sz="105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Fleiter</a:t>
            </a:r>
            <a:r>
              <a:rPr lang="en-US" sz="105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and A. Ballarino, et. al, 2017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]</a:t>
            </a:r>
            <a:endParaRPr lang="it-IT" sz="105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asellaDiTesto 91">
                <a:extLst>
                  <a:ext uri="{FF2B5EF4-FFF2-40B4-BE49-F238E27FC236}">
                    <a16:creationId xmlns:a16="http://schemas.microsoft.com/office/drawing/2014/main" id="{542AA1B8-2E1A-3DD3-48A1-DED6B6A72D18}"/>
                  </a:ext>
                </a:extLst>
              </p:cNvPr>
              <p:cNvSpPr txBox="1"/>
              <p:nvPr/>
            </p:nvSpPr>
            <p:spPr>
              <a:xfrm>
                <a:off x="91736" y="3073666"/>
                <a:ext cx="1445952" cy="47128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8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it-IT" sz="800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sz="800">
                        <a:latin typeface="Cambria Math" panose="02040503050406030204" pitchFamily="18" charset="0"/>
                      </a:rPr>
                      <m:t>thermal</m:t>
                    </m:r>
                    <m:r>
                      <a:rPr lang="it-IT" sz="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800">
                        <a:latin typeface="Cambria Math" panose="02040503050406030204" pitchFamily="18" charset="0"/>
                      </a:rPr>
                      <m:t>conductivit</m:t>
                    </m:r>
                  </m:oMath>
                </a14:m>
                <a:r>
                  <a:rPr lang="it-IT" sz="800" dirty="0">
                    <a:latin typeface="Cambria Math" panose="02040503050406030204" pitchFamily="18" charset="0"/>
                  </a:rPr>
                  <a:t>y</a:t>
                </a:r>
              </a:p>
              <a:p>
                <a14:m>
                  <m:oMath xmlns:m="http://schemas.openxmlformats.org/officeDocument/2006/math">
                    <m:r>
                      <a:rPr lang="it-IT" sz="8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8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800" dirty="0">
                    <a:latin typeface="Cambria Math" panose="02040503050406030204" pitchFamily="18" charset="0"/>
                  </a:rPr>
                  <a:t> density</a:t>
                </a:r>
              </a:p>
              <a:p>
                <a:r>
                  <a:rPr lang="it-IT" sz="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it-IT" sz="800" i="1">
                        <a:latin typeface="Cambria Math" panose="02040503050406030204" pitchFamily="18" charset="0"/>
                      </a:rPr>
                      <m:t> →</m:t>
                    </m:r>
                    <m:r>
                      <m:rPr>
                        <m:sty m:val="p"/>
                      </m:rPr>
                      <a:rPr lang="it-IT" sz="800" b="0" i="0" smtClean="0">
                        <a:latin typeface="Cambria Math" panose="02040503050406030204" pitchFamily="18" charset="0"/>
                      </a:rPr>
                      <m:t>specific</m:t>
                    </m:r>
                    <m:r>
                      <a:rPr lang="it-IT" sz="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800" b="0" i="0" smtClean="0">
                        <a:latin typeface="Cambria Math" panose="02040503050406030204" pitchFamily="18" charset="0"/>
                      </a:rPr>
                      <m:t>heat</m:t>
                    </m:r>
                  </m:oMath>
                </a14:m>
                <a:endParaRPr lang="it-IT" sz="800" b="0" dirty="0"/>
              </a:p>
            </p:txBody>
          </p:sp>
        </mc:Choice>
        <mc:Fallback xmlns="">
          <p:sp>
            <p:nvSpPr>
              <p:cNvPr id="92" name="CasellaDiTesto 91">
                <a:extLst>
                  <a:ext uri="{FF2B5EF4-FFF2-40B4-BE49-F238E27FC236}">
                    <a16:creationId xmlns:a16="http://schemas.microsoft.com/office/drawing/2014/main" id="{542AA1B8-2E1A-3DD3-48A1-DED6B6A72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36" y="3073666"/>
                <a:ext cx="1445952" cy="47128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19969ED5-148C-76CC-7535-E85CE12CE59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836711" y="143381"/>
            <a:ext cx="1263045" cy="555740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4BBD01EE-62FA-D267-24AB-DC629F9C31E5}"/>
              </a:ext>
            </a:extLst>
          </p:cNvPr>
          <p:cNvCxnSpPr>
            <a:cxnSpLocks/>
          </p:cNvCxnSpPr>
          <p:nvPr/>
        </p:nvCxnSpPr>
        <p:spPr>
          <a:xfrm flipV="1">
            <a:off x="6521248" y="2927985"/>
            <a:ext cx="191972" cy="184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636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F1C0B2-D1CB-D09D-112D-D02366B7C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Critical </a:t>
            </a:r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density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BD716D-BB33-7A64-625A-66A19681D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F64875AC-FE81-2AAA-786F-AF12882FCD19}"/>
                  </a:ext>
                </a:extLst>
              </p:cNvPr>
              <p:cNvSpPr txBox="1"/>
              <p:nvPr/>
            </p:nvSpPr>
            <p:spPr>
              <a:xfrm>
                <a:off x="117247" y="940372"/>
                <a:ext cx="4380612" cy="986104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2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1200" b="0" i="0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d>
                        <m:dPr>
                          <m:ctrlPr>
                            <a:rPr lang="it-IT" sz="12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2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it-IT" sz="12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2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it-IT" sz="1200" b="0" i="0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2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2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𝐼𝑐</m:t>
                          </m:r>
                          <m:r>
                            <a:rPr lang="it-IT" sz="12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sSub>
                            <m:sSubPr>
                              <m:ctrlPr>
                                <a:rPr lang="it-IT" sz="12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2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12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  <m:t>𝑠𝑐</m:t>
                              </m:r>
                            </m:sub>
                          </m:sSub>
                        </m:den>
                      </m:f>
                      <m:r>
                        <a:rPr lang="it-IT" sz="1200" b="0" i="1" smtClean="0">
                          <a:ln>
                            <a:noFill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it-IT" sz="12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12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1200" b="0" i="1" smtClean="0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sz="1200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200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it-IT" sz="1200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it-IT" sz="1200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it-IT" sz="1200" b="0" i="1" smtClean="0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it-IT" sz="1200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200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it-IT" sz="1200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𝑠𝑐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1200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200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it-IT" sz="1200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it-IT" sz="1200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it-IT" sz="1200" b="0" i="1" smtClean="0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it-IT" sz="1200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200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it-IT" sz="1200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12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p>
                      </m:sSup>
                      <m:r>
                        <a:rPr lang="it-IT" sz="1200" b="0" i="1" smtClean="0">
                          <a:ln>
                            <a:noFill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it-IT" sz="12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2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it-IT" sz="12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sz="1200" b="0" i="1" smtClean="0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200" b="0" i="1" smtClean="0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f>
                                    <m:fPr>
                                      <m:ctrlPr>
                                        <a:rPr lang="it-IT" sz="1200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ad>
                                        <m:radPr>
                                          <m:degHide m:val="on"/>
                                          <m:ctrlPr>
                                            <a:rPr lang="it-IT" sz="1200" b="0" i="1" smtClean="0">
                                              <a:ln>
                                                <a:noFill/>
                                              </a:ln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p>
                                            <m:sSupPr>
                                              <m:ctrlPr>
                                                <a:rPr lang="it-IT" sz="1200" b="0" i="1" smtClean="0">
                                                  <a:ln>
                                                    <a:noFill/>
                                                  </a:ln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it-IT" sz="1200" b="0" i="1" smtClean="0">
                                                      <a:ln>
                                                        <a:noFill/>
                                                      </a:ln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it-IT" sz="1200" b="0" i="1" smtClean="0">
                                                      <a:ln>
                                                        <a:noFill/>
                                                      </a:ln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  <m:r>
                                                    <a:rPr lang="it-IT" sz="1200" b="0" i="1" smtClean="0">
                                                      <a:ln>
                                                        <a:noFill/>
                                                      </a:ln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∗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it-IT" sz="1200" b="0" i="1" smtClean="0">
                                                          <a:ln>
                                                            <a:noFill/>
                                                          </a:ln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it-IT" sz="1200" b="0" i="1" smtClean="0">
                                                          <a:ln>
                                                            <a:noFill/>
                                                          </a:ln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𝐵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it-IT" sz="12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∥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it-IT" sz="1200" b="0" i="1" smtClean="0">
                                                  <a:ln>
                                                    <a:noFill/>
                                                  </a:ln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it-IT" sz="1200" b="0" i="1" smtClean="0">
                                              <a:ln>
                                                <a:noFill/>
                                              </a:ln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it-IT" sz="1200" b="0" i="1" smtClean="0">
                                                  <a:ln>
                                                    <a:noFill/>
                                                  </a:ln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it-IT" sz="1200" b="0" i="1" smtClean="0">
                                                  <a:ln>
                                                    <a:noFill/>
                                                  </a:ln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𝐵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sz="1200" b="0" i="1" smtClean="0">
                                                  <a:ln>
                                                    <a:noFill/>
                                                  </a:ln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⊥</m:t>
                                              </m:r>
                                            </m:sub>
                                            <m:sup>
                                              <m:r>
                                                <a:rPr lang="it-IT" sz="1200" b="0" i="1" smtClean="0">
                                                  <a:ln>
                                                    <a:noFill/>
                                                  </a:ln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e>
                                      </m:rad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it-IT" sz="1200" b="0" i="1" smtClean="0">
                                              <a:ln>
                                                <a:noFill/>
                                              </a:ln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1200" b="0" i="1" smtClean="0">
                                              <a:ln>
                                                <a:noFill/>
                                              </a:ln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it-IT" sz="1200" b="0" i="1" smtClean="0">
                                              <a:ln>
                                                <a:noFill/>
                                              </a:ln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it-IT" sz="12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p>
                        </m:den>
                      </m:f>
                      <m:r>
                        <a:rPr lang="it-IT" sz="1200" b="0" i="1" smtClean="0">
                          <a:ln>
                            <a:noFill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it-IT" sz="12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12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sz="1200" b="0" i="0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it-IT" sz="1200" b="0" i="1" smtClean="0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1200" b="0" i="0" smtClean="0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it-IT" sz="1200" b="0" i="0" smtClean="0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it-IT" sz="1200" dirty="0">
                  <a:ln>
                    <a:noFill/>
                  </a:ln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F64875AC-FE81-2AAA-786F-AF12882FCD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47" y="940372"/>
                <a:ext cx="4380612" cy="9861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ella 6">
                <a:extLst>
                  <a:ext uri="{FF2B5EF4-FFF2-40B4-BE49-F238E27FC236}">
                    <a16:creationId xmlns:a16="http://schemas.microsoft.com/office/drawing/2014/main" id="{2583CE77-4CAD-9E6C-974A-6BD51323615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641569"/>
                  </p:ext>
                </p:extLst>
              </p:nvPr>
            </p:nvGraphicFramePr>
            <p:xfrm>
              <a:off x="117247" y="2009598"/>
              <a:ext cx="3816000" cy="264407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76000">
                      <a:extLst>
                        <a:ext uri="{9D8B030D-6E8A-4147-A177-3AD203B41FA5}">
                          <a16:colId xmlns:a16="http://schemas.microsoft.com/office/drawing/2014/main" val="1014035486"/>
                        </a:ext>
                      </a:extLst>
                    </a:gridCol>
                    <a:gridCol w="1476000">
                      <a:extLst>
                        <a:ext uri="{9D8B030D-6E8A-4147-A177-3AD203B41FA5}">
                          <a16:colId xmlns:a16="http://schemas.microsoft.com/office/drawing/2014/main" val="1184850561"/>
                        </a:ext>
                      </a:extLst>
                    </a:gridCol>
                    <a:gridCol w="864000">
                      <a:extLst>
                        <a:ext uri="{9D8B030D-6E8A-4147-A177-3AD203B41FA5}">
                          <a16:colId xmlns:a16="http://schemas.microsoft.com/office/drawing/2014/main" val="149261772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b="1" dirty="0" err="1"/>
                            <a:t>Parameter</a:t>
                          </a:r>
                          <a:endParaRPr lang="it-IT" sz="1200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b="1" dirty="0"/>
                            <a:t>Value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b="1" dirty="0"/>
                            <a:t>Unit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9977084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200" b="0" i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1200" b="0" i="0" smtClean="0">
                                        <a:latin typeface="Cambria Math" panose="02040503050406030204" pitchFamily="18" charset="0"/>
                                      </a:rPr>
                                      <m:t>−4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it-IT" sz="1200" b="0" i="0" smtClean="0">
                                        <a:latin typeface="Cambria Math" panose="02040503050406030204" pitchFamily="18" charset="0"/>
                                      </a:rPr>
                                      <m:t>V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it-IT" sz="12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4811704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it-IT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200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  <m:r>
                                          <a:rPr lang="it-IT" sz="1200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sub>
                                        <m:r>
                                          <a:rPr lang="it-IT" sz="1200" b="0" i="1" smtClean="0">
                                            <a:latin typeface="Cambria Math" panose="02040503050406030204" pitchFamily="18" charset="0"/>
                                          </a:rPr>
                                          <m:t>𝑌𝐵𝐶𝑂</m:t>
                                        </m:r>
                                      </m:sub>
                                    </m:sSub>
                                  </m:sub>
                                </m:sSub>
                              </m:oMath>
                            </m:oMathPara>
                          </a14:m>
                          <a:endParaRPr lang="it-IT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0" i="1" smtClean="0">
                                    <a:latin typeface="Cambria Math" panose="02040503050406030204" pitchFamily="18" charset="0"/>
                                  </a:rPr>
                                  <m:t>93</m:t>
                                </m:r>
                              </m:oMath>
                            </m:oMathPara>
                          </a14:m>
                          <a:endParaRPr lang="it-IT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oMath>
                            </m:oMathPara>
                          </a14:m>
                          <a:endParaRPr lang="it-IT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92675497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0" i="1" smtClean="0">
                                    <a:latin typeface="Cambria Math" panose="02040503050406030204" pitchFamily="18" charset="0"/>
                                  </a:rPr>
                                  <m:t>4.2</m:t>
                                </m:r>
                              </m:oMath>
                            </m:oMathPara>
                          </a14:m>
                          <a:endParaRPr lang="it-IT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oMath>
                            </m:oMathPara>
                          </a14:m>
                          <a:endParaRPr lang="it-IT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7843507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0" i="1" smtClean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2197</m:t>
                                </m:r>
                                <m:r>
                                  <a:rPr lang="it-IT" sz="12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it-IT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85</m:t>
                                </m:r>
                              </m:oMath>
                            </m:oMathPara>
                          </a14:m>
                          <a:endParaRPr lang="it-IT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it-IT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1548795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it-IT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it-IT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it-IT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8416019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oMath>
                            </m:oMathPara>
                          </a14:m>
                          <a:endParaRPr lang="it-IT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0" i="1" smtClean="0">
                                    <a:latin typeface="Cambria Math" panose="02040503050406030204" pitchFamily="18" charset="0"/>
                                  </a:rPr>
                                  <m:t>0.275</m:t>
                                </m:r>
                              </m:oMath>
                            </m:oMathPara>
                          </a14:m>
                          <a:endParaRPr lang="it-IT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it-IT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19290808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0" i="1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oMath>
                            </m:oMathPara>
                          </a14:m>
                          <a:endParaRPr lang="it-IT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0" i="1" smtClean="0">
                                    <a:latin typeface="Cambria Math" panose="02040503050406030204" pitchFamily="18" charset="0"/>
                                  </a:rPr>
                                  <m:t>𝑚𝑇</m:t>
                                </m:r>
                              </m:oMath>
                            </m:oMathPara>
                          </a14:m>
                          <a:endParaRPr lang="it-IT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7263682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oMath>
                            </m:oMathPara>
                          </a14:m>
                          <a:endParaRPr lang="it-IT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0" i="1" smtClean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0.525</m:t>
                                </m:r>
                                <m:r>
                                  <a:rPr lang="it-IT" sz="1200" b="0" i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it-IT" sz="12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0.25</m:t>
                                </m:r>
                              </m:oMath>
                            </m:oMathPara>
                          </a14:m>
                          <a:endParaRPr lang="it-IT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it-IT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8458337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ella 6">
                <a:extLst>
                  <a:ext uri="{FF2B5EF4-FFF2-40B4-BE49-F238E27FC236}">
                    <a16:creationId xmlns:a16="http://schemas.microsoft.com/office/drawing/2014/main" id="{2583CE77-4CAD-9E6C-974A-6BD51323615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641569"/>
                  </p:ext>
                </p:extLst>
              </p:nvPr>
            </p:nvGraphicFramePr>
            <p:xfrm>
              <a:off x="117247" y="2009598"/>
              <a:ext cx="3816000" cy="264407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76000">
                      <a:extLst>
                        <a:ext uri="{9D8B030D-6E8A-4147-A177-3AD203B41FA5}">
                          <a16:colId xmlns:a16="http://schemas.microsoft.com/office/drawing/2014/main" val="1014035486"/>
                        </a:ext>
                      </a:extLst>
                    </a:gridCol>
                    <a:gridCol w="1476000">
                      <a:extLst>
                        <a:ext uri="{9D8B030D-6E8A-4147-A177-3AD203B41FA5}">
                          <a16:colId xmlns:a16="http://schemas.microsoft.com/office/drawing/2014/main" val="1184850561"/>
                        </a:ext>
                      </a:extLst>
                    </a:gridCol>
                    <a:gridCol w="864000">
                      <a:extLst>
                        <a:ext uri="{9D8B030D-6E8A-4147-A177-3AD203B41FA5}">
                          <a16:colId xmlns:a16="http://schemas.microsoft.com/office/drawing/2014/main" val="149261772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b="1" dirty="0" err="1"/>
                            <a:t>Parameter</a:t>
                          </a:r>
                          <a:endParaRPr lang="it-IT" sz="1200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b="1" dirty="0"/>
                            <a:t>Value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b="1" dirty="0"/>
                            <a:t>Unit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99770848"/>
                      </a:ext>
                    </a:extLst>
                  </a:tr>
                  <a:tr h="432626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64789" r="-158436" b="-4535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413" t="-64789" r="-59091" b="-4535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41549" t="-64789" r="-704" b="-4535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117044"/>
                      </a:ext>
                    </a:extLst>
                  </a:tr>
                  <a:tr h="291211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243750" r="-158436" b="-57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413" t="-243750" r="-59091" b="-57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41549" t="-243750" r="-704" b="-570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2675497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366667" r="-158436" b="-50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413" t="-366667" r="-59091" b="-50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41549" t="-366667" r="-704" b="-5088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843507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466667" r="-158436" b="-40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413" t="-466667" r="-59091" b="-40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41549" t="-466667" r="-704" b="-4088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1548795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554348" r="-15843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413" t="-554348" r="-5909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41549" t="-554348" r="-704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8416019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668889" r="-158436" b="-2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413" t="-668889" r="-59091" b="-2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41549" t="-668889" r="-704" b="-2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290808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768889" r="-158436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413" t="-768889" r="-59091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41549" t="-768889" r="-704" b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7263682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868889" r="-158436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413" t="-868889" r="-59091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41549" t="-868889" r="-704" b="-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583377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118817E9-494F-9211-1B10-1801BA26547F}"/>
              </a:ext>
            </a:extLst>
          </p:cNvPr>
          <p:cNvSpPr txBox="1"/>
          <p:nvPr/>
        </p:nvSpPr>
        <p:spPr>
          <a:xfrm>
            <a:off x="3933247" y="4301639"/>
            <a:ext cx="48066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[Performance correlation between YBa</a:t>
            </a:r>
            <a:r>
              <a:rPr lang="en-US" sz="1100" b="0" i="0" baseline="-25000" dirty="0">
                <a:solidFill>
                  <a:schemeClr val="bg1">
                    <a:lumMod val="50000"/>
                  </a:schemeClr>
                </a:solidFill>
                <a:effectLst/>
              </a:rPr>
              <a:t>2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Cu</a:t>
            </a:r>
            <a:r>
              <a:rPr lang="en-US" sz="1100" b="0" i="0" baseline="-25000" dirty="0">
                <a:solidFill>
                  <a:schemeClr val="bg1">
                    <a:lumMod val="50000"/>
                  </a:schemeClr>
                </a:solidFill>
                <a:effectLst/>
              </a:rPr>
              <a:t>3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O</a:t>
            </a:r>
            <a:r>
              <a:rPr lang="en-US" sz="1100" b="0" i="0" baseline="-25000" dirty="0">
                <a:solidFill>
                  <a:schemeClr val="bg1">
                    <a:lumMod val="50000"/>
                  </a:schemeClr>
                </a:solidFill>
                <a:effectLst/>
              </a:rPr>
              <a:t>7-</a:t>
            </a:r>
            <a:r>
              <a:rPr lang="el-GR" sz="1100" b="0" i="0" baseline="-25000" dirty="0">
                <a:solidFill>
                  <a:schemeClr val="bg1">
                    <a:lumMod val="50000"/>
                  </a:schemeClr>
                </a:solidFill>
                <a:effectLst/>
              </a:rPr>
              <a:t>δ</a:t>
            </a:r>
            <a:r>
              <a:rPr lang="it-IT" sz="1100" b="0" i="0" baseline="-250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it-IT" sz="11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coils and short samples for coil </a:t>
            </a:r>
            <a:r>
              <a:rPr lang="it-IT" sz="11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technology</a:t>
            </a:r>
            <a:r>
              <a:rPr lang="it-IT" sz="11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it-IT" sz="11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develop</a:t>
            </a:r>
            <a:r>
              <a:rPr lang="it-IT" sz="1100" dirty="0" err="1">
                <a:solidFill>
                  <a:schemeClr val="bg1">
                    <a:lumMod val="50000"/>
                  </a:schemeClr>
                </a:solidFill>
              </a:rPr>
              <a:t>ment</a:t>
            </a:r>
            <a:r>
              <a:rPr lang="it-IT" sz="1100" dirty="0">
                <a:solidFill>
                  <a:schemeClr val="bg1">
                    <a:lumMod val="50000"/>
                  </a:schemeClr>
                </a:solidFill>
              </a:rPr>
              <a:t>, X. Wang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et.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al, 2016]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3E98890-6D96-13A4-AB55-C797E4CAE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9074" y="1285699"/>
            <a:ext cx="4024504" cy="301837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8CEBB69-2CFB-A746-6934-6744329783CA}"/>
              </a:ext>
            </a:extLst>
          </p:cNvPr>
          <p:cNvSpPr txBox="1"/>
          <p:nvPr/>
        </p:nvSpPr>
        <p:spPr>
          <a:xfrm>
            <a:off x="4497859" y="925326"/>
            <a:ext cx="4053436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[Self-Consistent Modeling of the </a:t>
            </a:r>
            <a:r>
              <a:rPr lang="en-US" sz="1200" b="0" i="1" dirty="0" err="1">
                <a:solidFill>
                  <a:schemeClr val="bg1">
                    <a:lumMod val="50000"/>
                  </a:schemeClr>
                </a:solidFill>
                <a:effectLst/>
              </a:rPr>
              <a:t>I</a:t>
            </a:r>
            <a:r>
              <a:rPr lang="en-US" sz="1000" b="0" i="1" dirty="0" err="1">
                <a:solidFill>
                  <a:schemeClr val="bg1">
                    <a:lumMod val="50000"/>
                  </a:schemeClr>
                </a:solidFill>
                <a:effectLst/>
              </a:rPr>
              <a:t>c</a:t>
            </a:r>
            <a:r>
              <a:rPr lang="en-US" sz="1000" b="0" i="1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of HTS Devices: How Accurate do Models Really Need to Be?,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Grilli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et.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al, 2014]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11EC889-9E91-9463-FF97-2822ED750FC8}"/>
                  </a:ext>
                </a:extLst>
              </p:cNvPr>
              <p:cNvSpPr txBox="1"/>
              <p:nvPr/>
            </p:nvSpPr>
            <p:spPr>
              <a:xfrm>
                <a:off x="7440891" y="2291744"/>
                <a:ext cx="987571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100" b="0" i="1" dirty="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𝐸𝑟</m:t>
                      </m:r>
                      <m:sSub>
                        <m:sSubPr>
                          <m:ctrlPr>
                            <a:rPr lang="it-IT" sz="1100" b="0" i="1" dirty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100" b="0" i="1" dirty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sz="1100" b="0" i="1" dirty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it-IT" sz="11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sz="11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1.2%</m:t>
                      </m:r>
                    </m:oMath>
                  </m:oMathPara>
                </a14:m>
                <a:endParaRPr lang="it-IT" sz="110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11EC889-9E91-9463-FF97-2822ED750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891" y="2291744"/>
                <a:ext cx="987571" cy="2616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F075C479-3D69-8227-7AF5-2667DE4C9D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36711" y="143381"/>
            <a:ext cx="1263045" cy="55574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9553B73-6DA5-7C40-F98F-A7932E549A5D}"/>
              </a:ext>
            </a:extLst>
          </p:cNvPr>
          <p:cNvSpPr txBox="1"/>
          <p:nvPr/>
        </p:nvSpPr>
        <p:spPr>
          <a:xfrm>
            <a:off x="3933247" y="4125589"/>
            <a:ext cx="19439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</a:rPr>
              <a:t>* </a:t>
            </a:r>
            <a:r>
              <a:rPr lang="en-US" sz="1100" b="0" i="0" dirty="0">
                <a:solidFill>
                  <a:schemeClr val="tx2">
                    <a:lumMod val="75000"/>
                  </a:schemeClr>
                </a:solidFill>
                <a:effectLst/>
              </a:rPr>
              <a:t>Blue:  4.2 K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>
                <a:solidFill>
                  <a:srgbClr val="FF0000"/>
                </a:solidFill>
                <a:effectLst/>
              </a:rPr>
              <a:t>Red: 77 K</a:t>
            </a:r>
          </a:p>
        </p:txBody>
      </p:sp>
    </p:spTree>
    <p:extLst>
      <p:ext uri="{BB962C8B-B14F-4D97-AF65-F5344CB8AC3E}">
        <p14:creationId xmlns:p14="http://schemas.microsoft.com/office/powerpoint/2010/main" val="2439125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C7E388-B387-F3B2-55BA-5A8A767E9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Mathematical model (1)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957C0DF-BA63-7A78-E9BF-19EE5F067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78A6BCCA-B646-DD29-F105-F4144891E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1151" y="1063302"/>
            <a:ext cx="2984478" cy="3562295"/>
          </a:xfrm>
        </p:spPr>
        <p:txBody>
          <a:bodyPr/>
          <a:lstStyle/>
          <a:p>
            <a:r>
              <a:rPr lang="it-IT" sz="1800" dirty="0" err="1"/>
              <a:t>Governing</a:t>
            </a:r>
            <a:r>
              <a:rPr lang="it-IT" sz="1800" dirty="0"/>
              <a:t> </a:t>
            </a:r>
            <a:r>
              <a:rPr lang="it-IT" sz="1800" dirty="0" err="1"/>
              <a:t>equations</a:t>
            </a:r>
            <a:r>
              <a:rPr lang="it-IT" sz="1800" dirty="0"/>
              <a:t>:</a:t>
            </a:r>
            <a:endParaRPr lang="it-IT" sz="1600" dirty="0"/>
          </a:p>
          <a:p>
            <a:pPr lvl="1"/>
            <a:r>
              <a:rPr lang="it-IT" sz="1600" i="1" dirty="0"/>
              <a:t>T-</a:t>
            </a:r>
            <a:r>
              <a:rPr lang="it-IT" sz="1600" i="1" dirty="0" err="1"/>
              <a:t>formulation</a:t>
            </a:r>
            <a:r>
              <a:rPr lang="it-IT" sz="1600" i="1" dirty="0"/>
              <a:t> (Tape)</a:t>
            </a:r>
          </a:p>
          <a:p>
            <a:pPr lvl="1"/>
            <a:endParaRPr lang="it-IT" sz="1600" i="1" dirty="0"/>
          </a:p>
          <a:p>
            <a:pPr marL="457188" lvl="1" indent="0">
              <a:buNone/>
            </a:pPr>
            <a:endParaRPr lang="it-IT" sz="1600" i="1" dirty="0"/>
          </a:p>
          <a:p>
            <a:pPr marL="457188" lvl="1" indent="0">
              <a:buNone/>
            </a:pPr>
            <a:endParaRPr lang="it-IT" sz="1600" i="1" dirty="0"/>
          </a:p>
          <a:p>
            <a:pPr lvl="1"/>
            <a:r>
              <a:rPr lang="it-IT" sz="1600" i="1" dirty="0"/>
              <a:t>A-</a:t>
            </a:r>
            <a:r>
              <a:rPr lang="it-IT" sz="1600" i="1" dirty="0" err="1"/>
              <a:t>formulation</a:t>
            </a:r>
            <a:r>
              <a:rPr lang="it-IT" sz="1600" i="1" dirty="0"/>
              <a:t> </a:t>
            </a:r>
          </a:p>
          <a:p>
            <a:pPr marL="457188" lvl="1" indent="0">
              <a:buNone/>
            </a:pPr>
            <a:r>
              <a:rPr lang="it-IT" sz="1600" i="1" dirty="0"/>
              <a:t>(Whole domain)</a:t>
            </a:r>
          </a:p>
          <a:p>
            <a:pPr marL="239400" lvl="1" indent="0">
              <a:buNone/>
            </a:pPr>
            <a:endParaRPr lang="it-IT" i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57FB193-9CB5-FF82-04CF-72C7D2F3E7EB}"/>
              </a:ext>
            </a:extLst>
          </p:cNvPr>
          <p:cNvSpPr txBox="1"/>
          <p:nvPr/>
        </p:nvSpPr>
        <p:spPr>
          <a:xfrm>
            <a:off x="144577" y="998514"/>
            <a:ext cx="3288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Thin</a:t>
            </a:r>
            <a:r>
              <a:rPr lang="it-IT" sz="1400" dirty="0"/>
              <a:t> shell </a:t>
            </a:r>
            <a:r>
              <a:rPr lang="it-IT" sz="1400" dirty="0" err="1"/>
              <a:t>approximation</a:t>
            </a:r>
            <a:r>
              <a:rPr lang="it-IT" sz="1400" dirty="0"/>
              <a:t>: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1C727E99-500A-AEA1-8D0B-9891AD318462}"/>
              </a:ext>
            </a:extLst>
          </p:cNvPr>
          <p:cNvCxnSpPr>
            <a:cxnSpLocks/>
          </p:cNvCxnSpPr>
          <p:nvPr/>
        </p:nvCxnSpPr>
        <p:spPr>
          <a:xfrm>
            <a:off x="5892784" y="1171544"/>
            <a:ext cx="0" cy="2918243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C98A0C80-B495-6B9F-C95B-49E2B623528E}"/>
                  </a:ext>
                </a:extLst>
              </p:cNvPr>
              <p:cNvSpPr txBox="1"/>
              <p:nvPr/>
            </p:nvSpPr>
            <p:spPr>
              <a:xfrm>
                <a:off x="5840021" y="1977438"/>
                <a:ext cx="3194830" cy="501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i="1" spc="50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𝜌</m:t>
                      </m:r>
                      <m:r>
                        <a:rPr lang="it-IT" sz="1400" i="1" spc="50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∙</m:t>
                      </m:r>
                      <m:sSub>
                        <m:sSubPr>
                          <m:ctrlPr>
                            <a:rPr lang="it-IT" sz="1400" i="1" spc="5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r>
                            <a:rPr lang="it-IT" sz="1400" i="1" spc="5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𝑐</m:t>
                          </m:r>
                        </m:e>
                        <m:sub>
                          <m:r>
                            <a:rPr lang="it-IT" sz="1400" i="1" spc="5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𝑝</m:t>
                          </m:r>
                        </m:sub>
                      </m:sSub>
                      <m:r>
                        <a:rPr lang="it-IT" sz="1400" i="1" spc="5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∙</m:t>
                      </m:r>
                      <m:f>
                        <m:fPr>
                          <m:ctrlPr>
                            <a:rPr lang="it-IT" sz="1400" i="1" spc="50" smtClean="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fPr>
                        <m:num>
                          <m:r>
                            <a:rPr lang="it-IT" sz="1400" i="1" spc="5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𝜕</m:t>
                          </m:r>
                          <m:r>
                            <a:rPr lang="it-IT" sz="1400" b="0" i="1" spc="50" smtClean="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𝜃</m:t>
                          </m:r>
                        </m:num>
                        <m:den>
                          <m:r>
                            <a:rPr lang="it-IT" sz="1400" i="1" spc="5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𝜕</m:t>
                          </m:r>
                          <m:r>
                            <a:rPr lang="it-IT" sz="1400" i="1" spc="5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𝑡</m:t>
                          </m:r>
                        </m:den>
                      </m:f>
                      <m:r>
                        <a:rPr lang="it-IT" sz="1400" i="1" spc="5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 sz="1400" i="1" spc="50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∇</m:t>
                      </m:r>
                      <m:r>
                        <a:rPr lang="it-IT" sz="1400" i="1" spc="50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∙(−</m:t>
                      </m:r>
                      <m:r>
                        <a:rPr lang="it-IT" sz="1400" b="0" i="1" spc="50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𝜆</m:t>
                      </m:r>
                      <m:r>
                        <a:rPr lang="it-IT" sz="1400" b="0" i="1" spc="50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(</m:t>
                      </m:r>
                      <m:r>
                        <a:rPr lang="it-IT" sz="1400" b="0" i="1" spc="50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𝜃</m:t>
                      </m:r>
                      <m:r>
                        <a:rPr lang="it-IT" sz="1400" b="0" i="1" spc="50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)∙</m:t>
                      </m:r>
                      <m:r>
                        <m:rPr>
                          <m:sty m:val="p"/>
                        </m:rPr>
                        <a:rPr lang="it-IT" sz="1400" b="0" i="1" spc="50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∇</m:t>
                      </m:r>
                      <m:r>
                        <a:rPr lang="it-IT" sz="1400" b="0" i="1" spc="50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𝜃</m:t>
                      </m:r>
                      <m:r>
                        <a:rPr lang="it-IT" sz="1400" b="0" i="1" spc="50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)+</m:t>
                      </m:r>
                      <m:sSup>
                        <m:sSupPr>
                          <m:ctrlPr>
                            <a:rPr lang="it-IT" sz="1400" i="1" spc="5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pPr>
                        <m:e>
                          <m:r>
                            <a:rPr lang="it-IT" sz="1400" i="1" spc="5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𝑞</m:t>
                          </m:r>
                        </m:e>
                        <m:sup>
                          <m:r>
                            <a:rPr lang="it-IT" sz="1400" i="1" spc="5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′′′</m:t>
                          </m:r>
                        </m:sup>
                      </m:sSup>
                    </m:oMath>
                  </m:oMathPara>
                </a14:m>
                <a:endParaRPr lang="it-IT" sz="1400" dirty="0">
                  <a:solidFill>
                    <a:srgbClr val="003262"/>
                  </a:solidFill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C98A0C80-B495-6B9F-C95B-49E2B62352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0021" y="1977438"/>
                <a:ext cx="3194830" cy="501997"/>
              </a:xfrm>
              <a:prstGeom prst="rect">
                <a:avLst/>
              </a:prstGeom>
              <a:blipFill>
                <a:blip r:embed="rId3"/>
                <a:stretch>
                  <a:fillRect b="-120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40A0D46B-172B-88BA-8497-AF1B9D540750}"/>
              </a:ext>
            </a:extLst>
          </p:cNvPr>
          <p:cNvCxnSpPr>
            <a:cxnSpLocks/>
            <a:stCxn id="26" idx="3"/>
          </p:cNvCxnSpPr>
          <p:nvPr/>
        </p:nvCxnSpPr>
        <p:spPr>
          <a:xfrm flipH="1">
            <a:off x="7885635" y="2393953"/>
            <a:ext cx="670521" cy="5746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127CF6F-DE27-F0DB-7A02-C4593C339785}"/>
              </a:ext>
            </a:extLst>
          </p:cNvPr>
          <p:cNvSpPr txBox="1"/>
          <p:nvPr/>
        </p:nvSpPr>
        <p:spPr>
          <a:xfrm>
            <a:off x="6438934" y="3015763"/>
            <a:ext cx="230106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rgbClr val="003262"/>
                </a:solidFill>
              </a:rPr>
              <a:t>Sum of </a:t>
            </a:r>
            <a:r>
              <a:rPr lang="it-IT" sz="1100" dirty="0" err="1">
                <a:solidFill>
                  <a:srgbClr val="003262"/>
                </a:solidFill>
              </a:rPr>
              <a:t>two</a:t>
            </a:r>
            <a:r>
              <a:rPr lang="it-IT" sz="1100" dirty="0">
                <a:solidFill>
                  <a:srgbClr val="003262"/>
                </a:solidFill>
              </a:rPr>
              <a:t> </a:t>
            </a:r>
            <a:r>
              <a:rPr lang="it-IT" sz="1100" dirty="0" err="1">
                <a:solidFill>
                  <a:srgbClr val="003262"/>
                </a:solidFill>
              </a:rPr>
              <a:t>contributions</a:t>
            </a:r>
            <a:r>
              <a:rPr lang="it-IT" sz="1100" dirty="0">
                <a:solidFill>
                  <a:srgbClr val="003262"/>
                </a:solidFill>
              </a:rPr>
              <a:t>:</a:t>
            </a:r>
          </a:p>
          <a:p>
            <a:pPr marL="171450" indent="-171450">
              <a:buFontTx/>
              <a:buChar char="-"/>
            </a:pPr>
            <a:r>
              <a:rPr lang="it-IT" sz="1100" dirty="0">
                <a:solidFill>
                  <a:srgbClr val="003262"/>
                </a:solidFill>
              </a:rPr>
              <a:t>Joule </a:t>
            </a:r>
            <a:r>
              <a:rPr lang="it-IT" sz="1100" dirty="0" err="1">
                <a:solidFill>
                  <a:srgbClr val="003262"/>
                </a:solidFill>
              </a:rPr>
              <a:t>losses</a:t>
            </a:r>
            <a:r>
              <a:rPr lang="it-IT" sz="1100" dirty="0">
                <a:solidFill>
                  <a:srgbClr val="003262"/>
                </a:solidFill>
              </a:rPr>
              <a:t> from T-</a:t>
            </a:r>
            <a:r>
              <a:rPr lang="it-IT" sz="1100" dirty="0" err="1">
                <a:solidFill>
                  <a:srgbClr val="003262"/>
                </a:solidFill>
              </a:rPr>
              <a:t>formulation</a:t>
            </a:r>
            <a:r>
              <a:rPr lang="it-IT" sz="1100" dirty="0">
                <a:solidFill>
                  <a:srgbClr val="003262"/>
                </a:solidFill>
              </a:rPr>
              <a:t> </a:t>
            </a:r>
          </a:p>
          <a:p>
            <a:pPr marL="171450" indent="-171450">
              <a:buFontTx/>
              <a:buChar char="-"/>
            </a:pPr>
            <a:r>
              <a:rPr lang="it-IT" sz="1100" dirty="0" err="1">
                <a:solidFill>
                  <a:srgbClr val="003262"/>
                </a:solidFill>
              </a:rPr>
              <a:t>Cooling</a:t>
            </a:r>
            <a:r>
              <a:rPr lang="it-IT" sz="1100" dirty="0">
                <a:solidFill>
                  <a:srgbClr val="003262"/>
                </a:solidFill>
              </a:rPr>
              <a:t> from </a:t>
            </a:r>
            <a:r>
              <a:rPr lang="it-IT" sz="1100" dirty="0" err="1">
                <a:solidFill>
                  <a:srgbClr val="003262"/>
                </a:solidFill>
              </a:rPr>
              <a:t>liquid</a:t>
            </a:r>
            <a:r>
              <a:rPr lang="it-IT" sz="1100" dirty="0">
                <a:solidFill>
                  <a:srgbClr val="003262"/>
                </a:solidFill>
              </a:rPr>
              <a:t> </a:t>
            </a:r>
            <a:r>
              <a:rPr lang="it-IT" sz="1100" dirty="0" err="1">
                <a:solidFill>
                  <a:srgbClr val="003262"/>
                </a:solidFill>
              </a:rPr>
              <a:t>nitrogen</a:t>
            </a:r>
            <a:r>
              <a:rPr lang="it-IT" sz="1100" dirty="0">
                <a:solidFill>
                  <a:srgbClr val="003262"/>
                </a:solidFill>
              </a:rPr>
              <a:t> </a:t>
            </a:r>
            <a:r>
              <a:rPr lang="it-IT" sz="1100" dirty="0" err="1">
                <a:solidFill>
                  <a:srgbClr val="003262"/>
                </a:solidFill>
              </a:rPr>
              <a:t>bath</a:t>
            </a:r>
            <a:endParaRPr lang="it-IT" sz="1100" dirty="0">
              <a:solidFill>
                <a:srgbClr val="003262"/>
              </a:solidFill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0FF9345F-739B-9756-F34E-7F18402A9FF6}"/>
              </a:ext>
            </a:extLst>
          </p:cNvPr>
          <p:cNvGrpSpPr/>
          <p:nvPr/>
        </p:nvGrpSpPr>
        <p:grpSpPr>
          <a:xfrm>
            <a:off x="119508" y="1447555"/>
            <a:ext cx="3288309" cy="3178116"/>
            <a:chOff x="134724" y="1758782"/>
            <a:chExt cx="4779491" cy="4343766"/>
          </a:xfrm>
        </p:grpSpPr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40266726-0290-BCFB-703C-FD5971A44B27}"/>
                </a:ext>
              </a:extLst>
            </p:cNvPr>
            <p:cNvGrpSpPr/>
            <p:nvPr/>
          </p:nvGrpSpPr>
          <p:grpSpPr>
            <a:xfrm>
              <a:off x="134724" y="1758782"/>
              <a:ext cx="4779491" cy="4343766"/>
              <a:chOff x="684266" y="1408897"/>
              <a:chExt cx="5576462" cy="4770825"/>
            </a:xfrm>
          </p:grpSpPr>
          <p:sp>
            <p:nvSpPr>
              <p:cNvPr id="18" name="Ovale 17">
                <a:extLst>
                  <a:ext uri="{FF2B5EF4-FFF2-40B4-BE49-F238E27FC236}">
                    <a16:creationId xmlns:a16="http://schemas.microsoft.com/office/drawing/2014/main" id="{AAD59F6A-456E-BD21-2160-4C9F34A426AF}"/>
                  </a:ext>
                </a:extLst>
              </p:cNvPr>
              <p:cNvSpPr/>
              <p:nvPr/>
            </p:nvSpPr>
            <p:spPr>
              <a:xfrm>
                <a:off x="684266" y="1408897"/>
                <a:ext cx="5576462" cy="4770825"/>
              </a:xfrm>
              <a:prstGeom prst="ellipse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cxnSp>
            <p:nvCxnSpPr>
              <p:cNvPr id="19" name="Connettore diritto 18">
                <a:extLst>
                  <a:ext uri="{FF2B5EF4-FFF2-40B4-BE49-F238E27FC236}">
                    <a16:creationId xmlns:a16="http://schemas.microsoft.com/office/drawing/2014/main" id="{18407437-507C-A471-0E88-AF17AB8265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5492" y="3800434"/>
                <a:ext cx="1935675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062C1A3B-DBC9-7CFF-3D7B-C73FA977C3A0}"/>
                  </a:ext>
                </a:extLst>
              </p:cNvPr>
              <p:cNvSpPr txBox="1"/>
              <p:nvPr/>
            </p:nvSpPr>
            <p:spPr>
              <a:xfrm>
                <a:off x="3199224" y="3885509"/>
                <a:ext cx="1868129" cy="462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solidFill>
                      <a:schemeClr val="accent6">
                        <a:lumMod val="75000"/>
                      </a:schemeClr>
                    </a:solidFill>
                  </a:rPr>
                  <a:t>REBCO tape</a:t>
                </a:r>
              </a:p>
            </p:txBody>
          </p:sp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FAC70EF0-B16A-12DA-B368-8806D95450A4}"/>
                  </a:ext>
                </a:extLst>
              </p:cNvPr>
              <p:cNvSpPr txBox="1"/>
              <p:nvPr/>
            </p:nvSpPr>
            <p:spPr>
              <a:xfrm>
                <a:off x="2457852" y="1595287"/>
                <a:ext cx="1868129" cy="508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chemeClr val="accent1"/>
                    </a:solidFill>
                  </a:rPr>
                  <a:t>Air domain</a:t>
                </a:r>
              </a:p>
            </p:txBody>
          </p:sp>
        </p:grpSp>
        <p:pic>
          <p:nvPicPr>
            <p:cNvPr id="14" name="Elemento grafico 13" descr="Freccia linea: curva antioraria contorno">
              <a:extLst>
                <a:ext uri="{FF2B5EF4-FFF2-40B4-BE49-F238E27FC236}">
                  <a16:creationId xmlns:a16="http://schemas.microsoft.com/office/drawing/2014/main" id="{D369AC59-08D9-8EA6-C4E1-F1F4D66D1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751734">
              <a:off x="2758776" y="2411921"/>
              <a:ext cx="1128002" cy="1489492"/>
            </a:xfrm>
            <a:prstGeom prst="rect">
              <a:avLst/>
            </a:prstGeom>
          </p:spPr>
        </p:pic>
        <p:pic>
          <p:nvPicPr>
            <p:cNvPr id="15" name="Elemento grafico 14" descr="Freccia linea: curva oraria contorno">
              <a:extLst>
                <a:ext uri="{FF2B5EF4-FFF2-40B4-BE49-F238E27FC236}">
                  <a16:creationId xmlns:a16="http://schemas.microsoft.com/office/drawing/2014/main" id="{7D711CB7-C2A8-2F01-08A3-8014094A0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0047569" flipV="1">
              <a:off x="741720" y="2411259"/>
              <a:ext cx="1459422" cy="145942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F15EE0A1-FF02-02A9-9A21-6700AFC9DCD9}"/>
                    </a:ext>
                  </a:extLst>
                </p:cNvPr>
                <p:cNvSpPr txBox="1"/>
                <p:nvPr/>
              </p:nvSpPr>
              <p:spPr>
                <a:xfrm>
                  <a:off x="3236465" y="2846738"/>
                  <a:ext cx="1103071" cy="4627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oMath>
                    </m:oMathPara>
                  </a14:m>
                  <a:endParaRPr lang="it-IT" sz="2400" dirty="0">
                    <a:solidFill>
                      <a:srgbClr val="92D05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F15EE0A1-FF02-02A9-9A21-6700AFC9DC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6465" y="2846738"/>
                  <a:ext cx="1103071" cy="462727"/>
                </a:xfrm>
                <a:prstGeom prst="rect">
                  <a:avLst/>
                </a:prstGeom>
                <a:blipFill>
                  <a:blip r:embed="rId8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CasellaDiTesto 16">
                  <a:extLst>
                    <a:ext uri="{FF2B5EF4-FFF2-40B4-BE49-F238E27FC236}">
                      <a16:creationId xmlns:a16="http://schemas.microsoft.com/office/drawing/2014/main" id="{CF9D5D2A-FBE3-F51F-B381-874F141727C7}"/>
                    </a:ext>
                  </a:extLst>
                </p:cNvPr>
                <p:cNvSpPr txBox="1"/>
                <p:nvPr/>
              </p:nvSpPr>
              <p:spPr>
                <a:xfrm>
                  <a:off x="500914" y="2856420"/>
                  <a:ext cx="1103071" cy="4627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it-IT" sz="2400" dirty="0">
                    <a:solidFill>
                      <a:srgbClr val="4472C4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CasellaDiTesto 16">
                  <a:extLst>
                    <a:ext uri="{FF2B5EF4-FFF2-40B4-BE49-F238E27FC236}">
                      <a16:creationId xmlns:a16="http://schemas.microsoft.com/office/drawing/2014/main" id="{CF9D5D2A-FBE3-F51F-B381-874F141727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914" y="2856420"/>
                  <a:ext cx="1103071" cy="46272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8381CAC5-DC9D-E615-2177-C3E06AC00A3F}"/>
              </a:ext>
            </a:extLst>
          </p:cNvPr>
          <p:cNvSpPr txBox="1">
            <a:spLocks/>
          </p:cNvSpPr>
          <p:nvPr/>
        </p:nvSpPr>
        <p:spPr>
          <a:xfrm>
            <a:off x="5451695" y="1405430"/>
            <a:ext cx="3583156" cy="448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it-IT" sz="5600" i="1" dirty="0" err="1"/>
              <a:t>Heat</a:t>
            </a:r>
            <a:r>
              <a:rPr lang="it-IT" sz="5600" i="1" dirty="0"/>
              <a:t> </a:t>
            </a:r>
            <a:r>
              <a:rPr lang="it-IT" sz="5600" i="1" dirty="0" err="1"/>
              <a:t>conduction</a:t>
            </a:r>
            <a:r>
              <a:rPr lang="it-IT" sz="5600" i="1" dirty="0"/>
              <a:t> </a:t>
            </a:r>
            <a:r>
              <a:rPr lang="it-IT" sz="5600" i="1" dirty="0" err="1"/>
              <a:t>equation</a:t>
            </a:r>
            <a:r>
              <a:rPr lang="it-IT" sz="5600" i="1" dirty="0"/>
              <a:t> (Tape)</a:t>
            </a:r>
            <a:endParaRPr lang="it-IT" sz="3200" i="1" dirty="0"/>
          </a:p>
          <a:p>
            <a:pPr marL="457188" lvl="1" indent="0">
              <a:buFont typeface="Courier New"/>
              <a:buNone/>
            </a:pPr>
            <a:endParaRPr lang="it-IT" sz="1600" i="1" dirty="0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74079472-48AD-B3E2-0C6F-9EAC4E31B9C8}"/>
              </a:ext>
            </a:extLst>
          </p:cNvPr>
          <p:cNvSpPr/>
          <p:nvPr/>
        </p:nvSpPr>
        <p:spPr>
          <a:xfrm>
            <a:off x="8504109" y="2109617"/>
            <a:ext cx="355401" cy="333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B6A3D7A9-751C-F3CD-F74B-269BF6D79A25}"/>
                  </a:ext>
                </a:extLst>
              </p:cNvPr>
              <p:cNvSpPr txBox="1"/>
              <p:nvPr/>
            </p:nvSpPr>
            <p:spPr>
              <a:xfrm>
                <a:off x="3999933" y="1751188"/>
                <a:ext cx="177316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it-IT" sz="1400" b="0" i="1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it-IT" sz="1400" b="0" i="1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it-IT" sz="1400" b="0" i="1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</m:t>
                      </m:r>
                      <m:r>
                        <a:rPr lang="it-IT" sz="1400" b="0" i="1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it-IT" sz="1400" dirty="0">
                  <a:solidFill>
                    <a:srgbClr val="003262"/>
                  </a:solidFill>
                </a:endParaRPr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B6A3D7A9-751C-F3CD-F74B-269BF6D79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9933" y="1751188"/>
                <a:ext cx="1773168" cy="307777"/>
              </a:xfrm>
              <a:prstGeom prst="rect">
                <a:avLst/>
              </a:prstGeom>
              <a:blipFill>
                <a:blip r:embed="rId10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CE1966E7-8441-59E9-6DE0-6347DD64C219}"/>
                  </a:ext>
                </a:extLst>
              </p:cNvPr>
              <p:cNvSpPr txBox="1"/>
              <p:nvPr/>
            </p:nvSpPr>
            <p:spPr>
              <a:xfrm>
                <a:off x="3476900" y="2039779"/>
                <a:ext cx="2779052" cy="501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400" i="1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it-IT" sz="1400" i="1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</m:t>
                      </m:r>
                      <m:r>
                        <a:rPr lang="it-IT" sz="1400" b="0" i="1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it-IT" sz="1400" b="0" i="1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400" b="0" i="1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sz="1400" b="0" i="1" smtClean="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400" b="0" i="1" smtClean="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it-IT" sz="1400" b="0" i="1" smtClean="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it-IT" sz="1400" b="0" i="1" smtClean="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it-IT" sz="1400" b="0" i="1" smtClean="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it-IT" sz="1400" dirty="0">
                  <a:solidFill>
                    <a:srgbClr val="003262"/>
                  </a:solidFill>
                </a:endParaRPr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CE1966E7-8441-59E9-6DE0-6347DD64C2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900" y="2039779"/>
                <a:ext cx="2779052" cy="501997"/>
              </a:xfrm>
              <a:prstGeom prst="rect">
                <a:avLst/>
              </a:prstGeom>
              <a:blipFill>
                <a:blip r:embed="rId11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531D457C-B853-0BE6-819F-887FACCECE50}"/>
                  </a:ext>
                </a:extLst>
              </p:cNvPr>
              <p:cNvSpPr txBox="1"/>
              <p:nvPr/>
            </p:nvSpPr>
            <p:spPr>
              <a:xfrm>
                <a:off x="4070140" y="3248549"/>
                <a:ext cx="1892955" cy="4330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400" i="1" smtClean="0">
                        <a:solidFill>
                          <a:srgbClr val="00326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it-IT" sz="1400" i="1" smtClean="0">
                        <a:solidFill>
                          <a:srgbClr val="00326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</m:t>
                    </m:r>
                    <m:d>
                      <m:dPr>
                        <m:begChr m:val="["/>
                        <m:endChr m:val="]"/>
                        <m:ctrlPr>
                          <a:rPr lang="it-IT" sz="1400" b="0" i="1" smtClean="0">
                            <a:solidFill>
                              <a:srgbClr val="00326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sz="1400" b="0" i="1" smtClean="0">
                                <a:solidFill>
                                  <a:srgbClr val="00326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400" b="0" i="1" smtClean="0">
                                <a:solidFill>
                                  <a:srgbClr val="00326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it-IT" sz="1400" b="0" i="1" smtClean="0">
                                <a:solidFill>
                                  <a:srgbClr val="00326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den>
                        </m:f>
                        <m:d>
                          <m:dPr>
                            <m:ctrlPr>
                              <a:rPr lang="it-IT" sz="1400" b="0" i="1" smtClean="0">
                                <a:solidFill>
                                  <a:srgbClr val="00326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it-IT" sz="1400" i="1">
                                <a:solidFill>
                                  <a:srgbClr val="00326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it-IT" sz="1400" i="1" smtClean="0">
                                <a:solidFill>
                                  <a:srgbClr val="00326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it-IT" sz="1400" b="0" i="1" smtClean="0">
                                <a:solidFill>
                                  <a:srgbClr val="00326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d>
                    <m:r>
                      <a:rPr lang="it-IT" sz="1400" b="0" i="1" smtClean="0">
                        <a:solidFill>
                          <a:srgbClr val="00326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sz="1400" b="0" i="1" smtClean="0">
                        <a:solidFill>
                          <a:srgbClr val="00326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it-IT" sz="1400" b="0" i="1" smtClean="0">
                        <a:solidFill>
                          <a:srgbClr val="00326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400" dirty="0">
                    <a:solidFill>
                      <a:srgbClr val="003262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531D457C-B853-0BE6-819F-887FACCEC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0140" y="3248549"/>
                <a:ext cx="1892955" cy="43300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6F4E3BBF-F414-1149-233C-AD5804CBA445}"/>
                  </a:ext>
                </a:extLst>
              </p:cNvPr>
              <p:cNvSpPr txBox="1"/>
              <p:nvPr/>
            </p:nvSpPr>
            <p:spPr>
              <a:xfrm>
                <a:off x="3860083" y="3728029"/>
                <a:ext cx="189295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it-IT" sz="1400" b="0" i="1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 sz="1400" i="1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it-IT" sz="1400" i="1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it-IT" sz="1400" b="0" i="1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it-IT" sz="1400" dirty="0">
                  <a:solidFill>
                    <a:srgbClr val="003262"/>
                  </a:solidFill>
                </a:endParaRPr>
              </a:p>
            </p:txBody>
          </p:sp>
        </mc:Choice>
        <mc:Fallback xmlns="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6F4E3BBF-F414-1149-233C-AD5804CBA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083" y="3728029"/>
                <a:ext cx="1892955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E2A90013-CF20-5D33-31DA-6D1374F2B25E}"/>
              </a:ext>
            </a:extLst>
          </p:cNvPr>
          <p:cNvSpPr txBox="1"/>
          <p:nvPr/>
        </p:nvSpPr>
        <p:spPr>
          <a:xfrm>
            <a:off x="2983021" y="4125918"/>
            <a:ext cx="544544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[Study of magnetization loss of CORC cables using 3D T-A formulation, Y.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Wang, 2019]</a:t>
            </a:r>
            <a:endParaRPr lang="en-US" dirty="0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A9207A06-4785-E630-8A74-0C9D2D1B7063}"/>
              </a:ext>
            </a:extLst>
          </p:cNvPr>
          <p:cNvSpPr txBox="1"/>
          <p:nvPr/>
        </p:nvSpPr>
        <p:spPr>
          <a:xfrm>
            <a:off x="2983021" y="4317877"/>
            <a:ext cx="60414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[3D quench modeling base on T-A formulation for high temperature superconductor CORC cables, Y.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Wang, 2019]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losione: 14 punte 2">
                <a:extLst>
                  <a:ext uri="{FF2B5EF4-FFF2-40B4-BE49-F238E27FC236}">
                    <a16:creationId xmlns:a16="http://schemas.microsoft.com/office/drawing/2014/main" id="{9CE8106F-08FD-D12F-300C-AA0A53249C33}"/>
                  </a:ext>
                </a:extLst>
              </p:cNvPr>
              <p:cNvSpPr/>
              <p:nvPr/>
            </p:nvSpPr>
            <p:spPr>
              <a:xfrm>
                <a:off x="1045640" y="2914700"/>
                <a:ext cx="571263" cy="442317"/>
              </a:xfrm>
              <a:prstGeom prst="irregularSeal2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400" i="1" spc="50" smtClean="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pPr>
                        <m:e>
                          <m:r>
                            <a:rPr lang="it-IT" sz="1400" i="1" spc="5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𝑞</m:t>
                          </m:r>
                        </m:e>
                        <m:sup>
                          <m:r>
                            <a:rPr lang="it-IT" sz="1400" i="1" spc="5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′′′</m:t>
                          </m:r>
                        </m:sup>
                      </m:sSup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3" name="Esplosione: 14 punte 2">
                <a:extLst>
                  <a:ext uri="{FF2B5EF4-FFF2-40B4-BE49-F238E27FC236}">
                    <a16:creationId xmlns:a16="http://schemas.microsoft.com/office/drawing/2014/main" id="{9CE8106F-08FD-D12F-300C-AA0A53249C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640" y="2914700"/>
                <a:ext cx="571263" cy="442317"/>
              </a:xfrm>
              <a:prstGeom prst="irregularSeal2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ccia circolare a destra 6">
            <a:extLst>
              <a:ext uri="{FF2B5EF4-FFF2-40B4-BE49-F238E27FC236}">
                <a16:creationId xmlns:a16="http://schemas.microsoft.com/office/drawing/2014/main" id="{104752A6-41DD-B29F-09FA-223C07D350F5}"/>
              </a:ext>
            </a:extLst>
          </p:cNvPr>
          <p:cNvSpPr/>
          <p:nvPr/>
        </p:nvSpPr>
        <p:spPr>
          <a:xfrm rot="16200000">
            <a:off x="1634113" y="2396155"/>
            <a:ext cx="216362" cy="822044"/>
          </a:xfrm>
          <a:prstGeom prst="curved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118893B5-9FAE-A32F-4690-054D8C274A5F}"/>
                  </a:ext>
                </a:extLst>
              </p:cNvPr>
              <p:cNvSpPr txBox="1"/>
              <p:nvPr/>
            </p:nvSpPr>
            <p:spPr>
              <a:xfrm>
                <a:off x="1308199" y="2504932"/>
                <a:ext cx="877235" cy="3262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pc="5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it-IT" sz="1400" i="1" spc="5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accPr>
                            <m:e>
                              <m:r>
                                <a:rPr lang="it-IT" sz="1400" i="1" spc="5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it-IT" sz="1400" i="1" spc="5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𝐿</m:t>
                          </m:r>
                          <m:sSub>
                            <m:sSubPr>
                              <m:ctrlPr>
                                <a:rPr lang="it-IT" sz="1400" i="1" spc="5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sSubPr>
                            <m:e>
                              <m:r>
                                <a:rPr lang="it-IT" sz="1400" i="1" spc="5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1400" i="1" spc="5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118893B5-9FAE-A32F-4690-054D8C274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199" y="2504932"/>
                <a:ext cx="877235" cy="3262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Elemento grafico 23">
            <a:extLst>
              <a:ext uri="{FF2B5EF4-FFF2-40B4-BE49-F238E27FC236}">
                <a16:creationId xmlns:a16="http://schemas.microsoft.com/office/drawing/2014/main" id="{B5C96986-3118-5B07-7EAC-8D87085974C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836711" y="143381"/>
            <a:ext cx="1263045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0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990AAF-623E-436C-2FBA-1FD443833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Mathematical model (2)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F7471B8-157F-4E21-C3C5-B4075473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8C623C37-B809-EFC4-4580-B2B3B2173009}"/>
              </a:ext>
            </a:extLst>
          </p:cNvPr>
          <p:cNvGrpSpPr/>
          <p:nvPr/>
        </p:nvGrpSpPr>
        <p:grpSpPr>
          <a:xfrm>
            <a:off x="26785" y="980836"/>
            <a:ext cx="4352011" cy="2411271"/>
            <a:chOff x="1023922" y="1998844"/>
            <a:chExt cx="4352011" cy="2411271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A037AE25-EF78-FE11-B346-B4A74EF5F73B}"/>
                </a:ext>
              </a:extLst>
            </p:cNvPr>
            <p:cNvGrpSpPr/>
            <p:nvPr/>
          </p:nvGrpSpPr>
          <p:grpSpPr>
            <a:xfrm>
              <a:off x="1248520" y="2055137"/>
              <a:ext cx="4127413" cy="2354978"/>
              <a:chOff x="1248520" y="2055137"/>
              <a:chExt cx="4127413" cy="2354978"/>
            </a:xfrm>
          </p:grpSpPr>
          <p:sp>
            <p:nvSpPr>
              <p:cNvPr id="22" name="Rettangolo 21">
                <a:extLst>
                  <a:ext uri="{FF2B5EF4-FFF2-40B4-BE49-F238E27FC236}">
                    <a16:creationId xmlns:a16="http://schemas.microsoft.com/office/drawing/2014/main" id="{A164E1C0-B3AF-BD0D-D574-BD26244EDF13}"/>
                  </a:ext>
                </a:extLst>
              </p:cNvPr>
              <p:cNvSpPr/>
              <p:nvPr/>
            </p:nvSpPr>
            <p:spPr>
              <a:xfrm>
                <a:off x="1248520" y="4041823"/>
                <a:ext cx="2626364" cy="365125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23" name="Connettore diritto 22">
                <a:extLst>
                  <a:ext uri="{FF2B5EF4-FFF2-40B4-BE49-F238E27FC236}">
                    <a16:creationId xmlns:a16="http://schemas.microsoft.com/office/drawing/2014/main" id="{EC57847A-D69A-EAD0-DBE0-7393725274F6}"/>
                  </a:ext>
                </a:extLst>
              </p:cNvPr>
              <p:cNvCxnSpPr/>
              <p:nvPr/>
            </p:nvCxnSpPr>
            <p:spPr>
              <a:xfrm flipV="1">
                <a:off x="1249378" y="2055137"/>
                <a:ext cx="1412340" cy="1986686"/>
              </a:xfrm>
              <a:prstGeom prst="lin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diritto 23">
                <a:extLst>
                  <a:ext uri="{FF2B5EF4-FFF2-40B4-BE49-F238E27FC236}">
                    <a16:creationId xmlns:a16="http://schemas.microsoft.com/office/drawing/2014/main" id="{C76DC9BC-5390-1D1C-1395-E9E7ED7F9E1C}"/>
                  </a:ext>
                </a:extLst>
              </p:cNvPr>
              <p:cNvCxnSpPr/>
              <p:nvPr/>
            </p:nvCxnSpPr>
            <p:spPr>
              <a:xfrm flipV="1">
                <a:off x="3874026" y="2055137"/>
                <a:ext cx="1412340" cy="1986686"/>
              </a:xfrm>
              <a:prstGeom prst="lin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diritto 24">
                <a:extLst>
                  <a:ext uri="{FF2B5EF4-FFF2-40B4-BE49-F238E27FC236}">
                    <a16:creationId xmlns:a16="http://schemas.microsoft.com/office/drawing/2014/main" id="{F2A2AA62-5936-EBC3-4362-FAE20F989E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70598" y="2281473"/>
                <a:ext cx="1505335" cy="2125475"/>
              </a:xfrm>
              <a:prstGeom prst="lin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ttore diritto 25">
                <a:extLst>
                  <a:ext uri="{FF2B5EF4-FFF2-40B4-BE49-F238E27FC236}">
                    <a16:creationId xmlns:a16="http://schemas.microsoft.com/office/drawing/2014/main" id="{398999C4-5E4B-2DFF-5D63-7CA725D8BC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54942" y="2284640"/>
                <a:ext cx="1505335" cy="2125475"/>
              </a:xfrm>
              <a:prstGeom prst="lin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309DA3D6-4A96-3ED9-2CBC-AEE9B54F101B}"/>
                </a:ext>
              </a:extLst>
            </p:cNvPr>
            <p:cNvGrpSpPr/>
            <p:nvPr/>
          </p:nvGrpSpPr>
          <p:grpSpPr>
            <a:xfrm>
              <a:off x="1254764" y="2133490"/>
              <a:ext cx="443620" cy="443620"/>
              <a:chOff x="1248568" y="2138022"/>
              <a:chExt cx="443620" cy="443620"/>
            </a:xfrm>
          </p:grpSpPr>
          <p:cxnSp>
            <p:nvCxnSpPr>
              <p:cNvPr id="19" name="Connettore 2 18">
                <a:extLst>
                  <a:ext uri="{FF2B5EF4-FFF2-40B4-BE49-F238E27FC236}">
                    <a16:creationId xmlns:a16="http://schemas.microsoft.com/office/drawing/2014/main" id="{B6C29618-12D9-CE31-330A-8DDB7C8F3C2D}"/>
                  </a:ext>
                </a:extLst>
              </p:cNvPr>
              <p:cNvCxnSpPr/>
              <p:nvPr/>
            </p:nvCxnSpPr>
            <p:spPr>
              <a:xfrm>
                <a:off x="1248568" y="2580285"/>
                <a:ext cx="44362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2 19">
                <a:extLst>
                  <a:ext uri="{FF2B5EF4-FFF2-40B4-BE49-F238E27FC236}">
                    <a16:creationId xmlns:a16="http://schemas.microsoft.com/office/drawing/2014/main" id="{4DC73F4C-5977-5F5C-1F89-93E9E698794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31291" y="2359832"/>
                <a:ext cx="44362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2 20">
                <a:extLst>
                  <a:ext uri="{FF2B5EF4-FFF2-40B4-BE49-F238E27FC236}">
                    <a16:creationId xmlns:a16="http://schemas.microsoft.com/office/drawing/2014/main" id="{0876D2FB-303E-8311-F120-DB8A258892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51743" y="2363007"/>
                <a:ext cx="221810" cy="21727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6222A073-7A24-2C4D-2D67-3D65F04EBBB2}"/>
                </a:ext>
              </a:extLst>
            </p:cNvPr>
            <p:cNvSpPr txBox="1"/>
            <p:nvPr/>
          </p:nvSpPr>
          <p:spPr>
            <a:xfrm>
              <a:off x="1023922" y="1998844"/>
              <a:ext cx="34492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dirty="0"/>
                <a:t>y</a:t>
              </a:r>
              <a:endParaRPr lang="it-IT" dirty="0"/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624FE939-EF9E-0E72-66BA-60D018E68A09}"/>
                </a:ext>
              </a:extLst>
            </p:cNvPr>
            <p:cNvSpPr txBox="1"/>
            <p:nvPr/>
          </p:nvSpPr>
          <p:spPr>
            <a:xfrm>
              <a:off x="1396975" y="2519885"/>
              <a:ext cx="34492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dirty="0"/>
                <a:t>x</a:t>
              </a:r>
              <a:endParaRPr lang="it-IT" dirty="0"/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92836CA9-B046-4F3D-D89C-EBE46B5B9259}"/>
                </a:ext>
              </a:extLst>
            </p:cNvPr>
            <p:cNvSpPr txBox="1"/>
            <p:nvPr/>
          </p:nvSpPr>
          <p:spPr>
            <a:xfrm>
              <a:off x="1357021" y="2099021"/>
              <a:ext cx="34492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dirty="0"/>
                <a:t>z</a:t>
              </a:r>
              <a:endParaRPr lang="it-IT" dirty="0"/>
            </a:p>
          </p:txBody>
        </p: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40FAB55E-FAEF-D780-62A4-CC245FDEE1C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279494" y="3820013"/>
              <a:ext cx="44362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FC93D6EF-516B-D1B1-E937-509DF48726BE}"/>
                </a:ext>
              </a:extLst>
            </p:cNvPr>
            <p:cNvSpPr txBox="1"/>
            <p:nvPr/>
          </p:nvSpPr>
          <p:spPr>
            <a:xfrm>
              <a:off x="2501304" y="3690145"/>
              <a:ext cx="34492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/>
                <a:t>T</a:t>
              </a:r>
              <a:endParaRPr lang="it-IT" sz="2400" dirty="0"/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73CF4C9D-E2DB-28C0-4E7D-66E81198F8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8523" y="2950224"/>
              <a:ext cx="294420" cy="41895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D1DC7F1C-9373-57D7-C250-58629A5DF40E}"/>
                </a:ext>
              </a:extLst>
            </p:cNvPr>
            <p:cNvSpPr txBox="1"/>
            <p:nvPr/>
          </p:nvSpPr>
          <p:spPr>
            <a:xfrm>
              <a:off x="2985733" y="3063639"/>
              <a:ext cx="34492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 err="1"/>
                <a:t>J</a:t>
              </a:r>
              <a:r>
                <a:rPr lang="it-IT" sz="1600" baseline="-25000" dirty="0" err="1"/>
                <a:t>z</a:t>
              </a:r>
              <a:endParaRPr lang="it-IT" sz="2000" baseline="-25000" dirty="0"/>
            </a:p>
          </p:txBody>
        </p: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78436400-27CE-65B0-9DBA-456530634A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4404" y="3254772"/>
              <a:ext cx="0" cy="31441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BB08064E-CF8B-9481-0771-0B674192C7CC}"/>
                </a:ext>
              </a:extLst>
            </p:cNvPr>
            <p:cNvSpPr txBox="1"/>
            <p:nvPr/>
          </p:nvSpPr>
          <p:spPr>
            <a:xfrm>
              <a:off x="4498180" y="3404514"/>
              <a:ext cx="83296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 err="1">
                  <a:solidFill>
                    <a:srgbClr val="898989"/>
                  </a:solidFill>
                </a:rPr>
                <a:t>J</a:t>
              </a:r>
              <a:r>
                <a:rPr lang="it-IT" sz="1600" baseline="-25000" dirty="0" err="1">
                  <a:solidFill>
                    <a:srgbClr val="898989"/>
                  </a:solidFill>
                </a:rPr>
                <a:t>y</a:t>
              </a:r>
              <a:r>
                <a:rPr lang="it-IT" sz="1600" dirty="0">
                  <a:solidFill>
                    <a:srgbClr val="898989"/>
                  </a:solidFill>
                </a:rPr>
                <a:t>=0</a:t>
              </a:r>
              <a:endParaRPr lang="it-IT" sz="2400" dirty="0">
                <a:solidFill>
                  <a:srgbClr val="898989"/>
                </a:solidFill>
              </a:endParaRP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1E4D97FA-392A-FAD0-C0D0-60F6DB1142FD}"/>
                </a:ext>
              </a:extLst>
            </p:cNvPr>
            <p:cNvSpPr txBox="1"/>
            <p:nvPr/>
          </p:nvSpPr>
          <p:spPr>
            <a:xfrm>
              <a:off x="3665211" y="2833020"/>
              <a:ext cx="83296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 err="1">
                  <a:solidFill>
                    <a:schemeClr val="bg1">
                      <a:lumMod val="50000"/>
                    </a:schemeClr>
                  </a:solidFill>
                </a:rPr>
                <a:t>J</a:t>
              </a:r>
              <a:r>
                <a:rPr lang="it-IT" sz="1600" baseline="-25000" dirty="0" err="1">
                  <a:solidFill>
                    <a:schemeClr val="bg1">
                      <a:lumMod val="50000"/>
                    </a:schemeClr>
                  </a:solidFill>
                </a:rPr>
                <a:t>x</a:t>
              </a:r>
              <a:r>
                <a:rPr lang="it-IT" sz="1600" dirty="0">
                  <a:solidFill>
                    <a:schemeClr val="bg1">
                      <a:lumMod val="50000"/>
                    </a:schemeClr>
                  </a:solidFill>
                </a:rPr>
                <a:t>=0</a:t>
              </a:r>
              <a:endParaRPr lang="it-IT" sz="2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6CA8794F-E762-A972-491C-31DC831C56B3}"/>
                </a:ext>
              </a:extLst>
            </p:cNvPr>
            <p:cNvCxnSpPr>
              <a:cxnSpLocks/>
            </p:cNvCxnSpPr>
            <p:nvPr/>
          </p:nvCxnSpPr>
          <p:spPr>
            <a:xfrm>
              <a:off x="3678082" y="3136355"/>
              <a:ext cx="459698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Freccia a destra 26">
            <a:extLst>
              <a:ext uri="{FF2B5EF4-FFF2-40B4-BE49-F238E27FC236}">
                <a16:creationId xmlns:a16="http://schemas.microsoft.com/office/drawing/2014/main" id="{A26A0697-936E-E263-56E4-67D886631E66}"/>
              </a:ext>
            </a:extLst>
          </p:cNvPr>
          <p:cNvSpPr/>
          <p:nvPr/>
        </p:nvSpPr>
        <p:spPr>
          <a:xfrm>
            <a:off x="4256243" y="1618209"/>
            <a:ext cx="708917" cy="910767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1BFAF225-F5A9-F790-A4CC-0A6450FBC302}"/>
              </a:ext>
            </a:extLst>
          </p:cNvPr>
          <p:cNvGrpSpPr/>
          <p:nvPr/>
        </p:nvGrpSpPr>
        <p:grpSpPr>
          <a:xfrm>
            <a:off x="5395520" y="1638421"/>
            <a:ext cx="2668025" cy="537481"/>
            <a:chOff x="5906557" y="2961396"/>
            <a:chExt cx="2668025" cy="537481"/>
          </a:xfrm>
        </p:grpSpPr>
        <p:cxnSp>
          <p:nvCxnSpPr>
            <p:cNvPr id="29" name="Connettore diritto 28">
              <a:extLst>
                <a:ext uri="{FF2B5EF4-FFF2-40B4-BE49-F238E27FC236}">
                  <a16:creationId xmlns:a16="http://schemas.microsoft.com/office/drawing/2014/main" id="{91BDDC9E-4DD2-60DB-8C4D-3546568BC6CD}"/>
                </a:ext>
              </a:extLst>
            </p:cNvPr>
            <p:cNvCxnSpPr/>
            <p:nvPr/>
          </p:nvCxnSpPr>
          <p:spPr>
            <a:xfrm>
              <a:off x="6412407" y="3429000"/>
              <a:ext cx="2162175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uppo 29">
              <a:extLst>
                <a:ext uri="{FF2B5EF4-FFF2-40B4-BE49-F238E27FC236}">
                  <a16:creationId xmlns:a16="http://schemas.microsoft.com/office/drawing/2014/main" id="{83DCE55B-3A8C-C7C3-4766-B53BD93C4FC5}"/>
                </a:ext>
              </a:extLst>
            </p:cNvPr>
            <p:cNvGrpSpPr/>
            <p:nvPr/>
          </p:nvGrpSpPr>
          <p:grpSpPr>
            <a:xfrm>
              <a:off x="6105525" y="3355828"/>
              <a:ext cx="137479" cy="143049"/>
              <a:chOff x="6105525" y="3355828"/>
              <a:chExt cx="137479" cy="143049"/>
            </a:xfrm>
          </p:grpSpPr>
          <p:pic>
            <p:nvPicPr>
              <p:cNvPr id="34" name="Elemento grafico 33" descr="Chiudi con riempimento a tinta unita">
                <a:extLst>
                  <a:ext uri="{FF2B5EF4-FFF2-40B4-BE49-F238E27FC236}">
                    <a16:creationId xmlns:a16="http://schemas.microsoft.com/office/drawing/2014/main" id="{52C64F71-7C96-10E7-3157-F9B6BE6800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flipH="1" flipV="1">
                <a:off x="6116236" y="3365616"/>
                <a:ext cx="126768" cy="126768"/>
              </a:xfrm>
              <a:prstGeom prst="rect">
                <a:avLst/>
              </a:prstGeom>
            </p:spPr>
          </p:pic>
          <p:sp>
            <p:nvSpPr>
              <p:cNvPr id="35" name="Ovale 34">
                <a:extLst>
                  <a:ext uri="{FF2B5EF4-FFF2-40B4-BE49-F238E27FC236}">
                    <a16:creationId xmlns:a16="http://schemas.microsoft.com/office/drawing/2014/main" id="{C516721D-E6FD-19A6-2C60-858E433B0299}"/>
                  </a:ext>
                </a:extLst>
              </p:cNvPr>
              <p:cNvSpPr/>
              <p:nvPr/>
            </p:nvSpPr>
            <p:spPr>
              <a:xfrm>
                <a:off x="6105525" y="3355828"/>
                <a:ext cx="133350" cy="14304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D13ADD12-91E7-D860-E797-6B85C16E2F89}"/>
                </a:ext>
              </a:extLst>
            </p:cNvPr>
            <p:cNvSpPr txBox="1"/>
            <p:nvPr/>
          </p:nvSpPr>
          <p:spPr>
            <a:xfrm>
              <a:off x="5906557" y="3066928"/>
              <a:ext cx="34492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400" dirty="0" err="1"/>
                <a:t>J</a:t>
              </a:r>
              <a:r>
                <a:rPr lang="it-IT" sz="1400" baseline="-25000" dirty="0" err="1"/>
                <a:t>z</a:t>
              </a:r>
              <a:endParaRPr lang="it-IT" sz="2000" baseline="-25000" dirty="0"/>
            </a:p>
          </p:txBody>
        </p:sp>
        <p:cxnSp>
          <p:nvCxnSpPr>
            <p:cNvPr id="32" name="Connettore 2 31">
              <a:extLst>
                <a:ext uri="{FF2B5EF4-FFF2-40B4-BE49-F238E27FC236}">
                  <a16:creationId xmlns:a16="http://schemas.microsoft.com/office/drawing/2014/main" id="{ED0271DE-0DC0-1CBA-3059-1B9D5E19169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128340" y="3183206"/>
              <a:ext cx="44362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D7E05CDE-780C-DEDC-DB01-607F4389992A}"/>
                </a:ext>
              </a:extLst>
            </p:cNvPr>
            <p:cNvSpPr txBox="1"/>
            <p:nvPr/>
          </p:nvSpPr>
          <p:spPr>
            <a:xfrm>
              <a:off x="7148572" y="3079419"/>
              <a:ext cx="34492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400" dirty="0"/>
                <a:t>T</a:t>
              </a:r>
              <a:endParaRPr lang="it-IT" sz="2000" dirty="0"/>
            </a:p>
          </p:txBody>
        </p:sp>
      </p:grpSp>
      <p:sp>
        <p:nvSpPr>
          <p:cNvPr id="36" name="Freccia a destra 35">
            <a:extLst>
              <a:ext uri="{FF2B5EF4-FFF2-40B4-BE49-F238E27FC236}">
                <a16:creationId xmlns:a16="http://schemas.microsoft.com/office/drawing/2014/main" id="{78BF1693-DDE0-C37A-2FCE-D7374D177378}"/>
              </a:ext>
            </a:extLst>
          </p:cNvPr>
          <p:cNvSpPr/>
          <p:nvPr/>
        </p:nvSpPr>
        <p:spPr>
          <a:xfrm rot="5400000">
            <a:off x="6522340" y="2221705"/>
            <a:ext cx="708917" cy="910767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A59DC62A-31BA-D4BE-C43F-259F1401279A}"/>
                  </a:ext>
                </a:extLst>
              </p:cNvPr>
              <p:cNvSpPr txBox="1"/>
              <p:nvPr/>
            </p:nvSpPr>
            <p:spPr>
              <a:xfrm>
                <a:off x="6042345" y="3123968"/>
                <a:ext cx="1593536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it-IT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A59DC62A-31BA-D4BE-C43F-259F140127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2345" y="3123968"/>
                <a:ext cx="1593536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E897DA61-9BA1-A4E1-B376-D6730298441F}"/>
              </a:ext>
            </a:extLst>
          </p:cNvPr>
          <p:cNvSpPr txBox="1"/>
          <p:nvPr/>
        </p:nvSpPr>
        <p:spPr>
          <a:xfrm>
            <a:off x="60297" y="356996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governing</a:t>
            </a:r>
            <a:r>
              <a:rPr lang="it-IT" dirty="0"/>
              <a:t> </a:t>
            </a:r>
            <a:r>
              <a:rPr lang="it-IT" dirty="0" err="1"/>
              <a:t>equation</a:t>
            </a:r>
            <a:r>
              <a:rPr lang="it-IT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E76875EF-DE54-F3B6-4AE1-6F7163AD246C}"/>
                  </a:ext>
                </a:extLst>
              </p:cNvPr>
              <p:cNvSpPr txBox="1"/>
              <p:nvPr/>
            </p:nvSpPr>
            <p:spPr>
              <a:xfrm>
                <a:off x="2473849" y="3956177"/>
                <a:ext cx="4026011" cy="677558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it-IT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𝒏</m:t>
                              </m:r>
                            </m:e>
                          </m:d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it-IT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it-IT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it-IT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lang="it-IT" sz="2000" b="1" dirty="0"/>
              </a:p>
            </p:txBody>
          </p:sp>
        </mc:Choice>
        <mc:Fallback xmlns=""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E76875EF-DE54-F3B6-4AE1-6F7163AD2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3849" y="3956177"/>
                <a:ext cx="4026011" cy="67755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584BBFC0-58D2-8963-350D-F6581D6FB6AE}"/>
              </a:ext>
            </a:extLst>
          </p:cNvPr>
          <p:cNvCxnSpPr>
            <a:cxnSpLocks/>
          </p:cNvCxnSpPr>
          <p:nvPr/>
        </p:nvCxnSpPr>
        <p:spPr>
          <a:xfrm flipV="1">
            <a:off x="7221721" y="1859099"/>
            <a:ext cx="0" cy="22755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419492E4-D818-A558-A6E0-3D1B2261A564}"/>
              </a:ext>
            </a:extLst>
          </p:cNvPr>
          <p:cNvSpPr txBox="1"/>
          <p:nvPr/>
        </p:nvSpPr>
        <p:spPr>
          <a:xfrm>
            <a:off x="7184035" y="1833918"/>
            <a:ext cx="3449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/>
              <a:t>n</a:t>
            </a:r>
            <a:endParaRPr lang="it-IT" sz="2000" b="1" dirty="0"/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18987BB4-6A48-4F79-048E-F2E5809E57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36711" y="143381"/>
            <a:ext cx="1263045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76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056724-27B3-A857-13D7-EDB8FEA47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Tape </a:t>
            </a:r>
            <a:r>
              <a:rPr lang="it-IT" dirty="0" err="1"/>
              <a:t>thermal</a:t>
            </a:r>
            <a:r>
              <a:rPr lang="it-IT" dirty="0"/>
              <a:t> model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DFB2F3-0358-20D4-4669-D2DD5FCA1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732" y="1001581"/>
            <a:ext cx="2092271" cy="349680"/>
          </a:xfrm>
        </p:spPr>
        <p:txBody>
          <a:bodyPr>
            <a:normAutofit lnSpcReduction="10000"/>
          </a:bodyPr>
          <a:lstStyle/>
          <a:p>
            <a:r>
              <a:rPr lang="it-IT" sz="1800" dirty="0"/>
              <a:t>Thermal model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A17513A-6F56-E641-213E-3734A97E3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3CB6D024-24C2-0DEF-C35C-F7DE59920C28}"/>
                  </a:ext>
                </a:extLst>
              </p:cNvPr>
              <p:cNvSpPr txBox="1"/>
              <p:nvPr/>
            </p:nvSpPr>
            <p:spPr>
              <a:xfrm>
                <a:off x="889118" y="1296613"/>
                <a:ext cx="6999519" cy="6403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i="1" spc="50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𝜌</m:t>
                      </m:r>
                      <m:r>
                        <a:rPr lang="it-IT" sz="1600" i="1" spc="50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∙</m:t>
                      </m:r>
                      <m:sSub>
                        <m:sSubPr>
                          <m:ctrlPr>
                            <a:rPr lang="it-IT" sz="1600" i="1" spc="5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r>
                            <a:rPr lang="it-IT" sz="1600" i="1" spc="5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𝑐</m:t>
                          </m:r>
                        </m:e>
                        <m:sub>
                          <m:r>
                            <a:rPr lang="it-IT" sz="1600" i="1" spc="5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𝑝</m:t>
                          </m:r>
                        </m:sub>
                      </m:sSub>
                      <m:r>
                        <a:rPr lang="it-IT" sz="1600" i="1" spc="5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∙</m:t>
                      </m:r>
                      <m:f>
                        <m:fPr>
                          <m:ctrlPr>
                            <a:rPr lang="it-IT" sz="1600" i="1" spc="50" smtClean="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fPr>
                        <m:num>
                          <m:r>
                            <a:rPr lang="it-IT" sz="1600" i="1" spc="5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𝜕</m:t>
                          </m:r>
                          <m:r>
                            <a:rPr lang="it-IT" sz="1600" b="0" i="1" spc="50" smtClean="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𝜃</m:t>
                          </m:r>
                        </m:num>
                        <m:den>
                          <m:r>
                            <a:rPr lang="it-IT" sz="1600" i="1" spc="5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𝜕</m:t>
                          </m:r>
                          <m:r>
                            <a:rPr lang="it-IT" sz="1600" i="1" spc="5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𝑡</m:t>
                          </m:r>
                        </m:den>
                      </m:f>
                      <m:r>
                        <a:rPr lang="it-IT" sz="1600" i="1" spc="5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 sz="1600" i="1" spc="50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∇</m:t>
                      </m:r>
                      <m:r>
                        <a:rPr lang="it-IT" sz="1600" i="1" spc="50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∙</m:t>
                      </m:r>
                      <m:d>
                        <m:dPr>
                          <m:ctrlPr>
                            <a:rPr lang="it-IT" sz="1600" i="1" spc="50" smtClean="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dPr>
                        <m:e>
                          <m:r>
                            <a:rPr lang="it-IT" sz="1600" i="1" spc="50" smtClean="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1600" b="0" i="1" spc="50" smtClean="0">
                                  <a:solidFill>
                                    <a:srgbClr val="00326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pc="50" smtClean="0">
                                  <a:solidFill>
                                    <a:srgbClr val="00326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1600" b="0" i="1" spc="50" smtClean="0">
                                  <a:solidFill>
                                    <a:srgbClr val="00326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𝑎𝑥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1600" b="0" i="1" spc="50" smtClean="0">
                                  <a:solidFill>
                                    <a:srgbClr val="00326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dPr>
                            <m:e>
                              <m:r>
                                <a:rPr lang="it-IT" sz="1600" b="0" i="1" spc="50" smtClean="0">
                                  <a:solidFill>
                                    <a:srgbClr val="00326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it-IT" sz="1600" b="0" i="1" spc="50" smtClean="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it-IT" sz="1600" b="0" i="1" spc="50" smtClean="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∇</m:t>
                          </m:r>
                          <m:r>
                            <a:rPr lang="it-IT" sz="1600" b="0" i="1" spc="50" smtClean="0">
                              <a:solidFill>
                                <a:srgbClr val="00326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𝜃</m:t>
                          </m:r>
                        </m:e>
                      </m:d>
                      <m:r>
                        <a:rPr lang="it-IT" sz="1600" b="0" i="1" spc="50" smtClean="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+</m:t>
                      </m:r>
                      <m:sSub>
                        <m:sSubPr>
                          <m:ctrlPr>
                            <a:rPr lang="it-IT" sz="1600" i="1" spc="5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it-IT" sz="1600" i="1" spc="5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accPr>
                            <m:e>
                              <m:r>
                                <a:rPr lang="it-IT" sz="1600" i="1" spc="5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it-IT" sz="1600" i="1" spc="5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𝐿</m:t>
                          </m:r>
                          <m:sSub>
                            <m:sSubPr>
                              <m:ctrlPr>
                                <a:rPr lang="it-IT" sz="1600" i="1" spc="5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sSubPr>
                            <m:e>
                              <m:r>
                                <a:rPr lang="it-IT" sz="1600" i="1" spc="5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1600" i="1" spc="5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it-IT" sz="1600" i="1" spc="50">
                          <a:solidFill>
                            <a:srgbClr val="00326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+</m:t>
                      </m:r>
                      <m:sSub>
                        <m:sSubPr>
                          <m:ctrlPr>
                            <a:rPr lang="it-IT" sz="1600" i="1" spc="5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it-IT" sz="1600" i="1" spc="5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accPr>
                            <m:e>
                              <m:r>
                                <a:rPr lang="it-IT" sz="1600" i="1" spc="5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it-IT" sz="1600" i="1" spc="5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𝑗𝑜𝑢𝑙𝑒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it-IT" sz="1600" b="0" i="1" spc="50" smtClean="0">
                              <a:solidFill>
                                <a:srgbClr val="1F497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1600" b="0" i="1" spc="50" smtClean="0">
                                  <a:solidFill>
                                    <a:srgbClr val="1F497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sz="1600" b="0" i="0" spc="50" smtClean="0">
                                  <a:solidFill>
                                    <a:srgbClr val="1F497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W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it-IT" sz="1600" b="0" i="1" spc="50" smtClean="0">
                                      <a:solidFill>
                                        <a:srgbClr val="1F497D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1600" b="0" i="0" spc="50" smtClean="0">
                                      <a:solidFill>
                                        <a:srgbClr val="1F497D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it-IT" sz="1600" b="0" i="0" spc="50" smtClean="0">
                                      <a:solidFill>
                                        <a:srgbClr val="1F497D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it-IT" sz="1600" dirty="0">
                  <a:solidFill>
                    <a:srgbClr val="003262"/>
                  </a:solidFill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3CB6D024-24C2-0DEF-C35C-F7DE59920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118" y="1296613"/>
                <a:ext cx="6999519" cy="6403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DE0E1DBF-D72A-8D08-022F-CEB39ABFD6B7}"/>
              </a:ext>
            </a:extLst>
          </p:cNvPr>
          <p:cNvCxnSpPr>
            <a:cxnSpLocks/>
          </p:cNvCxnSpPr>
          <p:nvPr/>
        </p:nvCxnSpPr>
        <p:spPr>
          <a:xfrm flipH="1">
            <a:off x="4999703" y="1848012"/>
            <a:ext cx="167070" cy="1025175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CAA950B7-947C-F661-1CE0-68B7B086D88A}"/>
                  </a:ext>
                </a:extLst>
              </p:cNvPr>
              <p:cNvSpPr txBox="1"/>
              <p:nvPr/>
            </p:nvSpPr>
            <p:spPr>
              <a:xfrm>
                <a:off x="3792336" y="2962477"/>
                <a:ext cx="2961008" cy="6761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 spc="5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it-IT" sz="1600" i="1" spc="5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accPr>
                            <m:e>
                              <m:r>
                                <a:rPr lang="it-IT" sz="1600" i="1" spc="5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it-IT" sz="1600" b="0" i="1" spc="5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𝐿</m:t>
                          </m:r>
                          <m:sSub>
                            <m:sSubPr>
                              <m:ctrlPr>
                                <a:rPr lang="it-IT" sz="1600" b="0" i="1" spc="5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pc="5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1600" b="0" i="1" spc="5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it-IT" sz="1600" b="0" i="1" spc="5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pc="5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it-IT" sz="1600" b="0" i="1" spc="5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accPr>
                            <m:e>
                              <m:r>
                                <a:rPr lang="it-IT" sz="1600" b="0" i="1" spc="5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h</m:t>
                              </m:r>
                            </m:e>
                          </m:acc>
                          <m:r>
                            <a:rPr lang="it-IT" sz="1600" i="1" spc="5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it-IT" sz="1600" b="0" i="1" spc="5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pc="5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1600" b="0" i="1" spc="5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𝑤𝑒𝑡</m:t>
                              </m:r>
                            </m:sub>
                          </m:sSub>
                          <m:r>
                            <a:rPr lang="it-IT" sz="1600" b="0" i="1" spc="5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it-IT" sz="1600" b="0" i="1" spc="5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1600" b="0" i="1" spc="50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0" i="1" spc="50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it-IT" sz="1600" b="0" i="1" spc="50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  <m:t>𝐿</m:t>
                                  </m:r>
                                  <m:sSub>
                                    <m:sSubPr>
                                      <m:ctrlPr>
                                        <a:rPr lang="it-IT" sz="1600" b="0" i="1" spc="50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ourier New" panose="02070309020205020404" pitchFamily="49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600" b="0" i="1" spc="50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ourier New" panose="02070309020205020404" pitchFamily="49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it-IT" sz="1600" b="0" i="1" spc="50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ourier New" panose="02070309020205020404" pitchFamily="49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it-IT" sz="1600" b="0" i="1" spc="5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1600" b="0" i="1" spc="50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0" i="1" spc="50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it-IT" sz="1600" b="0" i="1" spc="50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  <m:t>𝑠𝑐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it-IT" sz="1600" b="0" i="1" spc="5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pc="5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1600" b="0" i="1" spc="5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𝑡𝑎𝑝𝑒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1600" spc="50" dirty="0">
                  <a:solidFill>
                    <a:srgbClr val="00B0F0"/>
                  </a:solidFill>
                  <a:ea typeface="Cambria Math" panose="02040503050406030204" pitchFamily="18" charset="0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CAA950B7-947C-F661-1CE0-68B7B086D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336" y="2962477"/>
                <a:ext cx="2961008" cy="6761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6B2AA20B-AAFA-773C-1D9C-A91683B7B88A}"/>
                  </a:ext>
                </a:extLst>
              </p:cNvPr>
              <p:cNvSpPr txBox="1"/>
              <p:nvPr/>
            </p:nvSpPr>
            <p:spPr>
              <a:xfrm>
                <a:off x="3716134" y="4059371"/>
                <a:ext cx="2440435" cy="405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1800" b="0" i="1" spc="5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accPr>
                        <m:e>
                          <m:r>
                            <a:rPr lang="it-IT" sz="1800" b="0" i="1" spc="5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h</m:t>
                          </m:r>
                        </m:e>
                      </m:acc>
                      <m:r>
                        <a:rPr lang="it-IT" sz="1800" b="0" i="1" spc="5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(</m:t>
                      </m:r>
                      <m:r>
                        <a:rPr lang="it-IT" sz="1800" b="0" i="1" spc="5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𝑁</m:t>
                      </m:r>
                      <m:sSub>
                        <m:sSubPr>
                          <m:ctrlPr>
                            <a:rPr lang="it-IT" sz="1800" b="0" i="1" spc="5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r>
                            <a:rPr lang="it-IT" sz="1800" b="0" i="1" spc="5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𝑢</m:t>
                          </m:r>
                        </m:e>
                        <m:sub>
                          <m:d>
                            <m:dPr>
                              <m:ctrlPr>
                                <a:rPr lang="it-IT" sz="1800" b="0" i="1" spc="5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dPr>
                            <m:e>
                              <m:r>
                                <a:rPr lang="it-IT" sz="1800" b="0" i="1" spc="5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𝑅𝑎</m:t>
                              </m:r>
                            </m:e>
                          </m:d>
                        </m:sub>
                      </m:sSub>
                      <m:r>
                        <a:rPr lang="it-IT" sz="1800" b="0" i="1" spc="5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,</m:t>
                      </m:r>
                      <m:sSub>
                        <m:sSubPr>
                          <m:ctrlPr>
                            <a:rPr lang="it-IT" sz="1800" b="0" i="1" spc="5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r>
                            <a:rPr lang="it-IT" sz="1800" b="0" i="1" spc="5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𝐿</m:t>
                          </m:r>
                        </m:e>
                        <m:sub>
                          <m:r>
                            <a:rPr lang="it-IT" sz="1800" b="0" i="1" spc="5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𝑐</m:t>
                          </m:r>
                        </m:sub>
                      </m:sSub>
                      <m:r>
                        <a:rPr lang="it-IT" sz="1800" b="0" i="1" spc="5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,</m:t>
                      </m:r>
                      <m:sSub>
                        <m:sSubPr>
                          <m:ctrlPr>
                            <a:rPr lang="it-IT" sz="1800" b="0" i="1" spc="5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r>
                            <a:rPr lang="it-IT" sz="1800" b="0" i="1" spc="5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𝜆</m:t>
                          </m:r>
                        </m:e>
                        <m:sub>
                          <m:r>
                            <a:rPr lang="it-IT" sz="1800" b="0" i="1" spc="5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𝐿</m:t>
                          </m:r>
                          <m:sSub>
                            <m:sSubPr>
                              <m:ctrlPr>
                                <a:rPr lang="it-IT" sz="1800" b="0" i="1" spc="5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pc="5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1800" b="0" i="1" spc="5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it-IT" sz="1800" b="0" i="1" spc="5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6B2AA20B-AAFA-773C-1D9C-A91683B7B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6134" y="4059371"/>
                <a:ext cx="2440435" cy="405560"/>
              </a:xfrm>
              <a:prstGeom prst="rect">
                <a:avLst/>
              </a:prstGeom>
              <a:blipFill>
                <a:blip r:embed="rId5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B2C080C3-B86F-A0C6-2E64-F61E0054533D}"/>
              </a:ext>
            </a:extLst>
          </p:cNvPr>
          <p:cNvSpPr txBox="1"/>
          <p:nvPr/>
        </p:nvSpPr>
        <p:spPr>
          <a:xfrm>
            <a:off x="3816666" y="3638624"/>
            <a:ext cx="23660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1F497D"/>
                </a:solidFill>
                <a:effectLst/>
              </a:rPr>
              <a:t>Free convection</a:t>
            </a:r>
            <a:endParaRPr lang="en-US" sz="2400" dirty="0">
              <a:solidFill>
                <a:srgbClr val="1F497D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35279BA5-BB50-94DB-37A8-F88D3883FB58}"/>
                  </a:ext>
                </a:extLst>
              </p:cNvPr>
              <p:cNvSpPr txBox="1"/>
              <p:nvPr/>
            </p:nvSpPr>
            <p:spPr>
              <a:xfrm>
                <a:off x="6981511" y="3275294"/>
                <a:ext cx="2023788" cy="135864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numCol="2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8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800" b="0" i="1" smtClean="0">
                              <a:latin typeface="Cambria Math" panose="02040503050406030204" pitchFamily="18" charset="0"/>
                            </a:rPr>
                            <m:t>𝑒𝑞</m:t>
                          </m:r>
                        </m:sub>
                      </m:sSub>
                      <m:r>
                        <a:rPr lang="it-IT" sz="80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equivalent</m:t>
                      </m:r>
                      <m:r>
                        <a:rPr lang="it-IT" sz="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electrical</m:t>
                      </m:r>
                      <m:r>
                        <a:rPr lang="it-IT" sz="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resistivity</m:t>
                      </m:r>
                    </m:oMath>
                  </m:oMathPara>
                </a14:m>
                <a:endParaRPr lang="it-IT" sz="800" b="0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8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it-IT" sz="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it-IT" sz="800" i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current</m:t>
                      </m:r>
                      <m:r>
                        <a:rPr lang="it-IT" sz="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density</m:t>
                      </m:r>
                      <m:r>
                        <a:rPr lang="it-IT" sz="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800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it-IT" sz="8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r>
                        <a:rPr lang="it-IT" sz="800" i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heat</m:t>
                      </m:r>
                      <m:r>
                        <a:rPr lang="it-IT" sz="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transfer</m:t>
                      </m:r>
                      <m:r>
                        <a:rPr lang="it-IT" sz="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coefficient</m:t>
                      </m:r>
                    </m:oMath>
                  </m:oMathPara>
                </a14:m>
                <a:endParaRPr lang="it-IT" sz="800" b="0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it-IT" sz="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sz="800" i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characteristic</m:t>
                      </m:r>
                      <m:r>
                        <a:rPr lang="it-IT" sz="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length</m:t>
                      </m:r>
                      <m:r>
                        <a:rPr lang="it-IT" sz="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800" b="0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8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800" b="0" i="0" smtClean="0">
                              <a:latin typeface="Cambria Math" panose="02040503050406030204" pitchFamily="18" charset="0"/>
                            </a:rPr>
                            <m:t>wet</m:t>
                          </m:r>
                        </m:sub>
                      </m:sSub>
                      <m:r>
                        <a:rPr lang="it-IT" sz="800" i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contact</m:t>
                      </m:r>
                      <m:r>
                        <a:rPr lang="it-IT" sz="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area</m:t>
                      </m:r>
                      <m:r>
                        <a:rPr lang="it-IT" sz="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L</m:t>
                      </m:r>
                      <m:sSub>
                        <m:sSubPr>
                          <m:ctrlPr>
                            <a:rPr lang="it-IT" sz="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8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lang="it-IT" sz="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tape</m:t>
                      </m:r>
                    </m:oMath>
                  </m:oMathPara>
                </a14:m>
                <a:endParaRPr lang="it-IT" sz="800" b="0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800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  <m:sSub>
                            <m:sSubPr>
                              <m:ctrlPr>
                                <a:rPr lang="it-IT" sz="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800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a:rPr lang="it-IT" sz="8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it-IT" sz="800" i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L</m:t>
                      </m:r>
                      <m:sSub>
                        <m:sSubPr>
                          <m:ctrlPr>
                            <a:rPr lang="it-IT" sz="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8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lang="it-IT" sz="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temperature</m:t>
                      </m:r>
                    </m:oMath>
                  </m:oMathPara>
                </a14:m>
                <a:endParaRPr lang="it-IT" sz="8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800" b="0" i="0" smtClean="0">
                              <a:latin typeface="Cambria Math" panose="02040503050406030204" pitchFamily="18" charset="0"/>
                            </a:rPr>
                            <m:t>SC</m:t>
                          </m:r>
                        </m:sub>
                      </m:sSub>
                      <m:r>
                        <a:rPr lang="it-IT" sz="800" i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tape</m:t>
                      </m:r>
                      <m:r>
                        <a:rPr lang="it-IT" sz="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temperature</m:t>
                      </m:r>
                    </m:oMath>
                  </m:oMathPara>
                </a14:m>
                <a:endParaRPr lang="it-IT" sz="8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800" i="1" spc="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r>
                            <a:rPr lang="it-IT" sz="800" i="1" spc="5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𝜆</m:t>
                          </m:r>
                        </m:e>
                        <m:sub>
                          <m:r>
                            <a:rPr lang="it-IT" sz="800" b="0" i="1" spc="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𝑎𝑥</m:t>
                          </m:r>
                        </m:sub>
                      </m:sSub>
                      <m:r>
                        <a:rPr lang="it-IT" sz="800" i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axial</m:t>
                      </m:r>
                      <m:r>
                        <a:rPr lang="it-IT" sz="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conductivity</m:t>
                      </m:r>
                    </m:oMath>
                  </m:oMathPara>
                </a14:m>
                <a:endParaRPr lang="it-IT" sz="800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8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it-IT" sz="800" b="0" i="1" smtClean="0">
                              <a:latin typeface="Cambria Math" panose="02040503050406030204" pitchFamily="18" charset="0"/>
                            </a:rPr>
                            <m:t>𝑐𝑜𝑛𝑡𝑎𝑐𝑡</m:t>
                          </m:r>
                        </m:sub>
                      </m:sSub>
                      <m:r>
                        <a:rPr lang="it-IT" sz="800" i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contact</m:t>
                      </m:r>
                      <m:r>
                        <a:rPr lang="it-IT" sz="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area</m:t>
                      </m:r>
                      <m:r>
                        <a:rPr lang="it-IT" sz="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between</m:t>
                      </m:r>
                      <m:r>
                        <a:rPr lang="it-IT" sz="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layers</m:t>
                      </m:r>
                    </m:oMath>
                  </m:oMathPara>
                </a14:m>
                <a:endParaRPr lang="it-IT" sz="800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800" b="0" i="1" smtClean="0">
                              <a:latin typeface="Cambria Math" panose="02040503050406030204" pitchFamily="18" charset="0"/>
                            </a:rPr>
                            <m:t>𝑡𝑎𝑝𝑒</m:t>
                          </m:r>
                        </m:sub>
                      </m:sSub>
                      <m:r>
                        <a:rPr lang="it-IT" sz="800" i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tape</m:t>
                      </m:r>
                      <m:r>
                        <a:rPr lang="it-IT" sz="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</a:rPr>
                        <m:t>volume</m:t>
                      </m:r>
                    </m:oMath>
                  </m:oMathPara>
                </a14:m>
                <a:endParaRPr lang="it-IT" sz="800" b="0" dirty="0"/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35279BA5-BB50-94DB-37A8-F88D3883FB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1511" y="3275294"/>
                <a:ext cx="2023788" cy="13586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Freccia circolare a destra 63">
            <a:extLst>
              <a:ext uri="{FF2B5EF4-FFF2-40B4-BE49-F238E27FC236}">
                <a16:creationId xmlns:a16="http://schemas.microsoft.com/office/drawing/2014/main" id="{E3F20DEC-B0A0-F385-2077-44CD762C0477}"/>
              </a:ext>
            </a:extLst>
          </p:cNvPr>
          <p:cNvSpPr/>
          <p:nvPr/>
        </p:nvSpPr>
        <p:spPr>
          <a:xfrm rot="16200000">
            <a:off x="1754727" y="2111402"/>
            <a:ext cx="427123" cy="1417086"/>
          </a:xfrm>
          <a:prstGeom prst="curved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CasellaDiTesto 65">
                <a:extLst>
                  <a:ext uri="{FF2B5EF4-FFF2-40B4-BE49-F238E27FC236}">
                    <a16:creationId xmlns:a16="http://schemas.microsoft.com/office/drawing/2014/main" id="{6A321584-756B-9A68-38CB-B00F584FA9B3}"/>
                  </a:ext>
                </a:extLst>
              </p:cNvPr>
              <p:cNvSpPr txBox="1"/>
              <p:nvPr/>
            </p:nvSpPr>
            <p:spPr>
              <a:xfrm>
                <a:off x="1584187" y="2480066"/>
                <a:ext cx="877235" cy="3931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 spc="5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it-IT" sz="1800" i="1" spc="5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accPr>
                            <m:e>
                              <m:r>
                                <a:rPr lang="it-IT" sz="1800" i="1" spc="5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it-IT" sz="1800" i="1" spc="5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𝐿</m:t>
                          </m:r>
                          <m:sSub>
                            <m:sSubPr>
                              <m:ctrlPr>
                                <a:rPr lang="it-IT" sz="1800" i="1" spc="5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sSubPr>
                            <m:e>
                              <m:r>
                                <a:rPr lang="it-IT" sz="1800" i="1" spc="5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1800" i="1" spc="5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6" name="CasellaDiTesto 65">
                <a:extLst>
                  <a:ext uri="{FF2B5EF4-FFF2-40B4-BE49-F238E27FC236}">
                    <a16:creationId xmlns:a16="http://schemas.microsoft.com/office/drawing/2014/main" id="{6A321584-756B-9A68-38CB-B00F584FA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187" y="2480066"/>
                <a:ext cx="877235" cy="393121"/>
              </a:xfrm>
              <a:prstGeom prst="rect">
                <a:avLst/>
              </a:prstGeom>
              <a:blipFill>
                <a:blip r:embed="rId7"/>
                <a:stretch>
                  <a:fillRect b="-15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Esplosione: 8 punte 69">
                <a:extLst>
                  <a:ext uri="{FF2B5EF4-FFF2-40B4-BE49-F238E27FC236}">
                    <a16:creationId xmlns:a16="http://schemas.microsoft.com/office/drawing/2014/main" id="{E4EC26D7-4EBD-3F1A-7CDB-36926078FE42}"/>
                  </a:ext>
                </a:extLst>
              </p:cNvPr>
              <p:cNvSpPr/>
              <p:nvPr/>
            </p:nvSpPr>
            <p:spPr>
              <a:xfrm rot="20207525">
                <a:off x="1185481" y="3483746"/>
                <a:ext cx="1041957" cy="686710"/>
              </a:xfrm>
              <a:prstGeom prst="irregularSeal1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pc="5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it-IT" sz="1400" i="1" spc="5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accPr>
                            <m:e>
                              <m:r>
                                <a:rPr lang="it-IT" sz="1400" i="1" spc="5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it-IT" sz="1400" b="0" i="1" spc="5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𝑗𝑜𝑢𝑙𝑒</m:t>
                          </m:r>
                        </m:sub>
                      </m:sSub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70" name="Esplosione: 8 punte 69">
                <a:extLst>
                  <a:ext uri="{FF2B5EF4-FFF2-40B4-BE49-F238E27FC236}">
                    <a16:creationId xmlns:a16="http://schemas.microsoft.com/office/drawing/2014/main" id="{E4EC26D7-4EBD-3F1A-7CDB-36926078FE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207525">
                <a:off x="1185481" y="3483746"/>
                <a:ext cx="1041957" cy="686710"/>
              </a:xfrm>
              <a:prstGeom prst="irregularSeal1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uppo 56">
            <a:extLst>
              <a:ext uri="{FF2B5EF4-FFF2-40B4-BE49-F238E27FC236}">
                <a16:creationId xmlns:a16="http://schemas.microsoft.com/office/drawing/2014/main" id="{B063BF62-B15E-1453-8EBE-06597DFB9BE8}"/>
              </a:ext>
            </a:extLst>
          </p:cNvPr>
          <p:cNvGrpSpPr/>
          <p:nvPr/>
        </p:nvGrpSpPr>
        <p:grpSpPr>
          <a:xfrm>
            <a:off x="86540" y="1963371"/>
            <a:ext cx="717975" cy="798040"/>
            <a:chOff x="-99653" y="2080699"/>
            <a:chExt cx="717975" cy="798040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AEDB5A0C-27B3-7BC0-6620-1815D58D3407}"/>
                </a:ext>
              </a:extLst>
            </p:cNvPr>
            <p:cNvGrpSpPr/>
            <p:nvPr/>
          </p:nvGrpSpPr>
          <p:grpSpPr>
            <a:xfrm>
              <a:off x="131189" y="2215345"/>
              <a:ext cx="443620" cy="443620"/>
              <a:chOff x="1248568" y="2138022"/>
              <a:chExt cx="443620" cy="443620"/>
            </a:xfrm>
          </p:grpSpPr>
          <p:cxnSp>
            <p:nvCxnSpPr>
              <p:cNvPr id="22" name="Connettore 2 21">
                <a:extLst>
                  <a:ext uri="{FF2B5EF4-FFF2-40B4-BE49-F238E27FC236}">
                    <a16:creationId xmlns:a16="http://schemas.microsoft.com/office/drawing/2014/main" id="{AE988926-9AA7-1C58-7E27-00C4C5B106CB}"/>
                  </a:ext>
                </a:extLst>
              </p:cNvPr>
              <p:cNvCxnSpPr/>
              <p:nvPr/>
            </p:nvCxnSpPr>
            <p:spPr>
              <a:xfrm>
                <a:off x="1248568" y="2580285"/>
                <a:ext cx="44362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2 23">
                <a:extLst>
                  <a:ext uri="{FF2B5EF4-FFF2-40B4-BE49-F238E27FC236}">
                    <a16:creationId xmlns:a16="http://schemas.microsoft.com/office/drawing/2014/main" id="{C787904C-8F3F-BFE2-7903-939FEA36304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31291" y="2359832"/>
                <a:ext cx="44362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2 24">
                <a:extLst>
                  <a:ext uri="{FF2B5EF4-FFF2-40B4-BE49-F238E27FC236}">
                    <a16:creationId xmlns:a16="http://schemas.microsoft.com/office/drawing/2014/main" id="{E21D9AF8-AE62-07ED-99B5-C46A113121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51743" y="2363007"/>
                <a:ext cx="221810" cy="21727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A903B85B-230E-2224-EAFF-C53157DC03F6}"/>
                </a:ext>
              </a:extLst>
            </p:cNvPr>
            <p:cNvSpPr txBox="1"/>
            <p:nvPr/>
          </p:nvSpPr>
          <p:spPr>
            <a:xfrm>
              <a:off x="-99653" y="2080699"/>
              <a:ext cx="34492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dirty="0"/>
                <a:t>y</a:t>
              </a:r>
              <a:endParaRPr lang="it-IT" dirty="0"/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31FEEA95-289E-83D0-65FC-6B8740FC277B}"/>
                </a:ext>
              </a:extLst>
            </p:cNvPr>
            <p:cNvSpPr txBox="1"/>
            <p:nvPr/>
          </p:nvSpPr>
          <p:spPr>
            <a:xfrm>
              <a:off x="273400" y="2601740"/>
              <a:ext cx="34492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dirty="0"/>
                <a:t>x</a:t>
              </a:r>
              <a:endParaRPr lang="it-IT" dirty="0"/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D83D86B6-6976-1DB8-AAC9-1E7A8F7A498E}"/>
                </a:ext>
              </a:extLst>
            </p:cNvPr>
            <p:cNvSpPr txBox="1"/>
            <p:nvPr/>
          </p:nvSpPr>
          <p:spPr>
            <a:xfrm>
              <a:off x="233446" y="2180876"/>
              <a:ext cx="34492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dirty="0"/>
                <a:t>z</a:t>
              </a:r>
              <a:endParaRPr lang="it-IT" dirty="0"/>
            </a:p>
          </p:txBody>
        </p:sp>
      </p:grp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CE66B40B-79AC-D807-13B2-2547C2BF459C}"/>
              </a:ext>
            </a:extLst>
          </p:cNvPr>
          <p:cNvGrpSpPr/>
          <p:nvPr/>
        </p:nvGrpSpPr>
        <p:grpSpPr>
          <a:xfrm>
            <a:off x="254394" y="2287834"/>
            <a:ext cx="3551221" cy="1771537"/>
            <a:chOff x="177815" y="2878739"/>
            <a:chExt cx="3551221" cy="1771537"/>
          </a:xfrm>
        </p:grpSpPr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5118176F-B491-826C-F5F7-FC0B89481AC0}"/>
                </a:ext>
              </a:extLst>
            </p:cNvPr>
            <p:cNvSpPr/>
            <p:nvPr/>
          </p:nvSpPr>
          <p:spPr>
            <a:xfrm>
              <a:off x="177815" y="4167562"/>
              <a:ext cx="2626364" cy="476005"/>
            </a:xfrm>
            <a:prstGeom prst="rect">
              <a:avLst/>
            </a:prstGeom>
            <a:solidFill>
              <a:srgbClr val="984807">
                <a:alpha val="25098"/>
              </a:srgbClr>
            </a:solidFill>
            <a:ln w="12700">
              <a:solidFill>
                <a:srgbClr val="9848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33" name="Connettore diritto 32">
              <a:extLst>
                <a:ext uri="{FF2B5EF4-FFF2-40B4-BE49-F238E27FC236}">
                  <a16:creationId xmlns:a16="http://schemas.microsoft.com/office/drawing/2014/main" id="{37822A9C-6EC4-17F4-CB09-3DA40F692B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4613" y="3361011"/>
              <a:ext cx="914423" cy="1289265"/>
            </a:xfrm>
            <a:prstGeom prst="line">
              <a:avLst/>
            </a:prstGeom>
            <a:solidFill>
              <a:schemeClr val="accent6">
                <a:lumMod val="50000"/>
              </a:schemeClr>
            </a:solidFill>
            <a:ln w="12700">
              <a:solidFill>
                <a:srgbClr val="98480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diritto 50">
              <a:extLst>
                <a:ext uri="{FF2B5EF4-FFF2-40B4-BE49-F238E27FC236}">
                  <a16:creationId xmlns:a16="http://schemas.microsoft.com/office/drawing/2014/main" id="{016979A7-6D32-1A1A-DC13-C1384AF82D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6231" y="2878739"/>
              <a:ext cx="914423" cy="1289265"/>
            </a:xfrm>
            <a:prstGeom prst="line">
              <a:avLst/>
            </a:prstGeom>
            <a:solidFill>
              <a:schemeClr val="accent6">
                <a:lumMod val="50000"/>
              </a:schemeClr>
            </a:solidFill>
            <a:ln w="12700">
              <a:solidFill>
                <a:srgbClr val="98480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diritto 51">
              <a:extLst>
                <a:ext uri="{FF2B5EF4-FFF2-40B4-BE49-F238E27FC236}">
                  <a16:creationId xmlns:a16="http://schemas.microsoft.com/office/drawing/2014/main" id="{309224FA-7CE7-68B3-694F-4747EB8C30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815" y="2891597"/>
              <a:ext cx="914423" cy="1289265"/>
            </a:xfrm>
            <a:prstGeom prst="line">
              <a:avLst/>
            </a:prstGeom>
            <a:solidFill>
              <a:schemeClr val="accent6">
                <a:lumMod val="50000"/>
              </a:schemeClr>
            </a:solidFill>
            <a:ln w="12700">
              <a:solidFill>
                <a:srgbClr val="98480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diritto 52">
              <a:extLst>
                <a:ext uri="{FF2B5EF4-FFF2-40B4-BE49-F238E27FC236}">
                  <a16:creationId xmlns:a16="http://schemas.microsoft.com/office/drawing/2014/main" id="{B4030C86-A931-93C9-D458-E4BE1E41F7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815" y="3361011"/>
              <a:ext cx="914423" cy="1289265"/>
            </a:xfrm>
            <a:prstGeom prst="line">
              <a:avLst/>
            </a:prstGeom>
            <a:solidFill>
              <a:schemeClr val="accent6">
                <a:lumMod val="50000"/>
              </a:schemeClr>
            </a:solidFill>
            <a:ln w="12700">
              <a:solidFill>
                <a:srgbClr val="984807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DB7D87FF-1414-FA49-C999-756C414DF1AC}"/>
              </a:ext>
            </a:extLst>
          </p:cNvPr>
          <p:cNvCxnSpPr>
            <a:cxnSpLocks/>
          </p:cNvCxnSpPr>
          <p:nvPr/>
        </p:nvCxnSpPr>
        <p:spPr>
          <a:xfrm>
            <a:off x="6028392" y="1826862"/>
            <a:ext cx="1087229" cy="8385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01DEEB56-C0D2-EA44-7DC6-43264AAEE53B}"/>
                  </a:ext>
                </a:extLst>
              </p:cNvPr>
              <p:cNvSpPr txBox="1"/>
              <p:nvPr/>
            </p:nvSpPr>
            <p:spPr>
              <a:xfrm>
                <a:off x="6704837" y="2702972"/>
                <a:ext cx="2023788" cy="367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 spc="5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it-IT" sz="1600" i="1" spc="5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accPr>
                            <m:e>
                              <m:r>
                                <a:rPr lang="it-IT" sz="1600" i="1" spc="5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it-IT" sz="1600" b="0" i="1" spc="5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𝑗𝑜𝑢𝑙𝑒</m:t>
                          </m:r>
                        </m:sub>
                      </m:sSub>
                      <m:r>
                        <a:rPr lang="it-IT" sz="1600" b="0" i="1" spc="5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=</m:t>
                      </m:r>
                      <m:sSub>
                        <m:sSubPr>
                          <m:ctrlPr>
                            <a:rPr lang="it-IT" sz="1600" b="0" i="1" spc="5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r>
                            <a:rPr lang="it-IT" sz="1600" b="0" i="1" spc="5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𝜌</m:t>
                          </m:r>
                        </m:e>
                        <m:sub>
                          <m:r>
                            <a:rPr lang="it-IT" sz="1600" b="0" i="1" spc="5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𝑒𝑞</m:t>
                          </m:r>
                        </m:sub>
                      </m:sSub>
                      <m:r>
                        <a:rPr lang="it-IT" sz="1600" b="0" i="1" spc="5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∙</m:t>
                      </m:r>
                      <m:sSubSup>
                        <m:sSubSupPr>
                          <m:ctrlPr>
                            <a:rPr lang="it-IT" sz="1600" b="0" i="1" spc="5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SupPr>
                        <m:e>
                          <m:r>
                            <a:rPr lang="it-IT" sz="1600" b="0" i="1" spc="5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𝐽</m:t>
                          </m:r>
                        </m:e>
                        <m:sub>
                          <m:r>
                            <a:rPr lang="it-IT" sz="1600" b="0" i="1" spc="5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𝑍</m:t>
                          </m:r>
                        </m:sub>
                        <m:sup>
                          <m:r>
                            <a:rPr lang="it-IT" sz="1600" b="0" i="1" spc="5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it-IT" sz="1600" spc="50" dirty="0">
                  <a:solidFill>
                    <a:srgbClr val="00B0F0"/>
                  </a:solidFill>
                  <a:ea typeface="Cambria Math" panose="02040503050406030204" pitchFamily="18" charset="0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01DEEB56-C0D2-EA44-7DC6-43264AAEE5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4837" y="2702972"/>
                <a:ext cx="2023788" cy="367216"/>
              </a:xfrm>
              <a:prstGeom prst="rect">
                <a:avLst/>
              </a:prstGeom>
              <a:blipFill>
                <a:blip r:embed="rId9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1C8CF658-4ED4-8666-3BC3-83B0E9A4D7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36711" y="143381"/>
            <a:ext cx="1263045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37271"/>
      </p:ext>
    </p:extLst>
  </p:cSld>
  <p:clrMapOvr>
    <a:masterClrMapping/>
  </p:clrMapOvr>
</p:sld>
</file>

<file path=ppt/theme/theme1.xml><?xml version="1.0" encoding="utf-8"?>
<a:theme xmlns:a="http://schemas.openxmlformats.org/drawingml/2006/main" name="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87854</TotalTime>
  <Words>1832</Words>
  <Application>Microsoft Office PowerPoint</Application>
  <PresentationFormat>Presentazione su schermo (16:9)</PresentationFormat>
  <Paragraphs>412</Paragraphs>
  <Slides>30</Slides>
  <Notes>28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30</vt:i4>
      </vt:variant>
    </vt:vector>
  </HeadingPairs>
  <TitlesOfParts>
    <vt:vector size="41" baseType="lpstr">
      <vt:lpstr>Microsoft YaHei UI</vt:lpstr>
      <vt:lpstr>Antique Olive Compact</vt:lpstr>
      <vt:lpstr>Arial</vt:lpstr>
      <vt:lpstr>Calibri</vt:lpstr>
      <vt:lpstr>Cambria Math</vt:lpstr>
      <vt:lpstr>Courier New</vt:lpstr>
      <vt:lpstr>Franklin Gothic Book</vt:lpstr>
      <vt:lpstr>Franklin Gothic Medium</vt:lpstr>
      <vt:lpstr>ATAP No Footer</vt:lpstr>
      <vt:lpstr>Immagine bitmap</vt:lpstr>
      <vt:lpstr>Bitmap Image</vt:lpstr>
      <vt:lpstr>Presentazione standard di PowerPoint</vt:lpstr>
      <vt:lpstr>Outline</vt:lpstr>
      <vt:lpstr>Framework and aim of the work</vt:lpstr>
      <vt:lpstr>Tape modeling</vt:lpstr>
      <vt:lpstr>REBCO Tape design</vt:lpstr>
      <vt:lpstr>Critical current density</vt:lpstr>
      <vt:lpstr>Mathematical model (1)</vt:lpstr>
      <vt:lpstr>Mathematical model (2)</vt:lpstr>
      <vt:lpstr>Tape thermal model</vt:lpstr>
      <vt:lpstr>Model set up and boundary conditions</vt:lpstr>
      <vt:lpstr>Geometry and mesh</vt:lpstr>
      <vt:lpstr>Results: V-I curve in self-field at @ 77 K</vt:lpstr>
      <vt:lpstr>Results: V-I curves with vertical field  applied at @ 77 K</vt:lpstr>
      <vt:lpstr>Results: thermal </vt:lpstr>
      <vt:lpstr>Model a recovery!</vt:lpstr>
      <vt:lpstr>Recovery Results</vt:lpstr>
      <vt:lpstr>CORC® modeling</vt:lpstr>
      <vt:lpstr>VPI test in LBNL</vt:lpstr>
      <vt:lpstr>Cable layout</vt:lpstr>
      <vt:lpstr>Strain dependance: critical  current density</vt:lpstr>
      <vt:lpstr>CORC® thermal model</vt:lpstr>
      <vt:lpstr>Boundary condition!</vt:lpstr>
      <vt:lpstr>Thermal disturbance</vt:lpstr>
      <vt:lpstr>Thermal disturbance: results</vt:lpstr>
      <vt:lpstr>Geometry and mesh</vt:lpstr>
      <vt:lpstr>6 tapes CORC® @ 200 A (1)</vt:lpstr>
      <vt:lpstr>6 tapes @ 200 A (2)</vt:lpstr>
      <vt:lpstr>Conclusions and next steps</vt:lpstr>
      <vt:lpstr>Presentazione standard di PowerPoint</vt:lpstr>
      <vt:lpstr>References</vt:lpstr>
    </vt:vector>
  </TitlesOfParts>
  <Company>Lawrence Berkekley Nationl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xrwang</dc:creator>
  <cp:lastModifiedBy>Viarengo  Sofia</cp:lastModifiedBy>
  <cp:revision>5277</cp:revision>
  <dcterms:created xsi:type="dcterms:W3CDTF">2015-07-10T17:44:33Z</dcterms:created>
  <dcterms:modified xsi:type="dcterms:W3CDTF">2022-09-20T00:27:56Z</dcterms:modified>
</cp:coreProperties>
</file>