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854" r:id="rId2"/>
    <p:sldId id="1026" r:id="rId3"/>
    <p:sldId id="1020" r:id="rId4"/>
    <p:sldId id="1021" r:id="rId5"/>
    <p:sldId id="1022" r:id="rId6"/>
    <p:sldId id="837" r:id="rId7"/>
    <p:sldId id="673" r:id="rId8"/>
    <p:sldId id="1023" r:id="rId9"/>
    <p:sldId id="290" r:id="rId10"/>
    <p:sldId id="714" r:id="rId11"/>
    <p:sldId id="1024" r:id="rId12"/>
    <p:sldId id="339" r:id="rId13"/>
    <p:sldId id="410" r:id="rId14"/>
    <p:sldId id="1010" r:id="rId15"/>
    <p:sldId id="394" r:id="rId16"/>
    <p:sldId id="408" r:id="rId17"/>
    <p:sldId id="1011" r:id="rId18"/>
    <p:sldId id="1014" r:id="rId19"/>
    <p:sldId id="549" r:id="rId20"/>
    <p:sldId id="1012" r:id="rId21"/>
    <p:sldId id="1013" r:id="rId22"/>
    <p:sldId id="1016" r:id="rId23"/>
    <p:sldId id="1025" r:id="rId24"/>
    <p:sldId id="718" r:id="rId25"/>
    <p:sldId id="279" r:id="rId26"/>
    <p:sldId id="544" r:id="rId27"/>
    <p:sldId id="1003" r:id="rId28"/>
    <p:sldId id="959" r:id="rId29"/>
    <p:sldId id="1002" r:id="rId30"/>
    <p:sldId id="976" r:id="rId31"/>
    <p:sldId id="977" r:id="rId32"/>
    <p:sldId id="996" r:id="rId33"/>
    <p:sldId id="920" r:id="rId34"/>
    <p:sldId id="777" r:id="rId35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177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353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53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706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5883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060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236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413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EEE"/>
    <a:srgbClr val="CEF9F9"/>
    <a:srgbClr val="17AE3A"/>
    <a:srgbClr val="A300A0"/>
    <a:srgbClr val="800000"/>
    <a:srgbClr val="23AD66"/>
    <a:srgbClr val="ED4654"/>
    <a:srgbClr val="E6D4DE"/>
    <a:srgbClr val="E1EAEA"/>
    <a:srgbClr val="E2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0" autoAdjust="0"/>
    <p:restoredTop sz="99851" autoAdjust="0"/>
  </p:normalViewPr>
  <p:slideViewPr>
    <p:cSldViewPr snapToGrid="0" snapToObjects="1">
      <p:cViewPr varScale="1">
        <p:scale>
          <a:sx n="143" d="100"/>
          <a:sy n="143" d="100"/>
        </p:scale>
        <p:origin x="1424" y="200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fld id="{0799D35D-8185-9C46-B285-B6A91DF3AC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5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fld id="{8A773CB4-8E44-054C-B5F4-9C010CEF18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930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3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5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7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91987-EBF7-0E47-BA35-7C1ACCC3B34A}" type="slidenum">
              <a:rPr lang="en-US"/>
              <a:pPr/>
              <a:t>1</a:t>
            </a:fld>
            <a:endParaRPr lang="en-US"/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988" y="692150"/>
            <a:ext cx="4624387" cy="3468688"/>
          </a:xfrm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>
            <a:extLst>
              <a:ext uri="{FF2B5EF4-FFF2-40B4-BE49-F238E27FC236}">
                <a16:creationId xmlns:a16="http://schemas.microsoft.com/office/drawing/2014/main" id="{D988C7FD-EFB2-B746-B133-37F048E2E3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2963" name="Rectangle 3">
            <a:extLst>
              <a:ext uri="{FF2B5EF4-FFF2-40B4-BE49-F238E27FC236}">
                <a16:creationId xmlns:a16="http://schemas.microsoft.com/office/drawing/2014/main" id="{4F9330ED-62E3-D148-9FAA-F974E593D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61" tIns="48331" rIns="96661" bIns="48331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42" name="Rectangle 2">
            <a:extLst>
              <a:ext uri="{FF2B5EF4-FFF2-40B4-BE49-F238E27FC236}">
                <a16:creationId xmlns:a16="http://schemas.microsoft.com/office/drawing/2014/main" id="{B9161BC3-4D0B-814C-B575-D370052473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83043" name="Rectangle 3">
            <a:extLst>
              <a:ext uri="{FF2B5EF4-FFF2-40B4-BE49-F238E27FC236}">
                <a16:creationId xmlns:a16="http://schemas.microsoft.com/office/drawing/2014/main" id="{37AA876A-F871-9F49-BAA4-88F3F117F3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79" tIns="47540" rIns="95079" bIns="47540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CBFC8B-917E-0D47-8E7A-48DE72BF76D7}" type="slidenum">
              <a:rPr lang="en-US"/>
              <a:pPr/>
              <a:t>10</a:t>
            </a:fld>
            <a:endParaRPr lang="en-US"/>
          </a:p>
        </p:txBody>
      </p:sp>
      <p:sp>
        <p:nvSpPr>
          <p:cNvPr id="93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D6565-CF29-2047-87CF-5D24BD0E9599}" type="slidenum">
              <a:rPr lang="en-US"/>
              <a:pPr/>
              <a:t>24</a:t>
            </a:fld>
            <a:endParaRPr lang="en-US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988" y="692150"/>
            <a:ext cx="4624387" cy="3468688"/>
          </a:xfrm>
          <a:ln/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674" name="Rectangle 2">
            <a:extLst>
              <a:ext uri="{FF2B5EF4-FFF2-40B4-BE49-F238E27FC236}">
                <a16:creationId xmlns:a16="http://schemas.microsoft.com/office/drawing/2014/main" id="{59413911-6B2C-AD45-A118-757DBD673F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52675" name="Rectangle 3">
            <a:extLst>
              <a:ext uri="{FF2B5EF4-FFF2-40B4-BE49-F238E27FC236}">
                <a16:creationId xmlns:a16="http://schemas.microsoft.com/office/drawing/2014/main" id="{4688AF7C-5707-404F-BD30-D0CD41AC2E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79" tIns="47540" rIns="95079" bIns="47540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4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1"/>
            <a:ext cx="6400800" cy="525142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890644" y="990600"/>
            <a:ext cx="9344082" cy="20145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C1D597-74ED-D546-952C-60A3443567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1758" y="133350"/>
            <a:ext cx="3480943" cy="28511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B743-4FED-6F40-BFB3-0774660451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FEE0-2031-1F4E-A657-3C34D452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3350"/>
            <a:ext cx="77724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7A863-CFF8-9E4D-A9A4-708E5A407C9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81038" y="1295400"/>
            <a:ext cx="3810000" cy="199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42797-F119-DB43-949B-DDF5849C2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295400"/>
            <a:ext cx="3810000" cy="1993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8869C-2544-7347-A837-9D6B9E06F5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/>
            </a:lvl1pPr>
          </a:lstStyle>
          <a:p>
            <a:fld id="{2790469E-CBE5-6A4C-949A-B539A0B4AA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82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F32C35-A59D-324F-B965-907F37F001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06798"/>
            <a:ext cx="7772400" cy="40010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563434-CAA8-ED42-9CA6-0E8AC4F2EB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9" y="990600"/>
            <a:ext cx="3810000" cy="22601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9" y="990600"/>
            <a:ext cx="3810000" cy="22601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95EB2B-E4F9-C54F-B7D3-99D73223EB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6765"/>
            <a:ext cx="4040188" cy="8281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970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46765"/>
            <a:ext cx="4041775" cy="8281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1970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B483B1-531C-714C-BC99-8D500E5E5A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7CBFB9-AA81-2041-82F0-E35C8C4E38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B4CC7B-3343-B74C-A97C-C7C24CA701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25723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308737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002254-3D0E-264C-87A8-AF3C85E51E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90064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308737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1D28CF-05E5-C342-8BE6-899A0B0CFD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9" y="990600"/>
            <a:ext cx="7772400" cy="201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1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fld id="{568A1186-8F50-DD40-B112-53824F9DBA2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AED4A-152D-D44D-A460-9451D0405014}" type="datetimeFigureOut">
              <a:rPr lang="en-US" smtClean="0"/>
              <a:t>12/8/22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2942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118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295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471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648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8825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001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8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9.pn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emf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image" Target="../media/image19.emf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7983" y="215782"/>
            <a:ext cx="7348033" cy="762000"/>
          </a:xfrm>
        </p:spPr>
        <p:txBody>
          <a:bodyPr/>
          <a:lstStyle/>
          <a:p>
            <a:r>
              <a:rPr lang="en-US" sz="3200" dirty="0"/>
              <a:t>Early Days at RHIC: The PHENIX Perspective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" y="5362207"/>
            <a:ext cx="7200900" cy="904859"/>
          </a:xfrm>
        </p:spPr>
        <p:txBody>
          <a:bodyPr/>
          <a:lstStyle/>
          <a:p>
            <a:pPr>
              <a:buNone/>
            </a:pPr>
            <a:r>
              <a:rPr lang="en-US" sz="2400" b="1" i="1" dirty="0">
                <a:solidFill>
                  <a:srgbClr val="7030A0"/>
                </a:solidFill>
              </a:rPr>
              <a:t>	 	 Barbara Jacak, UCB &amp; LBNL 	</a:t>
            </a:r>
            <a:r>
              <a:rPr lang="en-US" sz="2400" dirty="0">
                <a:solidFill>
                  <a:srgbClr val="7030A0"/>
                </a:solidFill>
              </a:rPr>
              <a:t>            </a:t>
            </a:r>
          </a:p>
          <a:p>
            <a:pPr>
              <a:buFont typeface="Monotype Sorts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  		</a:t>
            </a:r>
            <a:r>
              <a:rPr lang="en-US" sz="2400" b="1" i="1" dirty="0">
                <a:solidFill>
                  <a:srgbClr val="7030A0"/>
                </a:solidFill>
              </a:rPr>
              <a:t>December 9, 2022</a:t>
            </a:r>
          </a:p>
        </p:txBody>
      </p:sp>
      <p:pic>
        <p:nvPicPr>
          <p:cNvPr id="6" name="Picture 5" descr="lbnl_atnight.jp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900" y="5196688"/>
            <a:ext cx="2953454" cy="1661317"/>
          </a:xfrm>
          <a:prstGeom prst="rect">
            <a:avLst/>
          </a:prstGeom>
        </p:spPr>
      </p:pic>
      <p:pic>
        <p:nvPicPr>
          <p:cNvPr id="2" name="Picture 1" descr="UC_Berkeley_Seal_80p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21300"/>
            <a:ext cx="1536700" cy="1536700"/>
          </a:xfrm>
          <a:prstGeom prst="rect">
            <a:avLst/>
          </a:prstGeom>
        </p:spPr>
      </p:pic>
      <p:grpSp>
        <p:nvGrpSpPr>
          <p:cNvPr id="25" name="Group 5">
            <a:extLst>
              <a:ext uri="{FF2B5EF4-FFF2-40B4-BE49-F238E27FC236}">
                <a16:creationId xmlns:a16="http://schemas.microsoft.com/office/drawing/2014/main" id="{5DA938E0-6172-AA4C-B436-369068F63705}"/>
              </a:ext>
            </a:extLst>
          </p:cNvPr>
          <p:cNvGrpSpPr>
            <a:grpSpLocks/>
          </p:cNvGrpSpPr>
          <p:nvPr/>
        </p:nvGrpSpPr>
        <p:grpSpPr bwMode="auto">
          <a:xfrm>
            <a:off x="6381072" y="2167822"/>
            <a:ext cx="2246144" cy="2205491"/>
            <a:chOff x="0" y="813"/>
            <a:chExt cx="1708" cy="1800"/>
          </a:xfrm>
        </p:grpSpPr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7CA1FA8B-6A17-B74F-9F6C-C26792229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266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Tahoma" panose="020B0604030504040204" pitchFamily="34" charset="0"/>
                </a:rPr>
                <a:t>hadrons</a:t>
              </a:r>
              <a:endParaRPr lang="en-US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96F027DC-69CA-6A4A-956C-8F2101D60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1459"/>
              <a:ext cx="467" cy="190"/>
            </a:xfrm>
            <a:custGeom>
              <a:avLst/>
              <a:gdLst>
                <a:gd name="T0" fmla="*/ 0 w 856"/>
                <a:gd name="T1" fmla="*/ 328 h 328"/>
                <a:gd name="T2" fmla="*/ 680 w 856"/>
                <a:gd name="T3" fmla="*/ 328 h 328"/>
                <a:gd name="T4" fmla="*/ 856 w 856"/>
                <a:gd name="T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E7E3906E-0364-F148-AEEE-04878D3D2CAC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680" y="1750"/>
              <a:ext cx="467" cy="189"/>
            </a:xfrm>
            <a:custGeom>
              <a:avLst/>
              <a:gdLst>
                <a:gd name="T0" fmla="*/ 0 w 856"/>
                <a:gd name="T1" fmla="*/ 328 h 328"/>
                <a:gd name="T2" fmla="*/ 680 w 856"/>
                <a:gd name="T3" fmla="*/ 328 h 328"/>
                <a:gd name="T4" fmla="*/ 856 w 856"/>
                <a:gd name="T5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29" name="Text Box 9">
              <a:extLst>
                <a:ext uri="{FF2B5EF4-FFF2-40B4-BE49-F238E27FC236}">
                  <a16:creationId xmlns:a16="http://schemas.microsoft.com/office/drawing/2014/main" id="{A0380F9F-CD97-E647-81ED-E2084BB01A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" y="1454"/>
              <a:ext cx="11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30" name="Text Box 10">
              <a:extLst>
                <a:ext uri="{FF2B5EF4-FFF2-40B4-BE49-F238E27FC236}">
                  <a16:creationId xmlns:a16="http://schemas.microsoft.com/office/drawing/2014/main" id="{1AEAB09B-AB0B-CB40-AF16-96DA6EF8F1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0" y="1761"/>
              <a:ext cx="11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31" name="Line 11">
              <a:extLst>
                <a:ext uri="{FF2B5EF4-FFF2-40B4-BE49-F238E27FC236}">
                  <a16:creationId xmlns:a16="http://schemas.microsoft.com/office/drawing/2014/main" id="{16C6D44B-01E2-1841-BE1B-A9DC5DBB3AC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991552" flipV="1">
              <a:off x="771" y="1136"/>
              <a:ext cx="52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2" name="Line 12">
              <a:extLst>
                <a:ext uri="{FF2B5EF4-FFF2-40B4-BE49-F238E27FC236}">
                  <a16:creationId xmlns:a16="http://schemas.microsoft.com/office/drawing/2014/main" id="{F75FE854-3254-4945-865C-0B9170F123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5" y="961"/>
              <a:ext cx="105" cy="4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3" name="Line 13">
              <a:extLst>
                <a:ext uri="{FF2B5EF4-FFF2-40B4-BE49-F238E27FC236}">
                  <a16:creationId xmlns:a16="http://schemas.microsoft.com/office/drawing/2014/main" id="{C0C7DD3B-09B4-2C47-BDB1-45BBE48B36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5" y="1284"/>
              <a:ext cx="9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4" name="Line 14">
              <a:extLst>
                <a:ext uri="{FF2B5EF4-FFF2-40B4-BE49-F238E27FC236}">
                  <a16:creationId xmlns:a16="http://schemas.microsoft.com/office/drawing/2014/main" id="{204F38D0-7BA4-2249-842E-EE93ECB698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5" y="1091"/>
              <a:ext cx="48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5" name="Line 15">
              <a:extLst>
                <a:ext uri="{FF2B5EF4-FFF2-40B4-BE49-F238E27FC236}">
                  <a16:creationId xmlns:a16="http://schemas.microsoft.com/office/drawing/2014/main" id="{FDBEA959-7C6C-F34C-AD7C-95D0CFD67E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1" y="813"/>
              <a:ext cx="288" cy="60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6" name="Line 16">
              <a:extLst>
                <a:ext uri="{FF2B5EF4-FFF2-40B4-BE49-F238E27FC236}">
                  <a16:creationId xmlns:a16="http://schemas.microsoft.com/office/drawing/2014/main" id="{166575ED-86AE-C544-857E-81A640EC59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" y="2009"/>
              <a:ext cx="52" cy="5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7" name="Line 17">
              <a:extLst>
                <a:ext uri="{FF2B5EF4-FFF2-40B4-BE49-F238E27FC236}">
                  <a16:creationId xmlns:a16="http://schemas.microsoft.com/office/drawing/2014/main" id="{CAD5409A-AF6E-9A4F-B722-73D56AC5F2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3" y="1990"/>
              <a:ext cx="57" cy="2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8" name="Line 18">
              <a:extLst>
                <a:ext uri="{FF2B5EF4-FFF2-40B4-BE49-F238E27FC236}">
                  <a16:creationId xmlns:a16="http://schemas.microsoft.com/office/drawing/2014/main" id="{22B8C660-C237-374A-974C-B5B6B838F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8" y="1971"/>
              <a:ext cx="92" cy="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39" name="Line 19">
              <a:extLst>
                <a:ext uri="{FF2B5EF4-FFF2-40B4-BE49-F238E27FC236}">
                  <a16:creationId xmlns:a16="http://schemas.microsoft.com/office/drawing/2014/main" id="{FFB02530-6D11-4842-AA58-8AD65397EA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8" y="1939"/>
              <a:ext cx="214" cy="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40" name="Line 20">
              <a:extLst>
                <a:ext uri="{FF2B5EF4-FFF2-40B4-BE49-F238E27FC236}">
                  <a16:creationId xmlns:a16="http://schemas.microsoft.com/office/drawing/2014/main" id="{5AC39C57-2103-B045-A111-7E78D42ABF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1" y="1977"/>
              <a:ext cx="9" cy="4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41" name="Line 21">
              <a:extLst>
                <a:ext uri="{FF2B5EF4-FFF2-40B4-BE49-F238E27FC236}">
                  <a16:creationId xmlns:a16="http://schemas.microsoft.com/office/drawing/2014/main" id="{E2530AFC-205B-8D4D-94B0-F004095FD6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" y="1967"/>
              <a:ext cx="49" cy="2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sp>
          <p:nvSpPr>
            <p:cNvPr id="42" name="Text Box 22">
              <a:extLst>
                <a:ext uri="{FF2B5EF4-FFF2-40B4-BE49-F238E27FC236}">
                  <a16:creationId xmlns:a16="http://schemas.microsoft.com/office/drawing/2014/main" id="{C8D61E94-2DAB-9A4A-AAEC-9A9A44401C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" y="833"/>
              <a:ext cx="3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200" b="1" dirty="0">
                  <a:solidFill>
                    <a:schemeClr val="tx1"/>
                  </a:solidFill>
                  <a:latin typeface="Tahoma" panose="020B0604030504040204" pitchFamily="34" charset="0"/>
                </a:rPr>
                <a:t>hadrons</a:t>
              </a:r>
              <a:endParaRPr lang="en-US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Text Box 23">
              <a:extLst>
                <a:ext uri="{FF2B5EF4-FFF2-40B4-BE49-F238E27FC236}">
                  <a16:creationId xmlns:a16="http://schemas.microsoft.com/office/drawing/2014/main" id="{A8D8A41D-FD49-D542-A486-6BE3E27077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6" y="1012"/>
              <a:ext cx="662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en-US" altLang="en-US" sz="1200" b="1" dirty="0">
                  <a:solidFill>
                    <a:schemeClr val="tx1"/>
                  </a:solidFill>
                  <a:latin typeface="Tahoma" panose="020B0604030504040204" pitchFamily="34" charset="0"/>
                </a:rPr>
                <a:t>leading</a:t>
              </a:r>
            </a:p>
            <a:p>
              <a:pPr>
                <a:buNone/>
              </a:pPr>
              <a:r>
                <a:rPr lang="en-US" altLang="en-US" sz="1200" b="1" dirty="0">
                  <a:solidFill>
                    <a:schemeClr val="tx1"/>
                  </a:solidFill>
                  <a:latin typeface="Tahoma" panose="020B0604030504040204" pitchFamily="34" charset="0"/>
                </a:rPr>
                <a:t>particle</a:t>
              </a:r>
              <a:endParaRPr lang="en-US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44" name="Text Box 24">
              <a:extLst>
                <a:ext uri="{FF2B5EF4-FFF2-40B4-BE49-F238E27FC236}">
                  <a16:creationId xmlns:a16="http://schemas.microsoft.com/office/drawing/2014/main" id="{210DECFB-404E-124E-8798-6E18E7CE70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" y="2472"/>
              <a:ext cx="714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en-US" altLang="en-US" sz="1200" b="1">
                  <a:solidFill>
                    <a:schemeClr val="tx1"/>
                  </a:solidFill>
                  <a:latin typeface="Tahoma" panose="020B0604030504040204" pitchFamily="34" charset="0"/>
                </a:rPr>
                <a:t>leading particle</a:t>
              </a:r>
              <a:endParaRPr lang="en-US" altLang="en-US" sz="1200" b="1">
                <a:solidFill>
                  <a:schemeClr val="tx1"/>
                </a:solidFill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60E72922-015D-6E4F-AD61-E61A08063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" y="1649"/>
              <a:ext cx="66" cy="101"/>
            </a:xfrm>
            <a:custGeom>
              <a:avLst/>
              <a:gdLst>
                <a:gd name="T0" fmla="*/ 0 w 109"/>
                <a:gd name="T1" fmla="*/ 11 h 140"/>
                <a:gd name="T2" fmla="*/ 80 w 109"/>
                <a:gd name="T3" fmla="*/ 11 h 140"/>
                <a:gd name="T4" fmla="*/ 16 w 109"/>
                <a:gd name="T5" fmla="*/ 75 h 140"/>
                <a:gd name="T6" fmla="*/ 104 w 109"/>
                <a:gd name="T7" fmla="*/ 75 h 140"/>
                <a:gd name="T8" fmla="*/ 48 w 109"/>
                <a:gd name="T9" fmla="*/ 131 h 140"/>
                <a:gd name="T10" fmla="*/ 96 w 109"/>
                <a:gd name="T11" fmla="*/ 13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</p:grpSp>
      <p:grpSp>
        <p:nvGrpSpPr>
          <p:cNvPr id="47" name="Group 4">
            <a:extLst>
              <a:ext uri="{FF2B5EF4-FFF2-40B4-BE49-F238E27FC236}">
                <a16:creationId xmlns:a16="http://schemas.microsoft.com/office/drawing/2014/main" id="{8C56B1DB-A54B-104F-B630-8F85A4A194DC}"/>
              </a:ext>
            </a:extLst>
          </p:cNvPr>
          <p:cNvGrpSpPr>
            <a:grpSpLocks/>
          </p:cNvGrpSpPr>
          <p:nvPr/>
        </p:nvGrpSpPr>
        <p:grpSpPr bwMode="auto">
          <a:xfrm>
            <a:off x="405605" y="2569147"/>
            <a:ext cx="2413084" cy="1655354"/>
            <a:chOff x="809" y="3125"/>
            <a:chExt cx="2431" cy="1642"/>
          </a:xfrm>
        </p:grpSpPr>
        <p:grpSp>
          <p:nvGrpSpPr>
            <p:cNvPr id="48" name="Group 5">
              <a:extLst>
                <a:ext uri="{FF2B5EF4-FFF2-40B4-BE49-F238E27FC236}">
                  <a16:creationId xmlns:a16="http://schemas.microsoft.com/office/drawing/2014/main" id="{5BFEB1AB-44F1-6946-80AE-F363F6A9A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9" y="3613"/>
              <a:ext cx="2431" cy="694"/>
              <a:chOff x="809" y="3613"/>
              <a:chExt cx="2431" cy="694"/>
            </a:xfrm>
          </p:grpSpPr>
          <p:sp>
            <p:nvSpPr>
              <p:cNvPr id="55" name="Line 6">
                <a:extLst>
                  <a:ext uri="{FF2B5EF4-FFF2-40B4-BE49-F238E27FC236}">
                    <a16:creationId xmlns:a16="http://schemas.microsoft.com/office/drawing/2014/main" id="{ABF7A46A-5E03-4C46-A064-89240F436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23" y="3975"/>
                <a:ext cx="71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" name="Group 7">
                <a:extLst>
                  <a:ext uri="{FF2B5EF4-FFF2-40B4-BE49-F238E27FC236}">
                    <a16:creationId xmlns:a16="http://schemas.microsoft.com/office/drawing/2014/main" id="{A2A57312-D317-D247-85B5-8AE93FBA13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09" y="3613"/>
                <a:ext cx="1714" cy="694"/>
                <a:chOff x="809" y="3613"/>
                <a:chExt cx="1714" cy="694"/>
              </a:xfrm>
            </p:grpSpPr>
            <p:sp>
              <p:nvSpPr>
                <p:cNvPr id="57" name="AutoShape 8">
                  <a:extLst>
                    <a:ext uri="{FF2B5EF4-FFF2-40B4-BE49-F238E27FC236}">
                      <a16:creationId xmlns:a16="http://schemas.microsoft.com/office/drawing/2014/main" id="{B39CFA3B-D522-4E45-870D-94853D718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400000">
                  <a:off x="1568" y="3352"/>
                  <a:ext cx="694" cy="1216"/>
                </a:xfrm>
                <a:prstGeom prst="flowChartMagneticDisk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AutoShape 9">
                  <a:extLst>
                    <a:ext uri="{FF2B5EF4-FFF2-40B4-BE49-F238E27FC236}">
                      <a16:creationId xmlns:a16="http://schemas.microsoft.com/office/drawing/2014/main" id="{0D80D421-7C68-8940-93AB-20F665EB102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3613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59" name="AutoShape 10">
                  <a:extLst>
                    <a:ext uri="{FF2B5EF4-FFF2-40B4-BE49-F238E27FC236}">
                      <a16:creationId xmlns:a16="http://schemas.microsoft.com/office/drawing/2014/main" id="{C1090DEF-567A-5344-8807-C2C8BE73D5C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033" y="3899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60" name="AutoShape 11">
                  <a:extLst>
                    <a:ext uri="{FF2B5EF4-FFF2-40B4-BE49-F238E27FC236}">
                      <a16:creationId xmlns:a16="http://schemas.microsoft.com/office/drawing/2014/main" id="{78DBE48B-0FDC-4047-A78E-B0902DF76F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826" y="3823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61" name="AutoShape 12">
                  <a:extLst>
                    <a:ext uri="{FF2B5EF4-FFF2-40B4-BE49-F238E27FC236}">
                      <a16:creationId xmlns:a16="http://schemas.microsoft.com/office/drawing/2014/main" id="{8FB0A426-3266-6E4F-A36D-998D8C1CE2A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57" y="3899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62" name="AutoShape 13">
                  <a:extLst>
                    <a:ext uri="{FF2B5EF4-FFF2-40B4-BE49-F238E27FC236}">
                      <a16:creationId xmlns:a16="http://schemas.microsoft.com/office/drawing/2014/main" id="{F5547304-3439-AD41-81D3-1A2601A55EB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826" y="4203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63" name="AutoShape 14">
                  <a:extLst>
                    <a:ext uri="{FF2B5EF4-FFF2-40B4-BE49-F238E27FC236}">
                      <a16:creationId xmlns:a16="http://schemas.microsoft.com/office/drawing/2014/main" id="{9F3C668D-444F-C04B-8E67-0234953E31F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64" y="3747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64" name="AutoShape 15">
                  <a:extLst>
                    <a:ext uri="{FF2B5EF4-FFF2-40B4-BE49-F238E27FC236}">
                      <a16:creationId xmlns:a16="http://schemas.microsoft.com/office/drawing/2014/main" id="{8A27CF83-4C96-E746-B7CF-D5DE64CF8AC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895" y="3899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65" name="AutoShape 16">
                  <a:extLst>
                    <a:ext uri="{FF2B5EF4-FFF2-40B4-BE49-F238E27FC236}">
                      <a16:creationId xmlns:a16="http://schemas.microsoft.com/office/drawing/2014/main" id="{C73ED04D-8D25-E341-992E-DDA67410BB5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09" y="3671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66" name="AutoShape 17">
                  <a:extLst>
                    <a:ext uri="{FF2B5EF4-FFF2-40B4-BE49-F238E27FC236}">
                      <a16:creationId xmlns:a16="http://schemas.microsoft.com/office/drawing/2014/main" id="{8441545A-736E-5849-9A79-FA7520636FA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826" y="4051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67" name="AutoShape 18">
                  <a:extLst>
                    <a:ext uri="{FF2B5EF4-FFF2-40B4-BE49-F238E27FC236}">
                      <a16:creationId xmlns:a16="http://schemas.microsoft.com/office/drawing/2014/main" id="{273FB8F8-C530-C241-8D3A-CB7944CB925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240" y="4127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68" name="AutoShape 19">
                  <a:extLst>
                    <a:ext uri="{FF2B5EF4-FFF2-40B4-BE49-F238E27FC236}">
                      <a16:creationId xmlns:a16="http://schemas.microsoft.com/office/drawing/2014/main" id="{7BC72A7E-5DD5-C04B-9DBD-A15A17A4110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71" y="3823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69" name="AutoShape 20">
                  <a:extLst>
                    <a:ext uri="{FF2B5EF4-FFF2-40B4-BE49-F238E27FC236}">
                      <a16:creationId xmlns:a16="http://schemas.microsoft.com/office/drawing/2014/main" id="{45DED72B-746D-B849-821C-55271D7721C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64" y="4051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70" name="AutoShape 21">
                  <a:extLst>
                    <a:ext uri="{FF2B5EF4-FFF2-40B4-BE49-F238E27FC236}">
                      <a16:creationId xmlns:a16="http://schemas.microsoft.com/office/drawing/2014/main" id="{5379E76B-3C66-6948-B746-8B8E33BBDD5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02" y="3975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71" name="AutoShape 22">
                  <a:extLst>
                    <a:ext uri="{FF2B5EF4-FFF2-40B4-BE49-F238E27FC236}">
                      <a16:creationId xmlns:a16="http://schemas.microsoft.com/office/drawing/2014/main" id="{9364BB65-2130-BA43-B682-A5161CE21A8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78" y="3747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72" name="AutoShape 23">
                  <a:extLst>
                    <a:ext uri="{FF2B5EF4-FFF2-40B4-BE49-F238E27FC236}">
                      <a16:creationId xmlns:a16="http://schemas.microsoft.com/office/drawing/2014/main" id="{CB8548DB-9BCB-C046-8564-6A7ABB37409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240" y="3747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73" name="AutoShape 24">
                  <a:extLst>
                    <a:ext uri="{FF2B5EF4-FFF2-40B4-BE49-F238E27FC236}">
                      <a16:creationId xmlns:a16="http://schemas.microsoft.com/office/drawing/2014/main" id="{1FC865A2-CA0C-9148-9CE8-F1118C02275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02" y="4203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74" name="AutoShape 25">
                  <a:extLst>
                    <a:ext uri="{FF2B5EF4-FFF2-40B4-BE49-F238E27FC236}">
                      <a16:creationId xmlns:a16="http://schemas.microsoft.com/office/drawing/2014/main" id="{E6034A26-8B83-994A-B3C0-03466BE91EC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64" y="3975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75" name="AutoShape 26">
                  <a:extLst>
                    <a:ext uri="{FF2B5EF4-FFF2-40B4-BE49-F238E27FC236}">
                      <a16:creationId xmlns:a16="http://schemas.microsoft.com/office/drawing/2014/main" id="{FA9EE5C9-7B1B-D84D-99F1-913E1217D25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57" y="4051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76" name="AutoShape 27">
                  <a:extLst>
                    <a:ext uri="{FF2B5EF4-FFF2-40B4-BE49-F238E27FC236}">
                      <a16:creationId xmlns:a16="http://schemas.microsoft.com/office/drawing/2014/main" id="{E4B12EB7-C1A4-0E4F-91AD-8370E23A856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09" y="3975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77" name="AutoShape 28">
                  <a:extLst>
                    <a:ext uri="{FF2B5EF4-FFF2-40B4-BE49-F238E27FC236}">
                      <a16:creationId xmlns:a16="http://schemas.microsoft.com/office/drawing/2014/main" id="{786EE5ED-E1FE-4248-9466-74BEE3E5E50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033" y="3747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78" name="AutoShape 29">
                  <a:extLst>
                    <a:ext uri="{FF2B5EF4-FFF2-40B4-BE49-F238E27FC236}">
                      <a16:creationId xmlns:a16="http://schemas.microsoft.com/office/drawing/2014/main" id="{2689EBB5-5101-E74D-80FF-AB7145E449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02" y="3689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79" name="AutoShape 30">
                  <a:extLst>
                    <a:ext uri="{FF2B5EF4-FFF2-40B4-BE49-F238E27FC236}">
                      <a16:creationId xmlns:a16="http://schemas.microsoft.com/office/drawing/2014/main" id="{F2D30E1E-06CA-5F4E-9F1E-004E45A5708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78" y="3899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80" name="AutoShape 31">
                  <a:extLst>
                    <a:ext uri="{FF2B5EF4-FFF2-40B4-BE49-F238E27FC236}">
                      <a16:creationId xmlns:a16="http://schemas.microsoft.com/office/drawing/2014/main" id="{58DB07A2-4DF5-434D-ADF8-98B2E78505A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826" y="3671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81" name="AutoShape 32">
                  <a:extLst>
                    <a:ext uri="{FF2B5EF4-FFF2-40B4-BE49-F238E27FC236}">
                      <a16:creationId xmlns:a16="http://schemas.microsoft.com/office/drawing/2014/main" id="{813966F6-52B1-D648-95B8-B72AD5BB1F9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895" y="3975"/>
                  <a:ext cx="69" cy="76"/>
                </a:xfrm>
                <a:prstGeom prst="flowChartConnec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82" name="AutoShape 33">
                  <a:extLst>
                    <a:ext uri="{FF2B5EF4-FFF2-40B4-BE49-F238E27FC236}">
                      <a16:creationId xmlns:a16="http://schemas.microsoft.com/office/drawing/2014/main" id="{25372314-7750-4342-B535-BF44163E15B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64" y="4127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83" name="AutoShape 34">
                  <a:extLst>
                    <a:ext uri="{FF2B5EF4-FFF2-40B4-BE49-F238E27FC236}">
                      <a16:creationId xmlns:a16="http://schemas.microsoft.com/office/drawing/2014/main" id="{5A57ADF2-5219-F444-9A0A-62718E8AFEA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240" y="3899"/>
                  <a:ext cx="69" cy="76"/>
                </a:xfrm>
                <a:prstGeom prst="flowChartConnector">
                  <a:avLst/>
                </a:pr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84" name="AutoShape 35">
                  <a:extLst>
                    <a:ext uri="{FF2B5EF4-FFF2-40B4-BE49-F238E27FC236}">
                      <a16:creationId xmlns:a16="http://schemas.microsoft.com/office/drawing/2014/main" id="{84B423D8-3D3E-F84F-B808-5BA62B936E3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240" y="3671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85" name="AutoShape 36">
                  <a:extLst>
                    <a:ext uri="{FF2B5EF4-FFF2-40B4-BE49-F238E27FC236}">
                      <a16:creationId xmlns:a16="http://schemas.microsoft.com/office/drawing/2014/main" id="{EB6CBF68-7852-1548-BEE8-9D67DDB4B7D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240" y="4051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86" name="AutoShape 37">
                  <a:extLst>
                    <a:ext uri="{FF2B5EF4-FFF2-40B4-BE49-F238E27FC236}">
                      <a16:creationId xmlns:a16="http://schemas.microsoft.com/office/drawing/2014/main" id="{4E6E8CF7-577B-7446-AB9B-27BFCB96784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4203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87" name="AutoShape 38">
                  <a:extLst>
                    <a:ext uri="{FF2B5EF4-FFF2-40B4-BE49-F238E27FC236}">
                      <a16:creationId xmlns:a16="http://schemas.microsoft.com/office/drawing/2014/main" id="{F436B583-EF7F-3F4D-8BDE-F573391A49A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57" y="4127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88" name="AutoShape 39">
                  <a:extLst>
                    <a:ext uri="{FF2B5EF4-FFF2-40B4-BE49-F238E27FC236}">
                      <a16:creationId xmlns:a16="http://schemas.microsoft.com/office/drawing/2014/main" id="{77C44251-88E5-3D49-A36C-4DA2D432F4D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78" y="4127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89" name="AutoShape 40">
                  <a:extLst>
                    <a:ext uri="{FF2B5EF4-FFF2-40B4-BE49-F238E27FC236}">
                      <a16:creationId xmlns:a16="http://schemas.microsoft.com/office/drawing/2014/main" id="{B225A709-00E0-E642-89B6-DCD843F9341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64" y="3823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90" name="AutoShape 41">
                  <a:extLst>
                    <a:ext uri="{FF2B5EF4-FFF2-40B4-BE49-F238E27FC236}">
                      <a16:creationId xmlns:a16="http://schemas.microsoft.com/office/drawing/2014/main" id="{83B7A3C5-560B-A04F-9AA6-AB841925A31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57" y="3823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91" name="AutoShape 42">
                  <a:extLst>
                    <a:ext uri="{FF2B5EF4-FFF2-40B4-BE49-F238E27FC236}">
                      <a16:creationId xmlns:a16="http://schemas.microsoft.com/office/drawing/2014/main" id="{AD4E90C1-E70F-454A-B128-7945DF7CD45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02" y="4051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92" name="AutoShape 43">
                  <a:extLst>
                    <a:ext uri="{FF2B5EF4-FFF2-40B4-BE49-F238E27FC236}">
                      <a16:creationId xmlns:a16="http://schemas.microsoft.com/office/drawing/2014/main" id="{028D6390-9DAE-C842-B170-042369A212E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64" y="4231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93" name="AutoShape 44">
                  <a:extLst>
                    <a:ext uri="{FF2B5EF4-FFF2-40B4-BE49-F238E27FC236}">
                      <a16:creationId xmlns:a16="http://schemas.microsoft.com/office/drawing/2014/main" id="{58A4F117-DF02-5F43-872C-18E61329D26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964" y="3671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94" name="AutoShape 45">
                  <a:extLst>
                    <a:ext uri="{FF2B5EF4-FFF2-40B4-BE49-F238E27FC236}">
                      <a16:creationId xmlns:a16="http://schemas.microsoft.com/office/drawing/2014/main" id="{BEFE7686-006E-C24B-A2AB-B73C0460DC4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757" y="3689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95" name="AutoShape 46">
                  <a:extLst>
                    <a:ext uri="{FF2B5EF4-FFF2-40B4-BE49-F238E27FC236}">
                      <a16:creationId xmlns:a16="http://schemas.microsoft.com/office/drawing/2014/main" id="{57488BE6-BAFA-0E41-9AED-25FBC8A008A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09" y="3823"/>
                  <a:ext cx="69" cy="76"/>
                </a:xfrm>
                <a:prstGeom prst="flowChartConnector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96" name="AutoShape 47">
                  <a:extLst>
                    <a:ext uri="{FF2B5EF4-FFF2-40B4-BE49-F238E27FC236}">
                      <a16:creationId xmlns:a16="http://schemas.microsoft.com/office/drawing/2014/main" id="{C43A282A-58C6-A14D-8BF3-DEB98BD0917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78" y="4051"/>
                  <a:ext cx="69" cy="76"/>
                </a:xfrm>
                <a:prstGeom prst="flowChartConnec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97" name="AutoShape 48">
                  <a:extLst>
                    <a:ext uri="{FF2B5EF4-FFF2-40B4-BE49-F238E27FC236}">
                      <a16:creationId xmlns:a16="http://schemas.microsoft.com/office/drawing/2014/main" id="{CB2198A3-5B28-834A-BCF0-4117E658C89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309" y="4203"/>
                  <a:ext cx="69" cy="76"/>
                </a:xfrm>
                <a:prstGeom prst="flowChartConnec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98" name="AutoShape 49">
                  <a:extLst>
                    <a:ext uri="{FF2B5EF4-FFF2-40B4-BE49-F238E27FC236}">
                      <a16:creationId xmlns:a16="http://schemas.microsoft.com/office/drawing/2014/main" id="{1C39C659-BEAD-B84E-8FFF-E2BA2600E0C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02" y="3823"/>
                  <a:ext cx="69" cy="76"/>
                </a:xfrm>
                <a:prstGeom prst="flowChartConnec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99" name="AutoShape 50">
                  <a:extLst>
                    <a:ext uri="{FF2B5EF4-FFF2-40B4-BE49-F238E27FC236}">
                      <a16:creationId xmlns:a16="http://schemas.microsoft.com/office/drawing/2014/main" id="{79BF5AC5-A5DB-0E46-BD9A-44D8ECA3218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171" y="3975"/>
                  <a:ext cx="69" cy="76"/>
                </a:xfrm>
                <a:prstGeom prst="flowChartConnec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100" name="AutoShape 51">
                  <a:extLst>
                    <a:ext uri="{FF2B5EF4-FFF2-40B4-BE49-F238E27FC236}">
                      <a16:creationId xmlns:a16="http://schemas.microsoft.com/office/drawing/2014/main" id="{514AC70C-6960-414B-BA4E-A1669918675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3975"/>
                  <a:ext cx="69" cy="76"/>
                </a:xfrm>
                <a:prstGeom prst="flowChartConnec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101" name="AutoShape 52">
                  <a:extLst>
                    <a:ext uri="{FF2B5EF4-FFF2-40B4-BE49-F238E27FC236}">
                      <a16:creationId xmlns:a16="http://schemas.microsoft.com/office/drawing/2014/main" id="{5C805EDB-6A28-E247-8C42-54A6D39644B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3765"/>
                  <a:ext cx="69" cy="76"/>
                </a:xfrm>
                <a:prstGeom prst="flowChartConnector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en-US" sz="1400" b="1"/>
                </a:p>
              </p:txBody>
            </p:sp>
            <p:sp>
              <p:nvSpPr>
                <p:cNvPr id="102" name="Line 53">
                  <a:extLst>
                    <a:ext uri="{FF2B5EF4-FFF2-40B4-BE49-F238E27FC236}">
                      <a16:creationId xmlns:a16="http://schemas.microsoft.com/office/drawing/2014/main" id="{DC191846-36F7-704B-9181-FF3A6BFA79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09" y="3974"/>
                  <a:ext cx="717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9" name="Line 54">
              <a:extLst>
                <a:ext uri="{FF2B5EF4-FFF2-40B4-BE49-F238E27FC236}">
                  <a16:creationId xmlns:a16="http://schemas.microsoft.com/office/drawing/2014/main" id="{9284162B-EA37-B24A-8155-0CB3C0D76B4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4574911">
              <a:off x="1997" y="3368"/>
              <a:ext cx="488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Line 55">
              <a:extLst>
                <a:ext uri="{FF2B5EF4-FFF2-40B4-BE49-F238E27FC236}">
                  <a16:creationId xmlns:a16="http://schemas.microsoft.com/office/drawing/2014/main" id="{1DA0FD42-F7DB-4B44-9C31-12267D58CC7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27318">
              <a:off x="1719" y="3368"/>
              <a:ext cx="488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56">
              <a:extLst>
                <a:ext uri="{FF2B5EF4-FFF2-40B4-BE49-F238E27FC236}">
                  <a16:creationId xmlns:a16="http://schemas.microsoft.com/office/drawing/2014/main" id="{C90C0E60-60AC-6D44-9B7C-133E849357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6533959">
              <a:off x="1444" y="3368"/>
              <a:ext cx="488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" name="Group 57">
              <a:extLst>
                <a:ext uri="{FF2B5EF4-FFF2-40B4-BE49-F238E27FC236}">
                  <a16:creationId xmlns:a16="http://schemas.microsoft.com/office/drawing/2014/main" id="{EA8904A1-BA1D-4C41-930A-882D1036BE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8" y="4279"/>
              <a:ext cx="413" cy="488"/>
              <a:chOff x="1758" y="4279"/>
              <a:chExt cx="413" cy="488"/>
            </a:xfrm>
          </p:grpSpPr>
          <p:sp>
            <p:nvSpPr>
              <p:cNvPr id="53" name="Line 58">
                <a:extLst>
                  <a:ext uri="{FF2B5EF4-FFF2-40B4-BE49-F238E27FC236}">
                    <a16:creationId xmlns:a16="http://schemas.microsoft.com/office/drawing/2014/main" id="{FAB7BD9C-2B90-8741-BF0B-429F287483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6480814">
                <a:off x="1927" y="4522"/>
                <a:ext cx="488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Line 59">
                <a:extLst>
                  <a:ext uri="{FF2B5EF4-FFF2-40B4-BE49-F238E27FC236}">
                    <a16:creationId xmlns:a16="http://schemas.microsoft.com/office/drawing/2014/main" id="{D6BC6D82-C884-6844-86E9-B269EBE858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4574911">
                <a:off x="1515" y="4522"/>
                <a:ext cx="488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3" name="Group 63">
            <a:extLst>
              <a:ext uri="{FF2B5EF4-FFF2-40B4-BE49-F238E27FC236}">
                <a16:creationId xmlns:a16="http://schemas.microsoft.com/office/drawing/2014/main" id="{5B75EB62-36B9-7B4F-9216-FAAC2CA6FEFC}"/>
              </a:ext>
            </a:extLst>
          </p:cNvPr>
          <p:cNvGrpSpPr>
            <a:grpSpLocks/>
          </p:cNvGrpSpPr>
          <p:nvPr/>
        </p:nvGrpSpPr>
        <p:grpSpPr bwMode="auto">
          <a:xfrm>
            <a:off x="3048338" y="1306344"/>
            <a:ext cx="2641600" cy="1854200"/>
            <a:chOff x="1048" y="3632"/>
            <a:chExt cx="1664" cy="1168"/>
          </a:xfrm>
        </p:grpSpPr>
        <p:sp>
          <p:nvSpPr>
            <p:cNvPr id="104" name="AutoShape 64">
              <a:extLst>
                <a:ext uri="{FF2B5EF4-FFF2-40B4-BE49-F238E27FC236}">
                  <a16:creationId xmlns:a16="http://schemas.microsoft.com/office/drawing/2014/main" id="{7DC00129-8F23-3B45-830B-FEF7ED13E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3632"/>
              <a:ext cx="600" cy="544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buNone/>
              </a:pPr>
              <a:r>
                <a:rPr lang="en-US" altLang="en-US" sz="1400" b="1">
                  <a:solidFill>
                    <a:schemeClr val="tx1"/>
                  </a:solidFill>
                </a:rPr>
                <a:t>vacuum </a:t>
              </a:r>
            </a:p>
            <a:p>
              <a:pPr algn="ctr">
                <a:buNone/>
              </a:pPr>
              <a:endParaRPr lang="en-US" altLang="en-US" sz="1800" b="1"/>
            </a:p>
          </p:txBody>
        </p:sp>
        <p:sp>
          <p:nvSpPr>
            <p:cNvPr id="105" name="AutoShape 65">
              <a:extLst>
                <a:ext uri="{FF2B5EF4-FFF2-40B4-BE49-F238E27FC236}">
                  <a16:creationId xmlns:a16="http://schemas.microsoft.com/office/drawing/2014/main" id="{EC763120-1CB0-5D43-9E4A-1B0A42490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8" y="3896"/>
              <a:ext cx="584" cy="104"/>
            </a:xfrm>
            <a:prstGeom prst="rightArrow">
              <a:avLst>
                <a:gd name="adj1" fmla="val 50000"/>
                <a:gd name="adj2" fmla="val 140385"/>
              </a:avLst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  <p:grpSp>
          <p:nvGrpSpPr>
            <p:cNvPr id="106" name="Group 66">
              <a:extLst>
                <a:ext uri="{FF2B5EF4-FFF2-40B4-BE49-F238E27FC236}">
                  <a16:creationId xmlns:a16="http://schemas.microsoft.com/office/drawing/2014/main" id="{73A4D9EB-098D-AC48-9B6B-E57C9AA938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4256"/>
              <a:ext cx="1136" cy="544"/>
              <a:chOff x="1056" y="4256"/>
              <a:chExt cx="1136" cy="544"/>
            </a:xfrm>
          </p:grpSpPr>
          <p:sp>
            <p:nvSpPr>
              <p:cNvPr id="108" name="Rectangle 67">
                <a:extLst>
                  <a:ext uri="{FF2B5EF4-FFF2-40B4-BE49-F238E27FC236}">
                    <a16:creationId xmlns:a16="http://schemas.microsoft.com/office/drawing/2014/main" id="{2AFD236D-6176-2F43-A225-A27C78EE8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" y="4552"/>
                <a:ext cx="552" cy="48"/>
              </a:xfrm>
              <a:prstGeom prst="rect">
                <a:avLst/>
              </a:prstGeom>
              <a:solidFill>
                <a:schemeClr val="accent2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buNone/>
                </a:pPr>
                <a:endParaRPr lang="en-US"/>
              </a:p>
            </p:txBody>
          </p:sp>
          <p:sp>
            <p:nvSpPr>
              <p:cNvPr id="109" name="AutoShape 68">
                <a:extLst>
                  <a:ext uri="{FF2B5EF4-FFF2-40B4-BE49-F238E27FC236}">
                    <a16:creationId xmlns:a16="http://schemas.microsoft.com/office/drawing/2014/main" id="{834D4783-91B4-8A43-86F9-CEE0757432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2" y="4256"/>
                <a:ext cx="600" cy="544"/>
              </a:xfrm>
              <a:prstGeom prst="cube">
                <a:avLst>
                  <a:gd name="adj" fmla="val 25000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buNone/>
                </a:pPr>
                <a:r>
                  <a:rPr lang="en-US" altLang="en-US" sz="1400" b="1">
                    <a:solidFill>
                      <a:schemeClr val="tx1"/>
                    </a:solidFill>
                  </a:rPr>
                  <a:t>QGP </a:t>
                </a:r>
              </a:p>
              <a:p>
                <a:pPr algn="ctr">
                  <a:buNone/>
                </a:pPr>
                <a:r>
                  <a:rPr lang="en-US" altLang="en-US" sz="1400" b="1">
                    <a:solidFill>
                      <a:schemeClr val="tx1"/>
                    </a:solidFill>
                  </a:rPr>
                  <a:t> </a:t>
                </a:r>
                <a:endParaRPr lang="en-US" altLang="en-US" sz="1800" b="1"/>
              </a:p>
            </p:txBody>
          </p:sp>
        </p:grpSp>
        <p:sp>
          <p:nvSpPr>
            <p:cNvPr id="107" name="Rectangle 69">
              <a:extLst>
                <a:ext uri="{FF2B5EF4-FFF2-40B4-BE49-F238E27FC236}">
                  <a16:creationId xmlns:a16="http://schemas.microsoft.com/office/drawing/2014/main" id="{5CD1C4D4-95C9-DD44-B7B0-FCDACC421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" y="3944"/>
              <a:ext cx="552" cy="4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None/>
              </a:pPr>
              <a:endParaRPr lang="en-US"/>
            </a:p>
          </p:txBody>
        </p:sp>
      </p:grpSp>
      <p:sp>
        <p:nvSpPr>
          <p:cNvPr id="110" name="Freeform 73">
            <a:extLst>
              <a:ext uri="{FF2B5EF4-FFF2-40B4-BE49-F238E27FC236}">
                <a16:creationId xmlns:a16="http://schemas.microsoft.com/office/drawing/2014/main" id="{2D8B21B2-1BD0-374D-BF8B-57F30DC0A07D}"/>
              </a:ext>
            </a:extLst>
          </p:cNvPr>
          <p:cNvSpPr>
            <a:spLocks/>
          </p:cNvSpPr>
          <p:nvPr/>
        </p:nvSpPr>
        <p:spPr bwMode="auto">
          <a:xfrm>
            <a:off x="4543763" y="2743031"/>
            <a:ext cx="1058862" cy="1219200"/>
          </a:xfrm>
          <a:custGeom>
            <a:avLst/>
            <a:gdLst>
              <a:gd name="T0" fmla="*/ 147 w 667"/>
              <a:gd name="T1" fmla="*/ 0 h 768"/>
              <a:gd name="T2" fmla="*/ 643 w 667"/>
              <a:gd name="T3" fmla="*/ 432 h 768"/>
              <a:gd name="T4" fmla="*/ 3 w 667"/>
              <a:gd name="T5" fmla="*/ 616 h 768"/>
              <a:gd name="T6" fmla="*/ 659 w 667"/>
              <a:gd name="T7" fmla="*/ 768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7" h="768">
                <a:moveTo>
                  <a:pt x="147" y="0"/>
                </a:moveTo>
                <a:cubicBezTo>
                  <a:pt x="407" y="165"/>
                  <a:pt x="667" y="330"/>
                  <a:pt x="643" y="432"/>
                </a:cubicBezTo>
                <a:cubicBezTo>
                  <a:pt x="619" y="534"/>
                  <a:pt x="0" y="560"/>
                  <a:pt x="3" y="616"/>
                </a:cubicBezTo>
                <a:cubicBezTo>
                  <a:pt x="6" y="672"/>
                  <a:pt x="550" y="743"/>
                  <a:pt x="659" y="768"/>
                </a:cubicBezTo>
              </a:path>
            </a:pathLst>
          </a:custGeom>
          <a:noFill/>
          <a:ln w="76200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None/>
            </a:pPr>
            <a:endParaRPr lang="en-US"/>
          </a:p>
        </p:txBody>
      </p:sp>
      <p:sp>
        <p:nvSpPr>
          <p:cNvPr id="111" name="Line 74">
            <a:extLst>
              <a:ext uri="{FF2B5EF4-FFF2-40B4-BE49-F238E27FC236}">
                <a16:creationId xmlns:a16="http://schemas.microsoft.com/office/drawing/2014/main" id="{393A342D-AA6A-AC43-8B84-205AD0BC0D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2625" y="3969845"/>
            <a:ext cx="140634" cy="3607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290C79B-4DB0-9841-BF25-F5206385958F}"/>
              </a:ext>
            </a:extLst>
          </p:cNvPr>
          <p:cNvSpPr txBox="1"/>
          <p:nvPr/>
        </p:nvSpPr>
        <p:spPr>
          <a:xfrm>
            <a:off x="174561" y="1310087"/>
            <a:ext cx="2548954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en-US" altLang="en-US" sz="1800" i="1" dirty="0">
                <a:latin typeface="+mn-lt"/>
              </a:rPr>
              <a:t>Plasma dynamics</a:t>
            </a:r>
          </a:p>
          <a:p>
            <a:pPr marL="342900" indent="-342900"/>
            <a:r>
              <a:rPr lang="en-US" sz="1800" i="1" dirty="0">
                <a:latin typeface="+mn-lt"/>
              </a:rPr>
              <a:t>(soft) particles</a:t>
            </a:r>
          </a:p>
          <a:p>
            <a:pPr marL="342900" indent="-342900"/>
            <a:r>
              <a:rPr lang="en-US" sz="1800" i="1" dirty="0">
                <a:latin typeface="+mn-lt"/>
              </a:rPr>
              <a:t>Internal probes</a:t>
            </a:r>
            <a:endParaRPr lang="en-US" sz="1800" i="1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50CBDEC-2C00-7143-8111-2CCD545680C6}"/>
              </a:ext>
            </a:extLst>
          </p:cNvPr>
          <p:cNvSpPr txBox="1"/>
          <p:nvPr/>
        </p:nvSpPr>
        <p:spPr>
          <a:xfrm>
            <a:off x="2691776" y="3801898"/>
            <a:ext cx="261117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en-US" altLang="en-US" sz="1800" dirty="0">
                <a:latin typeface="+mn-lt"/>
              </a:rPr>
              <a:t>Medium effects</a:t>
            </a:r>
          </a:p>
          <a:p>
            <a:pPr marL="342900" indent="-342900"/>
            <a:r>
              <a:rPr lang="en-US" sz="1800" dirty="0" err="1">
                <a:latin typeface="+mn-lt"/>
              </a:rPr>
              <a:t>Charmonia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>
                <a:latin typeface="Symbol" pitchFamily="2" charset="2"/>
              </a:rPr>
              <a:t>g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46505BF-0B22-104D-BA95-AE2A3ED2E1F0}"/>
              </a:ext>
            </a:extLst>
          </p:cNvPr>
          <p:cNvSpPr txBox="1"/>
          <p:nvPr/>
        </p:nvSpPr>
        <p:spPr>
          <a:xfrm>
            <a:off x="6381072" y="925085"/>
            <a:ext cx="250791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/>
            <a:r>
              <a:rPr lang="en-US" altLang="en-US" sz="1800" dirty="0">
                <a:latin typeface="+mn-lt"/>
              </a:rPr>
              <a:t>Hard scattering</a:t>
            </a:r>
          </a:p>
          <a:p>
            <a:pPr marL="342900" indent="-342900"/>
            <a:r>
              <a:rPr lang="en-US" sz="1800" dirty="0">
                <a:latin typeface="+mn-lt"/>
              </a:rPr>
              <a:t>“external” probes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797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AA224-4D79-1942-ADF4-76DE180F4FB2}" type="slidenum">
              <a:rPr lang="en-US"/>
              <a:pPr/>
              <a:t>10</a:t>
            </a:fld>
            <a:endParaRPr lang="en-US"/>
          </a:p>
        </p:txBody>
      </p:sp>
      <p:sp>
        <p:nvSpPr>
          <p:cNvPr id="92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at PHENIX via </a:t>
            </a:r>
            <a:r>
              <a:rPr lang="en-US" dirty="0">
                <a:latin typeface="Symbol" pitchFamily="2" charset="2"/>
              </a:rPr>
              <a:t>Df</a:t>
            </a:r>
            <a:r>
              <a:rPr lang="en-US" dirty="0"/>
              <a:t> distributions</a:t>
            </a:r>
          </a:p>
        </p:txBody>
      </p:sp>
      <p:grpSp>
        <p:nvGrpSpPr>
          <p:cNvPr id="924676" name="Group 4"/>
          <p:cNvGrpSpPr>
            <a:grpSpLocks/>
          </p:cNvGrpSpPr>
          <p:nvPr/>
        </p:nvGrpSpPr>
        <p:grpSpPr bwMode="auto">
          <a:xfrm>
            <a:off x="314325" y="477838"/>
            <a:ext cx="3636963" cy="3597275"/>
            <a:chOff x="240" y="672"/>
            <a:chExt cx="2291" cy="2266"/>
          </a:xfrm>
        </p:grpSpPr>
        <p:sp>
          <p:nvSpPr>
            <p:cNvPr id="924677" name="Text Box 5"/>
            <p:cNvSpPr txBox="1">
              <a:spLocks noChangeArrowheads="1"/>
            </p:cNvSpPr>
            <p:nvPr/>
          </p:nvSpPr>
          <p:spPr bwMode="auto">
            <a:xfrm>
              <a:off x="644" y="672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24678" name="Text Box 6"/>
            <p:cNvSpPr txBox="1">
              <a:spLocks noChangeArrowheads="1"/>
            </p:cNvSpPr>
            <p:nvPr/>
          </p:nvSpPr>
          <p:spPr bwMode="auto">
            <a:xfrm>
              <a:off x="1315" y="2688"/>
              <a:ext cx="116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000" b="0">
                <a:solidFill>
                  <a:schemeClr val="tx1"/>
                </a:solidFill>
              </a:endParaRPr>
            </a:p>
          </p:txBody>
        </p:sp>
        <p:grpSp>
          <p:nvGrpSpPr>
            <p:cNvPr id="924679" name="Group 7"/>
            <p:cNvGrpSpPr>
              <a:grpSpLocks/>
            </p:cNvGrpSpPr>
            <p:nvPr/>
          </p:nvGrpSpPr>
          <p:grpSpPr bwMode="auto">
            <a:xfrm>
              <a:off x="240" y="958"/>
              <a:ext cx="2291" cy="1735"/>
              <a:chOff x="349" y="958"/>
              <a:chExt cx="2291" cy="1735"/>
            </a:xfrm>
          </p:grpSpPr>
          <p:sp>
            <p:nvSpPr>
              <p:cNvPr id="924680" name="Freeform 8"/>
              <p:cNvSpPr>
                <a:spLocks/>
              </p:cNvSpPr>
              <p:nvPr/>
            </p:nvSpPr>
            <p:spPr bwMode="auto">
              <a:xfrm rot="11267865">
                <a:off x="2178" y="95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  <p:sp>
            <p:nvSpPr>
              <p:cNvPr id="924681" name="Line 9"/>
              <p:cNvSpPr>
                <a:spLocks noChangeShapeType="1"/>
              </p:cNvSpPr>
              <p:nvPr/>
            </p:nvSpPr>
            <p:spPr bwMode="auto">
              <a:xfrm rot="467865" flipH="1">
                <a:off x="860" y="1040"/>
                <a:ext cx="426" cy="69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82" name="Line 10"/>
              <p:cNvSpPr>
                <a:spLocks noChangeShapeType="1"/>
              </p:cNvSpPr>
              <p:nvPr/>
            </p:nvSpPr>
            <p:spPr bwMode="auto">
              <a:xfrm rot="467865" flipH="1">
                <a:off x="1064" y="1068"/>
                <a:ext cx="419" cy="68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83" name="Line 11"/>
              <p:cNvSpPr>
                <a:spLocks noChangeShapeType="1"/>
              </p:cNvSpPr>
              <p:nvPr/>
            </p:nvSpPr>
            <p:spPr bwMode="auto">
              <a:xfrm rot="467865">
                <a:off x="1217" y="1300"/>
                <a:ext cx="140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84" name="Line 12"/>
              <p:cNvSpPr>
                <a:spLocks noChangeShapeType="1"/>
              </p:cNvSpPr>
              <p:nvPr/>
            </p:nvSpPr>
            <p:spPr bwMode="auto">
              <a:xfrm rot="467865">
                <a:off x="1087" y="1988"/>
                <a:ext cx="987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85" name="AutoShape 13"/>
              <p:cNvSpPr>
                <a:spLocks noChangeArrowheads="1"/>
              </p:cNvSpPr>
              <p:nvPr/>
            </p:nvSpPr>
            <p:spPr bwMode="auto">
              <a:xfrm rot="467865">
                <a:off x="411" y="1102"/>
                <a:ext cx="2229" cy="1349"/>
              </a:xfrm>
              <a:prstGeom prst="parallelogram">
                <a:avLst>
                  <a:gd name="adj" fmla="val 61305"/>
                </a:avLst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86" name="Line 14"/>
              <p:cNvSpPr>
                <a:spLocks noChangeShapeType="1"/>
              </p:cNvSpPr>
              <p:nvPr/>
            </p:nvSpPr>
            <p:spPr bwMode="auto">
              <a:xfrm rot="467865" flipH="1">
                <a:off x="349" y="2015"/>
                <a:ext cx="179" cy="29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87" name="Line 15"/>
              <p:cNvSpPr>
                <a:spLocks noChangeShapeType="1"/>
              </p:cNvSpPr>
              <p:nvPr/>
            </p:nvSpPr>
            <p:spPr bwMode="auto">
              <a:xfrm rot="467865" flipH="1">
                <a:off x="1151" y="1087"/>
                <a:ext cx="518" cy="84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88" name="Freeform 16"/>
              <p:cNvSpPr>
                <a:spLocks/>
              </p:cNvSpPr>
              <p:nvPr/>
            </p:nvSpPr>
            <p:spPr bwMode="auto">
              <a:xfrm rot="11267865" flipV="1">
                <a:off x="1049" y="1818"/>
                <a:ext cx="174" cy="541"/>
              </a:xfrm>
              <a:custGeom>
                <a:avLst/>
                <a:gdLst/>
                <a:ahLst/>
                <a:cxnLst>
                  <a:cxn ang="0">
                    <a:pos x="84" y="643"/>
                  </a:cxn>
                  <a:cxn ang="0">
                    <a:pos x="24" y="519"/>
                  </a:cxn>
                  <a:cxn ang="0">
                    <a:pos x="1" y="351"/>
                  </a:cxn>
                  <a:cxn ang="0">
                    <a:pos x="30" y="205"/>
                  </a:cxn>
                  <a:cxn ang="0">
                    <a:pos x="100" y="73"/>
                  </a:cxn>
                  <a:cxn ang="0">
                    <a:pos x="166" y="4"/>
                  </a:cxn>
                  <a:cxn ang="0">
                    <a:pos x="225" y="171"/>
                  </a:cxn>
                  <a:cxn ang="0">
                    <a:pos x="249" y="337"/>
                  </a:cxn>
                  <a:cxn ang="0">
                    <a:pos x="241" y="514"/>
                  </a:cxn>
                  <a:cxn ang="0">
                    <a:pos x="199" y="636"/>
                  </a:cxn>
                  <a:cxn ang="0">
                    <a:pos x="142" y="712"/>
                  </a:cxn>
                  <a:cxn ang="0">
                    <a:pos x="84" y="64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89" name="Line 17"/>
              <p:cNvSpPr>
                <a:spLocks noChangeShapeType="1"/>
              </p:cNvSpPr>
              <p:nvPr/>
            </p:nvSpPr>
            <p:spPr bwMode="auto">
              <a:xfrm rot="467865" flipH="1">
                <a:off x="956" y="1777"/>
                <a:ext cx="382" cy="62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24690" name="Group 18"/>
              <p:cNvGrpSpPr>
                <a:grpSpLocks/>
              </p:cNvGrpSpPr>
              <p:nvPr/>
            </p:nvGrpSpPr>
            <p:grpSpPr bwMode="auto">
              <a:xfrm rot="240000">
                <a:off x="1738" y="1051"/>
                <a:ext cx="708" cy="756"/>
                <a:chOff x="3157" y="3025"/>
                <a:chExt cx="1026" cy="999"/>
              </a:xfrm>
            </p:grpSpPr>
            <p:grpSp>
              <p:nvGrpSpPr>
                <p:cNvPr id="924691" name="Group 19"/>
                <p:cNvGrpSpPr>
                  <a:grpSpLocks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924692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4693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4694" name="Freeform 22"/>
                  <p:cNvSpPr>
                    <a:spLocks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/>
                    <a:ahLst/>
                    <a:cxnLst>
                      <a:cxn ang="0">
                        <a:pos x="43" y="123"/>
                      </a:cxn>
                      <a:cxn ang="0">
                        <a:pos x="120" y="181"/>
                      </a:cxn>
                      <a:cxn ang="0">
                        <a:pos x="262" y="250"/>
                      </a:cxn>
                      <a:cxn ang="0">
                        <a:pos x="432" y="280"/>
                      </a:cxn>
                      <a:cxn ang="0">
                        <a:pos x="634" y="259"/>
                      </a:cxn>
                      <a:cxn ang="0">
                        <a:pos x="799" y="201"/>
                      </a:cxn>
                      <a:cxn ang="0">
                        <a:pos x="937" y="90"/>
                      </a:cxn>
                      <a:cxn ang="0">
                        <a:pos x="1026" y="9"/>
                      </a:cxn>
                      <a:cxn ang="0">
                        <a:pos x="1019" y="144"/>
                      </a:cxn>
                      <a:cxn ang="0">
                        <a:pos x="992" y="267"/>
                      </a:cxn>
                      <a:cxn ang="0">
                        <a:pos x="929" y="384"/>
                      </a:cxn>
                      <a:cxn ang="0">
                        <a:pos x="857" y="467"/>
                      </a:cxn>
                      <a:cxn ang="0">
                        <a:pos x="749" y="542"/>
                      </a:cxn>
                      <a:cxn ang="0">
                        <a:pos x="610" y="588"/>
                      </a:cxn>
                      <a:cxn ang="0">
                        <a:pos x="455" y="594"/>
                      </a:cxn>
                      <a:cxn ang="0">
                        <a:pos x="310" y="553"/>
                      </a:cxn>
                      <a:cxn ang="0">
                        <a:pos x="193" y="479"/>
                      </a:cxn>
                      <a:cxn ang="0">
                        <a:pos x="95" y="368"/>
                      </a:cxn>
                      <a:cxn ang="0">
                        <a:pos x="36" y="237"/>
                      </a:cxn>
                      <a:cxn ang="0">
                        <a:pos x="1" y="73"/>
                      </a:cxn>
                      <a:cxn ang="0">
                        <a:pos x="43" y="123"/>
                      </a:cxn>
                    </a:cxnLst>
                    <a:rect l="0" t="0" r="r" b="b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000"/>
                    </a:schemeClr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24695" name="Freeform 23"/>
                  <p:cNvSpPr>
                    <a:spLocks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101" y="160"/>
                      </a:cxn>
                      <a:cxn ang="0">
                        <a:pos x="263" y="232"/>
                      </a:cxn>
                      <a:cxn ang="0">
                        <a:pos x="404" y="256"/>
                      </a:cxn>
                      <a:cxn ang="0">
                        <a:pos x="608" y="238"/>
                      </a:cxn>
                      <a:cxn ang="0">
                        <a:pos x="800" y="160"/>
                      </a:cxn>
                      <a:cxn ang="0">
                        <a:pos x="979" y="0"/>
                      </a:cxn>
                    </a:cxnLst>
                    <a:rect l="0" t="0" r="r" b="b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24696" name="Freeform 24"/>
                <p:cNvSpPr>
                  <a:spLocks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24697" name="Line 25"/>
              <p:cNvSpPr>
                <a:spLocks noChangeShapeType="1"/>
              </p:cNvSpPr>
              <p:nvPr/>
            </p:nvSpPr>
            <p:spPr bwMode="auto">
              <a:xfrm rot="467865">
                <a:off x="1338" y="1110"/>
                <a:ext cx="579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98" name="Line 26"/>
              <p:cNvSpPr>
                <a:spLocks noChangeShapeType="1"/>
              </p:cNvSpPr>
              <p:nvPr/>
            </p:nvSpPr>
            <p:spPr bwMode="auto">
              <a:xfrm rot="467865">
                <a:off x="1528" y="1275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699" name="Line 27"/>
              <p:cNvSpPr>
                <a:spLocks noChangeShapeType="1"/>
              </p:cNvSpPr>
              <p:nvPr/>
            </p:nvSpPr>
            <p:spPr bwMode="auto">
              <a:xfrm rot="467865">
                <a:off x="1109" y="1391"/>
                <a:ext cx="82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00" name="Line 28"/>
              <p:cNvSpPr>
                <a:spLocks noChangeShapeType="1"/>
              </p:cNvSpPr>
              <p:nvPr/>
            </p:nvSpPr>
            <p:spPr bwMode="auto">
              <a:xfrm rot="467865" flipH="1">
                <a:off x="1687" y="1375"/>
                <a:ext cx="224" cy="36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01" name="Line 29"/>
              <p:cNvSpPr>
                <a:spLocks noChangeShapeType="1"/>
              </p:cNvSpPr>
              <p:nvPr/>
            </p:nvSpPr>
            <p:spPr bwMode="auto">
              <a:xfrm rot="467865">
                <a:off x="999" y="1563"/>
                <a:ext cx="140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02" name="Line 30"/>
              <p:cNvSpPr>
                <a:spLocks noChangeShapeType="1"/>
              </p:cNvSpPr>
              <p:nvPr/>
            </p:nvSpPr>
            <p:spPr bwMode="auto">
              <a:xfrm rot="467865" flipH="1">
                <a:off x="1006" y="1087"/>
                <a:ext cx="822" cy="134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03" name="Line 31"/>
              <p:cNvSpPr>
                <a:spLocks noChangeShapeType="1"/>
              </p:cNvSpPr>
              <p:nvPr/>
            </p:nvSpPr>
            <p:spPr bwMode="auto">
              <a:xfrm rot="467865">
                <a:off x="891" y="1696"/>
                <a:ext cx="140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24704" name="Group 32"/>
              <p:cNvGrpSpPr>
                <a:grpSpLocks/>
              </p:cNvGrpSpPr>
              <p:nvPr/>
            </p:nvGrpSpPr>
            <p:grpSpPr bwMode="auto">
              <a:xfrm rot="240000">
                <a:off x="1296" y="1390"/>
                <a:ext cx="363" cy="749"/>
                <a:chOff x="3811" y="2604"/>
                <a:chExt cx="489" cy="985"/>
              </a:xfrm>
            </p:grpSpPr>
            <p:sp>
              <p:nvSpPr>
                <p:cNvPr id="924705" name="Oval 33"/>
                <p:cNvSpPr>
                  <a:spLocks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06" name="Freeform 34"/>
                <p:cNvSpPr>
                  <a:spLocks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/>
                  <a:ahLst/>
                  <a:cxnLst>
                    <a:cxn ang="0">
                      <a:pos x="13" y="46"/>
                    </a:cxn>
                    <a:cxn ang="0">
                      <a:pos x="65" y="81"/>
                    </a:cxn>
                    <a:cxn ang="0">
                      <a:pos x="121" y="97"/>
                    </a:cxn>
                    <a:cxn ang="0">
                      <a:pos x="176" y="112"/>
                    </a:cxn>
                    <a:cxn ang="0">
                      <a:pos x="241" y="114"/>
                    </a:cxn>
                    <a:cxn ang="0">
                      <a:pos x="313" y="103"/>
                    </a:cxn>
                    <a:cxn ang="0">
                      <a:pos x="385" y="78"/>
                    </a:cxn>
                    <a:cxn ang="0">
                      <a:pos x="452" y="29"/>
                    </a:cxn>
                    <a:cxn ang="0">
                      <a:pos x="485" y="7"/>
                    </a:cxn>
                    <a:cxn ang="0">
                      <a:pos x="487" y="70"/>
                    </a:cxn>
                    <a:cxn ang="0">
                      <a:pos x="474" y="190"/>
                    </a:cxn>
                    <a:cxn ang="0">
                      <a:pos x="444" y="304"/>
                    </a:cxn>
                    <a:cxn ang="0">
                      <a:pos x="408" y="385"/>
                    </a:cxn>
                    <a:cxn ang="0">
                      <a:pos x="356" y="458"/>
                    </a:cxn>
                    <a:cxn ang="0">
                      <a:pos x="289" y="503"/>
                    </a:cxn>
                    <a:cxn ang="0">
                      <a:pos x="214" y="509"/>
                    </a:cxn>
                    <a:cxn ang="0">
                      <a:pos x="143" y="469"/>
                    </a:cxn>
                    <a:cxn ang="0">
                      <a:pos x="87" y="397"/>
                    </a:cxn>
                    <a:cxn ang="0">
                      <a:pos x="39" y="289"/>
                    </a:cxn>
                    <a:cxn ang="0">
                      <a:pos x="10" y="161"/>
                    </a:cxn>
                    <a:cxn ang="0">
                      <a:pos x="0" y="28"/>
                    </a:cxn>
                    <a:cxn ang="0">
                      <a:pos x="13" y="46"/>
                    </a:cxn>
                  </a:cxnLst>
                  <a:rect l="0" t="0" r="r" b="b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07" name="Freeform 35"/>
                <p:cNvSpPr>
                  <a:spLocks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101" y="160"/>
                    </a:cxn>
                    <a:cxn ang="0">
                      <a:pos x="263" y="232"/>
                    </a:cxn>
                    <a:cxn ang="0">
                      <a:pos x="404" y="256"/>
                    </a:cxn>
                    <a:cxn ang="0">
                      <a:pos x="608" y="238"/>
                    </a:cxn>
                    <a:cxn ang="0">
                      <a:pos x="800" y="160"/>
                    </a:cxn>
                    <a:cxn ang="0">
                      <a:pos x="979" y="0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08" name="Oval 36"/>
                <p:cNvSpPr>
                  <a:spLocks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24709" name="Line 37"/>
              <p:cNvSpPr>
                <a:spLocks noChangeShapeType="1"/>
              </p:cNvSpPr>
              <p:nvPr/>
            </p:nvSpPr>
            <p:spPr bwMode="auto">
              <a:xfrm rot="467865" flipH="1">
                <a:off x="1582" y="1491"/>
                <a:ext cx="617" cy="10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10" name="Line 38"/>
              <p:cNvSpPr>
                <a:spLocks noChangeShapeType="1"/>
              </p:cNvSpPr>
              <p:nvPr/>
            </p:nvSpPr>
            <p:spPr bwMode="auto">
              <a:xfrm rot="467865" flipH="1">
                <a:off x="1382" y="1517"/>
                <a:ext cx="582" cy="95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11" name="Line 39"/>
              <p:cNvSpPr>
                <a:spLocks noChangeShapeType="1"/>
              </p:cNvSpPr>
              <p:nvPr/>
            </p:nvSpPr>
            <p:spPr bwMode="auto">
              <a:xfrm rot="467865">
                <a:off x="1537" y="1878"/>
                <a:ext cx="64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12" name="Line 40"/>
              <p:cNvSpPr>
                <a:spLocks noChangeShapeType="1"/>
              </p:cNvSpPr>
              <p:nvPr/>
            </p:nvSpPr>
            <p:spPr bwMode="auto">
              <a:xfrm rot="467865" flipH="1">
                <a:off x="1153" y="1793"/>
                <a:ext cx="390" cy="63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13" name="Line 41"/>
              <p:cNvSpPr>
                <a:spLocks noChangeShapeType="1"/>
              </p:cNvSpPr>
              <p:nvPr/>
            </p:nvSpPr>
            <p:spPr bwMode="auto">
              <a:xfrm rot="467865" flipH="1">
                <a:off x="1274" y="1798"/>
                <a:ext cx="96" cy="15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14" name="Line 42"/>
              <p:cNvSpPr>
                <a:spLocks noChangeShapeType="1"/>
              </p:cNvSpPr>
              <p:nvPr/>
            </p:nvSpPr>
            <p:spPr bwMode="auto">
              <a:xfrm rot="467865">
                <a:off x="1068" y="1793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24715" name="Group 43"/>
              <p:cNvGrpSpPr>
                <a:grpSpLocks/>
              </p:cNvGrpSpPr>
              <p:nvPr/>
            </p:nvGrpSpPr>
            <p:grpSpPr bwMode="auto">
              <a:xfrm rot="240000">
                <a:off x="538" y="1688"/>
                <a:ext cx="700" cy="757"/>
                <a:chOff x="3424" y="1488"/>
                <a:chExt cx="776" cy="764"/>
              </a:xfrm>
            </p:grpSpPr>
            <p:sp>
              <p:nvSpPr>
                <p:cNvPr id="924716" name="Oval 44"/>
                <p:cNvSpPr>
                  <a:spLocks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17" name="Oval 45"/>
                <p:cNvSpPr>
                  <a:spLocks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18" name="Freeform 46"/>
                <p:cNvSpPr>
                  <a:spLocks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/>
                  <a:ahLst/>
                  <a:cxnLst>
                    <a:cxn ang="0">
                      <a:pos x="22" y="106"/>
                    </a:cxn>
                    <a:cxn ang="0">
                      <a:pos x="100" y="166"/>
                    </a:cxn>
                    <a:cxn ang="0">
                      <a:pos x="262" y="238"/>
                    </a:cxn>
                    <a:cxn ang="0">
                      <a:pos x="403" y="262"/>
                    </a:cxn>
                    <a:cxn ang="0">
                      <a:pos x="607" y="244"/>
                    </a:cxn>
                    <a:cxn ang="0">
                      <a:pos x="769" y="183"/>
                    </a:cxn>
                    <a:cxn ang="0">
                      <a:pos x="907" y="82"/>
                    </a:cxn>
                    <a:cxn ang="0">
                      <a:pos x="978" y="7"/>
                    </a:cxn>
                    <a:cxn ang="0">
                      <a:pos x="978" y="123"/>
                    </a:cxn>
                    <a:cxn ang="0">
                      <a:pos x="952" y="243"/>
                    </a:cxn>
                    <a:cxn ang="0">
                      <a:pos x="891" y="357"/>
                    </a:cxn>
                    <a:cxn ang="0">
                      <a:pos x="820" y="438"/>
                    </a:cxn>
                    <a:cxn ang="0">
                      <a:pos x="715" y="511"/>
                    </a:cxn>
                    <a:cxn ang="0">
                      <a:pos x="580" y="556"/>
                    </a:cxn>
                    <a:cxn ang="0">
                      <a:pos x="429" y="562"/>
                    </a:cxn>
                    <a:cxn ang="0">
                      <a:pos x="288" y="522"/>
                    </a:cxn>
                    <a:cxn ang="0">
                      <a:pos x="174" y="450"/>
                    </a:cxn>
                    <a:cxn ang="0">
                      <a:pos x="79" y="342"/>
                    </a:cxn>
                    <a:cxn ang="0">
                      <a:pos x="21" y="214"/>
                    </a:cxn>
                    <a:cxn ang="0">
                      <a:pos x="0" y="81"/>
                    </a:cxn>
                    <a:cxn ang="0">
                      <a:pos x="22" y="106"/>
                    </a:cxn>
                  </a:cxnLst>
                  <a:rect l="0" t="0" r="r" b="b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19" name="Freeform 47"/>
                <p:cNvSpPr>
                  <a:spLocks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20" name="Freeform 48"/>
                <p:cNvSpPr>
                  <a:spLocks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/>
                  <a:ahLst/>
                  <a:cxnLst>
                    <a:cxn ang="0">
                      <a:pos x="90" y="621"/>
                    </a:cxn>
                    <a:cxn ang="0">
                      <a:pos x="84" y="540"/>
                    </a:cxn>
                    <a:cxn ang="0">
                      <a:pos x="78" y="426"/>
                    </a:cxn>
                    <a:cxn ang="0">
                      <a:pos x="81" y="291"/>
                    </a:cxn>
                    <a:cxn ang="0">
                      <a:pos x="84" y="138"/>
                    </a:cxn>
                    <a:cxn ang="0">
                      <a:pos x="86" y="6"/>
                    </a:cxn>
                    <a:cxn ang="0">
                      <a:pos x="27" y="173"/>
                    </a:cxn>
                    <a:cxn ang="0">
                      <a:pos x="3" y="339"/>
                    </a:cxn>
                    <a:cxn ang="0">
                      <a:pos x="11" y="516"/>
                    </a:cxn>
                    <a:cxn ang="0">
                      <a:pos x="52" y="643"/>
                    </a:cxn>
                    <a:cxn ang="0">
                      <a:pos x="114" y="724"/>
                    </a:cxn>
                    <a:cxn ang="0">
                      <a:pos x="90" y="621"/>
                    </a:cxn>
                  </a:cxnLst>
                  <a:rect l="0" t="0" r="r" b="b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 w="381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21" name="Freeform 49"/>
                <p:cNvSpPr>
                  <a:spLocks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1" y="82"/>
                    </a:cxn>
                    <a:cxn ang="0">
                      <a:pos x="263" y="154"/>
                    </a:cxn>
                    <a:cxn ang="0">
                      <a:pos x="404" y="178"/>
                    </a:cxn>
                    <a:cxn ang="0">
                      <a:pos x="608" y="160"/>
                    </a:cxn>
                    <a:cxn ang="0">
                      <a:pos x="714" y="123"/>
                    </a:cxn>
                    <a:cxn ang="0">
                      <a:pos x="768" y="60"/>
                    </a:cxn>
                    <a:cxn ang="0">
                      <a:pos x="790" y="42"/>
                    </a:cxn>
                  </a:cxnLst>
                  <a:rect l="0" t="0" r="r" b="b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24722" name="Line 50"/>
              <p:cNvSpPr>
                <a:spLocks noChangeShapeType="1"/>
              </p:cNvSpPr>
              <p:nvPr/>
            </p:nvSpPr>
            <p:spPr bwMode="auto">
              <a:xfrm rot="467865" flipH="1">
                <a:off x="1119" y="1645"/>
                <a:ext cx="156" cy="25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23" name="Line 51"/>
              <p:cNvSpPr>
                <a:spLocks noChangeShapeType="1"/>
              </p:cNvSpPr>
              <p:nvPr/>
            </p:nvSpPr>
            <p:spPr bwMode="auto">
              <a:xfrm rot="467865">
                <a:off x="1086" y="1981"/>
                <a:ext cx="8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24" name="Freeform 52"/>
              <p:cNvSpPr>
                <a:spLocks/>
              </p:cNvSpPr>
              <p:nvPr/>
            </p:nvSpPr>
            <p:spPr bwMode="auto">
              <a:xfrm rot="467865">
                <a:off x="985" y="2257"/>
                <a:ext cx="874" cy="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66" y="0"/>
                  </a:cxn>
                </a:cxnLst>
                <a:rect l="0" t="0" r="r" b="b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25" name="Line 53"/>
              <p:cNvSpPr>
                <a:spLocks noChangeShapeType="1"/>
              </p:cNvSpPr>
              <p:nvPr/>
            </p:nvSpPr>
            <p:spPr bwMode="auto">
              <a:xfrm rot="467865">
                <a:off x="1057" y="2125"/>
                <a:ext cx="92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26" name="Line 54"/>
              <p:cNvSpPr>
                <a:spLocks noChangeShapeType="1"/>
              </p:cNvSpPr>
              <p:nvPr/>
            </p:nvSpPr>
            <p:spPr bwMode="auto">
              <a:xfrm rot="467865" flipH="1">
                <a:off x="946" y="1915"/>
                <a:ext cx="294" cy="48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27" name="Line 55"/>
              <p:cNvSpPr>
                <a:spLocks noChangeShapeType="1"/>
              </p:cNvSpPr>
              <p:nvPr/>
            </p:nvSpPr>
            <p:spPr bwMode="auto">
              <a:xfrm rot="467865" flipH="1">
                <a:off x="736" y="2197"/>
                <a:ext cx="96" cy="15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28" name="Line 56"/>
              <p:cNvSpPr>
                <a:spLocks noChangeShapeType="1"/>
              </p:cNvSpPr>
              <p:nvPr/>
            </p:nvSpPr>
            <p:spPr bwMode="auto">
              <a:xfrm rot="467865" flipH="1">
                <a:off x="545" y="2138"/>
                <a:ext cx="114" cy="18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29" name="Line 57"/>
              <p:cNvSpPr>
                <a:spLocks noChangeShapeType="1"/>
              </p:cNvSpPr>
              <p:nvPr/>
            </p:nvSpPr>
            <p:spPr bwMode="auto">
              <a:xfrm rot="467865">
                <a:off x="350" y="2391"/>
                <a:ext cx="137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30" name="Freeform 58"/>
              <p:cNvSpPr>
                <a:spLocks/>
              </p:cNvSpPr>
              <p:nvPr/>
            </p:nvSpPr>
            <p:spPr bwMode="auto">
              <a:xfrm rot="467865">
                <a:off x="564" y="218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  <p:grpSp>
            <p:nvGrpSpPr>
              <p:cNvPr id="924731" name="Group 59"/>
              <p:cNvGrpSpPr>
                <a:grpSpLocks/>
              </p:cNvGrpSpPr>
              <p:nvPr/>
            </p:nvGrpSpPr>
            <p:grpSpPr bwMode="auto">
              <a:xfrm rot="467865">
                <a:off x="1109" y="1527"/>
                <a:ext cx="808" cy="258"/>
                <a:chOff x="4074" y="2980"/>
                <a:chExt cx="1170" cy="341"/>
              </a:xfrm>
            </p:grpSpPr>
            <p:sp>
              <p:nvSpPr>
                <p:cNvPr id="92473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33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34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35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36" name="Line 64"/>
                <p:cNvSpPr>
                  <a:spLocks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37" name="Line 65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38" name="Line 66"/>
                <p:cNvSpPr>
                  <a:spLocks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39" name="Line 67"/>
                <p:cNvSpPr>
                  <a:spLocks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40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41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42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43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44" name="Line 72"/>
                <p:cNvSpPr>
                  <a:spLocks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24745" name="Group 73"/>
              <p:cNvGrpSpPr>
                <a:grpSpLocks/>
              </p:cNvGrpSpPr>
              <p:nvPr/>
            </p:nvGrpSpPr>
            <p:grpSpPr bwMode="auto">
              <a:xfrm rot="467865">
                <a:off x="1077" y="1855"/>
                <a:ext cx="777" cy="259"/>
                <a:chOff x="3886" y="3532"/>
                <a:chExt cx="1125" cy="341"/>
              </a:xfrm>
            </p:grpSpPr>
            <p:sp>
              <p:nvSpPr>
                <p:cNvPr id="924746" name="Line 7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47" name="Line 7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48" name="Line 76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49" name="Line 77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50" name="Line 78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51" name="Line 79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52" name="Line 80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53" name="Line 81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54" name="Line 8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55" name="Line 8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56" name="Line 84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57" name="Line 85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58" name="Line 86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24759" name="Line 87"/>
              <p:cNvSpPr>
                <a:spLocks noChangeShapeType="1"/>
              </p:cNvSpPr>
              <p:nvPr/>
            </p:nvSpPr>
            <p:spPr bwMode="auto">
              <a:xfrm rot="467865">
                <a:off x="466" y="2143"/>
                <a:ext cx="2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60" name="Line 88"/>
              <p:cNvSpPr>
                <a:spLocks noChangeShapeType="1"/>
              </p:cNvSpPr>
              <p:nvPr/>
            </p:nvSpPr>
            <p:spPr bwMode="auto">
              <a:xfrm rot="467865">
                <a:off x="2332" y="1514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61" name="Line 89"/>
              <p:cNvSpPr>
                <a:spLocks noChangeShapeType="1"/>
              </p:cNvSpPr>
              <p:nvPr/>
            </p:nvSpPr>
            <p:spPr bwMode="auto">
              <a:xfrm rot="467865" flipH="1">
                <a:off x="2437" y="1225"/>
                <a:ext cx="70" cy="11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24762" name="Group 90"/>
              <p:cNvGrpSpPr>
                <a:grpSpLocks/>
              </p:cNvGrpSpPr>
              <p:nvPr/>
            </p:nvGrpSpPr>
            <p:grpSpPr bwMode="auto">
              <a:xfrm>
                <a:off x="1520" y="2112"/>
                <a:ext cx="608" cy="581"/>
                <a:chOff x="1520" y="2112"/>
                <a:chExt cx="608" cy="581"/>
              </a:xfrm>
            </p:grpSpPr>
            <p:sp>
              <p:nvSpPr>
                <p:cNvPr id="924763" name="Line 91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722" y="2167"/>
                  <a:ext cx="198" cy="33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64" name="Line 92"/>
                <p:cNvSpPr>
                  <a:spLocks noChangeShapeType="1"/>
                </p:cNvSpPr>
                <p:nvPr/>
              </p:nvSpPr>
              <p:spPr bwMode="auto">
                <a:xfrm rot="467865">
                  <a:off x="1679" y="2497"/>
                  <a:ext cx="336" cy="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65" name="Line 93"/>
                <p:cNvSpPr>
                  <a:spLocks noChangeShapeType="1"/>
                </p:cNvSpPr>
                <p:nvPr/>
              </p:nvSpPr>
              <p:spPr bwMode="auto">
                <a:xfrm rot="16667865" flipH="1">
                  <a:off x="1516" y="2294"/>
                  <a:ext cx="384" cy="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766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1728" y="2496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sz="1600">
                      <a:solidFill>
                        <a:schemeClr val="tx1"/>
                      </a:solidFill>
                      <a:latin typeface="Helvetica" pitchFamily="-1" charset="0"/>
                    </a:rPr>
                    <a:t>x</a:t>
                  </a:r>
                </a:p>
              </p:txBody>
            </p:sp>
            <p:sp>
              <p:nvSpPr>
                <p:cNvPr id="924767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1520" y="2256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sz="1600">
                      <a:solidFill>
                        <a:schemeClr val="tx1"/>
                      </a:solidFill>
                      <a:latin typeface="Helvetica" pitchFamily="-1" charset="0"/>
                    </a:rPr>
                    <a:t>y</a:t>
                  </a:r>
                </a:p>
              </p:txBody>
            </p:sp>
            <p:sp>
              <p:nvSpPr>
                <p:cNvPr id="924768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1936" y="2160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sz="1600">
                      <a:solidFill>
                        <a:schemeClr val="tx1"/>
                      </a:solidFill>
                      <a:latin typeface="Helvetica" pitchFamily="-1" charset="0"/>
                    </a:rPr>
                    <a:t>z</a:t>
                  </a:r>
                </a:p>
              </p:txBody>
            </p:sp>
          </p:grpSp>
        </p:grpSp>
      </p:grpSp>
      <p:grpSp>
        <p:nvGrpSpPr>
          <p:cNvPr id="924782" name="Group 110"/>
          <p:cNvGrpSpPr>
            <a:grpSpLocks/>
          </p:cNvGrpSpPr>
          <p:nvPr/>
        </p:nvGrpSpPr>
        <p:grpSpPr bwMode="auto">
          <a:xfrm>
            <a:off x="5689084" y="692949"/>
            <a:ext cx="2957513" cy="2251075"/>
            <a:chOff x="3283" y="692"/>
            <a:chExt cx="1724" cy="1342"/>
          </a:xfrm>
        </p:grpSpPr>
        <p:pic>
          <p:nvPicPr>
            <p:cNvPr id="924778" name="Picture 106" descr="ppg04_corr"/>
            <p:cNvPicPr>
              <a:picLocks noChangeAspect="1" noChangeArrowheads="1"/>
            </p:cNvPicPr>
            <p:nvPr/>
          </p:nvPicPr>
          <p:blipFill>
            <a:blip r:embed="rId3"/>
            <a:srcRect l="51201" t="47647"/>
            <a:stretch>
              <a:fillRect/>
            </a:stretch>
          </p:blipFill>
          <p:spPr bwMode="auto">
            <a:xfrm>
              <a:off x="3484" y="692"/>
              <a:ext cx="1523" cy="1294"/>
            </a:xfrm>
            <a:prstGeom prst="rect">
              <a:avLst/>
            </a:prstGeom>
            <a:noFill/>
          </p:spPr>
        </p:pic>
        <p:sp>
          <p:nvSpPr>
            <p:cNvPr id="924779" name="Text Box 107"/>
            <p:cNvSpPr txBox="1">
              <a:spLocks noChangeArrowheads="1"/>
            </p:cNvSpPr>
            <p:nvPr/>
          </p:nvSpPr>
          <p:spPr bwMode="auto">
            <a:xfrm>
              <a:off x="3484" y="1833"/>
              <a:ext cx="1523" cy="20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buFont typeface="Monotype Sorts" pitchFamily="-1" charset="2"/>
                <a:buNone/>
              </a:pPr>
              <a:r>
                <a:rPr lang="en-US" sz="1600">
                  <a:solidFill>
                    <a:schemeClr val="tx2"/>
                  </a:solidFill>
                </a:rPr>
                <a:t>opening angle (degrees)</a:t>
              </a:r>
            </a:p>
          </p:txBody>
        </p:sp>
        <p:sp>
          <p:nvSpPr>
            <p:cNvPr id="924780" name="Text Box 108"/>
            <p:cNvSpPr txBox="1">
              <a:spLocks noChangeArrowheads="1"/>
            </p:cNvSpPr>
            <p:nvPr/>
          </p:nvSpPr>
          <p:spPr bwMode="auto">
            <a:xfrm rot="-5400000">
              <a:off x="2717" y="1262"/>
              <a:ext cx="1328" cy="19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buFont typeface="Monotype Sorts" pitchFamily="-1" charset="2"/>
                <a:buNone/>
              </a:pPr>
              <a:r>
                <a:rPr lang="en-US" sz="1600">
                  <a:solidFill>
                    <a:schemeClr val="tx2"/>
                  </a:solidFill>
                </a:rPr>
                <a:t># of pairs</a:t>
              </a:r>
            </a:p>
          </p:txBody>
        </p:sp>
        <p:sp>
          <p:nvSpPr>
            <p:cNvPr id="924781" name="Rectangle 109"/>
            <p:cNvSpPr>
              <a:spLocks noChangeArrowheads="1"/>
            </p:cNvSpPr>
            <p:nvPr/>
          </p:nvSpPr>
          <p:spPr bwMode="auto">
            <a:xfrm>
              <a:off x="3568" y="739"/>
              <a:ext cx="160" cy="16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924783" name="Line 111"/>
          <p:cNvSpPr>
            <a:spLocks noChangeShapeType="1"/>
          </p:cNvSpPr>
          <p:nvPr/>
        </p:nvSpPr>
        <p:spPr bwMode="auto">
          <a:xfrm>
            <a:off x="6178034" y="1710536"/>
            <a:ext cx="2228850" cy="0"/>
          </a:xfrm>
          <a:prstGeom prst="line">
            <a:avLst/>
          </a:prstGeom>
          <a:noFill/>
          <a:ln w="28575">
            <a:solidFill>
              <a:schemeClr val="hlink"/>
            </a:solidFill>
            <a:prstDash val="dash"/>
            <a:round/>
            <a:headEnd/>
            <a:tailEnd/>
          </a:ln>
          <a:effectLst/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24777" name="Text Box 105"/>
          <p:cNvSpPr txBox="1">
            <a:spLocks noChangeArrowheads="1"/>
          </p:cNvSpPr>
          <p:nvPr/>
        </p:nvSpPr>
        <p:spPr bwMode="auto">
          <a:xfrm>
            <a:off x="770372" y="4152075"/>
            <a:ext cx="3260726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Monotype Sorts" pitchFamily="-1" charset="2"/>
              <a:buNone/>
            </a:pPr>
            <a:r>
              <a:rPr lang="en-US" sz="1800" dirty="0">
                <a:solidFill>
                  <a:schemeClr val="tx2"/>
                </a:solidFill>
                <a:latin typeface="Arial" pitchFamily="-1" charset="0"/>
              </a:rPr>
              <a:t>Use data to constrain hydrodynamics:</a:t>
            </a:r>
          </a:p>
          <a:p>
            <a:pPr>
              <a:buFont typeface="Monotype Sorts" pitchFamily="-1" charset="2"/>
              <a:buNone/>
            </a:pPr>
            <a:r>
              <a:rPr lang="en-US" sz="1800" dirty="0">
                <a:latin typeface="Arial" pitchFamily="-1" charset="0"/>
              </a:rPr>
              <a:t>Find that it works IF we</a:t>
            </a:r>
          </a:p>
          <a:p>
            <a:pPr>
              <a:buFont typeface="Monotype Sorts" pitchFamily="-1" charset="2"/>
              <a:buNone/>
            </a:pPr>
            <a:r>
              <a:rPr lang="en-US" sz="1800" dirty="0">
                <a:latin typeface="Arial" pitchFamily="-1" charset="0"/>
              </a:rPr>
              <a:t>include a plasma phase</a:t>
            </a:r>
          </a:p>
          <a:p>
            <a:pPr>
              <a:buFont typeface="Monotype Sorts" pitchFamily="-1" charset="2"/>
              <a:buNone/>
            </a:pPr>
            <a:r>
              <a:rPr lang="en-US" sz="1800" dirty="0">
                <a:latin typeface="Arial" pitchFamily="-1" charset="0"/>
              </a:rPr>
              <a:t>with only tiny viscosity per particle (or </a:t>
            </a:r>
            <a:r>
              <a:rPr lang="en-US" sz="1800" dirty="0">
                <a:latin typeface="Symbol" pitchFamily="2" charset="2"/>
              </a:rPr>
              <a:t>h</a:t>
            </a:r>
            <a:r>
              <a:rPr lang="en-US" sz="1800" dirty="0">
                <a:latin typeface="Arial" pitchFamily="-1" charset="0"/>
              </a:rPr>
              <a:t>/S)</a:t>
            </a:r>
          </a:p>
        </p:txBody>
      </p:sp>
      <p:sp>
        <p:nvSpPr>
          <p:cNvPr id="924789" name="Line 117"/>
          <p:cNvSpPr>
            <a:spLocks noChangeShapeType="1"/>
          </p:cNvSpPr>
          <p:nvPr/>
        </p:nvSpPr>
        <p:spPr bwMode="auto">
          <a:xfrm>
            <a:off x="6554272" y="1242224"/>
            <a:ext cx="0" cy="8445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B9F1A46A-4D05-8546-886B-CCC1BA359A85}"/>
              </a:ext>
            </a:extLst>
          </p:cNvPr>
          <p:cNvSpPr txBox="1"/>
          <p:nvPr/>
        </p:nvSpPr>
        <p:spPr>
          <a:xfrm>
            <a:off x="3122484" y="2620457"/>
            <a:ext cx="28414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Monotype Sorts" pitchFamily="-1" charset="2"/>
              <a:buNone/>
            </a:pPr>
            <a:r>
              <a:rPr lang="en-US" sz="2000" i="1" dirty="0">
                <a:solidFill>
                  <a:schemeClr val="accent6"/>
                </a:solidFill>
                <a:latin typeface="Arial" pitchFamily="-1" charset="0"/>
              </a:rPr>
              <a:t>Fourier analysis -&gt; v</a:t>
            </a:r>
            <a:r>
              <a:rPr lang="en-US" sz="2000" i="1" baseline="-25000" dirty="0">
                <a:solidFill>
                  <a:schemeClr val="accent6"/>
                </a:solidFill>
                <a:latin typeface="Arial" pitchFamily="-1" charset="0"/>
              </a:rPr>
              <a:t>2</a:t>
            </a:r>
            <a:r>
              <a:rPr lang="en-US" sz="2000" i="1" baseline="30000" dirty="0">
                <a:solidFill>
                  <a:schemeClr val="accent6"/>
                </a:solidFill>
                <a:latin typeface="Arial" pitchFamily="-1" charset="0"/>
              </a:rPr>
              <a:t>2</a:t>
            </a:r>
          </a:p>
        </p:txBody>
      </p:sp>
      <p:pic>
        <p:nvPicPr>
          <p:cNvPr id="119" name="Picture 4">
            <a:extLst>
              <a:ext uri="{FF2B5EF4-FFF2-40B4-BE49-F238E27FC236}">
                <a16:creationId xmlns:a16="http://schemas.microsoft.com/office/drawing/2014/main" id="{D2E287B2-1BFF-2A44-8F63-5E2844044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/>
          <a:stretch>
            <a:fillRect/>
          </a:stretch>
        </p:blipFill>
        <p:spPr bwMode="auto">
          <a:xfrm>
            <a:off x="5245218" y="3280739"/>
            <a:ext cx="2681133" cy="347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4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4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7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BAB3-59D6-F741-8739-7C20E945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a transverse velocity boost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68FDA8-1D1E-BA46-9F6A-140319CE82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E7148-6BD3-F048-AB80-2EC955AD0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"/>
          <a:stretch/>
        </p:blipFill>
        <p:spPr bwMode="auto">
          <a:xfrm>
            <a:off x="658934" y="714046"/>
            <a:ext cx="3411071" cy="297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7BA119A8-08EA-0A43-98DD-0AEFA2CF7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005" y="1240947"/>
            <a:ext cx="3594847" cy="117570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1600" b="0" i="1" dirty="0">
                <a:solidFill>
                  <a:srgbClr val="FF0000"/>
                </a:solidFill>
                <a:latin typeface="+mn-lt"/>
              </a:rPr>
              <a:t>Curves = hydro from Derek </a:t>
            </a:r>
            <a:r>
              <a:rPr lang="en-US" altLang="en-US" sz="1600" b="0" i="1" dirty="0" err="1">
                <a:solidFill>
                  <a:srgbClr val="FF0000"/>
                </a:solidFill>
                <a:latin typeface="+mn-lt"/>
              </a:rPr>
              <a:t>Teaney</a:t>
            </a:r>
            <a:endParaRPr lang="en-US" altLang="en-US" sz="1600" b="0" i="1" dirty="0">
              <a:solidFill>
                <a:srgbClr val="FF0000"/>
              </a:solidFill>
              <a:latin typeface="+mn-lt"/>
            </a:endParaRPr>
          </a:p>
          <a:p>
            <a:pPr>
              <a:buNone/>
            </a:pPr>
            <a:endParaRPr lang="en-US" altLang="en-US" sz="1600" b="0" i="1" dirty="0">
              <a:solidFill>
                <a:srgbClr val="FF0000"/>
              </a:solidFill>
              <a:latin typeface="+mn-lt"/>
            </a:endParaRPr>
          </a:p>
          <a:p>
            <a:pPr>
              <a:buNone/>
            </a:pPr>
            <a:r>
              <a:rPr lang="en-US" altLang="en-US" sz="1600" b="0" i="1" dirty="0">
                <a:solidFill>
                  <a:srgbClr val="FF0000"/>
                </a:solidFill>
                <a:latin typeface="+mn-lt"/>
              </a:rPr>
              <a:t>Agreement with data indicates presence of radial expansion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8F8EE4A-D735-C84B-A000-BEF14BC98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8734" y="986242"/>
            <a:ext cx="112055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1200" b="0" dirty="0">
                <a:solidFill>
                  <a:schemeClr val="tx1"/>
                </a:solidFill>
                <a:latin typeface="+mn-lt"/>
              </a:rPr>
              <a:t>PHENIX preliminary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7DA3EC45-EF5D-1448-A751-2115C5BA6481}"/>
              </a:ext>
            </a:extLst>
          </p:cNvPr>
          <p:cNvGrpSpPr>
            <a:grpSpLocks/>
          </p:cNvGrpSpPr>
          <p:nvPr/>
        </p:nvGrpSpPr>
        <p:grpSpPr bwMode="auto">
          <a:xfrm>
            <a:off x="1460130" y="3295650"/>
            <a:ext cx="6595702" cy="3429000"/>
            <a:chOff x="-63" y="3488"/>
            <a:chExt cx="4383" cy="2152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4F61417E-5F8A-8A42-B02F-9761DCD93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38" r="12500"/>
            <a:stretch>
              <a:fillRect/>
            </a:stretch>
          </p:blipFill>
          <p:spPr bwMode="auto">
            <a:xfrm>
              <a:off x="2038" y="3488"/>
              <a:ext cx="2282" cy="2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74E69A35-3D21-FD49-A574-75C755A60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6" y="4413"/>
              <a:ext cx="2215" cy="497"/>
            </a:xfrm>
            <a:prstGeom prst="line">
              <a:avLst/>
            </a:prstGeom>
            <a:noFill/>
            <a:ln w="28575">
              <a:solidFill>
                <a:srgbClr val="FF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92884F45-4408-1246-99DD-67391C7AE6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3" y="4062"/>
              <a:ext cx="1681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800" b="0" dirty="0" err="1">
                  <a:solidFill>
                    <a:schemeClr val="tx1"/>
                  </a:solidFill>
                  <a:latin typeface="+mn-lt"/>
                </a:rPr>
                <a:t>Teaney</a:t>
              </a:r>
              <a:r>
                <a:rPr lang="en-US" altLang="en-US" sz="1800" b="0" dirty="0">
                  <a:solidFill>
                    <a:schemeClr val="tx1"/>
                  </a:solidFill>
                  <a:latin typeface="+mn-lt"/>
                </a:rPr>
                <a:t>, </a:t>
              </a:r>
              <a:r>
                <a:rPr lang="en-US" altLang="en-US" sz="1800" b="0" dirty="0" err="1">
                  <a:solidFill>
                    <a:schemeClr val="tx1"/>
                  </a:solidFill>
                  <a:latin typeface="+mn-lt"/>
                </a:rPr>
                <a:t>Lauret</a:t>
              </a:r>
              <a:r>
                <a:rPr lang="en-US" altLang="en-US" sz="1800" b="0" dirty="0">
                  <a:solidFill>
                    <a:schemeClr val="tx1"/>
                  </a:solidFill>
                  <a:latin typeface="+mn-lt"/>
                </a:rPr>
                <a:t>, </a:t>
              </a:r>
              <a:r>
                <a:rPr lang="en-US" altLang="en-US" sz="1800" b="0" dirty="0" err="1">
                  <a:solidFill>
                    <a:schemeClr val="tx1"/>
                  </a:solidFill>
                  <a:latin typeface="+mn-lt"/>
                </a:rPr>
                <a:t>Shuryak</a:t>
              </a:r>
              <a:endParaRPr lang="en-US" altLang="en-US" sz="1800" b="0" dirty="0">
                <a:solidFill>
                  <a:schemeClr val="tx1"/>
                </a:solidFill>
                <a:latin typeface="+mn-lt"/>
              </a:endParaRPr>
            </a:p>
            <a:p>
              <a:pPr>
                <a:buNone/>
              </a:pPr>
              <a:r>
                <a:rPr lang="en-US" altLang="en-US" sz="1800" b="0" dirty="0" err="1">
                  <a:solidFill>
                    <a:schemeClr val="tx1"/>
                  </a:solidFill>
                  <a:latin typeface="+mn-lt"/>
                </a:rPr>
                <a:t>nucl-th</a:t>
              </a:r>
              <a:r>
                <a:rPr lang="en-US" altLang="en-US" sz="1800" b="0" dirty="0">
                  <a:solidFill>
                    <a:schemeClr val="tx1"/>
                  </a:solidFill>
                  <a:latin typeface="+mn-lt"/>
                </a:rPr>
                <a:t>/0110037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2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FF62F262-3A7A-894A-947E-C2DB72F37A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We found an excess of </a:t>
            </a:r>
            <a:r>
              <a:rPr lang="en-US" altLang="en-US" dirty="0" err="1"/>
              <a:t>baryos</a:t>
            </a:r>
            <a:endParaRPr lang="en-US" altLang="en-US" dirty="0"/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7F3D394C-2FE5-0243-B858-BC253EC19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2521" y="650485"/>
            <a:ext cx="8260137" cy="1975921"/>
          </a:xfrm>
        </p:spPr>
        <p:txBody>
          <a:bodyPr/>
          <a:lstStyle/>
          <a:p>
            <a:r>
              <a:rPr lang="en-US" altLang="en-US" dirty="0"/>
              <a:t>Radial flow boosts baryons to higher </a:t>
            </a:r>
            <a:r>
              <a:rPr lang="en-US" altLang="en-US" dirty="0" err="1"/>
              <a:t>p</a:t>
            </a:r>
            <a:r>
              <a:rPr lang="en-US" altLang="en-US" baseline="-25000" dirty="0" err="1"/>
              <a:t>T</a:t>
            </a:r>
            <a:r>
              <a:rPr lang="en-US" altLang="en-US" baseline="-25000" dirty="0"/>
              <a:t> </a:t>
            </a:r>
            <a:r>
              <a:rPr lang="en-US" altLang="en-US" dirty="0"/>
              <a:t>than mesons</a:t>
            </a:r>
          </a:p>
          <a:p>
            <a:endParaRPr lang="en-US" altLang="en-US" baseline="-25000" dirty="0"/>
          </a:p>
          <a:p>
            <a:r>
              <a:rPr lang="en-US" altLang="en-US" dirty="0"/>
              <a:t>Jet quenching reduces </a:t>
            </a:r>
            <a:r>
              <a:rPr lang="en-US" altLang="en-US" dirty="0">
                <a:latin typeface="Symbol" pitchFamily="2" charset="2"/>
              </a:rPr>
              <a:t>p</a:t>
            </a:r>
            <a:r>
              <a:rPr lang="en-US" altLang="en-US" dirty="0"/>
              <a:t> yield by ~3-5</a:t>
            </a:r>
          </a:p>
          <a:p>
            <a:pPr lvl="1"/>
            <a:r>
              <a:rPr lang="en-US" altLang="en-US" dirty="0"/>
              <a:t>baryons less depleted as less likely to be leading particles in fragmenting jet</a:t>
            </a:r>
          </a:p>
        </p:txBody>
      </p:sp>
      <p:sp>
        <p:nvSpPr>
          <p:cNvPr id="137220" name="Text Box 4">
            <a:extLst>
              <a:ext uri="{FF2B5EF4-FFF2-40B4-BE49-F238E27FC236}">
                <a16:creationId xmlns:a16="http://schemas.microsoft.com/office/drawing/2014/main" id="{23EE54F0-8D7A-E148-AA39-ADF40ED19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608" y="5387789"/>
            <a:ext cx="2706079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1400" b="0" dirty="0" err="1">
                <a:solidFill>
                  <a:schemeClr val="tx1"/>
                </a:solidFill>
                <a:latin typeface="+mn-lt"/>
              </a:rPr>
              <a:t>Vitev</a:t>
            </a:r>
            <a:r>
              <a:rPr lang="en-US" altLang="en-US" sz="1400" b="0" dirty="0">
                <a:solidFill>
                  <a:schemeClr val="tx1"/>
                </a:solidFill>
                <a:latin typeface="+mn-lt"/>
              </a:rPr>
              <a:t> &amp; </a:t>
            </a:r>
            <a:r>
              <a:rPr lang="en-US" altLang="en-US" sz="1400" b="0" dirty="0" err="1">
                <a:solidFill>
                  <a:schemeClr val="tx1"/>
                </a:solidFill>
                <a:latin typeface="+mn-lt"/>
              </a:rPr>
              <a:t>Gyulassy</a:t>
            </a:r>
            <a:r>
              <a:rPr lang="en-US" altLang="en-US" sz="1400" b="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>
              <a:buNone/>
            </a:pPr>
            <a:r>
              <a:rPr lang="en-US" altLang="en-US" sz="1400" b="0" dirty="0">
                <a:solidFill>
                  <a:schemeClr val="tx1"/>
                </a:solidFill>
                <a:latin typeface="+mn-lt"/>
              </a:rPr>
              <a:t>Phys. Rev. C65 (2002) 041902</a:t>
            </a:r>
          </a:p>
        </p:txBody>
      </p:sp>
      <p:pic>
        <p:nvPicPr>
          <p:cNvPr id="137221" name="Picture 5">
            <a:extLst>
              <a:ext uri="{FF2B5EF4-FFF2-40B4-BE49-F238E27FC236}">
                <a16:creationId xmlns:a16="http://schemas.microsoft.com/office/drawing/2014/main" id="{713C7DB2-8BC5-614E-A13E-BF165CB89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7598" r="49347" b="58333"/>
          <a:stretch>
            <a:fillRect/>
          </a:stretch>
        </p:blipFill>
        <p:spPr bwMode="auto">
          <a:xfrm>
            <a:off x="276252" y="2918257"/>
            <a:ext cx="3355916" cy="246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4" name="Picture 8">
            <a:extLst>
              <a:ext uri="{FF2B5EF4-FFF2-40B4-BE49-F238E27FC236}">
                <a16:creationId xmlns:a16="http://schemas.microsoft.com/office/drawing/2014/main" id="{0F0BC42E-9BE6-3444-A190-FBB08329F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005" y="3035376"/>
            <a:ext cx="4960829" cy="336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5AE7CDC8-E7E5-1742-AAA5-301D9980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5853" y="2727599"/>
            <a:ext cx="1507144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400" b="0" dirty="0" err="1">
                <a:solidFill>
                  <a:schemeClr val="tx1"/>
                </a:solidFill>
                <a:latin typeface="+mn-lt"/>
              </a:rPr>
              <a:t>nucl</a:t>
            </a:r>
            <a:r>
              <a:rPr lang="en-US" altLang="en-US" sz="1400" b="0" dirty="0">
                <a:solidFill>
                  <a:schemeClr val="tx1"/>
                </a:solidFill>
                <a:latin typeface="+mn-lt"/>
              </a:rPr>
              <a:t>-ex/0203015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CB0EDCCD-B02D-1C4F-A5FA-5C245C8BC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</a:t>
            </a:r>
            <a:r>
              <a:rPr lang="en-US" altLang="en-US" sz="2700" baseline="26000" dirty="0">
                <a:sym typeface="Symbol" pitchFamily="2" charset="2"/>
              </a:rPr>
              <a:t></a:t>
            </a:r>
            <a:r>
              <a:rPr lang="en-US" altLang="en-US" dirty="0"/>
              <a:t> &amp; </a:t>
            </a:r>
            <a:r>
              <a:rPr lang="en-US" altLang="en-US" dirty="0">
                <a:latin typeface="Symbol" pitchFamily="2" charset="2"/>
              </a:rPr>
              <a:t>p</a:t>
            </a:r>
            <a:r>
              <a:rPr lang="en-US" altLang="en-US" baseline="26000" dirty="0"/>
              <a:t>0 </a:t>
            </a:r>
            <a:r>
              <a:rPr lang="en-US" altLang="en-US" dirty="0"/>
              <a:t>below expectation from </a:t>
            </a:r>
            <a:r>
              <a:rPr lang="en-US" altLang="en-US" dirty="0" err="1"/>
              <a:t>N</a:t>
            </a:r>
            <a:r>
              <a:rPr lang="en-US" altLang="en-US" baseline="-25000" dirty="0" err="1"/>
              <a:t>coll</a:t>
            </a:r>
            <a:endParaRPr lang="en-US" altLang="en-US" baseline="-25000" dirty="0"/>
          </a:p>
        </p:txBody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DA74D99B-F52A-E449-908B-60B317693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92088" y="4877991"/>
            <a:ext cx="6937512" cy="2160587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en-US" altLang="en-US" dirty="0"/>
              <a:t>Peripheral (60-80% of </a:t>
            </a:r>
            <a:r>
              <a:rPr lang="en-US" altLang="en-US" dirty="0" err="1">
                <a:latin typeface="Symbol" pitchFamily="2" charset="2"/>
              </a:rPr>
              <a:t>s</a:t>
            </a:r>
            <a:r>
              <a:rPr lang="en-US" altLang="en-US" baseline="-20000" dirty="0" err="1"/>
              <a:t>geom</a:t>
            </a:r>
            <a:r>
              <a:rPr lang="en-US" altLang="en-US" dirty="0"/>
              <a:t>): </a:t>
            </a:r>
          </a:p>
          <a:p>
            <a:pPr>
              <a:buFont typeface="Monotype Sorts" pitchFamily="2" charset="2"/>
              <a:buNone/>
            </a:pPr>
            <a:r>
              <a:rPr lang="en-US" altLang="en-US" dirty="0"/>
              <a:t>&lt;N binary collisions&gt; = 20 </a:t>
            </a:r>
            <a:r>
              <a:rPr lang="en-US" altLang="en-US" dirty="0">
                <a:sym typeface="Symbol" pitchFamily="2" charset="2"/>
              </a:rPr>
              <a:t> 6</a:t>
            </a:r>
            <a:r>
              <a:rPr lang="en-US" altLang="en-US" dirty="0"/>
              <a:t> </a:t>
            </a:r>
          </a:p>
          <a:p>
            <a:pPr>
              <a:buFont typeface="Monotype Sorts" pitchFamily="2" charset="2"/>
              <a:buNone/>
            </a:pPr>
            <a:endParaRPr lang="en-US" altLang="en-US" dirty="0"/>
          </a:p>
          <a:p>
            <a:pPr>
              <a:buFont typeface="Monotype Sorts" pitchFamily="2" charset="2"/>
              <a:buNone/>
            </a:pPr>
            <a:r>
              <a:rPr lang="en-US" altLang="en-US" dirty="0"/>
              <a:t>central (0-10%): &lt;N bin </a:t>
            </a:r>
            <a:r>
              <a:rPr lang="en-US" altLang="en-US" dirty="0" err="1"/>
              <a:t>coll</a:t>
            </a:r>
            <a:r>
              <a:rPr lang="en-US" altLang="en-US" dirty="0"/>
              <a:t>&gt; = 905 </a:t>
            </a:r>
            <a:r>
              <a:rPr lang="en-US" altLang="en-US" dirty="0">
                <a:sym typeface="Symbol" pitchFamily="2" charset="2"/>
              </a:rPr>
              <a:t> </a:t>
            </a:r>
            <a:r>
              <a:rPr lang="en-US" altLang="en-US" dirty="0"/>
              <a:t>96</a:t>
            </a:r>
          </a:p>
        </p:txBody>
      </p:sp>
      <p:sp>
        <p:nvSpPr>
          <p:cNvPr id="231428" name="Text Box 4">
            <a:extLst>
              <a:ext uri="{FF2B5EF4-FFF2-40B4-BE49-F238E27FC236}">
                <a16:creationId xmlns:a16="http://schemas.microsoft.com/office/drawing/2014/main" id="{E944FB48-9D54-6647-BF01-3C6E8CD64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3903" y="5311378"/>
            <a:ext cx="30168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1350"/>
          </a:p>
        </p:txBody>
      </p:sp>
      <p:pic>
        <p:nvPicPr>
          <p:cNvPr id="231429" name="Picture 5">
            <a:extLst>
              <a:ext uri="{FF2B5EF4-FFF2-40B4-BE49-F238E27FC236}">
                <a16:creationId xmlns:a16="http://schemas.microsoft.com/office/drawing/2014/main" id="{479485D2-195F-1345-A483-F55F1CECB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 b="11610"/>
          <a:stretch>
            <a:fillRect/>
          </a:stretch>
        </p:blipFill>
        <p:spPr bwMode="auto">
          <a:xfrm>
            <a:off x="2386013" y="1266825"/>
            <a:ext cx="4371975" cy="361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0" name="Picture 6">
            <a:extLst>
              <a:ext uri="{FF2B5EF4-FFF2-40B4-BE49-F238E27FC236}">
                <a16:creationId xmlns:a16="http://schemas.microsoft.com/office/drawing/2014/main" id="{CD4BFABF-6F4F-4E43-9DB7-03048770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928687"/>
            <a:ext cx="1076325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31" name="Text Box 7">
            <a:extLst>
              <a:ext uri="{FF2B5EF4-FFF2-40B4-BE49-F238E27FC236}">
                <a16:creationId xmlns:a16="http://schemas.microsoft.com/office/drawing/2014/main" id="{6633B4AF-CBE9-FF4A-9945-6D1D69E8F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1" y="1029891"/>
            <a:ext cx="182293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350" b="0" dirty="0">
                <a:solidFill>
                  <a:schemeClr val="tx1"/>
                </a:solidFill>
              </a:rPr>
              <a:t>PRL 88, 022301 (2002)</a:t>
            </a:r>
          </a:p>
        </p:txBody>
      </p:sp>
      <p:sp>
        <p:nvSpPr>
          <p:cNvPr id="231432" name="Line 8">
            <a:extLst>
              <a:ext uri="{FF2B5EF4-FFF2-40B4-BE49-F238E27FC236}">
                <a16:creationId xmlns:a16="http://schemas.microsoft.com/office/drawing/2014/main" id="{6C0B2EE8-257F-EB44-AE35-E730FBCF9B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86012" y="3429000"/>
            <a:ext cx="1443038" cy="1448991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31433" name="Line 9">
            <a:extLst>
              <a:ext uri="{FF2B5EF4-FFF2-40B4-BE49-F238E27FC236}">
                <a16:creationId xmlns:a16="http://schemas.microsoft.com/office/drawing/2014/main" id="{47CE8193-C775-5944-82E7-405B576A31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88413" y="3627783"/>
            <a:ext cx="112375" cy="2484931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2626B1D-3164-4642-9E73-8507F5920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88" y="3629226"/>
            <a:ext cx="936475" cy="63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600" b="0" dirty="0">
                <a:solidFill>
                  <a:schemeClr val="tx1"/>
                </a:solidFill>
                <a:latin typeface="+mn-lt"/>
              </a:rPr>
              <a:t>1159</a:t>
            </a:r>
          </a:p>
          <a:p>
            <a:pPr>
              <a:buNone/>
            </a:pPr>
            <a:r>
              <a:rPr lang="en-US" altLang="en-US" sz="1600" b="0" dirty="0">
                <a:solidFill>
                  <a:schemeClr val="tx1"/>
                </a:solidFill>
                <a:latin typeface="+mn-lt"/>
              </a:rPr>
              <a:t>citations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17EEB-0C46-E841-8480-DAC1300C7CBE}" type="slidenum">
              <a:rPr lang="en-US"/>
              <a:pPr/>
              <a:t>14</a:t>
            </a:fld>
            <a:endParaRPr lang="en-US"/>
          </a:p>
        </p:txBody>
      </p:sp>
      <p:sp>
        <p:nvSpPr>
          <p:cNvPr id="37683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152400" y="237565"/>
            <a:ext cx="8797925" cy="411163"/>
          </a:xfrm>
        </p:spPr>
        <p:txBody>
          <a:bodyPr/>
          <a:lstStyle/>
          <a:p>
            <a:r>
              <a:rPr lang="en-US" sz="2800" dirty="0"/>
              <a:t>Look for jet suppression </a:t>
            </a:r>
            <a:br>
              <a:rPr lang="en-US" sz="2800" dirty="0"/>
            </a:br>
            <a:r>
              <a:rPr lang="en-US" sz="2800" dirty="0"/>
              <a:t>(predicted by Wang &amp; </a:t>
            </a:r>
            <a:r>
              <a:rPr lang="en-US" sz="2800" dirty="0" err="1"/>
              <a:t>Gyulassy</a:t>
            </a:r>
            <a:r>
              <a:rPr lang="en-US" sz="2800" dirty="0"/>
              <a:t>)</a:t>
            </a:r>
          </a:p>
        </p:txBody>
      </p:sp>
      <p:graphicFrame>
        <p:nvGraphicFramePr>
          <p:cNvPr id="376836" name="Object 1028"/>
          <p:cNvGraphicFramePr>
            <a:graphicFrameLocks noChangeAspect="1"/>
          </p:cNvGraphicFramePr>
          <p:nvPr/>
        </p:nvGraphicFramePr>
        <p:xfrm>
          <a:off x="2057400" y="1997075"/>
          <a:ext cx="410845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" name="Equation" r:id="rId3" imgW="1815840" imgH="457200" progId="Equation.3">
                  <p:embed/>
                </p:oleObj>
              </mc:Choice>
              <mc:Fallback>
                <p:oleObj name="Equation" r:id="rId3" imgW="181584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997075"/>
                        <a:ext cx="4108450" cy="10350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6837" name="Oval 1029"/>
          <p:cNvSpPr>
            <a:spLocks noChangeArrowheads="1"/>
          </p:cNvSpPr>
          <p:nvPr/>
        </p:nvSpPr>
        <p:spPr bwMode="auto">
          <a:xfrm>
            <a:off x="3513138" y="2574925"/>
            <a:ext cx="544512" cy="533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 b="0">
              <a:solidFill>
                <a:schemeClr val="tx1"/>
              </a:solidFill>
            </a:endParaRPr>
          </a:p>
        </p:txBody>
      </p:sp>
      <p:sp>
        <p:nvSpPr>
          <p:cNvPr id="376838" name="Oval 1030"/>
          <p:cNvSpPr>
            <a:spLocks noChangeArrowheads="1"/>
          </p:cNvSpPr>
          <p:nvPr/>
        </p:nvSpPr>
        <p:spPr bwMode="auto">
          <a:xfrm>
            <a:off x="4029075" y="2497138"/>
            <a:ext cx="2133600" cy="557212"/>
          </a:xfrm>
          <a:prstGeom prst="ellipse">
            <a:avLst/>
          </a:prstGeom>
          <a:noFill/>
          <a:ln w="25400">
            <a:solidFill>
              <a:srgbClr val="D6009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6839" name="Text Box 1031"/>
          <p:cNvSpPr txBox="1">
            <a:spLocks noChangeArrowheads="1"/>
          </p:cNvSpPr>
          <p:nvPr/>
        </p:nvSpPr>
        <p:spPr bwMode="auto">
          <a:xfrm>
            <a:off x="5867400" y="3336925"/>
            <a:ext cx="2362200" cy="46166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sz="2400" b="0">
                <a:solidFill>
                  <a:srgbClr val="0000FF"/>
                </a:solidFill>
              </a:rPr>
              <a:t>&lt;N</a:t>
            </a:r>
            <a:r>
              <a:rPr lang="en-US" sz="2400" b="0" baseline="-25000">
                <a:solidFill>
                  <a:srgbClr val="0000FF"/>
                </a:solidFill>
              </a:rPr>
              <a:t>binary</a:t>
            </a:r>
            <a:r>
              <a:rPr lang="en-US" sz="2400" b="0">
                <a:solidFill>
                  <a:srgbClr val="0000FF"/>
                </a:solidFill>
              </a:rPr>
              <a:t>&gt;/</a:t>
            </a:r>
            <a:r>
              <a:rPr lang="en-US" sz="2400" b="0">
                <a:solidFill>
                  <a:srgbClr val="0000FF"/>
                </a:solidFill>
                <a:latin typeface="Symbol" charset="0"/>
              </a:rPr>
              <a:t>s</a:t>
            </a:r>
            <a:r>
              <a:rPr lang="en-US" sz="2400" b="0" baseline="-25000">
                <a:solidFill>
                  <a:srgbClr val="0000FF"/>
                </a:solidFill>
              </a:rPr>
              <a:t>inel</a:t>
            </a:r>
            <a:r>
              <a:rPr lang="en-US" sz="2400" b="0" baseline="30000">
                <a:solidFill>
                  <a:srgbClr val="0000FF"/>
                </a:solidFill>
              </a:rPr>
              <a:t>p+p</a:t>
            </a:r>
            <a:r>
              <a:rPr lang="en-US" sz="2400" b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76840" name="Text Box 1032"/>
          <p:cNvSpPr txBox="1">
            <a:spLocks noChangeArrowheads="1"/>
          </p:cNvSpPr>
          <p:nvPr/>
        </p:nvSpPr>
        <p:spPr bwMode="auto">
          <a:xfrm>
            <a:off x="6705600" y="2270125"/>
            <a:ext cx="2236510" cy="904863"/>
          </a:xfrm>
          <a:prstGeom prst="rect">
            <a:avLst/>
          </a:prstGeom>
          <a:noFill/>
          <a:ln w="25400">
            <a:solidFill>
              <a:srgbClr val="D6009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None/>
            </a:pPr>
            <a:r>
              <a:rPr lang="en-US" sz="2400" b="0">
                <a:solidFill>
                  <a:srgbClr val="D60093"/>
                </a:solidFill>
              </a:rPr>
              <a:t>nucleon-nucleon</a:t>
            </a:r>
          </a:p>
          <a:p>
            <a:pPr eaLnBrk="1" hangingPunct="1">
              <a:buNone/>
            </a:pPr>
            <a:r>
              <a:rPr lang="en-US" sz="2400" b="0">
                <a:solidFill>
                  <a:srgbClr val="D60093"/>
                </a:solidFill>
              </a:rPr>
              <a:t>  cross section</a:t>
            </a:r>
          </a:p>
        </p:txBody>
      </p:sp>
      <p:sp>
        <p:nvSpPr>
          <p:cNvPr id="376841" name="Line 1033"/>
          <p:cNvSpPr>
            <a:spLocks noChangeShapeType="1"/>
          </p:cNvSpPr>
          <p:nvPr/>
        </p:nvSpPr>
        <p:spPr bwMode="auto">
          <a:xfrm flipH="1" flipV="1">
            <a:off x="4013200" y="2994025"/>
            <a:ext cx="1854200" cy="4953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6842" name="Line 1034"/>
          <p:cNvSpPr>
            <a:spLocks noChangeShapeType="1"/>
          </p:cNvSpPr>
          <p:nvPr/>
        </p:nvSpPr>
        <p:spPr bwMode="auto">
          <a:xfrm flipH="1">
            <a:off x="6172200" y="2422525"/>
            <a:ext cx="533400" cy="228600"/>
          </a:xfrm>
          <a:prstGeom prst="line">
            <a:avLst/>
          </a:prstGeom>
          <a:noFill/>
          <a:ln w="25400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6843" name="Text Box 1035"/>
          <p:cNvSpPr txBox="1">
            <a:spLocks noChangeArrowheads="1"/>
          </p:cNvSpPr>
          <p:nvPr/>
        </p:nvSpPr>
        <p:spPr bwMode="auto">
          <a:xfrm>
            <a:off x="781909" y="1028701"/>
            <a:ext cx="7772400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587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indent="0" eaLnBrk="1" hangingPunct="1">
              <a:buNone/>
            </a:pPr>
            <a:r>
              <a:rPr lang="en-US" b="0" dirty="0">
                <a:solidFill>
                  <a:schemeClr val="tx2"/>
                </a:solidFill>
              </a:rPr>
              <a:t>1. Compare </a:t>
            </a:r>
            <a:r>
              <a:rPr lang="en-US" b="0" dirty="0" err="1">
                <a:solidFill>
                  <a:schemeClr val="tx2"/>
                </a:solidFill>
              </a:rPr>
              <a:t>Au+Au</a:t>
            </a:r>
            <a:r>
              <a:rPr lang="en-US" b="0" dirty="0">
                <a:solidFill>
                  <a:schemeClr val="tx2"/>
                </a:solidFill>
              </a:rPr>
              <a:t> to nucleon-nucleon cross sections</a:t>
            </a:r>
          </a:p>
          <a:p>
            <a:pPr marL="0" indent="0" eaLnBrk="1" hangingPunct="1">
              <a:buNone/>
            </a:pPr>
            <a:r>
              <a:rPr lang="en-US" b="0" dirty="0">
                <a:solidFill>
                  <a:schemeClr val="tx2"/>
                </a:solidFill>
              </a:rPr>
              <a:t>2. Compare </a:t>
            </a:r>
            <a:r>
              <a:rPr lang="en-US" b="0" dirty="0" err="1">
                <a:solidFill>
                  <a:schemeClr val="tx2"/>
                </a:solidFill>
              </a:rPr>
              <a:t>Au+Au</a:t>
            </a:r>
            <a:r>
              <a:rPr lang="en-US" b="0" dirty="0">
                <a:solidFill>
                  <a:schemeClr val="tx2"/>
                </a:solidFill>
              </a:rPr>
              <a:t> central/peripheral </a:t>
            </a:r>
          </a:p>
        </p:txBody>
      </p:sp>
      <p:sp>
        <p:nvSpPr>
          <p:cNvPr id="376844" name="Rectangle 1036"/>
          <p:cNvSpPr>
            <a:spLocks noChangeArrowheads="1"/>
          </p:cNvSpPr>
          <p:nvPr/>
        </p:nvSpPr>
        <p:spPr bwMode="auto">
          <a:xfrm>
            <a:off x="457200" y="2012950"/>
            <a:ext cx="1905000" cy="10341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None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Nuclear </a:t>
            </a:r>
          </a:p>
          <a:p>
            <a:pPr eaLnBrk="1" hangingPunct="1">
              <a:buNone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Modification </a:t>
            </a:r>
          </a:p>
          <a:p>
            <a:pPr eaLnBrk="1" hangingPunct="1">
              <a:buNone/>
            </a:pPr>
            <a:r>
              <a:rPr lang="en-US" sz="1800" dirty="0">
                <a:solidFill>
                  <a:srgbClr val="FF0000"/>
                </a:solidFill>
                <a:latin typeface="+mn-lt"/>
              </a:rPr>
              <a:t>Factor:</a:t>
            </a:r>
          </a:p>
        </p:txBody>
      </p:sp>
      <p:sp>
        <p:nvSpPr>
          <p:cNvPr id="376847" name="Rectangle 1039"/>
          <p:cNvSpPr>
            <a:spLocks noChangeArrowheads="1"/>
          </p:cNvSpPr>
          <p:nvPr/>
        </p:nvSpPr>
        <p:spPr bwMode="auto">
          <a:xfrm>
            <a:off x="228600" y="2019300"/>
            <a:ext cx="1828800" cy="990600"/>
          </a:xfrm>
          <a:prstGeom prst="rect">
            <a:avLst/>
          </a:prstGeom>
          <a:noFill/>
          <a:ln w="317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6855" name="Group 1047"/>
          <p:cNvGrpSpPr>
            <a:grpSpLocks/>
          </p:cNvGrpSpPr>
          <p:nvPr/>
        </p:nvGrpSpPr>
        <p:grpSpPr bwMode="auto">
          <a:xfrm>
            <a:off x="381000" y="3276600"/>
            <a:ext cx="8948738" cy="3363913"/>
            <a:chOff x="240" y="2064"/>
            <a:chExt cx="5637" cy="2119"/>
          </a:xfrm>
        </p:grpSpPr>
        <p:grpSp>
          <p:nvGrpSpPr>
            <p:cNvPr id="376854" name="Group 1046"/>
            <p:cNvGrpSpPr>
              <a:grpSpLocks/>
            </p:cNvGrpSpPr>
            <p:nvPr/>
          </p:nvGrpSpPr>
          <p:grpSpPr bwMode="auto">
            <a:xfrm>
              <a:off x="240" y="2064"/>
              <a:ext cx="5637" cy="2119"/>
              <a:chOff x="240" y="2064"/>
              <a:chExt cx="5637" cy="2119"/>
            </a:xfrm>
          </p:grpSpPr>
          <p:pic>
            <p:nvPicPr>
              <p:cNvPr id="376845" name="Picture 1037" descr="RAA-Example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2064"/>
                <a:ext cx="2784" cy="1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76846" name="Rectangle 1038"/>
              <p:cNvSpPr>
                <a:spLocks noChangeArrowheads="1"/>
              </p:cNvSpPr>
              <p:nvPr/>
            </p:nvSpPr>
            <p:spPr bwMode="auto">
              <a:xfrm>
                <a:off x="3024" y="2496"/>
                <a:ext cx="2853" cy="16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If no </a:t>
                </a:r>
                <a:r>
                  <a:rPr lang="ja-JP" altLang="en-US" sz="2400" b="0" dirty="0">
                    <a:solidFill>
                      <a:schemeClr val="tx1"/>
                    </a:solidFill>
                    <a:latin typeface="Arial"/>
                  </a:rPr>
                  <a:t>“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effects</a:t>
                </a:r>
                <a:r>
                  <a:rPr lang="ja-JP" altLang="en-US" sz="2400" b="0" dirty="0">
                    <a:solidFill>
                      <a:schemeClr val="tx1"/>
                    </a:solidFill>
                    <a:latin typeface="Arial"/>
                  </a:rPr>
                  <a:t>”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:</a:t>
                </a:r>
              </a:p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 R</a:t>
                </a:r>
                <a:r>
                  <a:rPr lang="en-US" sz="2400" b="0" baseline="-20000" dirty="0">
                    <a:solidFill>
                      <a:schemeClr val="tx1"/>
                    </a:solidFill>
                  </a:rPr>
                  <a:t>AA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&lt; 1 in regime of soft physics</a:t>
                </a:r>
              </a:p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 R</a:t>
                </a:r>
                <a:r>
                  <a:rPr lang="en-US" sz="2400" b="0" baseline="-20000" dirty="0">
                    <a:solidFill>
                      <a:schemeClr val="tx1"/>
                    </a:solidFill>
                  </a:rPr>
                  <a:t>AA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= 1 at high-</a:t>
                </a:r>
                <a:r>
                  <a:rPr lang="en-US" sz="2400" b="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="0" baseline="-25000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where hard </a:t>
                </a:r>
              </a:p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              scattering dominates</a:t>
                </a:r>
              </a:p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Suppression:  </a:t>
                </a:r>
              </a:p>
              <a:p>
                <a:pPr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  R</a:t>
                </a:r>
                <a:r>
                  <a:rPr lang="en-US" sz="2400" b="0" baseline="-20000" dirty="0">
                    <a:solidFill>
                      <a:schemeClr val="tx1"/>
                    </a:solidFill>
                  </a:rPr>
                  <a:t>AA</a:t>
                </a:r>
                <a:r>
                  <a:rPr lang="en-US" sz="2400" b="0" dirty="0">
                    <a:solidFill>
                      <a:schemeClr val="tx1"/>
                    </a:solidFill>
                  </a:rPr>
                  <a:t> &lt; 1 at high-</a:t>
                </a:r>
                <a:r>
                  <a:rPr lang="en-US" sz="2400" b="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400" b="0" baseline="-25000" dirty="0" err="1">
                    <a:solidFill>
                      <a:schemeClr val="tx1"/>
                    </a:solidFill>
                  </a:rPr>
                  <a:t>T</a:t>
                </a:r>
                <a:endParaRPr lang="en-US" sz="2400" b="0" baseline="-25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6848" name="Text Box 1040"/>
            <p:cNvSpPr txBox="1">
              <a:spLocks noChangeArrowheads="1"/>
            </p:cNvSpPr>
            <p:nvPr/>
          </p:nvSpPr>
          <p:spPr bwMode="auto">
            <a:xfrm>
              <a:off x="285" y="2169"/>
              <a:ext cx="27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400" b="0" i="1">
                  <a:solidFill>
                    <a:schemeClr val="tx1"/>
                  </a:solidFill>
                </a:rPr>
                <a:t>AA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376849" name="Text Box 1041"/>
            <p:cNvSpPr txBox="1">
              <a:spLocks noChangeArrowheads="1"/>
            </p:cNvSpPr>
            <p:nvPr/>
          </p:nvSpPr>
          <p:spPr bwMode="auto">
            <a:xfrm>
              <a:off x="1137" y="2967"/>
              <a:ext cx="27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400" b="0" i="1">
                  <a:solidFill>
                    <a:schemeClr val="tx1"/>
                  </a:solidFill>
                </a:rPr>
                <a:t>AA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376853" name="Text Box 1045"/>
            <p:cNvSpPr txBox="1">
              <a:spLocks noChangeArrowheads="1"/>
            </p:cNvSpPr>
            <p:nvPr/>
          </p:nvSpPr>
          <p:spPr bwMode="auto">
            <a:xfrm>
              <a:off x="2361" y="2443"/>
              <a:ext cx="27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1400" b="0" i="1">
                  <a:solidFill>
                    <a:schemeClr val="tx1"/>
                  </a:solidFill>
                </a:rPr>
                <a:t>AA</a:t>
              </a:r>
              <a:endParaRPr lang="en-US" sz="2400" b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29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6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7AC469BD-F7E9-374A-8BCC-98B0E3BC0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Jet suppression in 1</a:t>
            </a:r>
            <a:r>
              <a:rPr lang="en-US" altLang="en-US" baseline="30000" dirty="0"/>
              <a:t>st</a:t>
            </a:r>
            <a:r>
              <a:rPr lang="en-US" altLang="en-US" dirty="0"/>
              <a:t> RHIC data!</a:t>
            </a:r>
          </a:p>
        </p:txBody>
      </p:sp>
      <p:pic>
        <p:nvPicPr>
          <p:cNvPr id="215044" name="Picture 4">
            <a:extLst>
              <a:ext uri="{FF2B5EF4-FFF2-40B4-BE49-F238E27FC236}">
                <a16:creationId xmlns:a16="http://schemas.microsoft.com/office/drawing/2014/main" id="{EC1BEF14-FDAB-1740-A22F-57B4C1034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15" r="9967" b="21213"/>
          <a:stretch>
            <a:fillRect/>
          </a:stretch>
        </p:blipFill>
        <p:spPr bwMode="auto">
          <a:xfrm>
            <a:off x="2498863" y="848194"/>
            <a:ext cx="3295650" cy="306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45" name="Picture 5">
            <a:extLst>
              <a:ext uri="{FF2B5EF4-FFF2-40B4-BE49-F238E27FC236}">
                <a16:creationId xmlns:a16="http://schemas.microsoft.com/office/drawing/2014/main" id="{6F3C934A-B66A-5049-ACF8-D315746B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026" y="1004165"/>
            <a:ext cx="1076325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48" name="Line 8">
            <a:extLst>
              <a:ext uri="{FF2B5EF4-FFF2-40B4-BE49-F238E27FC236}">
                <a16:creationId xmlns:a16="http://schemas.microsoft.com/office/drawing/2014/main" id="{A46082D8-E8DA-7447-A81E-C0C5B668F0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6913" y="3259209"/>
            <a:ext cx="19431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15049" name="Text Box 9">
            <a:extLst>
              <a:ext uri="{FF2B5EF4-FFF2-40B4-BE49-F238E27FC236}">
                <a16:creationId xmlns:a16="http://schemas.microsoft.com/office/drawing/2014/main" id="{C7AB6BB5-D638-C649-B5CB-60DB8F126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695" y="2762719"/>
            <a:ext cx="78874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500" b="0" dirty="0"/>
              <a:t>charged</a:t>
            </a:r>
          </a:p>
        </p:txBody>
      </p:sp>
      <p:sp>
        <p:nvSpPr>
          <p:cNvPr id="215050" name="Line 10">
            <a:extLst>
              <a:ext uri="{FF2B5EF4-FFF2-40B4-BE49-F238E27FC236}">
                <a16:creationId xmlns:a16="http://schemas.microsoft.com/office/drawing/2014/main" id="{27ECE649-9033-5443-B16D-6D1CB76A78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42026" y="2954409"/>
            <a:ext cx="397669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15053" name="Text Box 13">
            <a:extLst>
              <a:ext uri="{FF2B5EF4-FFF2-40B4-BE49-F238E27FC236}">
                <a16:creationId xmlns:a16="http://schemas.microsoft.com/office/drawing/2014/main" id="{12C8C000-3DD1-8A49-A63C-72144A04C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338" y="751753"/>
            <a:ext cx="234352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200" b="0" dirty="0">
                <a:solidFill>
                  <a:schemeClr val="tx2"/>
                </a:solidFill>
              </a:rPr>
              <a:t>Phys. Rev. Lett. 88, 022301 (2002)</a:t>
            </a:r>
          </a:p>
        </p:txBody>
      </p:sp>
      <p:grpSp>
        <p:nvGrpSpPr>
          <p:cNvPr id="215057" name="Group 17">
            <a:extLst>
              <a:ext uri="{FF2B5EF4-FFF2-40B4-BE49-F238E27FC236}">
                <a16:creationId xmlns:a16="http://schemas.microsoft.com/office/drawing/2014/main" id="{392A08A4-849A-194A-A9A1-D93BD6A4C613}"/>
              </a:ext>
            </a:extLst>
          </p:cNvPr>
          <p:cNvGrpSpPr>
            <a:grpSpLocks/>
          </p:cNvGrpSpPr>
          <p:nvPr/>
        </p:nvGrpSpPr>
        <p:grpSpPr bwMode="auto">
          <a:xfrm>
            <a:off x="3058147" y="4086950"/>
            <a:ext cx="5476875" cy="2731294"/>
            <a:chOff x="-280" y="3359"/>
            <a:chExt cx="4600" cy="2294"/>
          </a:xfrm>
        </p:grpSpPr>
        <p:pic>
          <p:nvPicPr>
            <p:cNvPr id="215043" name="Picture 3">
              <a:extLst>
                <a:ext uri="{FF2B5EF4-FFF2-40B4-BE49-F238E27FC236}">
                  <a16:creationId xmlns:a16="http://schemas.microsoft.com/office/drawing/2014/main" id="{D33821D0-1F3C-2248-8E3C-055F39E1D2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8" y="3359"/>
              <a:ext cx="2382" cy="2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046" name="Text Box 6">
              <a:extLst>
                <a:ext uri="{FF2B5EF4-FFF2-40B4-BE49-F238E27FC236}">
                  <a16:creationId xmlns:a16="http://schemas.microsoft.com/office/drawing/2014/main" id="{1D8D715A-CEA8-6544-96E4-6A4062297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80" y="3689"/>
              <a:ext cx="2034" cy="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2100" dirty="0">
                  <a:solidFill>
                    <a:srgbClr val="009900"/>
                  </a:solidFill>
                </a:rPr>
                <a:t>Charged deficit  </a:t>
              </a:r>
            </a:p>
            <a:p>
              <a:pPr>
                <a:buNone/>
              </a:pPr>
              <a:r>
                <a:rPr lang="en-US" altLang="en-US" sz="2100" dirty="0">
                  <a:solidFill>
                    <a:srgbClr val="009900"/>
                  </a:solidFill>
                </a:rPr>
                <a:t>seen by both</a:t>
              </a:r>
            </a:p>
            <a:p>
              <a:pPr>
                <a:buNone/>
              </a:pPr>
              <a:r>
                <a:rPr lang="en-US" altLang="en-US" sz="2100" dirty="0">
                  <a:solidFill>
                    <a:srgbClr val="009900"/>
                  </a:solidFill>
                </a:rPr>
                <a:t> PHENIX &amp; STAR </a:t>
              </a:r>
            </a:p>
          </p:txBody>
        </p:sp>
        <p:sp>
          <p:nvSpPr>
            <p:cNvPr id="215055" name="Text Box 15">
              <a:extLst>
                <a:ext uri="{FF2B5EF4-FFF2-40B4-BE49-F238E27FC236}">
                  <a16:creationId xmlns:a16="http://schemas.microsoft.com/office/drawing/2014/main" id="{FFE86164-D697-484F-A9DF-631FAB5DD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" y="5070"/>
              <a:ext cx="1026" cy="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500" dirty="0">
                  <a:latin typeface="+mn-lt"/>
                </a:rPr>
                <a:t>STAR</a:t>
              </a:r>
            </a:p>
            <a:p>
              <a:pPr>
                <a:buNone/>
              </a:pPr>
              <a:r>
                <a:rPr lang="en-US" altLang="en-US" sz="1500" dirty="0">
                  <a:latin typeface="+mn-lt"/>
                </a:rPr>
                <a:t>preliminary</a:t>
              </a:r>
            </a:p>
          </p:txBody>
        </p:sp>
      </p:grpSp>
      <p:sp>
        <p:nvSpPr>
          <p:cNvPr id="215056" name="Rectangle 16">
            <a:extLst>
              <a:ext uri="{FF2B5EF4-FFF2-40B4-BE49-F238E27FC236}">
                <a16:creationId xmlns:a16="http://schemas.microsoft.com/office/drawing/2014/main" id="{2BB98F08-2A8F-A04F-AD3B-9CAE54A6F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1" y="3147393"/>
            <a:ext cx="2323842" cy="119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2100" dirty="0">
                <a:latin typeface="Symbol" pitchFamily="2" charset="2"/>
              </a:rPr>
              <a:t>p</a:t>
            </a:r>
            <a:r>
              <a:rPr lang="en-US" altLang="en-US" sz="2100" baseline="30000" dirty="0"/>
              <a:t>0</a:t>
            </a:r>
            <a:r>
              <a:rPr lang="en-US" altLang="en-US" sz="2100" dirty="0"/>
              <a:t> lower</a:t>
            </a:r>
          </a:p>
          <a:p>
            <a:pPr>
              <a:buNone/>
            </a:pPr>
            <a:r>
              <a:rPr lang="en-US" altLang="en-US" sz="2100" dirty="0"/>
              <a:t>NB: h</a:t>
            </a:r>
            <a:r>
              <a:rPr lang="en-US" altLang="en-US" sz="2100" baseline="24000" dirty="0">
                <a:sym typeface="Symbol" pitchFamily="2" charset="2"/>
              </a:rPr>
              <a:t></a:t>
            </a:r>
            <a:r>
              <a:rPr lang="en-US" altLang="en-US" sz="2100" dirty="0"/>
              <a:t> </a:t>
            </a:r>
          </a:p>
          <a:p>
            <a:pPr>
              <a:buNone/>
            </a:pPr>
            <a:r>
              <a:rPr lang="en-US" altLang="en-US" sz="2100" dirty="0"/>
              <a:t>has baryons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88010B-5AA2-E245-99CE-5849EECB430D}"/>
              </a:ext>
            </a:extLst>
          </p:cNvPr>
          <p:cNvSpPr txBox="1"/>
          <p:nvPr/>
        </p:nvSpPr>
        <p:spPr>
          <a:xfrm>
            <a:off x="6392615" y="1192284"/>
            <a:ext cx="2506908" cy="236988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Key discovery at RHIC!</a:t>
            </a:r>
          </a:p>
          <a:p>
            <a:pPr>
              <a:buNone/>
            </a:pPr>
            <a:endParaRPr lang="en-US" sz="2000" i="1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Partonic energy loss expected in high density nuclear matter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F34AECF-7995-F14A-8114-572C861B3E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6970" y="247903"/>
            <a:ext cx="6524211" cy="457200"/>
          </a:xfrm>
        </p:spPr>
        <p:txBody>
          <a:bodyPr/>
          <a:lstStyle/>
          <a:p>
            <a:r>
              <a:rPr lang="en-US" altLang="en-US" dirty="0"/>
              <a:t>How much energy loss at RHIC?</a:t>
            </a:r>
          </a:p>
        </p:txBody>
      </p:sp>
      <p:pic>
        <p:nvPicPr>
          <p:cNvPr id="229380" name="Picture 4">
            <a:extLst>
              <a:ext uri="{FF2B5EF4-FFF2-40B4-BE49-F238E27FC236}">
                <a16:creationId xmlns:a16="http://schemas.microsoft.com/office/drawing/2014/main" id="{C9C58811-A10C-7045-BEBB-A47A269AC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"/>
          <a:stretch>
            <a:fillRect/>
          </a:stretch>
        </p:blipFill>
        <p:spPr bwMode="auto">
          <a:xfrm>
            <a:off x="2176325" y="749156"/>
            <a:ext cx="430663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81" name="Text Box 5">
            <a:extLst>
              <a:ext uri="{FF2B5EF4-FFF2-40B4-BE49-F238E27FC236}">
                <a16:creationId xmlns:a16="http://schemas.microsoft.com/office/drawing/2014/main" id="{B610A948-72D1-7040-93B9-3620818A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1194" y="1925241"/>
            <a:ext cx="90441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500" b="0" dirty="0">
                <a:solidFill>
                  <a:schemeClr val="tx1"/>
                </a:solidFill>
              </a:rPr>
              <a:t>scaled pp</a:t>
            </a:r>
          </a:p>
        </p:txBody>
      </p:sp>
      <p:sp>
        <p:nvSpPr>
          <p:cNvPr id="229382" name="Line 6">
            <a:extLst>
              <a:ext uri="{FF2B5EF4-FFF2-40B4-BE49-F238E27FC236}">
                <a16:creationId xmlns:a16="http://schemas.microsoft.com/office/drawing/2014/main" id="{64598666-0D0D-8944-9723-8534A55CFA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29263" y="2099072"/>
            <a:ext cx="21193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29383" name="Text Box 7">
            <a:extLst>
              <a:ext uri="{FF2B5EF4-FFF2-40B4-BE49-F238E27FC236}">
                <a16:creationId xmlns:a16="http://schemas.microsoft.com/office/drawing/2014/main" id="{557693D5-4B00-4745-A253-D20501BD2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189" y="2751190"/>
            <a:ext cx="243244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1500" dirty="0">
                <a:latin typeface="+mn-lt"/>
              </a:rPr>
              <a:t>shadowing + initial multiple scattering</a:t>
            </a:r>
          </a:p>
        </p:txBody>
      </p:sp>
      <p:sp>
        <p:nvSpPr>
          <p:cNvPr id="229384" name="Line 8">
            <a:extLst>
              <a:ext uri="{FF2B5EF4-FFF2-40B4-BE49-F238E27FC236}">
                <a16:creationId xmlns:a16="http://schemas.microsoft.com/office/drawing/2014/main" id="{BD13810B-E956-2C4D-9064-D1807F6787D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69794" y="2738438"/>
            <a:ext cx="259556" cy="2190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sp>
        <p:nvSpPr>
          <p:cNvPr id="229385" name="Line 9">
            <a:extLst>
              <a:ext uri="{FF2B5EF4-FFF2-40B4-BE49-F238E27FC236}">
                <a16:creationId xmlns:a16="http://schemas.microsoft.com/office/drawing/2014/main" id="{2F214359-45E3-5A4E-8247-0B0EAEF00E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79194" y="2222897"/>
            <a:ext cx="250031" cy="381000"/>
          </a:xfrm>
          <a:prstGeom prst="line">
            <a:avLst/>
          </a:prstGeom>
          <a:noFill/>
          <a:ln w="28575">
            <a:solidFill>
              <a:srgbClr val="33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00"/>
          </a:p>
        </p:txBody>
      </p:sp>
      <p:pic>
        <p:nvPicPr>
          <p:cNvPr id="229386" name="Picture 10">
            <a:extLst>
              <a:ext uri="{FF2B5EF4-FFF2-40B4-BE49-F238E27FC236}">
                <a16:creationId xmlns:a16="http://schemas.microsoft.com/office/drawing/2014/main" id="{B66A7515-F7A8-DB42-8156-38481827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528" y="4212830"/>
            <a:ext cx="3394885" cy="263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9391" name="Group 15">
            <a:extLst>
              <a:ext uri="{FF2B5EF4-FFF2-40B4-BE49-F238E27FC236}">
                <a16:creationId xmlns:a16="http://schemas.microsoft.com/office/drawing/2014/main" id="{F52F6009-3532-8045-84A7-CE73FCDCE477}"/>
              </a:ext>
            </a:extLst>
          </p:cNvPr>
          <p:cNvGrpSpPr>
            <a:grpSpLocks/>
          </p:cNvGrpSpPr>
          <p:nvPr/>
        </p:nvGrpSpPr>
        <p:grpSpPr bwMode="auto">
          <a:xfrm>
            <a:off x="320411" y="3931159"/>
            <a:ext cx="3624090" cy="2577704"/>
            <a:chOff x="0" y="3571"/>
            <a:chExt cx="2041" cy="2165"/>
          </a:xfrm>
        </p:grpSpPr>
        <p:sp>
          <p:nvSpPr>
            <p:cNvPr id="229387" name="Text Box 11">
              <a:extLst>
                <a:ext uri="{FF2B5EF4-FFF2-40B4-BE49-F238E27FC236}">
                  <a16:creationId xmlns:a16="http://schemas.microsoft.com/office/drawing/2014/main" id="{103D5452-C847-354E-BD76-807123AFB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571"/>
              <a:ext cx="2041" cy="16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2100" dirty="0">
                  <a:solidFill>
                    <a:srgbClr val="C802C3"/>
                  </a:solidFill>
                </a:rPr>
                <a:t>We know system is not static! </a:t>
              </a:r>
            </a:p>
            <a:p>
              <a:pPr>
                <a:buNone/>
              </a:pPr>
              <a:endParaRPr lang="en-US" altLang="en-US" sz="2100" b="0" dirty="0">
                <a:solidFill>
                  <a:srgbClr val="C802C3"/>
                </a:solidFill>
              </a:endParaRPr>
            </a:p>
            <a:p>
              <a:pPr>
                <a:buNone/>
              </a:pPr>
              <a:r>
                <a:rPr lang="en-US" altLang="en-US" sz="2100" dirty="0">
                  <a:solidFill>
                    <a:srgbClr val="C802C3"/>
                  </a:solidFill>
                </a:rPr>
                <a:t>including expansion:</a:t>
              </a:r>
            </a:p>
            <a:p>
              <a:pPr>
                <a:buNone/>
              </a:pPr>
              <a:r>
                <a:rPr lang="en-US" altLang="en-US" sz="2100" dirty="0">
                  <a:solidFill>
                    <a:srgbClr val="C802C3"/>
                  </a:solidFill>
                </a:rPr>
                <a:t>&lt;</a:t>
              </a:r>
              <a:r>
                <a:rPr lang="en-US" altLang="en-US" sz="2100" dirty="0" err="1">
                  <a:solidFill>
                    <a:srgbClr val="C802C3"/>
                  </a:solidFill>
                </a:rPr>
                <a:t>dE</a:t>
              </a:r>
              <a:r>
                <a:rPr lang="en-US" altLang="en-US" sz="2100" dirty="0">
                  <a:solidFill>
                    <a:srgbClr val="C802C3"/>
                  </a:solidFill>
                </a:rPr>
                <a:t>/dx&gt; </a:t>
              </a:r>
              <a:r>
                <a:rPr lang="en-US" altLang="en-US" sz="2100" dirty="0">
                  <a:solidFill>
                    <a:srgbClr val="C802C3"/>
                  </a:solidFill>
                  <a:sym typeface="Symbol" pitchFamily="2" charset="2"/>
                </a:rPr>
                <a:t></a:t>
              </a:r>
              <a:r>
                <a:rPr lang="en-US" altLang="en-US" sz="2100" dirty="0">
                  <a:solidFill>
                    <a:srgbClr val="C802C3"/>
                  </a:solidFill>
                </a:rPr>
                <a:t>7.3 GeV </a:t>
              </a:r>
            </a:p>
            <a:p>
              <a:pPr>
                <a:buNone/>
              </a:pPr>
              <a:r>
                <a:rPr lang="en-US" altLang="en-US" sz="2100" dirty="0">
                  <a:solidFill>
                    <a:srgbClr val="C802C3"/>
                  </a:solidFill>
                </a:rPr>
                <a:t>              for 10 GeV/c jets</a:t>
              </a:r>
            </a:p>
          </p:txBody>
        </p:sp>
        <p:sp>
          <p:nvSpPr>
            <p:cNvPr id="229388" name="Text Box 12">
              <a:extLst>
                <a:ext uri="{FF2B5EF4-FFF2-40B4-BE49-F238E27FC236}">
                  <a16:creationId xmlns:a16="http://schemas.microsoft.com/office/drawing/2014/main" id="{A6CF641A-ED33-A648-A853-F5306F2F5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" y="5260"/>
              <a:ext cx="1131" cy="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altLang="en-US" sz="1400" dirty="0">
                  <a:solidFill>
                    <a:schemeClr val="tx2"/>
                  </a:solidFill>
                </a:rPr>
                <a:t>X.N. Wang &amp; E. Wang, </a:t>
              </a:r>
            </a:p>
            <a:p>
              <a:pPr>
                <a:buNone/>
              </a:pPr>
              <a:r>
                <a:rPr lang="en-US" altLang="en-US" sz="1400" dirty="0">
                  <a:solidFill>
                    <a:schemeClr val="tx2"/>
                  </a:solidFill>
                </a:rPr>
                <a:t>hep-</a:t>
              </a:r>
              <a:r>
                <a:rPr lang="en-US" altLang="en-US" sz="1400" dirty="0" err="1">
                  <a:solidFill>
                    <a:schemeClr val="tx2"/>
                  </a:solidFill>
                </a:rPr>
                <a:t>ph</a:t>
              </a:r>
              <a:r>
                <a:rPr lang="en-US" altLang="en-US" sz="1400" dirty="0">
                  <a:solidFill>
                    <a:schemeClr val="tx2"/>
                  </a:solidFill>
                </a:rPr>
                <a:t>/0202105</a:t>
              </a:r>
            </a:p>
          </p:txBody>
        </p:sp>
      </p:grpSp>
      <p:sp>
        <p:nvSpPr>
          <p:cNvPr id="229389" name="Text Box 13">
            <a:extLst>
              <a:ext uri="{FF2B5EF4-FFF2-40B4-BE49-F238E27FC236}">
                <a16:creationId xmlns:a16="http://schemas.microsoft.com/office/drawing/2014/main" id="{AD5DDA25-3999-F84F-B07D-1709FE674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4419" y="2476500"/>
            <a:ext cx="652807" cy="549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399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350" b="0" dirty="0">
                <a:solidFill>
                  <a:srgbClr val="339933"/>
                </a:solidFill>
              </a:rPr>
              <a:t>energy</a:t>
            </a:r>
          </a:p>
          <a:p>
            <a:pPr>
              <a:buNone/>
            </a:pPr>
            <a:r>
              <a:rPr lang="en-US" altLang="en-US" sz="1350" b="0" dirty="0">
                <a:solidFill>
                  <a:srgbClr val="339933"/>
                </a:solidFill>
              </a:rPr>
              <a:t>loss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43EA96F-3FB3-FD44-BC53-F94E10E6C68A}"/>
              </a:ext>
            </a:extLst>
          </p:cNvPr>
          <p:cNvSpPr/>
          <p:nvPr/>
        </p:nvSpPr>
        <p:spPr bwMode="auto">
          <a:xfrm>
            <a:off x="4874419" y="3101009"/>
            <a:ext cx="904415" cy="30229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D607B1-E9B2-B84D-8436-17A1E8F07FF5}"/>
              </a:ext>
            </a:extLst>
          </p:cNvPr>
          <p:cNvSpPr/>
          <p:nvPr/>
        </p:nvSpPr>
        <p:spPr bwMode="auto">
          <a:xfrm>
            <a:off x="2714749" y="3101009"/>
            <a:ext cx="904415" cy="30229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C7219-4E1D-7149-94BE-6BC403BD65C4}" type="slidenum">
              <a:rPr lang="en-US"/>
              <a:pPr/>
              <a:t>17</a:t>
            </a:fld>
            <a:endParaRPr lang="en-US"/>
          </a:p>
        </p:txBody>
      </p:sp>
      <p:pic>
        <p:nvPicPr>
          <p:cNvPr id="377858" name="Picture 1026" descr="C:\work\run03\fig2_R_AA_pi0_phenix_co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0" y="2178050"/>
            <a:ext cx="45148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7859" name="Picture 1027" descr="C:\work\run03\fig3_pi0_suppression_vs_centrality_co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88" y="2243138"/>
            <a:ext cx="4710112" cy="422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7860" name="Object 1028"/>
          <p:cNvGraphicFramePr>
            <a:graphicFrameLocks noChangeAspect="1"/>
          </p:cNvGraphicFramePr>
          <p:nvPr/>
        </p:nvGraphicFramePr>
        <p:xfrm>
          <a:off x="2122488" y="1379538"/>
          <a:ext cx="2671762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3" name="Equation" r:id="rId5" imgW="1828800" imgH="495000" progId="Equation.3">
                  <p:embed/>
                </p:oleObj>
              </mc:Choice>
              <mc:Fallback>
                <p:oleObj name="Equation" r:id="rId5" imgW="1828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488" y="1379538"/>
                        <a:ext cx="2671762" cy="7381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7861" name="Object 1029"/>
          <p:cNvGraphicFramePr>
            <a:graphicFrameLocks noChangeAspect="1"/>
          </p:cNvGraphicFramePr>
          <p:nvPr/>
        </p:nvGraphicFramePr>
        <p:xfrm>
          <a:off x="5667375" y="1439863"/>
          <a:ext cx="2578100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" name="Equation" r:id="rId7" imgW="1765080" imgH="495000" progId="Equation.3">
                  <p:embed/>
                </p:oleObj>
              </mc:Choice>
              <mc:Fallback>
                <p:oleObj name="Equation" r:id="rId7" imgW="17650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7375" y="1439863"/>
                        <a:ext cx="2578100" cy="738187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7865" name="Rectangle 1033"/>
          <p:cNvSpPr>
            <a:spLocks noChangeArrowheads="1"/>
          </p:cNvSpPr>
          <p:nvPr/>
        </p:nvSpPr>
        <p:spPr bwMode="auto">
          <a:xfrm>
            <a:off x="12700" y="0"/>
            <a:ext cx="9144000" cy="9064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None/>
            </a:pPr>
            <a:r>
              <a:rPr lang="en-US" sz="3200" dirty="0">
                <a:solidFill>
                  <a:schemeClr val="accent2"/>
                </a:solidFill>
              </a:rPr>
              <a:t>                   </a:t>
            </a:r>
          </a:p>
        </p:txBody>
      </p:sp>
      <p:sp>
        <p:nvSpPr>
          <p:cNvPr id="377866" name="Text Box 1034"/>
          <p:cNvSpPr txBox="1">
            <a:spLocks noChangeArrowheads="1"/>
          </p:cNvSpPr>
          <p:nvPr/>
        </p:nvSpPr>
        <p:spPr bwMode="auto">
          <a:xfrm>
            <a:off x="-63500" y="327026"/>
            <a:ext cx="9601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buNone/>
            </a:pPr>
            <a:r>
              <a:rPr lang="en-US" sz="3200" dirty="0">
                <a:solidFill>
                  <a:srgbClr val="0000FF"/>
                </a:solidFill>
              </a:rPr>
              <a:t>Au-Au </a:t>
            </a:r>
            <a:r>
              <a:rPr lang="en-US" sz="3200" dirty="0">
                <a:solidFill>
                  <a:srgbClr val="0000FF"/>
                </a:solidFill>
                <a:sym typeface="Symbol" charset="0"/>
              </a:rPr>
              <a:t>s = </a:t>
            </a:r>
            <a:r>
              <a:rPr lang="en-US" sz="3200" dirty="0">
                <a:solidFill>
                  <a:srgbClr val="0000FF"/>
                </a:solidFill>
              </a:rPr>
              <a:t>200 GeV: higher </a:t>
            </a:r>
            <a:r>
              <a:rPr lang="en-US" sz="3200" dirty="0" err="1">
                <a:solidFill>
                  <a:srgbClr val="0000FF"/>
                </a:solidFill>
              </a:rPr>
              <a:t>p</a:t>
            </a:r>
            <a:r>
              <a:rPr lang="en-US" sz="3200" baseline="-25000" dirty="0" err="1">
                <a:solidFill>
                  <a:srgbClr val="0000FF"/>
                </a:solidFill>
              </a:rPr>
              <a:t>T</a:t>
            </a:r>
            <a:r>
              <a:rPr lang="en-US" sz="3200" dirty="0">
                <a:solidFill>
                  <a:srgbClr val="0000FF"/>
                </a:solidFill>
              </a:rPr>
              <a:t> suppression</a:t>
            </a:r>
          </a:p>
        </p:txBody>
      </p:sp>
      <p:sp>
        <p:nvSpPr>
          <p:cNvPr id="377873" name="Text Box 1041"/>
          <p:cNvSpPr txBox="1">
            <a:spLocks noChangeArrowheads="1"/>
          </p:cNvSpPr>
          <p:nvPr/>
        </p:nvSpPr>
        <p:spPr bwMode="auto">
          <a:xfrm>
            <a:off x="5483225" y="15382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endParaRPr lang="en-US" b="0"/>
          </a:p>
        </p:txBody>
      </p:sp>
      <p:pic>
        <p:nvPicPr>
          <p:cNvPr id="377875" name="Picture 1043" descr="C:\My Documents\QM2001\phenix2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24000"/>
            <a:ext cx="1697037" cy="59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7876" name="Text Box 1044"/>
          <p:cNvSpPr txBox="1">
            <a:spLocks noChangeArrowheads="1"/>
          </p:cNvSpPr>
          <p:nvPr/>
        </p:nvSpPr>
        <p:spPr bwMode="auto">
          <a:xfrm>
            <a:off x="6630988" y="982663"/>
            <a:ext cx="22528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0" i="1" dirty="0">
                <a:solidFill>
                  <a:schemeClr val="tx1"/>
                </a:solidFill>
                <a:latin typeface="+mn-lt"/>
              </a:rPr>
              <a:t>PRL91, 072301(2003)</a:t>
            </a:r>
          </a:p>
        </p:txBody>
      </p:sp>
    </p:spTree>
    <p:extLst>
      <p:ext uri="{BB962C8B-B14F-4D97-AF65-F5344CB8AC3E}">
        <p14:creationId xmlns:p14="http://schemas.microsoft.com/office/powerpoint/2010/main" val="4130774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DCFBFB-D39F-4840-9DFE-AF66BB9C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461" y="2628072"/>
            <a:ext cx="7772400" cy="457200"/>
          </a:xfrm>
        </p:spPr>
        <p:txBody>
          <a:bodyPr/>
          <a:lstStyle/>
          <a:p>
            <a:r>
              <a:rPr lang="en-US" dirty="0"/>
              <a:t>To be sure – turn off the QGP*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DE15CB-89AA-7041-966A-DC6997DE5B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CC7B-3343-B74C-A97C-C7C24CA701B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A8CC6E-ABF0-8C45-A8E1-B3A990F3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1" y="4488447"/>
            <a:ext cx="7200900" cy="90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800" b="0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2942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118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295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471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648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8825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001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Monotype Sorts" charset="2"/>
              <a:buNone/>
            </a:pPr>
            <a:r>
              <a:rPr lang="en-US" sz="2400" b="1" dirty="0">
                <a:solidFill>
                  <a:srgbClr val="0000FF"/>
                </a:solidFill>
              </a:rPr>
              <a:t>* Make sure there is no significant volume</a:t>
            </a:r>
          </a:p>
          <a:p>
            <a:pPr>
              <a:buFont typeface="Monotype Sorts" charset="2"/>
              <a:buNone/>
            </a:pPr>
            <a:endParaRPr lang="en-US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96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9FAD7E86-FC6C-A34E-B460-FB0E08AB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4973-B0EC-EF45-91A9-B0E3D584289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90146" name="Rectangle 2">
            <a:extLst>
              <a:ext uri="{FF2B5EF4-FFF2-40B4-BE49-F238E27FC236}">
                <a16:creationId xmlns:a16="http://schemas.microsoft.com/office/drawing/2014/main" id="{F4213F4C-1398-564A-A69D-4BACFA1F99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5712" y="59634"/>
            <a:ext cx="6794983" cy="606425"/>
          </a:xfrm>
        </p:spPr>
        <p:txBody>
          <a:bodyPr/>
          <a:lstStyle/>
          <a:p>
            <a:r>
              <a:rPr lang="en-US" altLang="en-US" dirty="0"/>
              <a:t>Cold nucleus provided a control</a:t>
            </a:r>
          </a:p>
        </p:txBody>
      </p:sp>
      <p:sp>
        <p:nvSpPr>
          <p:cNvPr id="390147" name="Rectangle 3">
            <a:extLst>
              <a:ext uri="{FF2B5EF4-FFF2-40B4-BE49-F238E27FC236}">
                <a16:creationId xmlns:a16="http://schemas.microsoft.com/office/drawing/2014/main" id="{6495024D-20BF-E140-B3E9-D18E52A964E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1488" y="5113338"/>
            <a:ext cx="8362950" cy="1274191"/>
          </a:xfrm>
        </p:spPr>
        <p:txBody>
          <a:bodyPr/>
          <a:lstStyle/>
          <a:p>
            <a:r>
              <a:rPr lang="en-US" altLang="en-US" dirty="0"/>
              <a:t>Dramatically different and opposite centrality evolution of </a:t>
            </a:r>
            <a:r>
              <a:rPr lang="en-US" altLang="en-US" dirty="0" err="1"/>
              <a:t>AuAu</a:t>
            </a:r>
            <a:r>
              <a:rPr lang="en-US" altLang="en-US" dirty="0"/>
              <a:t> experiment from </a:t>
            </a:r>
            <a:r>
              <a:rPr lang="en-US" altLang="en-US" dirty="0" err="1"/>
              <a:t>dAu</a:t>
            </a:r>
            <a:r>
              <a:rPr lang="en-US" altLang="en-US" dirty="0"/>
              <a:t> control</a:t>
            </a:r>
          </a:p>
          <a:p>
            <a:r>
              <a:rPr lang="en-US" altLang="en-US" dirty="0"/>
              <a:t>Jet suppression is clearly a dense medium effect </a:t>
            </a:r>
          </a:p>
        </p:txBody>
      </p:sp>
      <p:grpSp>
        <p:nvGrpSpPr>
          <p:cNvPr id="390148" name="Group 4">
            <a:extLst>
              <a:ext uri="{FF2B5EF4-FFF2-40B4-BE49-F238E27FC236}">
                <a16:creationId xmlns:a16="http://schemas.microsoft.com/office/drawing/2014/main" id="{10BCDDF0-3E34-D74E-91F6-74AC40A5225C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90149" name="Picture 5">
              <a:extLst>
                <a:ext uri="{FF2B5EF4-FFF2-40B4-BE49-F238E27FC236}">
                  <a16:creationId xmlns:a16="http://schemas.microsoft.com/office/drawing/2014/main" id="{9E849396-82AD-8E41-805E-D7A98B8BE0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150" name="Picture 6">
              <a:extLst>
                <a:ext uri="{FF2B5EF4-FFF2-40B4-BE49-F238E27FC236}">
                  <a16:creationId xmlns:a16="http://schemas.microsoft.com/office/drawing/2014/main" id="{0A03A5F6-654B-014C-B003-3752D1AA75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0151" name="Group 7">
            <a:extLst>
              <a:ext uri="{FF2B5EF4-FFF2-40B4-BE49-F238E27FC236}">
                <a16:creationId xmlns:a16="http://schemas.microsoft.com/office/drawing/2014/main" id="{68963E48-B9F0-D54C-8F08-97373C682FF5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90152" name="Picture 8">
              <a:extLst>
                <a:ext uri="{FF2B5EF4-FFF2-40B4-BE49-F238E27FC236}">
                  <a16:creationId xmlns:a16="http://schemas.microsoft.com/office/drawing/2014/main" id="{580D0E8E-3F49-8A4C-B947-8E3E0D3BF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153" name="Picture 9">
              <a:extLst>
                <a:ext uri="{FF2B5EF4-FFF2-40B4-BE49-F238E27FC236}">
                  <a16:creationId xmlns:a16="http://schemas.microsoft.com/office/drawing/2014/main" id="{86678FD9-0C83-224B-80A6-AAD413030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0154" name="Group 10">
            <a:extLst>
              <a:ext uri="{FF2B5EF4-FFF2-40B4-BE49-F238E27FC236}">
                <a16:creationId xmlns:a16="http://schemas.microsoft.com/office/drawing/2014/main" id="{42BA8CD6-4808-2640-B72C-0562DBE9210B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90155" name="Picture 11">
              <a:extLst>
                <a:ext uri="{FF2B5EF4-FFF2-40B4-BE49-F238E27FC236}">
                  <a16:creationId xmlns:a16="http://schemas.microsoft.com/office/drawing/2014/main" id="{25F111BF-1BB2-C545-A082-168F08F52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156" name="Picture 12">
              <a:extLst>
                <a:ext uri="{FF2B5EF4-FFF2-40B4-BE49-F238E27FC236}">
                  <a16:creationId xmlns:a16="http://schemas.microsoft.com/office/drawing/2014/main" id="{6EA8845F-176F-1942-9220-BC2263439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0157" name="Group 13">
            <a:extLst>
              <a:ext uri="{FF2B5EF4-FFF2-40B4-BE49-F238E27FC236}">
                <a16:creationId xmlns:a16="http://schemas.microsoft.com/office/drawing/2014/main" id="{30942967-33B6-834A-9AFC-34022BD9B15E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1254125"/>
            <a:ext cx="7475538" cy="3724275"/>
            <a:chOff x="-3408" y="144"/>
            <a:chExt cx="8376" cy="4032"/>
          </a:xfrm>
        </p:grpSpPr>
        <p:pic>
          <p:nvPicPr>
            <p:cNvPr id="390158" name="Picture 14">
              <a:extLst>
                <a:ext uri="{FF2B5EF4-FFF2-40B4-BE49-F238E27FC236}">
                  <a16:creationId xmlns:a16="http://schemas.microsoft.com/office/drawing/2014/main" id="{453A880C-ABCA-7C41-9473-F3C2FBD78D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0159" name="Picture 15">
              <a:extLst>
                <a:ext uri="{FF2B5EF4-FFF2-40B4-BE49-F238E27FC236}">
                  <a16:creationId xmlns:a16="http://schemas.microsoft.com/office/drawing/2014/main" id="{EE96E7BD-86A3-F74B-8869-80806929F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408" y="144"/>
              <a:ext cx="4176" cy="40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0163" name="Text Box 19">
            <a:extLst>
              <a:ext uri="{FF2B5EF4-FFF2-40B4-BE49-F238E27FC236}">
                <a16:creationId xmlns:a16="http://schemas.microsoft.com/office/drawing/2014/main" id="{AD88E6CB-BE0D-E942-B1C7-8C5CB540F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873125"/>
            <a:ext cx="29162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+ Au Experiment</a:t>
            </a:r>
          </a:p>
        </p:txBody>
      </p:sp>
      <p:sp>
        <p:nvSpPr>
          <p:cNvPr id="390164" name="Text Box 20">
            <a:extLst>
              <a:ext uri="{FF2B5EF4-FFF2-40B4-BE49-F238E27FC236}">
                <a16:creationId xmlns:a16="http://schemas.microsoft.com/office/drawing/2014/main" id="{53201EE7-BE1D-B44A-9F17-2F880809E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873125"/>
            <a:ext cx="29162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2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+ Au Control</a:t>
            </a: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28A9A4C-2206-D04F-8EF2-35734CE1D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1341263"/>
            <a:ext cx="1098314" cy="56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en-US" sz="1400" dirty="0">
                <a:solidFill>
                  <a:schemeClr val="tx2"/>
                </a:solidFill>
              </a:rPr>
              <a:t>PHENIX</a:t>
            </a:r>
          </a:p>
          <a:p>
            <a:pPr>
              <a:buNone/>
            </a:pPr>
            <a:r>
              <a:rPr lang="en-US" altLang="en-US" sz="1400" dirty="0">
                <a:solidFill>
                  <a:schemeClr val="tx2"/>
                </a:solidFill>
              </a:rPr>
              <a:t>preliminary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0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0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9E28-62FF-0A4B-88CF-BF8B39C6D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very early days with 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A4890-3ABA-2B4B-9D67-23EE15C21A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B4D03-F24B-7E44-9C43-97326EBC8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40" y="1246094"/>
            <a:ext cx="3420642" cy="4500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69276A-4617-AA42-9844-6C88AC9A5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638" y="2418229"/>
            <a:ext cx="4279900" cy="3238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908C65-3A90-4F4D-82EE-D74DF5A7F258}"/>
              </a:ext>
            </a:extLst>
          </p:cNvPr>
          <p:cNvSpPr txBox="1"/>
          <p:nvPr/>
        </p:nvSpPr>
        <p:spPr>
          <a:xfrm>
            <a:off x="4034142" y="811479"/>
            <a:ext cx="4894705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1800" i="1" dirty="0">
                <a:latin typeface="+mn-lt"/>
              </a:rPr>
              <a:t>Barbara’s post Ph.D. dream:</a:t>
            </a:r>
          </a:p>
          <a:p>
            <a:pPr>
              <a:buNone/>
            </a:pPr>
            <a:r>
              <a:rPr lang="en-US" sz="1800" i="1" dirty="0">
                <a:latin typeface="+mn-lt"/>
              </a:rPr>
              <a:t>Do a </a:t>
            </a:r>
            <a:r>
              <a:rPr lang="en-US" sz="1800" i="1" dirty="0" err="1">
                <a:latin typeface="+mn-lt"/>
              </a:rPr>
              <a:t>Bevalac</a:t>
            </a:r>
            <a:r>
              <a:rPr lang="en-US" sz="1800" i="1" dirty="0">
                <a:latin typeface="+mn-lt"/>
              </a:rPr>
              <a:t> experiment with the Plastic Ball</a:t>
            </a:r>
          </a:p>
          <a:p>
            <a:pPr>
              <a:buNone/>
            </a:pPr>
            <a:r>
              <a:rPr lang="en-US" sz="1800" i="1" dirty="0">
                <a:latin typeface="+mn-lt"/>
              </a:rPr>
              <a:t>    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-&gt; discuss with Art &amp; he made it happen!</a:t>
            </a:r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9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AEA809-709E-4E48-AE89-A3C608AB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3350"/>
            <a:ext cx="7920318" cy="457200"/>
          </a:xfrm>
        </p:spPr>
        <p:txBody>
          <a:bodyPr/>
          <a:lstStyle/>
          <a:p>
            <a:r>
              <a:rPr lang="en-US" dirty="0" err="1"/>
              <a:t>d+Au</a:t>
            </a:r>
            <a:r>
              <a:rPr lang="en-US" dirty="0"/>
              <a:t> key to jet quenching discovery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4E47BE-3B27-A84B-B371-A430B9AFB2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469E-CBE5-6A4C-949A-B539A0B4AA89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9E77162D-D617-EC4B-8EB0-204D6E9B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678" y="685800"/>
            <a:ext cx="4923736" cy="6057900"/>
          </a:xfrm>
          <a:prstGeom prst="rect">
            <a:avLst/>
          </a:prstGeom>
        </p:spPr>
      </p:pic>
      <p:sp>
        <p:nvSpPr>
          <p:cNvPr id="7" name="Text Box 7">
            <a:extLst>
              <a:ext uri="{FF2B5EF4-FFF2-40B4-BE49-F238E27FC236}">
                <a16:creationId xmlns:a16="http://schemas.microsoft.com/office/drawing/2014/main" id="{27F90B8D-0392-CF47-AD87-6BBCBBB78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035" y="1980225"/>
            <a:ext cx="2294965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2000" dirty="0">
                <a:latin typeface="+mn-lt"/>
              </a:rPr>
              <a:t>Note </a:t>
            </a:r>
            <a:r>
              <a:rPr lang="en-US" altLang="en-US" sz="2000" dirty="0" err="1">
                <a:latin typeface="+mn-lt"/>
              </a:rPr>
              <a:t>d+Au</a:t>
            </a:r>
            <a:r>
              <a:rPr lang="en-US" altLang="en-US" sz="2000" dirty="0">
                <a:latin typeface="+mn-lt"/>
              </a:rPr>
              <a:t> data from all four experiments published at once!</a:t>
            </a:r>
          </a:p>
          <a:p>
            <a:pPr>
              <a:buNone/>
            </a:pPr>
            <a:endParaRPr lang="en-US" altLang="en-US" sz="2000" dirty="0">
              <a:latin typeface="+mn-lt"/>
            </a:endParaRPr>
          </a:p>
          <a:p>
            <a:pPr>
              <a:buNone/>
            </a:pPr>
            <a:r>
              <a:rPr lang="en-US" altLang="en-US" sz="2000" dirty="0">
                <a:solidFill>
                  <a:schemeClr val="tx1"/>
                </a:solidFill>
                <a:latin typeface="+mn-lt"/>
              </a:rPr>
              <a:t>Not “the cover of the Rolling Stone”…</a:t>
            </a:r>
          </a:p>
          <a:p>
            <a:pPr>
              <a:buNone/>
            </a:pPr>
            <a:endParaRPr lang="en-US" altLang="en-US" sz="20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en-US" altLang="en-US" sz="2000" i="1" dirty="0">
                <a:solidFill>
                  <a:schemeClr val="tx1"/>
                </a:solidFill>
                <a:latin typeface="+mn-lt"/>
              </a:rPr>
              <a:t>But better!</a:t>
            </a:r>
          </a:p>
        </p:txBody>
      </p:sp>
    </p:spTree>
    <p:extLst>
      <p:ext uri="{BB962C8B-B14F-4D97-AF65-F5344CB8AC3E}">
        <p14:creationId xmlns:p14="http://schemas.microsoft.com/office/powerpoint/2010/main" val="305272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5716E-56CD-CC4B-9130-08290E38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Charged hadrons &amp;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>
                <a:latin typeface="Symbol" pitchFamily="2" charset="2"/>
              </a:rPr>
              <a:t>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CE82A4-6CD8-A849-A6B0-C33C2C7E22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BFB9-AA81-2041-82F0-E35C8C4E386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6C77DE6-AA02-FB4B-9B5A-8B9EA6A32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53" y="1133417"/>
            <a:ext cx="5315696" cy="337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7D1F1-9628-0A4B-9B4B-EC467FEFF55B}"/>
              </a:ext>
            </a:extLst>
          </p:cNvPr>
          <p:cNvSpPr txBox="1"/>
          <p:nvPr/>
        </p:nvSpPr>
        <p:spPr>
          <a:xfrm>
            <a:off x="3210339" y="4893804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2000" b="0" i="1" u="none" strike="noStrike" dirty="0" err="1">
                <a:solidFill>
                  <a:schemeClr val="tx1"/>
                </a:solidFill>
                <a:effectLst/>
                <a:latin typeface="+mn-lt"/>
              </a:rPr>
              <a:t>Phys.Rev.Lett</a:t>
            </a:r>
            <a:r>
              <a:rPr lang="en-US" sz="2000" b="0" i="1" u="none" strike="noStrike" dirty="0">
                <a:solidFill>
                  <a:schemeClr val="tx1"/>
                </a:solidFill>
                <a:effectLst/>
                <a:latin typeface="+mn-lt"/>
              </a:rPr>
              <a:t>.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 91 (2003) 072303</a:t>
            </a:r>
          </a:p>
          <a:p>
            <a:pPr algn="l">
              <a:buNone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 602 citations</a:t>
            </a:r>
            <a:endParaRPr lang="en-US" sz="2000" b="0" i="0" u="none" strike="noStrike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1156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766B3-D7B0-8149-A012-821202FF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yield confirms </a:t>
            </a:r>
            <a:r>
              <a:rPr lang="en-US" dirty="0" err="1"/>
              <a:t>N</a:t>
            </a:r>
            <a:r>
              <a:rPr lang="en-US" baseline="-25000" dirty="0" err="1"/>
              <a:t>coll</a:t>
            </a:r>
            <a:endParaRPr lang="en-US" baseline="-25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2A2796-5926-A846-933D-440C840E3F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BFB9-AA81-2041-82F0-E35C8C4E386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D56540A-5D5E-0B43-BFF9-E4DDFFCD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9"/>
          <a:stretch>
            <a:fillRect/>
          </a:stretch>
        </p:blipFill>
        <p:spPr bwMode="auto">
          <a:xfrm>
            <a:off x="1116013" y="762000"/>
            <a:ext cx="8027987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70308AFD-806E-6242-A0FB-B42E7C8A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71" y="976313"/>
            <a:ext cx="1309687" cy="4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238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7575-DBD0-494A-B427-F71D1A380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Culmination of RHIC’s Early Days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0A588-E05B-6346-9885-6A4FD41B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91988"/>
            <a:ext cx="7772400" cy="2049788"/>
          </a:xfrm>
        </p:spPr>
        <p:txBody>
          <a:bodyPr/>
          <a:lstStyle/>
          <a:p>
            <a:r>
              <a:rPr lang="en-US" dirty="0"/>
              <a:t>4 RHIC White papers published in 2004 in NPA</a:t>
            </a:r>
          </a:p>
          <a:p>
            <a:r>
              <a:rPr lang="en-US" dirty="0"/>
              <a:t>We demonstrated QGP formation</a:t>
            </a:r>
          </a:p>
          <a:p>
            <a:pPr lvl="1"/>
            <a:r>
              <a:rPr lang="en-US" dirty="0"/>
              <a:t>Even though we were nervous to say this at the time</a:t>
            </a:r>
          </a:p>
          <a:p>
            <a:r>
              <a:rPr lang="en-US" dirty="0"/>
              <a:t>Currently have &gt;3300 citations!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9F0ED-7BEB-4340-A31E-8998DBCED4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CBFB9-AA81-2041-82F0-E35C8C4E3864}" type="slidenum">
              <a:rPr lang="en-US" smtClean="0"/>
              <a:pPr/>
              <a:t>23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8456F96-0A75-0E4E-B332-9719A3AE108B}"/>
              </a:ext>
            </a:extLst>
          </p:cNvPr>
          <p:cNvGrpSpPr/>
          <p:nvPr/>
        </p:nvGrpSpPr>
        <p:grpSpPr>
          <a:xfrm>
            <a:off x="564776" y="2700277"/>
            <a:ext cx="8579224" cy="2927206"/>
            <a:chOff x="564776" y="2700277"/>
            <a:chExt cx="8579224" cy="29272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06D295-DDDD-8B47-BDEF-009E765411DD}"/>
                </a:ext>
              </a:extLst>
            </p:cNvPr>
            <p:cNvSpPr txBox="1"/>
            <p:nvPr/>
          </p:nvSpPr>
          <p:spPr>
            <a:xfrm>
              <a:off x="564776" y="3126673"/>
              <a:ext cx="7893424" cy="20744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chemeClr val="tx1"/>
                  </a:solidFill>
                </a:rPr>
                <a:t>Thank you, Art, for your giant role!</a:t>
              </a:r>
            </a:p>
            <a:p>
              <a:pPr>
                <a:buNone/>
              </a:pPr>
              <a:r>
                <a:rPr lang="en-US" dirty="0">
                  <a:solidFill>
                    <a:schemeClr val="tx1"/>
                  </a:solidFill>
                </a:rPr>
                <a:t>    from VENUS to RHIC to STAR to flow</a:t>
              </a:r>
            </a:p>
            <a:p>
              <a:pPr>
                <a:buNone/>
              </a:pPr>
              <a:r>
                <a:rPr lang="en-US" dirty="0">
                  <a:solidFill>
                    <a:schemeClr val="tx1"/>
                  </a:solidFill>
                </a:rPr>
                <a:t>It has been a most exciting ride</a:t>
              </a:r>
            </a:p>
            <a:p>
              <a:pPr>
                <a:buNone/>
              </a:pPr>
              <a:r>
                <a:rPr lang="en-US" dirty="0">
                  <a:solidFill>
                    <a:schemeClr val="tx1"/>
                  </a:solidFill>
                </a:rPr>
                <a:t>	and a boatload of fun!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5DCB50-BF6C-C544-8810-36A68B13C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52184" y="2700277"/>
              <a:ext cx="2091816" cy="2927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61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5" name="Rectangle 3"/>
          <p:cNvSpPr>
            <a:spLocks noGrp="1" noChangeArrowheads="1"/>
          </p:cNvSpPr>
          <p:nvPr>
            <p:ph idx="1"/>
          </p:nvPr>
        </p:nvSpPr>
        <p:spPr>
          <a:xfrm>
            <a:off x="681039" y="990600"/>
            <a:ext cx="7772400" cy="457200"/>
          </a:xfrm>
        </p:spPr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3BE80-42E4-BD4E-890F-E8C76406BCC3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5" name="Picture 9">
            <a:extLst>
              <a:ext uri="{FF2B5EF4-FFF2-40B4-BE49-F238E27FC236}">
                <a16:creationId xmlns:a16="http://schemas.microsoft.com/office/drawing/2014/main" id="{E9385BFA-F1FA-CD4A-A1BF-20A29210B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722" y="1625203"/>
            <a:ext cx="5136357" cy="43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8" name="Rectangle 2">
            <a:extLst>
              <a:ext uri="{FF2B5EF4-FFF2-40B4-BE49-F238E27FC236}">
                <a16:creationId xmlns:a16="http://schemas.microsoft.com/office/drawing/2014/main" id="{B8DB9584-EA2E-824D-BD26-ABA8A549B1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Compare central Au-Au to p-p</a:t>
            </a:r>
          </a:p>
        </p:txBody>
      </p:sp>
      <p:sp>
        <p:nvSpPr>
          <p:cNvPr id="70661" name="Rectangle 5">
            <a:extLst>
              <a:ext uri="{FF2B5EF4-FFF2-40B4-BE49-F238E27FC236}">
                <a16:creationId xmlns:a16="http://schemas.microsoft.com/office/drawing/2014/main" id="{562E2ED4-A119-C746-8DAD-81875F635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175" y="1051322"/>
            <a:ext cx="4595813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5000"/>
              <a:buFont typeface="Monotype Sorts" pitchFamily="2" charset="2"/>
              <a:buChar char="l"/>
              <a:defRPr sz="2400" b="1">
                <a:solidFill>
                  <a:schemeClr val="hlink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SzPct val="60000"/>
              <a:buFont typeface="Monotype Sorts" pitchFamily="2" charset="2"/>
              <a:defRPr sz="2400" b="1">
                <a:solidFill>
                  <a:schemeClr val="hlink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Char char="–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Char char="»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500"/>
              <a:t>same p-p parameterization for all </a:t>
            </a:r>
            <a:r>
              <a:rPr lang="en-US" altLang="en-US" sz="1350"/>
              <a:t>data</a:t>
            </a:r>
            <a:endParaRPr lang="en-US" altLang="en-US" sz="1500"/>
          </a:p>
          <a:p>
            <a:pPr lvl="1"/>
            <a:r>
              <a:rPr lang="en-US" altLang="en-US" sz="1500"/>
              <a:t>normalize AuAu by NN collisions</a:t>
            </a:r>
          </a:p>
          <a:p>
            <a:pPr lvl="1"/>
            <a:r>
              <a:rPr lang="en-US" altLang="en-US" sz="1500"/>
              <a:t>divide by p-p parameterization UA1(130)/42 mb</a:t>
            </a:r>
          </a:p>
          <a:p>
            <a:endParaRPr lang="en-US" altLang="en-US" sz="1800"/>
          </a:p>
        </p:txBody>
      </p:sp>
      <p:sp>
        <p:nvSpPr>
          <p:cNvPr id="70662" name="Rectangle 6">
            <a:extLst>
              <a:ext uri="{FF2B5EF4-FFF2-40B4-BE49-F238E27FC236}">
                <a16:creationId xmlns:a16="http://schemas.microsoft.com/office/drawing/2014/main" id="{59A5D6D8-BBE4-AD49-B169-CB1CDF789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175" y="4452937"/>
            <a:ext cx="4867275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5000"/>
              <a:buFont typeface="Monotype Sorts" pitchFamily="2" charset="2"/>
              <a:buChar char="l"/>
              <a:defRPr sz="2400" b="1">
                <a:solidFill>
                  <a:schemeClr val="hlink"/>
                </a:solidFill>
                <a:latin typeface="Times New Roman" panose="02020603050405020304" pitchFamily="18" charset="0"/>
              </a:defRPr>
            </a:lvl1pPr>
            <a:lvl2pPr marL="742950" indent="-285750">
              <a:lnSpc>
                <a:spcPct val="85000"/>
              </a:lnSpc>
              <a:spcBef>
                <a:spcPct val="20000"/>
              </a:spcBef>
              <a:buSzPct val="60000"/>
              <a:buFont typeface="Monotype Sorts" pitchFamily="2" charset="2"/>
              <a:defRPr sz="2400" b="1">
                <a:solidFill>
                  <a:schemeClr val="hlink"/>
                </a:solidFill>
                <a:latin typeface="Times New Roman" panose="02020603050405020304" pitchFamily="18" charset="0"/>
              </a:defRPr>
            </a:lvl2pPr>
            <a:lvl3pPr marL="1143000" indent="-228600">
              <a:lnSpc>
                <a:spcPct val="85000"/>
              </a:lnSpc>
              <a:spcBef>
                <a:spcPct val="20000"/>
              </a:spcBef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3pPr>
            <a:lvl4pPr marL="1600200" indent="-228600">
              <a:lnSpc>
                <a:spcPct val="85000"/>
              </a:lnSpc>
              <a:spcBef>
                <a:spcPct val="20000"/>
              </a:spcBef>
              <a:buChar char="–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4pPr>
            <a:lvl5pPr marL="2057400" indent="-228600">
              <a:lnSpc>
                <a:spcPct val="85000"/>
              </a:lnSpc>
              <a:spcBef>
                <a:spcPct val="20000"/>
              </a:spcBef>
              <a:buChar char="»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1500"/>
          </a:p>
          <a:p>
            <a:endParaRPr lang="en-US" altLang="en-US" sz="1500"/>
          </a:p>
          <a:p>
            <a:endParaRPr lang="en-US" altLang="en-US" sz="1500"/>
          </a:p>
          <a:p>
            <a:r>
              <a:rPr lang="en-US" altLang="en-US" sz="1500"/>
              <a:t>Again see:</a:t>
            </a:r>
          </a:p>
          <a:p>
            <a:pPr lvl="1"/>
            <a:r>
              <a:rPr lang="en-US" altLang="en-US" sz="1500"/>
              <a:t>increases up to ~ 2 GeV</a:t>
            </a:r>
          </a:p>
          <a:p>
            <a:pPr lvl="1"/>
            <a:r>
              <a:rPr lang="en-US" altLang="en-US" sz="1500"/>
              <a:t>saturates at R</a:t>
            </a:r>
            <a:r>
              <a:rPr lang="en-US" altLang="en-US" sz="1500" baseline="-25000"/>
              <a:t>AA</a:t>
            </a:r>
            <a:r>
              <a:rPr lang="en-US" altLang="en-US" sz="1500"/>
              <a:t> &lt; 1</a:t>
            </a:r>
          </a:p>
          <a:p>
            <a:pPr lvl="1"/>
            <a:r>
              <a:rPr lang="en-US" altLang="en-US" sz="1500"/>
              <a:t>decrease at high p</a:t>
            </a:r>
            <a:r>
              <a:rPr lang="en-US" altLang="en-US" sz="1500" baseline="-25000"/>
              <a:t>t</a:t>
            </a:r>
            <a:endParaRPr lang="en-US" altLang="en-US" sz="1500"/>
          </a:p>
          <a:p>
            <a:pPr lvl="1">
              <a:lnSpc>
                <a:spcPct val="35000"/>
              </a:lnSpc>
            </a:pPr>
            <a:endParaRPr lang="en-US" altLang="en-US"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00612224-17BE-774E-9BA9-193A7C0493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D496C5-AB07-8842-9F6E-2EF8B0BC6DE8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1D22F282-B596-464A-8EF6-C746F78711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3613" y="304800"/>
            <a:ext cx="7137400" cy="571500"/>
          </a:xfrm>
        </p:spPr>
        <p:txBody>
          <a:bodyPr/>
          <a:lstStyle/>
          <a:p>
            <a:r>
              <a:rPr lang="en-US" altLang="en-US"/>
              <a:t>    </a:t>
            </a:r>
            <a:r>
              <a:rPr lang="en-US" altLang="en-US">
                <a:sym typeface="Symbol" pitchFamily="2" charset="2"/>
              </a:rPr>
              <a:t></a:t>
            </a:r>
            <a:r>
              <a:rPr lang="en-US" altLang="en-US" baseline="30000">
                <a:sym typeface="Symbol" pitchFamily="2" charset="2"/>
              </a:rPr>
              <a:t>0</a:t>
            </a:r>
            <a:r>
              <a:rPr lang="en-US" altLang="en-US">
                <a:sym typeface="Symbol" pitchFamily="2" charset="2"/>
              </a:rPr>
              <a:t> </a:t>
            </a:r>
            <a:r>
              <a:rPr lang="en-US" altLang="en-US"/>
              <a:t>R</a:t>
            </a:r>
            <a:r>
              <a:rPr lang="en-US" altLang="en-US" baseline="-16000"/>
              <a:t>AA</a:t>
            </a:r>
            <a:r>
              <a:rPr lang="en-US" altLang="en-US"/>
              <a:t> vs. predictions</a:t>
            </a:r>
          </a:p>
        </p:txBody>
      </p:sp>
      <p:grpSp>
        <p:nvGrpSpPr>
          <p:cNvPr id="385030" name="Group 6">
            <a:extLst>
              <a:ext uri="{FF2B5EF4-FFF2-40B4-BE49-F238E27FC236}">
                <a16:creationId xmlns:a16="http://schemas.microsoft.com/office/drawing/2014/main" id="{F174AA18-BA87-EC41-982C-A68662E33D78}"/>
              </a:ext>
            </a:extLst>
          </p:cNvPr>
          <p:cNvGrpSpPr>
            <a:grpSpLocks/>
          </p:cNvGrpSpPr>
          <p:nvPr/>
        </p:nvGrpSpPr>
        <p:grpSpPr bwMode="auto">
          <a:xfrm>
            <a:off x="4595813" y="2616200"/>
            <a:ext cx="3505200" cy="1006475"/>
            <a:chOff x="3168" y="3216"/>
            <a:chExt cx="2208" cy="634"/>
          </a:xfrm>
        </p:grpSpPr>
        <p:sp>
          <p:nvSpPr>
            <p:cNvPr id="385031" name="Text Box 7">
              <a:extLst>
                <a:ext uri="{FF2B5EF4-FFF2-40B4-BE49-F238E27FC236}">
                  <a16:creationId xmlns:a16="http://schemas.microsoft.com/office/drawing/2014/main" id="{5B109410-DEEE-9C43-AC61-4B6E81A666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216"/>
              <a:ext cx="177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b="0">
                  <a:solidFill>
                    <a:schemeClr val="tx1"/>
                  </a:solidFill>
                </a:rPr>
                <a:t>PHENIX Preliminary</a:t>
              </a:r>
            </a:p>
          </p:txBody>
        </p:sp>
        <p:sp>
          <p:nvSpPr>
            <p:cNvPr id="385032" name="Text Box 8">
              <a:extLst>
                <a:ext uri="{FF2B5EF4-FFF2-40B4-BE49-F238E27FC236}">
                  <a16:creationId xmlns:a16="http://schemas.microsoft.com/office/drawing/2014/main" id="{C5776231-A123-3F44-99F4-EF10C19D12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3600"/>
              <a:ext cx="10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altLang="en-US" b="0">
                <a:solidFill>
                  <a:schemeClr val="tx2"/>
                </a:solidFill>
              </a:endParaRPr>
            </a:p>
          </p:txBody>
        </p:sp>
      </p:grpSp>
      <p:sp>
        <p:nvSpPr>
          <p:cNvPr id="385036" name="Text Box 12">
            <a:extLst>
              <a:ext uri="{FF2B5EF4-FFF2-40B4-BE49-F238E27FC236}">
                <a16:creationId xmlns:a16="http://schemas.microsoft.com/office/drawing/2014/main" id="{A943D5F6-0630-BE45-AC0E-410E9EFEE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6050" y="4311650"/>
            <a:ext cx="955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>
                <a:solidFill>
                  <a:srgbClr val="006600"/>
                </a:solidFill>
              </a:rPr>
              <a:t>shadowing</a:t>
            </a:r>
            <a:endParaRPr lang="en-US" altLang="en-US" sz="1400" b="0">
              <a:solidFill>
                <a:schemeClr val="tx1"/>
              </a:solidFill>
            </a:endParaRPr>
          </a:p>
        </p:txBody>
      </p:sp>
      <p:sp>
        <p:nvSpPr>
          <p:cNvPr id="385037" name="Text Box 13">
            <a:extLst>
              <a:ext uri="{FF2B5EF4-FFF2-40B4-BE49-F238E27FC236}">
                <a16:creationId xmlns:a16="http://schemas.microsoft.com/office/drawing/2014/main" id="{D2092B8E-EC30-0847-BD12-942B0B190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8450" y="3219450"/>
            <a:ext cx="1281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>
                <a:solidFill>
                  <a:srgbClr val="000099"/>
                </a:solidFill>
              </a:rPr>
              <a:t>anti-shadowing</a:t>
            </a:r>
          </a:p>
        </p:txBody>
      </p:sp>
      <p:pic>
        <p:nvPicPr>
          <p:cNvPr id="385028" name="Picture 4">
            <a:extLst>
              <a:ext uri="{FF2B5EF4-FFF2-40B4-BE49-F238E27FC236}">
                <a16:creationId xmlns:a16="http://schemas.microsoft.com/office/drawing/2014/main" id="{91A0F6DC-9D97-6742-BFA4-F2030CE79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" r="8549"/>
          <a:stretch>
            <a:fillRect/>
          </a:stretch>
        </p:blipFill>
        <p:spPr bwMode="auto">
          <a:xfrm>
            <a:off x="3438525" y="1377950"/>
            <a:ext cx="5705475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5029" name="Text Box 5">
            <a:extLst>
              <a:ext uri="{FF2B5EF4-FFF2-40B4-BE49-F238E27FC236}">
                <a16:creationId xmlns:a16="http://schemas.microsoft.com/office/drawing/2014/main" id="{4B902684-89BA-7E46-8DF3-2D3A8D279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1077913"/>
            <a:ext cx="3810000" cy="52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400" b="0">
                <a:solidFill>
                  <a:schemeClr val="tx1"/>
                </a:solidFill>
                <a:latin typeface="Arial Unicode MS" panose="020B0604020202020204" pitchFamily="34" charset="-128"/>
              </a:rPr>
              <a:t>Theoretical predictions:</a:t>
            </a:r>
            <a:endParaRPr lang="en-US" altLang="en-US" sz="2400" b="0">
              <a:solidFill>
                <a:srgbClr val="0000FF"/>
              </a:solidFill>
              <a:latin typeface="Arial Unicode MS" panose="020B0604020202020204" pitchFamily="34" charset="-128"/>
            </a:endParaRPr>
          </a:p>
          <a:p>
            <a:pPr>
              <a:spcBef>
                <a:spcPct val="50000"/>
              </a:spcBef>
              <a:buNone/>
            </a:pPr>
            <a:r>
              <a:rPr lang="en-US" altLang="en-US" b="0">
                <a:solidFill>
                  <a:srgbClr val="0000FF"/>
                </a:solidFill>
                <a:latin typeface="Arial Unicode MS" panose="020B0604020202020204" pitchFamily="34" charset="-128"/>
              </a:rPr>
              <a:t>d+Au:</a:t>
            </a:r>
            <a:r>
              <a:rPr lang="en-US" altLang="en-US" b="0">
                <a:solidFill>
                  <a:schemeClr val="tx1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en-US" sz="1800" b="0">
                <a:solidFill>
                  <a:schemeClr val="tx1"/>
                </a:solidFill>
                <a:latin typeface="Arial Unicode MS" panose="020B0604020202020204" pitchFamily="34" charset="-128"/>
              </a:rPr>
              <a:t>I. Vitev, nucl-th/0302002 and private communication.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0">
                <a:solidFill>
                  <a:srgbClr val="0000FF"/>
                </a:solidFill>
                <a:latin typeface="Arial Unicode MS" panose="020B0604020202020204" pitchFamily="34" charset="-128"/>
              </a:rPr>
              <a:t>Au+Au:</a:t>
            </a:r>
            <a:r>
              <a:rPr lang="en-US" altLang="en-US" b="0">
                <a:solidFill>
                  <a:schemeClr val="tx1"/>
                </a:solidFill>
                <a:latin typeface="Arial Unicode MS" panose="020B0604020202020204" pitchFamily="34" charset="-128"/>
              </a:rPr>
              <a:t> </a:t>
            </a:r>
            <a:r>
              <a:rPr lang="en-US" altLang="en-US" sz="1800" b="0">
                <a:solidFill>
                  <a:schemeClr val="tx1"/>
                </a:solidFill>
                <a:latin typeface="Arial Unicode MS" panose="020B0604020202020204" pitchFamily="34" charset="-128"/>
              </a:rPr>
              <a:t>I. Vitev and M. Gyulassy, hep-ph/0208108, to appear in Nucl. Phys. A; M. Gyulassy, P. Levai and I. Vitev, Nucl. Phys. B 594, p. 371 (2001).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1800" b="0">
                <a:solidFill>
                  <a:schemeClr val="tx1"/>
                </a:solidFill>
                <a:latin typeface="Arial Unicode MS" panose="020B0604020202020204" pitchFamily="34" charset="-128"/>
              </a:rPr>
              <a:t>Initial state: mult. scatt.,shadowing + final state dE/dx (Au+Au)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1800" b="0">
                <a:solidFill>
                  <a:srgbClr val="339933"/>
                </a:solidFill>
                <a:latin typeface="Arial Unicode MS" panose="020B0604020202020204" pitchFamily="34" charset="-128"/>
              </a:rPr>
              <a:t>Also: Kopeliovich, et al (PRL88, 232303,2002)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sz="1800" b="0">
                <a:solidFill>
                  <a:srgbClr val="339933"/>
                </a:solidFill>
                <a:latin typeface="Arial Unicode MS" panose="020B0604020202020204" pitchFamily="34" charset="-128"/>
              </a:rPr>
              <a:t>predict R</a:t>
            </a:r>
            <a:r>
              <a:rPr lang="en-US" altLang="en-US" sz="1800" b="0" baseline="-20000">
                <a:solidFill>
                  <a:srgbClr val="339933"/>
                </a:solidFill>
                <a:latin typeface="Arial Unicode MS" panose="020B0604020202020204" pitchFamily="34" charset="-128"/>
              </a:rPr>
              <a:t>pA</a:t>
            </a:r>
            <a:r>
              <a:rPr lang="en-US" altLang="en-US" sz="1800" b="0">
                <a:solidFill>
                  <a:srgbClr val="339933"/>
                </a:solidFill>
                <a:latin typeface="Arial Unicode MS" panose="020B0604020202020204" pitchFamily="34" charset="-128"/>
              </a:rPr>
              <a:t>~1.1 max at p</a:t>
            </a:r>
            <a:r>
              <a:rPr lang="en-US" altLang="en-US" sz="1800" b="0" baseline="-20000">
                <a:solidFill>
                  <a:srgbClr val="339933"/>
                </a:solidFill>
                <a:latin typeface="Arial Unicode MS" panose="020B0604020202020204" pitchFamily="34" charset="-128"/>
              </a:rPr>
              <a:t>T</a:t>
            </a:r>
            <a:r>
              <a:rPr lang="en-US" altLang="en-US" sz="1800" b="0">
                <a:solidFill>
                  <a:srgbClr val="339933"/>
                </a:solidFill>
                <a:latin typeface="Arial Unicode MS" panose="020B0604020202020204" pitchFamily="34" charset="-128"/>
              </a:rPr>
              <a:t>=2.5 GeV projectile as color dipole</a:t>
            </a:r>
          </a:p>
        </p:txBody>
      </p:sp>
      <p:sp>
        <p:nvSpPr>
          <p:cNvPr id="385035" name="Line 11">
            <a:extLst>
              <a:ext uri="{FF2B5EF4-FFF2-40B4-BE49-F238E27FC236}">
                <a16:creationId xmlns:a16="http://schemas.microsoft.com/office/drawing/2014/main" id="{002CA6D2-70DD-7F40-8AE6-369120BCC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8538" y="3481388"/>
            <a:ext cx="1755775" cy="6191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5038" name="Line 14">
            <a:extLst>
              <a:ext uri="{FF2B5EF4-FFF2-40B4-BE49-F238E27FC236}">
                <a16:creationId xmlns:a16="http://schemas.microsoft.com/office/drawing/2014/main" id="{75ECB1FA-C068-444F-A6D7-19209FD3C3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52813" y="2171700"/>
            <a:ext cx="2212975" cy="4699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5039" name="Line 15">
            <a:extLst>
              <a:ext uri="{FF2B5EF4-FFF2-40B4-BE49-F238E27FC236}">
                <a16:creationId xmlns:a16="http://schemas.microsoft.com/office/drawing/2014/main" id="{2058C472-657C-B441-8028-76808DD27E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8663" y="2519363"/>
            <a:ext cx="1733550" cy="1114425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5040" name="Line 16">
            <a:extLst>
              <a:ext uri="{FF2B5EF4-FFF2-40B4-BE49-F238E27FC236}">
                <a16:creationId xmlns:a16="http://schemas.microsoft.com/office/drawing/2014/main" id="{9B6DAB74-54A4-E04C-984A-31F89D52F4D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3438" y="2382838"/>
            <a:ext cx="2139950" cy="4683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85044" name="Picture 20">
            <a:extLst>
              <a:ext uri="{FF2B5EF4-FFF2-40B4-BE49-F238E27FC236}">
                <a16:creationId xmlns:a16="http://schemas.microsoft.com/office/drawing/2014/main" id="{24C06DB3-DB2A-284C-BE6C-FDDD5DFE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1543050"/>
            <a:ext cx="11969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5678-BBD2-874F-872C-F9253674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91B5D-612A-CC45-8F26-8D2C504F6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36" y="739938"/>
            <a:ext cx="7772400" cy="5780040"/>
          </a:xfrm>
        </p:spPr>
        <p:txBody>
          <a:bodyPr/>
          <a:lstStyle/>
          <a:p>
            <a:r>
              <a:rPr lang="en-US" dirty="0"/>
              <a:t>String breaking (e.g. Pythia)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Cluster hadronization (e.g. Herwig)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Coalescence or Statistical Hadronization?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F0445-6403-C842-919E-0C481B14F7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2C68F8C9-DD55-034C-AFCE-CE96A163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25" y="616868"/>
            <a:ext cx="3321639" cy="1915654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7D72FA3-196D-5F4C-A4E8-BFCB4A5AA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30" y="2931607"/>
            <a:ext cx="3793924" cy="301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7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799" y="277043"/>
            <a:ext cx="8196943" cy="457200"/>
          </a:xfrm>
        </p:spPr>
        <p:txBody>
          <a:bodyPr/>
          <a:lstStyle/>
          <a:p>
            <a:r>
              <a:rPr lang="en-US" dirty="0"/>
              <a:t>Transition to hadrons is non-perturbative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5EB2B-E4F9-C54F-B7D3-99D73223EB61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59612A-3421-9240-8A75-6D3A72894810}"/>
              </a:ext>
            </a:extLst>
          </p:cNvPr>
          <p:cNvGrpSpPr/>
          <p:nvPr/>
        </p:nvGrpSpPr>
        <p:grpSpPr>
          <a:xfrm>
            <a:off x="1796207" y="865535"/>
            <a:ext cx="5568153" cy="5126930"/>
            <a:chOff x="2715194" y="1854926"/>
            <a:chExt cx="5014976" cy="46531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33E0D9-8021-0E4D-9151-C04427F48E61}"/>
                </a:ext>
              </a:extLst>
            </p:cNvPr>
            <p:cNvGrpSpPr/>
            <p:nvPr/>
          </p:nvGrpSpPr>
          <p:grpSpPr>
            <a:xfrm>
              <a:off x="2717074" y="1854926"/>
              <a:ext cx="5013096" cy="4653159"/>
              <a:chOff x="2717074" y="1854926"/>
              <a:chExt cx="5013096" cy="465315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32114" t="17511"/>
              <a:stretch/>
            </p:blipFill>
            <p:spPr>
              <a:xfrm>
                <a:off x="2717074" y="1854926"/>
                <a:ext cx="4998175" cy="4653159"/>
              </a:xfrm>
              <a:prstGeom prst="rect">
                <a:avLst/>
              </a:prstGeom>
            </p:spPr>
          </p:pic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DD67267-2D20-3449-B506-E19EE8943A98}"/>
                  </a:ext>
                </a:extLst>
              </p:cNvPr>
              <p:cNvGrpSpPr/>
              <p:nvPr/>
            </p:nvGrpSpPr>
            <p:grpSpPr>
              <a:xfrm>
                <a:off x="3225004" y="5509168"/>
                <a:ext cx="4505166" cy="342843"/>
                <a:chOff x="3225004" y="5509168"/>
                <a:chExt cx="4505166" cy="342843"/>
              </a:xfrm>
            </p:grpSpPr>
            <p:sp>
              <p:nvSpPr>
                <p:cNvPr id="9" name="TextBox 8"/>
                <p:cNvSpPr txBox="1"/>
                <p:nvPr/>
              </p:nvSpPr>
              <p:spPr>
                <a:xfrm>
                  <a:off x="3225004" y="5509168"/>
                  <a:ext cx="2035506" cy="33855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600" b="0" i="1" dirty="0">
                      <a:solidFill>
                        <a:srgbClr val="000000"/>
                      </a:solidFill>
                      <a:latin typeface="+mn-lt"/>
                    </a:rPr>
                    <a:t>Calculable in </a:t>
                  </a:r>
                  <a:r>
                    <a:rPr lang="en-US" sz="1600" b="0" i="1" dirty="0" err="1">
                      <a:solidFill>
                        <a:srgbClr val="000000"/>
                      </a:solidFill>
                      <a:latin typeface="+mn-lt"/>
                    </a:rPr>
                    <a:t>pQCD</a:t>
                  </a:r>
                  <a:endParaRPr lang="en-US" sz="1600" b="0" i="1" dirty="0">
                    <a:solidFill>
                      <a:srgbClr val="000000"/>
                    </a:solidFill>
                    <a:latin typeface="+mn-lt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363945" y="5513457"/>
                  <a:ext cx="2366225" cy="33855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buNone/>
                  </a:pPr>
                  <a:r>
                    <a:rPr lang="en-US" sz="1600" b="0" i="1" dirty="0">
                      <a:solidFill>
                        <a:srgbClr val="FF0000"/>
                      </a:solidFill>
                      <a:latin typeface="+mn-lt"/>
                    </a:rPr>
                    <a:t>Not calculable in </a:t>
                  </a:r>
                  <a:r>
                    <a:rPr lang="en-US" sz="1600" b="0" i="1" dirty="0" err="1">
                      <a:solidFill>
                        <a:srgbClr val="FF0000"/>
                      </a:solidFill>
                      <a:latin typeface="+mn-lt"/>
                    </a:rPr>
                    <a:t>pQCD</a:t>
                  </a:r>
                  <a:endParaRPr lang="en-US" sz="1600" b="0" i="1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p:grpSp>
        </p:grpSp>
        <p:sp>
          <p:nvSpPr>
            <p:cNvPr id="8" name="TextBox 7"/>
            <p:cNvSpPr txBox="1"/>
            <p:nvPr/>
          </p:nvSpPr>
          <p:spPr>
            <a:xfrm>
              <a:off x="2715194" y="2030013"/>
              <a:ext cx="191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b="0" i="1" dirty="0">
                  <a:solidFill>
                    <a:srgbClr val="000000"/>
                  </a:solidFill>
                  <a:latin typeface="+mn-lt"/>
                </a:rPr>
                <a:t>Rey Cruz Torres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C71BBF-E099-3143-A041-CEFD5BADCC85}"/>
              </a:ext>
            </a:extLst>
          </p:cNvPr>
          <p:cNvSpPr txBox="1"/>
          <p:nvPr/>
        </p:nvSpPr>
        <p:spPr>
          <a:xfrm>
            <a:off x="4663687" y="5901300"/>
            <a:ext cx="2627232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Scale of transition: </a:t>
            </a:r>
            <a:r>
              <a:rPr lang="en-US" sz="2000" b="0" i="1" dirty="0">
                <a:solidFill>
                  <a:srgbClr val="FF0000"/>
                </a:solidFill>
                <a:latin typeface="Symbol" pitchFamily="2" charset="2"/>
              </a:rPr>
              <a:t>L</a:t>
            </a:r>
            <a:r>
              <a:rPr lang="en-US" sz="2000" b="0" i="1" baseline="-25000" dirty="0">
                <a:solidFill>
                  <a:srgbClr val="FF0000"/>
                </a:solidFill>
                <a:latin typeface="+mn-lt"/>
              </a:rPr>
              <a:t>QCD</a:t>
            </a: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 ~ 0.5 GeV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55813F-4FD3-5D4B-9A15-B77FD82B321D}"/>
              </a:ext>
            </a:extLst>
          </p:cNvPr>
          <p:cNvSpPr txBox="1"/>
          <p:nvPr/>
        </p:nvSpPr>
        <p:spPr>
          <a:xfrm>
            <a:off x="1944768" y="5901300"/>
            <a:ext cx="2627232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chemeClr val="tx1"/>
                </a:solidFill>
                <a:latin typeface="+mn-lt"/>
              </a:rPr>
              <a:t>Scale of jet:</a:t>
            </a:r>
          </a:p>
          <a:p>
            <a:pPr>
              <a:buNone/>
            </a:pPr>
            <a:r>
              <a:rPr lang="en-US" sz="2000" b="0" i="1" dirty="0" err="1">
                <a:solidFill>
                  <a:schemeClr val="tx1"/>
                </a:solidFill>
                <a:latin typeface="+mn-lt"/>
              </a:rPr>
              <a:t>p</a:t>
            </a:r>
            <a:r>
              <a:rPr lang="en-US" sz="2000" b="0" i="1" baseline="-25000" dirty="0" err="1">
                <a:solidFill>
                  <a:schemeClr val="tx1"/>
                </a:solidFill>
                <a:latin typeface="+mn-lt"/>
              </a:rPr>
              <a:t>T</a:t>
            </a:r>
            <a:r>
              <a:rPr lang="en-US" sz="2000" b="0" i="1" dirty="0">
                <a:solidFill>
                  <a:schemeClr val="tx1"/>
                </a:solidFill>
                <a:latin typeface="+mn-lt"/>
              </a:rPr>
              <a:t> ~ 20-500 GeV</a:t>
            </a:r>
          </a:p>
        </p:txBody>
      </p:sp>
    </p:spTree>
    <p:extLst>
      <p:ext uri="{BB962C8B-B14F-4D97-AF65-F5344CB8AC3E}">
        <p14:creationId xmlns:p14="http://schemas.microsoft.com/office/powerpoint/2010/main" val="2513875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DED7-12AB-DE46-B994-E904313A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24790"/>
            <a:ext cx="8458200" cy="457200"/>
          </a:xfrm>
        </p:spPr>
        <p:txBody>
          <a:bodyPr/>
          <a:lstStyle/>
          <a:p>
            <a:r>
              <a:rPr lang="en-US" dirty="0"/>
              <a:t>Groomed jets well described by NLL QCD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FE990-BDD6-0347-9081-6C8A0066FF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0122C-698B-E74C-BA15-0F7DE03C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19" y="1054331"/>
            <a:ext cx="9176319" cy="44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16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E163-59E6-0749-90BD-0CCB3CE8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4 RHIC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117C5-879A-1D4F-8FF2-3A847DE308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1" name="Picture 3">
            <a:extLst>
              <a:ext uri="{FF2B5EF4-FFF2-40B4-BE49-F238E27FC236}">
                <a16:creationId xmlns:a16="http://schemas.microsoft.com/office/drawing/2014/main" id="{82E6F5C3-AC62-E140-BFAB-A2C45C97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3" b="23721"/>
          <a:stretch>
            <a:fillRect/>
          </a:stretch>
        </p:blipFill>
        <p:spPr bwMode="auto">
          <a:xfrm>
            <a:off x="1030941" y="1346574"/>
            <a:ext cx="685800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68FDB286-5572-5C40-9600-A60E9D126765}"/>
              </a:ext>
            </a:extLst>
          </p:cNvPr>
          <p:cNvGrpSpPr>
            <a:grpSpLocks/>
          </p:cNvGrpSpPr>
          <p:nvPr/>
        </p:nvGrpSpPr>
        <p:grpSpPr bwMode="auto">
          <a:xfrm>
            <a:off x="3367741" y="3410324"/>
            <a:ext cx="2374900" cy="1587500"/>
            <a:chOff x="2016" y="2208"/>
            <a:chExt cx="1536" cy="1136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76C6AA22-690E-0A4B-99DD-FA9132A819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6" t="7672"/>
            <a:stretch>
              <a:fillRect/>
            </a:stretch>
          </p:blipFill>
          <p:spPr bwMode="auto">
            <a:xfrm>
              <a:off x="2016" y="2208"/>
              <a:ext cx="1536" cy="1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6">
              <a:extLst>
                <a:ext uri="{FF2B5EF4-FFF2-40B4-BE49-F238E27FC236}">
                  <a16:creationId xmlns:a16="http://schemas.microsoft.com/office/drawing/2014/main" id="{372F3FF9-471D-9F4E-BC99-EA9CA0E55A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48" y="2208"/>
              <a:ext cx="72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 sz="2000" b="1" i="1">
                <a:solidFill>
                  <a:srgbClr val="FF0000"/>
                </a:solidFill>
              </a:endParaRPr>
            </a:p>
          </p:txBody>
        </p:sp>
        <p:sp>
          <p:nvSpPr>
            <p:cNvPr id="25" name="AutoShape 7">
              <a:extLst>
                <a:ext uri="{FF2B5EF4-FFF2-40B4-BE49-F238E27FC236}">
                  <a16:creationId xmlns:a16="http://schemas.microsoft.com/office/drawing/2014/main" id="{800ADD65-9074-F640-98D2-C0227C07217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64" y="2208"/>
              <a:ext cx="576" cy="540"/>
            </a:xfrm>
            <a:prstGeom prst="star5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06048637-B590-A741-974F-F3139F4EF96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38" y="2249"/>
              <a:ext cx="479" cy="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>
                <a:buClr>
                  <a:schemeClr val="bg1"/>
                </a:buClr>
                <a:buNone/>
              </a:pPr>
              <a:r>
                <a:rPr lang="en-US" altLang="en-US" sz="1200" b="1" i="1" dirty="0">
                  <a:solidFill>
                    <a:srgbClr val="FF0000"/>
                  </a:solidFill>
                </a:rPr>
                <a:t>STAR</a:t>
              </a:r>
            </a:p>
          </p:txBody>
        </p:sp>
      </p:grpSp>
      <p:grpSp>
        <p:nvGrpSpPr>
          <p:cNvPr id="27" name="Group 9">
            <a:extLst>
              <a:ext uri="{FF2B5EF4-FFF2-40B4-BE49-F238E27FC236}">
                <a16:creationId xmlns:a16="http://schemas.microsoft.com/office/drawing/2014/main" id="{577770EF-0EB2-7548-BCAA-D4A627A2E343}"/>
              </a:ext>
            </a:extLst>
          </p:cNvPr>
          <p:cNvGrpSpPr>
            <a:grpSpLocks/>
          </p:cNvGrpSpPr>
          <p:nvPr/>
        </p:nvGrpSpPr>
        <p:grpSpPr bwMode="auto">
          <a:xfrm>
            <a:off x="1145241" y="2678487"/>
            <a:ext cx="1917700" cy="1797050"/>
            <a:chOff x="72" y="1851"/>
            <a:chExt cx="1392" cy="1328"/>
          </a:xfrm>
        </p:grpSpPr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id="{9ACCDD58-3627-E048-BC53-2B6DABCB51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" y="1851"/>
              <a:ext cx="1392" cy="1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1">
              <a:extLst>
                <a:ext uri="{FF2B5EF4-FFF2-40B4-BE49-F238E27FC236}">
                  <a16:creationId xmlns:a16="http://schemas.microsoft.com/office/drawing/2014/main" id="{3E236E25-407D-9243-BE9B-2EC951F41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" y="2832"/>
              <a:ext cx="1056" cy="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12">
            <a:extLst>
              <a:ext uri="{FF2B5EF4-FFF2-40B4-BE49-F238E27FC236}">
                <a16:creationId xmlns:a16="http://schemas.microsoft.com/office/drawing/2014/main" id="{DB806BA2-58AF-0E45-BAF8-CF8D5F933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441" y="1273549"/>
            <a:ext cx="13716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3">
            <a:extLst>
              <a:ext uri="{FF2B5EF4-FFF2-40B4-BE49-F238E27FC236}">
                <a16:creationId xmlns:a16="http://schemas.microsoft.com/office/drawing/2014/main" id="{EC4C637D-F3E1-8B48-ABAF-CC834DA5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941" y="1187824"/>
            <a:ext cx="1524000" cy="47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14">
            <a:extLst>
              <a:ext uri="{FF2B5EF4-FFF2-40B4-BE49-F238E27FC236}">
                <a16:creationId xmlns:a16="http://schemas.microsoft.com/office/drawing/2014/main" id="{CB7748B1-BA81-FC45-9974-62E3FCF2851B}"/>
              </a:ext>
            </a:extLst>
          </p:cNvPr>
          <p:cNvGrpSpPr>
            <a:grpSpLocks/>
          </p:cNvGrpSpPr>
          <p:nvPr/>
        </p:nvGrpSpPr>
        <p:grpSpPr bwMode="auto">
          <a:xfrm>
            <a:off x="5069541" y="1022724"/>
            <a:ext cx="2614613" cy="2120900"/>
            <a:chOff x="3984" y="513"/>
            <a:chExt cx="1776" cy="1583"/>
          </a:xfrm>
        </p:grpSpPr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0E92D494-782C-4645-8A25-726038A724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513"/>
              <a:ext cx="1584" cy="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4" name="Group 16">
              <a:extLst>
                <a:ext uri="{FF2B5EF4-FFF2-40B4-BE49-F238E27FC236}">
                  <a16:creationId xmlns:a16="http://schemas.microsoft.com/office/drawing/2014/main" id="{A0C67A08-691F-4E42-9369-DF802F8F97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771"/>
              <a:ext cx="1647" cy="1325"/>
              <a:chOff x="3984" y="771"/>
              <a:chExt cx="1647" cy="1325"/>
            </a:xfrm>
          </p:grpSpPr>
          <p:sp>
            <p:nvSpPr>
              <p:cNvPr id="35" name="Rectangle 17">
                <a:extLst>
                  <a:ext uri="{FF2B5EF4-FFF2-40B4-BE49-F238E27FC236}">
                    <a16:creationId xmlns:a16="http://schemas.microsoft.com/office/drawing/2014/main" id="{10B29526-3773-9C40-9A90-F7620F60C2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771"/>
                <a:ext cx="159" cy="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18">
                <a:extLst>
                  <a:ext uri="{FF2B5EF4-FFF2-40B4-BE49-F238E27FC236}">
                    <a16:creationId xmlns:a16="http://schemas.microsoft.com/office/drawing/2014/main" id="{C09B5911-98E3-FC4B-8275-138175BDE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84" y="783"/>
                <a:ext cx="159" cy="9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7" name="Picture 19">
                <a:extLst>
                  <a:ext uri="{FF2B5EF4-FFF2-40B4-BE49-F238E27FC236}">
                    <a16:creationId xmlns:a16="http://schemas.microsoft.com/office/drawing/2014/main" id="{9A46C554-F0E9-3441-952F-8EEB610D89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00" t="19547" r="8000" b="37173"/>
              <a:stretch>
                <a:fillRect/>
              </a:stretch>
            </p:blipFill>
            <p:spPr bwMode="auto">
              <a:xfrm>
                <a:off x="4431" y="1117"/>
                <a:ext cx="1200" cy="9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5849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rgbClr val="0000FF"/>
                </a:solidFill>
              </a:rPr>
              <a:t>Probe early gluon splitting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01351" y="780110"/>
            <a:ext cx="5035849" cy="2280899"/>
            <a:chOff x="1136351" y="1160801"/>
            <a:chExt cx="6215869" cy="33398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351" y="1160801"/>
              <a:ext cx="6215869" cy="333987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 flipH="1">
              <a:off x="4432300" y="2273300"/>
              <a:ext cx="1193800" cy="65168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 flipH="1">
              <a:off x="4292600" y="3035300"/>
              <a:ext cx="1193800" cy="65168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3175000"/>
            <a:ext cx="6883400" cy="3441700"/>
          </a:xfrm>
          <a:prstGeom prst="rect">
            <a:avLst/>
          </a:prstGeom>
        </p:spPr>
      </p:pic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9240751"/>
              </p:ext>
            </p:extLst>
          </p:nvPr>
        </p:nvGraphicFramePr>
        <p:xfrm>
          <a:off x="6110610" y="1506381"/>
          <a:ext cx="2248107" cy="110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9" name="Equation" r:id="rId5" imgW="876300" imgH="431800" progId="Equation.3">
                  <p:embed/>
                </p:oleObj>
              </mc:Choice>
              <mc:Fallback>
                <p:oleObj name="Equation" r:id="rId5" imgW="876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0610" y="1506381"/>
                        <a:ext cx="2248107" cy="1107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 rot="871241" flipH="1">
            <a:off x="5575300" y="5346700"/>
            <a:ext cx="1426982" cy="5749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89666" y="3083276"/>
            <a:ext cx="1960852" cy="2000548"/>
          </a:xfrm>
          <a:prstGeom prst="rect">
            <a:avLst/>
          </a:prstGeom>
          <a:solidFill>
            <a:srgbClr val="D5E6E6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Data to quantify energy, </a:t>
            </a:r>
            <a:r>
              <a:rPr lang="en-US" sz="2000" b="0" i="1" dirty="0" err="1">
                <a:solidFill>
                  <a:srgbClr val="FF0000"/>
                </a:solidFill>
                <a:latin typeface="+mn-lt"/>
              </a:rPr>
              <a:t>p</a:t>
            </a:r>
            <a:r>
              <a:rPr lang="en-US" sz="2000" b="0" i="1" baseline="-25000" dirty="0" err="1">
                <a:solidFill>
                  <a:srgbClr val="FF0000"/>
                </a:solidFill>
                <a:latin typeface="+mn-lt"/>
              </a:rPr>
              <a:t>T</a:t>
            </a: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 transport.</a:t>
            </a:r>
          </a:p>
          <a:p>
            <a:pPr>
              <a:buNone/>
            </a:pPr>
            <a:r>
              <a:rPr lang="en-US" sz="2000" b="0" i="1" dirty="0">
                <a:solidFill>
                  <a:srgbClr val="FF0000"/>
                </a:solidFill>
                <a:latin typeface="+mn-lt"/>
              </a:rPr>
              <a:t>See significant dependence on jet E, grooming.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23898" y="765074"/>
            <a:ext cx="3226619" cy="769441"/>
          </a:xfrm>
          <a:prstGeom prst="rect">
            <a:avLst/>
          </a:prstGeom>
          <a:solidFill>
            <a:srgbClr val="CEF9F9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i="1" dirty="0" err="1">
                <a:solidFill>
                  <a:schemeClr val="tx1"/>
                </a:solidFill>
                <a:latin typeface="+mn-lt"/>
              </a:rPr>
              <a:t>Recluster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 &amp; groom jet</a:t>
            </a:r>
          </a:p>
          <a:p>
            <a:pPr>
              <a:buNone/>
            </a:pPr>
            <a:r>
              <a:rPr lang="en-US" sz="2000" i="1" dirty="0">
                <a:solidFill>
                  <a:schemeClr val="tx1"/>
                </a:solidFill>
                <a:latin typeface="+mn-lt"/>
              </a:rPr>
              <a:t>Use 2 leading clusters</a:t>
            </a:r>
          </a:p>
        </p:txBody>
      </p:sp>
    </p:spTree>
    <p:extLst>
      <p:ext uri="{BB962C8B-B14F-4D97-AF65-F5344CB8AC3E}">
        <p14:creationId xmlns:p14="http://schemas.microsoft.com/office/powerpoint/2010/main" val="386632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49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82F44A-8CBC-3947-95F2-E0A0BB98D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406619"/>
            <a:ext cx="7772400" cy="457200"/>
          </a:xfrm>
        </p:spPr>
        <p:txBody>
          <a:bodyPr/>
          <a:lstStyle/>
          <a:p>
            <a:r>
              <a:rPr lang="en-US" dirty="0"/>
              <a:t>Why measure this observable?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998308-0EFC-E346-B37A-B52102193B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CC7B-3343-B74C-A97C-C7C24CA701B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0EE1E-AA08-304F-B3E1-1B3660B02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1" y="1035269"/>
            <a:ext cx="9009469" cy="2984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5DBF03-CC9C-F24A-947C-53659590035D}"/>
              </a:ext>
            </a:extLst>
          </p:cNvPr>
          <p:cNvSpPr txBox="1"/>
          <p:nvPr/>
        </p:nvSpPr>
        <p:spPr>
          <a:xfrm>
            <a:off x="404648" y="4233462"/>
            <a:ext cx="8334703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>
                <a:latin typeface="+mn-lt"/>
              </a:rPr>
              <a:t>Axis difference can be calculated perturbatively</a:t>
            </a:r>
          </a:p>
          <a:p>
            <a:pPr>
              <a:buNone/>
            </a:pPr>
            <a:r>
              <a:rPr lang="en-US" sz="2400" i="1" dirty="0">
                <a:latin typeface="+mn-lt"/>
              </a:rPr>
              <a:t>Especially if jets are groomed to remove the soft particles at large angles.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26B221-4C59-7146-AFED-0BB5A128C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995" y="5368925"/>
            <a:ext cx="35687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4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12" y="133350"/>
            <a:ext cx="8175978" cy="457200"/>
          </a:xfrm>
        </p:spPr>
        <p:txBody>
          <a:bodyPr/>
          <a:lstStyle/>
          <a:p>
            <a:r>
              <a:rPr lang="en-US" dirty="0"/>
              <a:t>What’s in a jet?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59" y="762000"/>
            <a:ext cx="8475662" cy="2280620"/>
          </a:xfrm>
        </p:spPr>
        <p:txBody>
          <a:bodyPr/>
          <a:lstStyle/>
          <a:p>
            <a:pPr marL="800076" lvl="1" indent="-342900">
              <a:buFont typeface="Wingdings" charset="2"/>
              <a:buChar char="u"/>
            </a:pPr>
            <a:r>
              <a:rPr lang="en-US" dirty="0" err="1"/>
              <a:t>q,g</a:t>
            </a:r>
            <a:r>
              <a:rPr lang="en-US" dirty="0"/>
              <a:t> undergo probabilistic cascade of g emissions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/>
              <a:t>Total color charge &amp; flavor are conserved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/>
              <a:t>Successive </a:t>
            </a:r>
            <a:r>
              <a:rPr lang="en-US" dirty="0" err="1"/>
              <a:t>branchings</a:t>
            </a:r>
            <a:r>
              <a:rPr lang="en-US" dirty="0"/>
              <a:t> are ordered in angle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/>
              <a:t>Color coherence suppresses large angle soft radiation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8" y="2286000"/>
            <a:ext cx="2946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931526"/>
            <a:ext cx="5168900" cy="186907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0" y="4914900"/>
            <a:ext cx="3721608" cy="167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1640" y="845373"/>
            <a:ext cx="5283790" cy="5898327"/>
            <a:chOff x="3851640" y="845373"/>
            <a:chExt cx="5283790" cy="5898327"/>
          </a:xfrm>
        </p:grpSpPr>
        <p:grpSp>
          <p:nvGrpSpPr>
            <p:cNvPr id="9" name="Group 8"/>
            <p:cNvGrpSpPr/>
            <p:nvPr/>
          </p:nvGrpSpPr>
          <p:grpSpPr>
            <a:xfrm>
              <a:off x="3851640" y="845373"/>
              <a:ext cx="5283790" cy="5898327"/>
              <a:chOff x="3851640" y="845373"/>
              <a:chExt cx="5283790" cy="5898327"/>
            </a:xfrm>
          </p:grpSpPr>
          <p:pic>
            <p:nvPicPr>
              <p:cNvPr id="11" name="Picture 10" descr="CMSdijet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51640" y="2932451"/>
                <a:ext cx="5283790" cy="3811249"/>
              </a:xfrm>
              <a:prstGeom prst="rect">
                <a:avLst/>
              </a:prstGeom>
            </p:spPr>
          </p:pic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6110863" y="845373"/>
                <a:ext cx="2399926" cy="2019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608638" y="2939386"/>
              <a:ext cx="348878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1" dirty="0">
                  <a:solidFill>
                    <a:srgbClr val="000090"/>
                  </a:solidFill>
                  <a:latin typeface="+mn-lt"/>
                </a:rPr>
                <a:t>Modified by color exchange with QGP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871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C941E95-4018-8742-BFE9-F92C2932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12-Sepl-06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9E40010-4E1D-4940-95DE-B8B6AB2C4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315200" y="-457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69" tIns="46034" rIns="92069" bIns="46034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b="1" kern="1200">
                <a:solidFill>
                  <a:srgbClr val="FFFFCC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9pPr>
          </a:lstStyle>
          <a:p>
            <a:fld id="{21353946-7A4B-5F41-8D36-AA0EE6F58E66}" type="slidenum">
              <a:rPr lang="en-US" altLang="en-US" smtClean="0"/>
              <a:pPr/>
              <a:t>34</a:t>
            </a:fld>
            <a:r>
              <a:rPr lang="en-US" altLang="en-US" sz="1000">
                <a:solidFill>
                  <a:schemeClr val="tx1"/>
                </a:solidFill>
              </a:rPr>
              <a:t> </a:t>
            </a:r>
            <a:endParaRPr lang="en-US" altLang="en-US" sz="1000" b="0">
              <a:solidFill>
                <a:schemeClr val="tx1"/>
              </a:solidFill>
            </a:endParaRPr>
          </a:p>
        </p:txBody>
      </p:sp>
      <p:sp>
        <p:nvSpPr>
          <p:cNvPr id="1051650" name="Rectangle 2">
            <a:extLst>
              <a:ext uri="{FF2B5EF4-FFF2-40B4-BE49-F238E27FC236}">
                <a16:creationId xmlns:a16="http://schemas.microsoft.com/office/drawing/2014/main" id="{5EB2155C-9678-1E49-88A7-935F2974A2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Run-2 and Beyond</a:t>
            </a:r>
          </a:p>
        </p:txBody>
      </p:sp>
      <p:pic>
        <p:nvPicPr>
          <p:cNvPr id="1051652" name="Picture 4">
            <a:extLst>
              <a:ext uri="{FF2B5EF4-FFF2-40B4-BE49-F238E27FC236}">
                <a16:creationId xmlns:a16="http://schemas.microsoft.com/office/drawing/2014/main" id="{303B8F98-D45A-E146-8578-758E80492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43706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654" name="Picture 6">
            <a:extLst>
              <a:ext uri="{FF2B5EF4-FFF2-40B4-BE49-F238E27FC236}">
                <a16:creationId xmlns:a16="http://schemas.microsoft.com/office/drawing/2014/main" id="{F58AC602-4A9C-1F4C-94EC-60B157312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0775"/>
            <a:ext cx="4471988" cy="560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3199DD-D49E-FD40-9BBE-F6172911EBC6}"/>
              </a:ext>
            </a:extLst>
          </p:cNvPr>
          <p:cNvSpPr txBox="1"/>
          <p:nvPr/>
        </p:nvSpPr>
        <p:spPr>
          <a:xfrm>
            <a:off x="6760295" y="664476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>
                <a:solidFill>
                  <a:schemeClr val="tx1"/>
                </a:solidFill>
                <a:latin typeface="+mn-lt"/>
              </a:rPr>
              <a:t>Slide from Bill </a:t>
            </a:r>
            <a:r>
              <a:rPr lang="en-US" sz="1800" i="1" dirty="0" err="1">
                <a:solidFill>
                  <a:schemeClr val="tx1"/>
                </a:solidFill>
                <a:latin typeface="+mn-lt"/>
              </a:rPr>
              <a:t>Zajc</a:t>
            </a:r>
            <a:endParaRPr lang="en-US" sz="1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8B2561-38FD-2040-867D-3A241D227B68}"/>
              </a:ext>
            </a:extLst>
          </p:cNvPr>
          <p:cNvSpPr txBox="1"/>
          <p:nvPr/>
        </p:nvSpPr>
        <p:spPr>
          <a:xfrm>
            <a:off x="7774634" y="4565295"/>
            <a:ext cx="98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1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1400" i="1" baseline="30000" dirty="0">
                <a:solidFill>
                  <a:schemeClr val="tx1"/>
                </a:solidFill>
                <a:latin typeface="+mn-lt"/>
              </a:rPr>
              <a:t>nd</a:t>
            </a:r>
            <a:r>
              <a:rPr lang="en-US" sz="1400" i="1" dirty="0">
                <a:solidFill>
                  <a:schemeClr val="tx1"/>
                </a:solidFill>
                <a:latin typeface="+mn-lt"/>
              </a:rPr>
              <a:t> muon arm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5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F2F0-8D95-A744-B63A-7E886C551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3350"/>
            <a:ext cx="7642412" cy="457200"/>
          </a:xfrm>
        </p:spPr>
        <p:txBody>
          <a:bodyPr/>
          <a:lstStyle/>
          <a:p>
            <a:r>
              <a:rPr lang="en-US" dirty="0"/>
              <a:t>Detectors initially complementary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CC9F7-D2C3-E745-BBF1-BAE4B0653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9" y="990600"/>
            <a:ext cx="7772400" cy="3859514"/>
          </a:xfrm>
        </p:spPr>
        <p:txBody>
          <a:bodyPr/>
          <a:lstStyle/>
          <a:p>
            <a:r>
              <a:rPr lang="en-US" dirty="0"/>
              <a:t>STAR: high acceptance, measure ~ all hadrons</a:t>
            </a:r>
          </a:p>
          <a:p>
            <a:endParaRPr lang="en-US" dirty="0"/>
          </a:p>
          <a:p>
            <a:r>
              <a:rPr lang="en-US" dirty="0"/>
              <a:t>PHENIX: high rate, measure EM probes</a:t>
            </a:r>
          </a:p>
          <a:p>
            <a:endParaRPr lang="en-US" dirty="0"/>
          </a:p>
          <a:p>
            <a:r>
              <a:rPr lang="en-US" dirty="0"/>
              <a:t>PHOBOS: small spectrometer to track particles in rare, unusual events</a:t>
            </a:r>
          </a:p>
          <a:p>
            <a:endParaRPr lang="en-US" dirty="0"/>
          </a:p>
          <a:p>
            <a:r>
              <a:rPr lang="en-US" dirty="0"/>
              <a:t>BRAHMS: small acceptance spectrometer, measure forward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6FA94-0EED-894D-8E34-1E528A2984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AF8016-DA17-F64E-9AC5-9A0E4FD4D0E3}"/>
              </a:ext>
            </a:extLst>
          </p:cNvPr>
          <p:cNvSpPr txBox="1"/>
          <p:nvPr/>
        </p:nvSpPr>
        <p:spPr>
          <a:xfrm>
            <a:off x="459383" y="5405735"/>
            <a:ext cx="821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i="1" dirty="0">
                <a:solidFill>
                  <a:schemeClr val="accent6"/>
                </a:solidFill>
                <a:latin typeface="+mn-lt"/>
              </a:rPr>
              <a:t>Increasing overlap in approach &amp; capabilities with time</a:t>
            </a:r>
          </a:p>
        </p:txBody>
      </p:sp>
    </p:spTree>
    <p:extLst>
      <p:ext uri="{BB962C8B-B14F-4D97-AF65-F5344CB8AC3E}">
        <p14:creationId xmlns:p14="http://schemas.microsoft.com/office/powerpoint/2010/main" val="140190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3E6E0-E6F9-6F4B-90E9-E393B6BDD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said in 2001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5E95E-5A7E-F74F-BD11-8E1334A87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2E492A-001E-F54E-AD32-9FE4F48830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BRAHMS: spectrometer pair with PID</a:t>
            </a:r>
          </a:p>
          <a:p>
            <a:pPr lvl="1"/>
            <a:r>
              <a:rPr lang="en-US" altLang="en-US" dirty="0"/>
              <a:t>scan longitudinal velocities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PHENIX: leptons and photons to probe early time without subsequent strong interactions</a:t>
            </a:r>
          </a:p>
          <a:p>
            <a:endParaRPr lang="en-US" altLang="en-US" dirty="0"/>
          </a:p>
          <a:p>
            <a:r>
              <a:rPr lang="en-US" altLang="en-US" dirty="0"/>
              <a:t>PHOBOS: count all charged particles, sample low momentum particles to search for fluctuations and large distance phenomena</a:t>
            </a:r>
          </a:p>
          <a:p>
            <a:endParaRPr lang="en-US" altLang="en-US" dirty="0"/>
          </a:p>
          <a:p>
            <a:r>
              <a:rPr lang="en-US" altLang="en-US" dirty="0"/>
              <a:t>STAR: large acceptance for hadrons to study particle production and event-by-event fluctuations</a:t>
            </a:r>
          </a:p>
        </p:txBody>
      </p:sp>
    </p:spTree>
    <p:extLst>
      <p:ext uri="{BB962C8B-B14F-4D97-AF65-F5344CB8AC3E}">
        <p14:creationId xmlns:p14="http://schemas.microsoft.com/office/powerpoint/2010/main" val="175699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F8C828D-ACA5-A14F-9A5B-A6683BCF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/>
              <a:t>12-Sepl-06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B2307FF-B916-9F4F-881F-9B1B7B6A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315200" y="-152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69" tIns="46034" rIns="92069" bIns="46034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b="1" kern="1200">
                <a:solidFill>
                  <a:srgbClr val="FFFFCC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9pPr>
          </a:lstStyle>
          <a:p>
            <a:fld id="{21353946-7A4B-5F41-8D36-AA0EE6F58E66}" type="slidenum">
              <a:rPr lang="en-US" altLang="en-US" smtClean="0"/>
              <a:pPr/>
              <a:t>6</a:t>
            </a:fld>
            <a:r>
              <a:rPr lang="en-US" altLang="en-US" sz="1000">
                <a:solidFill>
                  <a:schemeClr val="tx1"/>
                </a:solidFill>
              </a:rPr>
              <a:t> </a:t>
            </a:r>
            <a:endParaRPr lang="en-US" altLang="en-US" sz="1000" b="0">
              <a:solidFill>
                <a:schemeClr val="tx1"/>
              </a:solidFill>
            </a:endParaRPr>
          </a:p>
        </p:txBody>
      </p:sp>
      <p:pic>
        <p:nvPicPr>
          <p:cNvPr id="1191938" name="Picture 2">
            <a:extLst>
              <a:ext uri="{FF2B5EF4-FFF2-40B4-BE49-F238E27FC236}">
                <a16:creationId xmlns:a16="http://schemas.microsoft.com/office/drawing/2014/main" id="{B69E367D-D549-8946-BD7F-EA33DD2F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91000"/>
            <a:ext cx="36576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1939" name="Rectangle 3">
            <a:extLst>
              <a:ext uri="{FF2B5EF4-FFF2-40B4-BE49-F238E27FC236}">
                <a16:creationId xmlns:a16="http://schemas.microsoft.com/office/drawing/2014/main" id="{E74A1FD6-5114-474F-A41D-B8F4795FDF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086600" cy="609600"/>
          </a:xfrm>
          <a:solidFill>
            <a:srgbClr val="3399FF"/>
          </a:solidFill>
        </p:spPr>
        <p:txBody>
          <a:bodyPr/>
          <a:lstStyle/>
          <a:p>
            <a:r>
              <a:rPr lang="en-US" altLang="en-US" sz="3200" b="0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PHENIX Detector</a:t>
            </a:r>
          </a:p>
        </p:txBody>
      </p:sp>
      <p:sp>
        <p:nvSpPr>
          <p:cNvPr id="1191940" name="Rectangle 4">
            <a:extLst>
              <a:ext uri="{FF2B5EF4-FFF2-40B4-BE49-F238E27FC236}">
                <a16:creationId xmlns:a16="http://schemas.microsoft.com/office/drawing/2014/main" id="{AE9F7341-01E1-654F-B971-288234B3D3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800600" cy="1397302"/>
          </a:xfrm>
          <a:noFill/>
          <a:ln w="571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lvl="1">
              <a:lnSpc>
                <a:spcPct val="90000"/>
              </a:lnSpc>
              <a:buClr>
                <a:schemeClr val="bg1"/>
              </a:buClr>
              <a:buSzTx/>
              <a:buFont typeface="Wingdings" pitchFamily="2" charset="2"/>
              <a:buChar char="Ø"/>
            </a:pPr>
            <a:r>
              <a:rPr lang="en-US" altLang="en-US" sz="1600" b="0" dirty="0">
                <a:solidFill>
                  <a:schemeClr val="tx1"/>
                </a:solidFill>
              </a:rPr>
              <a:t>Detector Redundancy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SzTx/>
              <a:buFont typeface="Wingdings" pitchFamily="2" charset="2"/>
              <a:buChar char="Ø"/>
            </a:pPr>
            <a:r>
              <a:rPr lang="en-US" altLang="en-US" sz="1600" b="0" dirty="0">
                <a:solidFill>
                  <a:schemeClr val="tx1"/>
                </a:solidFill>
                <a:highlight>
                  <a:srgbClr val="FFFF00"/>
                </a:highlight>
              </a:rPr>
              <a:t>Fine Granularity, Mass Resolution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SzTx/>
              <a:buFont typeface="Wingdings" pitchFamily="2" charset="2"/>
              <a:buChar char="Ø"/>
            </a:pPr>
            <a:r>
              <a:rPr lang="en-US" altLang="en-US" sz="1600" b="0" dirty="0">
                <a:solidFill>
                  <a:schemeClr val="tx1"/>
                </a:solidFill>
                <a:highlight>
                  <a:srgbClr val="FFFF00"/>
                </a:highlight>
              </a:rPr>
              <a:t>High Data Rate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SzTx/>
              <a:buFont typeface="Wingdings" pitchFamily="2" charset="2"/>
              <a:buChar char="Ø"/>
            </a:pPr>
            <a:r>
              <a:rPr lang="en-US" altLang="en-US" sz="1600" b="0" dirty="0">
                <a:solidFill>
                  <a:schemeClr val="tx1"/>
                </a:solidFill>
                <a:highlight>
                  <a:srgbClr val="FFFF00"/>
                </a:highlight>
              </a:rPr>
              <a:t>Good Particle ID</a:t>
            </a:r>
          </a:p>
          <a:p>
            <a:pPr lvl="1">
              <a:lnSpc>
                <a:spcPct val="90000"/>
              </a:lnSpc>
              <a:buClr>
                <a:schemeClr val="bg1"/>
              </a:buClr>
              <a:buSzTx/>
              <a:buFont typeface="Wingdings" pitchFamily="2" charset="2"/>
              <a:buChar char="Ø"/>
            </a:pPr>
            <a:r>
              <a:rPr lang="en-US" altLang="en-US" sz="1600" b="0" dirty="0">
                <a:solidFill>
                  <a:schemeClr val="tx1"/>
                </a:solidFill>
              </a:rPr>
              <a:t>Limited Acceptance</a:t>
            </a:r>
          </a:p>
        </p:txBody>
      </p:sp>
      <p:sp>
        <p:nvSpPr>
          <p:cNvPr id="1191941" name="Text Box 5">
            <a:extLst>
              <a:ext uri="{FF2B5EF4-FFF2-40B4-BE49-F238E27FC236}">
                <a16:creationId xmlns:a16="http://schemas.microsoft.com/office/drawing/2014/main" id="{6AFCAAA8-8BC3-024C-8A04-3EC682732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62200"/>
            <a:ext cx="4953000" cy="449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Charged Particle Tracking: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Drift Chamber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Pad Chamber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Time Expansion Chamber/TRD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Cathode Strip Chambers(Mu Tracking)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Particle ID: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Time of Flight  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Ring Imaging Cerenkov Counter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TEC/TRD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Muon ID (PDT’s)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Aerogel Cerenkov Counter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High Resolution EM Calorimetry: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Pb Scintillator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Pb Glass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Event Characterization: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Multiplicity Vertex Detector (Si </a:t>
            </a:r>
            <a:r>
              <a:rPr lang="en-US" altLang="en-US" sz="1400" dirty="0" err="1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Strip,Pad</a:t>
            </a: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)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Beam-Beam Counter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Zero Degree Calorimeter/Shower Max Detector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chemeClr val="hlink"/>
                </a:solidFill>
                <a:effectLst/>
                <a:latin typeface="Times New Roman" panose="02020603050405020304" pitchFamily="18" charset="0"/>
              </a:rPr>
              <a:t>Forward Calorimeter</a:t>
            </a:r>
          </a:p>
          <a:p>
            <a:pPr lvl="1" algn="l"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dirty="0">
              <a:solidFill>
                <a:schemeClr val="hlink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91942" name="Text Box 6">
            <a:extLst>
              <a:ext uri="{FF2B5EF4-FFF2-40B4-BE49-F238E27FC236}">
                <a16:creationId xmlns:a16="http://schemas.microsoft.com/office/drawing/2014/main" id="{973E2D96-48B8-464C-A1B0-60E74E731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113338"/>
            <a:ext cx="54927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SMD/  </a:t>
            </a:r>
          </a:p>
        </p:txBody>
      </p:sp>
      <p:sp>
        <p:nvSpPr>
          <p:cNvPr id="1191943" name="Rectangle 7">
            <a:extLst>
              <a:ext uri="{FF2B5EF4-FFF2-40B4-BE49-F238E27FC236}">
                <a16:creationId xmlns:a16="http://schemas.microsoft.com/office/drawing/2014/main" id="{F159039B-5291-C745-A523-C56646B49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334000"/>
            <a:ext cx="152400" cy="76200"/>
          </a:xfrm>
          <a:prstGeom prst="rect">
            <a:avLst/>
          </a:prstGeom>
          <a:solidFill>
            <a:srgbClr val="FF7C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1944" name="Text Box 8">
            <a:extLst>
              <a:ext uri="{FF2B5EF4-FFF2-40B4-BE49-F238E27FC236}">
                <a16:creationId xmlns:a16="http://schemas.microsoft.com/office/drawing/2014/main" id="{3D60B287-E456-4745-953B-6281D2528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265738"/>
            <a:ext cx="504825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3" tIns="45717" rIns="91433" bIns="45717">
            <a:spAutoFit/>
          </a:bodyPr>
          <a:lstStyle/>
          <a:p>
            <a:pPr algn="l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>
                <a:solidFill>
                  <a:schemeClr val="accent2"/>
                </a:solidFill>
                <a:effectLst/>
                <a:latin typeface="Times New Roman" panose="02020603050405020304" pitchFamily="18" charset="0"/>
              </a:rPr>
              <a:t>FCAL</a:t>
            </a:r>
          </a:p>
        </p:txBody>
      </p:sp>
      <p:grpSp>
        <p:nvGrpSpPr>
          <p:cNvPr id="1191945" name="Group 9">
            <a:extLst>
              <a:ext uri="{FF2B5EF4-FFF2-40B4-BE49-F238E27FC236}">
                <a16:creationId xmlns:a16="http://schemas.microsoft.com/office/drawing/2014/main" id="{8EB6BBD8-6BC0-364D-9345-F05E75B560FC}"/>
              </a:ext>
            </a:extLst>
          </p:cNvPr>
          <p:cNvGrpSpPr>
            <a:grpSpLocks/>
          </p:cNvGrpSpPr>
          <p:nvPr/>
        </p:nvGrpSpPr>
        <p:grpSpPr bwMode="auto">
          <a:xfrm>
            <a:off x="8763000" y="5334000"/>
            <a:ext cx="533400" cy="220663"/>
            <a:chOff x="5520" y="3360"/>
            <a:chExt cx="336" cy="139"/>
          </a:xfrm>
        </p:grpSpPr>
        <p:sp>
          <p:nvSpPr>
            <p:cNvPr id="1191946" name="Rectangle 10">
              <a:extLst>
                <a:ext uri="{FF2B5EF4-FFF2-40B4-BE49-F238E27FC236}">
                  <a16:creationId xmlns:a16="http://schemas.microsoft.com/office/drawing/2014/main" id="{1BC552DE-BDF0-864D-853E-068C39D56F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" y="3360"/>
              <a:ext cx="96" cy="48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1947" name="Text Box 11">
              <a:extLst>
                <a:ext uri="{FF2B5EF4-FFF2-40B4-BE49-F238E27FC236}">
                  <a16:creationId xmlns:a16="http://schemas.microsoft.com/office/drawing/2014/main" id="{1C5B4095-42B6-4D44-AE3A-D462A7A771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0" y="3360"/>
              <a:ext cx="336" cy="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3" tIns="45717" rIns="91433" bIns="45717">
              <a:spAutoFit/>
            </a:bodyPr>
            <a:lstStyle/>
            <a:p>
              <a:pPr algn="l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800">
                  <a:solidFill>
                    <a:schemeClr val="accent2"/>
                  </a:solidFill>
                  <a:effectLst/>
                  <a:latin typeface="Times New Roman" panose="02020603050405020304" pitchFamily="18" charset="0"/>
                </a:rPr>
                <a:t>FCAL</a:t>
              </a:r>
            </a:p>
          </p:txBody>
        </p:sp>
      </p:grpSp>
      <p:pic>
        <p:nvPicPr>
          <p:cNvPr id="1191948" name="Picture 12">
            <a:extLst>
              <a:ext uri="{FF2B5EF4-FFF2-40B4-BE49-F238E27FC236}">
                <a16:creationId xmlns:a16="http://schemas.microsoft.com/office/drawing/2014/main" id="{ADFA56D9-CC85-F64F-8B0B-61F3BC1B6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4267200" cy="27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1949" name="Picture 13">
            <a:extLst>
              <a:ext uri="{FF2B5EF4-FFF2-40B4-BE49-F238E27FC236}">
                <a16:creationId xmlns:a16="http://schemas.microsoft.com/office/drawing/2014/main" id="{9820F7F0-C1B8-164E-A424-BBD4A804E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5"/>
          <a:stretch>
            <a:fillRect/>
          </a:stretch>
        </p:blipFill>
        <p:spPr bwMode="auto">
          <a:xfrm>
            <a:off x="5060950" y="914400"/>
            <a:ext cx="40830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1950" name="Picture 14">
            <a:extLst>
              <a:ext uri="{FF2B5EF4-FFF2-40B4-BE49-F238E27FC236}">
                <a16:creationId xmlns:a16="http://schemas.microsoft.com/office/drawing/2014/main" id="{4DE79B66-1C2E-444A-94DE-A5059E84A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4267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B5222C-59CC-F644-B48E-B49098D7261E}"/>
              </a:ext>
            </a:extLst>
          </p:cNvPr>
          <p:cNvSpPr txBox="1"/>
          <p:nvPr/>
        </p:nvSpPr>
        <p:spPr>
          <a:xfrm>
            <a:off x="2614642" y="655903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>
                <a:solidFill>
                  <a:schemeClr val="tx1"/>
                </a:solidFill>
                <a:latin typeface="+mn-lt"/>
              </a:rPr>
              <a:t>Slide from Bill </a:t>
            </a:r>
            <a:r>
              <a:rPr lang="en-US" sz="1800" i="1" dirty="0" err="1">
                <a:solidFill>
                  <a:schemeClr val="tx1"/>
                </a:solidFill>
                <a:latin typeface="+mn-lt"/>
              </a:rPr>
              <a:t>Zajc</a:t>
            </a:r>
            <a:endParaRPr lang="en-US" sz="18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C6FF79-4F34-0647-ABA9-5D9AD4AA6706}"/>
              </a:ext>
            </a:extLst>
          </p:cNvPr>
          <p:cNvSpPr txBox="1"/>
          <p:nvPr/>
        </p:nvSpPr>
        <p:spPr>
          <a:xfrm>
            <a:off x="2086796" y="206156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>
                <a:solidFill>
                  <a:schemeClr val="accent2"/>
                </a:solidFill>
                <a:highlight>
                  <a:srgbClr val="FFFF00"/>
                </a:highlight>
                <a:latin typeface="Symbol" pitchFamily="2" charset="2"/>
              </a:rPr>
              <a:t>g</a:t>
            </a:r>
            <a:r>
              <a:rPr lang="en-US" sz="2000" i="1" dirty="0">
                <a:solidFill>
                  <a:schemeClr val="accent2"/>
                </a:solidFill>
                <a:highlight>
                  <a:srgbClr val="FFFF00"/>
                </a:highlight>
              </a:rPr>
              <a:t>, e, </a:t>
            </a:r>
            <a:r>
              <a:rPr lang="en-US" sz="2000" i="1" dirty="0">
                <a:solidFill>
                  <a:schemeClr val="accent2"/>
                </a:solidFill>
                <a:highlight>
                  <a:srgbClr val="FFFF00"/>
                </a:highlight>
                <a:latin typeface="Symbol" pitchFamily="2" charset="2"/>
              </a:rPr>
              <a:t>m</a:t>
            </a:r>
            <a:r>
              <a:rPr lang="en-US" sz="2000" i="1" dirty="0">
                <a:solidFill>
                  <a:schemeClr val="accent2"/>
                </a:solidFill>
                <a:highlight>
                  <a:srgbClr val="FFFF00"/>
                </a:highlight>
              </a:rPr>
              <a:t>, identified 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1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1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1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1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68FAE4-FA5E-0E40-BDD2-DD8D4FCAD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12-Sepl-06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CF382-344F-C940-A970-F2A30059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315200" y="-152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69" tIns="46034" rIns="92069" bIns="46034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b="1" kern="1200">
                <a:solidFill>
                  <a:srgbClr val="FFFFCC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77"/>
                <a:ea typeface="+mn-ea"/>
                <a:cs typeface="+mn-cs"/>
              </a:defRPr>
            </a:lvl9pPr>
          </a:lstStyle>
          <a:p>
            <a:fld id="{21353946-7A4B-5F41-8D36-AA0EE6F58E66}" type="slidenum">
              <a:rPr lang="en-US" altLang="en-US" smtClean="0"/>
              <a:pPr/>
              <a:t>7</a:t>
            </a:fld>
            <a:r>
              <a:rPr lang="en-US" altLang="en-US" sz="1000">
                <a:solidFill>
                  <a:schemeClr val="tx1"/>
                </a:solidFill>
              </a:rPr>
              <a:t> </a:t>
            </a:r>
            <a:endParaRPr lang="en-US" altLang="en-US" sz="1000" b="0">
              <a:solidFill>
                <a:schemeClr val="tx1"/>
              </a:solidFill>
            </a:endParaRPr>
          </a:p>
        </p:txBody>
      </p:sp>
      <p:sp>
        <p:nvSpPr>
          <p:cNvPr id="843778" name="Rectangle 2">
            <a:extLst>
              <a:ext uri="{FF2B5EF4-FFF2-40B4-BE49-F238E27FC236}">
                <a16:creationId xmlns:a16="http://schemas.microsoft.com/office/drawing/2014/main" id="{D6A25D92-319D-D64B-827C-3F6A92DF03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PHENIX Run-1 Configuration (2000)</a:t>
            </a:r>
          </a:p>
        </p:txBody>
      </p:sp>
      <p:sp>
        <p:nvSpPr>
          <p:cNvPr id="843779" name="Rectangle 3">
            <a:extLst>
              <a:ext uri="{FF2B5EF4-FFF2-40B4-BE49-F238E27FC236}">
                <a16:creationId xmlns:a16="http://schemas.microsoft.com/office/drawing/2014/main" id="{0AE2B37C-4C7F-7A4B-B7CA-C983F1DFA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4495800" cy="5486400"/>
          </a:xfrm>
        </p:spPr>
        <p:txBody>
          <a:bodyPr/>
          <a:lstStyle/>
          <a:p>
            <a:r>
              <a:rPr lang="en-US" altLang="en-US" sz="2000" dirty="0"/>
              <a:t>Two central arms</a:t>
            </a:r>
          </a:p>
          <a:p>
            <a:pPr marL="690563" lvl="1" indent="-233363"/>
            <a:r>
              <a:rPr lang="en-US" altLang="en-US" sz="1800" dirty="0"/>
              <a:t>Mechanically </a:t>
            </a:r>
            <a:br>
              <a:rPr lang="en-US" altLang="en-US" sz="1800" dirty="0"/>
            </a:br>
            <a:r>
              <a:rPr lang="en-US" altLang="en-US" sz="1800" dirty="0"/>
              <a:t> ~complete</a:t>
            </a:r>
          </a:p>
          <a:p>
            <a:pPr marL="690563" lvl="1" indent="-233363"/>
            <a:r>
              <a:rPr lang="en-US" altLang="en-US" sz="1800" dirty="0"/>
              <a:t>Roughly half of aperture instrumented</a:t>
            </a:r>
          </a:p>
          <a:p>
            <a:r>
              <a:rPr lang="en-US" altLang="en-US" sz="2000" dirty="0"/>
              <a:t>Global detectors</a:t>
            </a:r>
          </a:p>
          <a:p>
            <a:pPr marL="690563" lvl="1" indent="-233363"/>
            <a:r>
              <a:rPr lang="en-US" altLang="en-US" sz="1800" dirty="0"/>
              <a:t>Zero-degree Calorimeters (ZDCs)</a:t>
            </a:r>
          </a:p>
          <a:p>
            <a:pPr marL="690563" lvl="1" indent="-233363"/>
            <a:r>
              <a:rPr lang="en-US" altLang="en-US" sz="1800" dirty="0"/>
              <a:t>Beam-Beam Counters (BBCs)</a:t>
            </a:r>
          </a:p>
          <a:p>
            <a:pPr marL="690563" lvl="1" indent="-233363"/>
            <a:r>
              <a:rPr lang="en-US" altLang="en-US" sz="1800" dirty="0"/>
              <a:t>Multiplicity and Vertex Detector </a:t>
            </a:r>
            <a:br>
              <a:rPr lang="en-US" altLang="en-US" sz="1800" dirty="0"/>
            </a:br>
            <a:r>
              <a:rPr lang="en-US" altLang="en-US" sz="1800" dirty="0"/>
              <a:t>(MVD, engineering run)</a:t>
            </a:r>
          </a:p>
        </p:txBody>
      </p:sp>
      <p:pic>
        <p:nvPicPr>
          <p:cNvPr id="843780" name="Picture 4">
            <a:extLst>
              <a:ext uri="{FF2B5EF4-FFF2-40B4-BE49-F238E27FC236}">
                <a16:creationId xmlns:a16="http://schemas.microsoft.com/office/drawing/2014/main" id="{2460CD41-296C-CF4E-8540-D07376BE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957263"/>
            <a:ext cx="4479925" cy="57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D9F0B4-4138-D843-AA17-78AE833081DD}"/>
              </a:ext>
            </a:extLst>
          </p:cNvPr>
          <p:cNvSpPr txBox="1"/>
          <p:nvPr/>
        </p:nvSpPr>
        <p:spPr>
          <a:xfrm>
            <a:off x="228600" y="636779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i="1" dirty="0">
                <a:solidFill>
                  <a:schemeClr val="tx1"/>
                </a:solidFill>
                <a:latin typeface="+mn-lt"/>
              </a:rPr>
              <a:t>Slide from Bill </a:t>
            </a:r>
            <a:r>
              <a:rPr lang="en-US" sz="1800" i="1" dirty="0" err="1">
                <a:solidFill>
                  <a:schemeClr val="tx1"/>
                </a:solidFill>
                <a:latin typeface="+mn-lt"/>
              </a:rPr>
              <a:t>Zajc</a:t>
            </a:r>
            <a:endParaRPr lang="en-US" sz="1800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C98E6-E1FE-DA49-A779-447D4D70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data from PHENIX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E27A5-4F1D-5B48-9A07-49D95B087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60" y="739431"/>
            <a:ext cx="8077479" cy="5595374"/>
          </a:xfrm>
        </p:spPr>
        <p:txBody>
          <a:bodyPr/>
          <a:lstStyle/>
          <a:p>
            <a:r>
              <a:rPr lang="en-US" dirty="0"/>
              <a:t>We started with partial detector, readout, trigger</a:t>
            </a:r>
          </a:p>
          <a:p>
            <a:r>
              <a:rPr lang="en-US" dirty="0"/>
              <a:t>Used our tracking system in one central rapidity arm to measure charged particles</a:t>
            </a:r>
          </a:p>
          <a:p>
            <a:pPr lvl="1"/>
            <a:r>
              <a:rPr lang="en-US" dirty="0"/>
              <a:t>Count them &amp; measure the spectra</a:t>
            </a:r>
          </a:p>
          <a:p>
            <a:pPr lvl="1"/>
            <a:endParaRPr lang="en-US" dirty="0"/>
          </a:p>
          <a:p>
            <a:r>
              <a:rPr lang="en-US" dirty="0"/>
              <a:t>Used our EM calorimeter to measure photons and reconstruct </a:t>
            </a:r>
            <a:r>
              <a:rPr lang="en-US" dirty="0">
                <a:latin typeface="Symbol" pitchFamily="2" charset="2"/>
              </a:rPr>
              <a:t>p</a:t>
            </a:r>
            <a:r>
              <a:rPr lang="en-US" baseline="30000" dirty="0"/>
              <a:t>0 </a:t>
            </a:r>
            <a:r>
              <a:rPr lang="en-US" dirty="0"/>
              <a:t> (also E</a:t>
            </a:r>
            <a:r>
              <a:rPr lang="en-US" baseline="-25000" dirty="0"/>
              <a:t>T</a:t>
            </a:r>
            <a:r>
              <a:rPr lang="en-US" dirty="0"/>
              <a:t>)</a:t>
            </a:r>
          </a:p>
          <a:p>
            <a:endParaRPr lang="en-US" baseline="30000" dirty="0"/>
          </a:p>
          <a:p>
            <a:r>
              <a:rPr lang="en-US" dirty="0"/>
              <a:t>Used our TOF </a:t>
            </a:r>
          </a:p>
          <a:p>
            <a:pPr lvl="1"/>
            <a:r>
              <a:rPr lang="en-US" dirty="0"/>
              <a:t>identify the hadrons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Used our RICH + </a:t>
            </a:r>
            <a:r>
              <a:rPr lang="en-US" dirty="0" err="1"/>
              <a:t>EMcal</a:t>
            </a:r>
            <a:r>
              <a:rPr lang="en-US" dirty="0"/>
              <a:t> to </a:t>
            </a:r>
          </a:p>
          <a:p>
            <a:pPr lvl="1"/>
            <a:r>
              <a:rPr lang="en-US" dirty="0"/>
              <a:t>measure electrons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149E1-E7EE-234A-AFA6-6580C17BF3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B6FF2-AB4D-264A-9F62-32D62076669F}"/>
              </a:ext>
            </a:extLst>
          </p:cNvPr>
          <p:cNvSpPr txBox="1"/>
          <p:nvPr/>
        </p:nvSpPr>
        <p:spPr>
          <a:xfrm>
            <a:off x="437425" y="4695038"/>
            <a:ext cx="5782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1" dirty="0">
                <a:solidFill>
                  <a:schemeClr val="tx1"/>
                </a:solidFill>
                <a:latin typeface="+mn-lt"/>
              </a:rPr>
              <a:t>Yes, we checked for consistency…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CBFB318-F788-8240-8B7F-69E3E90E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58" y="3450514"/>
            <a:ext cx="2642742" cy="253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5198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A0529306-4114-1C42-BF33-7C822546DB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977" y="87833"/>
            <a:ext cx="8256494" cy="590550"/>
          </a:xfrm>
        </p:spPr>
        <p:txBody>
          <a:bodyPr/>
          <a:lstStyle/>
          <a:p>
            <a:r>
              <a:rPr lang="en-US" altLang="en-US" dirty="0"/>
              <a:t>Early result: Centrality dependence of </a:t>
            </a:r>
            <a:r>
              <a:rPr lang="en-US" altLang="en-US" dirty="0" err="1"/>
              <a:t>N</a:t>
            </a:r>
            <a:r>
              <a:rPr lang="en-US" altLang="en-US" sz="2700" baseline="-25000" dirty="0" err="1"/>
              <a:t>ch</a:t>
            </a:r>
            <a:endParaRPr lang="en-US" altLang="en-US" dirty="0"/>
          </a:p>
        </p:txBody>
      </p:sp>
      <p:pic>
        <p:nvPicPr>
          <p:cNvPr id="83972" name="Picture 4">
            <a:extLst>
              <a:ext uri="{FF2B5EF4-FFF2-40B4-BE49-F238E27FC236}">
                <a16:creationId xmlns:a16="http://schemas.microsoft.com/office/drawing/2014/main" id="{61F56DDA-2A3C-7441-B201-A5E550C2919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102" y="747044"/>
            <a:ext cx="3428309" cy="2755795"/>
          </a:xfrm>
        </p:spPr>
      </p:pic>
      <p:sp>
        <p:nvSpPr>
          <p:cNvPr id="83976" name="Text Box 8">
            <a:extLst>
              <a:ext uri="{FF2B5EF4-FFF2-40B4-BE49-F238E27FC236}">
                <a16:creationId xmlns:a16="http://schemas.microsoft.com/office/drawing/2014/main" id="{89FDF350-F519-244A-9791-850475F1B66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97832" y="2061907"/>
            <a:ext cx="13965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None/>
            </a:pPr>
            <a:r>
              <a:rPr lang="en-US" altLang="en-US" sz="1800" b="0" dirty="0" err="1">
                <a:solidFill>
                  <a:schemeClr val="tx1"/>
                </a:solidFill>
                <a:latin typeface="Arial Narrow" panose="020B0604020202020204" pitchFamily="34" charset="0"/>
              </a:rPr>
              <a:t>dN</a:t>
            </a:r>
            <a:r>
              <a:rPr lang="en-US" altLang="en-US" sz="1800" b="0" dirty="0">
                <a:solidFill>
                  <a:schemeClr val="tx1"/>
                </a:solidFill>
                <a:latin typeface="Arial Narrow" panose="020B0604020202020204" pitchFamily="34" charset="0"/>
              </a:rPr>
              <a:t>/d</a:t>
            </a:r>
            <a:r>
              <a:rPr lang="en-US" altLang="en-US" sz="1800" b="0" dirty="0">
                <a:solidFill>
                  <a:schemeClr val="tx1"/>
                </a:solidFill>
                <a:latin typeface="Symbol" pitchFamily="2" charset="2"/>
              </a:rPr>
              <a:t>h</a:t>
            </a:r>
            <a:r>
              <a:rPr lang="en-US" altLang="en-US" sz="1800" b="0" dirty="0">
                <a:solidFill>
                  <a:schemeClr val="tx1"/>
                </a:solidFill>
                <a:latin typeface="Arial Narrow" panose="020B0604020202020204" pitchFamily="34" charset="0"/>
              </a:rPr>
              <a:t> / .5N</a:t>
            </a:r>
            <a:r>
              <a:rPr lang="en-US" altLang="en-US" sz="1800" b="0" baseline="-25000" dirty="0">
                <a:solidFill>
                  <a:schemeClr val="tx1"/>
                </a:solidFill>
                <a:latin typeface="Arial Narrow" panose="020B0604020202020204" pitchFamily="34" charset="0"/>
              </a:rPr>
              <a:t>part</a:t>
            </a:r>
          </a:p>
        </p:txBody>
      </p:sp>
      <p:sp>
        <p:nvSpPr>
          <p:cNvPr id="83977" name="Text Box 9">
            <a:extLst>
              <a:ext uri="{FF2B5EF4-FFF2-40B4-BE49-F238E27FC236}">
                <a16:creationId xmlns:a16="http://schemas.microsoft.com/office/drawing/2014/main" id="{02D76221-DC54-534A-A62A-E45A3AB9F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0591" y="2985117"/>
            <a:ext cx="3797640" cy="352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en-US" sz="1800" dirty="0">
                <a:latin typeface="+mn-lt"/>
              </a:rPr>
              <a:t>PHOBOS produced 1</a:t>
            </a:r>
            <a:r>
              <a:rPr lang="en-US" altLang="en-US" sz="1800" baseline="30000" dirty="0">
                <a:latin typeface="+mn-lt"/>
              </a:rPr>
              <a:t>st</a:t>
            </a:r>
            <a:r>
              <a:rPr lang="en-US" altLang="en-US" sz="1800" dirty="0">
                <a:latin typeface="+mn-lt"/>
              </a:rPr>
              <a:t> RHIC publication – on </a:t>
            </a:r>
            <a:r>
              <a:rPr lang="en-US" altLang="en-US" sz="1800" dirty="0" err="1">
                <a:latin typeface="+mn-lt"/>
              </a:rPr>
              <a:t>dN</a:t>
            </a:r>
            <a:r>
              <a:rPr lang="en-US" altLang="en-US" sz="1800" dirty="0">
                <a:latin typeface="+mn-lt"/>
              </a:rPr>
              <a:t>/d</a:t>
            </a:r>
            <a:r>
              <a:rPr lang="en-US" altLang="en-US" sz="1800" dirty="0">
                <a:latin typeface="Symbol" pitchFamily="2" charset="2"/>
              </a:rPr>
              <a:t>h</a:t>
            </a:r>
            <a:endParaRPr lang="en-US" altLang="en-US" sz="2400" dirty="0">
              <a:latin typeface="Symbol" pitchFamily="2" charset="2"/>
            </a:endParaRPr>
          </a:p>
          <a:p>
            <a:pPr>
              <a:buNone/>
            </a:pPr>
            <a:endParaRPr lang="en-US" altLang="en-US" sz="1800" dirty="0">
              <a:latin typeface="+mn-lt"/>
            </a:endParaRPr>
          </a:p>
          <a:p>
            <a:pPr>
              <a:buNone/>
            </a:pPr>
            <a:r>
              <a:rPr lang="en-US" altLang="en-US" sz="1800" dirty="0" err="1">
                <a:latin typeface="+mn-lt"/>
              </a:rPr>
              <a:t>Kharzeev</a:t>
            </a:r>
            <a:r>
              <a:rPr lang="en-US" altLang="en-US" sz="1800" dirty="0">
                <a:latin typeface="+mn-lt"/>
              </a:rPr>
              <a:t> &amp; </a:t>
            </a:r>
            <a:r>
              <a:rPr lang="en-US" altLang="en-US" sz="1800" dirty="0" err="1">
                <a:latin typeface="+mn-lt"/>
              </a:rPr>
              <a:t>Nardi</a:t>
            </a:r>
            <a:r>
              <a:rPr lang="en-US" altLang="en-US" sz="1800" dirty="0">
                <a:latin typeface="+mn-lt"/>
              </a:rPr>
              <a:t>:</a:t>
            </a:r>
          </a:p>
          <a:p>
            <a:pPr>
              <a:buNone/>
            </a:pPr>
            <a:r>
              <a:rPr lang="en-US" altLang="en-US" sz="1800" dirty="0">
                <a:latin typeface="+mn-lt"/>
              </a:rPr>
              <a:t>~ 40% of charged particles from hard processes (!)</a:t>
            </a:r>
          </a:p>
          <a:p>
            <a:pPr>
              <a:buNone/>
            </a:pPr>
            <a:endParaRPr lang="en-US" altLang="en-US" sz="1800" dirty="0">
              <a:latin typeface="+mn-lt"/>
            </a:endParaRPr>
          </a:p>
          <a:p>
            <a:pPr>
              <a:buNone/>
            </a:pPr>
            <a:endParaRPr lang="en-US" altLang="en-US" sz="1800" dirty="0">
              <a:latin typeface="+mn-lt"/>
            </a:endParaRPr>
          </a:p>
          <a:p>
            <a:pPr>
              <a:buNone/>
            </a:pPr>
            <a:r>
              <a:rPr lang="en-US" altLang="en-US" sz="1800" dirty="0">
                <a:latin typeface="+mn-lt"/>
              </a:rPr>
              <a:t>Experiments:</a:t>
            </a:r>
          </a:p>
          <a:p>
            <a:pPr>
              <a:buNone/>
            </a:pPr>
            <a:r>
              <a:rPr lang="en-US" altLang="en-US" sz="1800" dirty="0" err="1">
                <a:latin typeface="+mn-lt"/>
              </a:rPr>
              <a:t>N</a:t>
            </a:r>
            <a:r>
              <a:rPr lang="en-US" altLang="en-US" sz="1800" baseline="-25000" dirty="0" err="1">
                <a:latin typeface="+mn-lt"/>
              </a:rPr>
              <a:t>ch</a:t>
            </a:r>
            <a:r>
              <a:rPr lang="en-US" altLang="en-US" sz="1800" dirty="0">
                <a:latin typeface="+mn-lt"/>
              </a:rPr>
              <a:t> alone cannot distinguish Glauber from saturation models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1F3B60-FE64-C64B-BD99-4AC371B5E709}"/>
              </a:ext>
            </a:extLst>
          </p:cNvPr>
          <p:cNvGrpSpPr/>
          <p:nvPr/>
        </p:nvGrpSpPr>
        <p:grpSpPr>
          <a:xfrm>
            <a:off x="909312" y="3552481"/>
            <a:ext cx="3662688" cy="3305520"/>
            <a:chOff x="2157413" y="1019175"/>
            <a:chExt cx="3028950" cy="2953941"/>
          </a:xfrm>
        </p:grpSpPr>
        <p:pic>
          <p:nvPicPr>
            <p:cNvPr id="83973" name="Picture 5">
              <a:extLst>
                <a:ext uri="{FF2B5EF4-FFF2-40B4-BE49-F238E27FC236}">
                  <a16:creationId xmlns:a16="http://schemas.microsoft.com/office/drawing/2014/main" id="{AC5EDC10-2EC4-CD40-B36D-FB5B69F9B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7413" y="1019175"/>
              <a:ext cx="3028950" cy="2953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980" name="Rectangle 12">
              <a:extLst>
                <a:ext uri="{FF2B5EF4-FFF2-40B4-BE49-F238E27FC236}">
                  <a16:creationId xmlns:a16="http://schemas.microsoft.com/office/drawing/2014/main" id="{F123A2D9-A9CE-804C-86DC-5FC6E5487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1397794"/>
              <a:ext cx="13192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buNone/>
              </a:pPr>
              <a:r>
                <a:rPr lang="en-US" altLang="en-US" sz="1200" dirty="0" err="1">
                  <a:solidFill>
                    <a:schemeClr val="tx1"/>
                  </a:solidFill>
                </a:rPr>
                <a:t>nucl</a:t>
              </a:r>
              <a:r>
                <a:rPr lang="en-US" altLang="en-US" sz="1200" dirty="0">
                  <a:solidFill>
                    <a:schemeClr val="tx1"/>
                  </a:solidFill>
                </a:rPr>
                <a:t>-ex/0012008</a:t>
              </a:r>
            </a:p>
          </p:txBody>
        </p:sp>
      </p:grpSp>
      <p:pic>
        <p:nvPicPr>
          <p:cNvPr id="83978" name="Picture 10">
            <a:extLst>
              <a:ext uri="{FF2B5EF4-FFF2-40B4-BE49-F238E27FC236}">
                <a16:creationId xmlns:a16="http://schemas.microsoft.com/office/drawing/2014/main" id="{8B64C9F7-D0F9-2F4D-AB75-5CB3134D5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021" y="3943028"/>
            <a:ext cx="1076325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9108D685-A0B6-544E-B628-95478B398021}"/>
              </a:ext>
            </a:extLst>
          </p:cNvPr>
          <p:cNvGrpSpPr>
            <a:grpSpLocks/>
          </p:cNvGrpSpPr>
          <p:nvPr/>
        </p:nvGrpSpPr>
        <p:grpSpPr bwMode="auto">
          <a:xfrm>
            <a:off x="4456206" y="701748"/>
            <a:ext cx="2383865" cy="2113169"/>
            <a:chOff x="2405" y="773"/>
            <a:chExt cx="3067" cy="3067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48D3571F-53B0-FB4A-9D63-FDBDADFC2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5" y="773"/>
              <a:ext cx="3067" cy="3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EEAF5F12-E53D-BE44-BAD5-2011C0CAC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5" y="773"/>
              <a:ext cx="3067" cy="3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577EC72C-0BBC-F446-82DF-CC19974A2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3679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>
              <a:extLst>
                <a:ext uri="{FF2B5EF4-FFF2-40B4-BE49-F238E27FC236}">
                  <a16:creationId xmlns:a16="http://schemas.microsoft.com/office/drawing/2014/main" id="{EB270824-6E4B-3C4A-A55D-35CD3844C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3519"/>
              <a:ext cx="3067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12F34CBE-B585-F247-A2C6-5A665415F7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3358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9">
              <a:extLst>
                <a:ext uri="{FF2B5EF4-FFF2-40B4-BE49-F238E27FC236}">
                  <a16:creationId xmlns:a16="http://schemas.microsoft.com/office/drawing/2014/main" id="{8B4321A0-7EEF-244E-BDBD-5DDCD99D3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3197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">
              <a:extLst>
                <a:ext uri="{FF2B5EF4-FFF2-40B4-BE49-F238E27FC236}">
                  <a16:creationId xmlns:a16="http://schemas.microsoft.com/office/drawing/2014/main" id="{33327435-BC86-E844-8CAD-752BA7A0A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3037"/>
              <a:ext cx="3067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1">
              <a:extLst>
                <a:ext uri="{FF2B5EF4-FFF2-40B4-BE49-F238E27FC236}">
                  <a16:creationId xmlns:a16="http://schemas.microsoft.com/office/drawing/2014/main" id="{BC32B7C0-1FE9-8F4C-9553-97F19E11D6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2876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2">
              <a:extLst>
                <a:ext uri="{FF2B5EF4-FFF2-40B4-BE49-F238E27FC236}">
                  <a16:creationId xmlns:a16="http://schemas.microsoft.com/office/drawing/2014/main" id="{5A282336-854D-2743-9321-71A818EE40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2715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795A010F-5285-B642-ADAA-46CD8FBF4C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2555"/>
              <a:ext cx="3067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BF0CC3E5-7F8A-CF4D-B957-2A7B60075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2394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5">
              <a:extLst>
                <a:ext uri="{FF2B5EF4-FFF2-40B4-BE49-F238E27FC236}">
                  <a16:creationId xmlns:a16="http://schemas.microsoft.com/office/drawing/2014/main" id="{C732E155-A3D9-4F43-8E1C-D5AB5A4AE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2233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E0AB5214-1172-9A4D-8754-482356942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2073"/>
              <a:ext cx="3067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7">
              <a:extLst>
                <a:ext uri="{FF2B5EF4-FFF2-40B4-BE49-F238E27FC236}">
                  <a16:creationId xmlns:a16="http://schemas.microsoft.com/office/drawing/2014/main" id="{8CC97F64-BA80-6F4B-9D8F-B6F1D25FC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1912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8">
              <a:extLst>
                <a:ext uri="{FF2B5EF4-FFF2-40B4-BE49-F238E27FC236}">
                  <a16:creationId xmlns:a16="http://schemas.microsoft.com/office/drawing/2014/main" id="{BCC0FF68-513B-FD46-9FBC-724B09D248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1752"/>
              <a:ext cx="3067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9">
              <a:extLst>
                <a:ext uri="{FF2B5EF4-FFF2-40B4-BE49-F238E27FC236}">
                  <a16:creationId xmlns:a16="http://schemas.microsoft.com/office/drawing/2014/main" id="{7DD8E9C5-7D2E-7748-B958-D8DACBE15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1591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0">
              <a:extLst>
                <a:ext uri="{FF2B5EF4-FFF2-40B4-BE49-F238E27FC236}">
                  <a16:creationId xmlns:a16="http://schemas.microsoft.com/office/drawing/2014/main" id="{D6A0FC9B-6613-3D49-A495-17FABFDA7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1430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1">
              <a:extLst>
                <a:ext uri="{FF2B5EF4-FFF2-40B4-BE49-F238E27FC236}">
                  <a16:creationId xmlns:a16="http://schemas.microsoft.com/office/drawing/2014/main" id="{4DD00EB2-09F7-1F47-AD90-FE985E577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1270"/>
              <a:ext cx="3067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2">
              <a:extLst>
                <a:ext uri="{FF2B5EF4-FFF2-40B4-BE49-F238E27FC236}">
                  <a16:creationId xmlns:a16="http://schemas.microsoft.com/office/drawing/2014/main" id="{05AD8E33-66ED-E94F-96E1-1A586CD3EC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1109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315859C-C70C-F742-B41D-3D8690159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948"/>
              <a:ext cx="3067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4">
              <a:extLst>
                <a:ext uri="{FF2B5EF4-FFF2-40B4-BE49-F238E27FC236}">
                  <a16:creationId xmlns:a16="http://schemas.microsoft.com/office/drawing/2014/main" id="{874170AC-A024-F341-BE37-640D311E1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788"/>
              <a:ext cx="3067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5">
              <a:extLst>
                <a:ext uri="{FF2B5EF4-FFF2-40B4-BE49-F238E27FC236}">
                  <a16:creationId xmlns:a16="http://schemas.microsoft.com/office/drawing/2014/main" id="{B7DB89E8-840B-404E-B97D-53740F3CC6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" y="773"/>
              <a:ext cx="3067" cy="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3974" name="Picture 6">
            <a:extLst>
              <a:ext uri="{FF2B5EF4-FFF2-40B4-BE49-F238E27FC236}">
                <a16:creationId xmlns:a16="http://schemas.microsoft.com/office/drawing/2014/main" id="{C4042EF1-FFBC-564C-B712-A810F0C1E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682636"/>
            <a:ext cx="1228725" cy="38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63269</TotalTime>
  <Words>1392</Words>
  <Application>Microsoft Macintosh PowerPoint</Application>
  <PresentationFormat>Letter Paper (8.5x11 in)</PresentationFormat>
  <Paragraphs>311</Paragraphs>
  <Slides>34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Arial Unicode MS</vt:lpstr>
      <vt:lpstr>Arial</vt:lpstr>
      <vt:lpstr>Arial Narrow</vt:lpstr>
      <vt:lpstr>Helvetica</vt:lpstr>
      <vt:lpstr>Monotype Sorts</vt:lpstr>
      <vt:lpstr>Palatino</vt:lpstr>
      <vt:lpstr>Symbol</vt:lpstr>
      <vt:lpstr>Tahoma</vt:lpstr>
      <vt:lpstr>Times New Roman</vt:lpstr>
      <vt:lpstr>Wingdings</vt:lpstr>
      <vt:lpstr>Default Design</vt:lpstr>
      <vt:lpstr>Equation</vt:lpstr>
      <vt:lpstr>Early Days at RHIC: The PHENIX Perspective</vt:lpstr>
      <vt:lpstr>My very early days with Art</vt:lpstr>
      <vt:lpstr>The 4 RHIC experiments</vt:lpstr>
      <vt:lpstr>Detectors initially complementary</vt:lpstr>
      <vt:lpstr>What we said in 2001</vt:lpstr>
      <vt:lpstr>The PHENIX Detector</vt:lpstr>
      <vt:lpstr>PHENIX Run-1 Configuration (2000)</vt:lpstr>
      <vt:lpstr>First data from PHENIX</vt:lpstr>
      <vt:lpstr>Early result: Centrality dependence of Nch</vt:lpstr>
      <vt:lpstr>flow at PHENIX via Df distributions</vt:lpstr>
      <vt:lpstr>Also a transverse velocity boost</vt:lpstr>
      <vt:lpstr>We found an excess of baryos</vt:lpstr>
      <vt:lpstr>h &amp; p0 below expectation from Ncoll</vt:lpstr>
      <vt:lpstr>Look for jet suppression  (predicted by Wang &amp; Gyulassy)</vt:lpstr>
      <vt:lpstr>Jet suppression in 1st RHIC data!</vt:lpstr>
      <vt:lpstr>How much energy loss at RHIC?</vt:lpstr>
      <vt:lpstr>PowerPoint Presentation</vt:lpstr>
      <vt:lpstr>To be sure – turn off the QGP*</vt:lpstr>
      <vt:lpstr>Cold nucleus provided a control</vt:lpstr>
      <vt:lpstr>d+Au key to jet quenching discovery</vt:lpstr>
      <vt:lpstr>Charged hadrons &amp; p0</vt:lpstr>
      <vt:lpstr>Photon yield confirms Ncoll</vt:lpstr>
      <vt:lpstr>Culmination of RHIC’s Early Days</vt:lpstr>
      <vt:lpstr>PowerPoint Presentation</vt:lpstr>
      <vt:lpstr>Compare central Au-Au to p-p</vt:lpstr>
      <vt:lpstr>    0 RAA vs. predictions</vt:lpstr>
      <vt:lpstr>Hadronization</vt:lpstr>
      <vt:lpstr>Transition to hadrons is non-perturbative </vt:lpstr>
      <vt:lpstr>Groomed jets well described by NLL QCD</vt:lpstr>
      <vt:lpstr>Probe early gluon splitting</vt:lpstr>
      <vt:lpstr>PowerPoint Presentation</vt:lpstr>
      <vt:lpstr>Why measure this observable?</vt:lpstr>
      <vt:lpstr>What’s in a jet?</vt:lpstr>
      <vt:lpstr>Run-2 and Beyond</vt:lpstr>
    </vt:vector>
  </TitlesOfParts>
  <Company>SUNY @ Stony Brook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2388</cp:revision>
  <cp:lastPrinted>2022-08-02T10:49:23Z</cp:lastPrinted>
  <dcterms:created xsi:type="dcterms:W3CDTF">2014-05-12T12:59:42Z</dcterms:created>
  <dcterms:modified xsi:type="dcterms:W3CDTF">2022-12-09T05:56:17Z</dcterms:modified>
</cp:coreProperties>
</file>