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459" r:id="rId2"/>
  </p:sldMasterIdLst>
  <p:notesMasterIdLst>
    <p:notesMasterId r:id="rId29"/>
  </p:notesMasterIdLst>
  <p:handoutMasterIdLst>
    <p:handoutMasterId r:id="rId30"/>
  </p:handoutMasterIdLst>
  <p:sldIdLst>
    <p:sldId id="1850" r:id="rId3"/>
    <p:sldId id="1840" r:id="rId4"/>
    <p:sldId id="1857" r:id="rId5"/>
    <p:sldId id="1856" r:id="rId6"/>
    <p:sldId id="1892" r:id="rId7"/>
    <p:sldId id="1894" r:id="rId8"/>
    <p:sldId id="1895" r:id="rId9"/>
    <p:sldId id="1886" r:id="rId10"/>
    <p:sldId id="1871" r:id="rId11"/>
    <p:sldId id="1872" r:id="rId12"/>
    <p:sldId id="1873" r:id="rId13"/>
    <p:sldId id="1884" r:id="rId14"/>
    <p:sldId id="1618" r:id="rId15"/>
    <p:sldId id="1881" r:id="rId16"/>
    <p:sldId id="1885" r:id="rId17"/>
    <p:sldId id="1146" r:id="rId18"/>
    <p:sldId id="1427" r:id="rId19"/>
    <p:sldId id="1458" r:id="rId20"/>
    <p:sldId id="1898" r:id="rId21"/>
    <p:sldId id="1900" r:id="rId22"/>
    <p:sldId id="1705" r:id="rId23"/>
    <p:sldId id="1907" r:id="rId24"/>
    <p:sldId id="1904" r:id="rId25"/>
    <p:sldId id="1905" r:id="rId26"/>
    <p:sldId id="1854" r:id="rId27"/>
    <p:sldId id="1901" r:id="rId28"/>
  </p:sldIdLst>
  <p:sldSz cx="9144000" cy="6858000" type="screen4x3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rgbClr val="0000FF"/>
        </a:solidFill>
        <a:latin typeface="Helvetica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1AFF"/>
    <a:srgbClr val="FF0000"/>
    <a:srgbClr val="FFFFFF"/>
    <a:srgbClr val="000000"/>
    <a:srgbClr val="3366FF"/>
    <a:srgbClr val="E70000"/>
    <a:srgbClr val="FFDCB9"/>
    <a:srgbClr val="FFB9B9"/>
    <a:srgbClr val="FFC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10" autoAdjust="0"/>
    <p:restoredTop sz="85583" autoAdjust="0"/>
  </p:normalViewPr>
  <p:slideViewPr>
    <p:cSldViewPr snapToGrid="0">
      <p:cViewPr varScale="1">
        <p:scale>
          <a:sx n="62" d="100"/>
          <a:sy n="62" d="100"/>
        </p:scale>
        <p:origin x="87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575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1" d="100"/>
          <a:sy n="41" d="100"/>
        </p:scale>
        <p:origin x="1332" y="3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gamiya Shoji" userId="80dbef883f5455e2" providerId="LiveId" clId="{788B1A67-1B2D-4529-88E9-045EBCA93358}"/>
    <pc:docChg chg="undo custSel delSld modSld">
      <pc:chgData name="Nagamiya Shoji" userId="80dbef883f5455e2" providerId="LiveId" clId="{788B1A67-1B2D-4529-88E9-045EBCA93358}" dt="2022-12-09T15:39:06.396" v="887" actId="20577"/>
      <pc:docMkLst>
        <pc:docMk/>
      </pc:docMkLst>
      <pc:sldChg chg="modSp mod modNotesTx">
        <pc:chgData name="Nagamiya Shoji" userId="80dbef883f5455e2" providerId="LiveId" clId="{788B1A67-1B2D-4529-88E9-045EBCA93358}" dt="2022-12-09T08:12:56.977" v="673" actId="20577"/>
        <pc:sldMkLst>
          <pc:docMk/>
          <pc:sldMk cId="0" sldId="1618"/>
        </pc:sldMkLst>
        <pc:spChg chg="mod">
          <ac:chgData name="Nagamiya Shoji" userId="80dbef883f5455e2" providerId="LiveId" clId="{788B1A67-1B2D-4529-88E9-045EBCA93358}" dt="2022-12-09T08:12:56.977" v="673" actId="20577"/>
          <ac:spMkLst>
            <pc:docMk/>
            <pc:sldMk cId="0" sldId="1618"/>
            <ac:spMk id="33794" creationId="{D7B98F5C-5A6D-6AE4-057D-8E5477C1E70E}"/>
          </ac:spMkLst>
        </pc:spChg>
      </pc:sldChg>
      <pc:sldChg chg="modSp">
        <pc:chgData name="Nagamiya Shoji" userId="80dbef883f5455e2" providerId="LiveId" clId="{788B1A67-1B2D-4529-88E9-045EBCA93358}" dt="2022-12-09T15:39:06.396" v="887" actId="20577"/>
        <pc:sldMkLst>
          <pc:docMk/>
          <pc:sldMk cId="2617618974" sldId="1840"/>
        </pc:sldMkLst>
        <pc:spChg chg="mod">
          <ac:chgData name="Nagamiya Shoji" userId="80dbef883f5455e2" providerId="LiveId" clId="{788B1A67-1B2D-4529-88E9-045EBCA93358}" dt="2022-12-09T15:39:06.396" v="887" actId="20577"/>
          <ac:spMkLst>
            <pc:docMk/>
            <pc:sldMk cId="2617618974" sldId="1840"/>
            <ac:spMk id="2" creationId="{2E34DFF2-A33A-19E6-90A7-B69F85E58BE1}"/>
          </ac:spMkLst>
        </pc:spChg>
      </pc:sldChg>
      <pc:sldChg chg="addSp modSp mod">
        <pc:chgData name="Nagamiya Shoji" userId="80dbef883f5455e2" providerId="LiveId" clId="{788B1A67-1B2D-4529-88E9-045EBCA93358}" dt="2022-12-09T15:37:30.214" v="876" actId="1037"/>
        <pc:sldMkLst>
          <pc:docMk/>
          <pc:sldMk cId="0" sldId="1850"/>
        </pc:sldMkLst>
        <pc:spChg chg="mod">
          <ac:chgData name="Nagamiya Shoji" userId="80dbef883f5455e2" providerId="LiveId" clId="{788B1A67-1B2D-4529-88E9-045EBCA93358}" dt="2022-12-09T15:37:30.214" v="876" actId="1037"/>
          <ac:spMkLst>
            <pc:docMk/>
            <pc:sldMk cId="0" sldId="1850"/>
            <ac:spMk id="9" creationId="{74D7DFDA-207C-4020-871B-204EABA43E5F}"/>
          </ac:spMkLst>
        </pc:spChg>
        <pc:spChg chg="mod">
          <ac:chgData name="Nagamiya Shoji" userId="80dbef883f5455e2" providerId="LiveId" clId="{788B1A67-1B2D-4529-88E9-045EBCA93358}" dt="2022-12-08T15:10:19.111" v="82" actId="1076"/>
          <ac:spMkLst>
            <pc:docMk/>
            <pc:sldMk cId="0" sldId="1850"/>
            <ac:spMk id="4099" creationId="{EBF3A53A-E577-46C4-AB09-4FB297B03ABD}"/>
          </ac:spMkLst>
        </pc:spChg>
        <pc:picChg chg="add mod">
          <ac:chgData name="Nagamiya Shoji" userId="80dbef883f5455e2" providerId="LiveId" clId="{788B1A67-1B2D-4529-88E9-045EBCA93358}" dt="2022-12-08T15:09:56" v="81" actId="1038"/>
          <ac:picMkLst>
            <pc:docMk/>
            <pc:sldMk cId="0" sldId="1850"/>
            <ac:picMk id="3" creationId="{8D8B3D32-6277-BD7F-1614-C44C06CB5BED}"/>
          </ac:picMkLst>
        </pc:picChg>
      </pc:sldChg>
      <pc:sldChg chg="modSp mod modAnim">
        <pc:chgData name="Nagamiya Shoji" userId="80dbef883f5455e2" providerId="LiveId" clId="{788B1A67-1B2D-4529-88E9-045EBCA93358}" dt="2022-12-09T08:08:25.572" v="638" actId="20577"/>
        <pc:sldMkLst>
          <pc:docMk/>
          <pc:sldMk cId="3391217747" sldId="1854"/>
        </pc:sldMkLst>
        <pc:spChg chg="mod">
          <ac:chgData name="Nagamiya Shoji" userId="80dbef883f5455e2" providerId="LiveId" clId="{788B1A67-1B2D-4529-88E9-045EBCA93358}" dt="2022-12-09T08:08:25.572" v="638" actId="20577"/>
          <ac:spMkLst>
            <pc:docMk/>
            <pc:sldMk cId="3391217747" sldId="1854"/>
            <ac:spMk id="2" creationId="{2E34DFF2-A33A-19E6-90A7-B69F85E58BE1}"/>
          </ac:spMkLst>
        </pc:spChg>
        <pc:spChg chg="mod">
          <ac:chgData name="Nagamiya Shoji" userId="80dbef883f5455e2" providerId="LiveId" clId="{788B1A67-1B2D-4529-88E9-045EBCA93358}" dt="2022-12-09T08:08:00.134" v="623" actId="20577"/>
          <ac:spMkLst>
            <pc:docMk/>
            <pc:sldMk cId="3391217747" sldId="1854"/>
            <ac:spMk id="4" creationId="{A9C12F27-EDC4-9E7B-31B7-C385FA7239DB}"/>
          </ac:spMkLst>
        </pc:spChg>
        <pc:spChg chg="mod">
          <ac:chgData name="Nagamiya Shoji" userId="80dbef883f5455e2" providerId="LiveId" clId="{788B1A67-1B2D-4529-88E9-045EBCA93358}" dt="2022-12-08T16:17:28.458" v="278" actId="20577"/>
          <ac:spMkLst>
            <pc:docMk/>
            <pc:sldMk cId="3391217747" sldId="1854"/>
            <ac:spMk id="5" creationId="{C4F3D982-E4DC-780A-B2E9-433D60C911B0}"/>
          </ac:spMkLst>
        </pc:spChg>
      </pc:sldChg>
      <pc:sldChg chg="modSp mod">
        <pc:chgData name="Nagamiya Shoji" userId="80dbef883f5455e2" providerId="LiveId" clId="{788B1A67-1B2D-4529-88E9-045EBCA93358}" dt="2022-12-09T15:26:49.253" v="778" actId="20577"/>
        <pc:sldMkLst>
          <pc:docMk/>
          <pc:sldMk cId="1027244827" sldId="1871"/>
        </pc:sldMkLst>
        <pc:spChg chg="mod">
          <ac:chgData name="Nagamiya Shoji" userId="80dbef883f5455e2" providerId="LiveId" clId="{788B1A67-1B2D-4529-88E9-045EBCA93358}" dt="2022-12-09T15:26:49.253" v="778" actId="20577"/>
          <ac:spMkLst>
            <pc:docMk/>
            <pc:sldMk cId="1027244827" sldId="1871"/>
            <ac:spMk id="2" creationId="{049275F5-24BC-838A-DAE8-B774A82E9E55}"/>
          </ac:spMkLst>
        </pc:spChg>
      </pc:sldChg>
      <pc:sldChg chg="addSp modSp mod">
        <pc:chgData name="Nagamiya Shoji" userId="80dbef883f5455e2" providerId="LiveId" clId="{788B1A67-1B2D-4529-88E9-045EBCA93358}" dt="2022-12-09T15:35:36.041" v="853" actId="1035"/>
        <pc:sldMkLst>
          <pc:docMk/>
          <pc:sldMk cId="0" sldId="1881"/>
        </pc:sldMkLst>
        <pc:spChg chg="add mod">
          <ac:chgData name="Nagamiya Shoji" userId="80dbef883f5455e2" providerId="LiveId" clId="{788B1A67-1B2D-4529-88E9-045EBCA93358}" dt="2022-12-09T15:33:26.804" v="830" actId="1037"/>
          <ac:spMkLst>
            <pc:docMk/>
            <pc:sldMk cId="0" sldId="1881"/>
            <ac:spMk id="2" creationId="{CF158385-26E0-0685-7406-15E7D08B5A40}"/>
          </ac:spMkLst>
        </pc:spChg>
        <pc:spChg chg="mod">
          <ac:chgData name="Nagamiya Shoji" userId="80dbef883f5455e2" providerId="LiveId" clId="{788B1A67-1B2D-4529-88E9-045EBCA93358}" dt="2022-12-09T15:34:39.846" v="841" actId="1036"/>
          <ac:spMkLst>
            <pc:docMk/>
            <pc:sldMk cId="0" sldId="1881"/>
            <ac:spMk id="4" creationId="{A4593FD4-CAE2-5266-FD59-81E534A5D7A0}"/>
          </ac:spMkLst>
        </pc:spChg>
        <pc:spChg chg="mod">
          <ac:chgData name="Nagamiya Shoji" userId="80dbef883f5455e2" providerId="LiveId" clId="{788B1A67-1B2D-4529-88E9-045EBCA93358}" dt="2022-12-09T15:34:23.454" v="833" actId="1076"/>
          <ac:spMkLst>
            <pc:docMk/>
            <pc:sldMk cId="0" sldId="1881"/>
            <ac:spMk id="5" creationId="{AC518743-6E40-7BFC-C7C5-EB790D060694}"/>
          </ac:spMkLst>
        </pc:spChg>
        <pc:spChg chg="mod">
          <ac:chgData name="Nagamiya Shoji" userId="80dbef883f5455e2" providerId="LiveId" clId="{788B1A67-1B2D-4529-88E9-045EBCA93358}" dt="2022-12-09T15:33:26.804" v="830" actId="1037"/>
          <ac:spMkLst>
            <pc:docMk/>
            <pc:sldMk cId="0" sldId="1881"/>
            <ac:spMk id="7" creationId="{E5350D7C-2294-F9B7-8A10-74C5572E3403}"/>
          </ac:spMkLst>
        </pc:spChg>
        <pc:spChg chg="mod">
          <ac:chgData name="Nagamiya Shoji" userId="80dbef883f5455e2" providerId="LiveId" clId="{788B1A67-1B2D-4529-88E9-045EBCA93358}" dt="2022-12-09T15:33:26.804" v="830" actId="1037"/>
          <ac:spMkLst>
            <pc:docMk/>
            <pc:sldMk cId="0" sldId="1881"/>
            <ac:spMk id="8" creationId="{707D3C36-F47E-F627-3B2E-7710C74A5CDF}"/>
          </ac:spMkLst>
        </pc:spChg>
        <pc:spChg chg="mod">
          <ac:chgData name="Nagamiya Shoji" userId="80dbef883f5455e2" providerId="LiveId" clId="{788B1A67-1B2D-4529-88E9-045EBCA93358}" dt="2022-12-09T15:33:26.804" v="830" actId="1037"/>
          <ac:spMkLst>
            <pc:docMk/>
            <pc:sldMk cId="0" sldId="1881"/>
            <ac:spMk id="9" creationId="{6E027183-F817-BA40-2091-31D9D4AFDCC2}"/>
          </ac:spMkLst>
        </pc:spChg>
        <pc:spChg chg="mod">
          <ac:chgData name="Nagamiya Shoji" userId="80dbef883f5455e2" providerId="LiveId" clId="{788B1A67-1B2D-4529-88E9-045EBCA93358}" dt="2022-12-09T15:28:45.102" v="780" actId="14100"/>
          <ac:spMkLst>
            <pc:docMk/>
            <pc:sldMk cId="0" sldId="1881"/>
            <ac:spMk id="13" creationId="{904D77F5-5170-8D63-8ACC-E817AAA99497}"/>
          </ac:spMkLst>
        </pc:spChg>
        <pc:picChg chg="mod">
          <ac:chgData name="Nagamiya Shoji" userId="80dbef883f5455e2" providerId="LiveId" clId="{788B1A67-1B2D-4529-88E9-045EBCA93358}" dt="2022-12-09T15:34:10.664" v="832" actId="1076"/>
          <ac:picMkLst>
            <pc:docMk/>
            <pc:sldMk cId="0" sldId="1881"/>
            <ac:picMk id="3" creationId="{3B4CAF88-C57F-BDDE-3936-61849DD45C0A}"/>
          </ac:picMkLst>
        </pc:picChg>
        <pc:picChg chg="mod">
          <ac:chgData name="Nagamiya Shoji" userId="80dbef883f5455e2" providerId="LiveId" clId="{788B1A67-1B2D-4529-88E9-045EBCA93358}" dt="2022-12-09T15:35:36.041" v="853" actId="1035"/>
          <ac:picMkLst>
            <pc:docMk/>
            <pc:sldMk cId="0" sldId="1881"/>
            <ac:picMk id="17" creationId="{DAD6A435-045E-BF4E-BE11-5ACE66DE79A8}"/>
          </ac:picMkLst>
        </pc:picChg>
        <pc:cxnChg chg="mod">
          <ac:chgData name="Nagamiya Shoji" userId="80dbef883f5455e2" providerId="LiveId" clId="{788B1A67-1B2D-4529-88E9-045EBCA93358}" dt="2022-12-09T15:33:26.804" v="830" actId="1037"/>
          <ac:cxnSpMkLst>
            <pc:docMk/>
            <pc:sldMk cId="0" sldId="1881"/>
            <ac:cxnSpMk id="10" creationId="{0CA237DB-0F46-3DE8-2B00-D3A6CD85561F}"/>
          </ac:cxnSpMkLst>
        </pc:cxnChg>
        <pc:cxnChg chg="mod">
          <ac:chgData name="Nagamiya Shoji" userId="80dbef883f5455e2" providerId="LiveId" clId="{788B1A67-1B2D-4529-88E9-045EBCA93358}" dt="2022-12-09T15:33:26.804" v="830" actId="1037"/>
          <ac:cxnSpMkLst>
            <pc:docMk/>
            <pc:sldMk cId="0" sldId="1881"/>
            <ac:cxnSpMk id="11" creationId="{E1D317C5-DBF2-2B8F-DA4F-A25F1BE7F84D}"/>
          </ac:cxnSpMkLst>
        </pc:cxnChg>
      </pc:sldChg>
      <pc:sldChg chg="del">
        <pc:chgData name="Nagamiya Shoji" userId="80dbef883f5455e2" providerId="LiveId" clId="{788B1A67-1B2D-4529-88E9-045EBCA93358}" dt="2022-12-06T07:48:54.694" v="0" actId="47"/>
        <pc:sldMkLst>
          <pc:docMk/>
          <pc:sldMk cId="238730896" sldId="1887"/>
        </pc:sldMkLst>
      </pc:sldChg>
      <pc:sldChg chg="modSp mod">
        <pc:chgData name="Nagamiya Shoji" userId="80dbef883f5455e2" providerId="LiveId" clId="{788B1A67-1B2D-4529-88E9-045EBCA93358}" dt="2022-12-09T07:31:09.868" v="374" actId="1076"/>
        <pc:sldMkLst>
          <pc:docMk/>
          <pc:sldMk cId="2384329537" sldId="1892"/>
        </pc:sldMkLst>
        <pc:spChg chg="mod">
          <ac:chgData name="Nagamiya Shoji" userId="80dbef883f5455e2" providerId="LiveId" clId="{788B1A67-1B2D-4529-88E9-045EBCA93358}" dt="2022-12-09T07:31:09.868" v="374" actId="1076"/>
          <ac:spMkLst>
            <pc:docMk/>
            <pc:sldMk cId="2384329537" sldId="1892"/>
            <ac:spMk id="2" creationId="{BBF83E5C-05B4-5D2F-33D2-7EF09EAA55C1}"/>
          </ac:spMkLst>
        </pc:spChg>
      </pc:sldChg>
      <pc:sldChg chg="addSp delSp modSp mod modAnim">
        <pc:chgData name="Nagamiya Shoji" userId="80dbef883f5455e2" providerId="LiveId" clId="{788B1A67-1B2D-4529-88E9-045EBCA93358}" dt="2022-12-09T08:06:58.001" v="622" actId="1037"/>
        <pc:sldMkLst>
          <pc:docMk/>
          <pc:sldMk cId="2231640692" sldId="1895"/>
        </pc:sldMkLst>
        <pc:spChg chg="mod">
          <ac:chgData name="Nagamiya Shoji" userId="80dbef883f5455e2" providerId="LiveId" clId="{788B1A67-1B2D-4529-88E9-045EBCA93358}" dt="2022-12-09T07:57:13.983" v="400" actId="1076"/>
          <ac:spMkLst>
            <pc:docMk/>
            <pc:sldMk cId="2231640692" sldId="1895"/>
            <ac:spMk id="3" creationId="{971694C1-7CBE-EB23-C487-88AB381E9D75}"/>
          </ac:spMkLst>
        </pc:spChg>
        <pc:spChg chg="mod">
          <ac:chgData name="Nagamiya Shoji" userId="80dbef883f5455e2" providerId="LiveId" clId="{788B1A67-1B2D-4529-88E9-045EBCA93358}" dt="2022-12-09T07:57:13.983" v="400" actId="1076"/>
          <ac:spMkLst>
            <pc:docMk/>
            <pc:sldMk cId="2231640692" sldId="1895"/>
            <ac:spMk id="4" creationId="{6A901D7D-C37F-23B4-7DAD-7E507B2DF3DF}"/>
          </ac:spMkLst>
        </pc:spChg>
        <pc:spChg chg="add del mod">
          <ac:chgData name="Nagamiya Shoji" userId="80dbef883f5455e2" providerId="LiveId" clId="{788B1A67-1B2D-4529-88E9-045EBCA93358}" dt="2022-12-09T07:57:40.247" v="404" actId="478"/>
          <ac:spMkLst>
            <pc:docMk/>
            <pc:sldMk cId="2231640692" sldId="1895"/>
            <ac:spMk id="6" creationId="{2117F303-D30E-BAD8-989D-4217FCA54E8B}"/>
          </ac:spMkLst>
        </pc:spChg>
        <pc:spChg chg="add mod">
          <ac:chgData name="Nagamiya Shoji" userId="80dbef883f5455e2" providerId="LiveId" clId="{788B1A67-1B2D-4529-88E9-045EBCA93358}" dt="2022-12-09T08:06:58.001" v="622" actId="1037"/>
          <ac:spMkLst>
            <pc:docMk/>
            <pc:sldMk cId="2231640692" sldId="1895"/>
            <ac:spMk id="7" creationId="{0AE40124-3642-30BE-841D-4F2C08FC2D81}"/>
          </ac:spMkLst>
        </pc:spChg>
        <pc:spChg chg="mod">
          <ac:chgData name="Nagamiya Shoji" userId="80dbef883f5455e2" providerId="LiveId" clId="{788B1A67-1B2D-4529-88E9-045EBCA93358}" dt="2022-12-09T07:57:13.983" v="400" actId="1076"/>
          <ac:spMkLst>
            <pc:docMk/>
            <pc:sldMk cId="2231640692" sldId="1895"/>
            <ac:spMk id="19" creationId="{9316F1C8-9FCE-4196-03C3-9441AC6DC542}"/>
          </ac:spMkLst>
        </pc:spChg>
        <pc:spChg chg="mod">
          <ac:chgData name="Nagamiya Shoji" userId="80dbef883f5455e2" providerId="LiveId" clId="{788B1A67-1B2D-4529-88E9-045EBCA93358}" dt="2022-12-09T07:57:13.983" v="400" actId="1076"/>
          <ac:spMkLst>
            <pc:docMk/>
            <pc:sldMk cId="2231640692" sldId="1895"/>
            <ac:spMk id="20" creationId="{6A08429E-12BE-4C96-7177-47EE26269800}"/>
          </ac:spMkLst>
        </pc:spChg>
        <pc:spChg chg="mod">
          <ac:chgData name="Nagamiya Shoji" userId="80dbef883f5455e2" providerId="LiveId" clId="{788B1A67-1B2D-4529-88E9-045EBCA93358}" dt="2022-12-09T07:57:13.983" v="400" actId="1076"/>
          <ac:spMkLst>
            <pc:docMk/>
            <pc:sldMk cId="2231640692" sldId="1895"/>
            <ac:spMk id="21" creationId="{F12778EE-FFF9-0E1B-F327-113A8D99CDF4}"/>
          </ac:spMkLst>
        </pc:spChg>
        <pc:grpChg chg="mod">
          <ac:chgData name="Nagamiya Shoji" userId="80dbef883f5455e2" providerId="LiveId" clId="{788B1A67-1B2D-4529-88E9-045EBCA93358}" dt="2022-12-09T07:57:13.983" v="400" actId="1076"/>
          <ac:grpSpMkLst>
            <pc:docMk/>
            <pc:sldMk cId="2231640692" sldId="1895"/>
            <ac:grpSpMk id="2" creationId="{7B78A26A-9DA3-A7EC-3796-570F9CB581ED}"/>
          </ac:grpSpMkLst>
        </pc:grpChg>
        <pc:grpChg chg="mod">
          <ac:chgData name="Nagamiya Shoji" userId="80dbef883f5455e2" providerId="LiveId" clId="{788B1A67-1B2D-4529-88E9-045EBCA93358}" dt="2022-12-09T07:57:13.983" v="400" actId="1076"/>
          <ac:grpSpMkLst>
            <pc:docMk/>
            <pc:sldMk cId="2231640692" sldId="1895"/>
            <ac:grpSpMk id="5" creationId="{6C31C5C9-4A99-B2E2-34D7-1322355AE66C}"/>
          </ac:grpSpMkLst>
        </pc:grpChg>
        <pc:picChg chg="mod">
          <ac:chgData name="Nagamiya Shoji" userId="80dbef883f5455e2" providerId="LiveId" clId="{788B1A67-1B2D-4529-88E9-045EBCA93358}" dt="2022-12-09T07:57:13.983" v="400" actId="1076"/>
          <ac:picMkLst>
            <pc:docMk/>
            <pc:sldMk cId="2231640692" sldId="1895"/>
            <ac:picMk id="14" creationId="{76C3E9AF-83E3-10CD-BE87-A0A41519FFDE}"/>
          </ac:picMkLst>
        </pc:picChg>
        <pc:picChg chg="mod">
          <ac:chgData name="Nagamiya Shoji" userId="80dbef883f5455e2" providerId="LiveId" clId="{788B1A67-1B2D-4529-88E9-045EBCA93358}" dt="2022-12-09T07:57:13.983" v="400" actId="1076"/>
          <ac:picMkLst>
            <pc:docMk/>
            <pc:sldMk cId="2231640692" sldId="1895"/>
            <ac:picMk id="15" creationId="{38C7E39F-5449-CF07-C619-9D46C7E7DBCD}"/>
          </ac:picMkLst>
        </pc:picChg>
        <pc:picChg chg="mod">
          <ac:chgData name="Nagamiya Shoji" userId="80dbef883f5455e2" providerId="LiveId" clId="{788B1A67-1B2D-4529-88E9-045EBCA93358}" dt="2022-12-09T07:57:13.983" v="400" actId="1076"/>
          <ac:picMkLst>
            <pc:docMk/>
            <pc:sldMk cId="2231640692" sldId="1895"/>
            <ac:picMk id="18" creationId="{E0E889E8-4333-A2E7-E69E-8D48CB1D059E}"/>
          </ac:picMkLst>
        </pc:picChg>
      </pc:sldChg>
      <pc:sldChg chg="del">
        <pc:chgData name="Nagamiya Shoji" userId="80dbef883f5455e2" providerId="LiveId" clId="{788B1A67-1B2D-4529-88E9-045EBCA93358}" dt="2022-12-06T07:48:57.596" v="1" actId="47"/>
        <pc:sldMkLst>
          <pc:docMk/>
          <pc:sldMk cId="858546677" sldId="1897"/>
        </pc:sldMkLst>
      </pc:sldChg>
      <pc:sldChg chg="addSp delSp modSp mod modAnim">
        <pc:chgData name="Nagamiya Shoji" userId="80dbef883f5455e2" providerId="LiveId" clId="{788B1A67-1B2D-4529-88E9-045EBCA93358}" dt="2022-12-09T15:17:50.320" v="711"/>
        <pc:sldMkLst>
          <pc:docMk/>
          <pc:sldMk cId="1536278567" sldId="1898"/>
        </pc:sldMkLst>
        <pc:spChg chg="add mod">
          <ac:chgData name="Nagamiya Shoji" userId="80dbef883f5455e2" providerId="LiveId" clId="{788B1A67-1B2D-4529-88E9-045EBCA93358}" dt="2022-12-08T16:16:02.037" v="238" actId="255"/>
          <ac:spMkLst>
            <pc:docMk/>
            <pc:sldMk cId="1536278567" sldId="1898"/>
            <ac:spMk id="2" creationId="{545A3C66-7AA0-666B-8A77-B20936A98D8D}"/>
          </ac:spMkLst>
        </pc:spChg>
        <pc:spChg chg="add del mod">
          <ac:chgData name="Nagamiya Shoji" userId="80dbef883f5455e2" providerId="LiveId" clId="{788B1A67-1B2D-4529-88E9-045EBCA93358}" dt="2022-12-09T15:17:50.320" v="711"/>
          <ac:spMkLst>
            <pc:docMk/>
            <pc:sldMk cId="1536278567" sldId="1898"/>
            <ac:spMk id="3" creationId="{4968BFD6-8892-6837-5D9A-FF5820EDECFC}"/>
          </ac:spMkLst>
        </pc:spChg>
        <pc:spChg chg="mod">
          <ac:chgData name="Nagamiya Shoji" userId="80dbef883f5455e2" providerId="LiveId" clId="{788B1A67-1B2D-4529-88E9-045EBCA93358}" dt="2022-12-09T15:17:14.807" v="709" actId="14100"/>
          <ac:spMkLst>
            <pc:docMk/>
            <pc:sldMk cId="1536278567" sldId="1898"/>
            <ac:spMk id="9" creationId="{0B290FB0-76C4-6F1F-E7FD-F7E52D757BA6}"/>
          </ac:spMkLst>
        </pc:spChg>
        <pc:picChg chg="del">
          <ac:chgData name="Nagamiya Shoji" userId="80dbef883f5455e2" providerId="LiveId" clId="{788B1A67-1B2D-4529-88E9-045EBCA93358}" dt="2022-12-08T15:23:57.600" v="184" actId="478"/>
          <ac:picMkLst>
            <pc:docMk/>
            <pc:sldMk cId="1536278567" sldId="1898"/>
            <ac:picMk id="4" creationId="{8F6AAFB6-CDA5-092F-5C0A-A8241A1E1EE2}"/>
          </ac:picMkLst>
        </pc:picChg>
        <pc:picChg chg="mod">
          <ac:chgData name="Nagamiya Shoji" userId="80dbef883f5455e2" providerId="LiveId" clId="{788B1A67-1B2D-4529-88E9-045EBCA93358}" dt="2022-12-08T15:24:06.698" v="185" actId="1076"/>
          <ac:picMkLst>
            <pc:docMk/>
            <pc:sldMk cId="1536278567" sldId="1898"/>
            <ac:picMk id="6" creationId="{A086E094-6324-BB2C-F825-31B9C11EF112}"/>
          </ac:picMkLst>
        </pc:picChg>
      </pc:sldChg>
      <pc:sldChg chg="modSp">
        <pc:chgData name="Nagamiya Shoji" userId="80dbef883f5455e2" providerId="LiveId" clId="{788B1A67-1B2D-4529-88E9-045EBCA93358}" dt="2022-12-08T15:15:45.615" v="98"/>
        <pc:sldMkLst>
          <pc:docMk/>
          <pc:sldMk cId="3420415342" sldId="1900"/>
        </pc:sldMkLst>
        <pc:spChg chg="mod">
          <ac:chgData name="Nagamiya Shoji" userId="80dbef883f5455e2" providerId="LiveId" clId="{788B1A67-1B2D-4529-88E9-045EBCA93358}" dt="2022-12-08T15:15:45.615" v="98"/>
          <ac:spMkLst>
            <pc:docMk/>
            <pc:sldMk cId="3420415342" sldId="1900"/>
            <ac:spMk id="81" creationId="{BD59E797-A32D-67E3-995D-C3B73DDADDA8}"/>
          </ac:spMkLst>
        </pc:spChg>
      </pc:sldChg>
      <pc:sldChg chg="addSp delSp modSp mod">
        <pc:chgData name="Nagamiya Shoji" userId="80dbef883f5455e2" providerId="LiveId" clId="{788B1A67-1B2D-4529-88E9-045EBCA93358}" dt="2022-12-09T15:24:31.859" v="768" actId="1038"/>
        <pc:sldMkLst>
          <pc:docMk/>
          <pc:sldMk cId="2896579897" sldId="1907"/>
        </pc:sldMkLst>
        <pc:spChg chg="mod">
          <ac:chgData name="Nagamiya Shoji" userId="80dbef883f5455e2" providerId="LiveId" clId="{788B1A67-1B2D-4529-88E9-045EBCA93358}" dt="2022-12-09T15:23:20.771" v="753" actId="1076"/>
          <ac:spMkLst>
            <pc:docMk/>
            <pc:sldMk cId="2896579897" sldId="1907"/>
            <ac:spMk id="9" creationId="{B018852D-FBC9-4144-D99A-AA29F27DF811}"/>
          </ac:spMkLst>
        </pc:spChg>
        <pc:spChg chg="mod">
          <ac:chgData name="Nagamiya Shoji" userId="80dbef883f5455e2" providerId="LiveId" clId="{788B1A67-1B2D-4529-88E9-045EBCA93358}" dt="2022-12-09T15:22:17.985" v="752" actId="1076"/>
          <ac:spMkLst>
            <pc:docMk/>
            <pc:sldMk cId="2896579897" sldId="1907"/>
            <ac:spMk id="11" creationId="{04912710-34F9-283E-6AEE-C7493E469C30}"/>
          </ac:spMkLst>
        </pc:spChg>
        <pc:spChg chg="mod">
          <ac:chgData name="Nagamiya Shoji" userId="80dbef883f5455e2" providerId="LiveId" clId="{788B1A67-1B2D-4529-88E9-045EBCA93358}" dt="2022-12-09T15:23:52.753" v="757" actId="1076"/>
          <ac:spMkLst>
            <pc:docMk/>
            <pc:sldMk cId="2896579897" sldId="1907"/>
            <ac:spMk id="13" creationId="{23CE1512-F8F8-4A0E-8A47-FD1342BE7A36}"/>
          </ac:spMkLst>
        </pc:spChg>
        <pc:spChg chg="mod">
          <ac:chgData name="Nagamiya Shoji" userId="80dbef883f5455e2" providerId="LiveId" clId="{788B1A67-1B2D-4529-88E9-045EBCA93358}" dt="2022-12-09T15:18:18.779" v="714" actId="571"/>
          <ac:spMkLst>
            <pc:docMk/>
            <pc:sldMk cId="2896579897" sldId="1907"/>
            <ac:spMk id="23" creationId="{5CBE7385-427B-8546-1AC9-D1BC3CE5DB5B}"/>
          </ac:spMkLst>
        </pc:spChg>
        <pc:spChg chg="add mod">
          <ac:chgData name="Nagamiya Shoji" userId="80dbef883f5455e2" providerId="LiveId" clId="{788B1A67-1B2D-4529-88E9-045EBCA93358}" dt="2022-12-09T15:24:31.859" v="768" actId="1038"/>
          <ac:spMkLst>
            <pc:docMk/>
            <pc:sldMk cId="2896579897" sldId="1907"/>
            <ac:spMk id="24" creationId="{0233633A-2FAB-9C8C-BA2F-B4F080F54823}"/>
          </ac:spMkLst>
        </pc:spChg>
        <pc:grpChg chg="add del mod">
          <ac:chgData name="Nagamiya Shoji" userId="80dbef883f5455e2" providerId="LiveId" clId="{788B1A67-1B2D-4529-88E9-045EBCA93358}" dt="2022-12-09T15:23:24.056" v="754" actId="478"/>
          <ac:grpSpMkLst>
            <pc:docMk/>
            <pc:sldMk cId="2896579897" sldId="1907"/>
            <ac:grpSpMk id="7" creationId="{ACF9787C-709E-B9A8-75F4-34B5A328242B}"/>
          </ac:grpSpMkLst>
        </pc:grpChg>
        <pc:grpChg chg="add mod">
          <ac:chgData name="Nagamiya Shoji" userId="80dbef883f5455e2" providerId="LiveId" clId="{788B1A67-1B2D-4529-88E9-045EBCA93358}" dt="2022-12-09T15:18:18.779" v="714" actId="571"/>
          <ac:grpSpMkLst>
            <pc:docMk/>
            <pc:sldMk cId="2896579897" sldId="1907"/>
            <ac:grpSpMk id="10" creationId="{0C0BA9DC-C86F-61F9-645C-95255B0229C1}"/>
          </ac:grpSpMkLst>
        </pc:grpChg>
        <pc:picChg chg="mod">
          <ac:chgData name="Nagamiya Shoji" userId="80dbef883f5455e2" providerId="LiveId" clId="{788B1A67-1B2D-4529-88E9-045EBCA93358}" dt="2022-12-09T15:23:20.771" v="753" actId="1076"/>
          <ac:picMkLst>
            <pc:docMk/>
            <pc:sldMk cId="2896579897" sldId="1907"/>
            <ac:picMk id="8" creationId="{C9A1F427-B198-F896-D9DC-6BFA2F4E6F1F}"/>
          </ac:picMkLst>
        </pc:picChg>
        <pc:picChg chg="mod">
          <ac:chgData name="Nagamiya Shoji" userId="80dbef883f5455e2" providerId="LiveId" clId="{788B1A67-1B2D-4529-88E9-045EBCA93358}" dt="2022-12-09T15:23:42.513" v="756" actId="1076"/>
          <ac:picMkLst>
            <pc:docMk/>
            <pc:sldMk cId="2896579897" sldId="1907"/>
            <ac:picMk id="12" creationId="{250254AF-1967-1501-043C-A1C9837EC938}"/>
          </ac:picMkLst>
        </pc:picChg>
        <pc:picChg chg="mod">
          <ac:chgData name="Nagamiya Shoji" userId="80dbef883f5455e2" providerId="LiveId" clId="{788B1A67-1B2D-4529-88E9-045EBCA93358}" dt="2022-12-09T15:18:18.779" v="714" actId="571"/>
          <ac:picMkLst>
            <pc:docMk/>
            <pc:sldMk cId="2896579897" sldId="1907"/>
            <ac:picMk id="22" creationId="{A52D197D-0ECB-59A9-8F74-68E68CF979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7A0E824-5D58-4E5F-B3AE-09238C1B741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9025" y="869950"/>
            <a:ext cx="4632325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899770F-3405-4F8A-A329-DB224D54DC6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235" y="4731896"/>
            <a:ext cx="5323077" cy="4779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12" tIns="45911" rIns="93412" bIns="459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マスターテキストの書式設定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509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細明朝体"/>
        <a:ea typeface="細明朝体"/>
        <a:cs typeface="細明朝体"/>
      </a:defRPr>
    </a:lvl1pPr>
    <a:lvl2pPr marL="476250" algn="l" defTabSz="9509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細明朝体"/>
        <a:ea typeface="細明朝体"/>
        <a:cs typeface="細明朝体"/>
      </a:defRPr>
    </a:lvl2pPr>
    <a:lvl3pPr marL="950913" algn="l" defTabSz="9509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細明朝体"/>
        <a:ea typeface="細明朝体"/>
        <a:cs typeface="細明朝体"/>
      </a:defRPr>
    </a:lvl3pPr>
    <a:lvl4pPr marL="1427163" algn="l" defTabSz="9509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細明朝体"/>
        <a:ea typeface="細明朝体"/>
        <a:cs typeface="細明朝体"/>
      </a:defRPr>
    </a:lvl4pPr>
    <a:lvl5pPr marL="1901825" algn="l" defTabSz="9509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細明朝体"/>
        <a:ea typeface="細明朝体"/>
        <a:cs typeface="細明朝体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2578ADA-77B4-47BC-B187-C9F5404B1F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1088" y="866775"/>
            <a:ext cx="4645025" cy="3484563"/>
          </a:xfrm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7195D97-1FC1-4F8A-9DE5-0CB3D5BCD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3536" y="5204638"/>
            <a:ext cx="5418754" cy="48074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7" tIns="45597" rIns="91197" bIns="45597"/>
          <a:lstStyle/>
          <a:p>
            <a:endParaRPr lang="en-US" altLang="ja-JP" sz="1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70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201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56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791F5DB-F103-336D-3743-7588D0B7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BF27EC4-178D-A030-9E1C-E0C6F8010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7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611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745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F0C044D8-30F5-4CF6-9197-378D8C17F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220663"/>
            <a:ext cx="5200650" cy="3900487"/>
          </a:xfrm>
          <a:ln/>
        </p:spPr>
      </p:sp>
      <p:sp>
        <p:nvSpPr>
          <p:cNvPr id="119811" name="ノート プレースホルダー 1">
            <a:extLst>
              <a:ext uri="{FF2B5EF4-FFF2-40B4-BE49-F238E27FC236}">
                <a16:creationId xmlns:a16="http://schemas.microsoft.com/office/drawing/2014/main" id="{B75E3027-07A9-460D-97B0-118302B34495}"/>
              </a:ext>
            </a:extLst>
          </p:cNvPr>
          <p:cNvSpPr>
            <a:spLocks noGrp="1"/>
          </p:cNvSpPr>
          <p:nvPr/>
        </p:nvSpPr>
        <p:spPr bwMode="auto">
          <a:xfrm>
            <a:off x="985235" y="4731896"/>
            <a:ext cx="5323077" cy="47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01" tIns="44334" rIns="90201" bIns="44334"/>
          <a:lstStyle>
            <a:lvl1pPr defTabSz="9509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1pPr>
            <a:lvl2pPr marL="37931725" indent="-37474525" defTabSz="9509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2pPr>
            <a:lvl3pPr marL="1143000" indent="-228600" defTabSz="9509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3pPr>
            <a:lvl4pPr marL="1600200" indent="-228600" defTabSz="9509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4pPr>
            <a:lvl5pPr marL="2057400" indent="-228600" defTabSz="9509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細明朝体"/>
                <a:ea typeface="細明朝体"/>
                <a:cs typeface="細明朝体"/>
              </a:defRPr>
            </a:lvl9pPr>
          </a:lstStyle>
          <a:p>
            <a:pPr algn="ctr" eaLnBrk="1" hangingPunct="1"/>
            <a:endParaRPr lang="ja-JP" altLang="en-US">
              <a:ea typeface="Osaka"/>
              <a:cs typeface="Osaka"/>
            </a:endParaRPr>
          </a:p>
        </p:txBody>
      </p:sp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BEB58511-523A-AF40-1B11-5D1EA5044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834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>
            <a:extLst>
              <a:ext uri="{FF2B5EF4-FFF2-40B4-BE49-F238E27FC236}">
                <a16:creationId xmlns:a16="http://schemas.microsoft.com/office/drawing/2014/main" id="{C57FBAF6-6A07-4ABE-8909-06BD2E371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B15D4C47-6AC8-BECA-0B1F-9FD7A6A4F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>
            <a:extLst>
              <a:ext uri="{FF2B5EF4-FFF2-40B4-BE49-F238E27FC236}">
                <a16:creationId xmlns:a16="http://schemas.microsoft.com/office/drawing/2014/main" id="{06A06FCF-A4AF-4C1F-9C23-FC66A611C6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20D97073-60AD-CFF3-58E2-B4CF0DEB4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30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1253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274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スライド イメージ プレースホルダー 1">
            <a:extLst>
              <a:ext uri="{FF2B5EF4-FFF2-40B4-BE49-F238E27FC236}">
                <a16:creationId xmlns:a16="http://schemas.microsoft.com/office/drawing/2014/main" id="{766AB781-A4CB-4D1B-97F3-FF490BBB13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AAD99619-0E61-4A6A-2066-0958E742A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948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3842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2492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020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435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73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54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47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009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57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20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7514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F59027-C820-46ED-B6C5-490E17E8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396F86-B8B0-4BDF-B4CD-8D0F8CCBA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3DA787-2261-46F3-8E34-75BCE32E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2EE3C8-4C9D-4CA8-83D4-8877DD4D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118FCE-52CF-4585-AB63-2BF38EBE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3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06B5A8-F8D6-495A-BF78-44122A14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885A7E-ACE0-482A-850F-000A3596B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706EB5E-3C1C-46C4-A032-D4C6AD6BF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6104F5-8598-4BFD-A5D6-4D6B4559A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4023C7-4F90-4CC5-84DD-6CF77BFA9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C9C5049-2B65-478C-B4AA-36CC3541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89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3F7E3C-92EA-4BA5-8E3C-26E44468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A15AD81-F4A9-45FF-A1E8-59F531E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F55CB61-6D9B-4E78-AE01-AEBFAC24D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3BC026F-4B0B-469A-B394-B801180B0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A5FEA01-2A62-4DE2-931E-9356610F1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212D9EC-D3DD-4622-B828-34FF9E10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F134AF3-3888-4E06-AA22-A661EC2F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54AE6E3-44C8-4590-8176-3C00CD2D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807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4F9717-68B3-4085-A37B-69C098EB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1E5144E-9F22-4F54-B4C3-994DC6F2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EBD9ED8-44AB-437B-BE03-3723DE3E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BFDB3F7-2736-4C02-9175-271B70D6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066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52A42D4-B389-40CF-B862-2FE367141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D21B75-7F33-4877-AEF6-7BCF4ABD4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4F672A-321A-4E67-967C-8E1BA318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616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903253-F524-4943-A3E1-F3E561CB4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309A00-0596-4F12-99DF-EF7B8CBCC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620A725-9C6D-4736-A553-E4B56CD6E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38F4ED-9D2E-4683-8F81-7FC14505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DAD587D-93F2-4645-B11B-C80E9A24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B4AFC4-63B3-4D07-B532-2CC69661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576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888A2C-F825-4D86-B956-2F471B12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CDB4CAB-6EE9-4143-BDCB-B60087413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ADAFB4-A61D-42D8-9B51-F1DE63EBA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749F24-BB93-43E8-8227-6EDEEB964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9C99DA-CC0A-482A-A6BE-D1E0A3EF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558CF5C-C555-4B12-B4CA-FE66EA07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000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487EC8-4E63-463B-BA69-DA20A099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862F6F2-77A7-48AF-9BC2-A915E2734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29BD5C-6477-457A-A24E-23C2B5183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BA67EC-D573-4786-BDE5-C4134BA32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DEB9DB-349F-4048-A95A-67892824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6511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79A0633-490E-4AFD-BFEB-C19E01EB8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29FB7F6-E0DE-424E-8B2D-65E056159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CB424A-9757-40C8-B099-4AD74684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629C02-A25B-4DB7-825C-A2D7F651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6428D9-CA6E-4BF6-BE10-DDEACBE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41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36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00491" y="1275907"/>
            <a:ext cx="8371368" cy="5178056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96954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533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762000" y="1371600"/>
            <a:ext cx="7772400" cy="21336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62000" y="3657600"/>
            <a:ext cx="7772400" cy="21336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1711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C0E22C-07A3-4F41-9642-AC2A604F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11887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CE0862-1105-4054-9CF8-2C7A116E9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3567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6558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3DC37F-8B57-496A-9711-77A2496C9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94F819-27CD-4E43-86F6-F1C55CC88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8D2903-47AD-4B80-A92C-0A980071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98CB7-6447-48AA-8F44-72F6096F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AB84ED-7111-4441-A4D8-ADC04861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71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C0214-C648-4BEB-9939-BD58DDE61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4C62E7-E9C9-4DC2-B43A-3606AB488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446E0A-BB83-4324-918C-84F1FAE2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280686-08B0-4438-B2EC-E387AF80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8C8BAF-BF0E-4FE4-915C-C3206DB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55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1709929-540A-4842-95AB-9E1954C6F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B85548-7DE4-47AE-86C4-8D19398FD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27481"/>
            <a:ext cx="833755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grpSp>
        <p:nvGrpSpPr>
          <p:cNvPr id="1028" name="Group 21">
            <a:extLst>
              <a:ext uri="{FF2B5EF4-FFF2-40B4-BE49-F238E27FC236}">
                <a16:creationId xmlns:a16="http://schemas.microsoft.com/office/drawing/2014/main" id="{EE240C24-FB3E-4BC9-93D5-FCB51BA3825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066800"/>
            <a:ext cx="8372475" cy="150813"/>
            <a:chOff x="240" y="672"/>
            <a:chExt cx="5274" cy="95"/>
          </a:xfrm>
        </p:grpSpPr>
        <p:grpSp>
          <p:nvGrpSpPr>
            <p:cNvPr id="1030" name="Group 6">
              <a:extLst>
                <a:ext uri="{FF2B5EF4-FFF2-40B4-BE49-F238E27FC236}">
                  <a16:creationId xmlns:a16="http://schemas.microsoft.com/office/drawing/2014/main" id="{283280EE-FF4B-461F-9DCC-53ACAA341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8" y="672"/>
              <a:ext cx="116" cy="95"/>
              <a:chOff x="5398" y="672"/>
              <a:chExt cx="116" cy="95"/>
            </a:xfrm>
          </p:grpSpPr>
          <p:sp>
            <p:nvSpPr>
              <p:cNvPr id="1045" name="Rectangle 4">
                <a:extLst>
                  <a:ext uri="{FF2B5EF4-FFF2-40B4-BE49-F238E27FC236}">
                    <a16:creationId xmlns:a16="http://schemas.microsoft.com/office/drawing/2014/main" id="{A39D15F2-42F9-4811-B0F4-E3D718186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2" y="672"/>
                <a:ext cx="22" cy="95"/>
              </a:xfrm>
              <a:prstGeom prst="rect">
                <a:avLst/>
              </a:prstGeom>
              <a:solidFill>
                <a:srgbClr val="C0C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  <p:sp>
            <p:nvSpPr>
              <p:cNvPr id="2" name="Rectangle 5">
                <a:extLst>
                  <a:ext uri="{FF2B5EF4-FFF2-40B4-BE49-F238E27FC236}">
                    <a16:creationId xmlns:a16="http://schemas.microsoft.com/office/drawing/2014/main" id="{9CC45714-6B21-4DB3-A902-BD2C96215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672"/>
                <a:ext cx="52" cy="95"/>
              </a:xfrm>
              <a:prstGeom prst="rect">
                <a:avLst/>
              </a:prstGeom>
              <a:solidFill>
                <a:srgbClr val="C0C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</p:grpSp>
        <p:grpSp>
          <p:nvGrpSpPr>
            <p:cNvPr id="1031" name="Group 9">
              <a:extLst>
                <a:ext uri="{FF2B5EF4-FFF2-40B4-BE49-F238E27FC236}">
                  <a16:creationId xmlns:a16="http://schemas.microsoft.com/office/drawing/2014/main" id="{796A8073-2293-4BCE-92E6-2C4F6F9BBC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8" y="672"/>
              <a:ext cx="255" cy="95"/>
              <a:chOff x="5088" y="672"/>
              <a:chExt cx="255" cy="95"/>
            </a:xfrm>
          </p:grpSpPr>
          <p:sp>
            <p:nvSpPr>
              <p:cNvPr id="1043" name="Rectangle 7">
                <a:extLst>
                  <a:ext uri="{FF2B5EF4-FFF2-40B4-BE49-F238E27FC236}">
                    <a16:creationId xmlns:a16="http://schemas.microsoft.com/office/drawing/2014/main" id="{FB083640-B4A6-42D2-A1B3-92C6B8582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" y="672"/>
                <a:ext cx="85" cy="95"/>
              </a:xfrm>
              <a:prstGeom prst="rect">
                <a:avLst/>
              </a:prstGeom>
              <a:solidFill>
                <a:srgbClr val="808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  <p:sp>
            <p:nvSpPr>
              <p:cNvPr id="1044" name="Rectangle 8">
                <a:extLst>
                  <a:ext uri="{FF2B5EF4-FFF2-40B4-BE49-F238E27FC236}">
                    <a16:creationId xmlns:a16="http://schemas.microsoft.com/office/drawing/2014/main" id="{32190B7D-44BA-49DA-B5D1-0DF029B7D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672"/>
                <a:ext cx="118" cy="95"/>
              </a:xfrm>
              <a:prstGeom prst="rect">
                <a:avLst/>
              </a:prstGeom>
              <a:solidFill>
                <a:srgbClr val="808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</p:grpSp>
        <p:grpSp>
          <p:nvGrpSpPr>
            <p:cNvPr id="1032" name="Group 12">
              <a:extLst>
                <a:ext uri="{FF2B5EF4-FFF2-40B4-BE49-F238E27FC236}">
                  <a16:creationId xmlns:a16="http://schemas.microsoft.com/office/drawing/2014/main" id="{FD528FBF-BC75-4789-A764-2CC01188A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8" y="672"/>
              <a:ext cx="378" cy="95"/>
              <a:chOff x="4658" y="672"/>
              <a:chExt cx="378" cy="95"/>
            </a:xfrm>
          </p:grpSpPr>
          <p:sp>
            <p:nvSpPr>
              <p:cNvPr id="1041" name="Rectangle 10">
                <a:extLst>
                  <a:ext uri="{FF2B5EF4-FFF2-40B4-BE49-F238E27FC236}">
                    <a16:creationId xmlns:a16="http://schemas.microsoft.com/office/drawing/2014/main" id="{301A9D48-8673-403F-8981-F3B4DB05E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0" y="672"/>
                <a:ext cx="146" cy="95"/>
              </a:xfrm>
              <a:prstGeom prst="rect">
                <a:avLst/>
              </a:prstGeom>
              <a:solidFill>
                <a:srgbClr val="404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  <p:sp>
            <p:nvSpPr>
              <p:cNvPr id="1042" name="Rectangle 11">
                <a:extLst>
                  <a:ext uri="{FF2B5EF4-FFF2-40B4-BE49-F238E27FC236}">
                    <a16:creationId xmlns:a16="http://schemas.microsoft.com/office/drawing/2014/main" id="{9930C90E-D830-40EB-A72E-57AA5A405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672"/>
                <a:ext cx="181" cy="95"/>
              </a:xfrm>
              <a:prstGeom prst="rect">
                <a:avLst/>
              </a:prstGeom>
              <a:solidFill>
                <a:srgbClr val="404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</p:grpSp>
        <p:grpSp>
          <p:nvGrpSpPr>
            <p:cNvPr id="1033" name="Group 17">
              <a:extLst>
                <a:ext uri="{FF2B5EF4-FFF2-40B4-BE49-F238E27FC236}">
                  <a16:creationId xmlns:a16="http://schemas.microsoft.com/office/drawing/2014/main" id="{50F85A58-8963-4E41-80FB-35532FEF87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3" y="672"/>
              <a:ext cx="1183" cy="95"/>
              <a:chOff x="3423" y="672"/>
              <a:chExt cx="1183" cy="95"/>
            </a:xfrm>
          </p:grpSpPr>
          <p:sp>
            <p:nvSpPr>
              <p:cNvPr id="1037" name="Rectangle 13">
                <a:extLst>
                  <a:ext uri="{FF2B5EF4-FFF2-40B4-BE49-F238E27FC236}">
                    <a16:creationId xmlns:a16="http://schemas.microsoft.com/office/drawing/2014/main" id="{16B1DA56-12F2-4EA4-B41D-8E9C27E24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672"/>
                <a:ext cx="242" cy="95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  <p:sp>
            <p:nvSpPr>
              <p:cNvPr id="1038" name="Rectangle 14">
                <a:extLst>
                  <a:ext uri="{FF2B5EF4-FFF2-40B4-BE49-F238E27FC236}">
                    <a16:creationId xmlns:a16="http://schemas.microsoft.com/office/drawing/2014/main" id="{D8EA37C0-F210-44BD-BDB9-E1D10EACF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672"/>
                <a:ext cx="210" cy="95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  <p:sp>
            <p:nvSpPr>
              <p:cNvPr id="1039" name="Rectangle 15">
                <a:extLst>
                  <a:ext uri="{FF2B5EF4-FFF2-40B4-BE49-F238E27FC236}">
                    <a16:creationId xmlns:a16="http://schemas.microsoft.com/office/drawing/2014/main" id="{140E46D6-B441-4CEC-B635-A387B7A7F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672"/>
                <a:ext cx="242" cy="95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  <p:sp>
            <p:nvSpPr>
              <p:cNvPr id="1040" name="Rectangle 16">
                <a:extLst>
                  <a:ext uri="{FF2B5EF4-FFF2-40B4-BE49-F238E27FC236}">
                    <a16:creationId xmlns:a16="http://schemas.microsoft.com/office/drawing/2014/main" id="{69CE244C-E4FC-4601-95A3-73CF5A1DA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3" y="672"/>
                <a:ext cx="306" cy="95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</p:grpSp>
        <p:grpSp>
          <p:nvGrpSpPr>
            <p:cNvPr id="1034" name="Group 20">
              <a:extLst>
                <a:ext uri="{FF2B5EF4-FFF2-40B4-BE49-F238E27FC236}">
                  <a16:creationId xmlns:a16="http://schemas.microsoft.com/office/drawing/2014/main" id="{A15D9260-BD4C-48A2-B18C-3F42C34807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672"/>
              <a:ext cx="3135" cy="95"/>
              <a:chOff x="240" y="672"/>
              <a:chExt cx="3135" cy="95"/>
            </a:xfrm>
          </p:grpSpPr>
          <p:sp>
            <p:nvSpPr>
              <p:cNvPr id="1035" name="Rectangle 18">
                <a:extLst>
                  <a:ext uri="{FF2B5EF4-FFF2-40B4-BE49-F238E27FC236}">
                    <a16:creationId xmlns:a16="http://schemas.microsoft.com/office/drawing/2014/main" id="{CE563223-B509-46F0-BF45-CC6A0F7B6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" y="672"/>
                <a:ext cx="337" cy="95"/>
              </a:xfrm>
              <a:prstGeom prst="rect">
                <a:avLst/>
              </a:prstGeom>
              <a:solidFill>
                <a:srgbClr val="0000E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  <p:sp>
            <p:nvSpPr>
              <p:cNvPr id="1036" name="Rectangle 19">
                <a:extLst>
                  <a:ext uri="{FF2B5EF4-FFF2-40B4-BE49-F238E27FC236}">
                    <a16:creationId xmlns:a16="http://schemas.microsoft.com/office/drawing/2014/main" id="{E58A3502-E2AD-457E-9B2F-48F87EF8F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672"/>
                <a:ext cx="2748" cy="95"/>
              </a:xfrm>
              <a:prstGeom prst="rect">
                <a:avLst/>
              </a:prstGeom>
              <a:solidFill>
                <a:srgbClr val="0000E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Helvetica" pitchFamily="-65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 sz="1800">
                  <a:ea typeface="Osaka" pitchFamily="-65" charset="-128"/>
                </a:endParaRPr>
              </a:p>
            </p:txBody>
          </p:sp>
        </p:grpSp>
      </p:grpSp>
      <p:sp>
        <p:nvSpPr>
          <p:cNvPr id="1046" name="Rectangle 22">
            <a:extLst>
              <a:ext uri="{FF2B5EF4-FFF2-40B4-BE49-F238E27FC236}">
                <a16:creationId xmlns:a16="http://schemas.microsoft.com/office/drawing/2014/main" id="{A1E3C507-DDCE-4D6D-8879-2C891E069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7113" y="6457950"/>
            <a:ext cx="4635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defTabSz="76200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 defTabSz="76200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76200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76200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76200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fld id="{E38213CE-5966-460B-8774-1371D0E56016}" type="slidenum">
              <a:rPr lang="en-US" altLang="ja-JP" b="1" smtClean="0">
                <a:solidFill>
                  <a:schemeClr val="tx2"/>
                </a:solidFill>
                <a:ea typeface="Osaka"/>
              </a:rPr>
              <a:pPr eaLnBrk="1" hangingPunct="1">
                <a:defRPr/>
              </a:pPr>
              <a:t>‹#›</a:t>
            </a:fld>
            <a:endParaRPr lang="en-US" altLang="ja-JP" b="1">
              <a:solidFill>
                <a:schemeClr val="tx2"/>
              </a:solidFill>
              <a:ea typeface="Osak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50" r:id="rId2"/>
    <p:sldLayoutId id="2147484455" r:id="rId3"/>
    <p:sldLayoutId id="2147484456" r:id="rId4"/>
    <p:sldLayoutId id="2147484457" r:id="rId5"/>
    <p:sldLayoutId id="2147484471" r:id="rId6"/>
    <p:sldLayoutId id="2147484472" r:id="rId7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5pPr>
      <a:lvl6pPr marL="457200" algn="r" rtl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6pPr>
      <a:lvl7pPr marL="914400" algn="r" rtl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7pPr>
      <a:lvl8pPr marL="1371600" algn="r" rtl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8pPr>
      <a:lvl9pPr marL="1828800" algn="r" rtl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Helvetica" pitchFamily="-112" charset="0"/>
          <a:ea typeface="Osaka"/>
          <a:cs typeface="Osaka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kumimoji="1" sz="2000">
          <a:solidFill>
            <a:srgbClr val="00AE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•"/>
        <a:defRPr kumimoji="1">
          <a:solidFill>
            <a:srgbClr val="AD69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rtl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accent2"/>
          </a:solidFill>
          <a:latin typeface="+mn-lt"/>
          <a:ea typeface="+mn-ea"/>
          <a:cs typeface="+mn-cs"/>
        </a:defRPr>
      </a:lvl6pPr>
      <a:lvl7pPr marL="2971800" indent="-228600" algn="l" rtl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accent2"/>
          </a:solidFill>
          <a:latin typeface="+mn-lt"/>
          <a:ea typeface="+mn-ea"/>
          <a:cs typeface="+mn-cs"/>
        </a:defRPr>
      </a:lvl7pPr>
      <a:lvl8pPr marL="3429000" indent="-228600" algn="l" rtl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accent2"/>
          </a:solidFill>
          <a:latin typeface="+mn-lt"/>
          <a:ea typeface="+mn-ea"/>
          <a:cs typeface="+mn-cs"/>
        </a:defRPr>
      </a:lvl8pPr>
      <a:lvl9pPr marL="3886200" indent="-228600" algn="l" rtl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7DFF621-5E81-492E-8BBA-793C4BE5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8495FF-B4AD-4AE4-86A7-D0F3CFE29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A72492-D81E-411A-97BF-B60BC8E3A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0A8FC-804F-498B-A7A7-0ED79EC0C125}" type="datetimeFigureOut">
              <a:rPr kumimoji="1" lang="ja-JP" altLang="en-US" smtClean="0"/>
              <a:t>2022/12/10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B0A43C-3FDB-436F-8911-B660F7716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50731E-FE5C-484E-B0F3-F820ACC05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B81C-4363-45D6-AC33-78877F1964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7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hyperlink" Target="https://conferences.lbl.gov/event/1073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BB8FAEE-1170-4401-A346-265FF3ED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5" y="1049057"/>
            <a:ext cx="85344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EBF3A53A-E577-46C4-AB09-4FB297B03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60311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 eaLnBrk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b="1" dirty="0">
                <a:solidFill>
                  <a:srgbClr val="3366FF"/>
                </a:solidFill>
              </a:rPr>
              <a:t>In memory of Art Poskanzer</a:t>
            </a:r>
          </a:p>
          <a:p>
            <a:pPr algn="ctr" eaLnBrk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b="1" dirty="0">
                <a:solidFill>
                  <a:srgbClr val="3366FF"/>
                </a:solidFill>
                <a:effectLst/>
                <a:latin typeface="+mj-lt"/>
                <a:cs typeface="ＭＳ ゴシック" panose="020B0609070205080204" pitchFamily="49" charset="-128"/>
              </a:rPr>
              <a:t>+ Current heavy-ion plan in Japan</a:t>
            </a:r>
            <a:endParaRPr lang="en-US" altLang="ja-JP" sz="3600" b="1" dirty="0">
              <a:solidFill>
                <a:srgbClr val="3366FF"/>
              </a:solidFill>
              <a:latin typeface="+mj-lt"/>
            </a:endParaRPr>
          </a:p>
          <a:p>
            <a:pPr algn="ctr" eaLnBrk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3600" b="1" dirty="0">
              <a:solidFill>
                <a:srgbClr val="0066FF"/>
              </a:solidFill>
            </a:endParaRPr>
          </a:p>
          <a:p>
            <a:pPr algn="ctr" eaLnBrk="1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ja-JP" sz="1000" u="sng" dirty="0">
                <a:solidFill>
                  <a:srgbClr val="FE9B03"/>
                </a:solidFill>
              </a:rPr>
            </a:br>
            <a:r>
              <a:rPr lang="en-US" altLang="ja-JP" sz="2800" b="1" dirty="0">
                <a:solidFill>
                  <a:srgbClr val="660033"/>
                </a:solidFill>
              </a:rPr>
              <a:t>Shoji Nagamiya</a:t>
            </a:r>
          </a:p>
          <a:p>
            <a:pPr algn="ctr" eaLnBrk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800" b="1" dirty="0">
              <a:solidFill>
                <a:srgbClr val="660033"/>
              </a:solidFill>
            </a:endParaRPr>
          </a:p>
          <a:p>
            <a:pPr algn="ctr" eaLnBrk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200" b="1" dirty="0">
                <a:solidFill>
                  <a:srgbClr val="660033"/>
                </a:solidFill>
              </a:rPr>
              <a:t>KEK</a:t>
            </a:r>
            <a:r>
              <a:rPr lang="ja-JP" altLang="en-US" sz="2200" b="1" dirty="0">
                <a:solidFill>
                  <a:srgbClr val="660033"/>
                </a:solidFill>
              </a:rPr>
              <a:t>・</a:t>
            </a:r>
            <a:r>
              <a:rPr lang="en-US" altLang="ja-JP" sz="2200" b="1" dirty="0">
                <a:solidFill>
                  <a:srgbClr val="660033"/>
                </a:solidFill>
              </a:rPr>
              <a:t>RIKEN</a:t>
            </a:r>
            <a:br>
              <a:rPr lang="en-US" altLang="ja-JP" b="1" dirty="0">
                <a:solidFill>
                  <a:srgbClr val="660033"/>
                </a:solidFill>
              </a:rPr>
            </a:br>
            <a:endParaRPr lang="en-US" altLang="ja-JP" sz="2000" b="1" dirty="0">
              <a:solidFill>
                <a:srgbClr val="660033"/>
              </a:solidFill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9925CEB-AC6F-4E8B-B493-568AAB4C3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360" y="107705"/>
            <a:ext cx="380332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 defTabSz="7620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dirty="0"/>
              <a:t>December 9-10, 2022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Symposium on collective flow in </a:t>
            </a:r>
            <a:r>
              <a:rPr lang="en-US" altLang="ja-JP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matter: a </a:t>
            </a:r>
            <a:r>
              <a:rPr lang="en-US" altLang="ja-JP" sz="2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celebration of Art Poskanzer's life and career</a:t>
            </a:r>
            <a:endParaRPr lang="en-US" altLang="ja-JP" sz="2000" u="sng" dirty="0"/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2000" dirty="0"/>
          </a:p>
        </p:txBody>
      </p:sp>
      <p:sp>
        <p:nvSpPr>
          <p:cNvPr id="9" name="テキスト ボックス 1">
            <a:extLst>
              <a:ext uri="{FF2B5EF4-FFF2-40B4-BE49-F238E27FC236}">
                <a16:creationId xmlns:a16="http://schemas.microsoft.com/office/drawing/2014/main" id="{74D7DFDA-207C-4020-871B-204EABA4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495" y="5362667"/>
            <a:ext cx="634942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r>
              <a:rPr lang="en-US" altLang="ja-JP" sz="2600" b="1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50" charset="-128"/>
              </a:rPr>
              <a:t>Memories from the 1970s–1980s</a:t>
            </a:r>
          </a:p>
          <a:p>
            <a:pPr marL="514350" indent="-514350"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r>
              <a:rPr lang="en-US" altLang="ja-JP" sz="2600" b="1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50" charset="-128"/>
              </a:rPr>
              <a:t>Our recent activities for heavy-ions</a:t>
            </a:r>
          </a:p>
        </p:txBody>
      </p:sp>
      <p:pic>
        <p:nvPicPr>
          <p:cNvPr id="3" name="図 2" descr="メガネをかけて笑っている男性&#10;&#10;自動的に生成された説明">
            <a:extLst>
              <a:ext uri="{FF2B5EF4-FFF2-40B4-BE49-F238E27FC236}">
                <a16:creationId xmlns:a16="http://schemas.microsoft.com/office/drawing/2014/main" id="{8D8B3D32-6277-BD7F-1614-C44C06CB5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0500"/>
            <a:ext cx="1054100" cy="11686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1694C1-7CBE-EB23-C487-88AB381E9D75}"/>
              </a:ext>
            </a:extLst>
          </p:cNvPr>
          <p:cNvSpPr/>
          <p:nvPr/>
        </p:nvSpPr>
        <p:spPr bwMode="auto">
          <a:xfrm>
            <a:off x="196645" y="875071"/>
            <a:ext cx="87015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BBA003B-B760-0044-0474-58892D2AF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3" y="179961"/>
            <a:ext cx="9055384" cy="64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2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1694C1-7CBE-EB23-C487-88AB381E9D75}"/>
              </a:ext>
            </a:extLst>
          </p:cNvPr>
          <p:cNvSpPr/>
          <p:nvPr/>
        </p:nvSpPr>
        <p:spPr bwMode="auto">
          <a:xfrm>
            <a:off x="196645" y="875071"/>
            <a:ext cx="87015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AB8783-EF38-61EB-EC2E-1E9DD77BA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88" y="276699"/>
            <a:ext cx="8444367" cy="623237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1882D3-5E46-8561-22F0-6D43CF56F779}"/>
              </a:ext>
            </a:extLst>
          </p:cNvPr>
          <p:cNvSpPr txBox="1"/>
          <p:nvPr/>
        </p:nvSpPr>
        <p:spPr>
          <a:xfrm>
            <a:off x="4959661" y="6139744"/>
            <a:ext cx="368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Figure provided by Hans Gutbrod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6058F84-000B-8877-D2B5-75231C69F656}"/>
              </a:ext>
            </a:extLst>
          </p:cNvPr>
          <p:cNvSpPr/>
          <p:nvPr/>
        </p:nvSpPr>
        <p:spPr bwMode="auto">
          <a:xfrm flipH="1">
            <a:off x="8867344" y="148590"/>
            <a:ext cx="196645" cy="6349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04431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1694C1-7CBE-EB23-C487-88AB381E9D75}"/>
              </a:ext>
            </a:extLst>
          </p:cNvPr>
          <p:cNvSpPr/>
          <p:nvPr/>
        </p:nvSpPr>
        <p:spPr bwMode="auto">
          <a:xfrm>
            <a:off x="196645" y="875071"/>
            <a:ext cx="87015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7F6E4E-4450-1875-86A0-3FC7EB7FD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38" y="139535"/>
            <a:ext cx="8839123" cy="657893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1893647-20DE-A4AF-C349-2D73FC8EFD59}"/>
              </a:ext>
            </a:extLst>
          </p:cNvPr>
          <p:cNvSpPr/>
          <p:nvPr/>
        </p:nvSpPr>
        <p:spPr bwMode="auto">
          <a:xfrm>
            <a:off x="6020790" y="3574473"/>
            <a:ext cx="3123210" cy="3283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20AD36-4EAE-9158-7FEE-A7F7D3094FEF}"/>
              </a:ext>
            </a:extLst>
          </p:cNvPr>
          <p:cNvSpPr txBox="1"/>
          <p:nvPr/>
        </p:nvSpPr>
        <p:spPr>
          <a:xfrm>
            <a:off x="6160771" y="3840598"/>
            <a:ext cx="27374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Only slightly, I </a:t>
            </a:r>
            <a:r>
              <a:rPr kumimoji="1" lang="en-US" altLang="ja-JP" sz="2000" dirty="0" err="1"/>
              <a:t>contri-buted</a:t>
            </a:r>
            <a:r>
              <a:rPr kumimoji="1" lang="en-US" altLang="ja-JP" sz="2000" dirty="0"/>
              <a:t> to the plastic balls by cooperating the production company.  Whenever they visited Berkeley, </a:t>
            </a:r>
          </a:p>
          <a:p>
            <a:r>
              <a:rPr kumimoji="1" lang="en-US" altLang="ja-JP" sz="2000" dirty="0"/>
              <a:t>I entertained them.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A348B0-826F-6AF7-95C2-0448FD986E59}"/>
              </a:ext>
            </a:extLst>
          </p:cNvPr>
          <p:cNvSpPr txBox="1"/>
          <p:nvPr/>
        </p:nvSpPr>
        <p:spPr>
          <a:xfrm>
            <a:off x="5482169" y="6353492"/>
            <a:ext cx="36813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Figure provided by Hans Gutbrod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7B98F5C-5A6D-6AE4-057D-8E5477C1E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80975"/>
            <a:ext cx="8102600" cy="752767"/>
          </a:xfrm>
        </p:spPr>
        <p:txBody>
          <a:bodyPr/>
          <a:lstStyle/>
          <a:p>
            <a:pPr hangingPunct="1"/>
            <a:r>
              <a:rPr lang="en-US" altLang="ja-JP" sz="3600" dirty="0"/>
              <a:t>Our Group in 1978 and 1980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D88A51-5663-B125-F262-295004D83739}"/>
              </a:ext>
            </a:extLst>
          </p:cNvPr>
          <p:cNvGrpSpPr/>
          <p:nvPr/>
        </p:nvGrpSpPr>
        <p:grpSpPr>
          <a:xfrm>
            <a:off x="979488" y="1296988"/>
            <a:ext cx="7364412" cy="5408612"/>
            <a:chOff x="979488" y="1296988"/>
            <a:chExt cx="7364412" cy="5408612"/>
          </a:xfrm>
        </p:grpSpPr>
        <p:pic>
          <p:nvPicPr>
            <p:cNvPr id="33804" name="Picture 7" descr="E299+">
              <a:extLst>
                <a:ext uri="{FF2B5EF4-FFF2-40B4-BE49-F238E27FC236}">
                  <a16:creationId xmlns:a16="http://schemas.microsoft.com/office/drawing/2014/main" id="{4320DB9D-1E7C-0FB2-4A4F-3D4D34635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88" y="1296988"/>
              <a:ext cx="7364412" cy="540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6" name="Rectangle 9">
              <a:extLst>
                <a:ext uri="{FF2B5EF4-FFF2-40B4-BE49-F238E27FC236}">
                  <a16:creationId xmlns:a16="http://schemas.microsoft.com/office/drawing/2014/main" id="{DAD3B10C-A9F6-B5B1-C0B0-47E6BCD79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963" y="5961063"/>
              <a:ext cx="1098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Y. Miake</a:t>
              </a:r>
            </a:p>
          </p:txBody>
        </p:sp>
        <p:sp>
          <p:nvSpPr>
            <p:cNvPr id="33797" name="Rectangle 10">
              <a:extLst>
                <a:ext uri="{FF2B5EF4-FFF2-40B4-BE49-F238E27FC236}">
                  <a16:creationId xmlns:a16="http://schemas.microsoft.com/office/drawing/2014/main" id="{62BBB19B-2611-D4FC-3878-95A5A9B12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0" y="3405188"/>
              <a:ext cx="12509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H. Steiner</a:t>
              </a:r>
            </a:p>
          </p:txBody>
        </p:sp>
        <p:sp>
          <p:nvSpPr>
            <p:cNvPr id="33798" name="Rectangle 11">
              <a:extLst>
                <a:ext uri="{FF2B5EF4-FFF2-40B4-BE49-F238E27FC236}">
                  <a16:creationId xmlns:a16="http://schemas.microsoft.com/office/drawing/2014/main" id="{459CA9EE-01E6-2B4A-3DEC-DA5305897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800" y="2501900"/>
              <a:ext cx="1314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I. </a:t>
              </a:r>
              <a:r>
                <a:rPr lang="en-US" altLang="ja-JP" sz="1800" b="1" dirty="0" err="1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Tanihata</a:t>
              </a:r>
              <a:endParaRPr lang="en-US" altLang="ja-JP" sz="1800" b="1" dirty="0">
                <a:solidFill>
                  <a:schemeClr val="bg1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3799" name="Rectangle 12">
              <a:extLst>
                <a:ext uri="{FF2B5EF4-FFF2-40B4-BE49-F238E27FC236}">
                  <a16:creationId xmlns:a16="http://schemas.microsoft.com/office/drawing/2014/main" id="{B30F0787-E6F9-0BDA-7D36-1E53CAC05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638" y="2760663"/>
              <a:ext cx="12382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S. Kadota</a:t>
              </a:r>
            </a:p>
          </p:txBody>
        </p:sp>
        <p:sp>
          <p:nvSpPr>
            <p:cNvPr id="33800" name="Rectangle 13">
              <a:extLst>
                <a:ext uri="{FF2B5EF4-FFF2-40B4-BE49-F238E27FC236}">
                  <a16:creationId xmlns:a16="http://schemas.microsoft.com/office/drawing/2014/main" id="{AAA584C8-829A-7F13-D934-102ED619D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25" y="5607050"/>
              <a:ext cx="1555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S. Schnetzer</a:t>
              </a:r>
            </a:p>
          </p:txBody>
        </p:sp>
        <p:sp>
          <p:nvSpPr>
            <p:cNvPr id="33801" name="Rectangle 14">
              <a:extLst>
                <a:ext uri="{FF2B5EF4-FFF2-40B4-BE49-F238E27FC236}">
                  <a16:creationId xmlns:a16="http://schemas.microsoft.com/office/drawing/2014/main" id="{8CBF7638-1CAA-A39C-D584-04B1EFCBD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850" y="5678488"/>
              <a:ext cx="895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Myself</a:t>
              </a:r>
            </a:p>
          </p:txBody>
        </p:sp>
        <p:sp>
          <p:nvSpPr>
            <p:cNvPr id="33802" name="Rectangle 15">
              <a:extLst>
                <a:ext uri="{FF2B5EF4-FFF2-40B4-BE49-F238E27FC236}">
                  <a16:creationId xmlns:a16="http://schemas.microsoft.com/office/drawing/2014/main" id="{4FD6AA88-5074-1E8C-E035-8F25A3792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6863" y="2554288"/>
              <a:ext cx="1263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E. Moeller</a:t>
              </a:r>
            </a:p>
          </p:txBody>
        </p:sp>
        <p:sp>
          <p:nvSpPr>
            <p:cNvPr id="33803" name="Rectangle 16">
              <a:extLst>
                <a:ext uri="{FF2B5EF4-FFF2-40B4-BE49-F238E27FC236}">
                  <a16:creationId xmlns:a16="http://schemas.microsoft.com/office/drawing/2014/main" id="{D4D2636E-B228-16EA-AB45-C9CD21D85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850" y="2990850"/>
              <a:ext cx="1454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R. Lombard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A4F3E2D-E70E-45B5-7DE9-0C2B842E17CB}"/>
              </a:ext>
            </a:extLst>
          </p:cNvPr>
          <p:cNvGrpSpPr/>
          <p:nvPr/>
        </p:nvGrpSpPr>
        <p:grpSpPr>
          <a:xfrm>
            <a:off x="457200" y="1290252"/>
            <a:ext cx="4939265" cy="3674246"/>
            <a:chOff x="-694808" y="3073717"/>
            <a:chExt cx="4939265" cy="3674246"/>
          </a:xfrm>
        </p:grpSpPr>
        <p:pic>
          <p:nvPicPr>
            <p:cNvPr id="2" name="Picture 6" descr="人, 建物, 男, 立つ が含まれている画像&#10;&#10;自動的に生成された説明">
              <a:extLst>
                <a:ext uri="{FF2B5EF4-FFF2-40B4-BE49-F238E27FC236}">
                  <a16:creationId xmlns:a16="http://schemas.microsoft.com/office/drawing/2014/main" id="{F89A170B-B3D7-15B4-B9DD-22D2CEDEE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94808" y="3073717"/>
              <a:ext cx="4939265" cy="3674246"/>
            </a:xfrm>
            <a:prstGeom prst="rect">
              <a:avLst/>
            </a:prstGeom>
          </p:spPr>
        </p:pic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CE04333-D412-B3B8-07A6-2B427513E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1650" y="3214370"/>
              <a:ext cx="1314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I. </a:t>
              </a:r>
              <a:r>
                <a:rPr lang="en-US" altLang="ja-JP" sz="1800" b="1" dirty="0" err="1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Tanihata</a:t>
              </a:r>
              <a:endParaRPr lang="en-US" altLang="ja-JP" sz="1800" b="1" dirty="0">
                <a:solidFill>
                  <a:schemeClr val="bg1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6941EFAA-03C6-DB56-9C6F-CCAD440FE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558" y="5376346"/>
              <a:ext cx="9028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Myself</a:t>
              </a: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AE9C2999-D7E2-966C-B11F-D4FBA3A3C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111" y="6029960"/>
              <a:ext cx="174085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M.-C. Mallet Lemire</a:t>
              </a: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640E2BA6-544D-3FB7-AD3B-92EC218B0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495" y="5609501"/>
              <a:ext cx="1569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  <a:ea typeface="ＭＳ Ｐゴシック" panose="020B0600070205080204" pitchFamily="50" charset="-128"/>
                </a:rPr>
                <a:t>S. Schnetzer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B4CAF88-C57F-BDDE-3936-61849DD4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05" y="248032"/>
            <a:ext cx="3615690" cy="414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593FD4-CAE2-5266-FD59-81E534A5D7A0}"/>
              </a:ext>
            </a:extLst>
          </p:cNvPr>
          <p:cNvSpPr txBox="1"/>
          <p:nvPr/>
        </p:nvSpPr>
        <p:spPr bwMode="auto">
          <a:xfrm>
            <a:off x="76737" y="5190329"/>
            <a:ext cx="5816657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latin typeface="Helvetica "/>
              </a:rPr>
              <a:t>Pil Siemens visited my office often, almost every day. 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latin typeface="Helvetica "/>
              </a:rPr>
              <a:t>If a blast wave is added to a thermal spectrum</a:t>
            </a:r>
          </a:p>
          <a:p>
            <a:pPr>
              <a:defRPr/>
            </a:pPr>
            <a:r>
              <a:rPr lang="ja-JP" altLang="en-US" dirty="0">
                <a:solidFill>
                  <a:schemeClr val="tx1"/>
                </a:solidFill>
                <a:latin typeface="Helvetica "/>
              </a:rPr>
              <a:t>   </a:t>
            </a:r>
            <a:r>
              <a:rPr lang="ja-JP" altLang="en-US" dirty="0">
                <a:solidFill>
                  <a:srgbClr val="FF0000"/>
                </a:solidFill>
                <a:latin typeface="Helvetica "/>
              </a:rPr>
              <a:t>→</a:t>
            </a:r>
            <a:r>
              <a:rPr lang="ja-JP" altLang="en-US" dirty="0">
                <a:solidFill>
                  <a:schemeClr val="tx1"/>
                </a:solidFill>
                <a:latin typeface="Helvetica 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Helvetica "/>
              </a:rPr>
              <a:t>Effect would be more significant </a:t>
            </a:r>
            <a:r>
              <a:rPr lang="en-US" altLang="ja-JP" dirty="0">
                <a:solidFill>
                  <a:srgbClr val="FF0000"/>
                </a:solidFill>
                <a:latin typeface="Helvetica "/>
              </a:rPr>
              <a:t>for larger </a:t>
            </a:r>
            <a:r>
              <a:rPr lang="en-US" altLang="ja-JP" i="1" dirty="0">
                <a:solidFill>
                  <a:srgbClr val="FF0000"/>
                </a:solidFill>
                <a:latin typeface="Helvetica "/>
              </a:rPr>
              <a:t>m</a:t>
            </a:r>
          </a:p>
          <a:p>
            <a:pPr>
              <a:defRPr/>
            </a:pPr>
            <a:r>
              <a:rPr lang="ja-JP" altLang="en-US" dirty="0">
                <a:solidFill>
                  <a:srgbClr val="FF0000"/>
                </a:solidFill>
                <a:latin typeface="Helvetica "/>
              </a:rPr>
              <a:t>   →</a:t>
            </a:r>
            <a:r>
              <a:rPr lang="ja-JP" altLang="en-US" dirty="0">
                <a:solidFill>
                  <a:schemeClr val="tx1"/>
                </a:solidFill>
                <a:latin typeface="Helvetica 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Helvetica "/>
              </a:rPr>
              <a:t>Effect would be more significant </a:t>
            </a:r>
            <a:r>
              <a:rPr lang="en-US" altLang="ja-JP" dirty="0">
                <a:solidFill>
                  <a:srgbClr val="FF0000"/>
                </a:solidFill>
                <a:latin typeface="Helvetica "/>
              </a:rPr>
              <a:t>for smaller</a:t>
            </a:r>
            <a:r>
              <a:rPr lang="en-US" altLang="ja-JP" i="1" dirty="0">
                <a:solidFill>
                  <a:srgbClr val="FF0000"/>
                </a:solidFill>
                <a:latin typeface="Helvetica "/>
              </a:rPr>
              <a:t> </a:t>
            </a:r>
            <a:r>
              <a:rPr lang="en-US" altLang="ja-JP" i="1" dirty="0" err="1">
                <a:solidFill>
                  <a:srgbClr val="FF0000"/>
                </a:solidFill>
                <a:latin typeface="Helvetica "/>
              </a:rPr>
              <a:t>v</a:t>
            </a:r>
            <a:r>
              <a:rPr lang="en-US" altLang="ja-JP" sz="2000" baseline="-25000" dirty="0" err="1">
                <a:solidFill>
                  <a:srgbClr val="FF0000"/>
                </a:solidFill>
                <a:latin typeface="Helvetica "/>
              </a:rPr>
              <a:t>thermal</a:t>
            </a:r>
            <a:endParaRPr lang="en-US" altLang="ja-JP" sz="2000" baseline="-25000" dirty="0">
              <a:solidFill>
                <a:srgbClr val="FF0000"/>
              </a:solidFill>
              <a:latin typeface="Helvetica "/>
            </a:endParaRPr>
          </a:p>
          <a:p>
            <a:pPr>
              <a:defRPr/>
            </a:pPr>
            <a:endParaRPr lang="en-US" altLang="ja-JP" sz="400" dirty="0">
              <a:solidFill>
                <a:schemeClr val="tx1"/>
              </a:solidFill>
              <a:latin typeface="Helvetica "/>
            </a:endParaRP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latin typeface="Helvetica "/>
              </a:rPr>
              <a:t> as K.E. is m(</a:t>
            </a:r>
            <a:r>
              <a:rPr lang="en-US" altLang="ja-JP" i="1" dirty="0" err="1">
                <a:solidFill>
                  <a:schemeClr val="tx1"/>
                </a:solidFill>
                <a:latin typeface="Helvetica "/>
              </a:rPr>
              <a:t>v</a:t>
            </a:r>
            <a:r>
              <a:rPr lang="en-US" altLang="ja-JP" sz="2000" baseline="-25000" dirty="0" err="1">
                <a:solidFill>
                  <a:schemeClr val="tx1"/>
                </a:solidFill>
                <a:latin typeface="Helvetica "/>
              </a:rPr>
              <a:t>flow</a:t>
            </a:r>
            <a:r>
              <a:rPr lang="en-US" altLang="ja-JP" dirty="0" err="1">
                <a:solidFill>
                  <a:schemeClr val="tx1"/>
                </a:solidFill>
                <a:latin typeface="Helvetica "/>
              </a:rPr>
              <a:t>+</a:t>
            </a:r>
            <a:r>
              <a:rPr lang="en-US" altLang="ja-JP" i="1" dirty="0" err="1">
                <a:solidFill>
                  <a:schemeClr val="tx1"/>
                </a:solidFill>
                <a:latin typeface="Helvetica "/>
              </a:rPr>
              <a:t>v</a:t>
            </a:r>
            <a:r>
              <a:rPr lang="en-US" altLang="ja-JP" sz="2000" baseline="-25000" dirty="0" err="1">
                <a:solidFill>
                  <a:schemeClr val="tx1"/>
                </a:solidFill>
                <a:latin typeface="Helvetica "/>
              </a:rPr>
              <a:t>themal</a:t>
            </a:r>
            <a:r>
              <a:rPr lang="en-US" altLang="ja-JP" i="1" dirty="0">
                <a:solidFill>
                  <a:schemeClr val="tx1"/>
                </a:solidFill>
                <a:latin typeface="Helvetica "/>
              </a:rPr>
              <a:t>)</a:t>
            </a:r>
            <a:r>
              <a:rPr lang="en-US" altLang="ja-JP" sz="2000" baseline="30000" dirty="0">
                <a:solidFill>
                  <a:schemeClr val="tx1"/>
                </a:solidFill>
                <a:latin typeface="Helvetica "/>
              </a:rPr>
              <a:t>2</a:t>
            </a:r>
            <a:r>
              <a:rPr lang="en-US" altLang="ja-JP" dirty="0">
                <a:solidFill>
                  <a:schemeClr val="tx1"/>
                </a:solidFill>
                <a:latin typeface="Helvetica "/>
              </a:rPr>
              <a:t>/2  non-</a:t>
            </a:r>
            <a:r>
              <a:rPr lang="en-US" altLang="ja-JP" dirty="0" err="1">
                <a:solidFill>
                  <a:schemeClr val="tx1"/>
                </a:solidFill>
                <a:latin typeface="Helvetica "/>
              </a:rPr>
              <a:t>relativistically</a:t>
            </a:r>
            <a:endParaRPr lang="en-US" altLang="ja-JP" dirty="0">
              <a:solidFill>
                <a:schemeClr val="tx1"/>
              </a:solidFill>
              <a:latin typeface="Helvetica "/>
            </a:endParaRP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latin typeface="Helvetica "/>
              </a:rPr>
              <a:t> </a:t>
            </a:r>
            <a:endParaRPr lang="en-US" altLang="ja-JP" i="1" dirty="0">
              <a:solidFill>
                <a:srgbClr val="FF0000"/>
              </a:solidFill>
              <a:latin typeface="Helvetica "/>
            </a:endParaRPr>
          </a:p>
        </p:txBody>
      </p:sp>
      <p:sp>
        <p:nvSpPr>
          <p:cNvPr id="5" name="テキスト ボックス 5">
            <a:extLst>
              <a:ext uri="{FF2B5EF4-FFF2-40B4-BE49-F238E27FC236}">
                <a16:creationId xmlns:a16="http://schemas.microsoft.com/office/drawing/2014/main" id="{AC518743-6E40-7BFC-C7C5-EB790D06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4274127"/>
            <a:ext cx="433405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en-US" altLang="ja-JP" sz="1800" b="0" i="0" dirty="0">
                <a:solidFill>
                  <a:srgbClr val="1A1AFF"/>
                </a:solidFill>
                <a:effectLst/>
                <a:latin typeface="+mj-lt"/>
              </a:rPr>
              <a:t>S. Nagamiya, M. -C. Lemaire, S. Schnetzer, H. Steiner, and I. </a:t>
            </a:r>
            <a:r>
              <a:rPr lang="en-US" altLang="ja-JP" sz="1800" b="0" i="0" dirty="0" err="1">
                <a:solidFill>
                  <a:srgbClr val="1A1AFF"/>
                </a:solidFill>
                <a:effectLst/>
                <a:latin typeface="+mj-lt"/>
              </a:rPr>
              <a:t>Tanihata</a:t>
            </a:r>
            <a:endParaRPr lang="en-US" altLang="ja-JP" sz="1800" b="0" i="0" dirty="0">
              <a:solidFill>
                <a:srgbClr val="1A1AFF"/>
              </a:solidFill>
              <a:effectLst/>
              <a:latin typeface="+mj-lt"/>
            </a:endParaRPr>
          </a:p>
          <a:p>
            <a:pPr algn="l">
              <a:spcBef>
                <a:spcPts val="0"/>
              </a:spcBef>
              <a:buNone/>
            </a:pPr>
            <a:r>
              <a:rPr lang="en-US" altLang="ja-JP" sz="1800" b="0" i="0" dirty="0">
                <a:solidFill>
                  <a:srgbClr val="1A1AFF"/>
                </a:solidFill>
                <a:effectLst/>
                <a:latin typeface="+mj-lt"/>
              </a:rPr>
              <a:t>Phys. Rev. Lett. </a:t>
            </a:r>
            <a:r>
              <a:rPr lang="en-US" altLang="ja-JP" sz="1800" b="1" i="0" dirty="0">
                <a:solidFill>
                  <a:srgbClr val="1A1AFF"/>
                </a:solidFill>
                <a:effectLst/>
                <a:latin typeface="+mj-lt"/>
              </a:rPr>
              <a:t>45</a:t>
            </a:r>
            <a:r>
              <a:rPr lang="en-US" altLang="ja-JP" sz="1800" b="0" i="0" dirty="0">
                <a:solidFill>
                  <a:srgbClr val="1A1AFF"/>
                </a:solidFill>
                <a:effectLst/>
                <a:latin typeface="+mj-lt"/>
              </a:rPr>
              <a:t>, (1980) 602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400" dirty="0"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7">
            <a:extLst>
              <a:ext uri="{FF2B5EF4-FFF2-40B4-BE49-F238E27FC236}">
                <a16:creationId xmlns:a16="http://schemas.microsoft.com/office/drawing/2014/main" id="{E5350D7C-2294-F9B7-8A10-74C5572E3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736" y="1071326"/>
            <a:ext cx="2266329" cy="3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>
                <a:solidFill>
                  <a:srgbClr val="0000FF"/>
                </a:solidFill>
                <a:ea typeface="ＭＳ Ｐゴシック" panose="020B0600070205080204" pitchFamily="50" charset="-128"/>
              </a:rPr>
              <a:t>Explosion Model</a:t>
            </a:r>
            <a:endParaRPr lang="ja-JP" altLang="en-US" sz="1600" b="1" dirty="0">
              <a:solidFill>
                <a:srgbClr val="0000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14">
            <a:extLst>
              <a:ext uri="{FF2B5EF4-FFF2-40B4-BE49-F238E27FC236}">
                <a16:creationId xmlns:a16="http://schemas.microsoft.com/office/drawing/2014/main" id="{707D3C36-F47E-F627-3B2E-7710C74A5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695" y="2870141"/>
            <a:ext cx="1110458" cy="3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>
                <a:solidFill>
                  <a:srgbClr val="0000FF"/>
                </a:solidFill>
                <a:ea typeface="ＭＳ Ｐゴシック" panose="020B0600070205080204" pitchFamily="50" charset="-128"/>
              </a:rPr>
              <a:t>Proton</a:t>
            </a:r>
            <a:endParaRPr lang="ja-JP" altLang="en-US" sz="1600" b="1" dirty="0">
              <a:solidFill>
                <a:srgbClr val="0000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15">
            <a:extLst>
              <a:ext uri="{FF2B5EF4-FFF2-40B4-BE49-F238E27FC236}">
                <a16:creationId xmlns:a16="http://schemas.microsoft.com/office/drawing/2014/main" id="{6E027183-F817-BA40-2091-31D9D4AF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041" y="2421056"/>
            <a:ext cx="805934" cy="3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>
                <a:solidFill>
                  <a:srgbClr val="0000FF"/>
                </a:solidFill>
                <a:ea typeface="ＭＳ Ｐゴシック" panose="020B0600070205080204" pitchFamily="50" charset="-128"/>
              </a:rPr>
              <a:t>Pion</a:t>
            </a:r>
            <a:endParaRPr lang="ja-JP" altLang="en-US" sz="1600" b="1" dirty="0">
              <a:solidFill>
                <a:srgbClr val="0000FF"/>
              </a:solidFill>
              <a:ea typeface="ＭＳ Ｐゴシック" panose="020B0600070205080204" pitchFamily="50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CA237DB-0F46-3DE8-2B00-D3A6CD85561F}"/>
              </a:ext>
            </a:extLst>
          </p:cNvPr>
          <p:cNvCxnSpPr>
            <a:cxnSpLocks/>
          </p:cNvCxnSpPr>
          <p:nvPr/>
        </p:nvCxnSpPr>
        <p:spPr bwMode="auto">
          <a:xfrm flipH="1">
            <a:off x="1143137" y="1376752"/>
            <a:ext cx="645838" cy="414204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線コネクタ 20">
            <a:extLst>
              <a:ext uri="{FF2B5EF4-FFF2-40B4-BE49-F238E27FC236}">
                <a16:creationId xmlns:a16="http://schemas.microsoft.com/office/drawing/2014/main" id="{E1D317C5-DBF2-2B8F-DA4F-A25F1BE7F84D}"/>
              </a:ext>
            </a:extLst>
          </p:cNvPr>
          <p:cNvCxnSpPr>
            <a:cxnSpLocks/>
          </p:cNvCxnSpPr>
          <p:nvPr/>
        </p:nvCxnSpPr>
        <p:spPr bwMode="auto">
          <a:xfrm>
            <a:off x="1971245" y="1376752"/>
            <a:ext cx="40663" cy="51743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2">
            <a:extLst>
              <a:ext uri="{FF2B5EF4-FFF2-40B4-BE49-F238E27FC236}">
                <a16:creationId xmlns:a16="http://schemas.microsoft.com/office/drawing/2014/main" id="{904D77F5-5170-8D63-8ACC-E817AAA99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73711"/>
            <a:ext cx="8259780" cy="75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hangingPunct="1"/>
            <a:r>
              <a:rPr lang="en-US" altLang="ja-JP" sz="3600" kern="0" dirty="0"/>
              <a:t>Our Contribution to Flow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AD6A435-045E-BF4E-BE11-5ACE66DE7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831" y="1288872"/>
            <a:ext cx="2978517" cy="163036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13FC423-C005-729D-F5B2-E2043926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280" y="2381603"/>
            <a:ext cx="3309720" cy="4476397"/>
          </a:xfrm>
          <a:prstGeom prst="rect">
            <a:avLst/>
          </a:prstGeom>
        </p:spPr>
      </p:pic>
      <p:sp>
        <p:nvSpPr>
          <p:cNvPr id="2" name="テキスト ボックス 15">
            <a:extLst>
              <a:ext uri="{FF2B5EF4-FFF2-40B4-BE49-F238E27FC236}">
                <a16:creationId xmlns:a16="http://schemas.microsoft.com/office/drawing/2014/main" id="{CF158385-26E0-0685-7406-15E7D08B5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109" y="333555"/>
            <a:ext cx="21343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>
                <a:solidFill>
                  <a:srgbClr val="0000FF"/>
                </a:solidFill>
                <a:ea typeface="ＭＳ Ｐゴシック" panose="020B0600070205080204" pitchFamily="50" charset="-128"/>
              </a:rPr>
              <a:t>800 </a:t>
            </a:r>
            <a:r>
              <a:rPr lang="en-US" altLang="ja-JP" sz="1600" b="1" dirty="0" err="1">
                <a:solidFill>
                  <a:srgbClr val="0000FF"/>
                </a:solidFill>
                <a:ea typeface="ＭＳ Ｐゴシック" panose="020B0600070205080204" pitchFamily="50" charset="-128"/>
              </a:rPr>
              <a:t>AMeV</a:t>
            </a:r>
            <a:r>
              <a:rPr lang="en-US" altLang="ja-JP" sz="1600" b="1" dirty="0">
                <a:solidFill>
                  <a:srgbClr val="0000FF"/>
                </a:solidFill>
                <a:ea typeface="ＭＳ Ｐゴシック" panose="020B0600070205080204" pitchFamily="50" charset="-128"/>
              </a:rPr>
              <a:t> </a:t>
            </a:r>
            <a:r>
              <a:rPr lang="en-US" altLang="ja-JP" sz="1600" b="1" dirty="0" err="1">
                <a:solidFill>
                  <a:srgbClr val="0000FF"/>
                </a:solidFill>
                <a:ea typeface="ＭＳ Ｐゴシック" panose="020B0600070205080204" pitchFamily="50" charset="-128"/>
              </a:rPr>
              <a:t>Ar</a:t>
            </a:r>
            <a:r>
              <a:rPr lang="en-US" altLang="ja-JP" sz="1600" b="1" dirty="0">
                <a:solidFill>
                  <a:srgbClr val="0000FF"/>
                </a:solidFill>
                <a:ea typeface="ＭＳ Ｐゴシック" panose="020B0600070205080204" pitchFamily="50" charset="-128"/>
              </a:rPr>
              <a:t> + </a:t>
            </a:r>
            <a:r>
              <a:rPr lang="en-US" altLang="ja-JP" sz="1600" b="1" dirty="0" err="1">
                <a:solidFill>
                  <a:srgbClr val="0000FF"/>
                </a:solidFill>
                <a:ea typeface="ＭＳ Ｐゴシック" panose="020B0600070205080204" pitchFamily="50" charset="-128"/>
              </a:rPr>
              <a:t>KCl</a:t>
            </a:r>
            <a:endParaRPr lang="ja-JP" altLang="en-US" sz="1600" b="1" dirty="0">
              <a:solidFill>
                <a:srgbClr val="0000FF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E07E2420-9808-12A8-B7E5-E3D14AB153B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0491" y="1137361"/>
            <a:ext cx="8371368" cy="5178056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CA9D6D2F-6347-0315-FD74-D1182A9AE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701" y="2762573"/>
            <a:ext cx="6244116" cy="132614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762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solidFill>
                <a:srgbClr val="0000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3CDB277-1F2B-23F9-408B-C43676151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17" y="2823510"/>
            <a:ext cx="59468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 defTabSz="7620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b="1" dirty="0">
                <a:solidFill>
                  <a:srgbClr val="990000"/>
                </a:solidFill>
                <a:ea typeface="ＭＳ Ｐゴシック" panose="020B0600070205080204" pitchFamily="50" charset="-128"/>
              </a:rPr>
              <a:t>Our current activities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b="1" dirty="0">
                <a:solidFill>
                  <a:srgbClr val="990000"/>
                </a:solidFill>
                <a:ea typeface="ＭＳ Ｐゴシック" panose="020B0600070205080204" pitchFamily="50" charset="-128"/>
              </a:rPr>
              <a:t>to accelerate HI at J-PARC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ja-JP" sz="3600" b="1" dirty="0">
              <a:solidFill>
                <a:srgbClr val="99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90434CF-F6FE-AC0B-146E-16D5C93917B6}"/>
              </a:ext>
            </a:extLst>
          </p:cNvPr>
          <p:cNvSpPr/>
          <p:nvPr/>
        </p:nvSpPr>
        <p:spPr bwMode="auto">
          <a:xfrm>
            <a:off x="180363" y="714413"/>
            <a:ext cx="8783273" cy="771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231258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ase3修正">
            <a:extLst>
              <a:ext uri="{FF2B5EF4-FFF2-40B4-BE49-F238E27FC236}">
                <a16:creationId xmlns:a16="http://schemas.microsoft.com/office/drawing/2014/main" id="{3F3DA2E7-484F-40BE-8D0A-268259AD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285289"/>
            <a:ext cx="85883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790" name="Group 65">
            <a:extLst>
              <a:ext uri="{FF2B5EF4-FFF2-40B4-BE49-F238E27FC236}">
                <a16:creationId xmlns:a16="http://schemas.microsoft.com/office/drawing/2014/main" id="{33E87A0E-3FAF-4C94-9360-9D42C462D3CC}"/>
              </a:ext>
            </a:extLst>
          </p:cNvPr>
          <p:cNvGrpSpPr>
            <a:grpSpLocks/>
          </p:cNvGrpSpPr>
          <p:nvPr/>
        </p:nvGrpSpPr>
        <p:grpSpPr bwMode="auto">
          <a:xfrm>
            <a:off x="2325688" y="1677650"/>
            <a:ext cx="3684587" cy="1692275"/>
            <a:chOff x="1465" y="1125"/>
            <a:chExt cx="2321" cy="1066"/>
          </a:xfrm>
        </p:grpSpPr>
        <p:grpSp>
          <p:nvGrpSpPr>
            <p:cNvPr id="118829" name="Group 63">
              <a:extLst>
                <a:ext uri="{FF2B5EF4-FFF2-40B4-BE49-F238E27FC236}">
                  <a16:creationId xmlns:a16="http://schemas.microsoft.com/office/drawing/2014/main" id="{EA535F15-5109-45E9-8DA8-EC05CB0F9A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5" y="1125"/>
              <a:ext cx="2143" cy="723"/>
              <a:chOff x="1465" y="1125"/>
              <a:chExt cx="2143" cy="723"/>
            </a:xfrm>
          </p:grpSpPr>
          <p:sp>
            <p:nvSpPr>
              <p:cNvPr id="118833" name="Line 11">
                <a:extLst>
                  <a:ext uri="{FF2B5EF4-FFF2-40B4-BE49-F238E27FC236}">
                    <a16:creationId xmlns:a16="http://schemas.microsoft.com/office/drawing/2014/main" id="{4DDEF3E5-8DC7-487E-A594-FCD2F4BC2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6" y="1208"/>
                <a:ext cx="1102" cy="640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834" name="Text Box 12">
                <a:extLst>
                  <a:ext uri="{FF2B5EF4-FFF2-40B4-BE49-F238E27FC236}">
                    <a16:creationId xmlns:a16="http://schemas.microsoft.com/office/drawing/2014/main" id="{9CE54E5F-B4E0-4263-A2BB-A1E754160A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5" y="1125"/>
                <a:ext cx="1758" cy="366"/>
              </a:xfrm>
              <a:prstGeom prst="rect">
                <a:avLst/>
              </a:prstGeom>
              <a:solidFill>
                <a:srgbClr val="FF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600" b="1">
                    <a:ea typeface="ＭＳ Ｐゴシック" panose="020B0600070205080204" pitchFamily="50" charset="-128"/>
                  </a:rPr>
                  <a:t>Materials and Life Science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600" b="1">
                    <a:ea typeface="ＭＳ Ｐゴシック" panose="020B0600070205080204" pitchFamily="50" charset="-128"/>
                  </a:rPr>
                  <a:t>Experimental Facility</a:t>
                </a:r>
              </a:p>
            </p:txBody>
          </p:sp>
        </p:grpSp>
        <p:grpSp>
          <p:nvGrpSpPr>
            <p:cNvPr id="118830" name="Group 64">
              <a:extLst>
                <a:ext uri="{FF2B5EF4-FFF2-40B4-BE49-F238E27FC236}">
                  <a16:creationId xmlns:a16="http://schemas.microsoft.com/office/drawing/2014/main" id="{97037B0D-D1A3-4CC6-9986-A56403CBFB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" y="1881"/>
              <a:ext cx="1207" cy="310"/>
              <a:chOff x="2579" y="1881"/>
              <a:chExt cx="1207" cy="310"/>
            </a:xfrm>
          </p:grpSpPr>
          <p:sp>
            <p:nvSpPr>
              <p:cNvPr id="118831" name="Line 14">
                <a:extLst>
                  <a:ext uri="{FF2B5EF4-FFF2-40B4-BE49-F238E27FC236}">
                    <a16:creationId xmlns:a16="http://schemas.microsoft.com/office/drawing/2014/main" id="{56596B19-92FC-492F-9A24-BE6C5CEA6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1" y="1881"/>
                <a:ext cx="315" cy="113"/>
              </a:xfrm>
              <a:prstGeom prst="line">
                <a:avLst/>
              </a:prstGeom>
              <a:noFill/>
              <a:ln w="38100">
                <a:solidFill>
                  <a:srgbClr val="FFEF9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832" name="Freeform 15">
                <a:extLst>
                  <a:ext uri="{FF2B5EF4-FFF2-40B4-BE49-F238E27FC236}">
                    <a16:creationId xmlns:a16="http://schemas.microsoft.com/office/drawing/2014/main" id="{5DA4B3B6-C654-4176-BDF3-4D186FCC6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" y="1964"/>
                <a:ext cx="977" cy="227"/>
              </a:xfrm>
              <a:custGeom>
                <a:avLst/>
                <a:gdLst>
                  <a:gd name="T0" fmla="*/ 0 w 984"/>
                  <a:gd name="T1" fmla="*/ 664298510 h 215"/>
                  <a:gd name="T2" fmla="*/ 70 w 984"/>
                  <a:gd name="T3" fmla="*/ 664298510 h 215"/>
                  <a:gd name="T4" fmla="*/ 145 w 984"/>
                  <a:gd name="T5" fmla="*/ 0 h 215"/>
                  <a:gd name="T6" fmla="*/ 0 60000 65536"/>
                  <a:gd name="T7" fmla="*/ 0 60000 65536"/>
                  <a:gd name="T8" fmla="*/ 0 60000 65536"/>
                  <a:gd name="T9" fmla="*/ 0 w 984"/>
                  <a:gd name="T10" fmla="*/ 0 h 215"/>
                  <a:gd name="T11" fmla="*/ 984 w 984"/>
                  <a:gd name="T12" fmla="*/ 215 h 2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84" h="215">
                    <a:moveTo>
                      <a:pt x="0" y="184"/>
                    </a:moveTo>
                    <a:cubicBezTo>
                      <a:pt x="122" y="199"/>
                      <a:pt x="244" y="215"/>
                      <a:pt x="408" y="184"/>
                    </a:cubicBezTo>
                    <a:cubicBezTo>
                      <a:pt x="572" y="153"/>
                      <a:pt x="888" y="31"/>
                      <a:pt x="984" y="0"/>
                    </a:cubicBezTo>
                  </a:path>
                </a:pathLst>
              </a:custGeom>
              <a:noFill/>
              <a:ln w="38100">
                <a:solidFill>
                  <a:srgbClr val="FFEF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118791" name="Group 62">
            <a:extLst>
              <a:ext uri="{FF2B5EF4-FFF2-40B4-BE49-F238E27FC236}">
                <a16:creationId xmlns:a16="http://schemas.microsoft.com/office/drawing/2014/main" id="{12481FE1-5B71-4B01-8E31-73CC2F5DD2BF}"/>
              </a:ext>
            </a:extLst>
          </p:cNvPr>
          <p:cNvGrpSpPr>
            <a:grpSpLocks/>
          </p:cNvGrpSpPr>
          <p:nvPr/>
        </p:nvGrpSpPr>
        <p:grpSpPr bwMode="auto">
          <a:xfrm>
            <a:off x="6507163" y="1541125"/>
            <a:ext cx="2271712" cy="1370012"/>
            <a:chOff x="4099" y="1039"/>
            <a:chExt cx="1431" cy="863"/>
          </a:xfrm>
        </p:grpSpPr>
        <p:sp>
          <p:nvSpPr>
            <p:cNvPr id="118826" name="Line 17">
              <a:extLst>
                <a:ext uri="{FF2B5EF4-FFF2-40B4-BE49-F238E27FC236}">
                  <a16:creationId xmlns:a16="http://schemas.microsoft.com/office/drawing/2014/main" id="{196C4081-0508-4C70-9866-997E8C42D5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4" y="1127"/>
              <a:ext cx="172" cy="371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8827" name="Text Box 18">
              <a:extLst>
                <a:ext uri="{FF2B5EF4-FFF2-40B4-BE49-F238E27FC236}">
                  <a16:creationId xmlns:a16="http://schemas.microsoft.com/office/drawing/2014/main" id="{C436867E-32F7-49C0-A502-B646D329D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9" y="1039"/>
              <a:ext cx="1431" cy="181"/>
            </a:xfrm>
            <a:prstGeom prst="rect">
              <a:avLst/>
            </a:prstGeom>
            <a:solidFill>
              <a:srgbClr val="FFF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sz="1600" b="1">
                  <a:ea typeface="ＭＳ Ｐゴシック" panose="020B0600070205080204" pitchFamily="50" charset="-128"/>
                </a:rPr>
                <a:t>Hadron Beam Facility</a:t>
              </a:r>
            </a:p>
          </p:txBody>
        </p:sp>
        <p:sp>
          <p:nvSpPr>
            <p:cNvPr id="118828" name="Line 19">
              <a:extLst>
                <a:ext uri="{FF2B5EF4-FFF2-40B4-BE49-F238E27FC236}">
                  <a16:creationId xmlns:a16="http://schemas.microsoft.com/office/drawing/2014/main" id="{194FA675-8792-4EB4-951B-1921416790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33" y="1486"/>
              <a:ext cx="440" cy="416"/>
            </a:xfrm>
            <a:prstGeom prst="line">
              <a:avLst/>
            </a:prstGeom>
            <a:noFill/>
            <a:ln w="38100">
              <a:solidFill>
                <a:srgbClr val="FFB9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8792" name="Group 33">
            <a:extLst>
              <a:ext uri="{FF2B5EF4-FFF2-40B4-BE49-F238E27FC236}">
                <a16:creationId xmlns:a16="http://schemas.microsoft.com/office/drawing/2014/main" id="{764C2DFA-4EF9-4780-A8B4-828FAA61A8BC}"/>
              </a:ext>
            </a:extLst>
          </p:cNvPr>
          <p:cNvGrpSpPr>
            <a:grpSpLocks/>
          </p:cNvGrpSpPr>
          <p:nvPr/>
        </p:nvGrpSpPr>
        <p:grpSpPr bwMode="auto">
          <a:xfrm>
            <a:off x="5762625" y="2433300"/>
            <a:ext cx="1876425" cy="1130300"/>
            <a:chOff x="3764" y="1522"/>
            <a:chExt cx="1182" cy="712"/>
          </a:xfrm>
        </p:grpSpPr>
        <p:sp>
          <p:nvSpPr>
            <p:cNvPr id="118822" name="Line 34">
              <a:extLst>
                <a:ext uri="{FF2B5EF4-FFF2-40B4-BE49-F238E27FC236}">
                  <a16:creationId xmlns:a16="http://schemas.microsoft.com/office/drawing/2014/main" id="{E04239F8-8C4E-4491-A51C-0A90BBA6BB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4" y="1522"/>
              <a:ext cx="871" cy="712"/>
            </a:xfrm>
            <a:prstGeom prst="line">
              <a:avLst/>
            </a:prstGeom>
            <a:noFill/>
            <a:ln w="38100">
              <a:solidFill>
                <a:srgbClr val="FFB91B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823" name="Line 35">
              <a:extLst>
                <a:ext uri="{FF2B5EF4-FFF2-40B4-BE49-F238E27FC236}">
                  <a16:creationId xmlns:a16="http://schemas.microsoft.com/office/drawing/2014/main" id="{43EB24A4-D028-4A38-9B1F-08306B05A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0" y="2092"/>
              <a:ext cx="0" cy="0"/>
            </a:xfrm>
            <a:prstGeom prst="line">
              <a:avLst/>
            </a:prstGeom>
            <a:noFill/>
            <a:ln w="38100">
              <a:solidFill>
                <a:srgbClr val="FFB9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8824" name="Line 36">
              <a:extLst>
                <a:ext uri="{FF2B5EF4-FFF2-40B4-BE49-F238E27FC236}">
                  <a16:creationId xmlns:a16="http://schemas.microsoft.com/office/drawing/2014/main" id="{09D0A63D-A7E9-429B-BD05-CE867FC9FD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4" y="1522"/>
              <a:ext cx="871" cy="71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47269" name="Text Box 37">
              <a:extLst>
                <a:ext uri="{FF2B5EF4-FFF2-40B4-BE49-F238E27FC236}">
                  <a16:creationId xmlns:a16="http://schemas.microsoft.com/office/drawing/2014/main" id="{B2F368C1-25B0-46F7-9811-AF6A026B0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" y="1902"/>
              <a:ext cx="970" cy="29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2pPr>
              <a:lvl3pPr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3pPr>
              <a:lvl4pPr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4pPr>
              <a:lvl5pPr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Helvetica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  <a:defRPr/>
              </a:pPr>
              <a:endParaRPr lang="en-US" altLang="ja-JP" sz="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ja-JP" altLang="en-US" sz="1800">
                  <a:solidFill>
                    <a:schemeClr val="bg1"/>
                  </a:solidFill>
                  <a:latin typeface="Times New Roman" panose="02020603050405020304" pitchFamily="18" charset="0"/>
                </a:rPr>
                <a:t>５００ｍ</a:t>
              </a:r>
              <a:endParaRPr lang="ja-JP" altLang="en-US" sz="18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8793" name="Rectangle 38">
            <a:extLst>
              <a:ext uri="{FF2B5EF4-FFF2-40B4-BE49-F238E27FC236}">
                <a16:creationId xmlns:a16="http://schemas.microsoft.com/office/drawing/2014/main" id="{B1E467CD-7640-4808-A0A0-895B08432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3032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 defTabSz="7620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320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grpSp>
        <p:nvGrpSpPr>
          <p:cNvPr id="118794" name="Group 53">
            <a:extLst>
              <a:ext uri="{FF2B5EF4-FFF2-40B4-BE49-F238E27FC236}">
                <a16:creationId xmlns:a16="http://schemas.microsoft.com/office/drawing/2014/main" id="{CEBB5834-42F6-4042-B565-5598C6CC0D23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4187487"/>
            <a:ext cx="2960688" cy="1838325"/>
            <a:chOff x="680" y="2706"/>
            <a:chExt cx="1865" cy="1158"/>
          </a:xfrm>
        </p:grpSpPr>
        <p:sp>
          <p:nvSpPr>
            <p:cNvPr id="118819" name="Text Box 40">
              <a:extLst>
                <a:ext uri="{FF2B5EF4-FFF2-40B4-BE49-F238E27FC236}">
                  <a16:creationId xmlns:a16="http://schemas.microsoft.com/office/drawing/2014/main" id="{E23F45AD-B93E-4EFE-9046-9C957D26C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" y="3521"/>
              <a:ext cx="613" cy="34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sz="1600" b="1">
                  <a:ea typeface="ＭＳ ゴシック" panose="020B0609070205080204" pitchFamily="49" charset="-128"/>
                </a:rPr>
                <a:t>Linac</a:t>
              </a:r>
            </a:p>
            <a:p>
              <a:pPr algn="ctr" eaLnBrk="1" hangingPunct="1">
                <a:lnSpc>
                  <a:spcPct val="2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sz="1600" b="1">
                  <a:ea typeface="ＭＳ ゴシック" panose="020B0609070205080204" pitchFamily="49" charset="-128"/>
                </a:rPr>
                <a:t>(330m)</a:t>
              </a:r>
            </a:p>
          </p:txBody>
        </p:sp>
        <p:sp>
          <p:nvSpPr>
            <p:cNvPr id="118820" name="Line 41">
              <a:extLst>
                <a:ext uri="{FF2B5EF4-FFF2-40B4-BE49-F238E27FC236}">
                  <a16:creationId xmlns:a16="http://schemas.microsoft.com/office/drawing/2014/main" id="{B164026B-D5DC-459E-9A75-770E69BD79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72" y="3095"/>
              <a:ext cx="45" cy="408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8821" name="Line 42">
              <a:extLst>
                <a:ext uri="{FF2B5EF4-FFF2-40B4-BE49-F238E27FC236}">
                  <a16:creationId xmlns:a16="http://schemas.microsoft.com/office/drawing/2014/main" id="{3091B135-2A44-496C-AC9A-A61D95C72B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0" y="2706"/>
              <a:ext cx="1865" cy="797"/>
            </a:xfrm>
            <a:prstGeom prst="line">
              <a:avLst/>
            </a:prstGeom>
            <a:noFill/>
            <a:ln w="44450">
              <a:solidFill>
                <a:srgbClr val="FFB9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8795" name="Group 61">
            <a:extLst>
              <a:ext uri="{FF2B5EF4-FFF2-40B4-BE49-F238E27FC236}">
                <a16:creationId xmlns:a16="http://schemas.microsoft.com/office/drawing/2014/main" id="{98493996-43CE-45C6-B57B-BA5BBB5B2509}"/>
              </a:ext>
            </a:extLst>
          </p:cNvPr>
          <p:cNvGrpSpPr>
            <a:grpSpLocks/>
          </p:cNvGrpSpPr>
          <p:nvPr/>
        </p:nvGrpSpPr>
        <p:grpSpPr bwMode="auto">
          <a:xfrm>
            <a:off x="4833938" y="2455525"/>
            <a:ext cx="3228975" cy="2452687"/>
            <a:chOff x="3045" y="1615"/>
            <a:chExt cx="2034" cy="1545"/>
          </a:xfrm>
        </p:grpSpPr>
        <p:grpSp>
          <p:nvGrpSpPr>
            <p:cNvPr id="118813" name="Group 60">
              <a:extLst>
                <a:ext uri="{FF2B5EF4-FFF2-40B4-BE49-F238E27FC236}">
                  <a16:creationId xmlns:a16="http://schemas.microsoft.com/office/drawing/2014/main" id="{DD5E1712-059D-4308-8436-C8154FAD0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5" y="1615"/>
              <a:ext cx="1224" cy="1101"/>
              <a:chOff x="3045" y="1615"/>
              <a:chExt cx="1224" cy="1101"/>
            </a:xfrm>
          </p:grpSpPr>
          <p:sp>
            <p:nvSpPr>
              <p:cNvPr id="118817" name="Freeform 45">
                <a:extLst>
                  <a:ext uri="{FF2B5EF4-FFF2-40B4-BE49-F238E27FC236}">
                    <a16:creationId xmlns:a16="http://schemas.microsoft.com/office/drawing/2014/main" id="{DE20C21B-382B-4EFF-B756-CF488F2B5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615"/>
                <a:ext cx="755" cy="811"/>
              </a:xfrm>
              <a:custGeom>
                <a:avLst/>
                <a:gdLst>
                  <a:gd name="T0" fmla="*/ 2147483646 w 483"/>
                  <a:gd name="T1" fmla="*/ 0 h 760"/>
                  <a:gd name="T2" fmla="*/ 2147483646 w 483"/>
                  <a:gd name="T3" fmla="*/ 2147483646 h 760"/>
                  <a:gd name="T4" fmla="*/ 2147483646 w 483"/>
                  <a:gd name="T5" fmla="*/ 2147483646 h 760"/>
                  <a:gd name="T6" fmla="*/ 2147483646 w 483"/>
                  <a:gd name="T7" fmla="*/ 2147483646 h 7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3"/>
                  <a:gd name="T13" fmla="*/ 0 h 760"/>
                  <a:gd name="T14" fmla="*/ 483 w 483"/>
                  <a:gd name="T15" fmla="*/ 760 h 7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3" h="760">
                    <a:moveTo>
                      <a:pt x="203" y="0"/>
                    </a:moveTo>
                    <a:cubicBezTo>
                      <a:pt x="120" y="38"/>
                      <a:pt x="38" y="76"/>
                      <a:pt x="19" y="144"/>
                    </a:cubicBezTo>
                    <a:cubicBezTo>
                      <a:pt x="0" y="212"/>
                      <a:pt x="14" y="305"/>
                      <a:pt x="91" y="408"/>
                    </a:cubicBezTo>
                    <a:cubicBezTo>
                      <a:pt x="168" y="511"/>
                      <a:pt x="418" y="701"/>
                      <a:pt x="483" y="760"/>
                    </a:cubicBezTo>
                  </a:path>
                </a:pathLst>
              </a:custGeom>
              <a:noFill/>
              <a:ln w="38100">
                <a:solidFill>
                  <a:srgbClr val="FFEF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818" name="Line 46">
                <a:extLst>
                  <a:ext uri="{FF2B5EF4-FFF2-40B4-BE49-F238E27FC236}">
                    <a16:creationId xmlns:a16="http://schemas.microsoft.com/office/drawing/2014/main" id="{1728E46C-91E6-42E2-B8B8-2637FD619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6" y="2366"/>
                <a:ext cx="563" cy="350"/>
              </a:xfrm>
              <a:prstGeom prst="line">
                <a:avLst/>
              </a:prstGeom>
              <a:noFill/>
              <a:ln w="38100">
                <a:solidFill>
                  <a:srgbClr val="FFEF9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18814" name="Group 59">
              <a:extLst>
                <a:ext uri="{FF2B5EF4-FFF2-40B4-BE49-F238E27FC236}">
                  <a16:creationId xmlns:a16="http://schemas.microsoft.com/office/drawing/2014/main" id="{569160CF-8E39-41E9-91B3-739087989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9" y="2633"/>
              <a:ext cx="1010" cy="527"/>
              <a:chOff x="4069" y="2633"/>
              <a:chExt cx="1010" cy="527"/>
            </a:xfrm>
          </p:grpSpPr>
          <p:sp>
            <p:nvSpPr>
              <p:cNvPr id="118815" name="Line 48">
                <a:extLst>
                  <a:ext uri="{FF2B5EF4-FFF2-40B4-BE49-F238E27FC236}">
                    <a16:creationId xmlns:a16="http://schemas.microsoft.com/office/drawing/2014/main" id="{B7C099B9-8ECA-4D29-B09B-A2F315326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25" y="2633"/>
                <a:ext cx="52" cy="249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816" name="Text Box 49">
                <a:extLst>
                  <a:ext uri="{FF2B5EF4-FFF2-40B4-BE49-F238E27FC236}">
                    <a16:creationId xmlns:a16="http://schemas.microsoft.com/office/drawing/2014/main" id="{8F6B2753-6A4C-4E09-AA11-4E3600B07B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9" y="2856"/>
                <a:ext cx="1010" cy="304"/>
              </a:xfrm>
              <a:prstGeom prst="rect">
                <a:avLst/>
              </a:prstGeom>
              <a:solidFill>
                <a:srgbClr val="FF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ja-JP" sz="1600" b="1">
                    <a:ea typeface="ＭＳ Ｐゴシック" panose="020B0600070205080204" pitchFamily="50" charset="-128"/>
                  </a:rPr>
                  <a:t>Neutrino to Kamiokande</a:t>
                </a:r>
              </a:p>
            </p:txBody>
          </p:sp>
        </p:grpSp>
      </p:grpSp>
      <p:sp>
        <p:nvSpPr>
          <p:cNvPr id="118796" name="Rectangle 50">
            <a:extLst>
              <a:ext uri="{FF2B5EF4-FFF2-40B4-BE49-F238E27FC236}">
                <a16:creationId xmlns:a16="http://schemas.microsoft.com/office/drawing/2014/main" id="{5BF48638-3941-4FD1-A9D4-DF1A515427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/>
            <a:r>
              <a:rPr lang="en-US" altLang="ja-JP" sz="3600" dirty="0"/>
              <a:t>J-PARC Facility</a:t>
            </a:r>
          </a:p>
        </p:txBody>
      </p:sp>
      <p:grpSp>
        <p:nvGrpSpPr>
          <p:cNvPr id="118797" name="Group 55">
            <a:extLst>
              <a:ext uri="{FF2B5EF4-FFF2-40B4-BE49-F238E27FC236}">
                <a16:creationId xmlns:a16="http://schemas.microsoft.com/office/drawing/2014/main" id="{F7360E77-C9F4-4049-986C-1A2CDE735C94}"/>
              </a:ext>
            </a:extLst>
          </p:cNvPr>
          <p:cNvGrpSpPr>
            <a:grpSpLocks/>
          </p:cNvGrpSpPr>
          <p:nvPr/>
        </p:nvGrpSpPr>
        <p:grpSpPr bwMode="auto">
          <a:xfrm>
            <a:off x="3509963" y="3319125"/>
            <a:ext cx="2289175" cy="2354262"/>
            <a:chOff x="2211" y="2159"/>
            <a:chExt cx="1442" cy="1483"/>
          </a:xfrm>
        </p:grpSpPr>
        <p:sp>
          <p:nvSpPr>
            <p:cNvPr id="118808" name="Text Box 23">
              <a:extLst>
                <a:ext uri="{FF2B5EF4-FFF2-40B4-BE49-F238E27FC236}">
                  <a16:creationId xmlns:a16="http://schemas.microsoft.com/office/drawing/2014/main" id="{1A187F7B-4FC0-4124-82FB-F0EFED364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3276"/>
              <a:ext cx="1373" cy="36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600" b="1">
                  <a:ea typeface="ＭＳ Ｐゴシック" panose="020B0600070205080204" pitchFamily="50" charset="-128"/>
                </a:rPr>
                <a:t>3 GeV Synchrotron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600" b="1">
                  <a:ea typeface="ＭＳ Ｐゴシック" panose="020B0600070205080204" pitchFamily="50" charset="-128"/>
                </a:rPr>
                <a:t>(25 Hz,</a:t>
              </a:r>
              <a:r>
                <a:rPr lang="en-US" altLang="ja-JP" sz="1600" b="1">
                  <a:solidFill>
                    <a:schemeClr val="accent2"/>
                  </a:solidFill>
                  <a:ea typeface="ＭＳ Ｐゴシック" panose="020B0600070205080204" pitchFamily="50" charset="-128"/>
                </a:rPr>
                <a:t> 1MW</a:t>
              </a:r>
              <a:r>
                <a:rPr lang="en-US" altLang="ja-JP" sz="1600" b="1">
                  <a:ea typeface="ＭＳ Ｐゴシック" panose="020B0600070205080204" pitchFamily="50" charset="-128"/>
                </a:rPr>
                <a:t>)</a:t>
              </a:r>
            </a:p>
          </p:txBody>
        </p:sp>
        <p:grpSp>
          <p:nvGrpSpPr>
            <p:cNvPr id="118809" name="Group 54">
              <a:extLst>
                <a:ext uri="{FF2B5EF4-FFF2-40B4-BE49-F238E27FC236}">
                  <a16:creationId xmlns:a16="http://schemas.microsoft.com/office/drawing/2014/main" id="{0754D823-1761-42FE-983B-9E4D0997D1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1" y="2159"/>
              <a:ext cx="777" cy="1119"/>
              <a:chOff x="2211" y="2159"/>
              <a:chExt cx="777" cy="1119"/>
            </a:xfrm>
          </p:grpSpPr>
          <p:sp>
            <p:nvSpPr>
              <p:cNvPr id="118810" name="Line 53">
                <a:extLst>
                  <a:ext uri="{FF2B5EF4-FFF2-40B4-BE49-F238E27FC236}">
                    <a16:creationId xmlns:a16="http://schemas.microsoft.com/office/drawing/2014/main" id="{78326EBB-DA82-445C-80BF-947115A9D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18" y="2388"/>
                <a:ext cx="370" cy="890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811" name="Freeform 54">
                <a:extLst>
                  <a:ext uri="{FF2B5EF4-FFF2-40B4-BE49-F238E27FC236}">
                    <a16:creationId xmlns:a16="http://schemas.microsoft.com/office/drawing/2014/main" id="{6CDFADCA-D3E2-460A-9883-C17BF468C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2404"/>
                <a:ext cx="240" cy="312"/>
              </a:xfrm>
              <a:custGeom>
                <a:avLst/>
                <a:gdLst>
                  <a:gd name="T0" fmla="*/ 6 w 261"/>
                  <a:gd name="T1" fmla="*/ 16 h 322"/>
                  <a:gd name="T2" fmla="*/ 6 w 261"/>
                  <a:gd name="T3" fmla="*/ 16 h 322"/>
                  <a:gd name="T4" fmla="*/ 6 w 261"/>
                  <a:gd name="T5" fmla="*/ 16 h 322"/>
                  <a:gd name="T6" fmla="*/ 6 w 261"/>
                  <a:gd name="T7" fmla="*/ 16 h 322"/>
                  <a:gd name="T8" fmla="*/ 6 w 261"/>
                  <a:gd name="T9" fmla="*/ 16 h 322"/>
                  <a:gd name="T10" fmla="*/ 6 w 261"/>
                  <a:gd name="T11" fmla="*/ 16 h 322"/>
                  <a:gd name="T12" fmla="*/ 6 w 261"/>
                  <a:gd name="T13" fmla="*/ 16 h 322"/>
                  <a:gd name="T14" fmla="*/ 6 w 261"/>
                  <a:gd name="T15" fmla="*/ 16 h 322"/>
                  <a:gd name="T16" fmla="*/ 6 w 261"/>
                  <a:gd name="T17" fmla="*/ 16 h 322"/>
                  <a:gd name="T18" fmla="*/ 6 w 261"/>
                  <a:gd name="T19" fmla="*/ 16 h 322"/>
                  <a:gd name="T20" fmla="*/ 6 w 261"/>
                  <a:gd name="T21" fmla="*/ 16 h 322"/>
                  <a:gd name="T22" fmla="*/ 6 w 261"/>
                  <a:gd name="T23" fmla="*/ 16 h 322"/>
                  <a:gd name="T24" fmla="*/ 6 w 261"/>
                  <a:gd name="T25" fmla="*/ 16 h 322"/>
                  <a:gd name="T26" fmla="*/ 6 w 261"/>
                  <a:gd name="T27" fmla="*/ 16 h 322"/>
                  <a:gd name="T28" fmla="*/ 6 w 261"/>
                  <a:gd name="T29" fmla="*/ 16 h 322"/>
                  <a:gd name="T30" fmla="*/ 6 w 261"/>
                  <a:gd name="T31" fmla="*/ 16 h 322"/>
                  <a:gd name="T32" fmla="*/ 6 w 261"/>
                  <a:gd name="T33" fmla="*/ 16 h 322"/>
                  <a:gd name="T34" fmla="*/ 6 w 261"/>
                  <a:gd name="T35" fmla="*/ 16 h 322"/>
                  <a:gd name="T36" fmla="*/ 6 w 261"/>
                  <a:gd name="T37" fmla="*/ 16 h 322"/>
                  <a:gd name="T38" fmla="*/ 6 w 261"/>
                  <a:gd name="T39" fmla="*/ 16 h 322"/>
                  <a:gd name="T40" fmla="*/ 6 w 261"/>
                  <a:gd name="T41" fmla="*/ 16 h 322"/>
                  <a:gd name="T42" fmla="*/ 6 w 261"/>
                  <a:gd name="T43" fmla="*/ 16 h 322"/>
                  <a:gd name="T44" fmla="*/ 6 w 261"/>
                  <a:gd name="T45" fmla="*/ 16 h 322"/>
                  <a:gd name="T46" fmla="*/ 6 w 261"/>
                  <a:gd name="T47" fmla="*/ 16 h 322"/>
                  <a:gd name="T48" fmla="*/ 6 w 261"/>
                  <a:gd name="T49" fmla="*/ 16 h 322"/>
                  <a:gd name="T50" fmla="*/ 6 w 261"/>
                  <a:gd name="T51" fmla="*/ 12 h 322"/>
                  <a:gd name="T52" fmla="*/ 4 w 261"/>
                  <a:gd name="T53" fmla="*/ 6 h 322"/>
                  <a:gd name="T54" fmla="*/ 0 w 261"/>
                  <a:gd name="T55" fmla="*/ 2 h 322"/>
                  <a:gd name="T56" fmla="*/ 0 w 261"/>
                  <a:gd name="T57" fmla="*/ 0 h 3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61"/>
                  <a:gd name="T88" fmla="*/ 0 h 322"/>
                  <a:gd name="T89" fmla="*/ 261 w 261"/>
                  <a:gd name="T90" fmla="*/ 322 h 3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61" h="322">
                    <a:moveTo>
                      <a:pt x="163" y="322"/>
                    </a:moveTo>
                    <a:lnTo>
                      <a:pt x="189" y="312"/>
                    </a:lnTo>
                    <a:lnTo>
                      <a:pt x="211" y="302"/>
                    </a:lnTo>
                    <a:lnTo>
                      <a:pt x="226" y="292"/>
                    </a:lnTo>
                    <a:lnTo>
                      <a:pt x="242" y="280"/>
                    </a:lnTo>
                    <a:lnTo>
                      <a:pt x="250" y="269"/>
                    </a:lnTo>
                    <a:lnTo>
                      <a:pt x="257" y="257"/>
                    </a:lnTo>
                    <a:lnTo>
                      <a:pt x="261" y="245"/>
                    </a:lnTo>
                    <a:lnTo>
                      <a:pt x="261" y="233"/>
                    </a:lnTo>
                    <a:lnTo>
                      <a:pt x="259" y="221"/>
                    </a:lnTo>
                    <a:lnTo>
                      <a:pt x="255" y="207"/>
                    </a:lnTo>
                    <a:lnTo>
                      <a:pt x="248" y="195"/>
                    </a:lnTo>
                    <a:lnTo>
                      <a:pt x="237" y="183"/>
                    </a:lnTo>
                    <a:lnTo>
                      <a:pt x="228" y="169"/>
                    </a:lnTo>
                    <a:lnTo>
                      <a:pt x="215" y="157"/>
                    </a:lnTo>
                    <a:lnTo>
                      <a:pt x="202" y="145"/>
                    </a:lnTo>
                    <a:lnTo>
                      <a:pt x="187" y="133"/>
                    </a:lnTo>
                    <a:lnTo>
                      <a:pt x="157" y="109"/>
                    </a:lnTo>
                    <a:lnTo>
                      <a:pt x="124" y="87"/>
                    </a:lnTo>
                    <a:lnTo>
                      <a:pt x="91" y="65"/>
                    </a:lnTo>
                    <a:lnTo>
                      <a:pt x="61" y="46"/>
                    </a:lnTo>
                    <a:lnTo>
                      <a:pt x="48" y="38"/>
                    </a:lnTo>
                    <a:lnTo>
                      <a:pt x="35" y="30"/>
                    </a:lnTo>
                    <a:lnTo>
                      <a:pt x="24" y="22"/>
                    </a:lnTo>
                    <a:lnTo>
                      <a:pt x="15" y="16"/>
                    </a:lnTo>
                    <a:lnTo>
                      <a:pt x="9" y="12"/>
                    </a:lnTo>
                    <a:lnTo>
                      <a:pt x="4" y="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B9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8812" name="Freeform 55">
                <a:extLst>
                  <a:ext uri="{FF2B5EF4-FFF2-40B4-BE49-F238E27FC236}">
                    <a16:creationId xmlns:a16="http://schemas.microsoft.com/office/drawing/2014/main" id="{4EF6BEDF-7A64-4E1D-9709-37D2FA40E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" y="2159"/>
                <a:ext cx="460" cy="280"/>
              </a:xfrm>
              <a:custGeom>
                <a:avLst/>
                <a:gdLst>
                  <a:gd name="T0" fmla="*/ 62 w 460"/>
                  <a:gd name="T1" fmla="*/ 183 h 280"/>
                  <a:gd name="T2" fmla="*/ 140 w 460"/>
                  <a:gd name="T3" fmla="*/ 246 h 280"/>
                  <a:gd name="T4" fmla="*/ 167 w 460"/>
                  <a:gd name="T5" fmla="*/ 261 h 280"/>
                  <a:gd name="T6" fmla="*/ 200 w 460"/>
                  <a:gd name="T7" fmla="*/ 273 h 280"/>
                  <a:gd name="T8" fmla="*/ 238 w 460"/>
                  <a:gd name="T9" fmla="*/ 279 h 280"/>
                  <a:gd name="T10" fmla="*/ 277 w 460"/>
                  <a:gd name="T11" fmla="*/ 280 h 280"/>
                  <a:gd name="T12" fmla="*/ 305 w 460"/>
                  <a:gd name="T13" fmla="*/ 270 h 280"/>
                  <a:gd name="T14" fmla="*/ 376 w 460"/>
                  <a:gd name="T15" fmla="*/ 219 h 280"/>
                  <a:gd name="T16" fmla="*/ 422 w 460"/>
                  <a:gd name="T17" fmla="*/ 169 h 280"/>
                  <a:gd name="T18" fmla="*/ 446 w 460"/>
                  <a:gd name="T19" fmla="*/ 138 h 280"/>
                  <a:gd name="T20" fmla="*/ 460 w 460"/>
                  <a:gd name="T21" fmla="*/ 94 h 280"/>
                  <a:gd name="T22" fmla="*/ 455 w 460"/>
                  <a:gd name="T23" fmla="*/ 51 h 280"/>
                  <a:gd name="T24" fmla="*/ 428 w 460"/>
                  <a:gd name="T25" fmla="*/ 18 h 280"/>
                  <a:gd name="T26" fmla="*/ 391 w 460"/>
                  <a:gd name="T27" fmla="*/ 1 h 280"/>
                  <a:gd name="T28" fmla="*/ 350 w 460"/>
                  <a:gd name="T29" fmla="*/ 0 h 280"/>
                  <a:gd name="T30" fmla="*/ 262 w 460"/>
                  <a:gd name="T31" fmla="*/ 3 h 280"/>
                  <a:gd name="T32" fmla="*/ 198 w 460"/>
                  <a:gd name="T33" fmla="*/ 5 h 280"/>
                  <a:gd name="T34" fmla="*/ 92 w 460"/>
                  <a:gd name="T35" fmla="*/ 18 h 280"/>
                  <a:gd name="T36" fmla="*/ 50 w 460"/>
                  <a:gd name="T37" fmla="*/ 31 h 280"/>
                  <a:gd name="T38" fmla="*/ 26 w 460"/>
                  <a:gd name="T39" fmla="*/ 49 h 280"/>
                  <a:gd name="T40" fmla="*/ 8 w 460"/>
                  <a:gd name="T41" fmla="*/ 73 h 280"/>
                  <a:gd name="T42" fmla="*/ 0 w 460"/>
                  <a:gd name="T43" fmla="*/ 97 h 280"/>
                  <a:gd name="T44" fmla="*/ 12 w 460"/>
                  <a:gd name="T45" fmla="*/ 125 h 280"/>
                  <a:gd name="T46" fmla="*/ 32 w 460"/>
                  <a:gd name="T47" fmla="*/ 151 h 280"/>
                  <a:gd name="T48" fmla="*/ 68 w 460"/>
                  <a:gd name="T49" fmla="*/ 187 h 28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0"/>
                  <a:gd name="T76" fmla="*/ 0 h 280"/>
                  <a:gd name="T77" fmla="*/ 460 w 460"/>
                  <a:gd name="T78" fmla="*/ 280 h 28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0" h="280">
                    <a:moveTo>
                      <a:pt x="62" y="183"/>
                    </a:moveTo>
                    <a:lnTo>
                      <a:pt x="140" y="246"/>
                    </a:lnTo>
                    <a:lnTo>
                      <a:pt x="167" y="261"/>
                    </a:lnTo>
                    <a:lnTo>
                      <a:pt x="200" y="273"/>
                    </a:lnTo>
                    <a:lnTo>
                      <a:pt x="238" y="279"/>
                    </a:lnTo>
                    <a:lnTo>
                      <a:pt x="277" y="280"/>
                    </a:lnTo>
                    <a:lnTo>
                      <a:pt x="305" y="270"/>
                    </a:lnTo>
                    <a:lnTo>
                      <a:pt x="376" y="219"/>
                    </a:lnTo>
                    <a:lnTo>
                      <a:pt x="422" y="169"/>
                    </a:lnTo>
                    <a:lnTo>
                      <a:pt x="446" y="138"/>
                    </a:lnTo>
                    <a:lnTo>
                      <a:pt x="460" y="94"/>
                    </a:lnTo>
                    <a:lnTo>
                      <a:pt x="455" y="51"/>
                    </a:lnTo>
                    <a:lnTo>
                      <a:pt x="428" y="18"/>
                    </a:lnTo>
                    <a:lnTo>
                      <a:pt x="391" y="1"/>
                    </a:lnTo>
                    <a:lnTo>
                      <a:pt x="350" y="0"/>
                    </a:lnTo>
                    <a:lnTo>
                      <a:pt x="262" y="3"/>
                    </a:lnTo>
                    <a:lnTo>
                      <a:pt x="198" y="5"/>
                    </a:lnTo>
                    <a:lnTo>
                      <a:pt x="92" y="18"/>
                    </a:lnTo>
                    <a:lnTo>
                      <a:pt x="50" y="31"/>
                    </a:lnTo>
                    <a:lnTo>
                      <a:pt x="26" y="49"/>
                    </a:lnTo>
                    <a:lnTo>
                      <a:pt x="8" y="73"/>
                    </a:lnTo>
                    <a:lnTo>
                      <a:pt x="0" y="97"/>
                    </a:lnTo>
                    <a:lnTo>
                      <a:pt x="12" y="125"/>
                    </a:lnTo>
                    <a:lnTo>
                      <a:pt x="32" y="151"/>
                    </a:lnTo>
                    <a:lnTo>
                      <a:pt x="68" y="187"/>
                    </a:lnTo>
                  </a:path>
                </a:pathLst>
              </a:custGeom>
              <a:noFill/>
              <a:ln w="38100">
                <a:solidFill>
                  <a:srgbClr val="FFB9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118798" name="Group 58">
            <a:extLst>
              <a:ext uri="{FF2B5EF4-FFF2-40B4-BE49-F238E27FC236}">
                <a16:creationId xmlns:a16="http://schemas.microsoft.com/office/drawing/2014/main" id="{909CB6F2-9C3D-40AD-A279-A8A2727EB17F}"/>
              </a:ext>
            </a:extLst>
          </p:cNvPr>
          <p:cNvGrpSpPr>
            <a:grpSpLocks/>
          </p:cNvGrpSpPr>
          <p:nvPr/>
        </p:nvGrpSpPr>
        <p:grpSpPr bwMode="auto">
          <a:xfrm>
            <a:off x="4148138" y="2298362"/>
            <a:ext cx="4244975" cy="3509963"/>
            <a:chOff x="2613" y="1516"/>
            <a:chExt cx="2674" cy="2211"/>
          </a:xfrm>
        </p:grpSpPr>
        <p:grpSp>
          <p:nvGrpSpPr>
            <p:cNvPr id="118803" name="Group 57">
              <a:extLst>
                <a:ext uri="{FF2B5EF4-FFF2-40B4-BE49-F238E27FC236}">
                  <a16:creationId xmlns:a16="http://schemas.microsoft.com/office/drawing/2014/main" id="{25F04AE4-8575-43EC-80BC-F04E581DEC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" y="1516"/>
              <a:ext cx="2344" cy="2211"/>
              <a:chOff x="2943" y="1516"/>
              <a:chExt cx="2344" cy="2211"/>
            </a:xfrm>
          </p:grpSpPr>
          <p:sp>
            <p:nvSpPr>
              <p:cNvPr id="118805" name="Text Box 67">
                <a:extLst>
                  <a:ext uri="{FF2B5EF4-FFF2-40B4-BE49-F238E27FC236}">
                    <a16:creationId xmlns:a16="http://schemas.microsoft.com/office/drawing/2014/main" id="{246A97BC-E94B-4892-898F-441FD323D1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" y="3361"/>
                <a:ext cx="1375" cy="36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600" b="1" dirty="0">
                    <a:ea typeface="ＭＳ Ｐゴシック" panose="020B0600070205080204" pitchFamily="50" charset="-128"/>
                  </a:rPr>
                  <a:t>30 GeV Synchrotron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600" b="1" dirty="0">
                    <a:ea typeface="ＭＳ Ｐゴシック" panose="020B0600070205080204" pitchFamily="50" charset="-128"/>
                  </a:rPr>
                  <a:t>(</a:t>
                </a:r>
                <a:r>
                  <a:rPr lang="en-US" altLang="ja-JP" sz="1600" b="1" dirty="0">
                    <a:solidFill>
                      <a:srgbClr val="FC0128"/>
                    </a:solidFill>
                    <a:ea typeface="ＭＳ Ｐゴシック" panose="020B0600070205080204" pitchFamily="50" charset="-128"/>
                  </a:rPr>
                  <a:t>0.75 MW</a:t>
                </a:r>
                <a:r>
                  <a:rPr lang="en-US" altLang="ja-JP" sz="1600" b="1" dirty="0">
                    <a:ea typeface="ＭＳ Ｐゴシック" panose="020B0600070205080204" pitchFamily="50" charset="-128"/>
                  </a:rPr>
                  <a:t>)</a:t>
                </a:r>
                <a:endParaRPr lang="en-US" altLang="ja-JP" sz="1600" b="1" dirty="0">
                  <a:ea typeface="ＭＳ ゴシック" panose="020B0609070205080204" pitchFamily="49" charset="-128"/>
                </a:endParaRPr>
              </a:p>
            </p:txBody>
          </p:sp>
          <p:sp>
            <p:nvSpPr>
              <p:cNvPr id="118806" name="Line 68">
                <a:extLst>
                  <a:ext uri="{FF2B5EF4-FFF2-40B4-BE49-F238E27FC236}">
                    <a16:creationId xmlns:a16="http://schemas.microsoft.com/office/drawing/2014/main" id="{7B91849C-C38E-449E-9036-A36DDB701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14" y="2424"/>
                <a:ext cx="484" cy="948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807" name="Freeform 69">
                <a:extLst>
                  <a:ext uri="{FF2B5EF4-FFF2-40B4-BE49-F238E27FC236}">
                    <a16:creationId xmlns:a16="http://schemas.microsoft.com/office/drawing/2014/main" id="{903605D6-A947-49B2-A95B-1D3AF4F5C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1516"/>
                <a:ext cx="2311" cy="971"/>
              </a:xfrm>
              <a:custGeom>
                <a:avLst/>
                <a:gdLst>
                  <a:gd name="T0" fmla="*/ 532 w 2311"/>
                  <a:gd name="T1" fmla="*/ 800 h 971"/>
                  <a:gd name="T2" fmla="*/ 757 w 2311"/>
                  <a:gd name="T3" fmla="*/ 848 h 971"/>
                  <a:gd name="T4" fmla="*/ 987 w 2311"/>
                  <a:gd name="T5" fmla="*/ 896 h 971"/>
                  <a:gd name="T6" fmla="*/ 1219 w 2311"/>
                  <a:gd name="T7" fmla="*/ 937 h 971"/>
                  <a:gd name="T8" fmla="*/ 1450 w 2311"/>
                  <a:gd name="T9" fmla="*/ 963 h 971"/>
                  <a:gd name="T10" fmla="*/ 1619 w 2311"/>
                  <a:gd name="T11" fmla="*/ 971 h 971"/>
                  <a:gd name="T12" fmla="*/ 1730 w 2311"/>
                  <a:gd name="T13" fmla="*/ 969 h 971"/>
                  <a:gd name="T14" fmla="*/ 1839 w 2311"/>
                  <a:gd name="T15" fmla="*/ 961 h 971"/>
                  <a:gd name="T16" fmla="*/ 1944 w 2311"/>
                  <a:gd name="T17" fmla="*/ 947 h 971"/>
                  <a:gd name="T18" fmla="*/ 2049 w 2311"/>
                  <a:gd name="T19" fmla="*/ 925 h 971"/>
                  <a:gd name="T20" fmla="*/ 2148 w 2311"/>
                  <a:gd name="T21" fmla="*/ 892 h 971"/>
                  <a:gd name="T22" fmla="*/ 2212 w 2311"/>
                  <a:gd name="T23" fmla="*/ 864 h 971"/>
                  <a:gd name="T24" fmla="*/ 2245 w 2311"/>
                  <a:gd name="T25" fmla="*/ 840 h 971"/>
                  <a:gd name="T26" fmla="*/ 2273 w 2311"/>
                  <a:gd name="T27" fmla="*/ 808 h 971"/>
                  <a:gd name="T28" fmla="*/ 2293 w 2311"/>
                  <a:gd name="T29" fmla="*/ 765 h 971"/>
                  <a:gd name="T30" fmla="*/ 2307 w 2311"/>
                  <a:gd name="T31" fmla="*/ 719 h 971"/>
                  <a:gd name="T32" fmla="*/ 2311 w 2311"/>
                  <a:gd name="T33" fmla="*/ 669 h 971"/>
                  <a:gd name="T34" fmla="*/ 2303 w 2311"/>
                  <a:gd name="T35" fmla="*/ 616 h 971"/>
                  <a:gd name="T36" fmla="*/ 2282 w 2311"/>
                  <a:gd name="T37" fmla="*/ 562 h 971"/>
                  <a:gd name="T38" fmla="*/ 2251 w 2311"/>
                  <a:gd name="T39" fmla="*/ 512 h 971"/>
                  <a:gd name="T40" fmla="*/ 2219 w 2311"/>
                  <a:gd name="T41" fmla="*/ 469 h 971"/>
                  <a:gd name="T42" fmla="*/ 2186 w 2311"/>
                  <a:gd name="T43" fmla="*/ 437 h 971"/>
                  <a:gd name="T44" fmla="*/ 2152 w 2311"/>
                  <a:gd name="T45" fmla="*/ 409 h 971"/>
                  <a:gd name="T46" fmla="*/ 2071 w 2311"/>
                  <a:gd name="T47" fmla="*/ 346 h 971"/>
                  <a:gd name="T48" fmla="*/ 1854 w 2311"/>
                  <a:gd name="T49" fmla="*/ 199 h 971"/>
                  <a:gd name="T50" fmla="*/ 1725 w 2311"/>
                  <a:gd name="T51" fmla="*/ 121 h 971"/>
                  <a:gd name="T52" fmla="*/ 1588 w 2311"/>
                  <a:gd name="T53" fmla="*/ 60 h 971"/>
                  <a:gd name="T54" fmla="*/ 1511 w 2311"/>
                  <a:gd name="T55" fmla="*/ 38 h 971"/>
                  <a:gd name="T56" fmla="*/ 1430 w 2311"/>
                  <a:gd name="T57" fmla="*/ 24 h 971"/>
                  <a:gd name="T58" fmla="*/ 1268 w 2311"/>
                  <a:gd name="T59" fmla="*/ 6 h 971"/>
                  <a:gd name="T60" fmla="*/ 1098 w 2311"/>
                  <a:gd name="T61" fmla="*/ 0 h 971"/>
                  <a:gd name="T62" fmla="*/ 929 w 2311"/>
                  <a:gd name="T63" fmla="*/ 6 h 971"/>
                  <a:gd name="T64" fmla="*/ 760 w 2311"/>
                  <a:gd name="T65" fmla="*/ 24 h 971"/>
                  <a:gd name="T66" fmla="*/ 595 w 2311"/>
                  <a:gd name="T67" fmla="*/ 52 h 971"/>
                  <a:gd name="T68" fmla="*/ 437 w 2311"/>
                  <a:gd name="T69" fmla="*/ 95 h 971"/>
                  <a:gd name="T70" fmla="*/ 290 w 2311"/>
                  <a:gd name="T71" fmla="*/ 147 h 971"/>
                  <a:gd name="T72" fmla="*/ 157 w 2311"/>
                  <a:gd name="T73" fmla="*/ 209 h 971"/>
                  <a:gd name="T74" fmla="*/ 97 w 2311"/>
                  <a:gd name="T75" fmla="*/ 250 h 971"/>
                  <a:gd name="T76" fmla="*/ 52 w 2311"/>
                  <a:gd name="T77" fmla="*/ 290 h 971"/>
                  <a:gd name="T78" fmla="*/ 22 w 2311"/>
                  <a:gd name="T79" fmla="*/ 332 h 971"/>
                  <a:gd name="T80" fmla="*/ 4 w 2311"/>
                  <a:gd name="T81" fmla="*/ 377 h 971"/>
                  <a:gd name="T82" fmla="*/ 0 w 2311"/>
                  <a:gd name="T83" fmla="*/ 421 h 971"/>
                  <a:gd name="T84" fmla="*/ 6 w 2311"/>
                  <a:gd name="T85" fmla="*/ 465 h 971"/>
                  <a:gd name="T86" fmla="*/ 22 w 2311"/>
                  <a:gd name="T87" fmla="*/ 508 h 971"/>
                  <a:gd name="T88" fmla="*/ 48 w 2311"/>
                  <a:gd name="T89" fmla="*/ 550 h 971"/>
                  <a:gd name="T90" fmla="*/ 84 w 2311"/>
                  <a:gd name="T91" fmla="*/ 592 h 971"/>
                  <a:gd name="T92" fmla="*/ 126 w 2311"/>
                  <a:gd name="T93" fmla="*/ 630 h 971"/>
                  <a:gd name="T94" fmla="*/ 175 w 2311"/>
                  <a:gd name="T95" fmla="*/ 667 h 971"/>
                  <a:gd name="T96" fmla="*/ 230 w 2311"/>
                  <a:gd name="T97" fmla="*/ 701 h 971"/>
                  <a:gd name="T98" fmla="*/ 423 w 2311"/>
                  <a:gd name="T99" fmla="*/ 774 h 9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311"/>
                  <a:gd name="T151" fmla="*/ 0 h 971"/>
                  <a:gd name="T152" fmla="*/ 2311 w 2311"/>
                  <a:gd name="T153" fmla="*/ 971 h 9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311" h="971">
                    <a:moveTo>
                      <a:pt x="369" y="760"/>
                    </a:moveTo>
                    <a:lnTo>
                      <a:pt x="532" y="800"/>
                    </a:lnTo>
                    <a:lnTo>
                      <a:pt x="643" y="824"/>
                    </a:lnTo>
                    <a:lnTo>
                      <a:pt x="757" y="848"/>
                    </a:lnTo>
                    <a:lnTo>
                      <a:pt x="873" y="872"/>
                    </a:lnTo>
                    <a:lnTo>
                      <a:pt x="987" y="896"/>
                    </a:lnTo>
                    <a:lnTo>
                      <a:pt x="1104" y="916"/>
                    </a:lnTo>
                    <a:lnTo>
                      <a:pt x="1219" y="937"/>
                    </a:lnTo>
                    <a:lnTo>
                      <a:pt x="1336" y="951"/>
                    </a:lnTo>
                    <a:lnTo>
                      <a:pt x="1450" y="963"/>
                    </a:lnTo>
                    <a:lnTo>
                      <a:pt x="1563" y="969"/>
                    </a:lnTo>
                    <a:lnTo>
                      <a:pt x="1619" y="971"/>
                    </a:lnTo>
                    <a:lnTo>
                      <a:pt x="1677" y="971"/>
                    </a:lnTo>
                    <a:lnTo>
                      <a:pt x="1730" y="969"/>
                    </a:lnTo>
                    <a:lnTo>
                      <a:pt x="1785" y="967"/>
                    </a:lnTo>
                    <a:lnTo>
                      <a:pt x="1839" y="961"/>
                    </a:lnTo>
                    <a:lnTo>
                      <a:pt x="1892" y="955"/>
                    </a:lnTo>
                    <a:lnTo>
                      <a:pt x="1944" y="947"/>
                    </a:lnTo>
                    <a:lnTo>
                      <a:pt x="1997" y="937"/>
                    </a:lnTo>
                    <a:lnTo>
                      <a:pt x="2049" y="925"/>
                    </a:lnTo>
                    <a:lnTo>
                      <a:pt x="2098" y="910"/>
                    </a:lnTo>
                    <a:lnTo>
                      <a:pt x="2148" y="892"/>
                    </a:lnTo>
                    <a:lnTo>
                      <a:pt x="2197" y="874"/>
                    </a:lnTo>
                    <a:lnTo>
                      <a:pt x="2212" y="864"/>
                    </a:lnTo>
                    <a:lnTo>
                      <a:pt x="2229" y="854"/>
                    </a:lnTo>
                    <a:lnTo>
                      <a:pt x="2245" y="840"/>
                    </a:lnTo>
                    <a:lnTo>
                      <a:pt x="2258" y="824"/>
                    </a:lnTo>
                    <a:lnTo>
                      <a:pt x="2273" y="808"/>
                    </a:lnTo>
                    <a:lnTo>
                      <a:pt x="2282" y="788"/>
                    </a:lnTo>
                    <a:lnTo>
                      <a:pt x="2293" y="765"/>
                    </a:lnTo>
                    <a:lnTo>
                      <a:pt x="2301" y="743"/>
                    </a:lnTo>
                    <a:lnTo>
                      <a:pt x="2307" y="719"/>
                    </a:lnTo>
                    <a:lnTo>
                      <a:pt x="2311" y="695"/>
                    </a:lnTo>
                    <a:lnTo>
                      <a:pt x="2311" y="669"/>
                    </a:lnTo>
                    <a:lnTo>
                      <a:pt x="2309" y="643"/>
                    </a:lnTo>
                    <a:lnTo>
                      <a:pt x="2303" y="616"/>
                    </a:lnTo>
                    <a:lnTo>
                      <a:pt x="2295" y="590"/>
                    </a:lnTo>
                    <a:lnTo>
                      <a:pt x="2282" y="562"/>
                    </a:lnTo>
                    <a:lnTo>
                      <a:pt x="2269" y="536"/>
                    </a:lnTo>
                    <a:lnTo>
                      <a:pt x="2251" y="512"/>
                    </a:lnTo>
                    <a:lnTo>
                      <a:pt x="2234" y="489"/>
                    </a:lnTo>
                    <a:lnTo>
                      <a:pt x="2219" y="469"/>
                    </a:lnTo>
                    <a:lnTo>
                      <a:pt x="2202" y="453"/>
                    </a:lnTo>
                    <a:lnTo>
                      <a:pt x="2186" y="437"/>
                    </a:lnTo>
                    <a:lnTo>
                      <a:pt x="2168" y="423"/>
                    </a:lnTo>
                    <a:lnTo>
                      <a:pt x="2152" y="409"/>
                    </a:lnTo>
                    <a:lnTo>
                      <a:pt x="2011" y="310"/>
                    </a:lnTo>
                    <a:lnTo>
                      <a:pt x="2071" y="346"/>
                    </a:lnTo>
                    <a:lnTo>
                      <a:pt x="1918" y="248"/>
                    </a:lnTo>
                    <a:lnTo>
                      <a:pt x="1854" y="199"/>
                    </a:lnTo>
                    <a:lnTo>
                      <a:pt x="1789" y="157"/>
                    </a:lnTo>
                    <a:lnTo>
                      <a:pt x="1725" y="121"/>
                    </a:lnTo>
                    <a:lnTo>
                      <a:pt x="1658" y="87"/>
                    </a:lnTo>
                    <a:lnTo>
                      <a:pt x="1588" y="60"/>
                    </a:lnTo>
                    <a:lnTo>
                      <a:pt x="1551" y="48"/>
                    </a:lnTo>
                    <a:lnTo>
                      <a:pt x="1511" y="38"/>
                    </a:lnTo>
                    <a:lnTo>
                      <a:pt x="1473" y="30"/>
                    </a:lnTo>
                    <a:lnTo>
                      <a:pt x="1430" y="24"/>
                    </a:lnTo>
                    <a:lnTo>
                      <a:pt x="1350" y="14"/>
                    </a:lnTo>
                    <a:lnTo>
                      <a:pt x="1268" y="6"/>
                    </a:lnTo>
                    <a:lnTo>
                      <a:pt x="1183" y="2"/>
                    </a:lnTo>
                    <a:lnTo>
                      <a:pt x="1098" y="0"/>
                    </a:lnTo>
                    <a:lnTo>
                      <a:pt x="1014" y="2"/>
                    </a:lnTo>
                    <a:lnTo>
                      <a:pt x="929" y="6"/>
                    </a:lnTo>
                    <a:lnTo>
                      <a:pt x="842" y="14"/>
                    </a:lnTo>
                    <a:lnTo>
                      <a:pt x="760" y="24"/>
                    </a:lnTo>
                    <a:lnTo>
                      <a:pt x="675" y="36"/>
                    </a:lnTo>
                    <a:lnTo>
                      <a:pt x="595" y="52"/>
                    </a:lnTo>
                    <a:lnTo>
                      <a:pt x="513" y="73"/>
                    </a:lnTo>
                    <a:lnTo>
                      <a:pt x="437" y="95"/>
                    </a:lnTo>
                    <a:lnTo>
                      <a:pt x="363" y="119"/>
                    </a:lnTo>
                    <a:lnTo>
                      <a:pt x="290" y="147"/>
                    </a:lnTo>
                    <a:lnTo>
                      <a:pt x="222" y="177"/>
                    </a:lnTo>
                    <a:lnTo>
                      <a:pt x="157" y="209"/>
                    </a:lnTo>
                    <a:lnTo>
                      <a:pt x="125" y="230"/>
                    </a:lnTo>
                    <a:lnTo>
                      <a:pt x="97" y="250"/>
                    </a:lnTo>
                    <a:lnTo>
                      <a:pt x="72" y="270"/>
                    </a:lnTo>
                    <a:lnTo>
                      <a:pt x="52" y="290"/>
                    </a:lnTo>
                    <a:lnTo>
                      <a:pt x="34" y="312"/>
                    </a:lnTo>
                    <a:lnTo>
                      <a:pt x="22" y="332"/>
                    </a:lnTo>
                    <a:lnTo>
                      <a:pt x="12" y="355"/>
                    </a:lnTo>
                    <a:lnTo>
                      <a:pt x="4" y="377"/>
                    </a:lnTo>
                    <a:lnTo>
                      <a:pt x="0" y="399"/>
                    </a:lnTo>
                    <a:lnTo>
                      <a:pt x="0" y="421"/>
                    </a:lnTo>
                    <a:lnTo>
                      <a:pt x="2" y="443"/>
                    </a:lnTo>
                    <a:lnTo>
                      <a:pt x="6" y="465"/>
                    </a:lnTo>
                    <a:lnTo>
                      <a:pt x="12" y="485"/>
                    </a:lnTo>
                    <a:lnTo>
                      <a:pt x="22" y="508"/>
                    </a:lnTo>
                    <a:lnTo>
                      <a:pt x="34" y="530"/>
                    </a:lnTo>
                    <a:lnTo>
                      <a:pt x="48" y="550"/>
                    </a:lnTo>
                    <a:lnTo>
                      <a:pt x="66" y="572"/>
                    </a:lnTo>
                    <a:lnTo>
                      <a:pt x="84" y="592"/>
                    </a:lnTo>
                    <a:lnTo>
                      <a:pt x="104" y="612"/>
                    </a:lnTo>
                    <a:lnTo>
                      <a:pt x="126" y="630"/>
                    </a:lnTo>
                    <a:lnTo>
                      <a:pt x="150" y="649"/>
                    </a:lnTo>
                    <a:lnTo>
                      <a:pt x="175" y="667"/>
                    </a:lnTo>
                    <a:lnTo>
                      <a:pt x="201" y="685"/>
                    </a:lnTo>
                    <a:lnTo>
                      <a:pt x="230" y="701"/>
                    </a:lnTo>
                    <a:lnTo>
                      <a:pt x="290" y="731"/>
                    </a:lnTo>
                    <a:lnTo>
                      <a:pt x="423" y="774"/>
                    </a:lnTo>
                    <a:lnTo>
                      <a:pt x="473" y="786"/>
                    </a:lnTo>
                  </a:path>
                </a:pathLst>
              </a:custGeom>
              <a:noFill/>
              <a:ln w="38100">
                <a:solidFill>
                  <a:srgbClr val="FFB9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18804" name="Freeform 70">
              <a:extLst>
                <a:ext uri="{FF2B5EF4-FFF2-40B4-BE49-F238E27FC236}">
                  <a16:creationId xmlns:a16="http://schemas.microsoft.com/office/drawing/2014/main" id="{0987FEBD-F53B-429A-B199-478FA0157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166"/>
              <a:ext cx="645" cy="92"/>
            </a:xfrm>
            <a:custGeom>
              <a:avLst/>
              <a:gdLst>
                <a:gd name="T0" fmla="*/ 0 w 611"/>
                <a:gd name="T1" fmla="*/ 0 h 89"/>
                <a:gd name="T2" fmla="*/ 99539245 w 611"/>
                <a:gd name="T3" fmla="*/ 4 h 89"/>
                <a:gd name="T4" fmla="*/ 190641038 w 611"/>
                <a:gd name="T5" fmla="*/ 8 h 89"/>
                <a:gd name="T6" fmla="*/ 271047838 w 611"/>
                <a:gd name="T7" fmla="*/ 12 h 89"/>
                <a:gd name="T8" fmla="*/ 350560919 w 611"/>
                <a:gd name="T9" fmla="*/ 171646 h 89"/>
                <a:gd name="T10" fmla="*/ 492787567 w 611"/>
                <a:gd name="T11" fmla="*/ 209421 h 89"/>
                <a:gd name="T12" fmla="*/ 624187939 w 611"/>
                <a:gd name="T13" fmla="*/ 255509 h 89"/>
                <a:gd name="T14" fmla="*/ 749345788 w 611"/>
                <a:gd name="T15" fmla="*/ 311740 h 89"/>
                <a:gd name="T16" fmla="*/ 853239353 w 611"/>
                <a:gd name="T17" fmla="*/ 355945 h 89"/>
                <a:gd name="T18" fmla="*/ 952929938 w 611"/>
                <a:gd name="T19" fmla="*/ 406420 h 89"/>
                <a:gd name="T20" fmla="*/ 1053421498 w 611"/>
                <a:gd name="T21" fmla="*/ 464052 h 89"/>
                <a:gd name="T22" fmla="*/ 1155660596 w 611"/>
                <a:gd name="T23" fmla="*/ 495863 h 89"/>
                <a:gd name="T24" fmla="*/ 1259422217 w 611"/>
                <a:gd name="T25" fmla="*/ 529855 h 89"/>
                <a:gd name="T26" fmla="*/ 1359901043 w 611"/>
                <a:gd name="T27" fmla="*/ 566177 h 89"/>
                <a:gd name="T28" fmla="*/ 1484606788 w 611"/>
                <a:gd name="T29" fmla="*/ 625383 h 89"/>
                <a:gd name="T30" fmla="*/ 1612482151 w 611"/>
                <a:gd name="T31" fmla="*/ 690779 h 89"/>
                <a:gd name="T32" fmla="*/ 1757112309 w 611"/>
                <a:gd name="T33" fmla="*/ 763015 h 89"/>
                <a:gd name="T34" fmla="*/ 1842420000 w 611"/>
                <a:gd name="T35" fmla="*/ 784553 h 89"/>
                <a:gd name="T36" fmla="*/ 1926644240 w 611"/>
                <a:gd name="T37" fmla="*/ 815322 h 89"/>
                <a:gd name="T38" fmla="*/ 2010159913 w 611"/>
                <a:gd name="T39" fmla="*/ 850825 h 89"/>
                <a:gd name="T40" fmla="*/ 2109729586 w 611"/>
                <a:gd name="T41" fmla="*/ 895806 h 89"/>
                <a:gd name="T42" fmla="*/ 0 w 611"/>
                <a:gd name="T43" fmla="*/ 0 h 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1"/>
                <a:gd name="T67" fmla="*/ 0 h 89"/>
                <a:gd name="T68" fmla="*/ 611 w 611"/>
                <a:gd name="T69" fmla="*/ 89 h 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1" h="89">
                  <a:moveTo>
                    <a:pt x="0" y="0"/>
                  </a:moveTo>
                  <a:lnTo>
                    <a:pt x="28" y="4"/>
                  </a:lnTo>
                  <a:lnTo>
                    <a:pt x="55" y="8"/>
                  </a:lnTo>
                  <a:lnTo>
                    <a:pt x="79" y="12"/>
                  </a:lnTo>
                  <a:lnTo>
                    <a:pt x="100" y="15"/>
                  </a:lnTo>
                  <a:lnTo>
                    <a:pt x="144" y="21"/>
                  </a:lnTo>
                  <a:lnTo>
                    <a:pt x="181" y="27"/>
                  </a:lnTo>
                  <a:lnTo>
                    <a:pt x="216" y="33"/>
                  </a:lnTo>
                  <a:lnTo>
                    <a:pt x="247" y="37"/>
                  </a:lnTo>
                  <a:lnTo>
                    <a:pt x="277" y="41"/>
                  </a:lnTo>
                  <a:lnTo>
                    <a:pt x="306" y="45"/>
                  </a:lnTo>
                  <a:lnTo>
                    <a:pt x="334" y="49"/>
                  </a:lnTo>
                  <a:lnTo>
                    <a:pt x="364" y="53"/>
                  </a:lnTo>
                  <a:lnTo>
                    <a:pt x="395" y="57"/>
                  </a:lnTo>
                  <a:lnTo>
                    <a:pt x="430" y="63"/>
                  </a:lnTo>
                  <a:lnTo>
                    <a:pt x="467" y="69"/>
                  </a:lnTo>
                  <a:lnTo>
                    <a:pt x="511" y="75"/>
                  </a:lnTo>
                  <a:lnTo>
                    <a:pt x="533" y="77"/>
                  </a:lnTo>
                  <a:lnTo>
                    <a:pt x="557" y="81"/>
                  </a:lnTo>
                  <a:lnTo>
                    <a:pt x="583" y="85"/>
                  </a:lnTo>
                  <a:lnTo>
                    <a:pt x="611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B91B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8799" name="Text Box 56">
            <a:extLst>
              <a:ext uri="{FF2B5EF4-FFF2-40B4-BE49-F238E27FC236}">
                <a16:creationId xmlns:a16="http://schemas.microsoft.com/office/drawing/2014/main" id="{B3BABE3E-BF52-4878-82DE-9720C9120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5954375"/>
            <a:ext cx="4953000" cy="3048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1400" b="1">
                <a:ea typeface="ＭＳ ゴシック" panose="020B0609070205080204" pitchFamily="49" charset="-128"/>
              </a:rPr>
              <a:t>J-PARC = Japan Proton Accelerator Research Complex</a:t>
            </a:r>
          </a:p>
        </p:txBody>
      </p:sp>
      <p:grpSp>
        <p:nvGrpSpPr>
          <p:cNvPr id="16" name="グループ化 4">
            <a:extLst>
              <a:ext uri="{FF2B5EF4-FFF2-40B4-BE49-F238E27FC236}">
                <a16:creationId xmlns:a16="http://schemas.microsoft.com/office/drawing/2014/main" id="{F53B52C6-B657-4ED6-A653-29F19C10FD5E}"/>
              </a:ext>
            </a:extLst>
          </p:cNvPr>
          <p:cNvGrpSpPr>
            <a:grpSpLocks/>
          </p:cNvGrpSpPr>
          <p:nvPr/>
        </p:nvGrpSpPr>
        <p:grpSpPr bwMode="auto">
          <a:xfrm>
            <a:off x="3269392" y="2792754"/>
            <a:ext cx="615221" cy="525462"/>
            <a:chOff x="3359333" y="3009998"/>
            <a:chExt cx="525084" cy="411065"/>
          </a:xfrm>
        </p:grpSpPr>
        <p:pic>
          <p:nvPicPr>
            <p:cNvPr id="118801" name="Picture 2">
              <a:extLst>
                <a:ext uri="{FF2B5EF4-FFF2-40B4-BE49-F238E27FC236}">
                  <a16:creationId xmlns:a16="http://schemas.microsoft.com/office/drawing/2014/main" id="{60931AB0-805E-468B-A164-BABFF8F0F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333" y="3009998"/>
              <a:ext cx="370174" cy="405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802" name="Line 42">
              <a:extLst>
                <a:ext uri="{FF2B5EF4-FFF2-40B4-BE49-F238E27FC236}">
                  <a16:creationId xmlns:a16="http://schemas.microsoft.com/office/drawing/2014/main" id="{DBB20E41-3B4D-4A60-B242-126BB4F54B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75085" y="3293273"/>
              <a:ext cx="209332" cy="127790"/>
            </a:xfrm>
            <a:prstGeom prst="line">
              <a:avLst/>
            </a:prstGeom>
            <a:noFill/>
            <a:ln w="44450">
              <a:solidFill>
                <a:srgbClr val="FFB9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99D47E9-11BD-AC26-0BE3-4BB3CF2BF554}"/>
              </a:ext>
            </a:extLst>
          </p:cNvPr>
          <p:cNvGrpSpPr/>
          <p:nvPr/>
        </p:nvGrpSpPr>
        <p:grpSpPr>
          <a:xfrm>
            <a:off x="153164" y="1210140"/>
            <a:ext cx="2607247" cy="2713669"/>
            <a:chOff x="177228" y="1246236"/>
            <a:chExt cx="2607247" cy="2713669"/>
          </a:xfrm>
        </p:grpSpPr>
        <p:grpSp>
          <p:nvGrpSpPr>
            <p:cNvPr id="118787" name="Group 3">
              <a:extLst>
                <a:ext uri="{FF2B5EF4-FFF2-40B4-BE49-F238E27FC236}">
                  <a16:creationId xmlns:a16="http://schemas.microsoft.com/office/drawing/2014/main" id="{800DEC2E-76D0-4279-8F97-C5F2FCD67A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075" y="3039155"/>
              <a:ext cx="2057400" cy="920750"/>
              <a:chOff x="642" y="1873"/>
              <a:chExt cx="1296" cy="580"/>
            </a:xfrm>
          </p:grpSpPr>
          <p:sp>
            <p:nvSpPr>
              <p:cNvPr id="118835" name="Line 4">
                <a:extLst>
                  <a:ext uri="{FF2B5EF4-FFF2-40B4-BE49-F238E27FC236}">
                    <a16:creationId xmlns:a16="http://schemas.microsoft.com/office/drawing/2014/main" id="{3F429DBD-7DDD-478C-87F7-6E9274F8C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5" y="2132"/>
                <a:ext cx="553" cy="321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836" name="Text Box 5">
                <a:extLst>
                  <a:ext uri="{FF2B5EF4-FFF2-40B4-BE49-F238E27FC236}">
                    <a16:creationId xmlns:a16="http://schemas.microsoft.com/office/drawing/2014/main" id="{6F01789D-B4F1-4731-A37B-04F96B0BE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" y="1873"/>
                <a:ext cx="1056" cy="446"/>
              </a:xfrm>
              <a:prstGeom prst="rect">
                <a:avLst/>
              </a:prstGeom>
              <a:solidFill>
                <a:srgbClr val="FFF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ja-JP" sz="1400" b="1">
                    <a:ea typeface="ＭＳ ゴシック" panose="020B0609070205080204" pitchFamily="49" charset="-128"/>
                  </a:rPr>
                  <a:t>Nuclear Transmutation</a:t>
                </a:r>
              </a:p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ja-JP" sz="1400" b="1">
                    <a:ea typeface="ＭＳ ゴシック" panose="020B0609070205080204" pitchFamily="49" charset="-128"/>
                  </a:rPr>
                  <a:t>(Phase 2)</a:t>
                </a:r>
              </a:p>
            </p:txBody>
          </p:sp>
        </p:grp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95B4475-6724-4909-B649-20F2589DF657}"/>
                </a:ext>
              </a:extLst>
            </p:cNvPr>
            <p:cNvSpPr/>
            <p:nvPr/>
          </p:nvSpPr>
          <p:spPr bwMode="auto">
            <a:xfrm>
              <a:off x="285920" y="1246236"/>
              <a:ext cx="2431415" cy="251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pitchFamily="-112" charset="0"/>
                <a:ea typeface="ＭＳ Ｐゴシック" pitchFamily="50" charset="-128"/>
                <a:cs typeface="Osaka"/>
              </a:endParaRPr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13FA48E-14C3-4A02-8C36-A628DB7E14B8}"/>
                </a:ext>
              </a:extLst>
            </p:cNvPr>
            <p:cNvGrpSpPr/>
            <p:nvPr/>
          </p:nvGrpSpPr>
          <p:grpSpPr>
            <a:xfrm>
              <a:off x="177228" y="1284326"/>
              <a:ext cx="2447131" cy="2401001"/>
              <a:chOff x="6595269" y="1332799"/>
              <a:chExt cx="2447131" cy="2401001"/>
            </a:xfrm>
          </p:grpSpPr>
          <p:pic>
            <p:nvPicPr>
              <p:cNvPr id="55" name="図 2">
                <a:extLst>
                  <a:ext uri="{FF2B5EF4-FFF2-40B4-BE49-F238E27FC236}">
                    <a16:creationId xmlns:a16="http://schemas.microsoft.com/office/drawing/2014/main" id="{E37A2B58-292A-4C05-A030-66A383BC9E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7700" y="1546225"/>
                <a:ext cx="1816100" cy="350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図 3">
                <a:extLst>
                  <a:ext uri="{FF2B5EF4-FFF2-40B4-BE49-F238E27FC236}">
                    <a16:creationId xmlns:a16="http://schemas.microsoft.com/office/drawing/2014/main" id="{1B8AEDD6-5C57-4A7C-BC56-09BEBB40F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0238" y="1725613"/>
                <a:ext cx="2000250" cy="2008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645B429D-5831-43B8-ACC6-B629BD816E60}"/>
                  </a:ext>
                </a:extLst>
              </p:cNvPr>
              <p:cNvCxnSpPr/>
              <p:nvPr/>
            </p:nvCxnSpPr>
            <p:spPr>
              <a:xfrm>
                <a:off x="7065963" y="2733675"/>
                <a:ext cx="1804987" cy="31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テキスト ボックス 5">
                <a:extLst>
                  <a:ext uri="{FF2B5EF4-FFF2-40B4-BE49-F238E27FC236}">
                    <a16:creationId xmlns:a16="http://schemas.microsoft.com/office/drawing/2014/main" id="{872F8126-5D76-4B73-B870-D827A3FADF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24766" y="2457863"/>
                <a:ext cx="8858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 sz="2400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600" b="1" dirty="0">
                    <a:solidFill>
                      <a:srgbClr val="0000FF"/>
                    </a:solidFill>
                    <a:ea typeface="ＭＳ Ｐゴシック" panose="020B0600070205080204" pitchFamily="50" charset="-128"/>
                  </a:rPr>
                  <a:t>50m</a:t>
                </a:r>
                <a:endParaRPr lang="ja-JP" altLang="en-US" sz="1600" b="1" dirty="0">
                  <a:solidFill>
                    <a:srgbClr val="0000FF"/>
                  </a:solidFill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6CF3E4F9-52CD-479B-838D-951ECF43500F}"/>
                  </a:ext>
                </a:extLst>
              </p:cNvPr>
              <p:cNvSpPr/>
              <p:nvPr/>
            </p:nvSpPr>
            <p:spPr>
              <a:xfrm>
                <a:off x="6948488" y="1362075"/>
                <a:ext cx="2093912" cy="2371725"/>
              </a:xfrm>
              <a:prstGeom prst="rect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013" dirty="0"/>
              </a:p>
            </p:txBody>
          </p:sp>
          <p:sp>
            <p:nvSpPr>
              <p:cNvPr id="60" name="テキスト ボックス 7">
                <a:extLst>
                  <a:ext uri="{FF2B5EF4-FFF2-40B4-BE49-F238E27FC236}">
                    <a16:creationId xmlns:a16="http://schemas.microsoft.com/office/drawing/2014/main" id="{9868C78A-0331-4653-9123-AD9881E34D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012656" y="2280444"/>
                <a:ext cx="153511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 sz="2400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1" dirty="0">
                    <a:solidFill>
                      <a:srgbClr val="7F7F7F"/>
                    </a:solidFill>
                    <a:ea typeface="ＭＳ Ｐゴシック" panose="020B0600070205080204" pitchFamily="50" charset="-128"/>
                  </a:rPr>
                  <a:t>Building</a:t>
                </a:r>
                <a:endParaRPr lang="ja-JP" altLang="en-US" sz="1800" b="1" dirty="0">
                  <a:solidFill>
                    <a:srgbClr val="7F7F7F"/>
                  </a:solidFill>
                  <a:ea typeface="ＭＳ Ｐゴシック" panose="020B0600070205080204" pitchFamily="50" charset="-128"/>
                </a:endParaRPr>
              </a:p>
            </p:txBody>
          </p:sp>
          <p:pic>
            <p:nvPicPr>
              <p:cNvPr id="61" name="図 8">
                <a:extLst>
                  <a:ext uri="{FF2B5EF4-FFF2-40B4-BE49-F238E27FC236}">
                    <a16:creationId xmlns:a16="http://schemas.microsoft.com/office/drawing/2014/main" id="{1C7BE91C-2F90-4A82-A70F-FF4D22BA04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7438" y="1608138"/>
                <a:ext cx="106362" cy="1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図 10">
                <a:extLst>
                  <a:ext uri="{FF2B5EF4-FFF2-40B4-BE49-F238E27FC236}">
                    <a16:creationId xmlns:a16="http://schemas.microsoft.com/office/drawing/2014/main" id="{EE0CE782-3ABA-4847-A8E4-EC80584CE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6500" y="1758950"/>
                <a:ext cx="128588" cy="40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図 11">
                <a:extLst>
                  <a:ext uri="{FF2B5EF4-FFF2-40B4-BE49-F238E27FC236}">
                    <a16:creationId xmlns:a16="http://schemas.microsoft.com/office/drawing/2014/main" id="{8D2F3BAC-2DA2-4073-880C-22BE0EC991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1100" y="1600200"/>
                <a:ext cx="150813" cy="180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テキスト ボックス 12">
                <a:extLst>
                  <a:ext uri="{FF2B5EF4-FFF2-40B4-BE49-F238E27FC236}">
                    <a16:creationId xmlns:a16="http://schemas.microsoft.com/office/drawing/2014/main" id="{E7DCC85D-86B2-4698-B978-C8AD83DF51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4738" y="1332799"/>
                <a:ext cx="123825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 sz="2400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500" b="1" dirty="0">
                    <a:solidFill>
                      <a:srgbClr val="0000FF"/>
                    </a:solidFill>
                    <a:ea typeface="ＭＳ Ｐゴシック" panose="020B0600070205080204" pitchFamily="50" charset="-128"/>
                  </a:rPr>
                  <a:t>HI LINAC</a:t>
                </a:r>
                <a:endParaRPr lang="ja-JP" altLang="en-US" sz="1500" b="1" dirty="0">
                  <a:solidFill>
                    <a:srgbClr val="0000FF"/>
                  </a:solidFill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455DB20F-FE32-4B4B-B665-821D6C6187BF}"/>
                  </a:ext>
                </a:extLst>
              </p:cNvPr>
              <p:cNvCxnSpPr/>
              <p:nvPr/>
            </p:nvCxnSpPr>
            <p:spPr>
              <a:xfrm>
                <a:off x="8899525" y="2141538"/>
                <a:ext cx="0" cy="35877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テキスト ボックス 9">
              <a:extLst>
                <a:ext uri="{FF2B5EF4-FFF2-40B4-BE49-F238E27FC236}">
                  <a16:creationId xmlns:a16="http://schemas.microsoft.com/office/drawing/2014/main" id="{86E6F512-ABDF-4477-80B2-1E3EA8526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872" y="2183552"/>
              <a:ext cx="160496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500" b="1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HI booster</a:t>
              </a:r>
            </a:p>
          </p:txBody>
        </p:sp>
        <p:sp>
          <p:nvSpPr>
            <p:cNvPr id="68" name="テキスト ボックス 9">
              <a:extLst>
                <a:ext uri="{FF2B5EF4-FFF2-40B4-BE49-F238E27FC236}">
                  <a16:creationId xmlns:a16="http://schemas.microsoft.com/office/drawing/2014/main" id="{63555793-5718-4757-A314-59B901C7B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743" y="2827654"/>
              <a:ext cx="16049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rgbClr val="FF0000"/>
                  </a:solidFill>
                  <a:ea typeface="ＭＳ Ｐゴシック" panose="020B0600070205080204" pitchFamily="50" charset="-128"/>
                </a:rPr>
                <a:t>Designed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1" dirty="0">
                  <a:solidFill>
                    <a:srgbClr val="FF0000"/>
                  </a:solidFill>
                  <a:ea typeface="ＭＳ Ｐゴシック" panose="020B0600070205080204" pitchFamily="50" charset="-128"/>
                </a:rPr>
                <a:t>Injector</a:t>
              </a: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BAB03BC-9A8D-4CC6-A157-BF33CA3AF29E}"/>
              </a:ext>
            </a:extLst>
          </p:cNvPr>
          <p:cNvCxnSpPr>
            <a:endCxn id="118801" idx="0"/>
          </p:cNvCxnSpPr>
          <p:nvPr/>
        </p:nvCxnSpPr>
        <p:spPr bwMode="auto">
          <a:xfrm>
            <a:off x="2659284" y="1211664"/>
            <a:ext cx="826968" cy="158109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9FB2B0C4-AAF7-4DED-98C3-4660E7EB8AF9}"/>
              </a:ext>
            </a:extLst>
          </p:cNvPr>
          <p:cNvCxnSpPr/>
          <p:nvPr/>
        </p:nvCxnSpPr>
        <p:spPr bwMode="auto">
          <a:xfrm flipV="1">
            <a:off x="2687404" y="3327313"/>
            <a:ext cx="750667" cy="2868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6">
            <a:extLst>
              <a:ext uri="{FF2B5EF4-FFF2-40B4-BE49-F238E27FC236}">
                <a16:creationId xmlns:a16="http://schemas.microsoft.com/office/drawing/2014/main" id="{CC3D5074-D4B4-D241-7CCE-5BD43708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358" y="6315486"/>
            <a:ext cx="9144000" cy="454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ja-JP" altLang="ja-JP" sz="2400" b="1">
              <a:solidFill>
                <a:schemeClr val="tx1"/>
              </a:solidFill>
              <a:ea typeface="Osaka" pitchFamily="8" charset="-128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61467BC-1B85-2E83-C422-63EA768A4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788" y="6351382"/>
            <a:ext cx="8440157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ja-JP" b="1" dirty="0">
                <a:solidFill>
                  <a:schemeClr val="accent2"/>
                </a:solidFill>
              </a:rPr>
              <a:t>Construction: 2001-2009,  High Flux Beams (0.5 MW at 30 GeV = 10</a:t>
            </a:r>
            <a:r>
              <a:rPr lang="en-US" altLang="ja-JP" b="1" baseline="30000" dirty="0">
                <a:solidFill>
                  <a:schemeClr val="accent2"/>
                </a:solidFill>
              </a:rPr>
              <a:t>14</a:t>
            </a:r>
            <a:r>
              <a:rPr lang="en-US" altLang="ja-JP" b="1" dirty="0">
                <a:solidFill>
                  <a:schemeClr val="accent2"/>
                </a:solidFill>
              </a:rPr>
              <a:t> flux/s) </a:t>
            </a:r>
            <a:endParaRPr lang="en-US" altLang="ja-JP" sz="1600" dirty="0">
              <a:solidFill>
                <a:schemeClr val="accent2"/>
              </a:solidFill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2EE0CAE8-FA39-6796-8799-BA869A27E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168" y="6356423"/>
            <a:ext cx="37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Helvetica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>
                <a:solidFill>
                  <a:srgbClr val="2D26E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87372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図 2">
            <a:extLst>
              <a:ext uri="{FF2B5EF4-FFF2-40B4-BE49-F238E27FC236}">
                <a16:creationId xmlns:a16="http://schemas.microsoft.com/office/drawing/2014/main" id="{4B1C16AB-8C78-49C9-BBE8-8F67B121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262062"/>
            <a:ext cx="71247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3A9A2937-BD22-4B50-8337-BF73B686C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1938"/>
            <a:ext cx="7772400" cy="533400"/>
          </a:xfrm>
          <a:prstGeom prst="rect">
            <a:avLst/>
          </a:prstGeom>
          <a:noFill/>
          <a:ln>
            <a:noFill/>
          </a:ln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+mn-lt"/>
                <a:ea typeface="+mn-ea"/>
                <a:cs typeface="Osak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+mn-lt"/>
                <a:ea typeface="+mn-ea"/>
                <a:cs typeface="Osak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+mn-lt"/>
                <a:ea typeface="+mn-ea"/>
                <a:cs typeface="Osak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+mn-lt"/>
                <a:ea typeface="+mn-ea"/>
                <a:cs typeface="Osaka"/>
              </a:defRPr>
            </a:lvl5pPr>
            <a:lvl6pPr marL="2514600" indent="-228600" algn="l" rtl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  <a:defRPr/>
            </a:pPr>
            <a:r>
              <a:rPr lang="en-US" altLang="ja-JP" sz="3600" kern="0" dirty="0">
                <a:solidFill>
                  <a:srgbClr val="0000FF"/>
                </a:solidFill>
                <a:latin typeface="+mj-lt"/>
              </a:rPr>
              <a:t>Net Proton Density</a:t>
            </a:r>
            <a:endParaRPr lang="ja-JP" altLang="en-US" sz="3600" kern="0" dirty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33797" name="グループ化 16">
            <a:extLst>
              <a:ext uri="{FF2B5EF4-FFF2-40B4-BE49-F238E27FC236}">
                <a16:creationId xmlns:a16="http://schemas.microsoft.com/office/drawing/2014/main" id="{DBBF9FC6-728B-4015-8972-B2881DF5D22A}"/>
              </a:ext>
            </a:extLst>
          </p:cNvPr>
          <p:cNvGrpSpPr>
            <a:grpSpLocks/>
          </p:cNvGrpSpPr>
          <p:nvPr/>
        </p:nvGrpSpPr>
        <p:grpSpPr bwMode="auto">
          <a:xfrm>
            <a:off x="3775125" y="1976496"/>
            <a:ext cx="3946472" cy="3100646"/>
            <a:chOff x="3774066" y="1908468"/>
            <a:chExt cx="3947998" cy="3100811"/>
          </a:xfrm>
        </p:grpSpPr>
        <p:sp>
          <p:nvSpPr>
            <p:cNvPr id="33798" name="テキスト ボックス 1">
              <a:extLst>
                <a:ext uri="{FF2B5EF4-FFF2-40B4-BE49-F238E27FC236}">
                  <a16:creationId xmlns:a16="http://schemas.microsoft.com/office/drawing/2014/main" id="{A52FAF9D-CDCC-4292-AEAC-E55EC77C1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4066" y="1908468"/>
              <a:ext cx="1967967" cy="646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AGS: 13.5 GeV/u</a:t>
              </a:r>
            </a:p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on fixed target</a:t>
              </a:r>
              <a:endParaRPr lang="ja-JP" altLang="en-US" sz="1800" dirty="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3799" name="テキスト ボックス 7">
              <a:extLst>
                <a:ext uri="{FF2B5EF4-FFF2-40B4-BE49-F238E27FC236}">
                  <a16:creationId xmlns:a16="http://schemas.microsoft.com/office/drawing/2014/main" id="{12C65D0C-C040-444E-A779-7E06DE0DD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2034" y="4016280"/>
              <a:ext cx="198003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RHIC: 200 GeV/u</a:t>
              </a:r>
            </a:p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in collider mode</a:t>
              </a: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3800" name="正方形/長方形 2">
              <a:extLst>
                <a:ext uri="{FF2B5EF4-FFF2-40B4-BE49-F238E27FC236}">
                  <a16:creationId xmlns:a16="http://schemas.microsoft.com/office/drawing/2014/main" id="{D4F56D67-0309-4068-9669-1F72AC021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1533" y="3348378"/>
              <a:ext cx="956734" cy="422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33801" name="テキスト ボックス 9">
              <a:extLst>
                <a:ext uri="{FF2B5EF4-FFF2-40B4-BE49-F238E27FC236}">
                  <a16:creationId xmlns:a16="http://schemas.microsoft.com/office/drawing/2014/main" id="{319750CF-CDFB-452A-9ABC-5CE944C02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6184" y="2677415"/>
              <a:ext cx="1877501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ja-JP" sz="1800" dirty="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SPS: 200 GeV/u</a:t>
              </a:r>
            </a:p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on fixed target</a:t>
              </a:r>
              <a:endParaRPr lang="ja-JP" altLang="en-US" sz="1800" dirty="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cxnSp>
          <p:nvCxnSpPr>
            <p:cNvPr id="33802" name="直線コネクタ 5">
              <a:extLst>
                <a:ext uri="{FF2B5EF4-FFF2-40B4-BE49-F238E27FC236}">
                  <a16:creationId xmlns:a16="http://schemas.microsoft.com/office/drawing/2014/main" id="{18F52EC2-3BD7-4876-9EEE-D3F544B6F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67968" y="4662611"/>
              <a:ext cx="326966" cy="346668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直線コネクタ 14">
              <a:extLst>
                <a:ext uri="{FF2B5EF4-FFF2-40B4-BE49-F238E27FC236}">
                  <a16:creationId xmlns:a16="http://schemas.microsoft.com/office/drawing/2014/main" id="{12003976-C3A4-474E-8E2D-CB7D648332A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05595" y="3372646"/>
              <a:ext cx="263491" cy="696793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直線コネクタ 15">
              <a:extLst>
                <a:ext uri="{FF2B5EF4-FFF2-40B4-BE49-F238E27FC236}">
                  <a16:creationId xmlns:a16="http://schemas.microsoft.com/office/drawing/2014/main" id="{A11C7243-15EB-4D32-85A1-B9FCAEC4BEE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64242" y="2554799"/>
              <a:ext cx="309922" cy="213456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BEF3C9CD-E9E8-4F3E-A008-1DA1178FD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83" y="204768"/>
            <a:ext cx="7772400" cy="533400"/>
          </a:xfrm>
          <a:prstGeom prst="rect">
            <a:avLst/>
          </a:prstGeom>
          <a:noFill/>
          <a:ln>
            <a:noFill/>
          </a:ln>
        </p:spPr>
        <p:txBody>
          <a:bodyPr lIns="90487" tIns="44450" rIns="90487" bIns="44450" anchor="b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8" charset="0"/>
                <a:ea typeface="Osaka" pitchFamily="8" charset="-128"/>
              </a:defRPr>
            </a:lvl9pPr>
          </a:lstStyle>
          <a:p>
            <a:pPr>
              <a:defRPr/>
            </a:pPr>
            <a:r>
              <a:rPr lang="en-US" altLang="ja-JP" sz="3400" kern="0" dirty="0"/>
              <a:t>Possibility for High-Density Formation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87184F5-3033-B377-F7FE-092A4A2C9393}"/>
              </a:ext>
            </a:extLst>
          </p:cNvPr>
          <p:cNvSpPr/>
          <p:nvPr/>
        </p:nvSpPr>
        <p:spPr bwMode="auto">
          <a:xfrm>
            <a:off x="260033" y="879475"/>
            <a:ext cx="8539162" cy="420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grpSp>
        <p:nvGrpSpPr>
          <p:cNvPr id="21516" name="図形グループ 13">
            <a:extLst>
              <a:ext uri="{FF2B5EF4-FFF2-40B4-BE49-F238E27FC236}">
                <a16:creationId xmlns:a16="http://schemas.microsoft.com/office/drawing/2014/main" id="{A5C37DB9-105A-9CF8-E608-FFCB94D31A2C}"/>
              </a:ext>
            </a:extLst>
          </p:cNvPr>
          <p:cNvGrpSpPr>
            <a:grpSpLocks/>
          </p:cNvGrpSpPr>
          <p:nvPr/>
        </p:nvGrpSpPr>
        <p:grpSpPr bwMode="auto">
          <a:xfrm>
            <a:off x="90701" y="795078"/>
            <a:ext cx="4880850" cy="5950487"/>
            <a:chOff x="4648200" y="756512"/>
            <a:chExt cx="4779198" cy="5818047"/>
          </a:xfrm>
        </p:grpSpPr>
        <p:pic>
          <p:nvPicPr>
            <p:cNvPr id="21517" name="図 21516">
              <a:extLst>
                <a:ext uri="{FF2B5EF4-FFF2-40B4-BE49-F238E27FC236}">
                  <a16:creationId xmlns:a16="http://schemas.microsoft.com/office/drawing/2014/main" id="{F123D640-3E05-8AEE-2C0A-632AA91A3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756512"/>
              <a:ext cx="4343400" cy="450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8" name="TextBox 6">
              <a:extLst>
                <a:ext uri="{FF2B5EF4-FFF2-40B4-BE49-F238E27FC236}">
                  <a16:creationId xmlns:a16="http://schemas.microsoft.com/office/drawing/2014/main" id="{63F0D78C-015A-7A5C-1863-E134CFF79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763" y="5762058"/>
              <a:ext cx="4554635" cy="812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ja-JP" sz="1600" dirty="0">
                  <a:latin typeface="+mj-lt"/>
                  <a:ea typeface="ＭＳ Ｐゴシック" panose="020B0600070205080204" pitchFamily="50" charset="-128"/>
                </a:rPr>
                <a:t>S. Goldhaber, Nature 275 (1978) 112</a:t>
              </a:r>
            </a:p>
            <a:p>
              <a:pPr marL="0" indent="0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ja-JP" sz="1600" dirty="0">
                  <a:latin typeface="+mj-lt"/>
                  <a:ea typeface="ＭＳ Ｐゴシック" panose="020B0600070205080204" pitchFamily="50" charset="-128"/>
                </a:rPr>
                <a:t>Initially,</a:t>
              </a:r>
            </a:p>
            <a:p>
              <a:pPr marL="0" indent="0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ja-JP" sz="1600" dirty="0">
                  <a:latin typeface="+mj-lt"/>
                  <a:ea typeface="ＭＳ Ｐゴシック" panose="020B0600070205080204" pitchFamily="50" charset="-128"/>
                </a:rPr>
                <a:t>L. D. Landau, </a:t>
              </a:r>
              <a:r>
                <a:rPr lang="en-US" altLang="ja-JP" sz="1600" dirty="0" err="1">
                  <a:latin typeface="+mj-lt"/>
                  <a:ea typeface="ＭＳ Ｐゴシック" panose="020B0600070205080204" pitchFamily="50" charset="-128"/>
                </a:rPr>
                <a:t>Nauk</a:t>
              </a:r>
              <a:r>
                <a:rPr lang="en-US" altLang="ja-JP" sz="1600" dirty="0">
                  <a:latin typeface="+mj-lt"/>
                  <a:ea typeface="ＭＳ Ｐゴシック" panose="020B0600070205080204" pitchFamily="50" charset="-128"/>
                </a:rPr>
                <a:t>. SSSR Ser. </a:t>
              </a:r>
              <a:r>
                <a:rPr lang="en-US" altLang="ja-JP" sz="1600" dirty="0" err="1">
                  <a:latin typeface="+mj-lt"/>
                  <a:ea typeface="ＭＳ Ｐゴシック" panose="020B0600070205080204" pitchFamily="50" charset="-128"/>
                </a:rPr>
                <a:t>Fiz</a:t>
              </a:r>
              <a:r>
                <a:rPr lang="en-US" altLang="ja-JP" sz="1600" dirty="0">
                  <a:latin typeface="+mj-lt"/>
                  <a:ea typeface="ＭＳ Ｐゴシック" panose="020B0600070205080204" pitchFamily="50" charset="-128"/>
                </a:rPr>
                <a:t>. 17 (1951) 51</a:t>
              </a:r>
            </a:p>
          </p:txBody>
        </p:sp>
        <p:sp>
          <p:nvSpPr>
            <p:cNvPr id="21519" name="正方形/長方形 7">
              <a:extLst>
                <a:ext uri="{FF2B5EF4-FFF2-40B4-BE49-F238E27FC236}">
                  <a16:creationId xmlns:a16="http://schemas.microsoft.com/office/drawing/2014/main" id="{109A9B49-13B0-D7A9-7BE8-3A8972B70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425" y="5237599"/>
              <a:ext cx="1211263" cy="33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600" b="1">
                  <a:solidFill>
                    <a:srgbClr val="0000FF"/>
                  </a:solidFill>
                  <a:latin typeface="Symbol" panose="05050102010706020507" pitchFamily="18" charset="2"/>
                </a:rPr>
                <a:t>r = 2g</a:t>
              </a:r>
              <a:r>
                <a:rPr lang="en-US" altLang="ja-JP" sz="1600" b="1" baseline="-25000">
                  <a:solidFill>
                    <a:srgbClr val="0000FF"/>
                  </a:solidFill>
                </a:rPr>
                <a:t>cm</a:t>
              </a:r>
              <a:r>
                <a:rPr lang="en-US" altLang="ja-JP" sz="1600" b="1">
                  <a:solidFill>
                    <a:srgbClr val="0000FF"/>
                  </a:solidFill>
                  <a:latin typeface="Symbol" panose="05050102010706020507" pitchFamily="18" charset="2"/>
                </a:rPr>
                <a:t>r</a:t>
              </a:r>
              <a:r>
                <a:rPr lang="en-US" altLang="ja-JP" sz="1600" b="1" baseline="-25000">
                  <a:solidFill>
                    <a:srgbClr val="0000FF"/>
                  </a:solidFill>
                  <a:latin typeface="AGENDA人名行書体L1" pitchFamily="65" charset="-128"/>
                </a:rPr>
                <a:t>0</a:t>
              </a:r>
              <a:endParaRPr lang="ja-JP" altLang="en-US" sz="1600" b="1" baseline="-25000">
                <a:solidFill>
                  <a:srgbClr val="0000FF"/>
                </a:solidFill>
                <a:latin typeface="AGENDA人名行書体L1" pitchFamily="65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520" name="正方形/長方形 21519">
              <a:extLst>
                <a:ext uri="{FF2B5EF4-FFF2-40B4-BE49-F238E27FC236}">
                  <a16:creationId xmlns:a16="http://schemas.microsoft.com/office/drawing/2014/main" id="{9B87CED3-9832-9E58-5C92-FB56EF475DEA}"/>
                </a:ext>
              </a:extLst>
            </p:cNvPr>
            <p:cNvSpPr/>
            <p:nvPr/>
          </p:nvSpPr>
          <p:spPr>
            <a:xfrm>
              <a:off x="6324600" y="5257865"/>
              <a:ext cx="1211263" cy="304854"/>
            </a:xfrm>
            <a:prstGeom prst="rect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C6E68F0-CE05-B0E2-2359-50C7FEE26DDC}"/>
              </a:ext>
            </a:extLst>
          </p:cNvPr>
          <p:cNvGrpSpPr/>
          <p:nvPr/>
        </p:nvGrpSpPr>
        <p:grpSpPr>
          <a:xfrm>
            <a:off x="4759698" y="1187375"/>
            <a:ext cx="4384302" cy="5131466"/>
            <a:chOff x="4759698" y="1153085"/>
            <a:chExt cx="4384302" cy="5131466"/>
          </a:xfrm>
        </p:grpSpPr>
        <p:pic>
          <p:nvPicPr>
            <p:cNvPr id="21531" name="図 21530">
              <a:extLst>
                <a:ext uri="{FF2B5EF4-FFF2-40B4-BE49-F238E27FC236}">
                  <a16:creationId xmlns:a16="http://schemas.microsoft.com/office/drawing/2014/main" id="{262C8A8D-1396-4F5B-F9D5-B1A9D02E9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0738" y="1556498"/>
              <a:ext cx="3833699" cy="3185352"/>
            </a:xfrm>
            <a:prstGeom prst="rect">
              <a:avLst/>
            </a:prstGeom>
          </p:spPr>
        </p:pic>
        <p:sp>
          <p:nvSpPr>
            <p:cNvPr id="21532" name="テキスト ボックス 21531">
              <a:extLst>
                <a:ext uri="{FF2B5EF4-FFF2-40B4-BE49-F238E27FC236}">
                  <a16:creationId xmlns:a16="http://schemas.microsoft.com/office/drawing/2014/main" id="{F0ECC410-5210-0A4F-BB2C-FDAC17295CDE}"/>
                </a:ext>
              </a:extLst>
            </p:cNvPr>
            <p:cNvSpPr txBox="1"/>
            <p:nvPr/>
          </p:nvSpPr>
          <p:spPr>
            <a:xfrm>
              <a:off x="6137909" y="5078916"/>
              <a:ext cx="24688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chemeClr val="tx2"/>
                  </a:solidFill>
                </a:rPr>
                <a:t>11</a:t>
              </a:r>
              <a:r>
                <a:rPr lang="ja-JP" altLang="en-US" dirty="0">
                  <a:solidFill>
                    <a:schemeClr val="tx2"/>
                  </a:solidFill>
                </a:rPr>
                <a:t> </a:t>
              </a:r>
              <a:r>
                <a:rPr kumimoji="1" lang="en-US" altLang="ja-JP" dirty="0" err="1">
                  <a:solidFill>
                    <a:schemeClr val="tx2"/>
                  </a:solidFill>
                </a:rPr>
                <a:t>AGeV</a:t>
              </a:r>
              <a:r>
                <a:rPr kumimoji="1" lang="ja-JP" altLang="en-US" dirty="0">
                  <a:solidFill>
                    <a:schemeClr val="tx2"/>
                  </a:solidFill>
                </a:rPr>
                <a:t> </a:t>
              </a:r>
              <a:r>
                <a:rPr kumimoji="1" lang="en-US" altLang="ja-JP" dirty="0">
                  <a:solidFill>
                    <a:schemeClr val="tx2"/>
                  </a:solidFill>
                </a:rPr>
                <a:t>at</a:t>
              </a:r>
              <a:r>
                <a:rPr kumimoji="1" lang="ja-JP" altLang="en-US" dirty="0">
                  <a:solidFill>
                    <a:schemeClr val="tx2"/>
                  </a:solidFill>
                </a:rPr>
                <a:t> </a:t>
              </a:r>
              <a:r>
                <a:rPr kumimoji="1" lang="en-US" altLang="ja-JP" dirty="0">
                  <a:solidFill>
                    <a:schemeClr val="tx2"/>
                  </a:solidFill>
                </a:rPr>
                <a:t>J-PARC on a fixed target:</a:t>
              </a:r>
            </a:p>
            <a:p>
              <a:pPr algn="ctr"/>
              <a:r>
                <a:rPr lang="en-US" altLang="ja-JP" dirty="0">
                  <a:solidFill>
                    <a:schemeClr val="tx2"/>
                  </a:solidFill>
                </a:rPr>
                <a:t>  </a:t>
              </a:r>
              <a:r>
                <a:rPr lang="ja-JP" altLang="en-US" dirty="0">
                  <a:solidFill>
                    <a:srgbClr val="FF0000"/>
                  </a:solidFill>
                </a:rPr>
                <a:t>➜</a:t>
              </a:r>
              <a:r>
                <a:rPr lang="ja-JP" altLang="en-US" dirty="0">
                  <a:solidFill>
                    <a:schemeClr val="tx2"/>
                  </a:solidFill>
                </a:rPr>
                <a:t>　</a:t>
              </a:r>
              <a:r>
                <a:rPr kumimoji="1" lang="en-US" altLang="ja-JP" dirty="0">
                  <a:solidFill>
                    <a:schemeClr val="tx2"/>
                  </a:solidFill>
                </a:rPr>
                <a:t>2</a:t>
              </a:r>
              <a:r>
                <a:rPr kumimoji="1" lang="en-US" altLang="ja-JP" dirty="0">
                  <a:solidFill>
                    <a:schemeClr val="tx2"/>
                  </a:solidFill>
                  <a:latin typeface="Symbol" panose="05050102010706020507" pitchFamily="18" charset="2"/>
                </a:rPr>
                <a:t>g</a:t>
              </a:r>
              <a:r>
                <a:rPr kumimoji="1" lang="en-US" altLang="ja-JP" baseline="-25000" dirty="0">
                  <a:solidFill>
                    <a:schemeClr val="tx2"/>
                  </a:solidFill>
                </a:rPr>
                <a:t>cm</a:t>
              </a:r>
              <a:r>
                <a:rPr kumimoji="1" lang="en-US" altLang="ja-JP" dirty="0">
                  <a:solidFill>
                    <a:schemeClr val="tx2"/>
                  </a:solidFill>
                </a:rPr>
                <a:t> = 5</a:t>
              </a:r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21534" name="テキスト ボックス 21533">
              <a:extLst>
                <a:ext uri="{FF2B5EF4-FFF2-40B4-BE49-F238E27FC236}">
                  <a16:creationId xmlns:a16="http://schemas.microsoft.com/office/drawing/2014/main" id="{5231D369-377A-2F36-5785-DB5518709ED5}"/>
                </a:ext>
              </a:extLst>
            </p:cNvPr>
            <p:cNvSpPr txBox="1"/>
            <p:nvPr/>
          </p:nvSpPr>
          <p:spPr>
            <a:xfrm>
              <a:off x="6599522" y="4578926"/>
              <a:ext cx="8352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Symbol" panose="05050102010706020507" pitchFamily="18" charset="2"/>
                </a:rPr>
                <a:t>r/r</a:t>
              </a:r>
              <a:r>
                <a:rPr kumimoji="1" lang="en-US" altLang="ja-JP" baseline="-25000" dirty="0">
                  <a:latin typeface="Symbol" panose="05050102010706020507" pitchFamily="18" charset="2"/>
                </a:rPr>
                <a:t>0</a:t>
              </a:r>
              <a:endParaRPr kumimoji="1" lang="ja-JP" alt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1535" name="テキスト ボックス 21534">
              <a:extLst>
                <a:ext uri="{FF2B5EF4-FFF2-40B4-BE49-F238E27FC236}">
                  <a16:creationId xmlns:a16="http://schemas.microsoft.com/office/drawing/2014/main" id="{0534C0F4-9EFD-7D96-8375-34FAAE66C661}"/>
                </a:ext>
              </a:extLst>
            </p:cNvPr>
            <p:cNvSpPr txBox="1"/>
            <p:nvPr/>
          </p:nvSpPr>
          <p:spPr>
            <a:xfrm rot="16200000">
              <a:off x="4198485" y="2072986"/>
              <a:ext cx="14917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  T (MeV)</a:t>
              </a:r>
              <a:endParaRPr kumimoji="1" lang="ja-JP" altLang="en-US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2167039-8F51-8EEC-4596-14A664D6418D}"/>
                </a:ext>
              </a:extLst>
            </p:cNvPr>
            <p:cNvSpPr txBox="1"/>
            <p:nvPr/>
          </p:nvSpPr>
          <p:spPr>
            <a:xfrm>
              <a:off x="5038378" y="1153085"/>
              <a:ext cx="39867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Pb+Pb</a:t>
              </a:r>
              <a:r>
                <a:rPr kumimoji="1" lang="en-US" altLang="ja-JP" dirty="0"/>
                <a:t> at 11 </a:t>
              </a:r>
              <a:r>
                <a:rPr kumimoji="1" lang="en-US" altLang="ja-JP" dirty="0" err="1"/>
                <a:t>AGeV</a:t>
              </a:r>
              <a:r>
                <a:rPr lang="ja-JP" altLang="en-US" dirty="0"/>
                <a:t>　</a:t>
              </a:r>
              <a:r>
                <a:rPr lang="en-US" altLang="ja-JP" dirty="0"/>
                <a:t>on a fixed target</a:t>
              </a:r>
              <a:endParaRPr kumimoji="1" lang="ja-JP" altLang="en-US" dirty="0"/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701299C5-DF66-B849-A8BA-3D7756F3C844}"/>
                </a:ext>
              </a:extLst>
            </p:cNvPr>
            <p:cNvCxnSpPr/>
            <p:nvPr/>
          </p:nvCxnSpPr>
          <p:spPr bwMode="auto">
            <a:xfrm flipV="1">
              <a:off x="7259033" y="4448268"/>
              <a:ext cx="0" cy="40895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78E931B-77CA-3856-BAF3-8584367DBFF5}"/>
                </a:ext>
              </a:extLst>
            </p:cNvPr>
            <p:cNvSpPr txBox="1"/>
            <p:nvPr/>
          </p:nvSpPr>
          <p:spPr>
            <a:xfrm>
              <a:off x="5020377" y="5945997"/>
              <a:ext cx="412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</a:rPr>
                <a:t>Y. Nara. Private communications, (2022)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13866BF-73FD-50BC-6007-50EEC37FE2A8}"/>
                </a:ext>
              </a:extLst>
            </p:cNvPr>
            <p:cNvSpPr txBox="1"/>
            <p:nvPr/>
          </p:nvSpPr>
          <p:spPr>
            <a:xfrm>
              <a:off x="7117621" y="4816791"/>
              <a:ext cx="12473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5</a:t>
              </a:r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086E094-6324-BB2C-F825-31B9C11EF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" y="1365049"/>
            <a:ext cx="7508378" cy="5109252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0B290FB0-76C4-6F1F-E7FD-F7E52D75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10" y="359596"/>
            <a:ext cx="7772400" cy="58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r>
              <a:rPr lang="en-US" altLang="ja-JP" sz="3600" kern="0" dirty="0"/>
              <a:t>Phase Diagram</a:t>
            </a:r>
            <a:endParaRPr lang="ja-JP" altLang="en-US" sz="3600" kern="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5A3C66-7AA0-666B-8A77-B20936A98D8D}"/>
              </a:ext>
            </a:extLst>
          </p:cNvPr>
          <p:cNvSpPr txBox="1"/>
          <p:nvPr/>
        </p:nvSpPr>
        <p:spPr>
          <a:xfrm>
            <a:off x="4572000" y="1947725"/>
            <a:ext cx="162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STAR-BES</a:t>
            </a:r>
            <a:endParaRPr kumimoji="1" lang="ja-JP" altLang="en-US" sz="40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627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E34DFF2-A33A-19E6-90A7-B69F85E58BE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0491" y="1311418"/>
            <a:ext cx="8371368" cy="5178056"/>
          </a:xfrm>
        </p:spPr>
        <p:txBody>
          <a:bodyPr/>
          <a:lstStyle/>
          <a:p>
            <a:r>
              <a:rPr kumimoji="1" lang="en-US" altLang="ja-JP" dirty="0"/>
              <a:t>I visited Berkeley in </a:t>
            </a:r>
            <a:r>
              <a:rPr kumimoji="1" lang="en-US" altLang="ja-JP" b="1" dirty="0"/>
              <a:t>1973</a:t>
            </a:r>
            <a:r>
              <a:rPr kumimoji="1" lang="en-US" altLang="ja-JP" dirty="0"/>
              <a:t> to work on muon science at the 184-inch Cyclotron.  The cyclotron was, however, shut down in 1974.  Instead, in </a:t>
            </a:r>
            <a:r>
              <a:rPr kumimoji="1" lang="en-US" altLang="ja-JP" b="1" dirty="0"/>
              <a:t>1974</a:t>
            </a:r>
            <a:r>
              <a:rPr kumimoji="1" lang="en-US" altLang="ja-JP" dirty="0"/>
              <a:t>, the Bevalac started its operation.</a:t>
            </a:r>
          </a:p>
          <a:p>
            <a:r>
              <a:rPr kumimoji="1" lang="en-US" altLang="ja-JP" dirty="0"/>
              <a:t>I met with Art in </a:t>
            </a:r>
            <a:r>
              <a:rPr kumimoji="1" lang="en-US" altLang="ja-JP" b="1" dirty="0"/>
              <a:t>1974</a:t>
            </a:r>
            <a:r>
              <a:rPr lang="en-US" altLang="ja-JP" b="1" dirty="0"/>
              <a:t>,</a:t>
            </a:r>
            <a:r>
              <a:rPr kumimoji="1" lang="en-US" altLang="ja-JP" b="1" dirty="0"/>
              <a:t> </a:t>
            </a:r>
            <a:r>
              <a:rPr kumimoji="1" lang="en-US" altLang="ja-JP" dirty="0"/>
              <a:t>for the first time, on the occasion of th</a:t>
            </a:r>
            <a:r>
              <a:rPr lang="en-US" altLang="ja-JP" dirty="0"/>
              <a:t>e High-Energy Heavy-Ion S</a:t>
            </a:r>
            <a:r>
              <a:rPr kumimoji="1" lang="en-US" altLang="ja-JP" dirty="0"/>
              <a:t>ummer Study held in Berkeley for the Bevalac (July 15-26, 1974).</a:t>
            </a:r>
          </a:p>
          <a:p>
            <a:r>
              <a:rPr lang="en-US" altLang="ja-JP" dirty="0"/>
              <a:t>I was very excited about this new field, so I brought a tape recorder and created a book in Japanese (71 pages of handwritten text, see the next page).  </a:t>
            </a:r>
            <a:endParaRPr kumimoji="1" lang="en-US" altLang="ja-JP" dirty="0"/>
          </a:p>
          <a:p>
            <a:r>
              <a:rPr lang="en-US" altLang="ja-JP" dirty="0"/>
              <a:t>Those days, I was a member of the Physics Division (the Segre-Chamberlain group).  I decided to come to this exciting field, though I had no experience.</a:t>
            </a:r>
            <a:endParaRPr kumimoji="1" lang="ja-JP" altLang="en-US" dirty="0"/>
          </a:p>
        </p:txBody>
      </p:sp>
      <p:sp>
        <p:nvSpPr>
          <p:cNvPr id="4" name="Rectangle 50">
            <a:extLst>
              <a:ext uri="{FF2B5EF4-FFF2-40B4-BE49-F238E27FC236}">
                <a16:creationId xmlns:a16="http://schemas.microsoft.com/office/drawing/2014/main" id="{A9C12F27-EDC4-9E7B-31B7-C385FA723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eaLnBrk="1"/>
            <a:r>
              <a:rPr lang="en-US" altLang="ja-JP" sz="3600" kern="0" dirty="0"/>
              <a:t>Art Poskanzer</a:t>
            </a:r>
            <a:r>
              <a:rPr lang="ja-JP" altLang="en-US" sz="3600" kern="0" dirty="0"/>
              <a:t> </a:t>
            </a:r>
            <a:r>
              <a:rPr lang="en-US" altLang="ja-JP" sz="3600" kern="0" dirty="0"/>
              <a:t>in 1974</a:t>
            </a:r>
          </a:p>
        </p:txBody>
      </p:sp>
    </p:spTree>
    <p:extLst>
      <p:ext uri="{BB962C8B-B14F-4D97-AF65-F5344CB8AC3E}">
        <p14:creationId xmlns:p14="http://schemas.microsoft.com/office/powerpoint/2010/main" val="26176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E1C953E-A944-7C6B-053C-7F9941C8B5E9}"/>
              </a:ext>
            </a:extLst>
          </p:cNvPr>
          <p:cNvSpPr/>
          <p:nvPr/>
        </p:nvSpPr>
        <p:spPr bwMode="auto">
          <a:xfrm>
            <a:off x="340756" y="919053"/>
            <a:ext cx="8740239" cy="61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41D440E-99A1-F07B-6E4E-21C279EFC12A}"/>
              </a:ext>
            </a:extLst>
          </p:cNvPr>
          <p:cNvSpPr txBox="1"/>
          <p:nvPr/>
        </p:nvSpPr>
        <p:spPr>
          <a:xfrm>
            <a:off x="322080" y="5002545"/>
            <a:ext cx="3565986" cy="1323439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arenR"/>
              <a:defRPr/>
            </a:pPr>
            <a:r>
              <a:rPr lang="en-US" altLang="ja-JP" sz="2000" dirty="0">
                <a:solidFill>
                  <a:schemeClr val="accent6"/>
                </a:solidFill>
              </a:rPr>
              <a:t>Use the</a:t>
            </a:r>
            <a:r>
              <a:rPr lang="ja-JP" altLang="en-US" sz="2000" dirty="0">
                <a:solidFill>
                  <a:schemeClr val="accent6"/>
                </a:solidFill>
              </a:rPr>
              <a:t> </a:t>
            </a:r>
            <a:r>
              <a:rPr lang="en-US" altLang="ja-JP" sz="2000" dirty="0">
                <a:solidFill>
                  <a:schemeClr val="accent6"/>
                </a:solidFill>
              </a:rPr>
              <a:t>existing</a:t>
            </a:r>
            <a:r>
              <a:rPr lang="ja-JP" altLang="en-US" sz="2000" dirty="0">
                <a:solidFill>
                  <a:schemeClr val="accent6"/>
                </a:solidFill>
              </a:rPr>
              <a:t> </a:t>
            </a:r>
            <a:r>
              <a:rPr lang="en-US" altLang="ja-JP" sz="2000" dirty="0">
                <a:solidFill>
                  <a:schemeClr val="accent6"/>
                </a:solidFill>
              </a:rPr>
              <a:t>KEK-PS</a:t>
            </a:r>
            <a:r>
              <a:rPr lang="ja-JP" altLang="en-US" sz="2000" dirty="0">
                <a:solidFill>
                  <a:schemeClr val="accent6"/>
                </a:solidFill>
              </a:rPr>
              <a:t> </a:t>
            </a:r>
            <a:r>
              <a:rPr lang="en-US" altLang="ja-JP" sz="2000" dirty="0">
                <a:solidFill>
                  <a:schemeClr val="accent6"/>
                </a:solidFill>
              </a:rPr>
              <a:t>Booster ring …  FREE</a:t>
            </a:r>
          </a:p>
          <a:p>
            <a:pPr marL="342900" indent="-342900">
              <a:buAutoNum type="arabicParenR"/>
              <a:defRPr/>
            </a:pPr>
            <a:r>
              <a:rPr lang="en-US" altLang="ja-JP" sz="2000" dirty="0">
                <a:solidFill>
                  <a:schemeClr val="accent6"/>
                </a:solidFill>
              </a:rPr>
              <a:t>Purchase a </a:t>
            </a:r>
            <a:r>
              <a:rPr lang="en-US" altLang="ja-JP" sz="2000" dirty="0" err="1">
                <a:solidFill>
                  <a:schemeClr val="accent6"/>
                </a:solidFill>
              </a:rPr>
              <a:t>commencially</a:t>
            </a:r>
            <a:r>
              <a:rPr lang="en-US" altLang="ja-JP" sz="2000" dirty="0">
                <a:solidFill>
                  <a:schemeClr val="accent6"/>
                </a:solidFill>
              </a:rPr>
              <a:t> available </a:t>
            </a:r>
            <a:r>
              <a:rPr lang="en-US" altLang="ja-JP" sz="2000" dirty="0" err="1">
                <a:solidFill>
                  <a:schemeClr val="accent6"/>
                </a:solidFill>
              </a:rPr>
              <a:t>Linac</a:t>
            </a:r>
            <a:r>
              <a:rPr lang="en-US" altLang="ja-JP" sz="2000" dirty="0">
                <a:solidFill>
                  <a:schemeClr val="accent6"/>
                </a:solidFill>
              </a:rPr>
              <a:t>  …  $20M</a:t>
            </a:r>
            <a:endParaRPr lang="ja-JP" altLang="en-US" sz="2000" dirty="0">
              <a:solidFill>
                <a:schemeClr val="accent6"/>
              </a:solidFill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2045E469-65DB-02E1-C457-A98C31A397DF}"/>
              </a:ext>
            </a:extLst>
          </p:cNvPr>
          <p:cNvGrpSpPr/>
          <p:nvPr/>
        </p:nvGrpSpPr>
        <p:grpSpPr>
          <a:xfrm rot="16200000">
            <a:off x="582436" y="850715"/>
            <a:ext cx="2947616" cy="3067019"/>
            <a:chOff x="177228" y="1246236"/>
            <a:chExt cx="2607247" cy="2713669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BB281D3B-CF37-DF6C-6F8B-947A5D4C7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075" y="3039155"/>
              <a:ext cx="2057400" cy="920750"/>
              <a:chOff x="642" y="1873"/>
              <a:chExt cx="1296" cy="580"/>
            </a:xfrm>
          </p:grpSpPr>
          <p:sp>
            <p:nvSpPr>
              <p:cNvPr id="55" name="Line 4">
                <a:extLst>
                  <a:ext uri="{FF2B5EF4-FFF2-40B4-BE49-F238E27FC236}">
                    <a16:creationId xmlns:a16="http://schemas.microsoft.com/office/drawing/2014/main" id="{B4FF6C49-A103-8A47-D182-0CE2AAA36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5" y="2132"/>
                <a:ext cx="553" cy="321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6" name="Text Box 5">
                <a:extLst>
                  <a:ext uri="{FF2B5EF4-FFF2-40B4-BE49-F238E27FC236}">
                    <a16:creationId xmlns:a16="http://schemas.microsoft.com/office/drawing/2014/main" id="{FE572FBB-4A93-5808-3FEC-4F49C4E95D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" y="1873"/>
                <a:ext cx="1056" cy="446"/>
              </a:xfrm>
              <a:prstGeom prst="rect">
                <a:avLst/>
              </a:prstGeom>
              <a:solidFill>
                <a:srgbClr val="FFF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ja-JP" sz="1400" b="1">
                    <a:ea typeface="ＭＳ ゴシック" panose="020B0609070205080204" pitchFamily="49" charset="-128"/>
                  </a:rPr>
                  <a:t>Nuclear Transmutation</a:t>
                </a:r>
              </a:p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ja-JP" sz="1400" b="1">
                    <a:ea typeface="ＭＳ ゴシック" panose="020B0609070205080204" pitchFamily="49" charset="-128"/>
                  </a:rPr>
                  <a:t>(Phase 2)</a:t>
                </a:r>
              </a:p>
            </p:txBody>
          </p:sp>
        </p:grp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B3C5B20-FDE5-6571-932F-B5EC879AEB7C}"/>
                </a:ext>
              </a:extLst>
            </p:cNvPr>
            <p:cNvSpPr/>
            <p:nvPr/>
          </p:nvSpPr>
          <p:spPr bwMode="auto">
            <a:xfrm>
              <a:off x="285920" y="1246236"/>
              <a:ext cx="2431415" cy="251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pitchFamily="-112" charset="0"/>
                <a:ea typeface="ＭＳ Ｐゴシック" pitchFamily="50" charset="-128"/>
                <a:cs typeface="Osaka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FCFFED9-B56D-5A67-5C7B-1F8F26A2D1C1}"/>
                </a:ext>
              </a:extLst>
            </p:cNvPr>
            <p:cNvGrpSpPr/>
            <p:nvPr/>
          </p:nvGrpSpPr>
          <p:grpSpPr>
            <a:xfrm>
              <a:off x="177228" y="1284326"/>
              <a:ext cx="2447131" cy="2401001"/>
              <a:chOff x="6595269" y="1332799"/>
              <a:chExt cx="2447131" cy="2401001"/>
            </a:xfrm>
          </p:grpSpPr>
          <p:pic>
            <p:nvPicPr>
              <p:cNvPr id="44" name="図 2">
                <a:extLst>
                  <a:ext uri="{FF2B5EF4-FFF2-40B4-BE49-F238E27FC236}">
                    <a16:creationId xmlns:a16="http://schemas.microsoft.com/office/drawing/2014/main" id="{8D2DDE8B-EBDC-6EC6-A462-F9A8D6AB11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7700" y="1546225"/>
                <a:ext cx="1816100" cy="350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図 3">
                <a:extLst>
                  <a:ext uri="{FF2B5EF4-FFF2-40B4-BE49-F238E27FC236}">
                    <a16:creationId xmlns:a16="http://schemas.microsoft.com/office/drawing/2014/main" id="{06EE1485-218F-6B28-DB8D-5812E1880D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0238" y="1725613"/>
                <a:ext cx="2000250" cy="2008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" name="直線矢印コネクタ 45">
                <a:extLst>
                  <a:ext uri="{FF2B5EF4-FFF2-40B4-BE49-F238E27FC236}">
                    <a16:creationId xmlns:a16="http://schemas.microsoft.com/office/drawing/2014/main" id="{8B0A3537-169E-834F-CDCC-AB2FE996ACDD}"/>
                  </a:ext>
                </a:extLst>
              </p:cNvPr>
              <p:cNvCxnSpPr/>
              <p:nvPr/>
            </p:nvCxnSpPr>
            <p:spPr>
              <a:xfrm>
                <a:off x="7065963" y="2733675"/>
                <a:ext cx="1804987" cy="31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5">
                <a:extLst>
                  <a:ext uri="{FF2B5EF4-FFF2-40B4-BE49-F238E27FC236}">
                    <a16:creationId xmlns:a16="http://schemas.microsoft.com/office/drawing/2014/main" id="{3A3C89B2-1C46-E38F-D67F-C83133DB3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24766" y="2457863"/>
                <a:ext cx="8858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 sz="2400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600" b="1" dirty="0">
                    <a:solidFill>
                      <a:srgbClr val="0000FF"/>
                    </a:solidFill>
                    <a:ea typeface="ＭＳ Ｐゴシック" panose="020B0600070205080204" pitchFamily="50" charset="-128"/>
                  </a:rPr>
                  <a:t>50m</a:t>
                </a:r>
                <a:endParaRPr lang="ja-JP" altLang="en-US" sz="1600" b="1" dirty="0">
                  <a:solidFill>
                    <a:srgbClr val="0000FF"/>
                  </a:solidFill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056616C2-F8A2-535E-A128-04550E8D87FA}"/>
                  </a:ext>
                </a:extLst>
              </p:cNvPr>
              <p:cNvSpPr/>
              <p:nvPr/>
            </p:nvSpPr>
            <p:spPr>
              <a:xfrm>
                <a:off x="6948488" y="1362075"/>
                <a:ext cx="2093912" cy="2371725"/>
              </a:xfrm>
              <a:prstGeom prst="rect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013" dirty="0"/>
              </a:p>
            </p:txBody>
          </p:sp>
          <p:sp>
            <p:nvSpPr>
              <p:cNvPr id="49" name="テキスト ボックス 7">
                <a:extLst>
                  <a:ext uri="{FF2B5EF4-FFF2-40B4-BE49-F238E27FC236}">
                    <a16:creationId xmlns:a16="http://schemas.microsoft.com/office/drawing/2014/main" id="{5EEE17C0-6D4E-107E-85C8-DCC3D0137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012656" y="2280444"/>
                <a:ext cx="153511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 sz="2400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1" dirty="0">
                    <a:solidFill>
                      <a:srgbClr val="7F7F7F"/>
                    </a:solidFill>
                    <a:ea typeface="ＭＳ Ｐゴシック" panose="020B0600070205080204" pitchFamily="50" charset="-128"/>
                  </a:rPr>
                  <a:t>Building</a:t>
                </a:r>
                <a:endParaRPr lang="ja-JP" altLang="en-US" sz="1800" b="1" dirty="0">
                  <a:solidFill>
                    <a:srgbClr val="7F7F7F"/>
                  </a:solidFill>
                  <a:ea typeface="ＭＳ Ｐゴシック" panose="020B0600070205080204" pitchFamily="50" charset="-128"/>
                </a:endParaRPr>
              </a:p>
            </p:txBody>
          </p:sp>
          <p:pic>
            <p:nvPicPr>
              <p:cNvPr id="50" name="図 8">
                <a:extLst>
                  <a:ext uri="{FF2B5EF4-FFF2-40B4-BE49-F238E27FC236}">
                    <a16:creationId xmlns:a16="http://schemas.microsoft.com/office/drawing/2014/main" id="{93BE138B-ED40-4787-EC49-DEA47C0AC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7438" y="1608138"/>
                <a:ext cx="106362" cy="12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図 10">
                <a:extLst>
                  <a:ext uri="{FF2B5EF4-FFF2-40B4-BE49-F238E27FC236}">
                    <a16:creationId xmlns:a16="http://schemas.microsoft.com/office/drawing/2014/main" id="{3B29C6C4-6336-A5E2-566F-58338CF2EC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6500" y="1758950"/>
                <a:ext cx="128588" cy="40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図 11">
                <a:extLst>
                  <a:ext uri="{FF2B5EF4-FFF2-40B4-BE49-F238E27FC236}">
                    <a16:creationId xmlns:a16="http://schemas.microsoft.com/office/drawing/2014/main" id="{51CFBEEA-D8A8-3B82-97C3-1DB6168F1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1100" y="1600200"/>
                <a:ext cx="150813" cy="180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テキスト ボックス 12">
                <a:extLst>
                  <a:ext uri="{FF2B5EF4-FFF2-40B4-BE49-F238E27FC236}">
                    <a16:creationId xmlns:a16="http://schemas.microsoft.com/office/drawing/2014/main" id="{AF696E4D-8C05-2A5B-5B50-EE699CC3BD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4738" y="1332799"/>
                <a:ext cx="123825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 sz="2400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500" b="1" dirty="0">
                    <a:solidFill>
                      <a:srgbClr val="0000FF"/>
                    </a:solidFill>
                    <a:ea typeface="ＭＳ Ｐゴシック" panose="020B0600070205080204" pitchFamily="50" charset="-128"/>
                  </a:rPr>
                  <a:t>HI LINAC</a:t>
                </a:r>
                <a:endParaRPr lang="ja-JP" altLang="en-US" sz="1500" b="1" dirty="0">
                  <a:solidFill>
                    <a:srgbClr val="0000FF"/>
                  </a:solidFill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CC8DB49E-ED2C-DE8B-D810-C1A6D04877D5}"/>
                  </a:ext>
                </a:extLst>
              </p:cNvPr>
              <p:cNvCxnSpPr/>
              <p:nvPr/>
            </p:nvCxnSpPr>
            <p:spPr>
              <a:xfrm>
                <a:off x="8899525" y="2141538"/>
                <a:ext cx="0" cy="35877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テキスト ボックス 9">
              <a:extLst>
                <a:ext uri="{FF2B5EF4-FFF2-40B4-BE49-F238E27FC236}">
                  <a16:creationId xmlns:a16="http://schemas.microsoft.com/office/drawing/2014/main" id="{0207FA21-9DA1-671E-DFDF-8A4F36440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872" y="2183552"/>
              <a:ext cx="160496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500" b="1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HI booster</a:t>
              </a: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36D036F1-B4A8-DA83-AF33-4FE1395E1593}"/>
              </a:ext>
            </a:extLst>
          </p:cNvPr>
          <p:cNvGrpSpPr/>
          <p:nvPr/>
        </p:nvGrpSpPr>
        <p:grpSpPr>
          <a:xfrm rot="11340000" flipH="1">
            <a:off x="1890312" y="1204231"/>
            <a:ext cx="605787" cy="529266"/>
            <a:chOff x="3948065" y="2348231"/>
            <a:chExt cx="4907010" cy="4076847"/>
          </a:xfrm>
        </p:grpSpPr>
        <p:pic>
          <p:nvPicPr>
            <p:cNvPr id="58" name="コンテンツ プレースホルダー 4">
              <a:extLst>
                <a:ext uri="{FF2B5EF4-FFF2-40B4-BE49-F238E27FC236}">
                  <a16:creationId xmlns:a16="http://schemas.microsoft.com/office/drawing/2014/main" id="{F86786D0-DA06-1F40-6C61-761729838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48065" y="2462678"/>
              <a:ext cx="4900613" cy="3962400"/>
            </a:xfrm>
            <a:prstGeom prst="rect">
              <a:avLst/>
            </a:prstGeom>
          </p:spPr>
        </p:pic>
        <p:sp>
          <p:nvSpPr>
            <p:cNvPr id="59" name="正方形/長方形 5">
              <a:extLst>
                <a:ext uri="{FF2B5EF4-FFF2-40B4-BE49-F238E27FC236}">
                  <a16:creationId xmlns:a16="http://schemas.microsoft.com/office/drawing/2014/main" id="{71D21903-EE5E-0A21-56A7-3DF5E69A8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550" y="2348231"/>
              <a:ext cx="1025525" cy="1431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DA62E990-1C38-A6B5-6C03-55FD6F05E189}"/>
              </a:ext>
            </a:extLst>
          </p:cNvPr>
          <p:cNvCxnSpPr>
            <a:cxnSpLocks/>
          </p:cNvCxnSpPr>
          <p:nvPr/>
        </p:nvCxnSpPr>
        <p:spPr bwMode="auto">
          <a:xfrm rot="11340000" flipH="1" flipV="1">
            <a:off x="5224094" y="-975094"/>
            <a:ext cx="276004" cy="510583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DD328303-4B49-A7D8-E70F-55874941B266}"/>
              </a:ext>
            </a:extLst>
          </p:cNvPr>
          <p:cNvSpPr/>
          <p:nvPr/>
        </p:nvSpPr>
        <p:spPr bwMode="auto">
          <a:xfrm>
            <a:off x="3353614" y="750395"/>
            <a:ext cx="385752" cy="634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F51B9296-22D2-3EFF-96AB-77EE484952DE}"/>
              </a:ext>
            </a:extLst>
          </p:cNvPr>
          <p:cNvCxnSpPr>
            <a:cxnSpLocks/>
          </p:cNvCxnSpPr>
          <p:nvPr/>
        </p:nvCxnSpPr>
        <p:spPr bwMode="auto">
          <a:xfrm rot="11340000" flipH="1" flipV="1">
            <a:off x="2367628" y="1502617"/>
            <a:ext cx="276004" cy="510583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EFD8AC16-5C19-9D61-9745-C75DD6DA0C02}"/>
              </a:ext>
            </a:extLst>
          </p:cNvPr>
          <p:cNvGrpSpPr/>
          <p:nvPr/>
        </p:nvGrpSpPr>
        <p:grpSpPr>
          <a:xfrm>
            <a:off x="3038428" y="280663"/>
            <a:ext cx="5990272" cy="3707839"/>
            <a:chOff x="3293442" y="251419"/>
            <a:chExt cx="5990272" cy="3707839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F5C0E03C-2D04-0A00-7660-916F1666D575}"/>
                </a:ext>
              </a:extLst>
            </p:cNvPr>
            <p:cNvGrpSpPr/>
            <p:nvPr/>
          </p:nvGrpSpPr>
          <p:grpSpPr>
            <a:xfrm rot="11340000" flipH="1">
              <a:off x="3947184" y="635616"/>
              <a:ext cx="4164243" cy="3323642"/>
              <a:chOff x="3479734" y="2348231"/>
              <a:chExt cx="5375341" cy="4076847"/>
            </a:xfrm>
          </p:grpSpPr>
          <p:pic>
            <p:nvPicPr>
              <p:cNvPr id="24" name="コンテンツ プレースホルダー 4">
                <a:extLst>
                  <a:ext uri="{FF2B5EF4-FFF2-40B4-BE49-F238E27FC236}">
                    <a16:creationId xmlns:a16="http://schemas.microsoft.com/office/drawing/2014/main" id="{2596D0E8-56CA-A752-0F1E-70D7E8F1DC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48065" y="2462678"/>
                <a:ext cx="4900613" cy="3962400"/>
              </a:xfrm>
              <a:prstGeom prst="rect">
                <a:avLst/>
              </a:prstGeom>
            </p:spPr>
          </p:pic>
          <p:sp>
            <p:nvSpPr>
              <p:cNvPr id="25" name="正方形/長方形 5">
                <a:extLst>
                  <a:ext uri="{FF2B5EF4-FFF2-40B4-BE49-F238E27FC236}">
                    <a16:creationId xmlns:a16="http://schemas.microsoft.com/office/drawing/2014/main" id="{60DF7F4C-BC73-1558-C0E9-B6592342A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9550" y="2348231"/>
                <a:ext cx="1025525" cy="14319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kumimoji="1" sz="2000">
                    <a:solidFill>
                      <a:srgbClr val="00AE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00000"/>
                  <a:buChar char="•"/>
                  <a:defRPr kumimoji="1" sz="2400">
                    <a:solidFill>
                      <a:srgbClr val="AD6900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•"/>
                  <a:defRPr kumimoji="1" sz="2000">
                    <a:solidFill>
                      <a:schemeClr val="tx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Char char="–"/>
                  <a:defRPr kumimoji="1" sz="1600">
                    <a:solidFill>
                      <a:schemeClr val="accent2"/>
                    </a:solidFill>
                    <a:latin typeface="Helvetica" panose="020B0604020202020204" pitchFamily="34" charset="0"/>
                    <a:ea typeface="Osaka"/>
                    <a:cs typeface="Osaka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>
                  <a:solidFill>
                    <a:srgbClr val="0000FF"/>
                  </a:solidFill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D5DFAA64-96A2-A411-816B-65168FD025E0}"/>
                  </a:ext>
                </a:extLst>
              </p:cNvPr>
              <p:cNvCxnSpPr/>
              <p:nvPr/>
            </p:nvCxnSpPr>
            <p:spPr bwMode="auto">
              <a:xfrm>
                <a:off x="3479734" y="5971378"/>
                <a:ext cx="835025" cy="132475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04ACEDA8-F7A1-F451-6B39-60BA7AB557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01574" y="3441377"/>
                <a:ext cx="482600" cy="855663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68" name="テキスト ボックス 8">
              <a:extLst>
                <a:ext uri="{FF2B5EF4-FFF2-40B4-BE49-F238E27FC236}">
                  <a16:creationId xmlns:a16="http://schemas.microsoft.com/office/drawing/2014/main" id="{767935F3-2891-F601-C163-7B8721A58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2588" y="706616"/>
              <a:ext cx="1951126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500 MeV proton or 147 </a:t>
              </a:r>
              <a:r>
                <a:rPr lang="en-US" altLang="ja-JP" sz="1800" dirty="0" err="1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AMeV</a:t>
              </a:r>
              <a:r>
                <a:rPr lang="en-US" altLang="ja-JP" sz="18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 heavy ion (sufficiently high to inject to 3 GeV ring )</a:t>
              </a:r>
              <a:endParaRPr lang="ja-JP" altLang="en-US" sz="1800" dirty="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70" name="テキスト ボックス 7">
              <a:extLst>
                <a:ext uri="{FF2B5EF4-FFF2-40B4-BE49-F238E27FC236}">
                  <a16:creationId xmlns:a16="http://schemas.microsoft.com/office/drawing/2014/main" id="{A379E074-1DE1-8D40-2FE6-A93CA4967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3442" y="251419"/>
              <a:ext cx="29559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10 </a:t>
              </a:r>
              <a:r>
                <a:rPr lang="en-US" altLang="ja-JP" sz="2000" dirty="0" err="1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AMeV</a:t>
              </a:r>
              <a:r>
                <a:rPr lang="en-US" altLang="ja-JP" sz="2000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 heavy ion</a:t>
              </a:r>
              <a:endParaRPr lang="ja-JP" altLang="en-US" sz="2000" dirty="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71" name="図 3">
            <a:extLst>
              <a:ext uri="{FF2B5EF4-FFF2-40B4-BE49-F238E27FC236}">
                <a16:creationId xmlns:a16="http://schemas.microsoft.com/office/drawing/2014/main" id="{7CF18225-1DEE-520C-E157-6A90C2CDB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72" y="3858034"/>
            <a:ext cx="40640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379C559F-53B1-436F-B4D1-7712D81E9AF5}"/>
              </a:ext>
            </a:extLst>
          </p:cNvPr>
          <p:cNvSpPr txBox="1"/>
          <p:nvPr/>
        </p:nvSpPr>
        <p:spPr>
          <a:xfrm>
            <a:off x="2452042" y="3591449"/>
            <a:ext cx="1538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chemeClr val="accent6"/>
                </a:solidFill>
              </a:rPr>
              <a:t>Full Version</a:t>
            </a:r>
          </a:p>
          <a:p>
            <a:pPr algn="ctr"/>
            <a:r>
              <a:rPr lang="en-US" altLang="ja-JP" sz="2000" dirty="0">
                <a:solidFill>
                  <a:schemeClr val="accent6"/>
                </a:solidFill>
              </a:rPr>
              <a:t>&gt; $150M</a:t>
            </a:r>
            <a:endParaRPr lang="ja-JP" altLang="en-US" sz="2000" dirty="0"/>
          </a:p>
        </p:txBody>
      </p: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1DB6A24F-3226-35F3-54A3-D45261961A22}"/>
              </a:ext>
            </a:extLst>
          </p:cNvPr>
          <p:cNvCxnSpPr/>
          <p:nvPr/>
        </p:nvCxnSpPr>
        <p:spPr bwMode="auto">
          <a:xfrm flipH="1" flipV="1">
            <a:off x="2808439" y="3187945"/>
            <a:ext cx="206144" cy="40614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BD59E797-A32D-67E3-995D-C3B73DDADDA8}"/>
              </a:ext>
            </a:extLst>
          </p:cNvPr>
          <p:cNvSpPr txBox="1"/>
          <p:nvPr/>
        </p:nvSpPr>
        <p:spPr>
          <a:xfrm>
            <a:off x="838430" y="4556123"/>
            <a:ext cx="27620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200" dirty="0">
                <a:solidFill>
                  <a:schemeClr val="accent6"/>
                </a:solidFill>
              </a:rPr>
              <a:t>Staging Idea</a:t>
            </a:r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450CEC0A-8324-5700-A7D3-F85C0D2D4E52}"/>
              </a:ext>
            </a:extLst>
          </p:cNvPr>
          <p:cNvCxnSpPr>
            <a:cxnSpLocks/>
          </p:cNvCxnSpPr>
          <p:nvPr/>
        </p:nvCxnSpPr>
        <p:spPr bwMode="auto">
          <a:xfrm flipV="1">
            <a:off x="1413731" y="1192749"/>
            <a:ext cx="648000" cy="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C687CD62-1A02-DB1E-47B5-A60A483801A1}"/>
              </a:ext>
            </a:extLst>
          </p:cNvPr>
          <p:cNvCxnSpPr>
            <a:stCxn id="58" idx="2"/>
          </p:cNvCxnSpPr>
          <p:nvPr/>
        </p:nvCxnSpPr>
        <p:spPr bwMode="auto">
          <a:xfrm flipV="1">
            <a:off x="2234214" y="753564"/>
            <a:ext cx="3491187" cy="453864"/>
          </a:xfrm>
          <a:prstGeom prst="line">
            <a:avLst/>
          </a:prstGeom>
          <a:noFill/>
          <a:ln w="5715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55B9DD52-D4E0-6370-6D8B-DB1AF01AE447}"/>
              </a:ext>
            </a:extLst>
          </p:cNvPr>
          <p:cNvCxnSpPr/>
          <p:nvPr/>
        </p:nvCxnSpPr>
        <p:spPr bwMode="auto">
          <a:xfrm>
            <a:off x="2105073" y="1623029"/>
            <a:ext cx="3422949" cy="1825788"/>
          </a:xfrm>
          <a:prstGeom prst="line">
            <a:avLst/>
          </a:prstGeom>
          <a:noFill/>
          <a:ln w="5715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" name="テキスト ボックス 9">
            <a:extLst>
              <a:ext uri="{FF2B5EF4-FFF2-40B4-BE49-F238E27FC236}">
                <a16:creationId xmlns:a16="http://schemas.microsoft.com/office/drawing/2014/main" id="{C132C06F-89FB-718D-2C9F-3195604B8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129" y="1998386"/>
            <a:ext cx="1249731" cy="64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>
                <a:solidFill>
                  <a:srgbClr val="FF0000"/>
                </a:solidFill>
                <a:ea typeface="ＭＳ Ｐゴシック" panose="020B0600070205080204" pitchFamily="50" charset="-128"/>
              </a:rPr>
              <a:t>To 3GeV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>
                <a:solidFill>
                  <a:srgbClr val="FF0000"/>
                </a:solidFill>
                <a:ea typeface="ＭＳ Ｐゴシック" panose="020B0600070205080204" pitchFamily="50" charset="-128"/>
              </a:rPr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34204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1" grpId="0"/>
      <p:bldP spid="1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24D2E6B-74E0-4D54-AB09-3E9D8738EEE2}"/>
              </a:ext>
            </a:extLst>
          </p:cNvPr>
          <p:cNvSpPr txBox="1">
            <a:spLocks/>
          </p:cNvSpPr>
          <p:nvPr/>
        </p:nvSpPr>
        <p:spPr bwMode="auto">
          <a:xfrm>
            <a:off x="1428748" y="443403"/>
            <a:ext cx="6630194" cy="457719"/>
          </a:xfrm>
          <a:prstGeom prst="rect">
            <a:avLst/>
          </a:prstGeom>
          <a:noFill/>
          <a:ln>
            <a:noFill/>
          </a:ln>
        </p:spPr>
        <p:txBody>
          <a:bodyPr lIns="90487" tIns="44450" rIns="90487" bIns="44450" anchor="b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algn="ctr">
              <a:defRPr/>
            </a:pPr>
            <a:r>
              <a:rPr lang="en-US" sz="3600" kern="0" dirty="0"/>
              <a:t>J-PARC Staging Idea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1681A43-A1D1-FDAD-A2A5-47C52EC13CEE}"/>
              </a:ext>
            </a:extLst>
          </p:cNvPr>
          <p:cNvSpPr/>
          <p:nvPr/>
        </p:nvSpPr>
        <p:spPr bwMode="auto">
          <a:xfrm>
            <a:off x="160020" y="952500"/>
            <a:ext cx="8690293" cy="41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8" name="図 13">
            <a:extLst>
              <a:ext uri="{FF2B5EF4-FFF2-40B4-BE49-F238E27FC236}">
                <a16:creationId xmlns:a16="http://schemas.microsoft.com/office/drawing/2014/main" id="{C2FF7D71-09E7-4E3E-D3EA-588C39F6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930765"/>
            <a:ext cx="691673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5B38285-22E6-88B7-79F9-125514D2C49B}"/>
              </a:ext>
            </a:extLst>
          </p:cNvPr>
          <p:cNvGrpSpPr>
            <a:grpSpLocks/>
          </p:cNvGrpSpPr>
          <p:nvPr/>
        </p:nvGrpSpPr>
        <p:grpSpPr bwMode="auto">
          <a:xfrm>
            <a:off x="2409826" y="2093674"/>
            <a:ext cx="5080000" cy="708025"/>
            <a:chOff x="2410366" y="2409824"/>
            <a:chExt cx="5080000" cy="708025"/>
          </a:xfrm>
        </p:grpSpPr>
        <p:sp>
          <p:nvSpPr>
            <p:cNvPr id="17" name="正方形/長方形 1">
              <a:extLst>
                <a:ext uri="{FF2B5EF4-FFF2-40B4-BE49-F238E27FC236}">
                  <a16:creationId xmlns:a16="http://schemas.microsoft.com/office/drawing/2014/main" id="{1C9F69D0-9B51-6337-BF63-7446D3B53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366" y="2655881"/>
              <a:ext cx="1296000" cy="2159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テキスト ボックス 2">
              <a:extLst>
                <a:ext uri="{FF2B5EF4-FFF2-40B4-BE49-F238E27FC236}">
                  <a16:creationId xmlns:a16="http://schemas.microsoft.com/office/drawing/2014/main" id="{A0E96A41-B789-E29D-26BB-FF90773F5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2823" y="2409824"/>
              <a:ext cx="2137543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1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Staging Idea</a:t>
              </a:r>
              <a:r>
                <a:rPr lang="ja-JP" altLang="en-US" sz="2000" b="1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　</a:t>
              </a:r>
              <a:r>
                <a:rPr lang="en-US" altLang="ja-JP" sz="2000" b="1" dirty="0">
                  <a:solidFill>
                    <a:srgbClr val="0000FF"/>
                  </a:solidFill>
                  <a:ea typeface="ＭＳ Ｐゴシック" panose="020B0600070205080204" pitchFamily="50" charset="-128"/>
                </a:rPr>
                <a:t>(1% interaction)</a:t>
              </a:r>
              <a:endParaRPr lang="ja-JP" altLang="en-US" sz="2000" b="1" dirty="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矢印: 左 20">
              <a:extLst>
                <a:ext uri="{FF2B5EF4-FFF2-40B4-BE49-F238E27FC236}">
                  <a16:creationId xmlns:a16="http://schemas.microsoft.com/office/drawing/2014/main" id="{758A0A93-0E94-FA8F-DED3-D432A2319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928" y="2616199"/>
              <a:ext cx="1476375" cy="252413"/>
            </a:xfrm>
            <a:prstGeom prst="leftArrow">
              <a:avLst>
                <a:gd name="adj1" fmla="val 50000"/>
                <a:gd name="adj2" fmla="val 49934"/>
              </a:avLst>
            </a:prstGeom>
            <a:solidFill>
              <a:schemeClr val="bg1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DB1E850-422A-9722-D401-A4FF61EAF8D9}"/>
              </a:ext>
            </a:extLst>
          </p:cNvPr>
          <p:cNvGrpSpPr>
            <a:grpSpLocks/>
          </p:cNvGrpSpPr>
          <p:nvPr/>
        </p:nvGrpSpPr>
        <p:grpSpPr bwMode="auto">
          <a:xfrm>
            <a:off x="765811" y="5309314"/>
            <a:ext cx="2940014" cy="1446699"/>
            <a:chOff x="-891976" y="4879351"/>
            <a:chExt cx="2940225" cy="1446726"/>
          </a:xfrm>
        </p:grpSpPr>
        <p:sp>
          <p:nvSpPr>
            <p:cNvPr id="21" name="テキスト ボックス 5">
              <a:extLst>
                <a:ext uri="{FF2B5EF4-FFF2-40B4-BE49-F238E27FC236}">
                  <a16:creationId xmlns:a16="http://schemas.microsoft.com/office/drawing/2014/main" id="{CD4F7F4B-7511-287E-9BB6-8835151CE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1976" y="5310395"/>
              <a:ext cx="2814640" cy="1015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chemeClr val="tx2"/>
                  </a:solidFill>
                  <a:ea typeface="ＭＳ Ｐゴシック" panose="020B0600070205080204" pitchFamily="50" charset="-128"/>
                  <a:cs typeface="Arial" panose="020B0604020202020204" pitchFamily="34" charset="0"/>
                </a:rPr>
                <a:t>Beam energy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chemeClr val="tx2"/>
                  </a:solidFill>
                  <a:ea typeface="ＭＳ Ｐゴシック" panose="020B0600070205080204" pitchFamily="50" charset="-128"/>
                  <a:cs typeface="Arial" panose="020B0604020202020204" pitchFamily="34" charset="0"/>
                </a:rPr>
                <a:t>per nucleon 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dirty="0">
                  <a:solidFill>
                    <a:schemeClr val="tx2"/>
                  </a:solidFill>
                  <a:ea typeface="ＭＳ Ｐゴシック" panose="020B0600070205080204" pitchFamily="50" charset="-128"/>
                  <a:cs typeface="Arial" panose="020B0604020202020204" pitchFamily="34" charset="0"/>
                </a:rPr>
                <a:t>a fixed target</a:t>
              </a:r>
              <a:endParaRPr lang="ja-JP" altLang="ja-JP" sz="20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2" name="テキスト ボックス 5">
              <a:extLst>
                <a:ext uri="{FF2B5EF4-FFF2-40B4-BE49-F238E27FC236}">
                  <a16:creationId xmlns:a16="http://schemas.microsoft.com/office/drawing/2014/main" id="{BDC50B40-1930-0498-3EC6-700BC03C5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727" y="5460234"/>
              <a:ext cx="1043522" cy="36933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 pitchFamily="-106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 pitchFamily="-106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 pitchFamily="-106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 pitchFamily="-106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 pitchFamily="-10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 pitchFamily="-10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 pitchFamily="-10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 pitchFamily="-10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 pitchFamily="-106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ja-JP" sz="1800" dirty="0">
                  <a:solidFill>
                    <a:schemeClr val="tx2">
                      <a:lumMod val="75000"/>
                    </a:schemeClr>
                  </a:solidFill>
                  <a:ea typeface="ＭＳ Ｐゴシック" panose="020B0600070205080204" pitchFamily="50" charset="-128"/>
                  <a:cs typeface="Arial" panose="020B0604020202020204" pitchFamily="34" charset="0"/>
                </a:rPr>
                <a:t>10 GeV</a:t>
              </a:r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AB3FB17D-7FA1-01B1-C010-EFE39A518A8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26487" y="4879351"/>
              <a:ext cx="258688" cy="551239"/>
            </a:xfrm>
            <a:prstGeom prst="line">
              <a:avLst/>
            </a:prstGeom>
            <a:noFill/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cxnSp>
        <p:nvCxnSpPr>
          <p:cNvPr id="24" name="直線コネクタ 4">
            <a:extLst>
              <a:ext uri="{FF2B5EF4-FFF2-40B4-BE49-F238E27FC236}">
                <a16:creationId xmlns:a16="http://schemas.microsoft.com/office/drawing/2014/main" id="{3A95A8D4-198F-488E-9B9D-ACC0A613D34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42769" y="1180529"/>
            <a:ext cx="0" cy="4145851"/>
          </a:xfrm>
          <a:prstGeom prst="line">
            <a:avLst/>
          </a:prstGeom>
          <a:noFill/>
          <a:ln w="76200" algn="ctr">
            <a:solidFill>
              <a:srgbClr val="FF3300">
                <a:alpha val="45097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4299C5A-2B88-E058-68B2-6628D6ADB13D}"/>
              </a:ext>
            </a:extLst>
          </p:cNvPr>
          <p:cNvSpPr txBox="1"/>
          <p:nvPr/>
        </p:nvSpPr>
        <p:spPr>
          <a:xfrm rot="16200000">
            <a:off x="-1522962" y="2942779"/>
            <a:ext cx="4853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tx1"/>
                </a:solidFill>
              </a:rPr>
              <a:t>Interaction Rate assuming 1% Target </a:t>
            </a:r>
            <a:endParaRPr kumimoji="1" lang="ja-JP" alt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FD2D2A-3209-614D-7362-FFB229FE264F}"/>
              </a:ext>
            </a:extLst>
          </p:cNvPr>
          <p:cNvSpPr/>
          <p:nvPr/>
        </p:nvSpPr>
        <p:spPr bwMode="auto">
          <a:xfrm>
            <a:off x="100208" y="663879"/>
            <a:ext cx="8793271" cy="876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grpSp>
        <p:nvGrpSpPr>
          <p:cNvPr id="3" name="グループ化 20">
            <a:extLst>
              <a:ext uri="{FF2B5EF4-FFF2-40B4-BE49-F238E27FC236}">
                <a16:creationId xmlns:a16="http://schemas.microsoft.com/office/drawing/2014/main" id="{CF4923D9-9434-8D54-DDCD-2BE6D4B67B5C}"/>
              </a:ext>
            </a:extLst>
          </p:cNvPr>
          <p:cNvGrpSpPr>
            <a:grpSpLocks/>
          </p:cNvGrpSpPr>
          <p:nvPr/>
        </p:nvGrpSpPr>
        <p:grpSpPr bwMode="auto">
          <a:xfrm>
            <a:off x="4638721" y="96045"/>
            <a:ext cx="4394200" cy="3084512"/>
            <a:chOff x="136090" y="3573016"/>
            <a:chExt cx="4394200" cy="3084513"/>
          </a:xfrm>
        </p:grpSpPr>
        <p:pic>
          <p:nvPicPr>
            <p:cNvPr id="4" name="図 5">
              <a:extLst>
                <a:ext uri="{FF2B5EF4-FFF2-40B4-BE49-F238E27FC236}">
                  <a16:creationId xmlns:a16="http://schemas.microsoft.com/office/drawing/2014/main" id="{65EAAA51-6D3A-D265-BF85-17B746B1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90" y="3573016"/>
              <a:ext cx="4394200" cy="308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テキスト ボックス 8">
              <a:extLst>
                <a:ext uri="{FF2B5EF4-FFF2-40B4-BE49-F238E27FC236}">
                  <a16:creationId xmlns:a16="http://schemas.microsoft.com/office/drawing/2014/main" id="{D80C4F09-14F4-CF95-F4BE-686821AB6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840" y="5300216"/>
              <a:ext cx="1860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</a:rPr>
                <a:t>Reinhard Stock</a:t>
              </a:r>
              <a:endParaRPr lang="ja-JP" alt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テキスト ボックス 8">
            <a:extLst>
              <a:ext uri="{FF2B5EF4-FFF2-40B4-BE49-F238E27FC236}">
                <a16:creationId xmlns:a16="http://schemas.microsoft.com/office/drawing/2014/main" id="{F6BD0C5A-ABE9-C5E6-6E12-FA3508F5F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487613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Cyrus </a:t>
            </a:r>
            <a:r>
              <a:rPr lang="en-US" altLang="ja-JP" sz="1800" b="1" dirty="0" err="1">
                <a:solidFill>
                  <a:schemeClr val="bg1"/>
                </a:solidFill>
              </a:rPr>
              <a:t>Baktash</a:t>
            </a:r>
            <a:endParaRPr lang="ja-JP" altLang="en-US" sz="1800" b="1" dirty="0">
              <a:solidFill>
                <a:schemeClr val="bg1"/>
              </a:solidFill>
            </a:endParaRPr>
          </a:p>
        </p:txBody>
      </p:sp>
      <p:grpSp>
        <p:nvGrpSpPr>
          <p:cNvPr id="14" name="グループ化 12">
            <a:extLst>
              <a:ext uri="{FF2B5EF4-FFF2-40B4-BE49-F238E27FC236}">
                <a16:creationId xmlns:a16="http://schemas.microsoft.com/office/drawing/2014/main" id="{0875BC33-EC68-87CF-4B6E-74E5E021B8A3}"/>
              </a:ext>
            </a:extLst>
          </p:cNvPr>
          <p:cNvGrpSpPr>
            <a:grpSpLocks/>
          </p:cNvGrpSpPr>
          <p:nvPr/>
        </p:nvGrpSpPr>
        <p:grpSpPr bwMode="auto">
          <a:xfrm>
            <a:off x="223928" y="3217100"/>
            <a:ext cx="4389438" cy="3078162"/>
            <a:chOff x="4602163" y="350838"/>
            <a:chExt cx="4389437" cy="3078162"/>
          </a:xfrm>
        </p:grpSpPr>
        <p:pic>
          <p:nvPicPr>
            <p:cNvPr id="15" name="図 4" descr="QM91-111.jpg">
              <a:extLst>
                <a:ext uri="{FF2B5EF4-FFF2-40B4-BE49-F238E27FC236}">
                  <a16:creationId xmlns:a16="http://schemas.microsoft.com/office/drawing/2014/main" id="{D6A23960-EEE8-BE0D-5AB7-91BDB79D6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350838"/>
              <a:ext cx="4389437" cy="307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14">
              <a:extLst>
                <a:ext uri="{FF2B5EF4-FFF2-40B4-BE49-F238E27FC236}">
                  <a16:creationId xmlns:a16="http://schemas.microsoft.com/office/drawing/2014/main" id="{DC8F5F26-DE12-5B4B-9416-6E6D5A25C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463" y="498475"/>
              <a:ext cx="174783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Barbara Jacak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5">
              <a:extLst>
                <a:ext uri="{FF2B5EF4-FFF2-40B4-BE49-F238E27FC236}">
                  <a16:creationId xmlns:a16="http://schemas.microsoft.com/office/drawing/2014/main" id="{7688BFE1-0235-E186-F363-FC08B0319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7975" y="2366963"/>
              <a:ext cx="1695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Gordon Baym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グループ化 2">
            <a:extLst>
              <a:ext uri="{FF2B5EF4-FFF2-40B4-BE49-F238E27FC236}">
                <a16:creationId xmlns:a16="http://schemas.microsoft.com/office/drawing/2014/main" id="{3EDA4C81-6B07-A597-E3B5-85CE5ABBFA35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267900"/>
            <a:ext cx="4248150" cy="2976563"/>
            <a:chOff x="4716016" y="347789"/>
            <a:chExt cx="4249037" cy="2975992"/>
          </a:xfrm>
        </p:grpSpPr>
        <p:pic>
          <p:nvPicPr>
            <p:cNvPr id="19" name="図 3">
              <a:extLst>
                <a:ext uri="{FF2B5EF4-FFF2-40B4-BE49-F238E27FC236}">
                  <a16:creationId xmlns:a16="http://schemas.microsoft.com/office/drawing/2014/main" id="{0E29DF9F-42E6-D83B-1F96-9B536C169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47789"/>
              <a:ext cx="4249037" cy="297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CCB6F26-F882-6131-447F-F80D9EA2DCE9}"/>
                </a:ext>
              </a:extLst>
            </p:cNvPr>
            <p:cNvSpPr txBox="1"/>
            <p:nvPr/>
          </p:nvSpPr>
          <p:spPr>
            <a:xfrm>
              <a:off x="7485160" y="2315291"/>
              <a:ext cx="147989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ja-JP" sz="1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ea typeface="ＭＳ Ｐゴシック" pitchFamily="16" charset="-128"/>
                </a:rPr>
                <a:t>Gerry Brown</a:t>
              </a:r>
              <a:endParaRPr lang="ja-JP" alt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24EC13F-D447-BC51-18BE-372267FC0C98}"/>
                </a:ext>
              </a:extLst>
            </p:cNvPr>
            <p:cNvSpPr txBox="1"/>
            <p:nvPr/>
          </p:nvSpPr>
          <p:spPr>
            <a:xfrm>
              <a:off x="5891139" y="1857101"/>
              <a:ext cx="178773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ja-JP" sz="1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ea typeface="ＭＳ Ｐゴシック" pitchFamily="16" charset="-128"/>
                </a:rPr>
                <a:t>Tetsuo </a:t>
              </a:r>
              <a:r>
                <a:rPr lang="en-US" altLang="ja-JP" sz="18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ea typeface="ＭＳ Ｐゴシック" pitchFamily="16" charset="-128"/>
                </a:rPr>
                <a:t>Hatsuda</a:t>
              </a:r>
              <a:endParaRPr lang="ja-JP" alt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ＭＳ Ｐゴシック" pitchFamily="16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912710-34F9-283E-6AEE-C7493E469C30}"/>
              </a:ext>
            </a:extLst>
          </p:cNvPr>
          <p:cNvSpPr txBox="1"/>
          <p:nvPr/>
        </p:nvSpPr>
        <p:spPr>
          <a:xfrm>
            <a:off x="2111338" y="6320947"/>
            <a:ext cx="557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1A1AFF"/>
                </a:solidFill>
              </a:rPr>
              <a:t>Selected from 259 photos</a:t>
            </a:r>
            <a:r>
              <a:rPr lang="ja-JP" altLang="en-US" sz="2400" dirty="0">
                <a:solidFill>
                  <a:srgbClr val="1A1AFF"/>
                </a:solidFill>
              </a:rPr>
              <a:t> </a:t>
            </a:r>
            <a:r>
              <a:rPr lang="en-US" altLang="ja-JP" sz="2400" dirty="0">
                <a:solidFill>
                  <a:srgbClr val="1A1AFF"/>
                </a:solidFill>
              </a:rPr>
              <a:t>from</a:t>
            </a:r>
            <a:r>
              <a:rPr lang="ja-JP" altLang="en-US" sz="2400" dirty="0">
                <a:solidFill>
                  <a:srgbClr val="1A1AFF"/>
                </a:solidFill>
              </a:rPr>
              <a:t> </a:t>
            </a:r>
            <a:r>
              <a:rPr lang="en-US" altLang="ja-JP" sz="2400" dirty="0">
                <a:solidFill>
                  <a:srgbClr val="1A1AFF"/>
                </a:solidFill>
              </a:rPr>
              <a:t>QM’91</a:t>
            </a:r>
          </a:p>
        </p:txBody>
      </p:sp>
      <p:pic>
        <p:nvPicPr>
          <p:cNvPr id="12" name="図 5" descr="QM91-113.jpg">
            <a:extLst>
              <a:ext uri="{FF2B5EF4-FFF2-40B4-BE49-F238E27FC236}">
                <a16:creationId xmlns:a16="http://schemas.microsoft.com/office/drawing/2014/main" id="{250254AF-1967-1501-043C-A1C9837EC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2" y="87823"/>
            <a:ext cx="4384000" cy="307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9">
            <a:extLst>
              <a:ext uri="{FF2B5EF4-FFF2-40B4-BE49-F238E27FC236}">
                <a16:creationId xmlns:a16="http://schemas.microsoft.com/office/drawing/2014/main" id="{23CE1512-F8F8-4A0E-8A47-FD1342BE7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61" y="2303800"/>
            <a:ext cx="154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Tom Ludlam</a:t>
            </a:r>
            <a:endParaRPr lang="ja-JP" altLang="en-US" sz="18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10">
            <a:extLst>
              <a:ext uri="{FF2B5EF4-FFF2-40B4-BE49-F238E27FC236}">
                <a16:creationId xmlns:a16="http://schemas.microsoft.com/office/drawing/2014/main" id="{F9B04047-F45D-8A92-4932-E66343A3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520825"/>
            <a:ext cx="1849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James Symons</a:t>
            </a:r>
            <a:endParaRPr lang="ja-JP" altLang="en-US" sz="1800" b="1" dirty="0">
              <a:solidFill>
                <a:schemeClr val="bg1"/>
              </a:solidFill>
            </a:endParaRPr>
          </a:p>
        </p:txBody>
      </p:sp>
      <p:sp>
        <p:nvSpPr>
          <p:cNvPr id="24" name="タイトル 2">
            <a:extLst>
              <a:ext uri="{FF2B5EF4-FFF2-40B4-BE49-F238E27FC236}">
                <a16:creationId xmlns:a16="http://schemas.microsoft.com/office/drawing/2014/main" id="{0233633A-2FAB-9C8C-BA2F-B4F080F5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175" y="89528"/>
            <a:ext cx="2188806" cy="581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r>
              <a:rPr lang="en-US" altLang="ja-JP" sz="3600" kern="0" dirty="0"/>
              <a:t>the 1990s</a:t>
            </a:r>
            <a:endParaRPr lang="ja-JP" alt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2896579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FD2D2A-3209-614D-7362-FFB229FE264F}"/>
              </a:ext>
            </a:extLst>
          </p:cNvPr>
          <p:cNvSpPr/>
          <p:nvPr/>
        </p:nvSpPr>
        <p:spPr bwMode="auto">
          <a:xfrm>
            <a:off x="100208" y="663879"/>
            <a:ext cx="8793271" cy="876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grpSp>
        <p:nvGrpSpPr>
          <p:cNvPr id="3" name="グループ化 1">
            <a:extLst>
              <a:ext uri="{FF2B5EF4-FFF2-40B4-BE49-F238E27FC236}">
                <a16:creationId xmlns:a16="http://schemas.microsoft.com/office/drawing/2014/main" id="{B420F8BA-FD5E-7558-78C4-00F51529515D}"/>
              </a:ext>
            </a:extLst>
          </p:cNvPr>
          <p:cNvGrpSpPr>
            <a:grpSpLocks/>
          </p:cNvGrpSpPr>
          <p:nvPr/>
        </p:nvGrpSpPr>
        <p:grpSpPr bwMode="auto">
          <a:xfrm>
            <a:off x="176213" y="315913"/>
            <a:ext cx="4267200" cy="2986087"/>
            <a:chOff x="304800" y="314325"/>
            <a:chExt cx="4267200" cy="2986088"/>
          </a:xfrm>
        </p:grpSpPr>
        <p:pic>
          <p:nvPicPr>
            <p:cNvPr id="4" name="図 1" descr="QM91-178.jpg">
              <a:extLst>
                <a:ext uri="{FF2B5EF4-FFF2-40B4-BE49-F238E27FC236}">
                  <a16:creationId xmlns:a16="http://schemas.microsoft.com/office/drawing/2014/main" id="{5D0A998F-E0C4-080C-70DD-59BDBAE04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14325"/>
              <a:ext cx="4267200" cy="298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テキスト ボックス 6">
              <a:extLst>
                <a:ext uri="{FF2B5EF4-FFF2-40B4-BE49-F238E27FC236}">
                  <a16:creationId xmlns:a16="http://schemas.microsoft.com/office/drawing/2014/main" id="{50DA571D-DED9-4B8C-DB38-74044E0E5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6150" y="323850"/>
              <a:ext cx="1836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Miklos Gylassy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グループ化 3">
            <a:extLst>
              <a:ext uri="{FF2B5EF4-FFF2-40B4-BE49-F238E27FC236}">
                <a16:creationId xmlns:a16="http://schemas.microsoft.com/office/drawing/2014/main" id="{81AF0AC5-9826-19E4-0C02-B9ED12781D47}"/>
              </a:ext>
            </a:extLst>
          </p:cNvPr>
          <p:cNvGrpSpPr>
            <a:grpSpLocks/>
          </p:cNvGrpSpPr>
          <p:nvPr/>
        </p:nvGrpSpPr>
        <p:grpSpPr bwMode="auto">
          <a:xfrm>
            <a:off x="4606925" y="324546"/>
            <a:ext cx="4422775" cy="2976563"/>
            <a:chOff x="203076" y="347789"/>
            <a:chExt cx="4423467" cy="2975992"/>
          </a:xfrm>
        </p:grpSpPr>
        <p:pic>
          <p:nvPicPr>
            <p:cNvPr id="7" name="図 5" descr="QM91-238.jpg">
              <a:extLst>
                <a:ext uri="{FF2B5EF4-FFF2-40B4-BE49-F238E27FC236}">
                  <a16:creationId xmlns:a16="http://schemas.microsoft.com/office/drawing/2014/main" id="{68C2AF85-BE12-1F6B-2A26-B54796A87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76" y="347789"/>
              <a:ext cx="4384030" cy="297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8">
              <a:extLst>
                <a:ext uri="{FF2B5EF4-FFF2-40B4-BE49-F238E27FC236}">
                  <a16:creationId xmlns:a16="http://schemas.microsoft.com/office/drawing/2014/main" id="{73E827C8-AE13-66A3-ABA5-58CD25F53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1384" y="2949203"/>
              <a:ext cx="1975159" cy="366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Edward Shuryak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9">
              <a:extLst>
                <a:ext uri="{FF2B5EF4-FFF2-40B4-BE49-F238E27FC236}">
                  <a16:creationId xmlns:a16="http://schemas.microsoft.com/office/drawing/2014/main" id="{24BFE50E-6563-8814-FED6-E4B156BB0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215" y="2600020"/>
              <a:ext cx="1975159" cy="366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Larry McLerran  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10">
              <a:extLst>
                <a:ext uri="{FF2B5EF4-FFF2-40B4-BE49-F238E27FC236}">
                  <a16:creationId xmlns:a16="http://schemas.microsoft.com/office/drawing/2014/main" id="{D2CC4FF9-0727-2F67-592C-6A49A8594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6952" y="2177826"/>
              <a:ext cx="1555993" cy="472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Peter Braun-</a:t>
              </a:r>
            </a:p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Munzinger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グループ化 2">
            <a:extLst>
              <a:ext uri="{FF2B5EF4-FFF2-40B4-BE49-F238E27FC236}">
                <a16:creationId xmlns:a16="http://schemas.microsoft.com/office/drawing/2014/main" id="{E575F492-09BB-6F98-082D-5C1B6D93BDC9}"/>
              </a:ext>
            </a:extLst>
          </p:cNvPr>
          <p:cNvGrpSpPr>
            <a:grpSpLocks/>
          </p:cNvGrpSpPr>
          <p:nvPr/>
        </p:nvGrpSpPr>
        <p:grpSpPr bwMode="auto">
          <a:xfrm>
            <a:off x="176213" y="3514725"/>
            <a:ext cx="4395787" cy="3078163"/>
            <a:chOff x="176213" y="152400"/>
            <a:chExt cx="4395787" cy="3078163"/>
          </a:xfrm>
        </p:grpSpPr>
        <p:pic>
          <p:nvPicPr>
            <p:cNvPr id="12" name="図 2" descr="QM91-004.jpg">
              <a:extLst>
                <a:ext uri="{FF2B5EF4-FFF2-40B4-BE49-F238E27FC236}">
                  <a16:creationId xmlns:a16="http://schemas.microsoft.com/office/drawing/2014/main" id="{D3971E69-2347-8DF7-B55C-20F5F765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3" y="152400"/>
              <a:ext cx="4395787" cy="307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テキスト ボックス 7">
              <a:extLst>
                <a:ext uri="{FF2B5EF4-FFF2-40B4-BE49-F238E27FC236}">
                  <a16:creationId xmlns:a16="http://schemas.microsoft.com/office/drawing/2014/main" id="{9E38809C-2F09-AFEF-95C5-F3E374377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863" y="192088"/>
              <a:ext cx="8064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Frank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Plasil</a:t>
              </a:r>
            </a:p>
          </p:txBody>
        </p:sp>
        <p:sp>
          <p:nvSpPr>
            <p:cNvPr id="14" name="テキスト ボックス 8">
              <a:extLst>
                <a:ext uri="{FF2B5EF4-FFF2-40B4-BE49-F238E27FC236}">
                  <a16:creationId xmlns:a16="http://schemas.microsoft.com/office/drawing/2014/main" id="{AB3C7F67-5A08-AE5B-9404-5D6E4644D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1863" y="1055688"/>
              <a:ext cx="13271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Art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Poskanzer</a:t>
              </a:r>
            </a:p>
          </p:txBody>
        </p:sp>
      </p:grpSp>
      <p:grpSp>
        <p:nvGrpSpPr>
          <p:cNvPr id="15" name="グループ化 8">
            <a:extLst>
              <a:ext uri="{FF2B5EF4-FFF2-40B4-BE49-F238E27FC236}">
                <a16:creationId xmlns:a16="http://schemas.microsoft.com/office/drawing/2014/main" id="{43D753D7-8885-B11A-8569-999A623ACE13}"/>
              </a:ext>
            </a:extLst>
          </p:cNvPr>
          <p:cNvGrpSpPr>
            <a:grpSpLocks/>
          </p:cNvGrpSpPr>
          <p:nvPr/>
        </p:nvGrpSpPr>
        <p:grpSpPr bwMode="auto">
          <a:xfrm>
            <a:off x="4625975" y="3513138"/>
            <a:ext cx="4394200" cy="3084512"/>
            <a:chOff x="4742779" y="159304"/>
            <a:chExt cx="4395216" cy="3084576"/>
          </a:xfrm>
        </p:grpSpPr>
        <p:pic>
          <p:nvPicPr>
            <p:cNvPr id="16" name="図 3">
              <a:extLst>
                <a:ext uri="{FF2B5EF4-FFF2-40B4-BE49-F238E27FC236}">
                  <a16:creationId xmlns:a16="http://schemas.microsoft.com/office/drawing/2014/main" id="{5961599F-B234-F642-0479-A56DE0CC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779" y="159304"/>
              <a:ext cx="4395216" cy="308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テキスト ボックス 5">
              <a:extLst>
                <a:ext uri="{FF2B5EF4-FFF2-40B4-BE49-F238E27FC236}">
                  <a16:creationId xmlns:a16="http://schemas.microsoft.com/office/drawing/2014/main" id="{3A7CE6A0-3967-3AE1-FF5B-96658E5BE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281" y="2637443"/>
              <a:ext cx="1670436" cy="36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Sam Aronson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6">
              <a:extLst>
                <a:ext uri="{FF2B5EF4-FFF2-40B4-BE49-F238E27FC236}">
                  <a16:creationId xmlns:a16="http://schemas.microsoft.com/office/drawing/2014/main" id="{5113F691-F599-F74E-4004-BA911A265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477" y="1916703"/>
              <a:ext cx="1708545" cy="36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Hans Gutbrod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949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ーツを着ている人たち&#10;&#10;自動的に生成された説明">
            <a:extLst>
              <a:ext uri="{FF2B5EF4-FFF2-40B4-BE49-F238E27FC236}">
                <a16:creationId xmlns:a16="http://schemas.microsoft.com/office/drawing/2014/main" id="{887A476A-C2E3-38E6-BB7F-6F6512797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2774138"/>
            <a:ext cx="6286500" cy="442990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CC83117-5F77-4E88-6214-6DA67F733CD5}"/>
              </a:ext>
            </a:extLst>
          </p:cNvPr>
          <p:cNvSpPr/>
          <p:nvPr/>
        </p:nvSpPr>
        <p:spPr bwMode="auto">
          <a:xfrm>
            <a:off x="100208" y="663879"/>
            <a:ext cx="8793271" cy="876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grpSp>
        <p:nvGrpSpPr>
          <p:cNvPr id="5" name="グループ化 12">
            <a:extLst>
              <a:ext uri="{FF2B5EF4-FFF2-40B4-BE49-F238E27FC236}">
                <a16:creationId xmlns:a16="http://schemas.microsoft.com/office/drawing/2014/main" id="{9ECA008F-2DA0-F657-9BA5-43D4F399662C}"/>
              </a:ext>
            </a:extLst>
          </p:cNvPr>
          <p:cNvGrpSpPr>
            <a:grpSpLocks/>
          </p:cNvGrpSpPr>
          <p:nvPr/>
        </p:nvGrpSpPr>
        <p:grpSpPr bwMode="auto">
          <a:xfrm>
            <a:off x="84138" y="3383346"/>
            <a:ext cx="4471792" cy="3160410"/>
            <a:chOff x="304800" y="3730327"/>
            <a:chExt cx="4267200" cy="3000375"/>
          </a:xfrm>
        </p:grpSpPr>
        <p:pic>
          <p:nvPicPr>
            <p:cNvPr id="6" name="図 2" descr="QM91-199.jpg">
              <a:extLst>
                <a:ext uri="{FF2B5EF4-FFF2-40B4-BE49-F238E27FC236}">
                  <a16:creationId xmlns:a16="http://schemas.microsoft.com/office/drawing/2014/main" id="{70310138-7958-6C28-7BD1-B588BFD4C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730327"/>
              <a:ext cx="4267200" cy="300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5">
              <a:extLst>
                <a:ext uri="{FF2B5EF4-FFF2-40B4-BE49-F238E27FC236}">
                  <a16:creationId xmlns:a16="http://schemas.microsoft.com/office/drawing/2014/main" id="{4A4C403F-E64C-D187-CC42-BE07F43A3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5373390"/>
              <a:ext cx="844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Nu Xu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グループ化 2">
            <a:extLst>
              <a:ext uri="{FF2B5EF4-FFF2-40B4-BE49-F238E27FC236}">
                <a16:creationId xmlns:a16="http://schemas.microsoft.com/office/drawing/2014/main" id="{69ECDE1A-2967-8336-314C-8A43DF5CE9D4}"/>
              </a:ext>
            </a:extLst>
          </p:cNvPr>
          <p:cNvGrpSpPr>
            <a:grpSpLocks/>
          </p:cNvGrpSpPr>
          <p:nvPr/>
        </p:nvGrpSpPr>
        <p:grpSpPr bwMode="auto">
          <a:xfrm>
            <a:off x="84138" y="146050"/>
            <a:ext cx="4389437" cy="3127375"/>
            <a:chOff x="195263" y="3435350"/>
            <a:chExt cx="4389437" cy="3126548"/>
          </a:xfrm>
        </p:grpSpPr>
        <p:pic>
          <p:nvPicPr>
            <p:cNvPr id="23" name="図 4" descr="QM91-036.jpg">
              <a:extLst>
                <a:ext uri="{FF2B5EF4-FFF2-40B4-BE49-F238E27FC236}">
                  <a16:creationId xmlns:a16="http://schemas.microsoft.com/office/drawing/2014/main" id="{B312B890-DFEB-B5F6-5EA0-95F941DED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63" y="3453573"/>
              <a:ext cx="4389437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テキスト ボックス 8">
              <a:extLst>
                <a:ext uri="{FF2B5EF4-FFF2-40B4-BE49-F238E27FC236}">
                  <a16:creationId xmlns:a16="http://schemas.microsoft.com/office/drawing/2014/main" id="{C0FD05CB-D99F-D05E-04B1-A751C006B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038" y="3435350"/>
              <a:ext cx="1644650" cy="36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Dave Hendrie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9">
              <a:extLst>
                <a:ext uri="{FF2B5EF4-FFF2-40B4-BE49-F238E27FC236}">
                  <a16:creationId xmlns:a16="http://schemas.microsoft.com/office/drawing/2014/main" id="{0AC3E738-9FF8-579A-54D9-50F0B213A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075" y="3957499"/>
              <a:ext cx="1466850" cy="36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>
                  <a:solidFill>
                    <a:schemeClr val="bg1"/>
                  </a:solidFill>
                </a:rPr>
                <a:t>Peter  Bond</a:t>
              </a:r>
              <a:endParaRPr lang="ja-JP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グループ化 1">
            <a:extLst>
              <a:ext uri="{FF2B5EF4-FFF2-40B4-BE49-F238E27FC236}">
                <a16:creationId xmlns:a16="http://schemas.microsoft.com/office/drawing/2014/main" id="{45B7C404-1D20-DBB2-610E-644D3A729B97}"/>
              </a:ext>
            </a:extLst>
          </p:cNvPr>
          <p:cNvGrpSpPr>
            <a:grpSpLocks/>
          </p:cNvGrpSpPr>
          <p:nvPr/>
        </p:nvGrpSpPr>
        <p:grpSpPr bwMode="auto">
          <a:xfrm>
            <a:off x="4652962" y="195343"/>
            <a:ext cx="4406900" cy="3078082"/>
            <a:chOff x="150019" y="152398"/>
            <a:chExt cx="4406900" cy="3078163"/>
          </a:xfrm>
        </p:grpSpPr>
        <p:pic>
          <p:nvPicPr>
            <p:cNvPr id="27" name="図 2" descr="QM91-015.jpg">
              <a:extLst>
                <a:ext uri="{FF2B5EF4-FFF2-40B4-BE49-F238E27FC236}">
                  <a16:creationId xmlns:a16="http://schemas.microsoft.com/office/drawing/2014/main" id="{67A81C93-790E-A8D8-F585-B3C6D00B7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9" y="152398"/>
              <a:ext cx="4406900" cy="307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10">
              <a:extLst>
                <a:ext uri="{FF2B5EF4-FFF2-40B4-BE49-F238E27FC236}">
                  <a16:creationId xmlns:a16="http://schemas.microsoft.com/office/drawing/2014/main" id="{B1F7AE6E-35F6-8A96-D5B6-5E33E56BB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693" y="177888"/>
              <a:ext cx="1263650" cy="64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</a:rPr>
                <a:t>Shoji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</a:rPr>
                <a:t>Nagamiya</a:t>
              </a:r>
            </a:p>
          </p:txBody>
        </p:sp>
        <p:sp>
          <p:nvSpPr>
            <p:cNvPr id="29" name="テキスト ボックス 12">
              <a:extLst>
                <a:ext uri="{FF2B5EF4-FFF2-40B4-BE49-F238E27FC236}">
                  <a16:creationId xmlns:a16="http://schemas.microsoft.com/office/drawing/2014/main" id="{FB6646F9-341C-C6E3-3B0A-4F1BE5B38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557" y="214233"/>
              <a:ext cx="895350" cy="64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</a:rPr>
                <a:t>Glenn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dirty="0">
                  <a:solidFill>
                    <a:schemeClr val="bg1"/>
                  </a:solidFill>
                </a:rPr>
                <a:t>Young</a:t>
              </a:r>
            </a:p>
          </p:txBody>
        </p:sp>
      </p:grpSp>
      <p:sp>
        <p:nvSpPr>
          <p:cNvPr id="30" name="テキスト ボックス 8">
            <a:extLst>
              <a:ext uri="{FF2B5EF4-FFF2-40B4-BE49-F238E27FC236}">
                <a16:creationId xmlns:a16="http://schemas.microsoft.com/office/drawing/2014/main" id="{98681122-8A56-39C4-BA53-1AC1EA13D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432" y="5941121"/>
            <a:ext cx="137986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Art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Poskanzer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C456860-BA13-293A-AB8A-90CB7E1E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336" y="5932318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Tom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Ludlam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C493C528-287C-A7DB-79C8-43D70604A83D}"/>
              </a:ext>
            </a:extLst>
          </p:cNvPr>
          <p:cNvSpPr/>
          <p:nvPr/>
        </p:nvSpPr>
        <p:spPr bwMode="auto">
          <a:xfrm>
            <a:off x="2665090" y="6537325"/>
            <a:ext cx="7327900" cy="641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B23F145-663B-4949-AB80-BBC923A20E1C}"/>
              </a:ext>
            </a:extLst>
          </p:cNvPr>
          <p:cNvSpPr/>
          <p:nvPr/>
        </p:nvSpPr>
        <p:spPr bwMode="auto">
          <a:xfrm>
            <a:off x="9054835" y="2503962"/>
            <a:ext cx="828000" cy="439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DE2B5AA-4D9E-96FF-5332-81EA0A3BD3AC}"/>
              </a:ext>
            </a:extLst>
          </p:cNvPr>
          <p:cNvSpPr/>
          <p:nvPr/>
        </p:nvSpPr>
        <p:spPr bwMode="auto">
          <a:xfrm>
            <a:off x="3007991" y="3294222"/>
            <a:ext cx="703639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1A182FF-0084-25B3-0524-900B6EC9E053}"/>
              </a:ext>
            </a:extLst>
          </p:cNvPr>
          <p:cNvSpPr/>
          <p:nvPr/>
        </p:nvSpPr>
        <p:spPr bwMode="auto">
          <a:xfrm>
            <a:off x="4470135" y="2453162"/>
            <a:ext cx="180000" cy="439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8969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E34DFF2-A33A-19E6-90A7-B69F85E58BE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0490" y="1311418"/>
            <a:ext cx="8472047" cy="5178056"/>
          </a:xfrm>
        </p:spPr>
        <p:txBody>
          <a:bodyPr/>
          <a:lstStyle/>
          <a:p>
            <a:r>
              <a:rPr lang="en-US" altLang="ja-JP" dirty="0"/>
              <a:t>The last mail from Art Poskanzer was in 2019, 45 years after I met him first in 1974.</a:t>
            </a:r>
          </a:p>
          <a:p>
            <a:endParaRPr lang="en-US" altLang="ja-JP" sz="10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The first news on</a:t>
            </a:r>
            <a:r>
              <a:rPr lang="en-US" altLang="ja-JP" dirty="0"/>
              <a:t> Art was from Peter Jacob on 7/3/21.</a:t>
            </a:r>
          </a:p>
          <a:p>
            <a:endParaRPr kumimoji="1"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43975F-8156-9844-548F-D4800DC32577}"/>
              </a:ext>
            </a:extLst>
          </p:cNvPr>
          <p:cNvSpPr txBox="1"/>
          <p:nvPr/>
        </p:nvSpPr>
        <p:spPr>
          <a:xfrm>
            <a:off x="809851" y="1843713"/>
            <a:ext cx="793365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endParaRPr lang="ja-JP" altLang="ja-JP" sz="1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1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Shoji  (on 2019/12/15)</a:t>
            </a:r>
          </a:p>
          <a:p>
            <a:r>
              <a:rPr lang="en-US" altLang="ja-JP" sz="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endParaRPr lang="ja-JP" altLang="ja-JP" sz="800" dirty="0">
              <a:effectLst/>
              <a:latin typeface="+mj-lt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R="344805"/>
            <a:r>
              <a:rPr lang="en-US" altLang="ja-JP" sz="1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Good to hear from you. You will continue working for a long time. I stopped going into the Lab two years ago but still get email. Lucille and I have had our 65</a:t>
            </a:r>
            <a:r>
              <a:rPr lang="en-US" altLang="ja-JP" sz="1800" baseline="300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th</a:t>
            </a:r>
            <a:r>
              <a:rPr lang="en-US" altLang="ja-JP" sz="1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 wedding anniversary. We remember your kindness to our daughter Debbie. Her youngest child is now in college.</a:t>
            </a:r>
            <a:endParaRPr lang="ja-JP" altLang="ja-JP" sz="1800" dirty="0">
              <a:effectLst/>
              <a:latin typeface="+mj-lt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R="344805"/>
            <a:r>
              <a:rPr lang="en-US" altLang="ja-JP" sz="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endParaRPr lang="ja-JP" altLang="ja-JP" sz="800" dirty="0">
              <a:effectLst/>
              <a:latin typeface="+mj-lt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R="344805"/>
            <a:r>
              <a:rPr lang="en-US" altLang="ja-JP" sz="1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Best regards, </a:t>
            </a:r>
            <a:endParaRPr lang="ja-JP" altLang="ja-JP" sz="1800" dirty="0">
              <a:effectLst/>
              <a:latin typeface="+mj-lt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R="344805"/>
            <a:r>
              <a:rPr lang="en-US" altLang="ja-JP" sz="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endParaRPr lang="ja-JP" altLang="ja-JP" sz="800" dirty="0">
              <a:effectLst/>
              <a:latin typeface="+mj-lt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R="344805"/>
            <a:r>
              <a:rPr lang="en-US" altLang="ja-JP" sz="1800" dirty="0">
                <a:effectLst/>
                <a:latin typeface="+mj-lt"/>
                <a:ea typeface="Meiryo UI" panose="020B0604030504040204" pitchFamily="50" charset="-128"/>
                <a:cs typeface="Arial" panose="020B0604020202020204" pitchFamily="34" charset="0"/>
              </a:rPr>
              <a:t>Art and Lucille</a:t>
            </a:r>
          </a:p>
          <a:p>
            <a:pPr marR="344805"/>
            <a:endParaRPr lang="ja-JP" altLang="ja-JP" sz="1800" dirty="0">
              <a:effectLst/>
              <a:latin typeface="+mj-lt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Rectangle 50">
            <a:extLst>
              <a:ext uri="{FF2B5EF4-FFF2-40B4-BE49-F238E27FC236}">
                <a16:creationId xmlns:a16="http://schemas.microsoft.com/office/drawing/2014/main" id="{A9C12F27-EDC4-9E7B-31B7-C385FA723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eaLnBrk="1"/>
            <a:r>
              <a:rPr lang="en-US" altLang="ja-JP" sz="3600" kern="0" dirty="0"/>
              <a:t>2019 and 2021</a:t>
            </a:r>
          </a:p>
        </p:txBody>
      </p:sp>
      <p:sp>
        <p:nvSpPr>
          <p:cNvPr id="5" name="Text Box 1028">
            <a:extLst>
              <a:ext uri="{FF2B5EF4-FFF2-40B4-BE49-F238E27FC236}">
                <a16:creationId xmlns:a16="http://schemas.microsoft.com/office/drawing/2014/main" id="{C4F3D982-E4DC-780A-B2E9-433D60C91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89" y="5760360"/>
            <a:ext cx="8472048" cy="830997"/>
          </a:xfrm>
          <a:prstGeom prst="rect">
            <a:avLst/>
          </a:prstGeom>
          <a:solidFill>
            <a:srgbClr val="FFFEE9"/>
          </a:solidFill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 defTabSz="7620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dirty="0">
                <a:solidFill>
                  <a:srgbClr val="9A3B12"/>
                </a:solidFill>
                <a:ea typeface="ヒラギノ丸ゴ Pro W4" pitchFamily="-109" charset="-128"/>
              </a:rPr>
              <a:t>Art was indeed a great scientist.  I miss him very much and would like to pray for his </a:t>
            </a:r>
            <a:r>
              <a:rPr lang="en-US" altLang="ja-JP">
                <a:solidFill>
                  <a:srgbClr val="9A3B12"/>
                </a:solidFill>
                <a:ea typeface="ヒラギノ丸ゴ Pro W4" pitchFamily="-109" charset="-128"/>
              </a:rPr>
              <a:t>eternal peace… </a:t>
            </a:r>
            <a:r>
              <a:rPr lang="en-US" altLang="ja-JP" dirty="0">
                <a:solidFill>
                  <a:srgbClr val="9A3B12"/>
                </a:solidFill>
                <a:ea typeface="ヒラギノ丸ゴ Pro W4" pitchFamily="-109" charset="-128"/>
              </a:rPr>
              <a:t>from Shoji in Japan</a:t>
            </a:r>
            <a:endParaRPr lang="en-US" altLang="ja-JP" dirty="0">
              <a:solidFill>
                <a:srgbClr val="0000FF"/>
              </a:solidFill>
              <a:latin typeface="Osaka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C0E621-74FA-6B1F-29C1-4B61E741BAEB}"/>
              </a:ext>
            </a:extLst>
          </p:cNvPr>
          <p:cNvSpPr txBox="1"/>
          <p:nvPr/>
        </p:nvSpPr>
        <p:spPr>
          <a:xfrm>
            <a:off x="850164" y="4900251"/>
            <a:ext cx="785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effectLst/>
                <a:latin typeface="+mj-lt"/>
                <a:ea typeface="ＭＳ Ｐゴシック" panose="020B0600070205080204" pitchFamily="50" charset="-128"/>
              </a:rPr>
              <a:t>On June 30, Art Poskanzer died peacefully at home after a long illness, surrounded by his family, two days after his 90</a:t>
            </a:r>
            <a:r>
              <a:rPr lang="en-US" altLang="ja-JP" sz="1800" baseline="30000" dirty="0">
                <a:effectLst/>
                <a:latin typeface="+mj-lt"/>
                <a:ea typeface="ＭＳ Ｐゴシック" panose="020B0600070205080204" pitchFamily="50" charset="-128"/>
              </a:rPr>
              <a:t>th</a:t>
            </a:r>
            <a:r>
              <a:rPr lang="en-US" altLang="ja-JP" sz="1800" dirty="0">
                <a:effectLst/>
                <a:latin typeface="+mj-lt"/>
                <a:ea typeface="ＭＳ Ｐゴシック" panose="020B0600070205080204" pitchFamily="50" charset="-128"/>
              </a:rPr>
              <a:t> birthday.   … (A long mail)</a:t>
            </a:r>
          </a:p>
        </p:txBody>
      </p:sp>
    </p:spTree>
    <p:extLst>
      <p:ext uri="{BB962C8B-B14F-4D97-AF65-F5344CB8AC3E}">
        <p14:creationId xmlns:p14="http://schemas.microsoft.com/office/powerpoint/2010/main" val="33912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E07E2420-9808-12A8-B7E5-E3D14AB153BD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4A8FF0-44A7-3538-EA90-B8D67649F5C7}"/>
              </a:ext>
            </a:extLst>
          </p:cNvPr>
          <p:cNvGrpSpPr>
            <a:grpSpLocks/>
          </p:cNvGrpSpPr>
          <p:nvPr/>
        </p:nvGrpSpPr>
        <p:grpSpPr bwMode="auto">
          <a:xfrm>
            <a:off x="3200509" y="3006278"/>
            <a:ext cx="3021033" cy="846137"/>
            <a:chOff x="1678" y="1629"/>
            <a:chExt cx="3615" cy="923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CA9D6D2F-6347-0315-FD74-D1182A9AE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629"/>
              <a:ext cx="3615" cy="923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76200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3CDB277-1F2B-23F9-408B-C43676151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" y="1717"/>
              <a:ext cx="2983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 sz="2400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3600" b="1" dirty="0">
                  <a:solidFill>
                    <a:srgbClr val="990000"/>
                  </a:solidFill>
                  <a:ea typeface="ＭＳ Ｐゴシック" panose="020B0600070205080204" pitchFamily="50" charset="-128"/>
                </a:rPr>
                <a:t>Thank you</a:t>
              </a:r>
            </a:p>
          </p:txBody>
        </p:sp>
      </p:grp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90434CF-F6FE-AC0B-146E-16D5C93917B6}"/>
              </a:ext>
            </a:extLst>
          </p:cNvPr>
          <p:cNvSpPr/>
          <p:nvPr/>
        </p:nvSpPr>
        <p:spPr bwMode="auto">
          <a:xfrm>
            <a:off x="180363" y="714413"/>
            <a:ext cx="8783273" cy="771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96199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84FCAEA-9651-2CF1-E8B8-A0A5B52E7389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B16305-8BAE-C931-6733-8526FF79C95D}"/>
              </a:ext>
            </a:extLst>
          </p:cNvPr>
          <p:cNvSpPr/>
          <p:nvPr/>
        </p:nvSpPr>
        <p:spPr bwMode="auto">
          <a:xfrm>
            <a:off x="206477" y="570271"/>
            <a:ext cx="8731046" cy="894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95D79A-80BB-59F6-9899-543F21EC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96" y="923089"/>
            <a:ext cx="4056221" cy="56841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A796EB-B8FF-97DD-7EC9-3D0BBB79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6" y="1628725"/>
            <a:ext cx="3746920" cy="4928014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8CC680C-6A96-0F2F-8E4F-67DF0BFD4774}"/>
              </a:ext>
            </a:extLst>
          </p:cNvPr>
          <p:cNvGrpSpPr/>
          <p:nvPr/>
        </p:nvGrpSpPr>
        <p:grpSpPr>
          <a:xfrm>
            <a:off x="784583" y="159326"/>
            <a:ext cx="7304792" cy="2544545"/>
            <a:chOff x="784583" y="159326"/>
            <a:chExt cx="7304792" cy="254454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153BB62-DE63-0FC0-F1A8-63582A458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583" y="159326"/>
              <a:ext cx="7304792" cy="858312"/>
            </a:xfrm>
            <a:prstGeom prst="rect">
              <a:avLst/>
            </a:prstGeom>
            <a:ln w="38100">
              <a:solidFill>
                <a:srgbClr val="E70000"/>
              </a:solidFill>
            </a:ln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5120903-47D2-FB10-0B1E-4EDAAE1F83E4}"/>
                </a:ext>
              </a:extLst>
            </p:cNvPr>
            <p:cNvSpPr/>
            <p:nvPr/>
          </p:nvSpPr>
          <p:spPr bwMode="auto">
            <a:xfrm>
              <a:off x="784583" y="2428568"/>
              <a:ext cx="2558385" cy="27530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pitchFamily="-112" charset="0"/>
                <a:ea typeface="ＭＳ Ｐゴシック" pitchFamily="50" charset="-128"/>
                <a:cs typeface="Osaka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4E9A1EBC-4AC6-DFF9-AD8E-0A3A692D6295}"/>
                </a:ext>
              </a:extLst>
            </p:cNvPr>
            <p:cNvCxnSpPr/>
            <p:nvPr/>
          </p:nvCxnSpPr>
          <p:spPr bwMode="auto">
            <a:xfrm flipV="1">
              <a:off x="1268361" y="1037301"/>
              <a:ext cx="0" cy="1332000"/>
            </a:xfrm>
            <a:prstGeom prst="straightConnector1">
              <a:avLst/>
            </a:prstGeom>
            <a:noFill/>
            <a:ln w="38100" cap="flat" cmpd="sng" algn="ctr">
              <a:solidFill>
                <a:srgbClr val="E7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9ABDC4A-8C4A-E82F-E0A1-C17CBDDF10C7}"/>
              </a:ext>
            </a:extLst>
          </p:cNvPr>
          <p:cNvGrpSpPr/>
          <p:nvPr/>
        </p:nvGrpSpPr>
        <p:grpSpPr>
          <a:xfrm>
            <a:off x="975488" y="1069274"/>
            <a:ext cx="6480000" cy="405482"/>
            <a:chOff x="975488" y="1069274"/>
            <a:chExt cx="6480000" cy="405482"/>
          </a:xfrm>
        </p:grpSpPr>
        <p:sp>
          <p:nvSpPr>
            <p:cNvPr id="18" name="AutoShape 4">
              <a:extLst>
                <a:ext uri="{FF2B5EF4-FFF2-40B4-BE49-F238E27FC236}">
                  <a16:creationId xmlns:a16="http://schemas.microsoft.com/office/drawing/2014/main" id="{BBC1FD81-E995-9CC9-8458-C1256573A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488" y="1114756"/>
              <a:ext cx="6372000" cy="360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Text Box 5">
              <a:extLst>
                <a:ext uri="{FF2B5EF4-FFF2-40B4-BE49-F238E27FC236}">
                  <a16:creationId xmlns:a16="http://schemas.microsoft.com/office/drawing/2014/main" id="{B61D5C7E-44CA-6DBD-13E8-640457A26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488" y="1069274"/>
              <a:ext cx="6480000" cy="40011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1" dirty="0">
                  <a:solidFill>
                    <a:srgbClr val="990000"/>
                  </a:solidFill>
                </a:rPr>
                <a:t>Target Fragmentation by 2.1 GeV/nucleon d and </a:t>
              </a:r>
              <a:r>
                <a:rPr lang="en-US" altLang="ja-JP" sz="2000" b="1" baseline="30000" dirty="0">
                  <a:solidFill>
                    <a:srgbClr val="990000"/>
                  </a:solidFill>
                </a:rPr>
                <a:t>4</a:t>
              </a:r>
              <a:r>
                <a:rPr lang="en-US" altLang="ja-JP" sz="2000" b="1" dirty="0">
                  <a:solidFill>
                    <a:srgbClr val="990000"/>
                  </a:solidFill>
                </a:rPr>
                <a:t>He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6B81CFA-E4F2-A244-8F29-BAA47376B948}"/>
              </a:ext>
            </a:extLst>
          </p:cNvPr>
          <p:cNvGrpSpPr/>
          <p:nvPr/>
        </p:nvGrpSpPr>
        <p:grpSpPr>
          <a:xfrm>
            <a:off x="6263461" y="1569102"/>
            <a:ext cx="2674062" cy="1102926"/>
            <a:chOff x="6263461" y="1569102"/>
            <a:chExt cx="2674062" cy="1102926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F96BE5E5-0D43-4859-6C80-ECFAF784E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3461" y="2170642"/>
              <a:ext cx="2674062" cy="5013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450FCAEC-9367-8FCE-2F99-9BC501A8AEEB}"/>
                </a:ext>
              </a:extLst>
            </p:cNvPr>
            <p:cNvSpPr/>
            <p:nvPr/>
          </p:nvSpPr>
          <p:spPr bwMode="auto">
            <a:xfrm>
              <a:off x="6977331" y="1569102"/>
              <a:ext cx="1260000" cy="216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pitchFamily="-112" charset="0"/>
                <a:ea typeface="ＭＳ Ｐゴシック" pitchFamily="50" charset="-128"/>
                <a:cs typeface="Osaka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397FAC8A-9233-9380-C135-3E1E8E7B7DF0}"/>
                </a:ext>
              </a:extLst>
            </p:cNvPr>
            <p:cNvCxnSpPr/>
            <p:nvPr/>
          </p:nvCxnSpPr>
          <p:spPr bwMode="auto">
            <a:xfrm>
              <a:off x="7600492" y="1790962"/>
              <a:ext cx="0" cy="396000"/>
            </a:xfrm>
            <a:prstGeom prst="straightConnector1">
              <a:avLst/>
            </a:prstGeom>
            <a:noFill/>
            <a:ln w="38100" cap="flat" cmpd="sng" algn="ctr">
              <a:solidFill>
                <a:srgbClr val="E7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262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84FCAEA-9651-2CF1-E8B8-A0A5B52E7389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B16305-8BAE-C931-6733-8526FF79C95D}"/>
              </a:ext>
            </a:extLst>
          </p:cNvPr>
          <p:cNvSpPr/>
          <p:nvPr/>
        </p:nvSpPr>
        <p:spPr bwMode="auto">
          <a:xfrm>
            <a:off x="206477" y="570271"/>
            <a:ext cx="8731046" cy="894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680848-136D-A447-922B-89A758DE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91" y="570271"/>
            <a:ext cx="8482550" cy="583710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A59BEEC-BFA7-7AD4-7564-8D01DCFAD484}"/>
              </a:ext>
            </a:extLst>
          </p:cNvPr>
          <p:cNvGrpSpPr/>
          <p:nvPr/>
        </p:nvGrpSpPr>
        <p:grpSpPr>
          <a:xfrm>
            <a:off x="3669031" y="1871135"/>
            <a:ext cx="2136340" cy="1054945"/>
            <a:chOff x="944134" y="1098238"/>
            <a:chExt cx="2078707" cy="984885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EF4069B6-7760-A647-934A-B73C42673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488" y="1114756"/>
              <a:ext cx="1872000" cy="360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solidFill>
                  <a:srgbClr val="0000FF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A8338613-6386-9964-8E90-7FAE958B4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4134" y="1098238"/>
              <a:ext cx="2078707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1pPr>
              <a:lvl2pPr marL="37931725" indent="-37474525" defTabSz="762000">
                <a:spcBef>
                  <a:spcPct val="20000"/>
                </a:spcBef>
                <a:buClr>
                  <a:schemeClr val="accent2"/>
                </a:buClr>
                <a:buSzPct val="100000"/>
                <a:buChar char="–"/>
                <a:defRPr kumimoji="1" sz="2000">
                  <a:solidFill>
                    <a:srgbClr val="00AE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hlink"/>
                </a:buClr>
                <a:buSzPct val="100000"/>
                <a:buChar char="•"/>
                <a:defRPr kumimoji="1">
                  <a:solidFill>
                    <a:srgbClr val="AD6900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>
                  <a:solidFill>
                    <a:schemeClr val="tx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kumimoji="1" sz="1600">
                  <a:solidFill>
                    <a:schemeClr val="accent2"/>
                  </a:solidFill>
                  <a:latin typeface="Helvetica" panose="020B0604020202020204" pitchFamily="34" charset="0"/>
                  <a:ea typeface="Osaka"/>
                  <a:cs typeface="Osak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1" dirty="0">
                  <a:solidFill>
                    <a:srgbClr val="990000"/>
                  </a:solidFill>
                </a:rPr>
                <a:t>Typical Data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ja-JP" sz="2000" b="1" dirty="0">
                <a:solidFill>
                  <a:srgbClr val="9900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ja-JP" sz="1800" dirty="0">
                <a:solidFill>
                  <a:srgbClr val="990000"/>
                </a:solidFill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5917A3-F9FA-054F-4E27-4DDD84F518CD}"/>
              </a:ext>
            </a:extLst>
          </p:cNvPr>
          <p:cNvSpPr txBox="1"/>
          <p:nvPr/>
        </p:nvSpPr>
        <p:spPr>
          <a:xfrm>
            <a:off x="297751" y="5945713"/>
            <a:ext cx="238197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1A1AFF"/>
                </a:solidFill>
              </a:rPr>
              <a:t>Energy distribution for various fragments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dirty="0">
                <a:solidFill>
                  <a:srgbClr val="1A1AFF"/>
                </a:solidFill>
              </a:rPr>
              <a:t>up to 100 MeV</a:t>
            </a:r>
            <a:endParaRPr lang="en-US" altLang="ja-JP" sz="1800" dirty="0">
              <a:solidFill>
                <a:srgbClr val="1A1A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4E00D5-1F2D-994C-A7B3-907E8BA2B6A6}"/>
              </a:ext>
            </a:extLst>
          </p:cNvPr>
          <p:cNvSpPr txBox="1"/>
          <p:nvPr/>
        </p:nvSpPr>
        <p:spPr>
          <a:xfrm>
            <a:off x="3833831" y="2450559"/>
            <a:ext cx="1872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990000"/>
                </a:solidFill>
              </a:rPr>
              <a:t>To study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990000"/>
                </a:solidFill>
              </a:rPr>
              <a:t>Coulomb Barrier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990000"/>
                </a:solidFill>
              </a:rPr>
              <a:t>+ Temperature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884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BBF83E5C-05B4-5D2F-33D2-7EF09EAA55C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9775" y="1183362"/>
            <a:ext cx="4616697" cy="5674638"/>
          </a:xfrm>
        </p:spPr>
        <p:txBody>
          <a:bodyPr/>
          <a:lstStyle/>
          <a:p>
            <a:r>
              <a:rPr kumimoji="1" lang="en-US" altLang="ja-JP" dirty="0"/>
              <a:t>At that time, there were no data in the central regio</a:t>
            </a:r>
            <a:r>
              <a:rPr lang="en-US" altLang="ja-JP" dirty="0"/>
              <a:t>n.</a:t>
            </a:r>
          </a:p>
          <a:p>
            <a:pPr lvl="1"/>
            <a:r>
              <a:rPr kumimoji="1" lang="en-US" altLang="ja-JP" dirty="0"/>
              <a:t>Greiner, for example, proposed a shock wave in the central region.</a:t>
            </a:r>
          </a:p>
          <a:p>
            <a:r>
              <a:rPr lang="en-US" altLang="ja-JP" dirty="0"/>
              <a:t>I was interested in covering the central region</a:t>
            </a:r>
          </a:p>
          <a:p>
            <a:pPr lvl="1"/>
            <a:r>
              <a:rPr lang="en-US" altLang="ja-JP" dirty="0"/>
              <a:t>and designed a spectrometer.  </a:t>
            </a:r>
          </a:p>
          <a:p>
            <a:r>
              <a:rPr kumimoji="1" lang="en-US" altLang="ja-JP" dirty="0"/>
              <a:t>Fall of 197</a:t>
            </a:r>
            <a:r>
              <a:rPr lang="en-US" altLang="ja-JP" dirty="0"/>
              <a:t>4</a:t>
            </a:r>
          </a:p>
          <a:p>
            <a:pPr lvl="1"/>
            <a:r>
              <a:rPr lang="en-US" altLang="ja-JP" dirty="0"/>
              <a:t>Chamberlain and I went to the store named Giant Hamburger on Euclid Ave. to eat Hamburger at $1 (in the cafeteria, only 30 cents on those days)</a:t>
            </a:r>
          </a:p>
          <a:p>
            <a:pPr lvl="1"/>
            <a:r>
              <a:rPr kumimoji="1" lang="en-US" altLang="ja-JP" dirty="0"/>
              <a:t>Chamberlain </a:t>
            </a:r>
            <a:r>
              <a:rPr lang="en-US" altLang="ja-JP" dirty="0"/>
              <a:t>encouraged me </a:t>
            </a:r>
            <a:r>
              <a:rPr kumimoji="1" lang="en-US" altLang="ja-JP" dirty="0"/>
              <a:t>to construct the spectrometer. </a:t>
            </a:r>
            <a:endParaRPr kumimoji="1" lang="ja-JP" altLang="en-US" dirty="0"/>
          </a:p>
        </p:txBody>
      </p:sp>
      <p:sp>
        <p:nvSpPr>
          <p:cNvPr id="3" name="Rectangle 50">
            <a:extLst>
              <a:ext uri="{FF2B5EF4-FFF2-40B4-BE49-F238E27FC236}">
                <a16:creationId xmlns:a16="http://schemas.microsoft.com/office/drawing/2014/main" id="{870DC9AD-1DED-46EF-18FC-8CEC02686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eaLnBrk="1"/>
            <a:r>
              <a:rPr lang="en-US" altLang="ja-JP" sz="3600" kern="0" dirty="0"/>
              <a:t>The Fall</a:t>
            </a:r>
            <a:r>
              <a:rPr lang="ja-JP" altLang="en-US" sz="3600" kern="0" dirty="0"/>
              <a:t> </a:t>
            </a:r>
            <a:r>
              <a:rPr lang="en-US" altLang="ja-JP" sz="3600" kern="0" dirty="0"/>
              <a:t>in 1974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0AEA074C-37A0-6795-62BC-C4BE5DA585E6}"/>
              </a:ext>
            </a:extLst>
          </p:cNvPr>
          <p:cNvCxnSpPr/>
          <p:nvPr/>
        </p:nvCxnSpPr>
        <p:spPr bwMode="auto">
          <a:xfrm>
            <a:off x="10177670" y="2128948"/>
            <a:ext cx="0" cy="4440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FF99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F786F53-53E7-EF25-0A00-8D7C8F37FAEF}"/>
              </a:ext>
            </a:extLst>
          </p:cNvPr>
          <p:cNvCxnSpPr/>
          <p:nvPr/>
        </p:nvCxnSpPr>
        <p:spPr bwMode="auto">
          <a:xfrm>
            <a:off x="10330070" y="2281348"/>
            <a:ext cx="0" cy="44409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41244787-7463-2ACC-A115-5D24DA62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40" y="1245006"/>
            <a:ext cx="4584336" cy="2947073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EE55E5E-F4D7-4336-EEBB-652BC3B2FA75}"/>
              </a:ext>
            </a:extLst>
          </p:cNvPr>
          <p:cNvGrpSpPr/>
          <p:nvPr/>
        </p:nvGrpSpPr>
        <p:grpSpPr>
          <a:xfrm>
            <a:off x="4970829" y="4161257"/>
            <a:ext cx="3963590" cy="2193214"/>
            <a:chOff x="4537131" y="139864"/>
            <a:chExt cx="4117702" cy="245309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5584D76-1F8A-86EF-01CC-C10020468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7131" y="139864"/>
              <a:ext cx="4117702" cy="2453099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C703988-C463-9DE9-D041-EAD26AC8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7131" y="139864"/>
              <a:ext cx="751599" cy="436195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DF2B33B-EF33-7C30-46FB-92EDCCC4C9F1}"/>
              </a:ext>
            </a:extLst>
          </p:cNvPr>
          <p:cNvSpPr txBox="1"/>
          <p:nvPr/>
        </p:nvSpPr>
        <p:spPr>
          <a:xfrm>
            <a:off x="5370744" y="6388590"/>
            <a:ext cx="323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Greiner in the 1974 workshop</a:t>
            </a:r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DE7433B-8CF2-993F-9DA2-4723B594D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255" y="2512275"/>
            <a:ext cx="1048336" cy="16224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2C050D-7958-6E5B-7868-B35D8C925BFF}"/>
              </a:ext>
            </a:extLst>
          </p:cNvPr>
          <p:cNvSpPr/>
          <p:nvPr/>
        </p:nvSpPr>
        <p:spPr bwMode="auto">
          <a:xfrm>
            <a:off x="5208624" y="2271074"/>
            <a:ext cx="1264093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384329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0">
            <a:extLst>
              <a:ext uri="{FF2B5EF4-FFF2-40B4-BE49-F238E27FC236}">
                <a16:creationId xmlns:a16="http://schemas.microsoft.com/office/drawing/2014/main" id="{8B5EC779-121A-D927-46F1-EE145AC43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eaLnBrk="1"/>
            <a:r>
              <a:rPr lang="en-US" altLang="ja-JP" sz="3600" kern="0" dirty="0"/>
              <a:t>Fireball Model in</a:t>
            </a:r>
            <a:r>
              <a:rPr lang="ja-JP" altLang="en-US" sz="3600" kern="0" dirty="0"/>
              <a:t> </a:t>
            </a:r>
            <a:r>
              <a:rPr lang="en-US" altLang="ja-JP" sz="3600" kern="0" dirty="0"/>
              <a:t>1976</a:t>
            </a:r>
            <a:r>
              <a:rPr lang="ja-JP" altLang="en-US" sz="3600" kern="0" dirty="0"/>
              <a:t>　</a:t>
            </a:r>
            <a:endParaRPr lang="en-US" altLang="ja-JP" sz="3600" kern="0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B12AD63-D4D7-4235-CABF-A76F70EE73AC}"/>
              </a:ext>
            </a:extLst>
          </p:cNvPr>
          <p:cNvGrpSpPr/>
          <p:nvPr/>
        </p:nvGrpSpPr>
        <p:grpSpPr>
          <a:xfrm>
            <a:off x="4803446" y="1318209"/>
            <a:ext cx="4302874" cy="4221582"/>
            <a:chOff x="5534337" y="1659916"/>
            <a:chExt cx="3358068" cy="3154557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371285E6-DDC4-0B56-1732-45718A36B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357" y="1727884"/>
              <a:ext cx="2644048" cy="3018622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CD11348E-AAD0-6967-6A84-0586AD12E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4337" y="1659916"/>
              <a:ext cx="781315" cy="3154557"/>
            </a:xfrm>
            <a:prstGeom prst="rect">
              <a:avLst/>
            </a:prstGeom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6D3ADF53-F4F0-090B-822C-3050C10BB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5" y="1443216"/>
            <a:ext cx="40640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4B71E8E-516A-9038-F4D6-CBDC48C30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925" y="4118154"/>
            <a:ext cx="126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 defTabSz="7620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>
                <a:solidFill>
                  <a:srgbClr val="660033"/>
                </a:solidFill>
                <a:ea typeface="ＭＳ Ｐゴシック" panose="020B0600070205080204" pitchFamily="50" charset="-128"/>
              </a:rPr>
              <a:t>Participant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960614F5-DAB6-67B5-6214-D7432E8033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62288" y="3011666"/>
            <a:ext cx="144462" cy="11160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D21A3E2-4E9C-13A5-74C7-F308E8E62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452" y="4284841"/>
            <a:ext cx="19287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 defTabSz="7620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660033"/>
                </a:solidFill>
                <a:ea typeface="ＭＳ Ｐゴシック" panose="020B0600070205080204" pitchFamily="50" charset="-128"/>
              </a:rPr>
              <a:t>Projectile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660033"/>
                </a:solidFill>
                <a:ea typeface="ＭＳ Ｐゴシック" panose="020B0600070205080204" pitchFamily="50" charset="-128"/>
              </a:rPr>
              <a:t>Spectator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660033"/>
                </a:solidFill>
                <a:ea typeface="ＭＳ Ｐゴシック" panose="020B0600070205080204" pitchFamily="50" charset="-128"/>
              </a:rPr>
              <a:t>(Now, RI Beams)</a:t>
            </a:r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F2C357CA-07BD-3DB1-C53E-FCD7BC9433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8313" y="3570466"/>
            <a:ext cx="109537" cy="7302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75FC58E-6F89-8258-4D59-E257820A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76" y="4122916"/>
            <a:ext cx="19287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/>
                <a:cs typeface="Osaka"/>
              </a:defRPr>
            </a:lvl1pPr>
            <a:lvl2pPr marL="37931725" indent="-37474525" defTabSz="762000">
              <a:spcBef>
                <a:spcPct val="20000"/>
              </a:spcBef>
              <a:buClr>
                <a:schemeClr val="accent2"/>
              </a:buClr>
              <a:buSzPct val="100000"/>
              <a:buChar char="–"/>
              <a:defRPr kumimoji="1" sz="2000">
                <a:solidFill>
                  <a:srgbClr val="00AE00"/>
                </a:solidFill>
                <a:latin typeface="Helvetica" panose="020B0604020202020204" pitchFamily="34" charset="0"/>
                <a:ea typeface="Osaka"/>
                <a:cs typeface="Osaka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•"/>
              <a:defRPr kumimoji="1" sz="2400">
                <a:solidFill>
                  <a:srgbClr val="AD6900"/>
                </a:solidFill>
                <a:latin typeface="Helvetica" panose="020B0604020202020204" pitchFamily="34" charset="0"/>
                <a:ea typeface="Osaka"/>
                <a:cs typeface="Osaka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2"/>
                </a:solidFill>
                <a:latin typeface="Helvetica" panose="020B0604020202020204" pitchFamily="34" charset="0"/>
                <a:ea typeface="Osaka"/>
                <a:cs typeface="Osaka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1600">
                <a:solidFill>
                  <a:schemeClr val="accent2"/>
                </a:solidFill>
                <a:latin typeface="Helvetica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660033"/>
                </a:solidFill>
                <a:ea typeface="ＭＳ Ｐゴシック" panose="020B0600070205080204" pitchFamily="50" charset="-128"/>
              </a:rPr>
              <a:t>Target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660033"/>
                </a:solidFill>
                <a:ea typeface="ＭＳ Ｐゴシック" panose="020B0600070205080204" pitchFamily="50" charset="-128"/>
              </a:rPr>
              <a:t>Spectator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660033"/>
                </a:solidFill>
                <a:ea typeface="ＭＳ Ｐゴシック" panose="020B0600070205080204" pitchFamily="50" charset="-128"/>
              </a:rPr>
              <a:t>(Now, RI Beams)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dirty="0">
              <a:solidFill>
                <a:srgbClr val="660033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376F5AA6-E5AB-8273-16DD-6FC1992C74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5413" y="2624316"/>
            <a:ext cx="566737" cy="15779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32C3560-A1AF-42C2-3473-089071DB095B}"/>
              </a:ext>
            </a:extLst>
          </p:cNvPr>
          <p:cNvSpPr txBox="1"/>
          <p:nvPr/>
        </p:nvSpPr>
        <p:spPr>
          <a:xfrm>
            <a:off x="394587" y="5380917"/>
            <a:ext cx="5198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0" i="0" dirty="0">
                <a:solidFill>
                  <a:srgbClr val="1A1AFF"/>
                </a:solidFill>
                <a:effectLst/>
                <a:latin typeface="Proxima Nova"/>
              </a:rPr>
              <a:t>G. D. Westfall, J. </a:t>
            </a:r>
            <a:r>
              <a:rPr lang="en-US" altLang="ja-JP" b="0" i="0" dirty="0" err="1">
                <a:solidFill>
                  <a:srgbClr val="1A1AFF"/>
                </a:solidFill>
                <a:effectLst/>
                <a:latin typeface="Proxima Nova"/>
              </a:rPr>
              <a:t>Gosset</a:t>
            </a:r>
            <a:r>
              <a:rPr lang="en-US" altLang="ja-JP" b="0" i="0" dirty="0">
                <a:solidFill>
                  <a:srgbClr val="1A1AFF"/>
                </a:solidFill>
                <a:effectLst/>
                <a:latin typeface="Proxima Nova"/>
              </a:rPr>
              <a:t>, P. J. Johansen, </a:t>
            </a:r>
          </a:p>
          <a:p>
            <a:pPr marL="342900" indent="-342900" algn="l">
              <a:buAutoNum type="alphaUcPeriod"/>
            </a:pPr>
            <a:r>
              <a:rPr lang="en-US" altLang="ja-JP" b="0" i="0" dirty="0">
                <a:solidFill>
                  <a:srgbClr val="1A1AFF"/>
                </a:solidFill>
                <a:effectLst/>
                <a:latin typeface="Proxima Nova"/>
              </a:rPr>
              <a:t>M. Poskanzer, W. G. Meyer, H. H. Gutbrod, </a:t>
            </a:r>
          </a:p>
          <a:p>
            <a:pPr marL="342900" indent="-342900" algn="l">
              <a:buAutoNum type="alphaUcPeriod"/>
            </a:pPr>
            <a:r>
              <a:rPr lang="en-US" altLang="ja-JP" b="0" i="0" dirty="0">
                <a:solidFill>
                  <a:srgbClr val="1A1AFF"/>
                </a:solidFill>
                <a:effectLst/>
                <a:latin typeface="Proxima Nova"/>
              </a:rPr>
              <a:t>A. Sandoval, and R. Stock</a:t>
            </a:r>
          </a:p>
          <a:p>
            <a:pPr algn="l"/>
            <a:r>
              <a:rPr lang="en-US" altLang="ja-JP" b="0" i="0" dirty="0">
                <a:solidFill>
                  <a:srgbClr val="1A1AFF"/>
                </a:solidFill>
                <a:effectLst/>
                <a:latin typeface="Proxima Nova"/>
              </a:rPr>
              <a:t>Phys. Rev. Lett. </a:t>
            </a:r>
            <a:r>
              <a:rPr lang="en-US" altLang="ja-JP" b="1" i="0" dirty="0">
                <a:solidFill>
                  <a:srgbClr val="1A1AFF"/>
                </a:solidFill>
                <a:effectLst/>
                <a:latin typeface="Proxima Nova"/>
              </a:rPr>
              <a:t>37</a:t>
            </a:r>
            <a:r>
              <a:rPr lang="en-US" altLang="ja-JP" b="0" i="0" dirty="0">
                <a:solidFill>
                  <a:srgbClr val="1A1AFF"/>
                </a:solidFill>
                <a:effectLst/>
                <a:latin typeface="Proxima Nova"/>
              </a:rPr>
              <a:t>, (1976) 1202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08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1694C1-7CBE-EB23-C487-88AB381E9D75}"/>
              </a:ext>
            </a:extLst>
          </p:cNvPr>
          <p:cNvSpPr/>
          <p:nvPr/>
        </p:nvSpPr>
        <p:spPr bwMode="auto">
          <a:xfrm>
            <a:off x="196645" y="875071"/>
            <a:ext cx="87015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14" name="Picture 7" descr="1975-1">
            <a:extLst>
              <a:ext uri="{FF2B5EF4-FFF2-40B4-BE49-F238E27FC236}">
                <a16:creationId xmlns:a16="http://schemas.microsoft.com/office/drawing/2014/main" id="{76C3E9AF-83E3-10CD-BE87-A0A41519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" y="-797241"/>
            <a:ext cx="3332655" cy="4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50">
            <a:extLst>
              <a:ext uri="{FF2B5EF4-FFF2-40B4-BE49-F238E27FC236}">
                <a16:creationId xmlns:a16="http://schemas.microsoft.com/office/drawing/2014/main" id="{9316F1C8-9FCE-4196-03C3-9441AC6DC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75" y="181584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eaLnBrk="1"/>
            <a:r>
              <a:rPr lang="en-US" altLang="ja-JP" sz="3600" kern="0" dirty="0"/>
              <a:t>Around</a:t>
            </a:r>
            <a:r>
              <a:rPr lang="ja-JP" altLang="en-US" sz="3600" kern="0" dirty="0"/>
              <a:t> </a:t>
            </a:r>
            <a:r>
              <a:rPr lang="en-US" altLang="ja-JP" sz="3600" kern="0" dirty="0"/>
              <a:t>1975-1976       </a:t>
            </a:r>
            <a:r>
              <a:rPr lang="ja-JP" altLang="en-US" sz="3600" kern="0" dirty="0"/>
              <a:t>　</a:t>
            </a:r>
            <a:endParaRPr lang="en-US" altLang="ja-JP" sz="3600" kern="0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6A08429E-12BE-4C96-7177-47EE26269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195" y="795432"/>
            <a:ext cx="5130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270510" indent="-180340" eaLnBrk="0" fontAlgn="base" hangingPunct="0"/>
            <a:r>
              <a:rPr lang="en-US" sz="1800" kern="1200" dirty="0">
                <a:solidFill>
                  <a:srgbClr val="1A1AFF"/>
                </a:solidFill>
                <a:effectLst/>
                <a:latin typeface="Helvetica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- A new experimental hall was constructed under the support of Jose Alonso. </a:t>
            </a:r>
            <a:endParaRPr lang="ja-JP" sz="1200" dirty="0">
              <a:solidFill>
                <a:srgbClr val="00000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 panose="020B0609070205080204" pitchFamily="49" charset="-128"/>
            </a:endParaRPr>
          </a:p>
          <a:p>
            <a:pPr marL="270510" indent="-180340" eaLnBrk="0" fontAlgn="base" hangingPunct="0"/>
            <a:r>
              <a:rPr kumimoji="1" lang="en-US" sz="1800" kern="1200" dirty="0">
                <a:solidFill>
                  <a:srgbClr val="1A1AFF"/>
                </a:solidFill>
                <a:effectLst/>
                <a:latin typeface="Helvetica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- Gun</a:t>
            </a:r>
            <a:r>
              <a:rPr lang="en-US" sz="1800" kern="1200" dirty="0">
                <a:solidFill>
                  <a:srgbClr val="1A1AFF"/>
                </a:solidFill>
                <a:effectLst/>
                <a:latin typeface="Helvetica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Mount was discovered in the</a:t>
            </a:r>
            <a:r>
              <a:rPr kumimoji="1" lang="en-US" sz="1800" kern="1200" dirty="0">
                <a:solidFill>
                  <a:srgbClr val="1A1AFF"/>
                </a:solidFill>
                <a:effectLst/>
                <a:latin typeface="Helvetica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warehouse (suggested by Ken Crowe).</a:t>
            </a:r>
            <a:endParaRPr lang="ja-JP" sz="1200" dirty="0">
              <a:solidFill>
                <a:srgbClr val="00000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 panose="020B0609070205080204" pitchFamily="49" charset="-128"/>
            </a:endParaRPr>
          </a:p>
          <a:p>
            <a:pPr algn="just" eaLnBrk="0" fontAlgn="base" hangingPunct="0"/>
            <a:r>
              <a:rPr kumimoji="1" lang="en-US" sz="1800" kern="1200" dirty="0">
                <a:solidFill>
                  <a:srgbClr val="1A1AFF"/>
                </a:solidFill>
                <a:effectLst/>
                <a:latin typeface="Helvetica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 </a:t>
            </a:r>
            <a:endParaRPr lang="ja-JP" sz="1200" dirty="0">
              <a:solidFill>
                <a:srgbClr val="00000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 panose="020B0609070205080204" pitchFamily="49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C31C5C9-4A99-B2E2-34D7-1322355AE66C}"/>
              </a:ext>
            </a:extLst>
          </p:cNvPr>
          <p:cNvGrpSpPr/>
          <p:nvPr/>
        </p:nvGrpSpPr>
        <p:grpSpPr>
          <a:xfrm>
            <a:off x="-365165" y="1951672"/>
            <a:ext cx="9440824" cy="5115448"/>
            <a:chOff x="-365165" y="1951672"/>
            <a:chExt cx="9440824" cy="5115448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7B78A26A-9DA3-A7EC-3796-570F9CB581ED}"/>
                </a:ext>
              </a:extLst>
            </p:cNvPr>
            <p:cNvGrpSpPr/>
            <p:nvPr/>
          </p:nvGrpSpPr>
          <p:grpSpPr>
            <a:xfrm>
              <a:off x="-365165" y="3307144"/>
              <a:ext cx="9440824" cy="3759976"/>
              <a:chOff x="-365165" y="3307144"/>
              <a:chExt cx="9440824" cy="3759976"/>
            </a:xfrm>
          </p:grpSpPr>
          <p:pic>
            <p:nvPicPr>
              <p:cNvPr id="15" name="コンテンツ プレースホルダー 3">
                <a:extLst>
                  <a:ext uri="{FF2B5EF4-FFF2-40B4-BE49-F238E27FC236}">
                    <a16:creationId xmlns:a16="http://schemas.microsoft.com/office/drawing/2014/main" id="{38C7E39F-5449-CF07-C619-9D46C7E7D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5165" y="3428271"/>
                <a:ext cx="5126280" cy="3638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図 4">
                <a:extLst>
                  <a:ext uri="{FF2B5EF4-FFF2-40B4-BE49-F238E27FC236}">
                    <a16:creationId xmlns:a16="http://schemas.microsoft.com/office/drawing/2014/main" id="{E0E889E8-4333-A2E7-E69E-8D48CB1D0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2522" y="3550856"/>
                <a:ext cx="4283137" cy="2868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F12778EE-FFF9-0E1B-F327-113A8D99CDF4}"/>
                  </a:ext>
                </a:extLst>
              </p:cNvPr>
              <p:cNvSpPr/>
              <p:nvPr/>
            </p:nvSpPr>
            <p:spPr bwMode="auto">
              <a:xfrm>
                <a:off x="3584195" y="3307144"/>
                <a:ext cx="5410949" cy="5418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flat" cmpd="sng" algn="ctr">
                    <a:solidFill>
                      <a:srgbClr val="FF99F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Helvetica" pitchFamily="-112" charset="0"/>
                  <a:ea typeface="ＭＳ Ｐゴシック" pitchFamily="50" charset="-128"/>
                  <a:cs typeface="Osaka"/>
                </a:endParaRPr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A901D7D-C37F-23B4-7DAD-7E507B2DF3DF}"/>
                </a:ext>
              </a:extLst>
            </p:cNvPr>
            <p:cNvSpPr txBox="1"/>
            <p:nvPr/>
          </p:nvSpPr>
          <p:spPr>
            <a:xfrm>
              <a:off x="3584195" y="1951672"/>
              <a:ext cx="51262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0510" indent="-180340" eaLnBrk="0" fontAlgn="base" hangingPunct="0"/>
              <a:r>
                <a:rPr kumimoji="1" lang="en-US" altLang="ja-JP" sz="1800" kern="1200" dirty="0">
                  <a:solidFill>
                    <a:srgbClr val="1A1AFF"/>
                  </a:solidFill>
                  <a:effectLst/>
                  <a:latin typeface="Helvetica" panose="020B0604020202020204" pitchFamily="34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- Heckman provided me with a magnet.  </a:t>
              </a:r>
              <a:endParaRPr lang="ja-JP" altLang="ja-JP" sz="1200" dirty="0">
                <a:solidFill>
                  <a:srgbClr val="00000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 panose="020B0609070205080204" pitchFamily="49" charset="-128"/>
              </a:endParaRPr>
            </a:p>
            <a:p>
              <a:pPr marL="270510" indent="-180340" eaLnBrk="0" fontAlgn="base" hangingPunct="0"/>
              <a:r>
                <a:rPr lang="en-US" altLang="ja-JP" sz="1800" kern="1200" dirty="0">
                  <a:solidFill>
                    <a:srgbClr val="1A1AFF"/>
                  </a:solidFill>
                  <a:effectLst/>
                  <a:latin typeface="Helvetica" panose="020B0604020202020204" pitchFamily="34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- 150 cables pulled out from the underground of the Bevalac floor.</a:t>
              </a:r>
              <a:endParaRPr lang="ja-JP" altLang="ja-JP" sz="1200" dirty="0">
                <a:solidFill>
                  <a:srgbClr val="00000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 panose="020B0609070205080204" pitchFamily="49" charset="-128"/>
              </a:endParaRPr>
            </a:p>
            <a:p>
              <a:pPr marL="270510" indent="-180340" eaLnBrk="0" fontAlgn="base" hangingPunct="0"/>
              <a:r>
                <a:rPr kumimoji="1" lang="en-US" altLang="ja-JP" sz="1800" kern="1200" dirty="0">
                  <a:solidFill>
                    <a:srgbClr val="1A1AFF"/>
                  </a:solidFill>
                  <a:effectLst/>
                  <a:latin typeface="Helvetica" panose="020B0604020202020204" pitchFamily="34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- Wire chambers &amp; scintillators from the group</a:t>
              </a:r>
              <a:r>
                <a:rPr lang="en-US" altLang="ja-JP" sz="1800" kern="1200" dirty="0">
                  <a:solidFill>
                    <a:srgbClr val="1A1AFF"/>
                  </a:solidFill>
                  <a:effectLst/>
                  <a:latin typeface="Helvetica" panose="020B0604020202020204" pitchFamily="34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.</a:t>
              </a:r>
              <a:endParaRPr lang="ja-JP" altLang="ja-JP" sz="1200" dirty="0">
                <a:solidFill>
                  <a:srgbClr val="00000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 panose="020B0609070205080204" pitchFamily="49" charset="-128"/>
              </a:endParaRPr>
            </a:p>
            <a:p>
              <a:pPr marL="270510" indent="-180340" eaLnBrk="0" fontAlgn="base" hangingPunct="0"/>
              <a:r>
                <a:rPr lang="en-US" altLang="ja-JP" sz="1800" kern="1200" dirty="0">
                  <a:solidFill>
                    <a:srgbClr val="1A1AFF"/>
                  </a:solidFill>
                  <a:effectLst/>
                  <a:latin typeface="Helvetica" panose="020B0604020202020204" pitchFamily="34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- The other group provided me with phototubes.</a:t>
              </a:r>
              <a:endParaRPr lang="ja-JP" altLang="ja-JP" sz="1200" dirty="0">
                <a:solidFill>
                  <a:srgbClr val="00000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 panose="020B0609070205080204" pitchFamily="49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E40124-3642-30BE-841D-4F2C08FC2D81}"/>
              </a:ext>
            </a:extLst>
          </p:cNvPr>
          <p:cNvSpPr txBox="1"/>
          <p:nvPr/>
        </p:nvSpPr>
        <p:spPr>
          <a:xfrm>
            <a:off x="4741722" y="6227024"/>
            <a:ext cx="460365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Against my dream, the US was not rich, </a:t>
            </a:r>
          </a:p>
          <a:p>
            <a:r>
              <a:rPr kumimoji="1" lang="en-US" altLang="ja-JP" dirty="0"/>
              <a:t>though people </a:t>
            </a:r>
            <a:r>
              <a:rPr lang="en-US" altLang="ja-JP" dirty="0"/>
              <a:t>at LBL </a:t>
            </a:r>
            <a:r>
              <a:rPr kumimoji="1" lang="en-US" altLang="ja-JP" dirty="0"/>
              <a:t>were so kind to me.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16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E544BDA1-23D5-241D-0DBA-A78BDC9DF943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kumimoji="1" lang="en-US" altLang="ja-JP" dirty="0"/>
              <a:t>In August 1978, there was a Nuclear Physics Conference (INPC) in Tokyo.  Art gave a plenary talk to summarize data from the Bevalac.  (Our group started to collect data by that time)</a:t>
            </a:r>
          </a:p>
          <a:p>
            <a:pPr lvl="1"/>
            <a:r>
              <a:rPr kumimoji="1" lang="en-US" altLang="ja-JP" dirty="0"/>
              <a:t>This Conference was an almost unique &amp; major nuclear physics conference</a:t>
            </a:r>
            <a:r>
              <a:rPr lang="en-US" altLang="ja-JP" dirty="0"/>
              <a:t>. (QM conf.  in 1980, NN Collisions in 1982 , PANIC?) </a:t>
            </a:r>
            <a:endParaRPr kumimoji="1" lang="en-US" altLang="ja-JP" dirty="0"/>
          </a:p>
          <a:p>
            <a:r>
              <a:rPr lang="en-US" altLang="ja-JP" dirty="0"/>
              <a:t>In March 1979, Art encouraged me to go to Hawaii to attend the American Chemical Society Meeting to present a talk on inclusive data plus particle correlations, so I did.</a:t>
            </a:r>
          </a:p>
          <a:p>
            <a:pPr lvl="1"/>
            <a:r>
              <a:rPr lang="en-US" altLang="ja-JP" dirty="0"/>
              <a:t>I sent him a postcard with a photo of rather sexy dancing girls from Hawaii, .</a:t>
            </a:r>
          </a:p>
          <a:p>
            <a:pPr lvl="1"/>
            <a:r>
              <a:rPr lang="en-US" altLang="ja-JP" dirty="0"/>
              <a:t>After my return to Berkley, he came to my office, smiling, “thank you for the excellent postcard.”</a:t>
            </a:r>
          </a:p>
          <a:p>
            <a:pPr lvl="1"/>
            <a:r>
              <a:rPr lang="en-US" altLang="ja-JP" dirty="0"/>
              <a:t>For me, Art usually did not smile, so I still remember his vividly smiling or even loudly laughing face on that day.</a:t>
            </a:r>
          </a:p>
        </p:txBody>
      </p:sp>
      <p:sp>
        <p:nvSpPr>
          <p:cNvPr id="3" name="Rectangle 50">
            <a:extLst>
              <a:ext uri="{FF2B5EF4-FFF2-40B4-BE49-F238E27FC236}">
                <a16:creationId xmlns:a16="http://schemas.microsoft.com/office/drawing/2014/main" id="{3CD8FBBB-2AA0-9093-A616-DF7DD1B6C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701793" cy="55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5pPr>
            <a:lvl6pPr marL="4572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6pPr>
            <a:lvl7pPr marL="9144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7pPr>
            <a:lvl8pPr marL="13716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8pPr>
            <a:lvl9pPr marL="1828800" algn="r" rtl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Helvetica" pitchFamily="-112" charset="0"/>
                <a:ea typeface="Osaka"/>
                <a:cs typeface="Osaka"/>
              </a:defRPr>
            </a:lvl9pPr>
          </a:lstStyle>
          <a:p>
            <a:pPr eaLnBrk="1"/>
            <a:r>
              <a:rPr lang="en-US" altLang="ja-JP" sz="3600" kern="0" dirty="0"/>
              <a:t>1978 and 1979 </a:t>
            </a:r>
          </a:p>
        </p:txBody>
      </p:sp>
    </p:spTree>
    <p:extLst>
      <p:ext uri="{BB962C8B-B14F-4D97-AF65-F5344CB8AC3E}">
        <p14:creationId xmlns:p14="http://schemas.microsoft.com/office/powerpoint/2010/main" val="2563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1694C1-7CBE-EB23-C487-88AB381E9D75}"/>
              </a:ext>
            </a:extLst>
          </p:cNvPr>
          <p:cNvSpPr/>
          <p:nvPr/>
        </p:nvSpPr>
        <p:spPr bwMode="auto">
          <a:xfrm>
            <a:off x="196645" y="875071"/>
            <a:ext cx="87015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Helvetica" pitchFamily="-112" charset="0"/>
              <a:ea typeface="ＭＳ Ｐゴシック" pitchFamily="50" charset="-128"/>
              <a:cs typeface="Osak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F08CE5-11FA-D13C-9453-6FC3C403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81" y="875071"/>
            <a:ext cx="9144000" cy="577873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9275F5-24BC-838A-DAE8-B774A82E9E55}"/>
              </a:ext>
            </a:extLst>
          </p:cNvPr>
          <p:cNvSpPr txBox="1"/>
          <p:nvPr/>
        </p:nvSpPr>
        <p:spPr>
          <a:xfrm>
            <a:off x="374363" y="279164"/>
            <a:ext cx="839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The 1980s (Art, together with Hans Gutbrod)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27244827"/>
      </p:ext>
    </p:extLst>
  </p:cSld>
  <p:clrMapOvr>
    <a:masterClrMapping/>
  </p:clrMapOvr>
</p:sld>
</file>

<file path=ppt/theme/theme1.xml><?xml version="1.0" encoding="utf-8"?>
<a:theme xmlns:a="http://schemas.openxmlformats.org/drawingml/2006/main" name="070912-France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070912-Franc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Helvetica" pitchFamily="-112" charset="0"/>
            <a:ea typeface="ＭＳ Ｐゴシック" pitchFamily="50" charset="-128"/>
            <a:cs typeface="Osak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Helvetica" pitchFamily="-112" charset="0"/>
            <a:ea typeface="ＭＳ Ｐゴシック" pitchFamily="50" charset="-128"/>
            <a:cs typeface="Osaka"/>
          </a:defRPr>
        </a:defPPr>
      </a:lstStyle>
    </a:lnDef>
  </a:objectDefaults>
  <a:extraClrSchemeLst>
    <a:extraClrScheme>
      <a:clrScheme name="070912-Fran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0912-Fran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70912-Fran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0912-Fran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0912-Fran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0912-Fran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0912-Fran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070912-France</Template>
  <TotalTime>40067</TotalTime>
  <Pages>8</Pages>
  <Words>1329</Words>
  <Application>Microsoft Office PowerPoint</Application>
  <PresentationFormat>画面に合わせる (4:3)</PresentationFormat>
  <Paragraphs>214</Paragraphs>
  <Slides>26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43" baseType="lpstr">
      <vt:lpstr>AGENDA人名行書体L1</vt:lpstr>
      <vt:lpstr>Helvetica </vt:lpstr>
      <vt:lpstr>Meiryo UI</vt:lpstr>
      <vt:lpstr>ＭＳ ゴシック</vt:lpstr>
      <vt:lpstr>Osaka</vt:lpstr>
      <vt:lpstr>Proxima Nova</vt:lpstr>
      <vt:lpstr>細明朝体</vt:lpstr>
      <vt:lpstr>游ゴシック</vt:lpstr>
      <vt:lpstr>游ゴシック Light</vt:lpstr>
      <vt:lpstr>Aldhabi</vt:lpstr>
      <vt:lpstr>Arial</vt:lpstr>
      <vt:lpstr>Helvetica</vt:lpstr>
      <vt:lpstr>Symbol</vt:lpstr>
      <vt:lpstr>Times New Roman</vt:lpstr>
      <vt:lpstr>Wingdings</vt:lpstr>
      <vt:lpstr>070912-France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Our Group in 1978 and 1980</vt:lpstr>
      <vt:lpstr>PowerPoint プレゼンテーション</vt:lpstr>
      <vt:lpstr>PowerPoint プレゼンテーション</vt:lpstr>
      <vt:lpstr>J-PARC Facility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永宮</dc:creator>
  <cp:lastModifiedBy>Nagamiya Shoji</cp:lastModifiedBy>
  <cp:revision>1089</cp:revision>
  <cp:lastPrinted>2022-11-28T01:17:55Z</cp:lastPrinted>
  <dcterms:created xsi:type="dcterms:W3CDTF">2019-05-03T05:33:00Z</dcterms:created>
  <dcterms:modified xsi:type="dcterms:W3CDTF">2022-12-09T15:42:53Z</dcterms:modified>
</cp:coreProperties>
</file>