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tif" ContentType="image/t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73" r:id="rId2"/>
    <p:sldId id="276" r:id="rId3"/>
    <p:sldId id="278" r:id="rId4"/>
    <p:sldId id="393" r:id="rId5"/>
    <p:sldId id="281" r:id="rId6"/>
    <p:sldId id="287" r:id="rId7"/>
    <p:sldId id="328" r:id="rId8"/>
    <p:sldId id="360" r:id="rId9"/>
    <p:sldId id="359" r:id="rId10"/>
    <p:sldId id="361" r:id="rId11"/>
    <p:sldId id="284" r:id="rId12"/>
    <p:sldId id="282" r:id="rId13"/>
    <p:sldId id="321" r:id="rId14"/>
    <p:sldId id="256" r:id="rId15"/>
    <p:sldId id="422" r:id="rId16"/>
    <p:sldId id="362" r:id="rId17"/>
    <p:sldId id="372" r:id="rId18"/>
    <p:sldId id="373" r:id="rId19"/>
    <p:sldId id="433" r:id="rId20"/>
    <p:sldId id="434" r:id="rId21"/>
    <p:sldId id="436" r:id="rId22"/>
    <p:sldId id="437" r:id="rId23"/>
    <p:sldId id="439" r:id="rId24"/>
    <p:sldId id="438" r:id="rId25"/>
    <p:sldId id="302" r:id="rId26"/>
    <p:sldId id="311" r:id="rId27"/>
    <p:sldId id="301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BBFC77FB-9ED0-4EC9-95AA-A1379042E64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DC5C2F9-1CAC-4260-A1DD-9FCDBB87749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6CBB8FF1-D9AA-43F3-AF6F-95CC898621D3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BEA55958-C951-4BCC-A2F8-6F802CAB294D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2A02BEF-6F51-4555-8E09-10F16E76B33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F830DDFF-C047-4F9F-B94A-5E416FAA3BD1}" styleName="">
    <a:tblBg/>
    <a:wholeTbl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302807A1-1EFA-4EF8-B7EF-4FD452650EE6}" styleName="">
    <a:tblBg/>
    <a:wholeTbl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32C3375D-3D1E-4B4D-80ED-51DF76D87DEA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F475E9DB-2D81-4855-B3CE-D3F55A7A722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79807F98-9076-42A1-A330-D29AAF930E87}" styleName="">
    <a:tblBg/>
    <a:wholeTbl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74F6FDEC-E61F-437A-8C6C-5887F6AF5E6F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A0363AD-0F1A-47B2-8532-73D28D6F8217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0A622D15-9829-481B-94A7-ACE0C47A47EB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007" autoAdjust="0"/>
    <p:restoredTop sz="94660"/>
  </p:normalViewPr>
  <p:slideViewPr>
    <p:cSldViewPr snapToGrid="0">
      <p:cViewPr>
        <p:scale>
          <a:sx n="33" d="100"/>
          <a:sy n="33" d="100"/>
        </p:scale>
        <p:origin x="2010" y="4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7598"/>
    </p:cViewPr>
  </p:sorterViewPr>
  <p:notesViewPr>
    <p:cSldViewPr snapToGrid="0">
      <p:cViewPr varScale="1">
        <p:scale>
          <a:sx n="60" d="100"/>
          <a:sy n="60" d="100"/>
        </p:scale>
        <p:origin x="250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39A90-42B6-4E97-A318-1495DFE2AD1C}" type="datetimeFigureOut">
              <a:rPr lang="de-DE" smtClean="0"/>
              <a:t>09.12.2022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C3DDD-AF00-4683-A77C-0A2BBF348F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449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Shape 12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0" name="Shape 12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016600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4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4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4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4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4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4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4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4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5a400051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95a400051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06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2659c39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22659c39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3582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558400" y="26453"/>
            <a:ext cx="11887787" cy="10148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600"/>
              <a:buFont typeface="Ubuntu"/>
              <a:buNone/>
              <a:defRPr sz="3698">
                <a:solidFill>
                  <a:srgbClr val="CC0000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698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698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698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698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698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698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698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698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12140519" y="9007125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‹Nr.›</a:t>
            </a:fld>
            <a:endParaRPr lang="en"/>
          </a:p>
        </p:txBody>
      </p:sp>
      <p:sp>
        <p:nvSpPr>
          <p:cNvPr id="39" name="Google Shape;39;p6"/>
          <p:cNvSpPr txBox="1"/>
          <p:nvPr/>
        </p:nvSpPr>
        <p:spPr>
          <a:xfrm>
            <a:off x="-660729" y="9127538"/>
            <a:ext cx="9423360" cy="40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marL="65023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7" b="1">
                <a:solidFill>
                  <a:srgbClr val="0070C0"/>
                </a:solidFill>
                <a:latin typeface="Ubuntu"/>
                <a:ea typeface="Ubuntu"/>
                <a:cs typeface="Ubuntu"/>
                <a:sym typeface="Ubuntu"/>
              </a:rPr>
              <a:t>A. Motornenko</a:t>
            </a:r>
            <a:endParaRPr sz="1707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5023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7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" name="Google Shape;40;p6"/>
          <p:cNvSpPr/>
          <p:nvPr/>
        </p:nvSpPr>
        <p:spPr>
          <a:xfrm rot="-5400000">
            <a:off x="6465991" y="-4894293"/>
            <a:ext cx="71680" cy="1188864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7"/>
          </a:p>
        </p:txBody>
      </p:sp>
    </p:spTree>
    <p:extLst>
      <p:ext uri="{BB962C8B-B14F-4D97-AF65-F5344CB8AC3E}">
        <p14:creationId xmlns:p14="http://schemas.microsoft.com/office/powerpoint/2010/main" val="220293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xfrm>
            <a:off x="647700" y="2794000"/>
            <a:ext cx="11709400" cy="6959600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  <a:lvl2pPr>
              <a:defRPr sz="34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10700758" y="9285618"/>
            <a:ext cx="266701" cy="27940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4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3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Shape 192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01" name="Shape 201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1270000" y="2565400"/>
            <a:ext cx="10464800" cy="2552700"/>
          </a:xfrm>
          <a:prstGeom prst="rect">
            <a:avLst/>
          </a:prstGeom>
          <a:effectLst/>
        </p:spPr>
        <p:txBody>
          <a:bodyPr anchor="b"/>
          <a:lstStyle>
            <a:lvl1pPr marL="0" marR="0" defTabSz="457200">
              <a:defRPr sz="6600">
                <a:uFillTx/>
                <a:latin typeface="+mn-lt"/>
                <a:ea typeface="+mn-ea"/>
                <a:cs typeface="+mn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460500"/>
          </a:xfrm>
          <a:prstGeom prst="rect">
            <a:avLst/>
          </a:prstGeom>
          <a:effectLst/>
        </p:spPr>
        <p:txBody>
          <a:bodyPr/>
          <a:lstStyle>
            <a:lvl1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2800">
                <a:uFillTx/>
                <a:latin typeface="+mn-lt"/>
                <a:ea typeface="+mn-ea"/>
                <a:cs typeface="+mn-cs"/>
                <a:sym typeface="Chalkboard"/>
              </a:defRPr>
            </a:lvl1pPr>
            <a:lvl2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2800">
                <a:uFillTx/>
                <a:latin typeface="+mn-lt"/>
                <a:ea typeface="+mn-ea"/>
                <a:cs typeface="+mn-cs"/>
                <a:sym typeface="Chalkboard"/>
              </a:defRPr>
            </a:lvl2pPr>
            <a:lvl3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2800">
                <a:uFillTx/>
                <a:latin typeface="+mn-lt"/>
                <a:ea typeface="+mn-ea"/>
                <a:cs typeface="+mn-cs"/>
                <a:sym typeface="Chalkboard"/>
              </a:defRPr>
            </a:lvl3pPr>
            <a:lvl4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>
                <a:uFillTx/>
                <a:latin typeface="+mn-lt"/>
                <a:ea typeface="+mn-ea"/>
                <a:cs typeface="+mn-cs"/>
                <a:sym typeface="Chalkboard"/>
              </a:defRPr>
            </a:lvl4pPr>
            <a:lvl5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>
                <a:uFillTx/>
                <a:latin typeface="+mn-lt"/>
                <a:ea typeface="+mn-ea"/>
                <a:cs typeface="+mn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6371120" y="9347200"/>
            <a:ext cx="266701" cy="279400"/>
          </a:xfrm>
          <a:prstGeom prst="rect">
            <a:avLst/>
          </a:prstGeom>
        </p:spPr>
        <p:txBody>
          <a:bodyPr anchor="t"/>
          <a:lstStyle>
            <a:lvl1pPr>
              <a:defRPr sz="1200">
                <a:solidFill>
                  <a:srgbClr val="941751"/>
                </a:solidFill>
                <a:uFillTx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Shape 220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255" name="Shape 2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282" name="Shape 282"/>
          <p:cNvSpPr>
            <a:spLocks noGrp="1"/>
          </p:cNvSpPr>
          <p:nvPr>
            <p:ph type="body" idx="1"/>
          </p:nvPr>
        </p:nvSpPr>
        <p:spPr>
          <a:xfrm>
            <a:off x="647700" y="2794000"/>
            <a:ext cx="11709400" cy="6959600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  <a:lvl2pPr>
              <a:defRPr sz="34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Shape 283"/>
          <p:cNvSpPr>
            <a:spLocks noGrp="1"/>
          </p:cNvSpPr>
          <p:nvPr>
            <p:ph type="sldNum" sz="quarter" idx="2"/>
          </p:nvPr>
        </p:nvSpPr>
        <p:spPr>
          <a:xfrm>
            <a:off x="10700758" y="9285618"/>
            <a:ext cx="266701" cy="27940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5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91" name="Shape 291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Shape 292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6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00" name="Shape 300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7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Shape 309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0" name="Shape 310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18" name="Shape 318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9" name="Shape 319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/>
          </p:cNvSpPr>
          <p:nvPr>
            <p:ph type="title"/>
          </p:nvPr>
        </p:nvSpPr>
        <p:spPr>
          <a:xfrm>
            <a:off x="1524000" y="254000"/>
            <a:ext cx="10464800" cy="2362200"/>
          </a:xfrm>
          <a:prstGeom prst="rect">
            <a:avLst/>
          </a:prstGeom>
          <a:effectLst>
            <a:outerShdw blurRad="25400" dist="12700" dir="5400000" rotWithShape="0">
              <a:srgbClr val="FFFFFF"/>
            </a:outerShdw>
          </a:effectLst>
        </p:spPr>
        <p:txBody>
          <a:bodyPr lIns="38100" tIns="38100" rIns="38100" bIns="38100"/>
          <a:lstStyle>
            <a:lvl1pPr marL="0" marR="0" defTabSz="584200">
              <a:defRPr sz="7400">
                <a:solidFill>
                  <a:srgbClr val="6E603B"/>
                </a:solidFill>
                <a:uFillTx/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327" name="Shape 327"/>
          <p:cNvSpPr>
            <a:spLocks noGrp="1"/>
          </p:cNvSpPr>
          <p:nvPr>
            <p:ph type="body" idx="1"/>
          </p:nvPr>
        </p:nvSpPr>
        <p:spPr>
          <a:xfrm>
            <a:off x="1524000" y="2730500"/>
            <a:ext cx="10464800" cy="6032500"/>
          </a:xfrm>
          <a:prstGeom prst="rect">
            <a:avLst/>
          </a:prstGeom>
          <a:effectLst/>
        </p:spPr>
        <p:txBody>
          <a:bodyPr lIns="38100" tIns="38100" rIns="38100" bIns="38100" anchor="ctr"/>
          <a:lstStyle>
            <a:lvl1pPr marL="6132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9561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12990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16546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19975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8" name="Shape 328"/>
          <p:cNvSpPr>
            <a:spLocks noGrp="1"/>
          </p:cNvSpPr>
          <p:nvPr>
            <p:ph type="sldNum" sz="quarter" idx="2"/>
          </p:nvPr>
        </p:nvSpPr>
        <p:spPr>
          <a:xfrm>
            <a:off x="6367017" y="90614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6" name="Shape 3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defRPr sz="3400"/>
            </a:lvl2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xfrm>
            <a:off x="10673790" y="9233126"/>
            <a:ext cx="317501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xfrm>
            <a:off x="1270000" y="2565400"/>
            <a:ext cx="10464800" cy="2552700"/>
          </a:xfrm>
          <a:prstGeom prst="rect">
            <a:avLst/>
          </a:prstGeom>
          <a:effectLst/>
        </p:spPr>
        <p:txBody>
          <a:bodyPr anchor="b"/>
          <a:lstStyle>
            <a:lvl1pPr marL="0" marR="0" defTabSz="457200">
              <a:defRPr sz="6600">
                <a:uFillTx/>
                <a:latin typeface="+mn-lt"/>
                <a:ea typeface="+mn-ea"/>
                <a:cs typeface="+mn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345" name="Shape 345"/>
          <p:cNvSpPr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460500"/>
          </a:xfrm>
          <a:prstGeom prst="rect">
            <a:avLst/>
          </a:prstGeom>
          <a:effectLst/>
        </p:spPr>
        <p:txBody>
          <a:bodyPr/>
          <a:lstStyle>
            <a:lvl1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2800">
                <a:uFillTx/>
                <a:latin typeface="+mn-lt"/>
                <a:ea typeface="+mn-ea"/>
                <a:cs typeface="+mn-cs"/>
                <a:sym typeface="Chalkboard"/>
              </a:defRPr>
            </a:lvl1pPr>
            <a:lvl2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2800">
                <a:uFillTx/>
                <a:latin typeface="+mn-lt"/>
                <a:ea typeface="+mn-ea"/>
                <a:cs typeface="+mn-cs"/>
                <a:sym typeface="Chalkboard"/>
              </a:defRPr>
            </a:lvl2pPr>
            <a:lvl3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2800">
                <a:uFillTx/>
                <a:latin typeface="+mn-lt"/>
                <a:ea typeface="+mn-ea"/>
                <a:cs typeface="+mn-cs"/>
                <a:sym typeface="Chalkboard"/>
              </a:defRPr>
            </a:lvl3pPr>
            <a:lvl4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>
                <a:uFillTx/>
                <a:latin typeface="+mn-lt"/>
                <a:ea typeface="+mn-ea"/>
                <a:cs typeface="+mn-cs"/>
                <a:sym typeface="Chalkboard"/>
              </a:defRPr>
            </a:lvl4pPr>
            <a:lvl5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>
                <a:uFillTx/>
                <a:latin typeface="+mn-lt"/>
                <a:ea typeface="+mn-ea"/>
                <a:cs typeface="+mn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6" name="Shape 346"/>
          <p:cNvSpPr>
            <a:spLocks noGrp="1"/>
          </p:cNvSpPr>
          <p:nvPr>
            <p:ph type="sldNum" sz="quarter" idx="2"/>
          </p:nvPr>
        </p:nvSpPr>
        <p:spPr>
          <a:xfrm>
            <a:off x="6371120" y="9347200"/>
            <a:ext cx="266701" cy="279400"/>
          </a:xfrm>
          <a:prstGeom prst="rect">
            <a:avLst/>
          </a:prstGeom>
        </p:spPr>
        <p:txBody>
          <a:bodyPr anchor="t"/>
          <a:lstStyle>
            <a:lvl1pPr>
              <a:defRPr sz="1200">
                <a:solidFill>
                  <a:srgbClr val="941751"/>
                </a:solidFill>
                <a:uFillTx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61" name="Shape 3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defRPr sz="3400"/>
            </a:lvl2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2" name="Shape 362"/>
          <p:cNvSpPr>
            <a:spLocks noGrp="1"/>
          </p:cNvSpPr>
          <p:nvPr>
            <p:ph type="sldNum" sz="quarter" idx="2"/>
          </p:nvPr>
        </p:nvSpPr>
        <p:spPr>
          <a:xfrm>
            <a:off x="10673790" y="9233126"/>
            <a:ext cx="317501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sldNum" sz="quarter" idx="2"/>
          </p:nvPr>
        </p:nvSpPr>
        <p:spPr>
          <a:xfrm>
            <a:off x="6377939" y="9082277"/>
            <a:ext cx="241301" cy="279401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386" name="Shape 38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7" name="Shape 387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395" name="Shape 39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83539" indent="-342899">
              <a:defRPr sz="3800"/>
            </a:lvl1pPr>
            <a:lvl2pPr>
              <a:defRPr sz="32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6" name="Shape 396"/>
          <p:cNvSpPr>
            <a:spLocks noGrp="1"/>
          </p:cNvSpPr>
          <p:nvPr>
            <p:ph type="sldNum" sz="quarter" idx="2"/>
          </p:nvPr>
        </p:nvSpPr>
        <p:spPr>
          <a:xfrm>
            <a:off x="10707318" y="9281893"/>
            <a:ext cx="266701" cy="27940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404" name="Shape 40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83539" indent="-342899">
              <a:defRPr sz="3800"/>
            </a:lvl1pPr>
            <a:lvl2pPr>
              <a:defRPr sz="32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5" name="Shape 405"/>
          <p:cNvSpPr>
            <a:spLocks noGrp="1"/>
          </p:cNvSpPr>
          <p:nvPr>
            <p:ph type="sldNum" sz="quarter" idx="2"/>
          </p:nvPr>
        </p:nvSpPr>
        <p:spPr>
          <a:xfrm>
            <a:off x="10707318" y="9281893"/>
            <a:ext cx="266701" cy="27940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13" name="Shape 4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4" name="Shape 414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/>
          </p:cNvSpPr>
          <p:nvPr>
            <p:ph type="sldNum" sz="quarter" idx="2"/>
          </p:nvPr>
        </p:nvSpPr>
        <p:spPr>
          <a:xfrm>
            <a:off x="6367017" y="90614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29" name="Shape 4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0" name="Shape 430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8" name="Shape 4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defRPr sz="3400"/>
            </a:lvl2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9" name="Shape 439"/>
          <p:cNvSpPr>
            <a:spLocks noGrp="1"/>
          </p:cNvSpPr>
          <p:nvPr>
            <p:ph type="sldNum" sz="quarter" idx="2"/>
          </p:nvPr>
        </p:nvSpPr>
        <p:spPr>
          <a:xfrm>
            <a:off x="10673790" y="9233126"/>
            <a:ext cx="317501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8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47" name="Shape 447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8" name="Shape 448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9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56" name="Shape 456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7" name="Shape 457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1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65" name="Shape 465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 marL="383539" indent="-342899">
              <a:buClrTx/>
              <a:buSzPct val="100000"/>
              <a:buFontTx/>
              <a:buChar char="•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6" name="Shape 466"/>
          <p:cNvSpPr>
            <a:spLocks noGrp="1"/>
          </p:cNvSpPr>
          <p:nvPr>
            <p:ph type="sldNum" sz="quarter" idx="2"/>
          </p:nvPr>
        </p:nvSpPr>
        <p:spPr>
          <a:xfrm>
            <a:off x="10695424" y="8882098"/>
            <a:ext cx="283816" cy="274415"/>
          </a:xfrm>
          <a:prstGeom prst="rect">
            <a:avLst/>
          </a:prstGeom>
        </p:spPr>
        <p:txBody>
          <a:bodyPr anchor="t"/>
          <a:lstStyle>
            <a:lvl1pPr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2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74" name="Shape 474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 marL="383539" indent="-342899">
              <a:buClrTx/>
              <a:buSzPct val="100000"/>
              <a:buFontTx/>
              <a:buChar char="•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5" name="Shape 475"/>
          <p:cNvSpPr>
            <a:spLocks noGrp="1"/>
          </p:cNvSpPr>
          <p:nvPr>
            <p:ph type="sldNum" sz="quarter" idx="2"/>
          </p:nvPr>
        </p:nvSpPr>
        <p:spPr>
          <a:xfrm>
            <a:off x="10695424" y="8882098"/>
            <a:ext cx="283816" cy="274415"/>
          </a:xfrm>
          <a:prstGeom prst="rect">
            <a:avLst/>
          </a:prstGeom>
        </p:spPr>
        <p:txBody>
          <a:bodyPr anchor="t"/>
          <a:lstStyle>
            <a:lvl1pPr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>
            <a:spLocks noGrp="1"/>
          </p:cNvSpPr>
          <p:nvPr>
            <p:ph type="title"/>
          </p:nvPr>
        </p:nvSpPr>
        <p:spPr>
          <a:xfrm>
            <a:off x="1524000" y="254000"/>
            <a:ext cx="10464800" cy="2362200"/>
          </a:xfrm>
          <a:prstGeom prst="rect">
            <a:avLst/>
          </a:prstGeom>
          <a:effectLst>
            <a:outerShdw blurRad="25400" dist="12700" dir="5400000" rotWithShape="0">
              <a:srgbClr val="FFFFFF"/>
            </a:outerShdw>
          </a:effectLst>
        </p:spPr>
        <p:txBody>
          <a:bodyPr lIns="38100" tIns="38100" rIns="38100" bIns="38100"/>
          <a:lstStyle>
            <a:lvl1pPr marL="0" marR="0" defTabSz="584200">
              <a:defRPr sz="7400">
                <a:solidFill>
                  <a:srgbClr val="6E603B"/>
                </a:solidFill>
                <a:uFillTx/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483" name="Shape 483"/>
          <p:cNvSpPr>
            <a:spLocks noGrp="1"/>
          </p:cNvSpPr>
          <p:nvPr>
            <p:ph type="body" idx="1"/>
          </p:nvPr>
        </p:nvSpPr>
        <p:spPr>
          <a:xfrm>
            <a:off x="1524000" y="2730500"/>
            <a:ext cx="10464800" cy="6032500"/>
          </a:xfrm>
          <a:prstGeom prst="rect">
            <a:avLst/>
          </a:prstGeom>
          <a:effectLst/>
        </p:spPr>
        <p:txBody>
          <a:bodyPr lIns="38100" tIns="38100" rIns="38100" bIns="38100" anchor="ctr"/>
          <a:lstStyle>
            <a:lvl1pPr marL="6132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9561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12990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16546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19975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4" name="Shape 484"/>
          <p:cNvSpPr>
            <a:spLocks noGrp="1"/>
          </p:cNvSpPr>
          <p:nvPr>
            <p:ph type="sldNum" sz="quarter" idx="2"/>
          </p:nvPr>
        </p:nvSpPr>
        <p:spPr>
          <a:xfrm>
            <a:off x="6367017" y="90614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1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92" name="Shape 492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3" name="Shape 493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19" name="Shape 5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0" name="Shape 520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28" name="Shape 5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9" name="Shape 529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37" name="Shape 5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8" name="Shape 538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46" name="Shape 5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7" name="Shape 547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defRPr sz="3400"/>
            </a:lvl2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xfrm>
            <a:off x="10673790" y="9233126"/>
            <a:ext cx="317501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55" name="Shape 5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6" name="Shape 556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>
            <a:spLocks noGrp="1"/>
          </p:cNvSpPr>
          <p:nvPr>
            <p:ph type="sldNum" sz="quarter" idx="2"/>
          </p:nvPr>
        </p:nvSpPr>
        <p:spPr>
          <a:xfrm>
            <a:off x="6367017" y="90614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571" name="Shape 5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83539" indent="-342899">
              <a:defRPr sz="3800"/>
            </a:lvl1pPr>
            <a:lvl2pPr>
              <a:defRPr sz="32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2" name="Shape 572"/>
          <p:cNvSpPr>
            <a:spLocks noGrp="1"/>
          </p:cNvSpPr>
          <p:nvPr>
            <p:ph type="sldNum" sz="quarter" idx="2"/>
          </p:nvPr>
        </p:nvSpPr>
        <p:spPr>
          <a:xfrm>
            <a:off x="10707318" y="9281893"/>
            <a:ext cx="266701" cy="27940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80" name="Shape 58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1" name="Shape 581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89" name="Shape 5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0" name="Shape 590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57799" marR="57799"/>
          </a:lstStyle>
          <a:p>
            <a:r>
              <a:t>Title Text</a:t>
            </a:r>
          </a:p>
        </p:txBody>
      </p:sp>
      <p:sp>
        <p:nvSpPr>
          <p:cNvPr id="598" name="Shape 59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R="57799"/>
            <a:lvl2pPr marR="57799">
              <a:defRPr sz="3400"/>
            </a:lvl2pPr>
            <a:lvl3pPr marR="57799"/>
            <a:lvl4pPr marR="57799">
              <a:defRPr sz="2400"/>
            </a:lvl4pPr>
            <a:lvl5pPr marR="57799"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9" name="Shape 599"/>
          <p:cNvSpPr>
            <a:spLocks noGrp="1"/>
          </p:cNvSpPr>
          <p:nvPr>
            <p:ph type="sldNum" sz="quarter" idx="2"/>
          </p:nvPr>
        </p:nvSpPr>
        <p:spPr>
          <a:xfrm>
            <a:off x="10673790" y="9233126"/>
            <a:ext cx="317501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607" name="Shape 60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8" name="Shape 608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616" name="Shape 6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7" name="Shape 617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625" name="Shape 6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83539" indent="-342899">
              <a:defRPr sz="3800"/>
            </a:lvl1pPr>
            <a:lvl2pPr>
              <a:defRPr sz="32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6" name="Shape 626"/>
          <p:cNvSpPr>
            <a:spLocks noGrp="1"/>
          </p:cNvSpPr>
          <p:nvPr>
            <p:ph type="sldNum" sz="quarter" idx="2"/>
          </p:nvPr>
        </p:nvSpPr>
        <p:spPr>
          <a:xfrm>
            <a:off x="10707318" y="9281893"/>
            <a:ext cx="266701" cy="27940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/>
          </p:cNvSpPr>
          <p:nvPr>
            <p:ph type="sldNum" sz="quarter" idx="2"/>
          </p:nvPr>
        </p:nvSpPr>
        <p:spPr>
          <a:xfrm>
            <a:off x="6367017" y="90614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10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41" name="Shape 641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2" name="Shape 642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11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50" name="Shape 650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1" name="Shape 651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3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59" name="Shape 659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 marL="383539" indent="-342899">
              <a:buClrTx/>
              <a:buSzPct val="100000"/>
              <a:buFontTx/>
              <a:buChar char="•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0" name="Shape 660"/>
          <p:cNvSpPr>
            <a:spLocks noGrp="1"/>
          </p:cNvSpPr>
          <p:nvPr>
            <p:ph type="sldNum" sz="quarter" idx="2"/>
          </p:nvPr>
        </p:nvSpPr>
        <p:spPr>
          <a:xfrm>
            <a:off x="10695424" y="8882098"/>
            <a:ext cx="283816" cy="274415"/>
          </a:xfrm>
          <a:prstGeom prst="rect">
            <a:avLst/>
          </a:prstGeom>
        </p:spPr>
        <p:txBody>
          <a:bodyPr anchor="t"/>
          <a:lstStyle>
            <a:lvl1pPr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4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68" name="Shape 668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 marL="383539" indent="-342899">
              <a:buClrTx/>
              <a:buSzPct val="100000"/>
              <a:buFontTx/>
              <a:buChar char="•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9" name="Shape 669"/>
          <p:cNvSpPr>
            <a:spLocks noGrp="1"/>
          </p:cNvSpPr>
          <p:nvPr>
            <p:ph type="sldNum" sz="quarter" idx="2"/>
          </p:nvPr>
        </p:nvSpPr>
        <p:spPr>
          <a:xfrm>
            <a:off x="10695424" y="8882098"/>
            <a:ext cx="283816" cy="274415"/>
          </a:xfrm>
          <a:prstGeom prst="rect">
            <a:avLst/>
          </a:prstGeom>
        </p:spPr>
        <p:txBody>
          <a:bodyPr anchor="t"/>
          <a:lstStyle>
            <a:lvl1pPr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hape 6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677" name="Shape 6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8" name="Shape 678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Shape 685"/>
          <p:cNvSpPr>
            <a:spLocks noGrp="1"/>
          </p:cNvSpPr>
          <p:nvPr>
            <p:ph type="title"/>
          </p:nvPr>
        </p:nvSpPr>
        <p:spPr>
          <a:xfrm>
            <a:off x="1524000" y="254000"/>
            <a:ext cx="10464800" cy="2362200"/>
          </a:xfrm>
          <a:prstGeom prst="rect">
            <a:avLst/>
          </a:prstGeom>
          <a:effectLst>
            <a:outerShdw blurRad="25400" dist="12700" dir="5400000" rotWithShape="0">
              <a:srgbClr val="FFFFFF"/>
            </a:outerShdw>
          </a:effectLst>
        </p:spPr>
        <p:txBody>
          <a:bodyPr lIns="38100" tIns="38100" rIns="38100" bIns="38100"/>
          <a:lstStyle>
            <a:lvl1pPr marL="0" marR="0" defTabSz="584200">
              <a:defRPr sz="7400">
                <a:solidFill>
                  <a:srgbClr val="6E603B"/>
                </a:solidFill>
                <a:uFillTx/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686" name="Shape 686"/>
          <p:cNvSpPr>
            <a:spLocks noGrp="1"/>
          </p:cNvSpPr>
          <p:nvPr>
            <p:ph type="body" idx="1"/>
          </p:nvPr>
        </p:nvSpPr>
        <p:spPr>
          <a:xfrm>
            <a:off x="1524000" y="2730500"/>
            <a:ext cx="10464800" cy="6032500"/>
          </a:xfrm>
          <a:prstGeom prst="rect">
            <a:avLst/>
          </a:prstGeom>
          <a:effectLst/>
        </p:spPr>
        <p:txBody>
          <a:bodyPr lIns="38100" tIns="38100" rIns="38100" bIns="38100" anchor="ctr"/>
          <a:lstStyle>
            <a:lvl1pPr marL="6132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9561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12990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16546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19975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7" name="Shape 687"/>
          <p:cNvSpPr>
            <a:spLocks noGrp="1"/>
          </p:cNvSpPr>
          <p:nvPr>
            <p:ph type="sldNum" sz="quarter" idx="2"/>
          </p:nvPr>
        </p:nvSpPr>
        <p:spPr>
          <a:xfrm>
            <a:off x="6367017" y="90614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>
            <a:spLocks noGrp="1"/>
          </p:cNvSpPr>
          <p:nvPr>
            <p:ph type="sldNum" sz="quarter" idx="2"/>
          </p:nvPr>
        </p:nvSpPr>
        <p:spPr>
          <a:xfrm>
            <a:off x="6350000" y="9055100"/>
            <a:ext cx="292100" cy="3302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hape 7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1" name="Shape 7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2" name="Shape 7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720" name="Shape 7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1" name="Shape 721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1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Shape 746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47" name="Shape 747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8" name="Shape 748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2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56" name="Shape 756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7" name="Shape 757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Shape 7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57799" marR="57799">
              <a:defRPr sz="6200"/>
            </a:lvl1pPr>
          </a:lstStyle>
          <a:p>
            <a:r>
              <a:t>Title Text</a:t>
            </a:r>
          </a:p>
        </p:txBody>
      </p:sp>
      <p:sp>
        <p:nvSpPr>
          <p:cNvPr id="774" name="Shape 774"/>
          <p:cNvSpPr>
            <a:spLocks noGrp="1"/>
          </p:cNvSpPr>
          <p:nvPr>
            <p:ph type="body" idx="1"/>
          </p:nvPr>
        </p:nvSpPr>
        <p:spPr>
          <a:xfrm>
            <a:off x="647700" y="2819400"/>
            <a:ext cx="11709400" cy="6934200"/>
          </a:xfrm>
          <a:prstGeom prst="rect">
            <a:avLst/>
          </a:prstGeom>
        </p:spPr>
        <p:txBody>
          <a:bodyPr/>
          <a:lstStyle>
            <a:lvl1pPr marR="57799">
              <a:defRPr sz="4400"/>
            </a:lvl1pPr>
            <a:lvl2pPr marR="57799"/>
            <a:lvl3pPr marR="57799">
              <a:defRPr sz="3400"/>
            </a:lvl3pPr>
            <a:lvl4pPr marR="57799"/>
            <a:lvl5pPr marR="57799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5" name="Shape 775"/>
          <p:cNvSpPr>
            <a:spLocks noGrp="1"/>
          </p:cNvSpPr>
          <p:nvPr>
            <p:ph type="sldNum" sz="quarter" idx="2"/>
          </p:nvPr>
        </p:nvSpPr>
        <p:spPr>
          <a:xfrm>
            <a:off x="10664645" y="9202138"/>
            <a:ext cx="342901" cy="3556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Shape 782"/>
          <p:cNvSpPr>
            <a:spLocks noGrp="1"/>
          </p:cNvSpPr>
          <p:nvPr>
            <p:ph type="sldNum" sz="quarter" idx="2"/>
          </p:nvPr>
        </p:nvSpPr>
        <p:spPr>
          <a:xfrm>
            <a:off x="6367017" y="90614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0" name="Shape 7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1" name="Shape 7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Shape 7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9" name="Shape 79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0" name="Shape 8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08" name="Shape 808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9" name="Shape 809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Shape 8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7" name="Shape 8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8" name="Shape 8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Shape 8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26" name="Shape 82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7" name="Shape 8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Shape 8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35" name="Shape 8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6" name="Shape 8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Shape 8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44" name="Shape 8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5" name="Shape 8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3" name="Shape 8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4" name="Shape 8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Shape 8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62" name="Shape 86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3" name="Shape 8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hape 870"/>
          <p:cNvSpPr>
            <a:spLocks noGrp="1"/>
          </p:cNvSpPr>
          <p:nvPr>
            <p:ph type="title"/>
          </p:nvPr>
        </p:nvSpPr>
        <p:spPr>
          <a:xfrm>
            <a:off x="1270000" y="2565400"/>
            <a:ext cx="10464800" cy="2552700"/>
          </a:xfrm>
          <a:prstGeom prst="rect">
            <a:avLst/>
          </a:prstGeom>
          <a:effectLst/>
        </p:spPr>
        <p:txBody>
          <a:bodyPr anchor="b"/>
          <a:lstStyle>
            <a:lvl1pPr marL="0" marR="0" defTabSz="457200">
              <a:defRPr sz="6800">
                <a:uFillTx/>
                <a:latin typeface="+mn-lt"/>
                <a:ea typeface="+mn-ea"/>
                <a:cs typeface="+mn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871" name="Shape 871"/>
          <p:cNvSpPr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460500"/>
          </a:xfrm>
          <a:prstGeom prst="rect">
            <a:avLst/>
          </a:prstGeom>
          <a:effectLst/>
        </p:spPr>
        <p:txBody>
          <a:bodyPr/>
          <a:lstStyle>
            <a:lvl1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3000">
                <a:uFillTx/>
                <a:latin typeface="+mn-lt"/>
                <a:ea typeface="+mn-ea"/>
                <a:cs typeface="+mn-cs"/>
                <a:sym typeface="Chalkboard"/>
              </a:defRPr>
            </a:lvl1pPr>
            <a:lvl2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3000">
                <a:uFillTx/>
                <a:latin typeface="+mn-lt"/>
                <a:ea typeface="+mn-ea"/>
                <a:cs typeface="+mn-cs"/>
                <a:sym typeface="Chalkboard"/>
              </a:defRPr>
            </a:lvl2pPr>
            <a:lvl3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3000">
                <a:uFillTx/>
                <a:latin typeface="+mn-lt"/>
                <a:ea typeface="+mn-ea"/>
                <a:cs typeface="+mn-cs"/>
                <a:sym typeface="Chalkboard"/>
              </a:defRPr>
            </a:lvl3pPr>
            <a:lvl4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3000">
                <a:uFillTx/>
                <a:latin typeface="+mn-lt"/>
                <a:ea typeface="+mn-ea"/>
                <a:cs typeface="+mn-cs"/>
                <a:sym typeface="Chalkboard"/>
              </a:defRPr>
            </a:lvl4pPr>
            <a:lvl5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3000">
                <a:uFillTx/>
                <a:latin typeface="+mn-lt"/>
                <a:ea typeface="+mn-ea"/>
                <a:cs typeface="+mn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2" name="Shape 872"/>
          <p:cNvSpPr>
            <a:spLocks noGrp="1"/>
          </p:cNvSpPr>
          <p:nvPr>
            <p:ph type="sldNum" sz="quarter" idx="2"/>
          </p:nvPr>
        </p:nvSpPr>
        <p:spPr>
          <a:xfrm>
            <a:off x="6358420" y="9309100"/>
            <a:ext cx="292101" cy="304800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941751"/>
                </a:solidFill>
                <a:uFillTx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Shape 879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80" name="Shape 880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1" name="Shape 881"/>
          <p:cNvSpPr>
            <a:spLocks noGrp="1"/>
          </p:cNvSpPr>
          <p:nvPr>
            <p:ph type="sldNum" sz="quarter" idx="2"/>
          </p:nvPr>
        </p:nvSpPr>
        <p:spPr>
          <a:xfrm>
            <a:off x="10667173" y="8882098"/>
            <a:ext cx="340322" cy="323553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Shape 888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89" name="Shape 889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0" name="Shape 890"/>
          <p:cNvSpPr>
            <a:spLocks noGrp="1"/>
          </p:cNvSpPr>
          <p:nvPr>
            <p:ph type="sldNum" sz="quarter" idx="2"/>
          </p:nvPr>
        </p:nvSpPr>
        <p:spPr>
          <a:xfrm>
            <a:off x="10667173" y="8882098"/>
            <a:ext cx="340322" cy="323553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hape 897"/>
          <p:cNvSpPr>
            <a:spLocks noGrp="1"/>
          </p:cNvSpPr>
          <p:nvPr>
            <p:ph type="title"/>
          </p:nvPr>
        </p:nvSpPr>
        <p:spPr>
          <a:xfrm>
            <a:off x="355600" y="254000"/>
            <a:ext cx="12263438" cy="2420938"/>
          </a:xfrm>
          <a:prstGeom prst="rect">
            <a:avLst/>
          </a:prstGeom>
          <a:effectLst/>
        </p:spPr>
        <p:txBody>
          <a:bodyPr lIns="38100" tIns="38100" rIns="38100" bIns="38100"/>
          <a:lstStyle>
            <a:lvl1pPr marL="60" marR="60" defTabSz="457200">
              <a:defRPr sz="70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898" name="Shape 898"/>
          <p:cNvSpPr>
            <a:spLocks noGrp="1"/>
          </p:cNvSpPr>
          <p:nvPr>
            <p:ph type="body" idx="1"/>
          </p:nvPr>
        </p:nvSpPr>
        <p:spPr>
          <a:xfrm>
            <a:off x="355600" y="1790700"/>
            <a:ext cx="12263438" cy="8593138"/>
          </a:xfrm>
          <a:prstGeom prst="rect">
            <a:avLst/>
          </a:prstGeom>
          <a:effectLst/>
        </p:spPr>
        <p:txBody>
          <a:bodyPr lIns="38100" tIns="38100" rIns="38100" bIns="38100" anchor="ctr"/>
          <a:lstStyle>
            <a:lvl1pPr marL="342960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  <a:lvl2pPr marL="743009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2pPr>
            <a:lvl3pPr marL="1143059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3pPr>
            <a:lvl4pPr marL="1600259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4pPr>
            <a:lvl5pPr marL="2057460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9" name="Shape 899"/>
          <p:cNvSpPr>
            <a:spLocks noGrp="1"/>
          </p:cNvSpPr>
          <p:nvPr>
            <p:ph type="sldNum" sz="quarter" idx="2"/>
          </p:nvPr>
        </p:nvSpPr>
        <p:spPr>
          <a:xfrm>
            <a:off x="6368256" y="9282112"/>
            <a:ext cx="266701" cy="279401"/>
          </a:xfrm>
          <a:prstGeom prst="rect">
            <a:avLst/>
          </a:prstGeom>
        </p:spPr>
        <p:txBody>
          <a:bodyPr anchor="t"/>
          <a:lstStyle>
            <a:lvl1pPr defTabSz="584200">
              <a:defRPr sz="12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hape 9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7" name="Shape 90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8" name="Shape 9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>
            <a:spLocks noGrp="1"/>
          </p:cNvSpPr>
          <p:nvPr>
            <p:ph type="title"/>
          </p:nvPr>
        </p:nvSpPr>
        <p:spPr>
          <a:xfrm>
            <a:off x="355643" y="254229"/>
            <a:ext cx="12264935" cy="2421234"/>
          </a:xfrm>
          <a:prstGeom prst="rect">
            <a:avLst/>
          </a:prstGeom>
          <a:effectLst/>
        </p:spPr>
        <p:txBody>
          <a:bodyPr lIns="38100" tIns="38100" rIns="38100" bIns="38100"/>
          <a:lstStyle>
            <a:lvl1pPr marL="60" marR="60" defTabSz="457200">
              <a:defRPr sz="70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916" name="Shape 916"/>
          <p:cNvSpPr>
            <a:spLocks noGrp="1"/>
          </p:cNvSpPr>
          <p:nvPr>
            <p:ph type="body" idx="1"/>
          </p:nvPr>
        </p:nvSpPr>
        <p:spPr>
          <a:xfrm>
            <a:off x="355643" y="1791117"/>
            <a:ext cx="12264935" cy="8594187"/>
          </a:xfrm>
          <a:prstGeom prst="rect">
            <a:avLst/>
          </a:prstGeom>
          <a:effectLst/>
        </p:spPr>
        <p:txBody>
          <a:bodyPr lIns="38100" tIns="38100" rIns="38100" bIns="38100" anchor="ctr"/>
          <a:lstStyle>
            <a:lvl1pPr marL="342960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  <a:lvl2pPr marL="743009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2pPr>
            <a:lvl3pPr marL="1143059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3pPr>
            <a:lvl4pPr marL="1600259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4pPr>
            <a:lvl5pPr marL="2057460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7" name="Shape 917"/>
          <p:cNvSpPr>
            <a:spLocks noGrp="1"/>
          </p:cNvSpPr>
          <p:nvPr>
            <p:ph type="sldNum" sz="quarter" idx="2"/>
          </p:nvPr>
        </p:nvSpPr>
        <p:spPr>
          <a:xfrm>
            <a:off x="6369050" y="9283444"/>
            <a:ext cx="266700" cy="279401"/>
          </a:xfrm>
          <a:prstGeom prst="rect">
            <a:avLst/>
          </a:prstGeom>
        </p:spPr>
        <p:txBody>
          <a:bodyPr anchor="t"/>
          <a:lstStyle>
            <a:lvl1pPr defTabSz="584200">
              <a:defRPr sz="12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Shape 977"/>
          <p:cNvSpPr>
            <a:spLocks noGrp="1"/>
          </p:cNvSpPr>
          <p:nvPr>
            <p:ph type="title"/>
          </p:nvPr>
        </p:nvSpPr>
        <p:spPr>
          <a:xfrm>
            <a:off x="1397000" y="546100"/>
            <a:ext cx="10198100" cy="2273300"/>
          </a:xfrm>
          <a:prstGeom prst="rect">
            <a:avLst/>
          </a:prstGeom>
          <a:effectLst/>
        </p:spPr>
        <p:txBody>
          <a:bodyPr/>
          <a:lstStyle>
            <a:lvl1pPr marL="57799" marR="57799"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978" name="Shape 978"/>
          <p:cNvSpPr>
            <a:spLocks noGrp="1"/>
          </p:cNvSpPr>
          <p:nvPr>
            <p:ph type="body" idx="1"/>
          </p:nvPr>
        </p:nvSpPr>
        <p:spPr>
          <a:xfrm>
            <a:off x="1397000" y="2819400"/>
            <a:ext cx="10198100" cy="6934200"/>
          </a:xfrm>
          <a:prstGeom prst="rect">
            <a:avLst/>
          </a:prstGeom>
          <a:effectLst/>
        </p:spPr>
        <p:txBody>
          <a:bodyPr/>
          <a:lstStyle>
            <a:lvl1pPr marR="57799">
              <a:buClrTx/>
              <a:buSzPct val="100000"/>
              <a:buFontTx/>
              <a:buChar char="•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R="57799"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R="57799">
              <a:buClrTx/>
              <a:buSzPct val="100000"/>
              <a:buFontTx/>
              <a:buChar char="•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R="57799"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R="57799">
              <a:buClrTx/>
              <a:buSzPct val="100000"/>
              <a:buFontTx/>
              <a:buChar char="»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9" name="Shape 979"/>
          <p:cNvSpPr>
            <a:spLocks noGrp="1"/>
          </p:cNvSpPr>
          <p:nvPr>
            <p:ph type="sldNum" sz="quarter" idx="2"/>
          </p:nvPr>
        </p:nvSpPr>
        <p:spPr>
          <a:xfrm>
            <a:off x="10181134" y="8890000"/>
            <a:ext cx="342901" cy="355600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gradFill flip="none" rotWithShape="1">
          <a:gsLst>
            <a:gs pos="0">
              <a:srgbClr val="434ED6"/>
            </a:gs>
            <a:gs pos="100000">
              <a:srgbClr val="201F7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Shape 986"/>
          <p:cNvSpPr>
            <a:spLocks noGrp="1"/>
          </p:cNvSpPr>
          <p:nvPr>
            <p:ph type="title"/>
          </p:nvPr>
        </p:nvSpPr>
        <p:spPr>
          <a:xfrm>
            <a:off x="1397000" y="546100"/>
            <a:ext cx="10198100" cy="2273300"/>
          </a:xfrm>
          <a:prstGeom prst="rect">
            <a:avLst/>
          </a:prstGeom>
          <a:effectLst/>
        </p:spPr>
        <p:txBody>
          <a:bodyPr/>
          <a:lstStyle>
            <a:lvl1pPr marL="57799" marR="57799"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987" name="Shape 987"/>
          <p:cNvSpPr>
            <a:spLocks noGrp="1"/>
          </p:cNvSpPr>
          <p:nvPr>
            <p:ph type="body" idx="1"/>
          </p:nvPr>
        </p:nvSpPr>
        <p:spPr>
          <a:xfrm>
            <a:off x="1397000" y="2819400"/>
            <a:ext cx="10198100" cy="6934200"/>
          </a:xfrm>
          <a:prstGeom prst="rect">
            <a:avLst/>
          </a:prstGeom>
          <a:effectLst/>
        </p:spPr>
        <p:txBody>
          <a:bodyPr/>
          <a:lstStyle>
            <a:lvl1pPr marR="57799">
              <a:buClrTx/>
              <a:buSzPct val="100000"/>
              <a:buFontTx/>
              <a:buChar char="•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57799"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57799">
              <a:buClrTx/>
              <a:buSzPct val="100000"/>
              <a:buFontTx/>
              <a:buChar char="•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57799"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57799">
              <a:buClrTx/>
              <a:buSzPct val="100000"/>
              <a:buFontTx/>
              <a:buChar char="»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8" name="Shape 988"/>
          <p:cNvSpPr>
            <a:spLocks noGrp="1"/>
          </p:cNvSpPr>
          <p:nvPr>
            <p:ph type="sldNum" sz="quarter" idx="2"/>
          </p:nvPr>
        </p:nvSpPr>
        <p:spPr>
          <a:xfrm>
            <a:off x="10181134" y="8890000"/>
            <a:ext cx="342901" cy="358589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Shape 1044"/>
          <p:cNvSpPr>
            <a:spLocks noGrp="1"/>
          </p:cNvSpPr>
          <p:nvPr>
            <p:ph type="title"/>
          </p:nvPr>
        </p:nvSpPr>
        <p:spPr>
          <a:xfrm>
            <a:off x="894078" y="1608665"/>
            <a:ext cx="11216643" cy="1413936"/>
          </a:xfrm>
          <a:prstGeom prst="rect">
            <a:avLst/>
          </a:prstGeom>
          <a:effectLst/>
        </p:spPr>
        <p:txBody>
          <a:bodyPr lIns="48746" tIns="48746" rIns="48746" bIns="48746">
            <a:normAutofit/>
          </a:bodyPr>
          <a:lstStyle>
            <a:lvl1pPr marL="0" marR="0" algn="l" defTabSz="1300480">
              <a:lnSpc>
                <a:spcPct val="90000"/>
              </a:lnSpc>
              <a:defRPr sz="62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45" name="Shape 1045"/>
          <p:cNvSpPr>
            <a:spLocks noGrp="1"/>
          </p:cNvSpPr>
          <p:nvPr>
            <p:ph type="body" idx="1"/>
          </p:nvPr>
        </p:nvSpPr>
        <p:spPr>
          <a:xfrm>
            <a:off x="894078" y="3166533"/>
            <a:ext cx="11216643" cy="4641429"/>
          </a:xfrm>
          <a:prstGeom prst="rect">
            <a:avLst/>
          </a:prstGeom>
          <a:effectLst/>
        </p:spPr>
        <p:txBody>
          <a:bodyPr lIns="48746" tIns="48746" rIns="48746" bIns="48746">
            <a:normAutofit/>
          </a:bodyPr>
          <a:lstStyle>
            <a:lvl1pPr marL="602342" marR="0" indent="-551542" defTabSz="130048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ts val="3800"/>
              <a:buFont typeface="Arial"/>
              <a:buChar char="•"/>
              <a:defRPr sz="38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1136650" marR="0" indent="-603250" defTabSz="130048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ts val="3800"/>
              <a:buFont typeface="Arial"/>
              <a:buChar char="•"/>
              <a:defRPr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691638" marR="0" indent="-675638" defTabSz="130048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ts val="3800"/>
              <a:buFont typeface="Arial"/>
              <a:buChar char="•"/>
              <a:defRPr sz="38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209800" marR="0" indent="-723900" defTabSz="130048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ts val="3800"/>
              <a:buFont typeface="Arial"/>
              <a:buChar char="•"/>
              <a:defRPr sz="38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667000" marR="0" indent="-723900" defTabSz="130048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ts val="3800"/>
              <a:buFont typeface="Arial"/>
              <a:buChar char="•"/>
              <a:defRPr sz="38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6" name="Shape 1046"/>
          <p:cNvSpPr>
            <a:spLocks noGrp="1"/>
          </p:cNvSpPr>
          <p:nvPr>
            <p:ph type="sldNum" sz="quarter" idx="2"/>
          </p:nvPr>
        </p:nvSpPr>
        <p:spPr>
          <a:xfrm>
            <a:off x="11787407" y="8024643"/>
            <a:ext cx="323315" cy="338793"/>
          </a:xfrm>
          <a:prstGeom prst="rect">
            <a:avLst/>
          </a:prstGeom>
        </p:spPr>
        <p:txBody>
          <a:bodyPr lIns="48746" tIns="48746" rIns="48746" bIns="48746" anchor="ctr"/>
          <a:lstStyle>
            <a:lvl1pPr algn="r" defTabSz="1300480">
              <a:defRPr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Shape 1062"/>
          <p:cNvSpPr>
            <a:spLocks noGrp="1"/>
          </p:cNvSpPr>
          <p:nvPr>
            <p:ph type="sldNum" sz="quarter" idx="2"/>
          </p:nvPr>
        </p:nvSpPr>
        <p:spPr>
          <a:xfrm>
            <a:off x="9324326" y="8514329"/>
            <a:ext cx="337606" cy="333345"/>
          </a:xfrm>
          <a:prstGeom prst="rect">
            <a:avLst/>
          </a:prstGeom>
        </p:spPr>
        <p:txBody>
          <a:bodyPr lIns="0" tIns="0" rIns="0" bIns="0" anchor="t"/>
          <a:lstStyle>
            <a:lvl1pPr algn="l" defTabSz="456699">
              <a:lnSpc>
                <a:spcPct val="94000"/>
              </a:lnSpc>
              <a:tabLst>
                <a:tab pos="571500" algn="l"/>
                <a:tab pos="1155700" algn="l"/>
                <a:tab pos="1727200" algn="l"/>
                <a:tab pos="2311400" algn="l"/>
                <a:tab pos="2895600" algn="l"/>
                <a:tab pos="3467100" algn="l"/>
                <a:tab pos="4051300" algn="l"/>
                <a:tab pos="4622800" algn="l"/>
                <a:tab pos="5207000" algn="l"/>
                <a:tab pos="5791200" algn="l"/>
                <a:tab pos="6362700" algn="l"/>
                <a:tab pos="6946900" algn="l"/>
                <a:tab pos="7518400" algn="l"/>
                <a:tab pos="8102600" algn="l"/>
                <a:tab pos="8686800" algn="l"/>
                <a:tab pos="9258300" algn="l"/>
                <a:tab pos="9842500" algn="l"/>
                <a:tab pos="10426700" algn="l"/>
                <a:tab pos="10998200" algn="l"/>
                <a:tab pos="11582400" algn="l"/>
              </a:tabLst>
              <a:defRPr sz="23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bg>
      <p:bgPr>
        <a:gradFill flip="none" rotWithShape="1">
          <a:gsLst>
            <a:gs pos="0">
              <a:srgbClr val="5747C1"/>
            </a:gs>
            <a:gs pos="100000">
              <a:srgbClr val="302B7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Shape 1069"/>
          <p:cNvSpPr>
            <a:spLocks noGrp="1"/>
          </p:cNvSpPr>
          <p:nvPr>
            <p:ph type="sldNum" sz="quarter" idx="2"/>
          </p:nvPr>
        </p:nvSpPr>
        <p:spPr>
          <a:xfrm>
            <a:off x="9167705" y="8722642"/>
            <a:ext cx="304801" cy="317501"/>
          </a:xfrm>
          <a:prstGeom prst="rect">
            <a:avLst/>
          </a:prstGeom>
        </p:spPr>
        <p:txBody>
          <a:bodyPr/>
          <a:lstStyle>
            <a:lvl1pPr defTabSz="646995">
              <a:defRPr sz="15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Shape 1076"/>
          <p:cNvSpPr>
            <a:spLocks noGrp="1"/>
          </p:cNvSpPr>
          <p:nvPr>
            <p:ph type="title"/>
          </p:nvPr>
        </p:nvSpPr>
        <p:spPr>
          <a:xfrm>
            <a:off x="647701" y="215900"/>
            <a:ext cx="11709401" cy="2603501"/>
          </a:xfrm>
          <a:prstGeom prst="rect">
            <a:avLst/>
          </a:prstGeom>
        </p:spPr>
        <p:txBody>
          <a:bodyPr>
            <a:normAutofit/>
          </a:bodyPr>
          <a:lstStyle>
            <a:lvl1pPr marL="0" marR="57734" indent="57734" defTabSz="1293992">
              <a:defRPr sz="6200"/>
            </a:lvl1pPr>
          </a:lstStyle>
          <a:p>
            <a:r>
              <a:t>Title Text</a:t>
            </a:r>
          </a:p>
        </p:txBody>
      </p:sp>
      <p:sp>
        <p:nvSpPr>
          <p:cNvPr id="1077" name="Shape 1077"/>
          <p:cNvSpPr>
            <a:spLocks noGrp="1"/>
          </p:cNvSpPr>
          <p:nvPr>
            <p:ph type="body" idx="1"/>
          </p:nvPr>
        </p:nvSpPr>
        <p:spPr>
          <a:xfrm>
            <a:off x="647701" y="2819400"/>
            <a:ext cx="11709401" cy="6934202"/>
          </a:xfrm>
          <a:prstGeom prst="rect">
            <a:avLst/>
          </a:prstGeom>
        </p:spPr>
        <p:txBody>
          <a:bodyPr>
            <a:normAutofit/>
          </a:bodyPr>
          <a:lstStyle>
            <a:lvl1pPr marL="383120" marR="57734" indent="-342528" defTabSz="1293992">
              <a:defRPr sz="4400"/>
            </a:lvl1pPr>
            <a:lvl2pPr marL="828708" marR="57734" indent="-330867" defTabSz="1293992">
              <a:spcBef>
                <a:spcPts val="1000"/>
              </a:spcBef>
              <a:buClr>
                <a:srgbClr val="00D5FF"/>
              </a:buClr>
              <a:defRPr sz="4400"/>
            </a:lvl2pPr>
            <a:lvl3pPr marL="1250874" marR="57734" indent="-295835" defTabSz="1293992">
              <a:spcBef>
                <a:spcPts val="1000"/>
              </a:spcBef>
              <a:defRPr sz="4400"/>
            </a:lvl3pPr>
            <a:lvl4pPr marL="1771467" marR="57734" indent="-359227" defTabSz="1293992">
              <a:spcBef>
                <a:spcPts val="1000"/>
              </a:spcBef>
              <a:buClr>
                <a:srgbClr val="00D5FF"/>
              </a:buClr>
              <a:defRPr sz="4400"/>
            </a:lvl4pPr>
            <a:lvl5pPr marL="2228667" marR="57734" indent="-359228" defTabSz="1293992">
              <a:spcBef>
                <a:spcPts val="1000"/>
              </a:spcBef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8" name="Shape 1078"/>
          <p:cNvSpPr>
            <a:spLocks noGrp="1"/>
          </p:cNvSpPr>
          <p:nvPr>
            <p:ph type="sldNum" sz="quarter" idx="2"/>
          </p:nvPr>
        </p:nvSpPr>
        <p:spPr>
          <a:xfrm>
            <a:off x="10664645" y="9202170"/>
            <a:ext cx="342901" cy="355601"/>
          </a:xfrm>
          <a:prstGeom prst="rect">
            <a:avLst/>
          </a:prstGeom>
        </p:spPr>
        <p:txBody>
          <a:bodyPr/>
          <a:lstStyle>
            <a:lvl1pPr defTabSz="646995"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Shape 1124"/>
          <p:cNvSpPr>
            <a:spLocks noGrp="1"/>
          </p:cNvSpPr>
          <p:nvPr>
            <p:ph type="sldNum" sz="quarter" idx="2"/>
          </p:nvPr>
        </p:nvSpPr>
        <p:spPr>
          <a:xfrm>
            <a:off x="12450372" y="9142268"/>
            <a:ext cx="470520" cy="475953"/>
          </a:xfrm>
          <a:prstGeom prst="rect">
            <a:avLst/>
          </a:prstGeom>
        </p:spPr>
        <p:txBody>
          <a:bodyPr lIns="130026" tIns="130026" rIns="130026" bIns="130026" anchor="ctr"/>
          <a:lstStyle>
            <a:lvl1pPr algn="r" defTabSz="1300480">
              <a:defRPr sz="1400">
                <a:solidFill>
                  <a:srgbClr val="595959"/>
                </a:solidFill>
                <a:uFillTx/>
                <a:latin typeface="Lato"/>
                <a:ea typeface="Lato"/>
                <a:cs typeface="Lato"/>
                <a:sym typeface="Lat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0" name="Shape 1223">
            <a:extLst>
              <a:ext uri="{FF2B5EF4-FFF2-40B4-BE49-F238E27FC236}">
                <a16:creationId xmlns:a16="http://schemas.microsoft.com/office/drawing/2014/main" id="{F2DC41FF-EC81-4726-A0BB-38E54A3F8BE6}"/>
              </a:ext>
            </a:extLst>
          </p:cNvPr>
          <p:cNvSpPr txBox="1">
            <a:spLocks/>
          </p:cNvSpPr>
          <p:nvPr userDrawn="1"/>
        </p:nvSpPr>
        <p:spPr>
          <a:xfrm>
            <a:off x="12450370" y="9142267"/>
            <a:ext cx="470522" cy="475955"/>
          </a:xfrm>
          <a:prstGeom prst="rect">
            <a:avLst/>
          </a:prstGeom>
          <a:ln w="12700">
            <a:miter lim="400000"/>
          </a:ln>
        </p:spPr>
        <p:txBody>
          <a:bodyPr wrap="none" lIns="130026" tIns="130026" rIns="130026" bIns="130026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FillTx/>
                <a:latin typeface="Lato"/>
                <a:ea typeface="Lato"/>
                <a:cs typeface="Lato"/>
                <a:sym typeface="Lato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86CB4B4D-7CA3-9044-876B-883B54F8677D}" type="slidenum">
              <a:rPr lang="x-none" smtClean="0"/>
              <a:pPr/>
              <a:t>‹Nr.›</a:t>
            </a:fld>
            <a:endParaRPr lang="x-none"/>
          </a:p>
        </p:txBody>
      </p:sp>
      <p:sp>
        <p:nvSpPr>
          <p:cNvPr id="11" name="Shape 1229">
            <a:extLst>
              <a:ext uri="{FF2B5EF4-FFF2-40B4-BE49-F238E27FC236}">
                <a16:creationId xmlns:a16="http://schemas.microsoft.com/office/drawing/2014/main" id="{244C1995-1D3E-41D5-822D-F872EAB376FF}"/>
              </a:ext>
            </a:extLst>
          </p:cNvPr>
          <p:cNvSpPr/>
          <p:nvPr userDrawn="1"/>
        </p:nvSpPr>
        <p:spPr>
          <a:xfrm>
            <a:off x="-350486" y="9142267"/>
            <a:ext cx="6442667" cy="545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30026" tIns="130026" rIns="130026" bIns="130026">
            <a:spAutoFit/>
          </a:bodyPr>
          <a:lstStyle/>
          <a:p>
            <a:pPr indent="457200" defTabSz="1300480">
              <a:defRPr sz="1800" b="1">
                <a:solidFill>
                  <a:srgbClr val="EB5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H. </a:t>
            </a:r>
            <a:r>
              <a:rPr dirty="0" err="1"/>
              <a:t>Stöcker</a:t>
            </a:r>
            <a:r>
              <a:rPr b="0" dirty="0">
                <a:solidFill>
                  <a:srgbClr val="000000"/>
                </a:solidFill>
              </a:rPr>
              <a:t>, </a:t>
            </a:r>
            <a:r>
              <a:rPr lang="de-DE" b="0" dirty="0">
                <a:solidFill>
                  <a:srgbClr val="000000"/>
                </a:solidFill>
              </a:rPr>
              <a:t>F</a:t>
            </a:r>
            <a:r>
              <a:rPr lang="x-none" b="0" dirty="0">
                <a:solidFill>
                  <a:srgbClr val="000000"/>
                </a:solidFill>
              </a:rPr>
              <a:t>e</a:t>
            </a:r>
            <a:r>
              <a:rPr lang="de-DE" b="0" dirty="0">
                <a:solidFill>
                  <a:srgbClr val="000000"/>
                </a:solidFill>
              </a:rPr>
              <a:t>b</a:t>
            </a:r>
            <a:r>
              <a:rPr lang="x-none" b="0" dirty="0">
                <a:solidFill>
                  <a:srgbClr val="000000"/>
                </a:solidFill>
              </a:rPr>
              <a:t>r</a:t>
            </a:r>
            <a:r>
              <a:rPr lang="de-DE" b="0" dirty="0">
                <a:solidFill>
                  <a:srgbClr val="000000"/>
                </a:solidFill>
              </a:rPr>
              <a:t>u</a:t>
            </a:r>
            <a:r>
              <a:rPr lang="x-none" b="0" dirty="0">
                <a:solidFill>
                  <a:srgbClr val="000000"/>
                </a:solidFill>
              </a:rPr>
              <a:t>a</a:t>
            </a:r>
            <a:r>
              <a:rPr lang="de-DE" b="0" dirty="0">
                <a:solidFill>
                  <a:srgbClr val="000000"/>
                </a:solidFill>
              </a:rPr>
              <a:t>r</a:t>
            </a:r>
            <a:r>
              <a:rPr lang="x-none" b="0">
                <a:solidFill>
                  <a:srgbClr val="000000"/>
                </a:solidFill>
              </a:rPr>
              <a:t>y </a:t>
            </a:r>
            <a:r>
              <a:rPr b="0">
                <a:solidFill>
                  <a:srgbClr val="000000"/>
                </a:solidFill>
              </a:rPr>
              <a:t>20</a:t>
            </a:r>
            <a:r>
              <a:rPr lang="x-none" b="0" dirty="0">
                <a:solidFill>
                  <a:srgbClr val="000000"/>
                </a:solidFill>
              </a:rPr>
              <a:t>20</a:t>
            </a:r>
            <a:endParaRPr b="0" dirty="0">
              <a:solidFill>
                <a:srgbClr val="000000"/>
              </a:solidFill>
            </a:endParaRPr>
          </a:p>
        </p:txBody>
      </p:sp>
      <p:sp>
        <p:nvSpPr>
          <p:cNvPr id="12" name="Shape 1222">
            <a:extLst>
              <a:ext uri="{FF2B5EF4-FFF2-40B4-BE49-F238E27FC236}">
                <a16:creationId xmlns:a16="http://schemas.microsoft.com/office/drawing/2014/main" id="{F26969FE-A5CB-47FB-B05B-4E28C8BE5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399" y="26453"/>
            <a:ext cx="11887788" cy="1015041"/>
          </a:xfrm>
          <a:prstGeom prst="rect">
            <a:avLst/>
          </a:prstGeom>
          <a:effectLst/>
        </p:spPr>
        <p:txBody>
          <a:bodyPr lIns="130026" tIns="130026" rIns="130026" bIns="130026" anchor="t">
            <a:noAutofit/>
          </a:bodyPr>
          <a:lstStyle>
            <a:lvl1pPr marL="0" marR="0" algn="l" defTabSz="1300480">
              <a:defRPr sz="5000" b="1" baseline="0">
                <a:solidFill>
                  <a:srgbClr val="C00000"/>
                </a:solidFill>
                <a:uFillTx/>
                <a:latin typeface="Calibri" panose="020F0502020204030204" pitchFamily="34" charset="0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bg>
      <p:bgPr>
        <a:solidFill>
          <a:srgbClr val="0010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Shape 1131"/>
          <p:cNvSpPr>
            <a:spLocks noGrp="1"/>
          </p:cNvSpPr>
          <p:nvPr>
            <p:ph type="sldNum" sz="quarter" idx="2"/>
          </p:nvPr>
        </p:nvSpPr>
        <p:spPr>
          <a:xfrm>
            <a:off x="11101232" y="8047081"/>
            <a:ext cx="288138" cy="300839"/>
          </a:xfrm>
          <a:prstGeom prst="rect">
            <a:avLst/>
          </a:prstGeom>
        </p:spPr>
        <p:txBody>
          <a:bodyPr lIns="48818" tIns="48818" rIns="48818" bIns="48818" anchor="ctr"/>
          <a:lstStyle>
            <a:lvl1pPr algn="r" defTabSz="1300480">
              <a:defRPr sz="1400">
                <a:uFillTx/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Shape 1147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  <a:ln w="88900"/>
          <a:effectLst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48" name="Shape 1148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  <a:ln w="88900"/>
          <a:effectLst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49" name="Shape 1149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  <a:ln w="88900"/>
          <a:effectLst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50" name="Shape 1150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 anchor="t"/>
          <a:lstStyle>
            <a:lvl1pPr defTabSz="584200">
              <a:defRPr sz="18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Shape 1203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marR="0" defTabSz="584200">
              <a:defRPr sz="80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04" name="Shape 1204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marL="444500" marR="0" indent="-444500" defTabSz="584200">
              <a:spcBef>
                <a:spcPts val="4200"/>
              </a:spcBef>
              <a:buClrTx/>
              <a:buSzPct val="75000"/>
              <a:buFontTx/>
              <a:buChar char="•"/>
              <a:defRPr sz="36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89000" marR="0" indent="-444500" defTabSz="584200">
              <a:spcBef>
                <a:spcPts val="4200"/>
              </a:spcBef>
              <a:buClrTx/>
              <a:buSzPct val="75000"/>
              <a:buFontTx/>
              <a:buChar char="•"/>
              <a:defRPr sz="36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333500" marR="0" indent="-444500" defTabSz="584200">
              <a:spcBef>
                <a:spcPts val="4200"/>
              </a:spcBef>
              <a:buClrTx/>
              <a:buSzPct val="75000"/>
              <a:buFontTx/>
              <a:buChar char="•"/>
              <a:defRPr sz="36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778000" marR="0" indent="-444500" defTabSz="584200">
              <a:spcBef>
                <a:spcPts val="4200"/>
              </a:spcBef>
              <a:buClrTx/>
              <a:buSzPct val="75000"/>
              <a:buFontTx/>
              <a:buChar char="•"/>
              <a:defRPr sz="36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222500" marR="0" indent="-444500" defTabSz="584200">
              <a:spcBef>
                <a:spcPts val="4200"/>
              </a:spcBef>
              <a:buClrTx/>
              <a:buSzPct val="75000"/>
              <a:buFontTx/>
              <a:buChar char="•"/>
              <a:defRPr sz="36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5" name="Shape 1205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 anchor="t"/>
          <a:lstStyle>
            <a:lvl1pPr defTabSz="584200">
              <a:defRPr sz="18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Shape 1212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  <a:ln w="88900"/>
          <a:effectLst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13" name="Shape 1213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  <a:effectLst/>
        </p:spPr>
        <p:txBody>
          <a:bodyPr anchor="b">
            <a:normAutofit/>
          </a:bodyPr>
          <a:lstStyle>
            <a:lvl1pPr marL="0" marR="0" defTabSz="584200">
              <a:defRPr sz="80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14" name="Shape 1214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2286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457200" algn="ctr" defTabSz="5842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6858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9144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5" name="Shape 1215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>
            <a:lvl1pPr defTabSz="584200">
              <a:defRPr sz="18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Shape 1237"/>
          <p:cNvSpPr>
            <a:spLocks noGrp="1"/>
          </p:cNvSpPr>
          <p:nvPr>
            <p:ph type="sldNum" sz="quarter" idx="2"/>
          </p:nvPr>
        </p:nvSpPr>
        <p:spPr>
          <a:xfrm>
            <a:off x="12450370" y="9142267"/>
            <a:ext cx="470522" cy="475955"/>
          </a:xfrm>
          <a:prstGeom prst="rect">
            <a:avLst/>
          </a:prstGeom>
        </p:spPr>
        <p:txBody>
          <a:bodyPr lIns="130026" tIns="130026" rIns="130026" bIns="130026" anchor="ctr"/>
          <a:lstStyle>
            <a:lvl1pPr algn="r" defTabSz="1300480">
              <a:defRPr sz="1400">
                <a:solidFill>
                  <a:srgbClr val="595959"/>
                </a:solidFill>
                <a:uFillTx/>
                <a:latin typeface="Lato"/>
                <a:ea typeface="Lato"/>
                <a:cs typeface="Lato"/>
                <a:sym typeface="Lat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Shape 1223">
            <a:extLst>
              <a:ext uri="{FF2B5EF4-FFF2-40B4-BE49-F238E27FC236}">
                <a16:creationId xmlns:a16="http://schemas.microsoft.com/office/drawing/2014/main" id="{62D1BBCB-5A1A-4F6D-8109-1919141B9C90}"/>
              </a:ext>
            </a:extLst>
          </p:cNvPr>
          <p:cNvSpPr txBox="1">
            <a:spLocks/>
          </p:cNvSpPr>
          <p:nvPr userDrawn="1"/>
        </p:nvSpPr>
        <p:spPr>
          <a:xfrm>
            <a:off x="12450370" y="9142267"/>
            <a:ext cx="470522" cy="475955"/>
          </a:xfrm>
          <a:prstGeom prst="rect">
            <a:avLst/>
          </a:prstGeom>
          <a:ln w="12700">
            <a:miter lim="400000"/>
          </a:ln>
        </p:spPr>
        <p:txBody>
          <a:bodyPr wrap="none" lIns="130026" tIns="130026" rIns="130026" bIns="130026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FillTx/>
                <a:latin typeface="Lato"/>
                <a:ea typeface="Lato"/>
                <a:cs typeface="Lato"/>
                <a:sym typeface="Lato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86CB4B4D-7CA3-9044-876B-883B54F8677D}" type="slidenum">
              <a:rPr lang="x-none" smtClean="0"/>
              <a:pPr/>
              <a:t>‹Nr.›</a:t>
            </a:fld>
            <a:endParaRPr lang="x-none"/>
          </a:p>
        </p:txBody>
      </p:sp>
      <p:sp>
        <p:nvSpPr>
          <p:cNvPr id="12" name="Shape 1229">
            <a:extLst>
              <a:ext uri="{FF2B5EF4-FFF2-40B4-BE49-F238E27FC236}">
                <a16:creationId xmlns:a16="http://schemas.microsoft.com/office/drawing/2014/main" id="{89EDAF23-345B-4CF8-ABD3-1E1A2894914D}"/>
              </a:ext>
            </a:extLst>
          </p:cNvPr>
          <p:cNvSpPr/>
          <p:nvPr userDrawn="1"/>
        </p:nvSpPr>
        <p:spPr>
          <a:xfrm>
            <a:off x="-350486" y="9142267"/>
            <a:ext cx="6442667" cy="545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30026" tIns="130026" rIns="130026" bIns="130026">
            <a:spAutoFit/>
          </a:bodyPr>
          <a:lstStyle/>
          <a:p>
            <a:pPr indent="457200" defTabSz="1300480">
              <a:defRPr sz="1800" b="1">
                <a:solidFill>
                  <a:srgbClr val="EB5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H. </a:t>
            </a:r>
            <a:r>
              <a:rPr dirty="0" err="1"/>
              <a:t>Stöcker</a:t>
            </a:r>
            <a:r>
              <a:rPr b="0" dirty="0">
                <a:solidFill>
                  <a:srgbClr val="000000"/>
                </a:solidFill>
              </a:rPr>
              <a:t>, </a:t>
            </a:r>
            <a:r>
              <a:rPr lang="de-DE" b="0" dirty="0">
                <a:solidFill>
                  <a:srgbClr val="000000"/>
                </a:solidFill>
              </a:rPr>
              <a:t>F</a:t>
            </a:r>
            <a:r>
              <a:rPr lang="x-none" b="0" dirty="0">
                <a:solidFill>
                  <a:srgbClr val="000000"/>
                </a:solidFill>
              </a:rPr>
              <a:t>e</a:t>
            </a:r>
            <a:r>
              <a:rPr lang="de-DE" b="0" dirty="0">
                <a:solidFill>
                  <a:srgbClr val="000000"/>
                </a:solidFill>
              </a:rPr>
              <a:t>b</a:t>
            </a:r>
            <a:r>
              <a:rPr lang="x-none" b="0" dirty="0">
                <a:solidFill>
                  <a:srgbClr val="000000"/>
                </a:solidFill>
              </a:rPr>
              <a:t>r</a:t>
            </a:r>
            <a:r>
              <a:rPr lang="de-DE" b="0" dirty="0">
                <a:solidFill>
                  <a:srgbClr val="000000"/>
                </a:solidFill>
              </a:rPr>
              <a:t>u</a:t>
            </a:r>
            <a:r>
              <a:rPr lang="x-none" b="0" dirty="0">
                <a:solidFill>
                  <a:srgbClr val="000000"/>
                </a:solidFill>
              </a:rPr>
              <a:t>a</a:t>
            </a:r>
            <a:r>
              <a:rPr lang="de-DE" b="0" dirty="0">
                <a:solidFill>
                  <a:srgbClr val="000000"/>
                </a:solidFill>
              </a:rPr>
              <a:t>r</a:t>
            </a:r>
            <a:r>
              <a:rPr lang="x-none" b="0" dirty="0">
                <a:solidFill>
                  <a:srgbClr val="000000"/>
                </a:solidFill>
              </a:rPr>
              <a:t>y </a:t>
            </a:r>
            <a:r>
              <a:rPr b="0" dirty="0">
                <a:solidFill>
                  <a:srgbClr val="000000"/>
                </a:solidFill>
              </a:rPr>
              <a:t>20</a:t>
            </a:r>
            <a:r>
              <a:rPr lang="x-none" b="0" dirty="0">
                <a:solidFill>
                  <a:srgbClr val="000000"/>
                </a:solidFill>
              </a:rPr>
              <a:t>20</a:t>
            </a:r>
            <a:endParaRPr b="0" dirty="0">
              <a:solidFill>
                <a:srgbClr val="000000"/>
              </a:solidFill>
            </a:endParaRPr>
          </a:p>
        </p:txBody>
      </p:sp>
      <p:sp>
        <p:nvSpPr>
          <p:cNvPr id="13" name="Shape 1222">
            <a:extLst>
              <a:ext uri="{FF2B5EF4-FFF2-40B4-BE49-F238E27FC236}">
                <a16:creationId xmlns:a16="http://schemas.microsoft.com/office/drawing/2014/main" id="{08CEFCAE-1A36-4594-AC07-B1C7F00CC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399" y="26453"/>
            <a:ext cx="11887788" cy="1015041"/>
          </a:xfrm>
          <a:prstGeom prst="rect">
            <a:avLst/>
          </a:prstGeom>
          <a:effectLst/>
        </p:spPr>
        <p:txBody>
          <a:bodyPr lIns="130026" tIns="130026" rIns="130026" bIns="130026" anchor="t">
            <a:noAutofit/>
          </a:bodyPr>
          <a:lstStyle>
            <a:lvl1pPr marL="0" marR="0" algn="l" defTabSz="1300480">
              <a:defRPr sz="5000" b="1" baseline="0">
                <a:solidFill>
                  <a:srgbClr val="C00000"/>
                </a:solidFill>
                <a:uFillTx/>
                <a:latin typeface="Calibri" panose="020F0502020204030204" pitchFamily="34" charset="0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47700" y="215900"/>
            <a:ext cx="11709400" cy="2603500"/>
          </a:xfrm>
          <a:prstGeom prst="rect">
            <a:avLst/>
          </a:prstGeom>
          <a:ln w="12700">
            <a:miter lim="400000"/>
          </a:ln>
          <a:effectLst>
            <a:outerShdw blurRad="63500" dist="38100" dir="16979964" rotWithShape="0">
              <a:srgbClr val="929292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47700" y="2806700"/>
            <a:ext cx="11709400" cy="6946900"/>
          </a:xfrm>
          <a:prstGeom prst="rect">
            <a:avLst/>
          </a:prstGeom>
          <a:ln w="12700">
            <a:miter lim="400000"/>
          </a:ln>
          <a:effectLst>
            <a:outerShdw blurRad="63500" dist="25400" dir="16979902" rotWithShape="0">
              <a:srgbClr val="929292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2pPr marL="783590" indent="-285750">
              <a:spcBef>
                <a:spcPts val="900"/>
              </a:spcBef>
              <a:buClr>
                <a:srgbClr val="D6D7FF"/>
              </a:buClr>
              <a:defRPr sz="3800"/>
            </a:lvl2pPr>
            <a:lvl3pPr marL="1183639" indent="-228600">
              <a:spcBef>
                <a:spcPts val="700"/>
              </a:spcBef>
              <a:defRPr sz="3200"/>
            </a:lvl3pPr>
            <a:lvl4pPr marL="1640839" indent="-228600">
              <a:spcBef>
                <a:spcPts val="600"/>
              </a:spcBef>
              <a:buClr>
                <a:srgbClr val="D6D7FF"/>
              </a:buClr>
              <a:defRPr sz="2800"/>
            </a:lvl4pPr>
            <a:lvl5pPr marL="2098039" indent="-228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0679124" y="9238205"/>
            <a:ext cx="317501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647700"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6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9" r:id="rId23"/>
    <p:sldLayoutId id="2147483680" r:id="rId24"/>
    <p:sldLayoutId id="2147483681" r:id="rId25"/>
    <p:sldLayoutId id="2147483682" r:id="rId26"/>
    <p:sldLayoutId id="2147483683" r:id="rId27"/>
    <p:sldLayoutId id="2147483684" r:id="rId28"/>
    <p:sldLayoutId id="2147483685" r:id="rId29"/>
    <p:sldLayoutId id="2147483686" r:id="rId30"/>
    <p:sldLayoutId id="2147483688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8" r:id="rId67"/>
    <p:sldLayoutId id="2147483729" r:id="rId68"/>
    <p:sldLayoutId id="2147483732" r:id="rId69"/>
    <p:sldLayoutId id="2147483733" r:id="rId70"/>
    <p:sldLayoutId id="2147483735" r:id="rId71"/>
    <p:sldLayoutId id="2147483736" r:id="rId72"/>
    <p:sldLayoutId id="2147483737" r:id="rId73"/>
    <p:sldLayoutId id="2147483738" r:id="rId74"/>
    <p:sldLayoutId id="2147483739" r:id="rId75"/>
    <p:sldLayoutId id="2147483740" r:id="rId76"/>
    <p:sldLayoutId id="2147483741" r:id="rId77"/>
    <p:sldLayoutId id="2147483742" r:id="rId78"/>
    <p:sldLayoutId id="2147483743" r:id="rId79"/>
    <p:sldLayoutId id="2147483744" r:id="rId80"/>
    <p:sldLayoutId id="2147483745" r:id="rId81"/>
    <p:sldLayoutId id="2147483746" r:id="rId82"/>
    <p:sldLayoutId id="2147483747" r:id="rId83"/>
    <p:sldLayoutId id="2147483748" r:id="rId84"/>
    <p:sldLayoutId id="2147483749" r:id="rId85"/>
    <p:sldLayoutId id="2147483750" r:id="rId86"/>
    <p:sldLayoutId id="2147483751" r:id="rId87"/>
    <p:sldLayoutId id="2147483758" r:id="rId88"/>
    <p:sldLayoutId id="2147483759" r:id="rId89"/>
    <p:sldLayoutId id="2147483766" r:id="rId90"/>
    <p:sldLayoutId id="2147483768" r:id="rId91"/>
    <p:sldLayoutId id="2147483769" r:id="rId92"/>
    <p:sldLayoutId id="2147483770" r:id="rId93"/>
    <p:sldLayoutId id="2147483774" r:id="rId94"/>
    <p:sldLayoutId id="2147483775" r:id="rId95"/>
    <p:sldLayoutId id="2147483777" r:id="rId96"/>
    <p:sldLayoutId id="2147483783" r:id="rId97"/>
    <p:sldLayoutId id="2147483784" r:id="rId98"/>
    <p:sldLayoutId id="2147483786" r:id="rId99"/>
    <p:sldLayoutId id="2147483789" r:id="rId100"/>
  </p:sldLayoutIdLst>
  <p:transition spd="med"/>
  <p:txStyles>
    <p:titleStyle>
      <a:lvl1pPr marL="57799" marR="57799" indent="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57799" marR="57799" indent="2286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57799" marR="57799" indent="4572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57799" marR="57799" indent="6858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57799" marR="57799" indent="9144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57799" marR="57799" indent="11430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57799" marR="57799" indent="13716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57799" marR="57799" indent="16002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57799" marR="57799" indent="18288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383540" marR="57799" indent="-342900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65000"/>
        <a:buFont typeface="Gill Sans Light"/>
        <a:buChar char="n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813668" marR="57799" indent="-315828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65000"/>
        <a:buFont typeface="Gill Sans Light"/>
        <a:buChar char="n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1255077" marR="57799" indent="-300037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65000"/>
        <a:buFont typeface="Gill Sans Light"/>
        <a:buChar char="n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1755139" marR="57799" indent="-342900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65000"/>
        <a:buFont typeface="Gill Sans Light"/>
        <a:buChar char="n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2212339" marR="57799" indent="-342900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65000"/>
        <a:buFont typeface="Gill Sans Light"/>
        <a:buChar char="n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2654256" marR="57799" indent="-660356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171000"/>
        <a:buFont typeface="Gill Sans Light"/>
        <a:buChar char="n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3009856" marR="57799" indent="-660356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171000"/>
        <a:buFont typeface="Gill Sans Light"/>
        <a:buChar char="n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3365456" marR="57799" indent="-660356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171000"/>
        <a:buFont typeface="Gill Sans Light"/>
        <a:buChar char="n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3721056" marR="57799" indent="-660356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171000"/>
        <a:buFont typeface="Gill Sans Light"/>
        <a:buChar char="n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1pPr>
      <a:lvl2pPr marL="0" marR="0" indent="228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2pPr>
      <a:lvl3pPr marL="0" marR="0" indent="457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3pPr>
      <a:lvl4pPr marL="0" marR="0" indent="685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4pPr>
      <a:lvl5pPr marL="0" marR="0" indent="9144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5pPr>
      <a:lvl6pPr marL="0" marR="0" indent="11430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6pPr>
      <a:lvl7pPr marL="0" marR="0" indent="1371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7pPr>
      <a:lvl8pPr marL="0" marR="0" indent="1600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8pPr>
      <a:lvl9pPr marL="0" marR="0" indent="1828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9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6.png"/><Relationship Id="rId4" Type="http://schemas.openxmlformats.org/officeDocument/2006/relationships/image" Target="../media/image3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1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image" Target="../media/image75.png"/><Relationship Id="rId21" Type="http://schemas.openxmlformats.org/officeDocument/2006/relationships/image" Target="../media/image93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image" Target="../media/image74.jpeg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39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9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680" y="4880895"/>
            <a:ext cx="3325746" cy="1515062"/>
          </a:xfrm>
          <a:prstGeom prst="rect">
            <a:avLst/>
          </a:prstGeom>
          <a:ln w="88900">
            <a:miter lim="400000"/>
          </a:ln>
        </p:spPr>
      </p:pic>
      <p:pic>
        <p:nvPicPr>
          <p:cNvPr id="1330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776" y="7930308"/>
            <a:ext cx="1891712" cy="1754562"/>
          </a:xfrm>
          <a:prstGeom prst="rect">
            <a:avLst/>
          </a:prstGeom>
          <a:ln w="88900">
            <a:miter lim="400000"/>
          </a:ln>
        </p:spPr>
      </p:pic>
      <p:sp>
        <p:nvSpPr>
          <p:cNvPr id="1333" name="Shape 1333"/>
          <p:cNvSpPr/>
          <p:nvPr/>
        </p:nvSpPr>
        <p:spPr>
          <a:xfrm>
            <a:off x="-1239150" y="1548143"/>
            <a:ext cx="14975932" cy="3100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t">
            <a:spAutoFit/>
          </a:bodyPr>
          <a:lstStyle/>
          <a:p>
            <a:pPr marL="64135" marR="64135" algn="ctr" defTabSz="1178560">
              <a:spcBef>
                <a:spcPts val="2100"/>
              </a:spcBef>
              <a:tabLst>
                <a:tab pos="63500" algn="l"/>
                <a:tab pos="1257300" algn="l"/>
                <a:tab pos="2425700" algn="l"/>
                <a:tab pos="3594100" algn="l"/>
                <a:tab pos="4775200" algn="l"/>
                <a:tab pos="5969000" algn="l"/>
                <a:tab pos="7137400" algn="l"/>
                <a:tab pos="8318500" algn="l"/>
                <a:tab pos="9499600" algn="l"/>
                <a:tab pos="10680700" algn="l"/>
                <a:tab pos="11861800" algn="l"/>
                <a:tab pos="13042900" algn="l"/>
                <a:tab pos="14211300" algn="l"/>
              </a:tabLst>
              <a:defRPr sz="3400">
                <a:solidFill>
                  <a:srgbClr val="0433FF"/>
                </a:solidFill>
                <a:uFill>
                  <a:solidFill>
                    <a:srgbClr val="53D5FD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US" sz="2800" b="1" dirty="0">
                <a:solidFill>
                  <a:srgbClr val="FF0000"/>
                </a:solidFill>
              </a:rPr>
              <a:t>       </a:t>
            </a:r>
            <a:r>
              <a:rPr lang="en-US" sz="2800" b="1" dirty="0">
                <a:solidFill>
                  <a:srgbClr val="00B0F0"/>
                </a:solidFill>
              </a:rPr>
              <a:t>A. </a:t>
            </a:r>
            <a:r>
              <a:rPr lang="en-US" sz="2800" b="1" dirty="0" err="1">
                <a:solidFill>
                  <a:srgbClr val="00B0F0"/>
                </a:solidFill>
              </a:rPr>
              <a:t>Motornenko</a:t>
            </a:r>
            <a:r>
              <a:rPr lang="en-US" sz="2800" b="1" dirty="0">
                <a:solidFill>
                  <a:srgbClr val="00B0F0"/>
                </a:solidFill>
              </a:rPr>
              <a:t>***</a:t>
            </a:r>
            <a:r>
              <a:rPr lang="en-US" sz="2800" dirty="0">
                <a:solidFill>
                  <a:srgbClr val="00B0F0"/>
                </a:solidFill>
              </a:rPr>
              <a:t>,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de-DE" sz="2800" dirty="0">
                <a:solidFill>
                  <a:schemeClr val="tx1"/>
                </a:solidFill>
              </a:rPr>
              <a:t>Pia Jakobus**,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de-DE" sz="2800" i="1" dirty="0">
                <a:solidFill>
                  <a:schemeClr val="accent1">
                    <a:lumMod val="75000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St. Schramm</a:t>
            </a:r>
            <a:r>
              <a:rPr lang="de-DE" sz="2800" i="1" baseline="30000" dirty="0">
                <a:solidFill>
                  <a:schemeClr val="accent1">
                    <a:lumMod val="75000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†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, </a:t>
            </a:r>
            <a:r>
              <a:rPr lang="de-DE" sz="2800" b="1" dirty="0">
                <a:solidFill>
                  <a:schemeClr val="accent1">
                    <a:lumMod val="75000"/>
                  </a:schemeClr>
                </a:solidFill>
              </a:rPr>
              <a:t> J. Steinheimer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****, H. Stoecker*, </a:t>
            </a:r>
            <a:r>
              <a:rPr lang="de-DE" sz="2800" b="1" dirty="0">
                <a:solidFill>
                  <a:schemeClr val="accent1">
                    <a:lumMod val="75000"/>
                  </a:schemeClr>
                </a:solidFill>
              </a:rPr>
              <a:t>FIAS</a:t>
            </a:r>
          </a:p>
          <a:p>
            <a:pPr marL="64135" marR="64135" algn="ctr" defTabSz="1178560">
              <a:spcBef>
                <a:spcPts val="2100"/>
              </a:spcBef>
              <a:tabLst>
                <a:tab pos="63500" algn="l"/>
                <a:tab pos="1257300" algn="l"/>
                <a:tab pos="2425700" algn="l"/>
                <a:tab pos="3594100" algn="l"/>
                <a:tab pos="4775200" algn="l"/>
                <a:tab pos="5969000" algn="l"/>
                <a:tab pos="7137400" algn="l"/>
                <a:tab pos="8318500" algn="l"/>
                <a:tab pos="9499600" algn="l"/>
                <a:tab pos="10680700" algn="l"/>
                <a:tab pos="11861800" algn="l"/>
                <a:tab pos="13042900" algn="l"/>
                <a:tab pos="14211300" algn="l"/>
              </a:tabLst>
              <a:defRPr sz="3400">
                <a:solidFill>
                  <a:srgbClr val="0433FF"/>
                </a:solidFill>
                <a:uFill>
                  <a:solidFill>
                    <a:srgbClr val="53D5FD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de-DE" sz="2800" b="1" dirty="0">
                <a:solidFill>
                  <a:schemeClr val="accent1">
                    <a:lumMod val="75000"/>
                  </a:schemeClr>
                </a:solidFill>
              </a:rPr>
              <a:t>E. Most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M.O.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Kuttan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rgbClr val="00B0F0"/>
                </a:solidFill>
              </a:rPr>
              <a:t>L. </a:t>
            </a:r>
            <a:r>
              <a:rPr lang="en-US" sz="2800" dirty="0" err="1">
                <a:solidFill>
                  <a:srgbClr val="00B0F0"/>
                </a:solidFill>
              </a:rPr>
              <a:t>Weih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M.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Hanauske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sz="2800" b="1" dirty="0">
                <a:solidFill>
                  <a:schemeClr val="accent1">
                    <a:lumMod val="75000"/>
                  </a:schemeClr>
                </a:solidFill>
              </a:rPr>
              <a:t>L. Rezzolla, ITP, V. </a:t>
            </a:r>
            <a:r>
              <a:rPr lang="de-DE" sz="2800" b="1" dirty="0" err="1">
                <a:solidFill>
                  <a:schemeClr val="accent1">
                    <a:lumMod val="75000"/>
                  </a:schemeClr>
                </a:solidFill>
              </a:rPr>
              <a:t>Vovchenko</a:t>
            </a:r>
            <a:r>
              <a:rPr lang="de-DE" sz="2800" b="1" dirty="0">
                <a:solidFill>
                  <a:schemeClr val="accent1">
                    <a:lumMod val="75000"/>
                  </a:schemeClr>
                </a:solidFill>
              </a:rPr>
              <a:t>, LBL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64135" marR="64135" algn="ctr" defTabSz="1178560">
              <a:spcBef>
                <a:spcPts val="2100"/>
              </a:spcBef>
              <a:tabLst>
                <a:tab pos="63500" algn="l"/>
                <a:tab pos="1257300" algn="l"/>
                <a:tab pos="2425700" algn="l"/>
                <a:tab pos="3594100" algn="l"/>
                <a:tab pos="4775200" algn="l"/>
                <a:tab pos="5969000" algn="l"/>
                <a:tab pos="7137400" algn="l"/>
                <a:tab pos="8318500" algn="l"/>
                <a:tab pos="9499600" algn="l"/>
                <a:tab pos="10680700" algn="l"/>
                <a:tab pos="11861800" algn="l"/>
                <a:tab pos="13042900" algn="l"/>
                <a:tab pos="14211300" algn="l"/>
              </a:tabLst>
              <a:defRPr sz="3400">
                <a:uFill>
                  <a:solidFill>
                    <a:srgbClr val="53D5FD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2800" dirty="0"/>
              <a:t>FIAS &amp; </a:t>
            </a:r>
            <a:r>
              <a:rPr sz="2800" dirty="0" err="1"/>
              <a:t>Institut</a:t>
            </a:r>
            <a:r>
              <a:rPr sz="2800" dirty="0"/>
              <a:t> </a:t>
            </a:r>
            <a:r>
              <a:rPr lang="de-DE" sz="2800" dirty="0"/>
              <a:t>f.</a:t>
            </a:r>
            <a:r>
              <a:rPr sz="2800" dirty="0" err="1"/>
              <a:t>Theoretische</a:t>
            </a:r>
            <a:r>
              <a:rPr sz="2800" dirty="0"/>
              <a:t> </a:t>
            </a:r>
            <a:r>
              <a:rPr sz="2800" dirty="0" err="1"/>
              <a:t>Physik</a:t>
            </a:r>
            <a:r>
              <a:rPr lang="de-DE" sz="2800" dirty="0"/>
              <a:t>,</a:t>
            </a:r>
            <a:r>
              <a:rPr sz="2800" dirty="0"/>
              <a:t> Goethe </a:t>
            </a:r>
            <a:r>
              <a:rPr sz="2800" dirty="0" err="1"/>
              <a:t>Universitaet</a:t>
            </a:r>
            <a:r>
              <a:rPr sz="2800" dirty="0"/>
              <a:t> Frankfurt</a:t>
            </a:r>
            <a:br>
              <a:rPr lang="x-none" sz="2800" dirty="0"/>
            </a:br>
            <a:r>
              <a:rPr lang="en-US" sz="2800" dirty="0"/>
              <a:t>    </a:t>
            </a:r>
            <a:r>
              <a:rPr sz="3200" dirty="0"/>
              <a:t>*</a:t>
            </a:r>
            <a:r>
              <a:rPr sz="2800" dirty="0"/>
              <a:t>GSI Darmstadt, 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**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</a:rPr>
              <a:t>now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 at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</a:rPr>
              <a:t>Monash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 University,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 B. Müller, Alex Heger </a:t>
            </a:r>
          </a:p>
          <a:p>
            <a:pPr marL="64135" marR="64135" algn="ctr" defTabSz="1178560">
              <a:spcBef>
                <a:spcPts val="2100"/>
              </a:spcBef>
              <a:tabLst>
                <a:tab pos="63500" algn="l"/>
                <a:tab pos="1257300" algn="l"/>
                <a:tab pos="2425700" algn="l"/>
                <a:tab pos="3594100" algn="l"/>
                <a:tab pos="4775200" algn="l"/>
                <a:tab pos="5969000" algn="l"/>
                <a:tab pos="7137400" algn="l"/>
                <a:tab pos="8318500" algn="l"/>
                <a:tab pos="9499600" algn="l"/>
                <a:tab pos="10680700" algn="l"/>
                <a:tab pos="11861800" algn="l"/>
                <a:tab pos="13042900" algn="l"/>
                <a:tab pos="14211300" algn="l"/>
              </a:tabLst>
              <a:defRPr sz="3400">
                <a:uFill>
                  <a:solidFill>
                    <a:srgbClr val="53D5FD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de-DE" sz="2800" dirty="0"/>
              <a:t>Supported </a:t>
            </a:r>
            <a:r>
              <a:rPr lang="de-DE" sz="2800" dirty="0" err="1"/>
              <a:t>by</a:t>
            </a:r>
            <a:r>
              <a:rPr lang="de-DE" sz="2800" dirty="0"/>
              <a:t> *** Stiftung </a:t>
            </a:r>
            <a:r>
              <a:rPr lang="de-DE" sz="2800" dirty="0" err="1"/>
              <a:t>PolyTechnische</a:t>
            </a:r>
            <a:r>
              <a:rPr lang="de-DE" sz="2800" dirty="0"/>
              <a:t> Gesellschaft, ****SAMSON AG and</a:t>
            </a:r>
            <a:endParaRPr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35" name="Shape 13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3" name="Picture 2" descr="A picture containing red&#10;&#10;Description automatically generated">
            <a:extLst>
              <a:ext uri="{FF2B5EF4-FFF2-40B4-BE49-F238E27FC236}">
                <a16:creationId xmlns:a16="http://schemas.microsoft.com/office/drawing/2014/main" id="{21D2E978-7C5F-49AF-8557-F5496B078A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3" y="5011232"/>
            <a:ext cx="4690882" cy="11460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8C6E1F5-6D90-4D4B-B0DE-154F8E168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638" y="7945260"/>
            <a:ext cx="1711806" cy="142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09E1C3C-11A4-42E8-A73A-0E84BCAB7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688" y="4962196"/>
            <a:ext cx="3151414" cy="99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DBA193-C725-421B-8D05-803E5C88C3E1}"/>
              </a:ext>
            </a:extLst>
          </p:cNvPr>
          <p:cNvSpPr/>
          <p:nvPr/>
        </p:nvSpPr>
        <p:spPr>
          <a:xfrm>
            <a:off x="0" y="-29817"/>
            <a:ext cx="12997704" cy="13849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91440" tIns="45720" rIns="91440" bIns="45720">
            <a:spAutoFit/>
          </a:bodyPr>
          <a:lstStyle/>
          <a:p>
            <a:pPr algn="ctr" defTabSz="647700">
              <a:defRPr sz="3600" b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48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MAGIC</a:t>
            </a:r>
          </a:p>
          <a:p>
            <a:pPr algn="ctr" defTabSz="647700">
              <a:defRPr sz="3600">
                <a:solidFill>
                  <a:srgbClr val="0433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M</a:t>
            </a:r>
            <a:r>
              <a:rPr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atter,  </a:t>
            </a:r>
            <a:r>
              <a:rPr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A</a:t>
            </a:r>
            <a:r>
              <a:rPr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strophysics, </a:t>
            </a:r>
            <a:r>
              <a:rPr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G</a:t>
            </a:r>
            <a:r>
              <a:rPr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ravitational</a:t>
            </a:r>
            <a:r>
              <a:rPr lang="de-DE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</a:t>
            </a:r>
            <a:r>
              <a:rPr sz="3600" b="1" dirty="0" err="1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aves</a:t>
            </a:r>
            <a:r>
              <a:rPr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&amp;</a:t>
            </a:r>
            <a:r>
              <a:rPr lang="de-DE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I</a:t>
            </a:r>
            <a:r>
              <a:rPr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on </a:t>
            </a:r>
            <a:r>
              <a:rPr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C</a:t>
            </a:r>
            <a:r>
              <a:rPr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ollisions  </a:t>
            </a:r>
            <a:endParaRPr lang="x-none" sz="3600" b="1" dirty="0"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5" name="BHClogo_final_white.jp2" descr="BHClogo_final_white.jp2">
            <a:extLst>
              <a:ext uri="{FF2B5EF4-FFF2-40B4-BE49-F238E27FC236}">
                <a16:creationId xmlns:a16="http://schemas.microsoft.com/office/drawing/2014/main" id="{B72BE3DC-680C-4667-A2EA-6F94500BF2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2881" y="8041169"/>
            <a:ext cx="1756703" cy="1458611"/>
          </a:xfrm>
          <a:prstGeom prst="rect">
            <a:avLst/>
          </a:prstGeom>
          <a:ln w="88900">
            <a:miter lim="400000"/>
          </a:ln>
        </p:spPr>
      </p:pic>
      <p:pic>
        <p:nvPicPr>
          <p:cNvPr id="11" name="Google Shape;6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2202" y="6695250"/>
            <a:ext cx="3920388" cy="980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85469" y="6548086"/>
            <a:ext cx="1521798" cy="1127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;p13"/>
          <p:cNvPicPr preferRelativeResize="0"/>
          <p:nvPr/>
        </p:nvPicPr>
        <p:blipFill rotWithShape="1">
          <a:blip r:embed="rId10">
            <a:alphaModFix/>
          </a:blip>
          <a:srcRect r="17898" b="22414"/>
          <a:stretch/>
        </p:blipFill>
        <p:spPr>
          <a:xfrm>
            <a:off x="8473026" y="6157282"/>
            <a:ext cx="3399187" cy="1370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4" name="Shape 2194"/>
          <p:cNvSpPr>
            <a:spLocks noGrp="1"/>
          </p:cNvSpPr>
          <p:nvPr>
            <p:ph type="title"/>
          </p:nvPr>
        </p:nvSpPr>
        <p:spPr>
          <a:xfrm>
            <a:off x="416352" y="-327252"/>
            <a:ext cx="13227320" cy="14139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sz="4000" dirty="0"/>
              <a:t>Where it’s hot and dense in neutron star mergers</a:t>
            </a:r>
            <a:r>
              <a:rPr lang="de-DE" sz="4000" dirty="0"/>
              <a:t> and HIC</a:t>
            </a:r>
            <a:endParaRPr sz="4000" dirty="0"/>
          </a:p>
        </p:txBody>
      </p:sp>
      <p:pic>
        <p:nvPicPr>
          <p:cNvPr id="2195" name="image232.png"/>
          <p:cNvPicPr>
            <a:picLocks noChangeAspect="1"/>
          </p:cNvPicPr>
          <p:nvPr/>
        </p:nvPicPr>
        <p:blipFill>
          <a:blip r:embed="rId2"/>
          <a:srcRect l="1367" r="1366"/>
          <a:stretch>
            <a:fillRect/>
          </a:stretch>
        </p:blipFill>
        <p:spPr>
          <a:xfrm>
            <a:off x="236950" y="1104145"/>
            <a:ext cx="12669889" cy="8638714"/>
          </a:xfrm>
          <a:prstGeom prst="rect">
            <a:avLst/>
          </a:prstGeom>
          <a:ln w="88900">
            <a:miter lim="400000"/>
          </a:ln>
        </p:spPr>
      </p:pic>
      <p:sp>
        <p:nvSpPr>
          <p:cNvPr id="2196" name="Shape 2196"/>
          <p:cNvSpPr>
            <a:spLocks noGrp="1"/>
          </p:cNvSpPr>
          <p:nvPr>
            <p:ph type="body" sz="quarter" idx="1"/>
          </p:nvPr>
        </p:nvSpPr>
        <p:spPr>
          <a:xfrm>
            <a:off x="230236" y="746174"/>
            <a:ext cx="13863523" cy="607777"/>
          </a:xfrm>
          <a:prstGeom prst="rect">
            <a:avLst/>
          </a:prstGeom>
        </p:spPr>
        <p:txBody>
          <a:bodyPr/>
          <a:lstStyle/>
          <a:p>
            <a:pPr marL="359833" indent="-359833">
              <a:lnSpc>
                <a:spcPct val="80000"/>
              </a:lnSpc>
              <a:buSzPts val="3000"/>
              <a:defRPr sz="3000" b="1"/>
            </a:pPr>
            <a:r>
              <a:t>Separation</a:t>
            </a:r>
            <a:r>
              <a:rPr sz="2700" b="0"/>
              <a:t> of </a:t>
            </a:r>
            <a:r>
              <a:rPr sz="2700">
                <a:solidFill>
                  <a:srgbClr val="FF2600"/>
                </a:solidFill>
              </a:rPr>
              <a:t>hot</a:t>
            </a:r>
            <a:r>
              <a:rPr sz="2700" b="0">
                <a:solidFill>
                  <a:srgbClr val="FF2600"/>
                </a:solidFill>
              </a:rPr>
              <a:t> hadronic </a:t>
            </a:r>
            <a:r>
              <a:rPr sz="2700">
                <a:solidFill>
                  <a:srgbClr val="FF2600"/>
                </a:solidFill>
              </a:rPr>
              <a:t>corona</a:t>
            </a:r>
            <a:r>
              <a:rPr sz="2700" b="0"/>
              <a:t> and </a:t>
            </a:r>
            <a:r>
              <a:rPr sz="2700" i="1">
                <a:solidFill>
                  <a:srgbClr val="0433FF"/>
                </a:solidFill>
              </a:rPr>
              <a:t>dense, cold quark matter core</a:t>
            </a:r>
          </a:p>
        </p:txBody>
      </p:sp>
      <p:sp>
        <p:nvSpPr>
          <p:cNvPr id="2197" name="Shape 2197"/>
          <p:cNvSpPr/>
          <p:nvPr/>
        </p:nvSpPr>
        <p:spPr>
          <a:xfrm>
            <a:off x="5694488" y="2700366"/>
            <a:ext cx="5703464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23850" indent="-323850" defTabSz="1300480">
              <a:lnSpc>
                <a:spcPct val="80000"/>
              </a:lnSpc>
              <a:buClr>
                <a:srgbClr val="000000"/>
              </a:buClr>
              <a:buSzPts val="2600"/>
              <a:buFont typeface="Arial"/>
              <a:buChar char="•"/>
              <a:defRPr sz="2600" i="1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Heavy ion </a:t>
            </a:r>
            <a:r>
              <a:rPr b="1"/>
              <a:t>Collisions GSI  +   FAiR    </a:t>
            </a:r>
            <a:r>
              <a:t>  same environment</a:t>
            </a:r>
            <a:r>
              <a:rPr sz="2400" b="1">
                <a:solidFill>
                  <a:srgbClr val="FF40FF"/>
                </a:solidFill>
              </a:rPr>
              <a:t> </a:t>
            </a:r>
            <a:r>
              <a:t>as </a:t>
            </a:r>
          </a:p>
          <a:p>
            <a:pPr marL="323850" indent="-323850" defTabSz="1300480">
              <a:lnSpc>
                <a:spcPct val="80000"/>
              </a:lnSpc>
              <a:buClr>
                <a:srgbClr val="000000"/>
              </a:buClr>
              <a:buSzPts val="2600"/>
              <a:buFont typeface="Arial"/>
              <a:buChar char="•"/>
              <a:defRPr sz="2600" i="1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Bin. Neutron Star mergers</a:t>
            </a:r>
            <a:endParaRPr sz="2400" b="1">
              <a:solidFill>
                <a:srgbClr val="FF2600"/>
              </a:solidFill>
            </a:endParaRPr>
          </a:p>
          <a:p>
            <a:pPr marL="323850" indent="-323850" defTabSz="1300480">
              <a:lnSpc>
                <a:spcPct val="80000"/>
              </a:lnSpc>
              <a:buClr>
                <a:srgbClr val="000000"/>
              </a:buClr>
              <a:buSzPts val="2400"/>
              <a:buFont typeface="Arial"/>
              <a:buChar char="•"/>
              <a:defRPr sz="2400" b="1" i="1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</a:p>
        </p:txBody>
      </p:sp>
      <p:pic>
        <p:nvPicPr>
          <p:cNvPr id="2198" name="image2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44937">
            <a:off x="6356522" y="4069753"/>
            <a:ext cx="6361187" cy="332935"/>
          </a:xfrm>
          <a:prstGeom prst="rect">
            <a:avLst/>
          </a:prstGeom>
          <a:ln w="88900">
            <a:miter lim="400000"/>
          </a:ln>
        </p:spPr>
      </p:pic>
      <p:pic>
        <p:nvPicPr>
          <p:cNvPr id="2199" name="image23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99297">
            <a:off x="2262314" y="2072633"/>
            <a:ext cx="2119826" cy="332935"/>
          </a:xfrm>
          <a:prstGeom prst="rect">
            <a:avLst/>
          </a:prstGeom>
          <a:ln w="88900">
            <a:miter lim="400000"/>
          </a:ln>
        </p:spPr>
      </p:pic>
      <p:pic>
        <p:nvPicPr>
          <p:cNvPr id="2200" name="image23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624254">
            <a:off x="4422094" y="3311873"/>
            <a:ext cx="3378740" cy="332935"/>
          </a:xfrm>
          <a:prstGeom prst="rect">
            <a:avLst/>
          </a:prstGeom>
          <a:ln w="88900">
            <a:miter lim="400000"/>
          </a:ln>
        </p:spPr>
      </p:pic>
      <p:pic>
        <p:nvPicPr>
          <p:cNvPr id="2201" name="image23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500000">
            <a:off x="4313561" y="4189090"/>
            <a:ext cx="2453501" cy="340631"/>
          </a:xfrm>
          <a:prstGeom prst="rect">
            <a:avLst/>
          </a:prstGeom>
          <a:ln w="88900">
            <a:miter lim="400000"/>
          </a:ln>
        </p:spPr>
      </p:pic>
      <p:pic>
        <p:nvPicPr>
          <p:cNvPr id="2202" name="image23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47818">
            <a:off x="4172770" y="5142064"/>
            <a:ext cx="2320711" cy="332936"/>
          </a:xfrm>
          <a:prstGeom prst="rect">
            <a:avLst/>
          </a:prstGeom>
          <a:ln w="88900">
            <a:miter lim="400000"/>
          </a:ln>
        </p:spPr>
      </p:pic>
      <p:pic>
        <p:nvPicPr>
          <p:cNvPr id="2203" name="image238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794825">
            <a:off x="2935116" y="4109580"/>
            <a:ext cx="4334714" cy="332936"/>
          </a:xfrm>
          <a:prstGeom prst="rect">
            <a:avLst/>
          </a:prstGeom>
          <a:ln w="88900">
            <a:miter lim="400000"/>
          </a:ln>
        </p:spPr>
      </p:pic>
      <p:sp>
        <p:nvSpPr>
          <p:cNvPr id="2204" name="Shape 22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Shape 1440"/>
          <p:cNvSpPr>
            <a:spLocks noGrp="1"/>
          </p:cNvSpPr>
          <p:nvPr>
            <p:ph type="title"/>
          </p:nvPr>
        </p:nvSpPr>
        <p:spPr>
          <a:xfrm>
            <a:off x="0" y="135378"/>
            <a:ext cx="13164126" cy="101504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Probing phase diagram </a:t>
            </a:r>
            <a:r>
              <a:rPr lang="de-DE" dirty="0" err="1"/>
              <a:t>of</a:t>
            </a:r>
            <a:r>
              <a:rPr lang="de-DE" dirty="0"/>
              <a:t> CMF in</a:t>
            </a:r>
            <a:r>
              <a:rPr dirty="0"/>
              <a:t> heavy ion collisions</a:t>
            </a:r>
          </a:p>
        </p:txBody>
      </p:sp>
      <p:sp>
        <p:nvSpPr>
          <p:cNvPr id="1441" name="Shape 1441"/>
          <p:cNvSpPr>
            <a:spLocks noGrp="1"/>
          </p:cNvSpPr>
          <p:nvPr>
            <p:ph type="sldNum" sz="quarter" idx="2"/>
          </p:nvPr>
        </p:nvSpPr>
        <p:spPr>
          <a:xfrm>
            <a:off x="12450370" y="9142267"/>
            <a:ext cx="470522" cy="4759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 dirty="0"/>
          </a:p>
        </p:txBody>
      </p:sp>
      <p:pic>
        <p:nvPicPr>
          <p:cNvPr id="1443" name="image45.png"/>
          <p:cNvPicPr>
            <a:picLocks noChangeAspect="1"/>
          </p:cNvPicPr>
          <p:nvPr/>
        </p:nvPicPr>
        <p:blipFill>
          <a:blip r:embed="rId2"/>
          <a:srcRect l="69" r="68"/>
          <a:stretch>
            <a:fillRect/>
          </a:stretch>
        </p:blipFill>
        <p:spPr>
          <a:xfrm>
            <a:off x="83908" y="1039092"/>
            <a:ext cx="7960647" cy="8477740"/>
          </a:xfrm>
          <a:prstGeom prst="rect">
            <a:avLst/>
          </a:prstGeom>
          <a:ln w="88900">
            <a:miter lim="400000"/>
          </a:ln>
        </p:spPr>
      </p:pic>
      <p:sp>
        <p:nvSpPr>
          <p:cNvPr id="1444" name="Shape 1444"/>
          <p:cNvSpPr/>
          <p:nvPr/>
        </p:nvSpPr>
        <p:spPr>
          <a:xfrm>
            <a:off x="8086153" y="1516568"/>
            <a:ext cx="5036375" cy="7665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30026" tIns="130026" rIns="130026" bIns="130026">
            <a:spAutoFit/>
          </a:bodyPr>
          <a:lstStyle/>
          <a:p>
            <a:pPr defTabSz="130048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Isentropes</a:t>
            </a:r>
            <a:r>
              <a:rPr dirty="0"/>
              <a:t> (</a:t>
            </a:r>
            <a:r>
              <a:rPr b="1" dirty="0">
                <a:solidFill>
                  <a:srgbClr val="EB5600"/>
                </a:solidFill>
              </a:rPr>
              <a:t>S/A </a:t>
            </a:r>
            <a:r>
              <a:rPr dirty="0"/>
              <a:t>= const) illustrate hydrodynamical evolution of the </a:t>
            </a:r>
            <a:r>
              <a:rPr b="1" dirty="0">
                <a:solidFill>
                  <a:srgbClr val="4A86E8"/>
                </a:solidFill>
              </a:rPr>
              <a:t>central region in heavy ion collision</a:t>
            </a:r>
            <a:r>
              <a:rPr dirty="0"/>
              <a:t>.</a:t>
            </a:r>
          </a:p>
          <a:p>
            <a:pPr defTabSz="1300480">
              <a:defRPr sz="1800">
                <a:latin typeface="Arial"/>
                <a:ea typeface="Arial"/>
                <a:cs typeface="Arial"/>
                <a:sym typeface="Arial"/>
              </a:defRPr>
            </a:pP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30048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Initial entropy per baryon S/A, was estimated by </a:t>
            </a:r>
            <a:r>
              <a:rPr b="1" dirty="0">
                <a:solidFill>
                  <a:srgbClr val="EB5600"/>
                </a:solidFill>
              </a:rPr>
              <a:t>Taub adiabat</a:t>
            </a:r>
            <a:r>
              <a:rPr b="1" dirty="0">
                <a:solidFill>
                  <a:srgbClr val="FF9900"/>
                </a:solidFill>
              </a:rPr>
              <a:t> </a:t>
            </a:r>
            <a:r>
              <a:rPr dirty="0"/>
              <a:t>(shock wave solution):</a:t>
            </a:r>
          </a:p>
          <a:p>
            <a:pPr defTabSz="130048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</a:t>
            </a:r>
            <a:r>
              <a:rPr sz="1800" i="1" dirty="0"/>
              <a:t>A. H. Taub, Phys. Rev. 74, 328 (1948)</a:t>
            </a:r>
            <a:r>
              <a:rPr dirty="0"/>
              <a:t>)</a:t>
            </a:r>
          </a:p>
          <a:p>
            <a:pPr defTabSz="1300480">
              <a:defRPr sz="1800">
                <a:latin typeface="Arial"/>
                <a:ea typeface="Arial"/>
                <a:cs typeface="Arial"/>
                <a:sym typeface="Arial"/>
              </a:defRPr>
            </a:pP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300480">
              <a:defRPr sz="1800">
                <a:latin typeface="Arial"/>
                <a:ea typeface="Arial"/>
                <a:cs typeface="Arial"/>
                <a:sym typeface="Arial"/>
              </a:defRPr>
            </a:pP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300480">
              <a:defRPr sz="1800">
                <a:latin typeface="Arial"/>
                <a:ea typeface="Arial"/>
                <a:cs typeface="Arial"/>
                <a:sym typeface="Arial"/>
              </a:defRPr>
            </a:pP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300480">
              <a:defRPr sz="1800">
                <a:latin typeface="Arial"/>
                <a:ea typeface="Arial"/>
                <a:cs typeface="Arial"/>
                <a:sym typeface="Arial"/>
              </a:defRPr>
            </a:pP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300480">
              <a:defRPr sz="1800">
                <a:latin typeface="Arial"/>
                <a:ea typeface="Arial"/>
                <a:cs typeface="Arial"/>
                <a:sym typeface="Arial"/>
              </a:defRPr>
            </a:pP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300480">
              <a:defRPr sz="1800">
                <a:latin typeface="Arial"/>
                <a:ea typeface="Arial"/>
                <a:cs typeface="Arial"/>
                <a:sym typeface="Arial"/>
              </a:defRPr>
            </a:pP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30048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P</a:t>
            </a:r>
            <a:r>
              <a:rPr baseline="-20250" dirty="0"/>
              <a:t>0</a:t>
            </a:r>
            <a:r>
              <a:rPr dirty="0"/>
              <a:t>, ε</a:t>
            </a:r>
            <a:r>
              <a:rPr baseline="-20250" dirty="0"/>
              <a:t>0</a:t>
            </a:r>
            <a:r>
              <a:rPr dirty="0"/>
              <a:t>, and n</a:t>
            </a:r>
            <a:r>
              <a:rPr baseline="-20250" dirty="0"/>
              <a:t>0</a:t>
            </a:r>
            <a:r>
              <a:rPr dirty="0"/>
              <a:t> correspond to the initial pressure, energy density, and baryon density in the local rest frame of each slab</a:t>
            </a:r>
          </a:p>
        </p:txBody>
      </p:sp>
      <p:pic>
        <p:nvPicPr>
          <p:cNvPr id="1445" name="image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355" y="4940154"/>
            <a:ext cx="3261619" cy="2123495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6667789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225;p23">
            <a:extLst>
              <a:ext uri="{FF2B5EF4-FFF2-40B4-BE49-F238E27FC236}">
                <a16:creationId xmlns:a16="http://schemas.microsoft.com/office/drawing/2014/main" id="{73744462-42BF-433C-BF1E-2D668B2F5A8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50189"/>
          <a:stretch/>
        </p:blipFill>
        <p:spPr>
          <a:xfrm>
            <a:off x="6934199" y="762000"/>
            <a:ext cx="6043059" cy="4403867"/>
          </a:xfrm>
          <a:prstGeom prst="rect">
            <a:avLst/>
          </a:prstGeom>
          <a:noFill/>
          <a:ln>
            <a:noFill/>
          </a:ln>
        </p:spPr>
      </p:pic>
      <p:sp>
        <p:nvSpPr>
          <p:cNvPr id="1423" name="Shape 14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Kurtosis and the phase diagram</a:t>
            </a:r>
          </a:p>
        </p:txBody>
      </p:sp>
      <p:sp>
        <p:nvSpPr>
          <p:cNvPr id="1424" name="Shape 14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27" name="Google Shape;226;p23">
            <a:extLst>
              <a:ext uri="{FF2B5EF4-FFF2-40B4-BE49-F238E27FC236}">
                <a16:creationId xmlns:a16="http://schemas.microsoft.com/office/drawing/2014/main" id="{D2F5115B-910E-4CB5-A7BA-46E1B7CC874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51916"/>
          <a:stretch/>
        </p:blipFill>
        <p:spPr>
          <a:xfrm>
            <a:off x="6934199" y="4944369"/>
            <a:ext cx="6070601" cy="412039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27;p23">
            <a:extLst>
              <a:ext uri="{FF2B5EF4-FFF2-40B4-BE49-F238E27FC236}">
                <a16:creationId xmlns:a16="http://schemas.microsoft.com/office/drawing/2014/main" id="{9ED5072A-A48E-4E2C-8492-ACE3C4B6D6EB}"/>
              </a:ext>
            </a:extLst>
          </p:cNvPr>
          <p:cNvSpPr txBox="1">
            <a:spLocks noGrp="1"/>
          </p:cNvSpPr>
          <p:nvPr/>
        </p:nvSpPr>
        <p:spPr>
          <a:xfrm>
            <a:off x="2240791" y="1782706"/>
            <a:ext cx="83586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600"/>
              <a:buFont typeface="Ubuntu"/>
              <a:buNone/>
              <a:defRPr sz="2600" b="1" i="0" u="none" strike="noStrike" cap="none">
                <a:solidFill>
                  <a:srgbClr val="CC0000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</p:txBody>
      </p:sp>
      <p:sp>
        <p:nvSpPr>
          <p:cNvPr id="29" name="Google Shape;228;p23">
            <a:extLst>
              <a:ext uri="{FF2B5EF4-FFF2-40B4-BE49-F238E27FC236}">
                <a16:creationId xmlns:a16="http://schemas.microsoft.com/office/drawing/2014/main" id="{553081B9-254A-4520-ADEA-2FC39C7CF322}"/>
              </a:ext>
            </a:extLst>
          </p:cNvPr>
          <p:cNvSpPr txBox="1">
            <a:spLocks noGrp="1"/>
          </p:cNvSpPr>
          <p:nvPr/>
        </p:nvSpPr>
        <p:spPr>
          <a:xfrm>
            <a:off x="11026988" y="867116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grpSp>
        <p:nvGrpSpPr>
          <p:cNvPr id="32" name="Google Shape;231;p23">
            <a:extLst>
              <a:ext uri="{FF2B5EF4-FFF2-40B4-BE49-F238E27FC236}">
                <a16:creationId xmlns:a16="http://schemas.microsoft.com/office/drawing/2014/main" id="{93190650-9597-4B6F-97AB-08D6B931B006}"/>
              </a:ext>
            </a:extLst>
          </p:cNvPr>
          <p:cNvGrpSpPr/>
          <p:nvPr/>
        </p:nvGrpSpPr>
        <p:grpSpPr>
          <a:xfrm>
            <a:off x="104689" y="1918412"/>
            <a:ext cx="7049704" cy="7801808"/>
            <a:chOff x="676799" y="625350"/>
            <a:chExt cx="4365202" cy="3390224"/>
          </a:xfrm>
        </p:grpSpPr>
        <p:pic>
          <p:nvPicPr>
            <p:cNvPr id="39" name="Google Shape;232;p23">
              <a:extLst>
                <a:ext uri="{FF2B5EF4-FFF2-40B4-BE49-F238E27FC236}">
                  <a16:creationId xmlns:a16="http://schemas.microsoft.com/office/drawing/2014/main" id="{3140A9D1-5F6F-4A00-9A81-595792FAFF20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76799" y="1033025"/>
              <a:ext cx="4365202" cy="2982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233;p23">
              <a:extLst>
                <a:ext uri="{FF2B5EF4-FFF2-40B4-BE49-F238E27FC236}">
                  <a16:creationId xmlns:a16="http://schemas.microsoft.com/office/drawing/2014/main" id="{E874D708-0CDC-429B-A785-0437FF29B20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6028"/>
            <a:stretch/>
          </p:blipFill>
          <p:spPr>
            <a:xfrm>
              <a:off x="1125010" y="625350"/>
              <a:ext cx="3164326" cy="483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234;p23">
              <a:extLst>
                <a:ext uri="{FF2B5EF4-FFF2-40B4-BE49-F238E27FC236}">
                  <a16:creationId xmlns:a16="http://schemas.microsoft.com/office/drawing/2014/main" id="{C3FD8FFD-5C46-49B7-AFF4-FD4C8E59095B}"/>
                </a:ext>
              </a:extLst>
            </p:cNvPr>
            <p:cNvSpPr/>
            <p:nvPr/>
          </p:nvSpPr>
          <p:spPr>
            <a:xfrm>
              <a:off x="2293525" y="3316825"/>
              <a:ext cx="95100" cy="95100"/>
            </a:xfrm>
            <a:prstGeom prst="ellipse">
              <a:avLst/>
            </a:prstGeom>
            <a:solidFill>
              <a:srgbClr val="F1C232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235;p23">
              <a:extLst>
                <a:ext uri="{FF2B5EF4-FFF2-40B4-BE49-F238E27FC236}">
                  <a16:creationId xmlns:a16="http://schemas.microsoft.com/office/drawing/2014/main" id="{344D8CC3-EFE0-4E4B-BB4A-D7C4E0E1952D}"/>
                </a:ext>
              </a:extLst>
            </p:cNvPr>
            <p:cNvSpPr/>
            <p:nvPr/>
          </p:nvSpPr>
          <p:spPr>
            <a:xfrm>
              <a:off x="2849675" y="3343700"/>
              <a:ext cx="95100" cy="95100"/>
            </a:xfrm>
            <a:prstGeom prst="ellipse">
              <a:avLst/>
            </a:prstGeom>
            <a:solidFill>
              <a:srgbClr val="F1C232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3" name="Google Shape;236;p23">
            <a:extLst>
              <a:ext uri="{FF2B5EF4-FFF2-40B4-BE49-F238E27FC236}">
                <a16:creationId xmlns:a16="http://schemas.microsoft.com/office/drawing/2014/main" id="{02CB479E-B1FF-489B-A840-924FF72E6853}"/>
              </a:ext>
            </a:extLst>
          </p:cNvPr>
          <p:cNvSpPr txBox="1"/>
          <p:nvPr/>
        </p:nvSpPr>
        <p:spPr>
          <a:xfrm rot="1734889">
            <a:off x="1210696" y="5521843"/>
            <a:ext cx="1415610" cy="33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Ubuntu"/>
                <a:ea typeface="Ubuntu"/>
                <a:cs typeface="Ubuntu"/>
                <a:sym typeface="Ubuntu"/>
              </a:rPr>
              <a:t>Dilute</a:t>
            </a:r>
            <a:br>
              <a:rPr lang="en" sz="2400" dirty="0">
                <a:latin typeface="Ubuntu"/>
                <a:ea typeface="Ubuntu"/>
                <a:cs typeface="Ubuntu"/>
                <a:sym typeface="Ubuntu"/>
              </a:rPr>
            </a:br>
            <a:r>
              <a:rPr lang="en" sz="2400" dirty="0">
                <a:latin typeface="Ubuntu"/>
                <a:ea typeface="Ubuntu"/>
                <a:cs typeface="Ubuntu"/>
                <a:sym typeface="Ubuntu"/>
              </a:rPr>
              <a:t>hadrons</a:t>
            </a:r>
            <a:endParaRPr sz="2400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" name="Google Shape;237;p23">
            <a:extLst>
              <a:ext uri="{FF2B5EF4-FFF2-40B4-BE49-F238E27FC236}">
                <a16:creationId xmlns:a16="http://schemas.microsoft.com/office/drawing/2014/main" id="{E02CF91D-BA88-4722-B88F-EE63B3A6B5CE}"/>
              </a:ext>
            </a:extLst>
          </p:cNvPr>
          <p:cNvSpPr txBox="1"/>
          <p:nvPr/>
        </p:nvSpPr>
        <p:spPr>
          <a:xfrm rot="3526016">
            <a:off x="3589305" y="4524768"/>
            <a:ext cx="2346487" cy="259521"/>
          </a:xfrm>
          <a:prstGeom prst="rect">
            <a:avLst/>
          </a:prstGeom>
          <a:noFill/>
          <a:ln>
            <a:noFill/>
          </a:ln>
          <a:effectLst>
            <a:outerShdw dist="28575" dir="5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aseline="-25000" dirty="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Quarks+hadrons,</a:t>
            </a:r>
            <a:endParaRPr sz="3600" baseline="-25000" dirty="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aseline="-25000" dirty="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Chiral condensate=0</a:t>
            </a:r>
            <a:endParaRPr sz="3600" baseline="-25000" dirty="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5" name="Google Shape;238;p23">
            <a:extLst>
              <a:ext uri="{FF2B5EF4-FFF2-40B4-BE49-F238E27FC236}">
                <a16:creationId xmlns:a16="http://schemas.microsoft.com/office/drawing/2014/main" id="{57BBFCD0-0714-4A41-9924-74CAE908B035}"/>
              </a:ext>
            </a:extLst>
          </p:cNvPr>
          <p:cNvSpPr txBox="1"/>
          <p:nvPr/>
        </p:nvSpPr>
        <p:spPr>
          <a:xfrm rot="2700000">
            <a:off x="5179130" y="3815129"/>
            <a:ext cx="1194303" cy="271953"/>
          </a:xfrm>
          <a:prstGeom prst="rect">
            <a:avLst/>
          </a:prstGeom>
          <a:noFill/>
          <a:ln>
            <a:noFill/>
          </a:ln>
          <a:effectLst>
            <a:outerShdw dist="28575" dir="5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Quark</a:t>
            </a:r>
            <a:endParaRPr sz="2400" dirty="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Matter</a:t>
            </a:r>
            <a:endParaRPr sz="2400" dirty="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6" name="Google Shape;239;p23">
            <a:extLst>
              <a:ext uri="{FF2B5EF4-FFF2-40B4-BE49-F238E27FC236}">
                <a16:creationId xmlns:a16="http://schemas.microsoft.com/office/drawing/2014/main" id="{D9446208-9619-486F-8615-905516A7C0D3}"/>
              </a:ext>
            </a:extLst>
          </p:cNvPr>
          <p:cNvSpPr txBox="1"/>
          <p:nvPr/>
        </p:nvSpPr>
        <p:spPr>
          <a:xfrm rot="3617843">
            <a:off x="1689604" y="5802529"/>
            <a:ext cx="2819818" cy="368667"/>
          </a:xfrm>
          <a:prstGeom prst="rect">
            <a:avLst/>
          </a:prstGeom>
          <a:noFill/>
          <a:ln>
            <a:noFill/>
          </a:ln>
          <a:effectLst>
            <a:outerShdw dist="28575" dir="5400000" algn="bl" rotWithShape="0">
              <a:srgbClr val="000000">
                <a:alpha val="85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Hadronic liquid</a:t>
            </a:r>
            <a:endParaRPr sz="2400" dirty="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" name="Google Shape;240;p23">
            <a:extLst>
              <a:ext uri="{FF2B5EF4-FFF2-40B4-BE49-F238E27FC236}">
                <a16:creationId xmlns:a16="http://schemas.microsoft.com/office/drawing/2014/main" id="{FC11B9AC-301B-4E14-92FC-D622843EC00F}"/>
              </a:ext>
            </a:extLst>
          </p:cNvPr>
          <p:cNvSpPr txBox="1"/>
          <p:nvPr/>
        </p:nvSpPr>
        <p:spPr>
          <a:xfrm>
            <a:off x="8177278" y="5317179"/>
            <a:ext cx="4255746" cy="666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baseline="-25000" dirty="0">
                <a:latin typeface="Lato"/>
                <a:ea typeface="Lato"/>
                <a:cs typeface="Lato"/>
                <a:sym typeface="Lato"/>
              </a:rPr>
              <a:t>Chiral condensate</a:t>
            </a:r>
            <a:endParaRPr sz="4400" b="1" baseline="-25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" name="Google Shape;241;p23">
            <a:extLst>
              <a:ext uri="{FF2B5EF4-FFF2-40B4-BE49-F238E27FC236}">
                <a16:creationId xmlns:a16="http://schemas.microsoft.com/office/drawing/2014/main" id="{35AA8E54-291B-4B11-B365-915BB317BD91}"/>
              </a:ext>
            </a:extLst>
          </p:cNvPr>
          <p:cNvSpPr txBox="1"/>
          <p:nvPr/>
        </p:nvSpPr>
        <p:spPr>
          <a:xfrm>
            <a:off x="8876045" y="1244963"/>
            <a:ext cx="3474234" cy="535199"/>
          </a:xfrm>
          <a:prstGeom prst="rect">
            <a:avLst/>
          </a:prstGeom>
          <a:noFill/>
          <a:ln>
            <a:noFill/>
          </a:ln>
          <a:effectLst>
            <a:outerShdw dist="19050" dir="18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Quark fraction</a:t>
            </a:r>
            <a:endParaRPr sz="28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569101151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Shape 1856"/>
          <p:cNvSpPr>
            <a:spLocks noGrp="1"/>
          </p:cNvSpPr>
          <p:nvPr>
            <p:ph type="title"/>
          </p:nvPr>
        </p:nvSpPr>
        <p:spPr>
          <a:xfrm>
            <a:off x="894078" y="1608665"/>
            <a:ext cx="11216644" cy="776210"/>
          </a:xfrm>
          <a:prstGeom prst="rect">
            <a:avLst/>
          </a:prstGeom>
        </p:spPr>
        <p:txBody>
          <a:bodyPr/>
          <a:lstStyle>
            <a:lvl1pPr algn="ctr" defTabSz="1170430">
              <a:defRPr sz="3000" b="1"/>
            </a:lvl1pPr>
          </a:lstStyle>
          <a:p>
            <a:r>
              <a:t>The CMF model applied in fluid dynamical simulations of HIC</a:t>
            </a:r>
          </a:p>
        </p:txBody>
      </p:sp>
      <p:pic>
        <p:nvPicPr>
          <p:cNvPr id="1857" name="media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0055" y="964463"/>
            <a:ext cx="12732327" cy="6724810"/>
          </a:xfrm>
          <a:prstGeom prst="rect">
            <a:avLst/>
          </a:prstGeom>
          <a:ln w="88900">
            <a:miter lim="400000"/>
          </a:ln>
        </p:spPr>
      </p:pic>
      <p:sp>
        <p:nvSpPr>
          <p:cNvPr id="1858" name="Shape 1858"/>
          <p:cNvSpPr/>
          <p:nvPr/>
        </p:nvSpPr>
        <p:spPr>
          <a:xfrm>
            <a:off x="290848" y="206722"/>
            <a:ext cx="13177013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6699">
              <a:defRPr sz="3200">
                <a:solidFill>
                  <a:srgbClr val="0433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Relativistic 4D Hydrodynamics for Heavy Ion </a:t>
            </a:r>
            <a:r>
              <a:rPr b="1" dirty="0" err="1">
                <a:latin typeface="Arial" panose="020B0604020202020204" pitchFamily="34" charset="0"/>
                <a:cs typeface="Arial" panose="020B0604020202020204" pitchFamily="34" charset="0"/>
              </a:rPr>
              <a:t>Collisions@FAIR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59" name="Shape 1859"/>
          <p:cNvSpPr/>
          <p:nvPr/>
        </p:nvSpPr>
        <p:spPr>
          <a:xfrm>
            <a:off x="290848" y="7434523"/>
            <a:ext cx="12620979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6699">
              <a:defRPr sz="2800">
                <a:solidFill>
                  <a:srgbClr val="0433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Jan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Steinheimer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, FIAS Frankfurt</a:t>
            </a:r>
          </a:p>
          <a:p>
            <a:pPr defTabSz="456699">
              <a:defRPr sz="2800">
                <a:solidFill>
                  <a:srgbClr val="0433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Special Relativistic 3+1Dim Hydrodynamics for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Heavy Ion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Collisions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6699">
              <a:defRPr sz="2800">
                <a:solidFill>
                  <a:srgbClr val="0433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6699">
              <a:defRPr sz="2800">
                <a:solidFill>
                  <a:srgbClr val="0433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’80-/’90-ies :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G.Graebner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D.Rischke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et al., ITP, Goethe University</a:t>
            </a:r>
          </a:p>
        </p:txBody>
      </p:sp>
      <p:sp>
        <p:nvSpPr>
          <p:cNvPr id="1860" name="Shape 1860"/>
          <p:cNvSpPr>
            <a:spLocks noGrp="1"/>
          </p:cNvSpPr>
          <p:nvPr>
            <p:ph type="sldNum" sz="quarter" idx="2"/>
          </p:nvPr>
        </p:nvSpPr>
        <p:spPr>
          <a:xfrm>
            <a:off x="12542320" y="9247383"/>
            <a:ext cx="323315" cy="3387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6008767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0" fill="hold"/>
                                        <p:tgtEl>
                                          <p:spTgt spid="18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85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8139393" y="1235348"/>
            <a:ext cx="5278734" cy="8421269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rmAutofit/>
          </a:bodyPr>
          <a:lstStyle/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707"/>
              </a:spcAft>
              <a:buNone/>
            </a:pPr>
            <a:r>
              <a:rPr lang="en-GB" sz="2400" b="1" dirty="0">
                <a:solidFill>
                  <a:schemeClr val="dk1"/>
                </a:solidFill>
              </a:rPr>
              <a:t>Entropy per Baryon S/A (top colormaps) and 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707"/>
              </a:spcAft>
              <a:buNone/>
            </a:pPr>
            <a:r>
              <a:rPr lang="en-GB" sz="2400" b="1" dirty="0">
                <a:solidFill>
                  <a:schemeClr val="dk1"/>
                </a:solidFill>
              </a:rPr>
              <a:t>Temperature T (bottom colormaps) 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707"/>
              </a:spcAft>
              <a:buNone/>
            </a:pPr>
            <a:r>
              <a:rPr lang="en-GB" sz="2400" b="1" dirty="0">
                <a:solidFill>
                  <a:schemeClr val="dk1"/>
                </a:solidFill>
              </a:rPr>
              <a:t>for a BNS merger (NS+NS) with total mass </a:t>
            </a:r>
            <a:r>
              <a:rPr lang="en-GB" sz="2400" b="1" dirty="0" err="1">
                <a:solidFill>
                  <a:schemeClr val="dk1"/>
                </a:solidFill>
              </a:rPr>
              <a:t>M</a:t>
            </a:r>
            <a:r>
              <a:rPr lang="en-GB" sz="2400" b="1" baseline="-25000" dirty="0" err="1">
                <a:solidFill>
                  <a:schemeClr val="dk1"/>
                </a:solidFill>
              </a:rPr>
              <a:t>tot</a:t>
            </a:r>
            <a:r>
              <a:rPr lang="en-GB" sz="2400" b="1" dirty="0">
                <a:solidFill>
                  <a:schemeClr val="dk1"/>
                </a:solidFill>
              </a:rPr>
              <a:t> = 2.8 </a:t>
            </a:r>
            <a:r>
              <a:rPr lang="en-GB" sz="2400" b="1" dirty="0" err="1">
                <a:solidFill>
                  <a:schemeClr val="dk1"/>
                </a:solidFill>
              </a:rPr>
              <a:t>M</a:t>
            </a:r>
            <a:r>
              <a:rPr lang="en-GB" sz="2400" b="1" baseline="-25000" dirty="0" err="1">
                <a:solidFill>
                  <a:schemeClr val="dk1"/>
                </a:solidFill>
              </a:rPr>
              <a:t>sun</a:t>
            </a:r>
            <a:r>
              <a:rPr lang="en-GB" sz="2400" b="1" dirty="0">
                <a:solidFill>
                  <a:schemeClr val="dk1"/>
                </a:solidFill>
              </a:rPr>
              <a:t> (left panels) and a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707"/>
              </a:spcAft>
              <a:buNone/>
            </a:pPr>
            <a:r>
              <a:rPr lang="en-GB" sz="2400" b="1" dirty="0">
                <a:solidFill>
                  <a:schemeClr val="dk1"/>
                </a:solidFill>
              </a:rPr>
              <a:t>Au + Au HIC at </a:t>
            </a:r>
            <a:r>
              <a:rPr lang="en-GB" sz="2400" b="1" dirty="0" err="1">
                <a:solidFill>
                  <a:schemeClr val="dk1"/>
                </a:solidFill>
              </a:rPr>
              <a:t>E</a:t>
            </a:r>
            <a:r>
              <a:rPr lang="en-GB" sz="2400" b="1" baseline="-25000" dirty="0" err="1">
                <a:solidFill>
                  <a:schemeClr val="dk1"/>
                </a:solidFill>
              </a:rPr>
              <a:t>lab</a:t>
            </a:r>
            <a:r>
              <a:rPr lang="en-GB" sz="2400" b="1" baseline="-25000" dirty="0">
                <a:solidFill>
                  <a:schemeClr val="dk1"/>
                </a:solidFill>
              </a:rPr>
              <a:t> </a:t>
            </a:r>
            <a:r>
              <a:rPr lang="en-GB" sz="2400" b="1" dirty="0">
                <a:solidFill>
                  <a:schemeClr val="dk1"/>
                </a:solidFill>
              </a:rPr>
              <a:t>= 450 MeV (right panels). 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707"/>
              </a:spcAft>
              <a:buNone/>
            </a:pPr>
            <a:r>
              <a:rPr lang="en-GB" sz="2400" b="1" dirty="0" err="1">
                <a:solidFill>
                  <a:schemeClr val="dk1"/>
                </a:solidFill>
              </a:rPr>
              <a:t>Colored</a:t>
            </a:r>
            <a:r>
              <a:rPr lang="en-GB" sz="2400" b="1" dirty="0">
                <a:solidFill>
                  <a:schemeClr val="dk1"/>
                </a:solidFill>
              </a:rPr>
              <a:t> lines mark density contours in units of </a:t>
            </a:r>
            <a:r>
              <a:rPr lang="en-GB" sz="2400" b="1" dirty="0" err="1">
                <a:solidFill>
                  <a:schemeClr val="dk1"/>
                </a:solidFill>
              </a:rPr>
              <a:t>n_sat</a:t>
            </a:r>
            <a:r>
              <a:rPr lang="en-GB" sz="2400" b="1" dirty="0">
                <a:solidFill>
                  <a:schemeClr val="dk1"/>
                </a:solidFill>
              </a:rPr>
              <a:t>.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707"/>
              </a:spcAft>
              <a:buNone/>
            </a:pPr>
            <a:r>
              <a:rPr lang="en-GB" sz="2400" b="1" dirty="0">
                <a:solidFill>
                  <a:schemeClr val="dk1"/>
                </a:solidFill>
              </a:rPr>
              <a:t>snapshots in different rows refer to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707"/>
              </a:spcAft>
              <a:buNone/>
            </a:pPr>
            <a:r>
              <a:rPr lang="en-GB" sz="2400" b="1" dirty="0">
                <a:solidFill>
                  <a:schemeClr val="dk1"/>
                </a:solidFill>
              </a:rPr>
              <a:t> t = −2, 3 </a:t>
            </a:r>
            <a:r>
              <a:rPr lang="en-GB" sz="2400" b="1" dirty="0" err="1">
                <a:solidFill>
                  <a:schemeClr val="dk1"/>
                </a:solidFill>
              </a:rPr>
              <a:t>ms</a:t>
            </a:r>
            <a:r>
              <a:rPr lang="en-GB" sz="2400" b="1" dirty="0">
                <a:solidFill>
                  <a:schemeClr val="dk1"/>
                </a:solidFill>
              </a:rPr>
              <a:t> before and after merger for the BNS, respectively, and to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707"/>
              </a:spcAft>
              <a:buNone/>
            </a:pPr>
            <a:r>
              <a:rPr lang="en-GB" sz="2400" b="1" dirty="0">
                <a:solidFill>
                  <a:schemeClr val="dk1"/>
                </a:solidFill>
              </a:rPr>
              <a:t> t = ±5 </a:t>
            </a:r>
            <a:r>
              <a:rPr lang="en-GB" sz="2400" b="1" dirty="0" err="1">
                <a:solidFill>
                  <a:schemeClr val="dk1"/>
                </a:solidFill>
              </a:rPr>
              <a:t>fm</a:t>
            </a:r>
            <a:r>
              <a:rPr lang="en-GB" sz="2400" b="1" dirty="0">
                <a:solidFill>
                  <a:schemeClr val="dk1"/>
                </a:solidFill>
              </a:rPr>
              <a:t>/c before and after the full overlap for the HIC.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707"/>
              </a:spcAft>
              <a:buNone/>
            </a:pPr>
            <a:r>
              <a:rPr lang="en-GB" sz="2400" b="1" dirty="0">
                <a:solidFill>
                  <a:schemeClr val="dk1"/>
                </a:solidFill>
              </a:rPr>
              <a:t>E. Most, A. </a:t>
            </a:r>
            <a:r>
              <a:rPr lang="en-GB" sz="2400" b="1" dirty="0" err="1">
                <a:solidFill>
                  <a:schemeClr val="dk1"/>
                </a:solidFill>
              </a:rPr>
              <a:t>Motornenko</a:t>
            </a:r>
            <a:r>
              <a:rPr lang="en-GB" sz="2400" b="1" dirty="0">
                <a:solidFill>
                  <a:schemeClr val="dk1"/>
                </a:solidFill>
              </a:rPr>
              <a:t> et al, PLB</a:t>
            </a:r>
            <a:endParaRPr sz="2400" b="1" dirty="0">
              <a:solidFill>
                <a:schemeClr val="dk1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729" y="0"/>
            <a:ext cx="7773344" cy="9656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08117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B1696-43B6-407E-9207-5F59AB74F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F9E6AAF-2660-4055-AC32-4B6994688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257425"/>
            <a:ext cx="12192000" cy="523875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103633C-46B7-40FA-92FF-E67785D40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6168" y="-535468"/>
            <a:ext cx="17891051" cy="8212175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CF36BE-FF0E-49E5-9317-12DD8A2EF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3860" y="2140688"/>
            <a:ext cx="8286307" cy="5656521"/>
          </a:xfrm>
        </p:spPr>
        <p:txBody>
          <a:bodyPr/>
          <a:lstStyle/>
          <a:p>
            <a:endParaRPr lang="de-DE" sz="4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4EE5ABA-3423-4702-8A08-B34B82F39619}"/>
              </a:ext>
            </a:extLst>
          </p:cNvPr>
          <p:cNvSpPr txBox="1"/>
          <p:nvPr/>
        </p:nvSpPr>
        <p:spPr>
          <a:xfrm>
            <a:off x="155945" y="514397"/>
            <a:ext cx="3120322" cy="6258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T(n), S/A in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Binary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Neutron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Star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000" b="0" i="0" u="none" strike="noStrike" cap="none" spc="0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Collision</a:t>
            </a:r>
            <a:endParaRPr kumimoji="0" lang="de-DE" sz="4000" b="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dirty="0">
                <a:solidFill>
                  <a:srgbClr val="00B0F0"/>
                </a:solidFill>
              </a:rPr>
              <a:t>T(n), S/A in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dirty="0">
                <a:solidFill>
                  <a:srgbClr val="00B0F0"/>
                </a:solidFill>
              </a:rPr>
              <a:t>Binary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>
                <a:solidFill>
                  <a:srgbClr val="FF0000"/>
                </a:solidFill>
              </a:rPr>
              <a:t>Heavy Ion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dirty="0" err="1">
                <a:solidFill>
                  <a:srgbClr val="00B0F0"/>
                </a:solidFill>
              </a:rPr>
              <a:t>Collision</a:t>
            </a:r>
            <a:r>
              <a:rPr lang="de-DE" sz="4000" dirty="0">
                <a:solidFill>
                  <a:srgbClr val="00B0F0"/>
                </a:solidFill>
              </a:rPr>
              <a:t> </a:t>
            </a:r>
            <a:endParaRPr kumimoji="0" lang="de-DE" sz="4000" b="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F123E26-C4D7-4268-9F29-02E7897294FB}"/>
              </a:ext>
            </a:extLst>
          </p:cNvPr>
          <p:cNvSpPr txBox="1"/>
          <p:nvPr/>
        </p:nvSpPr>
        <p:spPr>
          <a:xfrm>
            <a:off x="2575441" y="7505870"/>
            <a:ext cx="10642010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Neutron Star     S/A </a:t>
            </a:r>
            <a:r>
              <a:rPr kumimoji="0" lang="de-DE" sz="3200" b="0" i="0" u="none" strike="noStrike" cap="none" spc="0" normalizeH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&gt;</a:t>
            </a:r>
            <a:r>
              <a:rPr lang="de-DE" sz="3200" baseline="0" dirty="0">
                <a:solidFill>
                  <a:srgbClr val="0070C0"/>
                </a:solidFill>
              </a:rPr>
              <a:t> 2,</a:t>
            </a:r>
            <a:r>
              <a:rPr kumimoji="0" lang="de-DE" sz="3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kumimoji="0" lang="de-DE" sz="3200" b="0" i="0" u="none" strike="noStrike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increases</a:t>
            </a:r>
            <a:r>
              <a:rPr kumimoji="0" lang="de-DE" sz="3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kumimoji="0" lang="de-DE" sz="3200" b="0" i="0" u="none" strike="noStrike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with</a:t>
            </a:r>
            <a:r>
              <a:rPr kumimoji="0" lang="de-DE" sz="3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NS </a:t>
            </a:r>
            <a:r>
              <a:rPr kumimoji="0" lang="de-DE" sz="3200" b="0" i="0" u="none" strike="noStrike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mass</a:t>
            </a:r>
            <a:r>
              <a:rPr kumimoji="0" lang="de-DE" sz="3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dirty="0">
                <a:solidFill>
                  <a:srgbClr val="0070C0"/>
                </a:solidFill>
              </a:rPr>
              <a:t>GSI/FAIR          S/A &gt; 2, </a:t>
            </a:r>
            <a:r>
              <a:rPr lang="de-DE" sz="3200" dirty="0" err="1">
                <a:solidFill>
                  <a:srgbClr val="0070C0"/>
                </a:solidFill>
              </a:rPr>
              <a:t>increases</a:t>
            </a:r>
            <a:r>
              <a:rPr lang="de-DE" sz="3200" dirty="0">
                <a:solidFill>
                  <a:srgbClr val="0070C0"/>
                </a:solidFill>
              </a:rPr>
              <a:t> </a:t>
            </a:r>
            <a:r>
              <a:rPr lang="de-DE" sz="3200" dirty="0" err="1">
                <a:solidFill>
                  <a:srgbClr val="0070C0"/>
                </a:solidFill>
              </a:rPr>
              <a:t>with</a:t>
            </a:r>
            <a:r>
              <a:rPr lang="de-DE" sz="3200" dirty="0">
                <a:solidFill>
                  <a:srgbClr val="0070C0"/>
                </a:solidFill>
              </a:rPr>
              <a:t> E_LAB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dirty="0">
                <a:solidFill>
                  <a:srgbClr val="0070C0"/>
                </a:solidFill>
              </a:rPr>
              <a:t>Tune   </a:t>
            </a:r>
            <a:r>
              <a:rPr lang="de-DE" sz="3600" b="1" dirty="0">
                <a:solidFill>
                  <a:srgbClr val="FF0000"/>
                </a:solidFill>
              </a:rPr>
              <a:t>Kern-Kern =&gt; Stern-Stern </a:t>
            </a:r>
            <a:r>
              <a:rPr lang="de-DE" sz="3600" b="1" dirty="0" err="1">
                <a:solidFill>
                  <a:srgbClr val="FF0000"/>
                </a:solidFill>
              </a:rPr>
              <a:t>EoS</a:t>
            </a:r>
            <a:r>
              <a:rPr lang="de-DE" sz="3600" b="1" dirty="0">
                <a:solidFill>
                  <a:srgbClr val="FF0000"/>
                </a:solidFill>
              </a:rPr>
              <a:t> in </a:t>
            </a:r>
            <a:r>
              <a:rPr lang="de-DE" sz="3600" b="1" dirty="0" err="1">
                <a:solidFill>
                  <a:srgbClr val="FF0000"/>
                </a:solidFill>
              </a:rPr>
              <a:t>the</a:t>
            </a:r>
            <a:r>
              <a:rPr lang="de-DE" sz="3600" b="1" dirty="0">
                <a:solidFill>
                  <a:srgbClr val="FF0000"/>
                </a:solidFill>
              </a:rPr>
              <a:t> LAB!</a:t>
            </a:r>
            <a:endParaRPr kumimoji="0" lang="de-DE" sz="32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3765B90-4203-4016-951F-713C0EDDE597}"/>
              </a:ext>
            </a:extLst>
          </p:cNvPr>
          <p:cNvSpPr txBox="1"/>
          <p:nvPr/>
        </p:nvSpPr>
        <p:spPr>
          <a:xfrm>
            <a:off x="262266" y="9097010"/>
            <a:ext cx="1282402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E.Most</a:t>
            </a: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lang="de-DE" sz="3600" dirty="0" err="1"/>
              <a:t>A.Motornenko</a:t>
            </a:r>
            <a:r>
              <a:rPr lang="de-DE" sz="3600" dirty="0"/>
              <a:t>, J. Steinheimer, L. </a:t>
            </a:r>
            <a:r>
              <a:rPr lang="de-DE" sz="3600" dirty="0" err="1"/>
              <a:t>Rezzolla</a:t>
            </a:r>
            <a:r>
              <a:rPr lang="de-DE" sz="3600" dirty="0"/>
              <a:t>, </a:t>
            </a:r>
            <a:r>
              <a:rPr lang="de-DE" sz="3600" dirty="0" err="1"/>
              <a:t>H.St</a:t>
            </a:r>
            <a:r>
              <a:rPr lang="de-DE" sz="3600" dirty="0"/>
              <a:t>., PLB</a:t>
            </a:r>
            <a:endParaRPr kumimoji="0" lang="de-DE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5549938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Shape 2206"/>
          <p:cNvSpPr/>
          <p:nvPr/>
        </p:nvSpPr>
        <p:spPr>
          <a:xfrm>
            <a:off x="1166328" y="-14669"/>
            <a:ext cx="11808978" cy="97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5700">
                <a:solidFill>
                  <a:srgbClr val="B51A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T, n Evolution in the phase diagram</a:t>
            </a:r>
          </a:p>
        </p:txBody>
      </p:sp>
      <p:sp>
        <p:nvSpPr>
          <p:cNvPr id="2207" name="Shape 22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2208" name="Shape 2208"/>
          <p:cNvSpPr/>
          <p:nvPr/>
        </p:nvSpPr>
        <p:spPr>
          <a:xfrm>
            <a:off x="157101" y="7501938"/>
            <a:ext cx="12690598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54000" indent="-254000" defTabSz="584200">
              <a:spcBef>
                <a:spcPts val="12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buSzPct val="100000"/>
              <a:buChar char="•"/>
              <a:defRPr sz="36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 Evolution of the max. temperature and density.</a:t>
            </a:r>
          </a:p>
          <a:p>
            <a:pPr marL="254000" indent="-254000" defTabSz="584200">
              <a:spcBef>
                <a:spcPts val="12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buSzPct val="100000"/>
              <a:buChar char="•"/>
              <a:defRPr sz="36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Quarks appear early on in Torus:  T~50 MeV</a:t>
            </a:r>
          </a:p>
          <a:p>
            <a:pPr marL="254000" indent="-254000" defTabSz="584200">
              <a:spcBef>
                <a:spcPts val="12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buSzPct val="100000"/>
              <a:buChar char="•"/>
              <a:defRPr sz="36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Once core reaches density n/n_0 ~ 3.5, transition into SQM occurs</a:t>
            </a:r>
          </a:p>
        </p:txBody>
      </p:sp>
      <p:pic>
        <p:nvPicPr>
          <p:cNvPr id="2209" name="T-rho-v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11" y="811115"/>
            <a:ext cx="10245368" cy="6764096"/>
          </a:xfrm>
          <a:prstGeom prst="rect">
            <a:avLst/>
          </a:prstGeom>
          <a:ln w="889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" name="CMF_GW_n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756" y="1177069"/>
            <a:ext cx="13128312" cy="4397248"/>
          </a:xfrm>
          <a:prstGeom prst="rect">
            <a:avLst/>
          </a:prstGeom>
          <a:ln w="889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2264" name="Shape 2264"/>
          <p:cNvSpPr/>
          <p:nvPr/>
        </p:nvSpPr>
        <p:spPr>
          <a:xfrm>
            <a:off x="-219047" y="-44067"/>
            <a:ext cx="13655428" cy="856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4900">
                <a:solidFill>
                  <a:srgbClr val="B51A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Gravitational Wave Emission from </a:t>
            </a:r>
            <a:r>
              <a:rPr lang="en-US"/>
              <a:t>BNSM- </a:t>
            </a:r>
            <a:r>
              <a:t>ML!</a:t>
            </a:r>
            <a:r>
              <a:rPr lang="en-US" dirty="0"/>
              <a:t> </a:t>
            </a:r>
          </a:p>
        </p:txBody>
      </p:sp>
      <p:sp>
        <p:nvSpPr>
          <p:cNvPr id="2265" name="Shape 2265"/>
          <p:cNvSpPr/>
          <p:nvPr/>
        </p:nvSpPr>
        <p:spPr>
          <a:xfrm>
            <a:off x="-105901" y="5723091"/>
            <a:ext cx="12690598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54000" indent="-254000" defTabSz="584200">
              <a:spcBef>
                <a:spcPts val="8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buSzPct val="100000"/>
              <a:buChar char="•"/>
              <a:defRPr sz="36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2800"/>
              <a:t>In </a:t>
            </a:r>
            <a:r>
              <a:rPr sz="2800">
                <a:latin typeface="Gill Sans"/>
                <a:ea typeface="Gill Sans"/>
                <a:cs typeface="Gill Sans"/>
                <a:sym typeface="Gill Sans"/>
              </a:rPr>
              <a:t>low-mass binary</a:t>
            </a:r>
            <a:r>
              <a:rPr sz="2800"/>
              <a:t>, after ~ 5 ms, quark fraction is large enough to change quadrupole moment and yield differences in the waveforms.</a:t>
            </a:r>
          </a:p>
        </p:txBody>
      </p:sp>
      <p:sp>
        <p:nvSpPr>
          <p:cNvPr id="2266" name="Shape 2266"/>
          <p:cNvSpPr/>
          <p:nvPr/>
        </p:nvSpPr>
        <p:spPr>
          <a:xfrm>
            <a:off x="1855413" y="663204"/>
            <a:ext cx="293831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spcBef>
                <a:spcPts val="12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“low-mass” binary</a:t>
            </a:r>
          </a:p>
        </p:txBody>
      </p:sp>
      <p:sp>
        <p:nvSpPr>
          <p:cNvPr id="2267" name="Shape 2267"/>
          <p:cNvSpPr/>
          <p:nvPr/>
        </p:nvSpPr>
        <p:spPr>
          <a:xfrm>
            <a:off x="7692567" y="612404"/>
            <a:ext cx="300138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spcBef>
                <a:spcPts val="12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“high-mass” binary</a:t>
            </a:r>
          </a:p>
        </p:txBody>
      </p:sp>
      <p:sp>
        <p:nvSpPr>
          <p:cNvPr id="2268" name="Shape 2268"/>
          <p:cNvSpPr/>
          <p:nvPr/>
        </p:nvSpPr>
        <p:spPr>
          <a:xfrm>
            <a:off x="-217742" y="6690179"/>
            <a:ext cx="12740666" cy="119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254000" indent="-254000" defTabSz="584200">
              <a:spcBef>
                <a:spcPts val="8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buSzPct val="100000"/>
              <a:buChar char="•"/>
              <a:defRPr sz="36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3200"/>
              <a:t>In </a:t>
            </a:r>
            <a:r>
              <a:rPr sz="3200">
                <a:latin typeface="Gill Sans"/>
                <a:ea typeface="Gill Sans"/>
                <a:cs typeface="Gill Sans"/>
                <a:sym typeface="Gill Sans"/>
              </a:rPr>
              <a:t>high-mass binary</a:t>
            </a:r>
            <a:r>
              <a:rPr sz="3200"/>
              <a:t>, phase transition takes place </a:t>
            </a:r>
            <a:r>
              <a:rPr lang="en-US" sz="3200"/>
              <a:t>rapidly after</a:t>
            </a:r>
            <a:r>
              <a:rPr sz="3200"/>
              <a:t> ~ 5 ms</a:t>
            </a:r>
            <a:endParaRPr lang="en-US" sz="3200"/>
          </a:p>
          <a:p>
            <a:pPr marL="254000" indent="-254000" defTabSz="584200">
              <a:spcBef>
                <a:spcPts val="8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buSzPct val="100000"/>
              <a:buChar char="•"/>
              <a:defRPr sz="36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3200"/>
              <a:t>.</a:t>
            </a:r>
            <a:r>
              <a:rPr sz="3200" dirty="0"/>
              <a:t> </a:t>
            </a:r>
            <a:r>
              <a:rPr sz="3200"/>
              <a:t>Waveforms are similar but </a:t>
            </a:r>
            <a:r>
              <a:rPr sz="3200">
                <a:latin typeface="Gill Sans"/>
                <a:ea typeface="Gill Sans"/>
                <a:cs typeface="Gill Sans"/>
                <a:sym typeface="Gill Sans"/>
              </a:rPr>
              <a:t>ringdown</a:t>
            </a:r>
            <a:r>
              <a:rPr sz="3200"/>
              <a:t> is </a:t>
            </a:r>
            <a:r>
              <a:rPr sz="32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different</a:t>
            </a:r>
            <a:r>
              <a:rPr sz="3200"/>
              <a:t> (free fall for PT).</a:t>
            </a:r>
            <a:endParaRPr lang="en-US" sz="3200"/>
          </a:p>
        </p:txBody>
      </p:sp>
      <p:sp>
        <p:nvSpPr>
          <p:cNvPr id="2269" name="Shape 2269"/>
          <p:cNvSpPr/>
          <p:nvPr/>
        </p:nvSpPr>
        <p:spPr>
          <a:xfrm>
            <a:off x="-45376" y="8158057"/>
            <a:ext cx="13027655" cy="1313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defTabSz="584200">
              <a:spcBef>
                <a:spcPts val="8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defRPr sz="41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3600"/>
              <a:t>Mismatch hadronic </a:t>
            </a:r>
            <a:r>
              <a:rPr sz="3600" err="1">
                <a:latin typeface="Gill Sans"/>
                <a:ea typeface="Gill Sans"/>
                <a:cs typeface="Gill Sans"/>
                <a:sym typeface="Gill Sans"/>
              </a:rPr>
              <a:t>inspiral</a:t>
            </a:r>
            <a:r>
              <a:rPr sz="3600" dirty="0"/>
              <a:t> </a:t>
            </a:r>
            <a:r>
              <a:rPr sz="3200"/>
              <a:t>and</a:t>
            </a:r>
            <a:r>
              <a:rPr sz="3600" dirty="0"/>
              <a:t> </a:t>
            </a:r>
            <a:r>
              <a:rPr sz="3600">
                <a:latin typeface="Gill Sans"/>
                <a:ea typeface="Gill Sans"/>
                <a:cs typeface="Gill Sans"/>
                <a:sym typeface="Gill Sans"/>
              </a:rPr>
              <a:t>post-merger</a:t>
            </a:r>
            <a:r>
              <a:rPr sz="3600"/>
              <a:t> phase:</a:t>
            </a:r>
            <a:r>
              <a:rPr lang="en-US" sz="3600"/>
              <a:t> </a:t>
            </a:r>
            <a:endParaRPr lang="en-US" sz="3600" b="1">
              <a:solidFill>
                <a:srgbClr val="C13521"/>
              </a:solidFill>
              <a:latin typeface="Gill Sans"/>
            </a:endParaRPr>
          </a:p>
          <a:p>
            <a:pPr defTabSz="584200">
              <a:spcBef>
                <a:spcPts val="8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defRPr sz="41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3600"/>
              <a:t>clear </a:t>
            </a:r>
            <a:r>
              <a:rPr sz="3600" b="1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Signature</a:t>
            </a:r>
            <a:r>
              <a:rPr sz="3600" b="1">
                <a:latin typeface="Gill Sans"/>
                <a:ea typeface="Gill Sans"/>
                <a:cs typeface="Gill Sans"/>
                <a:sym typeface="Gill Sans"/>
              </a:rPr>
              <a:t> of Quark Matter - crossing or </a:t>
            </a:r>
            <a:r>
              <a:rPr sz="3600" b="1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1.OPT ?</a:t>
            </a:r>
            <a:endParaRPr lang="en-US" sz="3600" b="1">
              <a:solidFill>
                <a:schemeClr val="accent5">
                  <a:hueOff val="457874"/>
                  <a:satOff val="-29218"/>
                  <a:lumOff val="-29125"/>
                </a:schemeClr>
              </a:solidFill>
              <a:latin typeface="Gill Sans"/>
              <a:ea typeface="Gill Sans"/>
              <a:cs typeface="Gill Sans"/>
            </a:endParaRPr>
          </a:p>
        </p:txBody>
      </p:sp>
      <p:sp>
        <p:nvSpPr>
          <p:cNvPr id="2270" name="Shape 22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9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Shape 2264"/>
          <p:cNvSpPr/>
          <p:nvPr/>
        </p:nvSpPr>
        <p:spPr>
          <a:xfrm>
            <a:off x="-219047" y="-44067"/>
            <a:ext cx="13655428" cy="856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4900">
                <a:solidFill>
                  <a:srgbClr val="B51A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Gravitational Wave Emission from </a:t>
            </a:r>
            <a:r>
              <a:rPr lang="en-US"/>
              <a:t>BNSM</a:t>
            </a:r>
            <a:r>
              <a:t>!</a:t>
            </a:r>
            <a:r>
              <a:rPr lang="en-US" dirty="0"/>
              <a:t> </a:t>
            </a:r>
          </a:p>
        </p:txBody>
      </p:sp>
      <p:sp>
        <p:nvSpPr>
          <p:cNvPr id="2270" name="Shape 22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53F97FEF-27F8-4301-9035-9A2C7325D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931"/>
            <a:ext cx="13004799" cy="7165844"/>
          </a:xfrm>
          <a:prstGeom prst="rect">
            <a:avLst/>
          </a:prstGeom>
        </p:spPr>
      </p:pic>
      <p:sp>
        <p:nvSpPr>
          <p:cNvPr id="2267" name="Shape 2267"/>
          <p:cNvSpPr/>
          <p:nvPr/>
        </p:nvSpPr>
        <p:spPr>
          <a:xfrm>
            <a:off x="3273552" y="2953268"/>
            <a:ext cx="300138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spcBef>
                <a:spcPts val="12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“high-mass” binary</a:t>
            </a:r>
          </a:p>
        </p:txBody>
      </p:sp>
      <p:sp>
        <p:nvSpPr>
          <p:cNvPr id="2266" name="Shape 2266"/>
          <p:cNvSpPr/>
          <p:nvPr/>
        </p:nvSpPr>
        <p:spPr>
          <a:xfrm>
            <a:off x="9538388" y="2953267"/>
            <a:ext cx="293831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spcBef>
                <a:spcPts val="12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“low-mass” binary</a:t>
            </a:r>
          </a:p>
        </p:txBody>
      </p:sp>
      <p:sp>
        <p:nvSpPr>
          <p:cNvPr id="2268" name="Shape 2268"/>
          <p:cNvSpPr/>
          <p:nvPr/>
        </p:nvSpPr>
        <p:spPr>
          <a:xfrm>
            <a:off x="42047" y="8246066"/>
            <a:ext cx="12414822" cy="119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254000" indent="-254000" defTabSz="584200">
              <a:spcBef>
                <a:spcPts val="8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buSzPct val="100000"/>
              <a:buFont typeface="Arial"/>
              <a:buChar char="•"/>
              <a:defRPr sz="36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US" sz="3200" dirty="0"/>
              <a:t>Time dependence of instantaneous GW frequencies </a:t>
            </a:r>
          </a:p>
          <a:p>
            <a:pPr marL="254000" indent="-254000" defTabSz="584200">
              <a:spcBef>
                <a:spcPts val="8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buSzPct val="100000"/>
              <a:buFont typeface="Arial"/>
              <a:buChar char="•"/>
              <a:defRPr sz="36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US" sz="3200" dirty="0"/>
              <a:t>- perfectly in phase with maximum density peaks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739929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he Beginning: Single Arm Inclusive Experiments"/>
          <p:cNvSpPr txBox="1">
            <a:spLocks noGrp="1"/>
          </p:cNvSpPr>
          <p:nvPr>
            <p:ph type="title"/>
          </p:nvPr>
        </p:nvSpPr>
        <p:spPr>
          <a:xfrm>
            <a:off x="579080" y="4605487"/>
            <a:ext cx="12798843" cy="876301"/>
          </a:xfrm>
          <a:prstGeom prst="rect">
            <a:avLst/>
          </a:prstGeom>
        </p:spPr>
        <p:txBody>
          <a:bodyPr/>
          <a:lstStyle/>
          <a:p>
            <a:r>
              <a:rPr lang="de-DE" sz="4400" dirty="0">
                <a:solidFill>
                  <a:srgbClr val="0070C0"/>
                </a:solidFill>
              </a:rPr>
              <a:t>LBL </a:t>
            </a:r>
            <a:r>
              <a:rPr sz="4400" dirty="0">
                <a:solidFill>
                  <a:srgbClr val="0070C0"/>
                </a:solidFill>
              </a:rPr>
              <a:t>Begin</a:t>
            </a:r>
            <a:r>
              <a:rPr lang="de-DE" sz="4400" dirty="0">
                <a:solidFill>
                  <a:srgbClr val="0070C0"/>
                </a:solidFill>
              </a:rPr>
              <a:t>s </a:t>
            </a:r>
            <a:r>
              <a:rPr lang="de-DE" sz="4400" dirty="0" err="1">
                <a:solidFill>
                  <a:srgbClr val="0070C0"/>
                </a:solidFill>
              </a:rPr>
              <a:t>with</a:t>
            </a:r>
            <a:r>
              <a:rPr sz="4400" dirty="0">
                <a:solidFill>
                  <a:srgbClr val="0070C0"/>
                </a:solidFill>
              </a:rPr>
              <a:t> Single Arm Inclusive Experiments</a:t>
            </a:r>
            <a:r>
              <a:rPr lang="de-DE" sz="4400" dirty="0">
                <a:solidFill>
                  <a:srgbClr val="0070C0"/>
                </a:solidFill>
              </a:rPr>
              <a:t>:</a:t>
            </a:r>
            <a:endParaRPr sz="4400" dirty="0">
              <a:solidFill>
                <a:srgbClr val="0070C0"/>
              </a:solidFill>
            </a:endParaRPr>
          </a:p>
        </p:txBody>
      </p:sp>
      <p:sp>
        <p:nvSpPr>
          <p:cNvPr id="152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395045" y="8208712"/>
            <a:ext cx="205185" cy="3488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153" name="Inhaltsplatzhalter 3" descr="Inhaltsplatzhalter 3"/>
          <p:cNvPicPr>
            <a:picLocks noChangeAspect="1"/>
          </p:cNvPicPr>
          <p:nvPr/>
        </p:nvPicPr>
        <p:blipFill>
          <a:blip r:embed="rId2"/>
          <a:srcRect r="3554" b="13573"/>
          <a:stretch>
            <a:fillRect/>
          </a:stretch>
        </p:blipFill>
        <p:spPr>
          <a:xfrm>
            <a:off x="-631226" y="5481788"/>
            <a:ext cx="8459206" cy="5722288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54" name="GSI-LBL-Marburg collaboration"/>
          <p:cNvSpPr txBox="1"/>
          <p:nvPr/>
        </p:nvSpPr>
        <p:spPr>
          <a:xfrm>
            <a:off x="6144715" y="2150623"/>
            <a:ext cx="1290418" cy="175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spcBef>
                <a:spcPts val="1100"/>
              </a:spcBef>
              <a:defRPr b="1"/>
            </a:lvl1pPr>
          </a:lstStyle>
          <a:p>
            <a:r>
              <a:rPr sz="640"/>
              <a:t>GSI-LBL-Marburg collaboration</a:t>
            </a:r>
          </a:p>
        </p:txBody>
      </p:sp>
      <p:sp>
        <p:nvSpPr>
          <p:cNvPr id="155" name="Narrow peaks earlier reported by Baumgardt et al could not be confirmed"/>
          <p:cNvSpPr txBox="1"/>
          <p:nvPr/>
        </p:nvSpPr>
        <p:spPr>
          <a:xfrm>
            <a:off x="124690" y="3225883"/>
            <a:ext cx="12932089" cy="1554272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sz="3200" dirty="0"/>
              <a:t>N</a:t>
            </a:r>
            <a:r>
              <a:rPr lang="de-DE" sz="3200" dirty="0" err="1"/>
              <a:t>uclear</a:t>
            </a:r>
            <a:r>
              <a:rPr sz="3200" dirty="0"/>
              <a:t> </a:t>
            </a:r>
            <a:r>
              <a:rPr lang="de-DE" sz="3200" dirty="0"/>
              <a:t>Schock Wave P</a:t>
            </a:r>
            <a:r>
              <a:rPr sz="3200" dirty="0" err="1"/>
              <a:t>eaks</a:t>
            </a:r>
            <a:r>
              <a:rPr sz="3200" dirty="0"/>
              <a:t> earl</a:t>
            </a:r>
            <a:r>
              <a:rPr lang="de-DE" sz="3200" dirty="0"/>
              <a:t>y</a:t>
            </a:r>
            <a:r>
              <a:rPr sz="3200" dirty="0"/>
              <a:t> reported</a:t>
            </a:r>
            <a:r>
              <a:rPr lang="de-DE" sz="3200" dirty="0"/>
              <a:t>:</a:t>
            </a:r>
            <a:r>
              <a:rPr sz="3200" dirty="0"/>
              <a:t> </a:t>
            </a:r>
            <a:endParaRPr lang="de-DE" sz="3200" dirty="0"/>
          </a:p>
          <a:p>
            <a:r>
              <a:rPr sz="3200" dirty="0" err="1"/>
              <a:t>Baumgardt</a:t>
            </a:r>
            <a:r>
              <a:rPr lang="de-DE" sz="3200" dirty="0"/>
              <a:t>, Schopper, </a:t>
            </a:r>
            <a:r>
              <a:rPr lang="de-DE" sz="3200" dirty="0" err="1"/>
              <a:t>AgCl</a:t>
            </a:r>
            <a:r>
              <a:rPr lang="de-DE" sz="3200" dirty="0"/>
              <a:t> Crystals </a:t>
            </a:r>
          </a:p>
          <a:p>
            <a:r>
              <a:rPr lang="de-DE" sz="3200" dirty="0" err="1"/>
              <a:t>Predicted</a:t>
            </a:r>
            <a:r>
              <a:rPr lang="de-DE" sz="3200" dirty="0"/>
              <a:t>: </a:t>
            </a:r>
            <a:r>
              <a:rPr lang="de-DE" sz="3200" dirty="0" err="1"/>
              <a:t>H.Stöcker</a:t>
            </a:r>
            <a:r>
              <a:rPr lang="de-DE" sz="3200" dirty="0"/>
              <a:t>, Scheid, Greiner - still </a:t>
            </a:r>
            <a:r>
              <a:rPr lang="de-DE" sz="3200" dirty="0" err="1"/>
              <a:t>to</a:t>
            </a:r>
            <a:r>
              <a:rPr sz="3200" dirty="0"/>
              <a:t> be confirmed</a:t>
            </a:r>
          </a:p>
        </p:txBody>
      </p:sp>
      <p:grpSp>
        <p:nvGrpSpPr>
          <p:cNvPr id="158" name="Gruppieren"/>
          <p:cNvGrpSpPr/>
          <p:nvPr/>
        </p:nvGrpSpPr>
        <p:grpSpPr>
          <a:xfrm>
            <a:off x="7407425" y="5399976"/>
            <a:ext cx="5621648" cy="5664172"/>
            <a:chOff x="0" y="0"/>
            <a:chExt cx="12498387" cy="5966126"/>
          </a:xfrm>
        </p:grpSpPr>
        <p:pic>
          <p:nvPicPr>
            <p:cNvPr id="156" name="Untitled Extract Pages.pdf" descr="Untitled Extract Pages.pdf"/>
            <p:cNvPicPr>
              <a:picLocks noChangeAspect="1"/>
            </p:cNvPicPr>
            <p:nvPr/>
          </p:nvPicPr>
          <p:blipFill>
            <a:blip r:embed="rId3"/>
            <a:srcRect l="8424" t="6775" r="10392" b="89283"/>
            <a:stretch>
              <a:fillRect/>
            </a:stretch>
          </p:blipFill>
          <p:spPr>
            <a:xfrm>
              <a:off x="2" y="0"/>
              <a:ext cx="12498380" cy="78503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157" name="Untitled Extract Pages.pdf" descr="Untitled Extract Pages.pdf"/>
            <p:cNvPicPr>
              <a:picLocks noChangeAspect="1"/>
            </p:cNvPicPr>
            <p:nvPr/>
          </p:nvPicPr>
          <p:blipFill>
            <a:blip r:embed="rId3"/>
            <a:srcRect l="8424" t="26818" r="10392" b="46705"/>
            <a:stretch>
              <a:fillRect/>
            </a:stretch>
          </p:blipFill>
          <p:spPr>
            <a:xfrm>
              <a:off x="0" y="691260"/>
              <a:ext cx="12498388" cy="5274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12991" y="4988"/>
                  </a:moveTo>
                  <a:cubicBezTo>
                    <a:pt x="13028" y="4974"/>
                    <a:pt x="13067" y="5013"/>
                    <a:pt x="13087" y="5093"/>
                  </a:cubicBezTo>
                  <a:cubicBezTo>
                    <a:pt x="13115" y="5200"/>
                    <a:pt x="13101" y="5341"/>
                    <a:pt x="13056" y="5407"/>
                  </a:cubicBezTo>
                  <a:cubicBezTo>
                    <a:pt x="13011" y="5473"/>
                    <a:pt x="12951" y="5439"/>
                    <a:pt x="12924" y="5332"/>
                  </a:cubicBezTo>
                  <a:cubicBezTo>
                    <a:pt x="12896" y="5226"/>
                    <a:pt x="12910" y="5084"/>
                    <a:pt x="12955" y="5018"/>
                  </a:cubicBezTo>
                  <a:cubicBezTo>
                    <a:pt x="12966" y="5002"/>
                    <a:pt x="12978" y="4992"/>
                    <a:pt x="12991" y="4988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</p:pic>
      </p:grpSp>
      <p:pic>
        <p:nvPicPr>
          <p:cNvPr id="159" name="Inhaltsplatzhalter 3" descr="Inhaltsplatzhalter 3"/>
          <p:cNvPicPr>
            <a:picLocks noChangeAspect="1"/>
          </p:cNvPicPr>
          <p:nvPr/>
        </p:nvPicPr>
        <p:blipFill>
          <a:blip r:embed="rId4"/>
          <a:srcRect t="26074" b="21635"/>
          <a:stretch>
            <a:fillRect/>
          </a:stretch>
        </p:blipFill>
        <p:spPr>
          <a:xfrm>
            <a:off x="978965" y="-160325"/>
            <a:ext cx="11428270" cy="3509119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66" name="1975"/>
          <p:cNvSpPr txBox="1"/>
          <p:nvPr/>
        </p:nvSpPr>
        <p:spPr>
          <a:xfrm>
            <a:off x="12253343" y="2006832"/>
            <a:ext cx="718145" cy="421654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sz="2240"/>
              <a:t>1975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9685023-A71F-45E7-AFA1-1BE053CC71E7}"/>
              </a:ext>
            </a:extLst>
          </p:cNvPr>
          <p:cNvSpPr txBox="1"/>
          <p:nvPr/>
        </p:nvSpPr>
        <p:spPr>
          <a:xfrm>
            <a:off x="35809" y="-74948"/>
            <a:ext cx="572913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Courtesy</a:t>
            </a: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Karlheinz </a:t>
            </a:r>
            <a:r>
              <a:rPr kumimoji="0" lang="de-DE" sz="3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Kampert</a:t>
            </a: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564735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Shape 1356"/>
          <p:cNvSpPr/>
          <p:nvPr/>
        </p:nvSpPr>
        <p:spPr>
          <a:xfrm>
            <a:off x="764809" y="48422"/>
            <a:ext cx="7611124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R="57797" indent="57797" algn="ctr" defTabSz="1295400">
              <a:defRPr sz="4400">
                <a:solidFill>
                  <a:srgbClr val="FF26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D84C79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Matter, Gravity and Neutron Stars</a:t>
            </a:r>
          </a:p>
        </p:txBody>
      </p:sp>
      <p:grpSp>
        <p:nvGrpSpPr>
          <p:cNvPr id="1359" name="Group 1359"/>
          <p:cNvGrpSpPr/>
          <p:nvPr/>
        </p:nvGrpSpPr>
        <p:grpSpPr>
          <a:xfrm>
            <a:off x="16934" y="-4236"/>
            <a:ext cx="13000603" cy="3721109"/>
            <a:chOff x="-1" y="-1"/>
            <a:chExt cx="13000601" cy="3721107"/>
          </a:xfrm>
        </p:grpSpPr>
        <p:pic>
          <p:nvPicPr>
            <p:cNvPr id="1357" name="image1.t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09697" y="-1"/>
              <a:ext cx="3390903" cy="3721107"/>
            </a:xfrm>
            <a:prstGeom prst="rect">
              <a:avLst/>
            </a:prstGeom>
            <a:ln w="88900" cap="flat">
              <a:noFill/>
              <a:miter lim="400000"/>
            </a:ln>
            <a:effectLst>
              <a:outerShdw blurRad="127000" dist="76200" dir="2700000" rotWithShape="0">
                <a:srgbClr val="000000"/>
              </a:outerShdw>
            </a:effectLst>
          </p:spPr>
        </p:pic>
        <p:sp>
          <p:nvSpPr>
            <p:cNvPr id="1358" name="Shape 1358"/>
            <p:cNvSpPr/>
            <p:nvPr/>
          </p:nvSpPr>
          <p:spPr>
            <a:xfrm>
              <a:off x="-1" y="893216"/>
              <a:ext cx="960969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R="57734" defTabSz="1293992">
                <a:spcBef>
                  <a:spcPts val="500"/>
                </a:spcBef>
                <a:defRPr sz="3600">
                  <a:solidFill>
                    <a:srgbClr val="0329D6"/>
                  </a:solidFill>
                  <a:uFill>
                    <a:solidFill>
                      <a:srgbClr val="0329D6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dirty="0"/>
            </a:p>
          </p:txBody>
        </p:sp>
      </p:grpSp>
      <p:sp>
        <p:nvSpPr>
          <p:cNvPr id="1360" name="Shape 1360"/>
          <p:cNvSpPr/>
          <p:nvPr/>
        </p:nvSpPr>
        <p:spPr>
          <a:xfrm>
            <a:off x="-38133" y="1322084"/>
            <a:ext cx="13042933" cy="6960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R="57734" defTabSz="1293992">
              <a:spcBef>
                <a:spcPts val="500"/>
              </a:spcBef>
              <a:defRPr sz="36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dirty="0"/>
              <a:t>1915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 </a:t>
            </a:r>
            <a:r>
              <a:rPr sz="3600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A. Einstein</a:t>
            </a:r>
            <a:r>
              <a:rPr sz="3200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,</a:t>
            </a:r>
            <a:r>
              <a:rPr dirty="0"/>
              <a:t> born in Ulm, published GR: </a:t>
            </a:r>
          </a:p>
          <a:p>
            <a:pPr marR="57734" defTabSz="1293992">
              <a:spcBef>
                <a:spcPts val="500"/>
              </a:spcBef>
              <a:defRPr sz="36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dirty="0"/>
              <a:t>Gravity governs the motion of masses </a:t>
            </a:r>
            <a:endParaRPr lang="de-DE" dirty="0"/>
          </a:p>
          <a:p>
            <a:pPr marR="57734" defTabSz="1293992">
              <a:spcBef>
                <a:spcPts val="500"/>
              </a:spcBef>
              <a:defRPr sz="36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dirty="0"/>
              <a:t>and light by curving </a:t>
            </a:r>
            <a:r>
              <a:rPr dirty="0" err="1"/>
              <a:t>spacetime</a:t>
            </a:r>
            <a:r>
              <a:rPr dirty="0"/>
              <a:t>. </a:t>
            </a:r>
          </a:p>
          <a:p>
            <a:pPr marR="57734" defTabSz="1293992">
              <a:spcBef>
                <a:spcPts val="500"/>
              </a:spcBef>
              <a:defRPr sz="36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de-DE" dirty="0"/>
          </a:p>
          <a:p>
            <a:pPr marR="57734" defTabSz="1293992">
              <a:spcBef>
                <a:spcPts val="500"/>
              </a:spcBef>
              <a:defRPr sz="36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dirty="0"/>
              <a:t>1915 </a:t>
            </a:r>
            <a:r>
              <a:rPr sz="4000" b="1" dirty="0">
                <a:solidFill>
                  <a:srgbClr val="FF2600"/>
                </a:solidFill>
                <a:latin typeface="Gill Sans"/>
                <a:ea typeface="Gill Sans"/>
                <a:cs typeface="Gill Sans"/>
                <a:sym typeface="Gill Sans"/>
              </a:rPr>
              <a:t>Karl Schwarz</a:t>
            </a:r>
            <a:r>
              <a:rPr lang="de-DE" sz="4000" b="1" dirty="0">
                <a:solidFill>
                  <a:srgbClr val="FF2600"/>
                </a:solidFill>
                <a:latin typeface="Gill Sans"/>
                <a:ea typeface="Gill Sans"/>
                <a:cs typeface="Gill Sans"/>
                <a:sym typeface="Gill Sans"/>
              </a:rPr>
              <a:t>S</a:t>
            </a:r>
            <a:r>
              <a:rPr sz="4000" b="1" dirty="0">
                <a:solidFill>
                  <a:srgbClr val="FF2600"/>
                </a:solidFill>
                <a:latin typeface="Gill Sans"/>
                <a:ea typeface="Gill Sans"/>
                <a:cs typeface="Gill Sans"/>
                <a:sym typeface="Gill Sans"/>
              </a:rPr>
              <a:t>child</a:t>
            </a:r>
            <a:r>
              <a:rPr dirty="0"/>
              <a:t>, born1873 in Frankfurt, </a:t>
            </a:r>
            <a:endParaRPr lang="de-DE" dirty="0"/>
          </a:p>
          <a:p>
            <a:pPr marR="57734" defTabSz="1293992">
              <a:spcBef>
                <a:spcPts val="500"/>
              </a:spcBef>
              <a:defRPr sz="36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dirty="0"/>
              <a:t>found the static</a:t>
            </a:r>
            <a:r>
              <a:rPr lang="de-DE" dirty="0"/>
              <a:t>,</a:t>
            </a:r>
            <a:r>
              <a:rPr dirty="0"/>
              <a:t> </a:t>
            </a:r>
            <a:r>
              <a:rPr lang="de-DE" dirty="0"/>
              <a:t>point source </a:t>
            </a:r>
            <a:r>
              <a:rPr dirty="0"/>
              <a:t>solution of</a:t>
            </a:r>
            <a:r>
              <a:rPr lang="de-DE" dirty="0"/>
              <a:t> </a:t>
            </a:r>
            <a:r>
              <a:rPr dirty="0"/>
              <a:t>G</a:t>
            </a:r>
            <a:r>
              <a:rPr lang="de-DE" dirty="0" err="1"/>
              <a:t>eneral</a:t>
            </a:r>
            <a:r>
              <a:rPr lang="de-DE" dirty="0"/>
              <a:t> </a:t>
            </a:r>
            <a:r>
              <a:rPr dirty="0"/>
              <a:t>R</a:t>
            </a:r>
            <a:r>
              <a:rPr lang="de-DE" dirty="0" err="1"/>
              <a:t>elativity</a:t>
            </a:r>
            <a:r>
              <a:rPr lang="de-DE" dirty="0"/>
              <a:t>: Black Holes!!</a:t>
            </a:r>
          </a:p>
          <a:p>
            <a:pPr marR="57734" defTabSz="1293992">
              <a:spcBef>
                <a:spcPts val="500"/>
              </a:spcBef>
              <a:defRPr sz="36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US" dirty="0"/>
              <a:t>1916 </a:t>
            </a:r>
            <a:r>
              <a:rPr lang="en-US" sz="4000" dirty="0"/>
              <a:t>K.S.</a:t>
            </a:r>
            <a:r>
              <a:rPr lang="en-US" dirty="0"/>
              <a:t>’ last article: a “Neutron Star” type solution of GR:   NS !!</a:t>
            </a:r>
            <a:endParaRPr lang="de-DE" dirty="0"/>
          </a:p>
          <a:p>
            <a:pPr marR="57734" defTabSz="1293992">
              <a:spcBef>
                <a:spcPts val="500"/>
              </a:spcBef>
              <a:defRPr sz="36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de-DE" dirty="0"/>
              <a:t>SchwarzSchild </a:t>
            </a:r>
            <a:r>
              <a:rPr dirty="0"/>
              <a:t>died in WW I just after publishing </a:t>
            </a:r>
            <a:r>
              <a:rPr lang="de-DE" dirty="0"/>
              <a:t>t</a:t>
            </a:r>
            <a:r>
              <a:rPr dirty="0"/>
              <a:t>h</a:t>
            </a:r>
            <a:r>
              <a:rPr lang="de-DE" dirty="0"/>
              <a:t>ese</a:t>
            </a:r>
            <a:r>
              <a:rPr dirty="0"/>
              <a:t> article</a:t>
            </a:r>
            <a:r>
              <a:rPr lang="de-DE" dirty="0"/>
              <a:t>s… </a:t>
            </a:r>
          </a:p>
          <a:p>
            <a:pPr marR="57734" defTabSz="1293992">
              <a:spcBef>
                <a:spcPts val="500"/>
              </a:spcBef>
              <a:defRPr sz="36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dirty="0" err="1"/>
              <a:t>SchwarzSchild’s</a:t>
            </a:r>
            <a:r>
              <a:rPr dirty="0"/>
              <a:t> </a:t>
            </a:r>
            <a:r>
              <a:rPr lang="de-DE" dirty="0"/>
              <a:t>solutions of GR</a:t>
            </a:r>
            <a:r>
              <a:rPr dirty="0"/>
              <a:t>: </a:t>
            </a:r>
            <a:r>
              <a:rPr sz="3300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black holes</a:t>
            </a:r>
            <a:r>
              <a:rPr lang="de-DE" sz="3300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 &amp;</a:t>
            </a:r>
            <a:r>
              <a:rPr sz="3300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 neutron stars</a:t>
            </a:r>
            <a:endParaRPr lang="de-DE" sz="3300" b="1" dirty="0">
              <a:solidFill>
                <a:srgbClr val="FF2600"/>
              </a:solidFill>
              <a:uFill>
                <a:solidFill>
                  <a:srgbClr val="FF2600"/>
                </a:solidFill>
              </a:uFill>
              <a:latin typeface="Gill Sans"/>
              <a:ea typeface="Gill Sans"/>
              <a:cs typeface="Gill Sans"/>
              <a:sym typeface="Gill Sans"/>
            </a:endParaRPr>
          </a:p>
          <a:p>
            <a:pPr marR="57734" defTabSz="1293992">
              <a:spcBef>
                <a:spcPts val="500"/>
              </a:spcBef>
              <a:defRPr sz="36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de-DE" dirty="0"/>
          </a:p>
          <a:p>
            <a:pPr marR="57734" defTabSz="1293992">
              <a:spcBef>
                <a:spcPts val="500"/>
              </a:spcBef>
              <a:defRPr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dirty="0"/>
              <a:t>Add </a:t>
            </a:r>
            <a:r>
              <a:rPr b="1" dirty="0"/>
              <a:t>Einstein</a:t>
            </a:r>
            <a:r>
              <a:rPr dirty="0"/>
              <a:t>‘s </a:t>
            </a:r>
            <a:r>
              <a:rPr sz="3000" b="1" dirty="0">
                <a:solidFill>
                  <a:srgbClr val="011993"/>
                </a:solidFill>
                <a:latin typeface="Gill Sans"/>
                <a:ea typeface="Gill Sans"/>
                <a:cs typeface="Gill Sans"/>
                <a:sym typeface="Gill Sans"/>
              </a:rPr>
              <a:t>Gravitational Waves  - </a:t>
            </a:r>
            <a:r>
              <a:rPr lang="de-DE" sz="3000" b="1" dirty="0">
                <a:solidFill>
                  <a:srgbClr val="011993"/>
                </a:solidFill>
                <a:latin typeface="Gill Sans"/>
                <a:ea typeface="Gill Sans"/>
                <a:cs typeface="Gill Sans"/>
                <a:sym typeface="Gill Sans"/>
              </a:rPr>
              <a:t>we </a:t>
            </a:r>
            <a:r>
              <a:rPr sz="3200" b="1" dirty="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see a whole new Universe</a:t>
            </a:r>
            <a:r>
              <a:rPr lang="de-DE" sz="3200" b="1" dirty="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!</a:t>
            </a:r>
            <a:endParaRPr sz="3200" b="1" dirty="0">
              <a:solidFill>
                <a:srgbClr val="0329D6"/>
              </a:solidFill>
              <a:uFill>
                <a:solidFill>
                  <a:srgbClr val="0329D6"/>
                </a:solidFill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61" name="Shape 1361"/>
          <p:cNvSpPr>
            <a:spLocks noGrp="1"/>
          </p:cNvSpPr>
          <p:nvPr>
            <p:ph type="sldNum" sz="quarter" idx="2"/>
          </p:nvPr>
        </p:nvSpPr>
        <p:spPr>
          <a:xfrm>
            <a:off x="10664645" y="9202170"/>
            <a:ext cx="342901" cy="355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362" name="image17.jpeg" descr="http://www.germanculture.com.ua/october/Karl%20Schwarzschil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4733" y="41555"/>
            <a:ext cx="3326114" cy="4478468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rediction of Nuclear Collective Flow"/>
          <p:cNvSpPr txBox="1">
            <a:spLocks noGrp="1"/>
          </p:cNvSpPr>
          <p:nvPr>
            <p:ph type="title"/>
          </p:nvPr>
        </p:nvSpPr>
        <p:spPr>
          <a:xfrm>
            <a:off x="74104" y="484335"/>
            <a:ext cx="12711600" cy="876300"/>
          </a:xfrm>
          <a:prstGeom prst="rect">
            <a:avLst/>
          </a:prstGeom>
        </p:spPr>
        <p:txBody>
          <a:bodyPr/>
          <a:lstStyle>
            <a:lvl1pPr>
              <a:defRPr sz="6300"/>
            </a:lvl1pPr>
          </a:lstStyle>
          <a:p>
            <a:r>
              <a:rPr dirty="0">
                <a:solidFill>
                  <a:srgbClr val="FF0000"/>
                </a:solidFill>
              </a:rPr>
              <a:t>Prediction of Nuclear Collective Flow</a:t>
            </a:r>
          </a:p>
        </p:txBody>
      </p:sp>
      <p:sp>
        <p:nvSpPr>
          <p:cNvPr id="307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0683986" y="9219593"/>
            <a:ext cx="307777" cy="34881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30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101"/>
            <a:ext cx="9499833" cy="842898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09" name="H.Stöcker, Maruhn, Greiner, PRL 44 (1980) 725"/>
          <p:cNvSpPr txBox="1"/>
          <p:nvPr/>
        </p:nvSpPr>
        <p:spPr>
          <a:xfrm>
            <a:off x="4749916" y="1433101"/>
            <a:ext cx="7987764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487650">
              <a:defRPr sz="3500" b="1">
                <a:solidFill>
                  <a:srgbClr val="0033C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 err="1"/>
              <a:t>H.Stöcker</a:t>
            </a:r>
            <a:r>
              <a:rPr sz="2800" dirty="0"/>
              <a:t>, </a:t>
            </a:r>
            <a:r>
              <a:rPr sz="2800" dirty="0" err="1"/>
              <a:t>Maruhn</a:t>
            </a:r>
            <a:r>
              <a:rPr sz="2800" dirty="0"/>
              <a:t>, Greiner, PRL 44 </a:t>
            </a:r>
            <a:r>
              <a:rPr sz="2800" dirty="0">
                <a:latin typeface="Arial"/>
                <a:ea typeface="Arial"/>
                <a:cs typeface="Arial"/>
                <a:sym typeface="Arial"/>
              </a:rPr>
              <a:t>(1980) </a:t>
            </a:r>
            <a:r>
              <a:rPr sz="2800" dirty="0"/>
              <a:t>725</a:t>
            </a:r>
          </a:p>
        </p:txBody>
      </p:sp>
      <p:sp>
        <p:nvSpPr>
          <p:cNvPr id="310" name="Hydrodynamical Calculations…"/>
          <p:cNvSpPr txBox="1"/>
          <p:nvPr/>
        </p:nvSpPr>
        <p:spPr>
          <a:xfrm>
            <a:off x="9684328" y="1915573"/>
            <a:ext cx="3280537" cy="6162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487650">
              <a:defRPr sz="4900" b="1"/>
            </a:pPr>
            <a:r>
              <a:rPr sz="2613" dirty="0"/>
              <a:t>Hydrodynamical Calculations</a:t>
            </a:r>
          </a:p>
          <a:p>
            <a:pPr defTabSz="487650">
              <a:defRPr sz="4900" b="1"/>
            </a:pPr>
            <a:endParaRPr sz="2613" dirty="0"/>
          </a:p>
          <a:p>
            <a:pPr defTabSz="487650">
              <a:defRPr sz="4900"/>
            </a:pPr>
            <a:r>
              <a:rPr sz="2613" dirty="0"/>
              <a:t>In A+A collisions, interactions among constituents </a:t>
            </a:r>
            <a:r>
              <a:rPr sz="2613" dirty="0">
                <a:solidFill>
                  <a:srgbClr val="CC0000"/>
                </a:solidFill>
              </a:rPr>
              <a:t>and</a:t>
            </a:r>
            <a:r>
              <a:rPr sz="2613" dirty="0"/>
              <a:t> density distribution lead to</a:t>
            </a:r>
            <a:r>
              <a:rPr lang="de-DE" sz="2613" dirty="0"/>
              <a:t> </a:t>
            </a:r>
          </a:p>
          <a:p>
            <a:pPr defTabSz="487650">
              <a:defRPr sz="4900"/>
            </a:pPr>
            <a:endParaRPr lang="de-DE" sz="2613" dirty="0"/>
          </a:p>
          <a:p>
            <a:pPr defTabSz="487650">
              <a:defRPr sz="4900"/>
            </a:pPr>
            <a:r>
              <a:rPr sz="2613" dirty="0"/>
              <a:t>pressure gradient  ⇒  </a:t>
            </a:r>
            <a:r>
              <a:rPr sz="2613" b="1" dirty="0">
                <a:solidFill>
                  <a:srgbClr val="0070C0"/>
                </a:solidFill>
              </a:rPr>
              <a:t>collective flow</a:t>
            </a:r>
            <a:r>
              <a:rPr lang="de-DE" sz="2400" b="1" dirty="0">
                <a:solidFill>
                  <a:srgbClr val="0070C0"/>
                </a:solidFill>
              </a:rPr>
              <a:t> </a:t>
            </a:r>
            <a:r>
              <a:rPr lang="de-DE" sz="2400" b="1" dirty="0" err="1">
                <a:solidFill>
                  <a:srgbClr val="0070C0"/>
                </a:solidFill>
              </a:rPr>
              <a:t>is</a:t>
            </a:r>
            <a:r>
              <a:rPr lang="de-DE" sz="2400" b="1" dirty="0">
                <a:solidFill>
                  <a:srgbClr val="0070C0"/>
                </a:solidFill>
              </a:rPr>
              <a:t> a</a:t>
            </a:r>
          </a:p>
          <a:p>
            <a:pPr defTabSz="487650">
              <a:defRPr sz="4900"/>
            </a:pPr>
            <a:r>
              <a:rPr lang="de-DE" sz="2400" dirty="0"/>
              <a:t> </a:t>
            </a:r>
            <a:r>
              <a:rPr lang="de-DE" sz="2800" b="1" dirty="0">
                <a:solidFill>
                  <a:schemeClr val="accent5"/>
                </a:solidFill>
              </a:rPr>
              <a:t>Barometer </a:t>
            </a:r>
            <a:r>
              <a:rPr lang="de-DE" sz="2800" b="1" dirty="0" err="1">
                <a:solidFill>
                  <a:schemeClr val="accent5"/>
                </a:solidFill>
              </a:rPr>
              <a:t>for</a:t>
            </a:r>
            <a:r>
              <a:rPr lang="de-DE" sz="2800" b="1" dirty="0">
                <a:solidFill>
                  <a:schemeClr val="accent5"/>
                </a:solidFill>
              </a:rPr>
              <a:t> </a:t>
            </a:r>
            <a:r>
              <a:rPr lang="de-DE" sz="2800" b="1" dirty="0" err="1">
                <a:solidFill>
                  <a:schemeClr val="accent5"/>
                </a:solidFill>
              </a:rPr>
              <a:t>the</a:t>
            </a:r>
            <a:r>
              <a:rPr lang="de-DE" sz="2800" b="1" dirty="0">
                <a:solidFill>
                  <a:schemeClr val="accent5"/>
                </a:solidFill>
              </a:rPr>
              <a:t> </a:t>
            </a:r>
            <a:r>
              <a:rPr sz="2800" b="1" dirty="0">
                <a:solidFill>
                  <a:schemeClr val="accent5"/>
                </a:solidFill>
              </a:rPr>
              <a:t>Equation of State (</a:t>
            </a:r>
            <a:r>
              <a:rPr sz="2800" b="1" dirty="0" err="1">
                <a:solidFill>
                  <a:schemeClr val="accent5"/>
                </a:solidFill>
              </a:rPr>
              <a:t>EoS</a:t>
            </a:r>
            <a:r>
              <a:rPr sz="2800" b="1" dirty="0">
                <a:solidFill>
                  <a:schemeClr val="accent5"/>
                </a:solidFill>
              </a:rPr>
              <a:t>) </a:t>
            </a:r>
            <a:r>
              <a:rPr sz="2400" dirty="0"/>
              <a:t>and</a:t>
            </a:r>
            <a:r>
              <a:rPr lang="de-DE" sz="2400" dirty="0"/>
              <a:t> </a:t>
            </a:r>
            <a:r>
              <a:rPr sz="2400" dirty="0"/>
              <a:t>viscosity are key ingredients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3886864-3B58-4CC4-BE62-8D7E72A31B03}"/>
              </a:ext>
            </a:extLst>
          </p:cNvPr>
          <p:cNvSpPr txBox="1"/>
          <p:nvPr/>
        </p:nvSpPr>
        <p:spPr>
          <a:xfrm>
            <a:off x="35809" y="-74948"/>
            <a:ext cx="572913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Courtesy</a:t>
            </a: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Karlheinz </a:t>
            </a:r>
            <a:r>
              <a:rPr kumimoji="0" lang="de-DE" sz="3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Kampert</a:t>
            </a: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83144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ome elegant young theorists waiting for data…"/>
          <p:cNvSpPr txBox="1">
            <a:spLocks noGrp="1"/>
          </p:cNvSpPr>
          <p:nvPr>
            <p:ph type="title"/>
          </p:nvPr>
        </p:nvSpPr>
        <p:spPr>
          <a:xfrm>
            <a:off x="-201821" y="0"/>
            <a:ext cx="14208766" cy="876300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</a:lstStyle>
          <a:p>
            <a:r>
              <a:rPr lang="de-DE" dirty="0" err="1">
                <a:solidFill>
                  <a:srgbClr val="FF0000"/>
                </a:solidFill>
              </a:rPr>
              <a:t>Then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young theorists waiting for data…</a:t>
            </a:r>
          </a:p>
        </p:txBody>
      </p:sp>
      <p:sp>
        <p:nvSpPr>
          <p:cNvPr id="27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0683986" y="9219593"/>
            <a:ext cx="307777" cy="34881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grpSp>
        <p:nvGrpSpPr>
          <p:cNvPr id="279" name="Inhaltsplatzhalter 3"/>
          <p:cNvGrpSpPr/>
          <p:nvPr/>
        </p:nvGrpSpPr>
        <p:grpSpPr>
          <a:xfrm>
            <a:off x="159326" y="1039091"/>
            <a:ext cx="12845473" cy="8859982"/>
            <a:chOff x="0" y="0"/>
            <a:chExt cx="17548428" cy="12165569"/>
          </a:xfrm>
        </p:grpSpPr>
        <p:pic>
          <p:nvPicPr>
            <p:cNvPr id="278" name="Inhaltsplatzhalter 3" descr="Inhaltsplatzhalter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15900" y="157745"/>
              <a:ext cx="17116629" cy="115676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7" name="Inhaltsplatzhalter 3" descr="Inhaltsplatzhalter 3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7548429" cy="1216557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21006031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Discovery of Nuclear Collective Flow"/>
          <p:cNvSpPr txBox="1">
            <a:spLocks noGrp="1"/>
          </p:cNvSpPr>
          <p:nvPr>
            <p:ph type="title"/>
          </p:nvPr>
        </p:nvSpPr>
        <p:spPr>
          <a:xfrm>
            <a:off x="-466225" y="230204"/>
            <a:ext cx="13572625" cy="876300"/>
          </a:xfrm>
          <a:prstGeom prst="rect">
            <a:avLst/>
          </a:prstGeom>
        </p:spPr>
        <p:txBody>
          <a:bodyPr/>
          <a:lstStyle>
            <a:lvl1pPr>
              <a:defRPr sz="6300"/>
            </a:lvl1pPr>
          </a:lstStyle>
          <a:p>
            <a:r>
              <a:rPr sz="4800" b="1" dirty="0">
                <a:solidFill>
                  <a:srgbClr val="FF0000"/>
                </a:solidFill>
              </a:rPr>
              <a:t>Discovery of </a:t>
            </a:r>
            <a:r>
              <a:rPr lang="de-DE" sz="4800" b="1" dirty="0" err="1">
                <a:solidFill>
                  <a:srgbClr val="FF0000"/>
                </a:solidFill>
              </a:rPr>
              <a:t>predicted</a:t>
            </a:r>
            <a:r>
              <a:rPr lang="de-DE" sz="4800" b="1" dirty="0">
                <a:solidFill>
                  <a:srgbClr val="FF0000"/>
                </a:solidFill>
              </a:rPr>
              <a:t> </a:t>
            </a:r>
            <a:r>
              <a:rPr sz="4800" b="1" dirty="0">
                <a:solidFill>
                  <a:srgbClr val="FF0000"/>
                </a:solidFill>
              </a:rPr>
              <a:t>Nuclear Collective Flow</a:t>
            </a:r>
          </a:p>
        </p:txBody>
      </p:sp>
      <p:sp>
        <p:nvSpPr>
          <p:cNvPr id="31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0683986" y="9219593"/>
            <a:ext cx="307777" cy="34881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314" name="Untitled Extract Pages.pdf" descr="Untitled Extract Pages.pdf"/>
          <p:cNvPicPr>
            <a:picLocks noChangeAspect="1"/>
          </p:cNvPicPr>
          <p:nvPr/>
        </p:nvPicPr>
        <p:blipFill>
          <a:blip r:embed="rId2"/>
          <a:srcRect l="7972" t="5714" r="10393" b="69542"/>
          <a:stretch>
            <a:fillRect/>
          </a:stretch>
        </p:blipFill>
        <p:spPr>
          <a:xfrm>
            <a:off x="-177465" y="1172490"/>
            <a:ext cx="8465580" cy="332056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315" name="doc01330820220808131903.pdf" descr="doc01330820220808131903.pdf"/>
          <p:cNvPicPr>
            <a:picLocks noChangeAspect="1"/>
          </p:cNvPicPr>
          <p:nvPr/>
        </p:nvPicPr>
        <p:blipFill>
          <a:blip r:embed="rId3"/>
          <a:srcRect l="13522" t="13763" r="25131" b="16346"/>
          <a:stretch>
            <a:fillRect/>
          </a:stretch>
        </p:blipFill>
        <p:spPr>
          <a:xfrm rot="5400000">
            <a:off x="669461" y="4016596"/>
            <a:ext cx="3770655" cy="5103138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16" name="Sphericity Analysis:…"/>
          <p:cNvSpPr txBox="1"/>
          <p:nvPr/>
        </p:nvSpPr>
        <p:spPr>
          <a:xfrm>
            <a:off x="5216857" y="5135402"/>
            <a:ext cx="3771002" cy="1677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3900" b="1">
                <a:solidFill>
                  <a:srgbClr val="D40000"/>
                </a:solidFill>
              </a:defRPr>
            </a:pPr>
            <a:r>
              <a:rPr sz="2080" dirty="0"/>
              <a:t>Sphericity Analysis:</a:t>
            </a:r>
          </a:p>
          <a:p>
            <a:pPr>
              <a:defRPr sz="3900"/>
            </a:pPr>
            <a:r>
              <a:rPr sz="2080" dirty="0"/>
              <a:t>rotationally symmetric ellipsoid inclined </a:t>
            </a:r>
            <a:r>
              <a:rPr sz="2080" dirty="0" err="1"/>
              <a:t>wrt</a:t>
            </a:r>
            <a:r>
              <a:rPr sz="2080" dirty="0"/>
              <a:t> beam axis by flow angle Θ calculated from momenta of particles: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Gleichung"/>
              <p:cNvSpPr txBox="1"/>
              <p:nvPr/>
            </p:nvSpPr>
            <p:spPr>
              <a:xfrm>
                <a:off x="5316765" y="6761011"/>
                <a:ext cx="3269613" cy="68916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8765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24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24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sz="224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sz="224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24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24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224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limLow>
                        <m:limLowPr>
                          <m:ctrlPr>
                            <a:rPr sz="224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240" i="1"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240" i="1">
                              <a:latin typeface="Cambria Math" panose="02040503050406030204" pitchFamily="18" charset="0"/>
                            </a:rPr>
                            <m:t>𝜈</m:t>
                          </m:r>
                        </m:lim>
                      </m:limLow>
                      <m:sSub>
                        <m:sSubPr>
                          <m:ctrlPr>
                            <a:rPr sz="224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sz="224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a:rPr sz="224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lim>
                              <m:r>
                                <a:rPr sz="2240" i="1">
                                  <a:latin typeface="Cambria Math" panose="02040503050406030204" pitchFamily="18" charset="0"/>
                                </a:rPr>
                                <m:t>⃗</m:t>
                              </m:r>
                            </m:lim>
                          </m:limUpp>
                        </m:e>
                        <m:sub>
                          <m:r>
                            <a:rPr sz="224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sz="224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240" i="1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sz="2240" i="1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sz="224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sz="224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a:rPr sz="224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lim>
                              <m:r>
                                <a:rPr sz="2240" i="1">
                                  <a:latin typeface="Cambria Math" panose="02040503050406030204" pitchFamily="18" charset="0"/>
                                </a:rPr>
                                <m:t>⃗</m:t>
                              </m:r>
                            </m:lim>
                          </m:limUpp>
                        </m:e>
                        <m:sub>
                          <m:r>
                            <a:rPr sz="224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sz="224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240" i="1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sz="2240" i="1">
                          <a:latin typeface="Cambria Math" panose="02040503050406030204" pitchFamily="18" charset="0"/>
                        </a:rPr>
                        <m:t>)/</m:t>
                      </m:r>
                      <m:r>
                        <a:rPr sz="224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sz="224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240" i="1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sz="224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240"/>
              </a:p>
            </p:txBody>
          </p:sp>
        </mc:Choice>
        <mc:Fallback xmlns="">
          <p:sp>
            <p:nvSpPr>
              <p:cNvPr id="317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765" y="6761011"/>
                <a:ext cx="3269613" cy="6891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8" name="(kinetic energy flow)"/>
          <p:cNvSpPr txBox="1"/>
          <p:nvPr/>
        </p:nvSpPr>
        <p:spPr>
          <a:xfrm>
            <a:off x="5216857" y="7516160"/>
            <a:ext cx="2204130" cy="364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500"/>
            </a:lvl1pPr>
          </a:lstStyle>
          <a:p>
            <a:r>
              <a:rPr sz="1867"/>
              <a:t>(kinetic energy flow)</a:t>
            </a:r>
          </a:p>
        </p:txBody>
      </p:sp>
      <p:pic>
        <p:nvPicPr>
          <p:cNvPr id="319" name="Untitled Extract Pages.pdf" descr="Untitled Extract Pages.pdf"/>
          <p:cNvPicPr>
            <a:picLocks noChangeAspect="1"/>
          </p:cNvPicPr>
          <p:nvPr/>
        </p:nvPicPr>
        <p:blipFill>
          <a:blip r:embed="rId5"/>
          <a:srcRect l="8787" t="51445" r="50511" b="14628"/>
          <a:stretch>
            <a:fillRect/>
          </a:stretch>
        </p:blipFill>
        <p:spPr>
          <a:xfrm>
            <a:off x="8288115" y="949036"/>
            <a:ext cx="4675960" cy="499980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320" name="Picture 6" descr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287" y="5966093"/>
            <a:ext cx="4249690" cy="3770652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21" name="H.Stöcker, Maruhn, Greiner, PRL 44 (1980) 725"/>
          <p:cNvSpPr txBox="1"/>
          <p:nvPr/>
        </p:nvSpPr>
        <p:spPr>
          <a:xfrm>
            <a:off x="8686287" y="5909715"/>
            <a:ext cx="4675960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487650">
              <a:defRPr sz="1600" b="1">
                <a:solidFill>
                  <a:srgbClr val="0033C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H.Stöcker</a:t>
            </a:r>
            <a:r>
              <a:rPr dirty="0"/>
              <a:t>, </a:t>
            </a:r>
            <a:r>
              <a:rPr dirty="0" err="1"/>
              <a:t>Maruhn</a:t>
            </a:r>
            <a:r>
              <a:rPr dirty="0"/>
              <a:t>, Greiner, PRL 44 </a:t>
            </a:r>
            <a:r>
              <a:rPr sz="1800" dirty="0">
                <a:latin typeface="Arial"/>
                <a:ea typeface="Arial"/>
                <a:cs typeface="Arial"/>
                <a:sym typeface="Arial"/>
              </a:rPr>
              <a:t>(1980) </a:t>
            </a:r>
            <a:r>
              <a:rPr dirty="0"/>
              <a:t>725</a:t>
            </a:r>
          </a:p>
        </p:txBody>
      </p:sp>
      <p:sp>
        <p:nvSpPr>
          <p:cNvPr id="322" name="Data confirmed hydrodynamical flow calculations and ruled out intranuclear cascade"/>
          <p:cNvSpPr txBox="1"/>
          <p:nvPr/>
        </p:nvSpPr>
        <p:spPr>
          <a:xfrm>
            <a:off x="111895" y="8533365"/>
            <a:ext cx="9464129" cy="1184940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82153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de-DE" sz="3600" b="1" dirty="0"/>
              <a:t>PB </a:t>
            </a:r>
            <a:r>
              <a:rPr sz="3600" b="1" dirty="0"/>
              <a:t>Data confirmed hydro flow calculations</a:t>
            </a:r>
            <a:endParaRPr lang="de-DE" sz="3600" b="1" dirty="0"/>
          </a:p>
          <a:p>
            <a:r>
              <a:rPr lang="de-DE" sz="3600" b="1" dirty="0"/>
              <a:t>-</a:t>
            </a:r>
            <a:r>
              <a:rPr sz="3600" b="1" dirty="0"/>
              <a:t> and ruled out intranuclear cascade  </a:t>
            </a:r>
          </a:p>
        </p:txBody>
      </p:sp>
      <p:sp>
        <p:nvSpPr>
          <p:cNvPr id="323" name="1984"/>
          <p:cNvSpPr txBox="1"/>
          <p:nvPr/>
        </p:nvSpPr>
        <p:spPr>
          <a:xfrm>
            <a:off x="12089003" y="423387"/>
            <a:ext cx="718145" cy="421654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sz="2240" dirty="0"/>
              <a:t>1984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D422FCC-2D0A-43D7-8FD3-D55A1706E474}"/>
              </a:ext>
            </a:extLst>
          </p:cNvPr>
          <p:cNvSpPr txBox="1"/>
          <p:nvPr/>
        </p:nvSpPr>
        <p:spPr>
          <a:xfrm>
            <a:off x="35809" y="-74948"/>
            <a:ext cx="572913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Courtesy</a:t>
            </a: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Karlheinz </a:t>
            </a:r>
            <a:r>
              <a:rPr kumimoji="0" lang="de-DE" sz="3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Kampert</a:t>
            </a: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046120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Discovery of „Squeeze-Out“ Effect"/>
          <p:cNvSpPr txBox="1">
            <a:spLocks noGrp="1"/>
          </p:cNvSpPr>
          <p:nvPr>
            <p:ph type="title"/>
          </p:nvPr>
        </p:nvSpPr>
        <p:spPr>
          <a:xfrm>
            <a:off x="98216" y="-124884"/>
            <a:ext cx="12798843" cy="876301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solidFill>
                  <a:srgbClr val="FF0000"/>
                </a:solidFill>
              </a:rPr>
              <a:t>Discovery of </a:t>
            </a:r>
            <a:r>
              <a:rPr lang="de-DE" b="1" dirty="0" err="1">
                <a:solidFill>
                  <a:srgbClr val="FF0000"/>
                </a:solidFill>
              </a:rPr>
              <a:t>predicted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b="1" dirty="0">
                <a:solidFill>
                  <a:srgbClr val="FF0000"/>
                </a:solidFill>
              </a:rPr>
              <a:t>„Squeeze-Out“ </a:t>
            </a:r>
          </a:p>
        </p:txBody>
      </p:sp>
      <p:sp>
        <p:nvSpPr>
          <p:cNvPr id="387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0683986" y="9219593"/>
            <a:ext cx="307777" cy="34881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388" name="doc01330520220808131523.pdf" descr="doc01330520220808131523.pdf"/>
          <p:cNvPicPr>
            <a:picLocks noChangeAspect="1"/>
          </p:cNvPicPr>
          <p:nvPr/>
        </p:nvPicPr>
        <p:blipFill>
          <a:blip r:embed="rId2"/>
          <a:srcRect l="27887" r="8833"/>
          <a:stretch>
            <a:fillRect/>
          </a:stretch>
        </p:blipFill>
        <p:spPr>
          <a:xfrm rot="5400000">
            <a:off x="1928503" y="-543565"/>
            <a:ext cx="2551088" cy="570098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89" name="H. Gutbrod, KHK, B.W: Kolb, A.M. Poskanzer, H.G. Ritter, H.R. Schmidt; Phys. Lett. B216 (1989) 267"/>
          <p:cNvSpPr txBox="1"/>
          <p:nvPr/>
        </p:nvSpPr>
        <p:spPr>
          <a:xfrm>
            <a:off x="5656596" y="2250975"/>
            <a:ext cx="7951206" cy="1369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>
              <a:defRPr sz="4100"/>
            </a:pPr>
            <a:r>
              <a:rPr sz="2800" b="1" dirty="0"/>
              <a:t>H. </a:t>
            </a:r>
            <a:r>
              <a:rPr sz="2800" b="1" dirty="0" err="1"/>
              <a:t>Gutbrod</a:t>
            </a:r>
            <a:r>
              <a:rPr sz="2800" b="1" dirty="0"/>
              <a:t>, K</a:t>
            </a:r>
            <a:r>
              <a:rPr lang="de-DE" sz="2800" b="1" dirty="0"/>
              <a:t>.</a:t>
            </a:r>
            <a:r>
              <a:rPr sz="2800" b="1" dirty="0"/>
              <a:t>H</a:t>
            </a:r>
            <a:r>
              <a:rPr lang="de-DE" sz="2800" b="1" dirty="0"/>
              <a:t>.</a:t>
            </a:r>
            <a:r>
              <a:rPr sz="2800" b="1" dirty="0"/>
              <a:t>K</a:t>
            </a:r>
            <a:r>
              <a:rPr lang="de-DE" sz="2800" b="1" dirty="0" err="1"/>
              <a:t>ampert</a:t>
            </a:r>
            <a:r>
              <a:rPr sz="2800" b="1" dirty="0"/>
              <a:t>, B.W: Kolb,</a:t>
            </a:r>
            <a:endParaRPr lang="de-DE" sz="2800" b="1" dirty="0"/>
          </a:p>
          <a:p>
            <a:pPr>
              <a:defRPr sz="4100"/>
            </a:pPr>
            <a:r>
              <a:rPr sz="2800" b="1" dirty="0"/>
              <a:t>A.M. </a:t>
            </a:r>
            <a:r>
              <a:rPr sz="2800" b="1" dirty="0" err="1"/>
              <a:t>Poskanzer</a:t>
            </a:r>
            <a:r>
              <a:rPr sz="2800" b="1" dirty="0"/>
              <a:t>, H.G. Ritter,</a:t>
            </a:r>
            <a:r>
              <a:rPr lang="de-DE" sz="2800" b="1" dirty="0"/>
              <a:t> </a:t>
            </a:r>
            <a:r>
              <a:rPr sz="2800" b="1" dirty="0"/>
              <a:t>H.R. Schmidt; Phys. Lett. B216 (1989) 267</a:t>
            </a:r>
          </a:p>
        </p:txBody>
      </p:sp>
      <p:pic>
        <p:nvPicPr>
          <p:cNvPr id="390" name="Untitled Extract Pages.pdf" descr="Untitled Extract Pages.pdf"/>
          <p:cNvPicPr>
            <a:picLocks noChangeAspect="1"/>
          </p:cNvPicPr>
          <p:nvPr/>
        </p:nvPicPr>
        <p:blipFill>
          <a:blip r:embed="rId3"/>
          <a:srcRect l="7440" t="66832" r="51620" b="15699"/>
          <a:stretch>
            <a:fillRect/>
          </a:stretch>
        </p:blipFill>
        <p:spPr>
          <a:xfrm>
            <a:off x="116295" y="3693005"/>
            <a:ext cx="7863582" cy="447360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94" name="Opened a new window to the fireball"/>
          <p:cNvSpPr txBox="1"/>
          <p:nvPr/>
        </p:nvSpPr>
        <p:spPr>
          <a:xfrm>
            <a:off x="6753612" y="7532401"/>
            <a:ext cx="5689058" cy="495520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821531">
              <a:defRPr sz="5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sz="2720" dirty="0"/>
              <a:t>Opened a new window to the fireball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5" name="Aspect ratios of half-axes at"/>
              <p:cNvSpPr txBox="1"/>
              <p:nvPr/>
            </p:nvSpPr>
            <p:spPr>
              <a:xfrm>
                <a:off x="7673104" y="677402"/>
                <a:ext cx="4293035" cy="433965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38100" tIns="38100" rIns="38100" bIns="38100" anchor="ctr">
                <a:spAutoFit/>
              </a:bodyPr>
              <a:lstStyle/>
              <a:p>
                <a:pPr algn="ctr" defTabSz="438122">
                  <a:defRPr sz="4200">
                    <a:solidFill>
                      <a:schemeClr val="accent1">
                        <a:hueOff val="203473"/>
                        <a:lumOff val="-13814"/>
                      </a:schemeClr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r>
                  <a:rPr sz="2240" dirty="0"/>
                  <a:t>Aspect ratios of half-axes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320" i="1">
                            <a:solidFill>
                              <a:srgbClr val="00397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320" i="1">
                            <a:solidFill>
                              <a:srgbClr val="00397A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2320" i="1">
                            <a:solidFill>
                              <a:srgbClr val="00397A"/>
                            </a:solidFill>
                            <a:latin typeface="Cambria Math" panose="02040503050406030204" pitchFamily="18" charset="0"/>
                          </a:rPr>
                          <m:t>mid</m:t>
                        </m:r>
                      </m:sub>
                    </m:sSub>
                  </m:oMath>
                </a14:m>
                <a:endParaRPr sz="2240" dirty="0">
                  <a:solidFill>
                    <a:srgbClr val="00397A"/>
                  </a:solidFill>
                </a:endParaRPr>
              </a:p>
            </p:txBody>
          </p:sp>
        </mc:Choice>
        <mc:Fallback xmlns="">
          <p:sp>
            <p:nvSpPr>
              <p:cNvPr id="395" name="Aspect ratios of half-axes a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104" y="677402"/>
                <a:ext cx="4293035" cy="433965"/>
              </a:xfrm>
              <a:prstGeom prst="rect">
                <a:avLst/>
              </a:prstGeom>
              <a:blipFill>
                <a:blip r:embed="rId4"/>
                <a:stretch>
                  <a:fillRect l="-3125" t="-11268" r="-426" b="-3662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6" name="Au+Au at 400 AMeV"/>
          <p:cNvSpPr txBox="1"/>
          <p:nvPr/>
        </p:nvSpPr>
        <p:spPr>
          <a:xfrm>
            <a:off x="2048596" y="3678160"/>
            <a:ext cx="2627322" cy="413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4100">
                <a:solidFill>
                  <a:schemeClr val="accent1">
                    <a:hueOff val="203473"/>
                    <a:lumOff val="-13814"/>
                  </a:schemeClr>
                </a:solidFill>
              </a:defRPr>
            </a:lvl1pPr>
          </a:lstStyle>
          <a:p>
            <a:r>
              <a:rPr sz="2187" dirty="0" err="1"/>
              <a:t>Au+Au</a:t>
            </a:r>
            <a:r>
              <a:rPr sz="2187" dirty="0"/>
              <a:t> at 400 </a:t>
            </a:r>
            <a:r>
              <a:rPr sz="2187" dirty="0" err="1"/>
              <a:t>AMeV</a:t>
            </a:r>
            <a:endParaRPr sz="2187" dirty="0"/>
          </a:p>
        </p:txBody>
      </p:sp>
      <p:sp>
        <p:nvSpPr>
          <p:cNvPr id="397" name="Note, this was the forerunner of the Fourier expansion analysis"/>
          <p:cNvSpPr txBox="1"/>
          <p:nvPr/>
        </p:nvSpPr>
        <p:spPr>
          <a:xfrm>
            <a:off x="6602766" y="6398148"/>
            <a:ext cx="6202019" cy="1061829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sz="3200" dirty="0"/>
              <a:t>Note, this was the forerunner</a:t>
            </a:r>
            <a:endParaRPr lang="de-DE" sz="3200" dirty="0"/>
          </a:p>
          <a:p>
            <a:r>
              <a:rPr sz="3200" dirty="0"/>
              <a:t> of the Fourier expansion analysis</a:t>
            </a:r>
          </a:p>
        </p:txBody>
      </p:sp>
      <p:sp>
        <p:nvSpPr>
          <p:cNvPr id="398" name="… after first indications by Diogene experiment"/>
          <p:cNvSpPr txBox="1"/>
          <p:nvPr/>
        </p:nvSpPr>
        <p:spPr>
          <a:xfrm>
            <a:off x="6049622" y="1133768"/>
            <a:ext cx="7112525" cy="93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4100"/>
            </a:lvl1pPr>
          </a:lstStyle>
          <a:p>
            <a:r>
              <a:rPr lang="de-DE" sz="2800" b="1" dirty="0" err="1"/>
              <a:t>Ch</a:t>
            </a:r>
            <a:r>
              <a:rPr lang="de-DE" sz="2800" b="1" dirty="0"/>
              <a:t>. </a:t>
            </a:r>
            <a:r>
              <a:rPr lang="de-DE" sz="2800" b="1" dirty="0" err="1"/>
              <a:t>Hartnack</a:t>
            </a:r>
            <a:r>
              <a:rPr lang="de-DE" sz="2800" b="1" dirty="0"/>
              <a:t> IQMD, v2=(px^2-py^2)/pT^2</a:t>
            </a:r>
          </a:p>
          <a:p>
            <a:r>
              <a:rPr sz="2800" b="1" dirty="0"/>
              <a:t> first indications by </a:t>
            </a:r>
            <a:r>
              <a:rPr sz="2800" b="1" dirty="0" err="1"/>
              <a:t>Diogene</a:t>
            </a:r>
            <a:r>
              <a:rPr sz="2800" b="1" dirty="0"/>
              <a:t> experiment</a:t>
            </a:r>
          </a:p>
        </p:txBody>
      </p:sp>
      <p:sp>
        <p:nvSpPr>
          <p:cNvPr id="399" name="Linien"/>
          <p:cNvSpPr/>
          <p:nvPr/>
        </p:nvSpPr>
        <p:spPr>
          <a:xfrm flipV="1">
            <a:off x="3166774" y="1272150"/>
            <a:ext cx="69631" cy="1184365"/>
          </a:xfrm>
          <a:prstGeom prst="line">
            <a:avLst/>
          </a:prstGeom>
          <a:ln w="76200">
            <a:solidFill>
              <a:srgbClr val="FF26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algn="ctr" defTabSz="438122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240"/>
          </a:p>
        </p:txBody>
      </p:sp>
      <p:sp>
        <p:nvSpPr>
          <p:cNvPr id="400" name="90°"/>
          <p:cNvSpPr txBox="1"/>
          <p:nvPr/>
        </p:nvSpPr>
        <p:spPr>
          <a:xfrm>
            <a:off x="2638159" y="2162078"/>
            <a:ext cx="198772" cy="175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r>
              <a:rPr sz="640"/>
              <a:t>90°</a:t>
            </a:r>
          </a:p>
        </p:txBody>
      </p:sp>
      <p:sp>
        <p:nvSpPr>
          <p:cNvPr id="401" name="90°"/>
          <p:cNvSpPr txBox="1"/>
          <p:nvPr/>
        </p:nvSpPr>
        <p:spPr>
          <a:xfrm>
            <a:off x="3163485" y="5065443"/>
            <a:ext cx="198772" cy="175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r>
              <a:rPr sz="640"/>
              <a:t>90°</a:t>
            </a:r>
          </a:p>
        </p:txBody>
      </p:sp>
      <p:sp>
        <p:nvSpPr>
          <p:cNvPr id="402" name="midrapidity"/>
          <p:cNvSpPr txBox="1"/>
          <p:nvPr/>
        </p:nvSpPr>
        <p:spPr>
          <a:xfrm>
            <a:off x="2815376" y="6774909"/>
            <a:ext cx="1232710" cy="364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500">
                <a:solidFill>
                  <a:srgbClr val="FF2600"/>
                </a:solidFill>
              </a:defRPr>
            </a:lvl1pPr>
          </a:lstStyle>
          <a:p>
            <a:r>
              <a:rPr sz="1867"/>
              <a:t>midrapidity</a:t>
            </a:r>
          </a:p>
        </p:txBody>
      </p:sp>
      <p:sp>
        <p:nvSpPr>
          <p:cNvPr id="403" name="forward"/>
          <p:cNvSpPr txBox="1"/>
          <p:nvPr/>
        </p:nvSpPr>
        <p:spPr>
          <a:xfrm>
            <a:off x="4927555" y="6775550"/>
            <a:ext cx="875240" cy="364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500">
                <a:solidFill>
                  <a:srgbClr val="FF2600"/>
                </a:solidFill>
              </a:defRPr>
            </a:lvl1pPr>
          </a:lstStyle>
          <a:p>
            <a:r>
              <a:rPr sz="1867"/>
              <a:t>forward</a:t>
            </a:r>
          </a:p>
        </p:txBody>
      </p:sp>
      <p:sp>
        <p:nvSpPr>
          <p:cNvPr id="404" name="backward"/>
          <p:cNvSpPr txBox="1"/>
          <p:nvPr/>
        </p:nvSpPr>
        <p:spPr>
          <a:xfrm>
            <a:off x="1007254" y="6775550"/>
            <a:ext cx="1102866" cy="364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500">
                <a:solidFill>
                  <a:srgbClr val="FF2600"/>
                </a:solidFill>
              </a:defRPr>
            </a:lvl1pPr>
          </a:lstStyle>
          <a:p>
            <a:r>
              <a:rPr sz="1867"/>
              <a:t>backward</a:t>
            </a:r>
          </a:p>
        </p:txBody>
      </p:sp>
      <p:sp>
        <p:nvSpPr>
          <p:cNvPr id="405" name="1989"/>
          <p:cNvSpPr txBox="1"/>
          <p:nvPr/>
        </p:nvSpPr>
        <p:spPr>
          <a:xfrm>
            <a:off x="12273514" y="50356"/>
            <a:ext cx="718145" cy="421654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sz="2240" dirty="0"/>
              <a:t>1989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26F934A-BC30-4A90-92A5-7B479718AB33}"/>
              </a:ext>
            </a:extLst>
          </p:cNvPr>
          <p:cNvSpPr txBox="1"/>
          <p:nvPr/>
        </p:nvSpPr>
        <p:spPr>
          <a:xfrm>
            <a:off x="8679581" y="4406514"/>
            <a:ext cx="3953005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Courtesy</a:t>
            </a: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: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Karlheinz </a:t>
            </a:r>
            <a:r>
              <a:rPr kumimoji="0" lang="de-DE" sz="3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Kampert</a:t>
            </a: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762284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An intense phase of data analysis started"/>
          <p:cNvSpPr txBox="1">
            <a:spLocks noGrp="1"/>
          </p:cNvSpPr>
          <p:nvPr>
            <p:ph type="title"/>
          </p:nvPr>
        </p:nvSpPr>
        <p:spPr>
          <a:xfrm>
            <a:off x="250077" y="295158"/>
            <a:ext cx="12711600" cy="876301"/>
          </a:xfrm>
          <a:prstGeom prst="rect">
            <a:avLst/>
          </a:prstGeom>
        </p:spPr>
        <p:txBody>
          <a:bodyPr/>
          <a:lstStyle>
            <a:lvl1pPr algn="l">
              <a:defRPr sz="5800"/>
            </a:lvl1pPr>
          </a:lstStyle>
          <a:p>
            <a:r>
              <a:rPr lang="de-DE" dirty="0">
                <a:solidFill>
                  <a:srgbClr val="FF0000"/>
                </a:solidFill>
              </a:rPr>
              <a:t>Discovery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the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predicted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Sidewards</a:t>
            </a:r>
            <a:r>
              <a:rPr lang="de-DE" dirty="0">
                <a:solidFill>
                  <a:srgbClr val="FF0000"/>
                </a:solidFill>
              </a:rPr>
              <a:t> Flow!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2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0683986" y="9219593"/>
            <a:ext cx="307777" cy="34881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327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329" y="4876800"/>
            <a:ext cx="6861289" cy="5445599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328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961" y="1316482"/>
            <a:ext cx="6171716" cy="8437118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29" name="1984"/>
          <p:cNvSpPr txBox="1"/>
          <p:nvPr/>
        </p:nvSpPr>
        <p:spPr>
          <a:xfrm>
            <a:off x="7797278" y="1988264"/>
            <a:ext cx="718145" cy="421654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sz="2240"/>
              <a:t>1984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7C843F0-2D11-4B19-96B2-CC38FC5973B0}"/>
              </a:ext>
            </a:extLst>
          </p:cNvPr>
          <p:cNvSpPr txBox="1"/>
          <p:nvPr/>
        </p:nvSpPr>
        <p:spPr>
          <a:xfrm>
            <a:off x="361391" y="2199091"/>
            <a:ext cx="572913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Courtesy</a:t>
            </a: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Karlheinz </a:t>
            </a:r>
            <a:r>
              <a:rPr kumimoji="0" lang="de-DE" sz="3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Kampert</a:t>
            </a: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138219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Shape 16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4" name="Shape 169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5" name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" y="664409"/>
            <a:ext cx="12990158" cy="8654693"/>
          </a:xfrm>
          <a:prstGeom prst="rect">
            <a:avLst/>
          </a:prstGeom>
          <a:ln w="88900">
            <a:miter lim="400000"/>
          </a:ln>
        </p:spPr>
      </p:pic>
      <p:sp>
        <p:nvSpPr>
          <p:cNvPr id="6" name="Shape 1689">
            <a:extLst>
              <a:ext uri="{FF2B5EF4-FFF2-40B4-BE49-F238E27FC236}">
                <a16:creationId xmlns:a16="http://schemas.microsoft.com/office/drawing/2014/main" id="{51281746-4887-4BEB-9BA5-1101EF7A4BBC}"/>
              </a:ext>
            </a:extLst>
          </p:cNvPr>
          <p:cNvSpPr/>
          <p:nvPr/>
        </p:nvSpPr>
        <p:spPr>
          <a:xfrm>
            <a:off x="85607" y="7959271"/>
            <a:ext cx="13004804" cy="1208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16" tIns="65016" rIns="65016" bIns="65016">
            <a:spAutoFit/>
          </a:bodyPr>
          <a:lstStyle/>
          <a:p>
            <a:pPr algn="ctr" defTabSz="1300458">
              <a:tabLst>
                <a:tab pos="635000" algn="l"/>
                <a:tab pos="1270000" algn="l"/>
                <a:tab pos="1905000" algn="l"/>
                <a:tab pos="2552700" algn="l"/>
                <a:tab pos="3187700" algn="l"/>
                <a:tab pos="3822700" algn="l"/>
                <a:tab pos="4457700" algn="l"/>
                <a:tab pos="5105400" algn="l"/>
                <a:tab pos="5740400" algn="l"/>
                <a:tab pos="6375400" algn="l"/>
                <a:tab pos="7023100" algn="l"/>
                <a:tab pos="7658100" algn="l"/>
                <a:tab pos="8293100" algn="l"/>
                <a:tab pos="8940800" algn="l"/>
                <a:tab pos="9575800" algn="l"/>
                <a:tab pos="10210800" algn="l"/>
                <a:tab pos="10858500" algn="l"/>
                <a:tab pos="11493500" algn="l"/>
                <a:tab pos="12128500" algn="l"/>
                <a:tab pos="12763500" algn="l"/>
              </a:tabLst>
              <a:defRPr sz="3400" b="1">
                <a:solidFill>
                  <a:srgbClr val="FF93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3600" dirty="0">
                <a:solidFill>
                  <a:srgbClr val="FFFB00"/>
                </a:solidFill>
              </a:rPr>
              <a:t>Death-Star- Machines</a:t>
            </a:r>
            <a:r>
              <a:rPr dirty="0"/>
              <a:t> </a:t>
            </a:r>
            <a:r>
              <a:rPr dirty="0">
                <a:solidFill>
                  <a:srgbClr val="FFFB00"/>
                </a:solidFill>
              </a:rPr>
              <a:t>- FAIR</a:t>
            </a:r>
            <a:r>
              <a:rPr dirty="0">
                <a:solidFill>
                  <a:srgbClr val="FFFFFF"/>
                </a:solidFill>
              </a:rPr>
              <a:t> HIAF </a:t>
            </a:r>
            <a:r>
              <a:rPr dirty="0">
                <a:solidFill>
                  <a:srgbClr val="FFFB00"/>
                </a:solidFill>
              </a:rPr>
              <a:t>NICA STAR</a:t>
            </a:r>
            <a:endParaRPr dirty="0">
              <a:latin typeface="Helvetica"/>
              <a:ea typeface="Helvetica"/>
              <a:cs typeface="Helvetica"/>
              <a:sym typeface="Helvetica"/>
            </a:endParaRPr>
          </a:p>
          <a:p>
            <a:pPr algn="ctr" defTabSz="1300458">
              <a:tabLst>
                <a:tab pos="635000" algn="l"/>
                <a:tab pos="1270000" algn="l"/>
                <a:tab pos="1905000" algn="l"/>
                <a:tab pos="2552700" algn="l"/>
                <a:tab pos="3187700" algn="l"/>
                <a:tab pos="3822700" algn="l"/>
                <a:tab pos="4457700" algn="l"/>
                <a:tab pos="5105400" algn="l"/>
                <a:tab pos="5740400" algn="l"/>
                <a:tab pos="6375400" algn="l"/>
                <a:tab pos="7023100" algn="l"/>
                <a:tab pos="7658100" algn="l"/>
                <a:tab pos="8293100" algn="l"/>
                <a:tab pos="8940800" algn="l"/>
                <a:tab pos="9575800" algn="l"/>
                <a:tab pos="10210800" algn="l"/>
                <a:tab pos="10858500" algn="l"/>
                <a:tab pos="11493500" algn="l"/>
                <a:tab pos="12128500" algn="l"/>
                <a:tab pos="12763500" algn="l"/>
              </a:tabLst>
              <a:defRPr sz="34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 err="1"/>
              <a:t>NeutronStar</a:t>
            </a:r>
            <a:r>
              <a:rPr dirty="0"/>
              <a:t> matter in the Lab - Heavy Ion Collision</a:t>
            </a:r>
            <a:r>
              <a:rPr lang="de-DE" dirty="0"/>
              <a:t>s</a:t>
            </a:r>
            <a:r>
              <a:rPr dirty="0">
                <a:solidFill>
                  <a:srgbClr val="FFFF00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35576966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Shape 1759"/>
          <p:cNvSpPr/>
          <p:nvPr/>
        </p:nvSpPr>
        <p:spPr>
          <a:xfrm>
            <a:off x="4443307" y="9131653"/>
            <a:ext cx="4118188" cy="336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 defTabSz="1300459">
              <a:defRPr sz="17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H. Stoecker FAIR Discoveries</a:t>
            </a:r>
          </a:p>
        </p:txBody>
      </p:sp>
      <p:pic>
        <p:nvPicPr>
          <p:cNvPr id="1760" name="image133.jpg" descr="C:\Users\senger\AppData\Local\Microsoft\Windows\Temporary Internet Files\Content.Outlook\8DJ1LBWP\2016.03.14 CBM Hades SIS 1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0325" y="615474"/>
            <a:ext cx="14747238" cy="9138124"/>
          </a:xfrm>
          <a:prstGeom prst="rect">
            <a:avLst/>
          </a:prstGeom>
          <a:ln w="88900">
            <a:miter lim="400000"/>
          </a:ln>
        </p:spPr>
      </p:pic>
      <p:sp>
        <p:nvSpPr>
          <p:cNvPr id="1761" name="Shape 1761"/>
          <p:cNvSpPr/>
          <p:nvPr/>
        </p:nvSpPr>
        <p:spPr>
          <a:xfrm>
            <a:off x="0" y="0"/>
            <a:ext cx="13004800" cy="615476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300459">
              <a:defRPr sz="2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62" name="Shape 1762"/>
          <p:cNvSpPr/>
          <p:nvPr/>
        </p:nvSpPr>
        <p:spPr>
          <a:xfrm>
            <a:off x="664952" y="-38946"/>
            <a:ext cx="6063740" cy="87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defTabSz="1300459">
              <a:defRPr sz="51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The CBM experiment</a:t>
            </a:r>
          </a:p>
        </p:txBody>
      </p:sp>
      <p:sp>
        <p:nvSpPr>
          <p:cNvPr id="1763" name="Shape 1763"/>
          <p:cNvSpPr/>
          <p:nvPr/>
        </p:nvSpPr>
        <p:spPr>
          <a:xfrm>
            <a:off x="-17596" y="1087580"/>
            <a:ext cx="2610184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1300459">
              <a:defRPr sz="39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HADES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defTabSz="1300459"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p+p, p+A</a:t>
            </a:r>
          </a:p>
          <a:p>
            <a:pPr defTabSz="1300459"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A+A (low mult.)</a:t>
            </a:r>
          </a:p>
        </p:txBody>
      </p:sp>
      <p:sp>
        <p:nvSpPr>
          <p:cNvPr id="1764" name="Shape 1764"/>
          <p:cNvSpPr/>
          <p:nvPr/>
        </p:nvSpPr>
        <p:spPr>
          <a:xfrm>
            <a:off x="3225237" y="901663"/>
            <a:ext cx="1250985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Dipol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Magnet</a:t>
            </a:r>
          </a:p>
        </p:txBody>
      </p:sp>
      <p:sp>
        <p:nvSpPr>
          <p:cNvPr id="1765" name="Shape 1765"/>
          <p:cNvSpPr/>
          <p:nvPr/>
        </p:nvSpPr>
        <p:spPr>
          <a:xfrm>
            <a:off x="4249349" y="1804459"/>
            <a:ext cx="1523302" cy="1332099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 defTabSz="456700"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</p:txBody>
      </p:sp>
      <p:sp>
        <p:nvSpPr>
          <p:cNvPr id="1766" name="Shape 1766"/>
          <p:cNvSpPr/>
          <p:nvPr/>
        </p:nvSpPr>
        <p:spPr>
          <a:xfrm>
            <a:off x="3020412" y="1915184"/>
            <a:ext cx="1497197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Micro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Vertex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Detector</a:t>
            </a:r>
          </a:p>
        </p:txBody>
      </p:sp>
      <p:sp>
        <p:nvSpPr>
          <p:cNvPr id="1767" name="Shape 1767"/>
          <p:cNvSpPr/>
          <p:nvPr/>
        </p:nvSpPr>
        <p:spPr>
          <a:xfrm>
            <a:off x="4204242" y="2637432"/>
            <a:ext cx="1651519" cy="1317666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 defTabSz="456700"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</p:txBody>
      </p:sp>
      <p:sp>
        <p:nvSpPr>
          <p:cNvPr id="1768" name="Shape 1768"/>
          <p:cNvSpPr/>
          <p:nvPr/>
        </p:nvSpPr>
        <p:spPr>
          <a:xfrm>
            <a:off x="4761407" y="862384"/>
            <a:ext cx="1524978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Silicon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Tracking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System</a:t>
            </a:r>
          </a:p>
        </p:txBody>
      </p:sp>
      <p:sp>
        <p:nvSpPr>
          <p:cNvPr id="1769" name="Shape 1769"/>
          <p:cNvSpPr/>
          <p:nvPr/>
        </p:nvSpPr>
        <p:spPr>
          <a:xfrm>
            <a:off x="5461439" y="2267768"/>
            <a:ext cx="836139" cy="1687330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 defTabSz="456700"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</p:txBody>
      </p:sp>
      <p:sp>
        <p:nvSpPr>
          <p:cNvPr id="1770" name="Shape 1770"/>
          <p:cNvSpPr/>
          <p:nvPr/>
        </p:nvSpPr>
        <p:spPr>
          <a:xfrm>
            <a:off x="6195166" y="575523"/>
            <a:ext cx="1775877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Ring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Imaging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Cherenkov</a:t>
            </a:r>
          </a:p>
        </p:txBody>
      </p:sp>
      <p:sp>
        <p:nvSpPr>
          <p:cNvPr id="1771" name="Shape 1771"/>
          <p:cNvSpPr/>
          <p:nvPr/>
        </p:nvSpPr>
        <p:spPr>
          <a:xfrm>
            <a:off x="6912046" y="2020022"/>
            <a:ext cx="307235" cy="1110968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 defTabSz="456700"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</p:txBody>
      </p:sp>
      <p:sp>
        <p:nvSpPr>
          <p:cNvPr id="1772" name="Shape 1772"/>
          <p:cNvSpPr/>
          <p:nvPr/>
        </p:nvSpPr>
        <p:spPr>
          <a:xfrm>
            <a:off x="8653039" y="1"/>
            <a:ext cx="1762508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Transition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Radiation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Detector</a:t>
            </a:r>
          </a:p>
        </p:txBody>
      </p:sp>
      <p:sp>
        <p:nvSpPr>
          <p:cNvPr id="1773" name="Shape 1773"/>
          <p:cNvSpPr/>
          <p:nvPr/>
        </p:nvSpPr>
        <p:spPr>
          <a:xfrm flipH="1">
            <a:off x="8448217" y="1371961"/>
            <a:ext cx="912981" cy="1203542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 defTabSz="456700"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</p:txBody>
      </p:sp>
      <p:sp>
        <p:nvSpPr>
          <p:cNvPr id="1774" name="Shape 1774"/>
          <p:cNvSpPr/>
          <p:nvPr/>
        </p:nvSpPr>
        <p:spPr>
          <a:xfrm>
            <a:off x="10645699" y="59921"/>
            <a:ext cx="2719082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Time of Flight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Detector</a:t>
            </a:r>
          </a:p>
        </p:txBody>
      </p:sp>
      <p:sp>
        <p:nvSpPr>
          <p:cNvPr id="1775" name="Shape 1775"/>
          <p:cNvSpPr/>
          <p:nvPr/>
        </p:nvSpPr>
        <p:spPr>
          <a:xfrm flipH="1">
            <a:off x="10189210" y="1186186"/>
            <a:ext cx="912981" cy="1203542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 defTabSz="456700"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</p:txBody>
      </p:sp>
      <p:sp>
        <p:nvSpPr>
          <p:cNvPr id="1776" name="Shape 1776"/>
          <p:cNvSpPr/>
          <p:nvPr/>
        </p:nvSpPr>
        <p:spPr>
          <a:xfrm>
            <a:off x="11449367" y="6003325"/>
            <a:ext cx="1763550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Projectile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Spectator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Detector</a:t>
            </a:r>
          </a:p>
        </p:txBody>
      </p:sp>
      <p:sp>
        <p:nvSpPr>
          <p:cNvPr id="1777" name="Shape 1777"/>
          <p:cNvSpPr/>
          <p:nvPr/>
        </p:nvSpPr>
        <p:spPr>
          <a:xfrm>
            <a:off x="12226194" y="3130987"/>
            <a:ext cx="2" cy="2872339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 defTabSz="456700"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</p:txBody>
      </p:sp>
      <p:sp>
        <p:nvSpPr>
          <p:cNvPr id="1778" name="Shape 1778"/>
          <p:cNvSpPr/>
          <p:nvPr/>
        </p:nvSpPr>
        <p:spPr>
          <a:xfrm>
            <a:off x="5899963" y="6003325"/>
            <a:ext cx="1497197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Muon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Detector</a:t>
            </a:r>
          </a:p>
        </p:txBody>
      </p:sp>
      <p:sp>
        <p:nvSpPr>
          <p:cNvPr id="1779" name="Shape 1779"/>
          <p:cNvSpPr/>
          <p:nvPr/>
        </p:nvSpPr>
        <p:spPr>
          <a:xfrm flipH="1">
            <a:off x="6502400" y="4795849"/>
            <a:ext cx="1527936" cy="1436170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 defTabSz="456700"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</p:txBody>
      </p:sp>
      <p:sp>
        <p:nvSpPr>
          <p:cNvPr id="1780" name="Shape 1780"/>
          <p:cNvSpPr/>
          <p:nvPr/>
        </p:nvSpPr>
        <p:spPr>
          <a:xfrm>
            <a:off x="1920249" y="6515382"/>
            <a:ext cx="3744352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DAQ/FLES HPC cluster </a:t>
            </a:r>
          </a:p>
        </p:txBody>
      </p:sp>
      <p:sp>
        <p:nvSpPr>
          <p:cNvPr id="1781" name="Shape 1781"/>
          <p:cNvSpPr/>
          <p:nvPr/>
        </p:nvSpPr>
        <p:spPr>
          <a:xfrm>
            <a:off x="650240" y="9131653"/>
            <a:ext cx="3034453" cy="336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defTabSz="1300459">
              <a:defRPr sz="17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2/27/2018</a:t>
            </a:r>
          </a:p>
        </p:txBody>
      </p:sp>
      <p:sp>
        <p:nvSpPr>
          <p:cNvPr id="1782" name="Shape 1782"/>
          <p:cNvSpPr>
            <a:spLocks noGrp="1"/>
          </p:cNvSpPr>
          <p:nvPr>
            <p:ph type="sldNum" sz="quarter" idx="2"/>
          </p:nvPr>
        </p:nvSpPr>
        <p:spPr>
          <a:xfrm>
            <a:off x="12034519" y="9131653"/>
            <a:ext cx="320041" cy="336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defTabSz="1300459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69559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" dur="500" fill="hold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3" grpId="0" animBg="1" advAuto="0"/>
      <p:bldP spid="1763" grpId="1" animBg="1" advAuto="0"/>
      <p:bldP spid="1764" grpId="0" animBg="1" advAuto="0"/>
      <p:bldP spid="1765" grpId="0" animBg="1" advAuto="0"/>
      <p:bldP spid="1766" grpId="0" animBg="1" advAuto="0"/>
      <p:bldP spid="1767" grpId="0" animBg="1" advAuto="0"/>
      <p:bldP spid="1768" grpId="0" animBg="1" advAuto="0"/>
      <p:bldP spid="1769" grpId="0" animBg="1" advAuto="0"/>
      <p:bldP spid="1770" grpId="0" animBg="1" advAuto="0"/>
      <p:bldP spid="1771" grpId="0" animBg="1" advAuto="0"/>
      <p:bldP spid="1772" grpId="0" animBg="1" advAuto="0"/>
      <p:bldP spid="1773" grpId="0" animBg="1" advAuto="0"/>
      <p:bldP spid="1774" grpId="0" animBg="1" advAuto="0"/>
      <p:bldP spid="1775" grpId="0" animBg="1" advAuto="0"/>
      <p:bldP spid="1776" grpId="0" animBg="1" advAuto="0"/>
      <p:bldP spid="1777" grpId="0" animBg="1" advAuto="0"/>
      <p:bldP spid="1778" grpId="0" animBg="1" advAuto="0"/>
      <p:bldP spid="1779" grpId="0" animBg="1" advAuto="0"/>
      <p:bldP spid="1780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Shape 1635"/>
          <p:cNvSpPr/>
          <p:nvPr/>
        </p:nvSpPr>
        <p:spPr>
          <a:xfrm>
            <a:off x="4320726" y="9139773"/>
            <a:ext cx="4363352" cy="320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4" tIns="45714" rIns="45714" bIns="45714" anchor="ctr">
            <a:spAutoFit/>
          </a:bodyPr>
          <a:lstStyle>
            <a:lvl1pPr algn="ctr" defTabSz="1300458">
              <a:defRPr sz="15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H. Stoecker FAIR Discoveries</a:t>
            </a:r>
          </a:p>
        </p:txBody>
      </p:sp>
      <p:pic>
        <p:nvPicPr>
          <p:cNvPr id="1636" name="image108.jpg"/>
          <p:cNvPicPr>
            <a:picLocks noChangeAspect="1"/>
          </p:cNvPicPr>
          <p:nvPr/>
        </p:nvPicPr>
        <p:blipFill>
          <a:blip r:embed="rId2"/>
          <a:srcRect l="3035" r="7630" b="8055"/>
          <a:stretch>
            <a:fillRect/>
          </a:stretch>
        </p:blipFill>
        <p:spPr>
          <a:xfrm>
            <a:off x="61183" y="-567475"/>
            <a:ext cx="13067574" cy="10380521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1677" name="Group 1677"/>
          <p:cNvGrpSpPr/>
          <p:nvPr/>
        </p:nvGrpSpPr>
        <p:grpSpPr>
          <a:xfrm>
            <a:off x="-156830" y="8718880"/>
            <a:ext cx="13045446" cy="1075454"/>
            <a:chOff x="0" y="0"/>
            <a:chExt cx="13045444" cy="1075452"/>
          </a:xfrm>
        </p:grpSpPr>
        <p:grpSp>
          <p:nvGrpSpPr>
            <p:cNvPr id="1639" name="Group 1639"/>
            <p:cNvGrpSpPr/>
            <p:nvPr/>
          </p:nvGrpSpPr>
          <p:grpSpPr>
            <a:xfrm>
              <a:off x="-1" y="193209"/>
              <a:ext cx="1014000" cy="882244"/>
              <a:chOff x="0" y="0"/>
              <a:chExt cx="1013998" cy="882243"/>
            </a:xfrm>
          </p:grpSpPr>
          <p:pic>
            <p:nvPicPr>
              <p:cNvPr id="1637" name="image109.png" descr="austria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600" y="0"/>
                <a:ext cx="715717" cy="410919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38" name="Shape 1638"/>
              <p:cNvSpPr/>
              <p:nvPr/>
            </p:nvSpPr>
            <p:spPr>
              <a:xfrm>
                <a:off x="0" y="327379"/>
                <a:ext cx="1013999" cy="5548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 defTabSz="586952">
                  <a:spcBef>
                    <a:spcPts val="700"/>
                  </a:spcBef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Austria Czech</a:t>
                </a:r>
                <a:endParaRPr>
                  <a:latin typeface="Helvetica"/>
                  <a:ea typeface="Helvetica"/>
                  <a:cs typeface="Helvetica"/>
                  <a:sym typeface="Helvetica"/>
                </a:endParaRPr>
              </a:p>
              <a:p>
                <a:pPr defTabSz="586952">
                  <a:spcBef>
                    <a:spcPts val="700"/>
                  </a:spcBef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Hungary</a:t>
                </a:r>
              </a:p>
            </p:txBody>
          </p:sp>
        </p:grpSp>
        <p:grpSp>
          <p:nvGrpSpPr>
            <p:cNvPr id="1642" name="Group 1642"/>
            <p:cNvGrpSpPr/>
            <p:nvPr/>
          </p:nvGrpSpPr>
          <p:grpSpPr>
            <a:xfrm>
              <a:off x="4416213" y="199983"/>
              <a:ext cx="855701" cy="552500"/>
              <a:chOff x="0" y="0"/>
              <a:chExt cx="855700" cy="552498"/>
            </a:xfrm>
          </p:grpSpPr>
          <p:pic>
            <p:nvPicPr>
              <p:cNvPr id="1640" name="image110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217" y="-1"/>
                <a:ext cx="792484" cy="487686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41" name="Shape 1641"/>
              <p:cNvSpPr/>
              <p:nvPr/>
            </p:nvSpPr>
            <p:spPr>
              <a:xfrm>
                <a:off x="-1" y="191911"/>
                <a:ext cx="599936" cy="3605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1100"/>
                  </a:spcBef>
                  <a:defRPr sz="19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India</a:t>
                </a:r>
              </a:p>
            </p:txBody>
          </p:sp>
        </p:grpSp>
        <p:grpSp>
          <p:nvGrpSpPr>
            <p:cNvPr id="1645" name="Group 1645"/>
            <p:cNvGrpSpPr/>
            <p:nvPr/>
          </p:nvGrpSpPr>
          <p:grpSpPr>
            <a:xfrm>
              <a:off x="887306" y="199983"/>
              <a:ext cx="776679" cy="740412"/>
              <a:chOff x="0" y="0"/>
              <a:chExt cx="776678" cy="740411"/>
            </a:xfrm>
          </p:grpSpPr>
          <p:pic>
            <p:nvPicPr>
              <p:cNvPr id="1643" name="image111.png" descr="China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" y="-1"/>
                <a:ext cx="776680" cy="404147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44" name="Shape 1644"/>
              <p:cNvSpPr/>
              <p:nvPr/>
            </p:nvSpPr>
            <p:spPr>
              <a:xfrm>
                <a:off x="31608" y="404144"/>
                <a:ext cx="668135" cy="3362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1000"/>
                  </a:spcBef>
                  <a:defRPr sz="1700" b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China</a:t>
                </a:r>
              </a:p>
            </p:txBody>
          </p:sp>
        </p:grpSp>
        <p:sp>
          <p:nvSpPr>
            <p:cNvPr id="1646" name="Shape 1646"/>
            <p:cNvSpPr/>
            <p:nvPr/>
          </p:nvSpPr>
          <p:spPr>
            <a:xfrm>
              <a:off x="1657209" y="265458"/>
              <a:ext cx="739449" cy="299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586952">
                <a:spcBef>
                  <a:spcPts val="900"/>
                </a:spcBef>
                <a:defRPr sz="15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Finland</a:t>
              </a:r>
            </a:p>
          </p:txBody>
        </p:sp>
        <p:grpSp>
          <p:nvGrpSpPr>
            <p:cNvPr id="1649" name="Group 1649"/>
            <p:cNvGrpSpPr/>
            <p:nvPr/>
          </p:nvGrpSpPr>
          <p:grpSpPr>
            <a:xfrm>
              <a:off x="2497101" y="193209"/>
              <a:ext cx="797000" cy="410921"/>
              <a:chOff x="-1" y="0"/>
              <a:chExt cx="796999" cy="410920"/>
            </a:xfrm>
          </p:grpSpPr>
          <p:pic>
            <p:nvPicPr>
              <p:cNvPr id="1647" name="image112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280" y="-1"/>
                <a:ext cx="715719" cy="410922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48" name="Shape 1648"/>
              <p:cNvSpPr/>
              <p:nvPr/>
            </p:nvSpPr>
            <p:spPr>
              <a:xfrm>
                <a:off x="-1" y="72249"/>
                <a:ext cx="675359" cy="2992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900"/>
                  </a:spcBef>
                  <a:defRPr sz="15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France</a:t>
                </a:r>
              </a:p>
            </p:txBody>
          </p:sp>
        </p:grpSp>
        <p:grpSp>
          <p:nvGrpSpPr>
            <p:cNvPr id="1652" name="Group 1652"/>
            <p:cNvGrpSpPr/>
            <p:nvPr/>
          </p:nvGrpSpPr>
          <p:grpSpPr>
            <a:xfrm>
              <a:off x="3248942" y="193209"/>
              <a:ext cx="876557" cy="457292"/>
              <a:chOff x="0" y="0"/>
              <a:chExt cx="876555" cy="457291"/>
            </a:xfrm>
          </p:grpSpPr>
          <p:pic>
            <p:nvPicPr>
              <p:cNvPr id="1650" name="image113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9982" y="0"/>
                <a:ext cx="715719" cy="410921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51" name="Shape 1651"/>
              <p:cNvSpPr/>
              <p:nvPr/>
            </p:nvSpPr>
            <p:spPr>
              <a:xfrm>
                <a:off x="-1" y="158045"/>
                <a:ext cx="876557" cy="2992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900"/>
                  </a:spcBef>
                  <a:defRPr sz="15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Germany</a:t>
                </a:r>
              </a:p>
            </p:txBody>
          </p:sp>
        </p:grpSp>
        <p:grpSp>
          <p:nvGrpSpPr>
            <p:cNvPr id="1655" name="Group 1655"/>
            <p:cNvGrpSpPr/>
            <p:nvPr/>
          </p:nvGrpSpPr>
          <p:grpSpPr>
            <a:xfrm>
              <a:off x="12331984" y="193209"/>
              <a:ext cx="713461" cy="686383"/>
              <a:chOff x="0" y="0"/>
              <a:chExt cx="713460" cy="686382"/>
            </a:xfrm>
          </p:grpSpPr>
          <p:pic>
            <p:nvPicPr>
              <p:cNvPr id="1653" name="image114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713461" cy="410920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54" name="Shape 1654"/>
              <p:cNvSpPr/>
              <p:nvPr/>
            </p:nvSpPr>
            <p:spPr>
              <a:xfrm>
                <a:off x="108373" y="410918"/>
                <a:ext cx="324256" cy="2754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700"/>
                  </a:spcBef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UK</a:t>
                </a:r>
              </a:p>
            </p:txBody>
          </p:sp>
        </p:grpSp>
        <p:grpSp>
          <p:nvGrpSpPr>
            <p:cNvPr id="1658" name="Group 1658"/>
            <p:cNvGrpSpPr/>
            <p:nvPr/>
          </p:nvGrpSpPr>
          <p:grpSpPr>
            <a:xfrm>
              <a:off x="5847645" y="193209"/>
              <a:ext cx="715718" cy="410921"/>
              <a:chOff x="0" y="0"/>
              <a:chExt cx="715717" cy="410920"/>
            </a:xfrm>
          </p:grpSpPr>
          <p:pic>
            <p:nvPicPr>
              <p:cNvPr id="1656" name="image115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-1"/>
                <a:ext cx="715718" cy="410922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57" name="Shape 1657"/>
              <p:cNvSpPr/>
              <p:nvPr/>
            </p:nvSpPr>
            <p:spPr>
              <a:xfrm>
                <a:off x="76764" y="130951"/>
                <a:ext cx="383415" cy="2754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700"/>
                  </a:spcBef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Italy</a:t>
                </a:r>
              </a:p>
            </p:txBody>
          </p:sp>
        </p:grpSp>
        <p:grpSp>
          <p:nvGrpSpPr>
            <p:cNvPr id="1661" name="Group 1661"/>
            <p:cNvGrpSpPr/>
            <p:nvPr/>
          </p:nvGrpSpPr>
          <p:grpSpPr>
            <a:xfrm>
              <a:off x="6683023" y="136765"/>
              <a:ext cx="715718" cy="467365"/>
              <a:chOff x="0" y="0"/>
              <a:chExt cx="715717" cy="467364"/>
            </a:xfrm>
          </p:grpSpPr>
          <p:pic>
            <p:nvPicPr>
              <p:cNvPr id="1659" name="image116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56444"/>
                <a:ext cx="715718" cy="410921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60" name="Shape 1660"/>
              <p:cNvSpPr/>
              <p:nvPr/>
            </p:nvSpPr>
            <p:spPr>
              <a:xfrm>
                <a:off x="2256" y="-1"/>
                <a:ext cx="675826" cy="2992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900"/>
                  </a:spcBef>
                  <a:defRPr sz="15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Poland</a:t>
                </a:r>
              </a:p>
            </p:txBody>
          </p:sp>
        </p:grpSp>
        <p:grpSp>
          <p:nvGrpSpPr>
            <p:cNvPr id="1664" name="Group 1664"/>
            <p:cNvGrpSpPr/>
            <p:nvPr/>
          </p:nvGrpSpPr>
          <p:grpSpPr>
            <a:xfrm>
              <a:off x="8064782" y="73546"/>
              <a:ext cx="830867" cy="530584"/>
              <a:chOff x="0" y="0"/>
              <a:chExt cx="830865" cy="530583"/>
            </a:xfrm>
          </p:grpSpPr>
          <p:pic>
            <p:nvPicPr>
              <p:cNvPr id="1662" name="image117.png" descr="800px-Flag_of_Slovenia_sv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146" y="119662"/>
                <a:ext cx="715720" cy="410922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63" name="Shape 1663"/>
              <p:cNvSpPr/>
              <p:nvPr/>
            </p:nvSpPr>
            <p:spPr>
              <a:xfrm>
                <a:off x="0" y="-1"/>
                <a:ext cx="792190" cy="2992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900"/>
                  </a:spcBef>
                  <a:defRPr sz="15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Slovenia</a:t>
                </a:r>
              </a:p>
            </p:txBody>
          </p:sp>
        </p:grpSp>
        <p:grpSp>
          <p:nvGrpSpPr>
            <p:cNvPr id="1667" name="Group 1667"/>
            <p:cNvGrpSpPr/>
            <p:nvPr/>
          </p:nvGrpSpPr>
          <p:grpSpPr>
            <a:xfrm>
              <a:off x="9037886" y="193209"/>
              <a:ext cx="715719" cy="410921"/>
              <a:chOff x="0" y="0"/>
              <a:chExt cx="715718" cy="410920"/>
            </a:xfrm>
          </p:grpSpPr>
          <p:pic>
            <p:nvPicPr>
              <p:cNvPr id="1665" name="image118.png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-1"/>
                <a:ext cx="715719" cy="410922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66" name="Shape 1666"/>
              <p:cNvSpPr/>
              <p:nvPr/>
            </p:nvSpPr>
            <p:spPr>
              <a:xfrm>
                <a:off x="20320" y="72249"/>
                <a:ext cx="489380" cy="2754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700"/>
                  </a:spcBef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Spain </a:t>
                </a:r>
              </a:p>
            </p:txBody>
          </p:sp>
        </p:grpSp>
        <p:grpSp>
          <p:nvGrpSpPr>
            <p:cNvPr id="1670" name="Group 1670"/>
            <p:cNvGrpSpPr/>
            <p:nvPr/>
          </p:nvGrpSpPr>
          <p:grpSpPr>
            <a:xfrm>
              <a:off x="9710704" y="193209"/>
              <a:ext cx="846670" cy="410921"/>
              <a:chOff x="0" y="0"/>
              <a:chExt cx="846669" cy="410920"/>
            </a:xfrm>
          </p:grpSpPr>
          <p:pic>
            <p:nvPicPr>
              <p:cNvPr id="1668" name="image119.png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0951" y="-1"/>
                <a:ext cx="715719" cy="410922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69" name="Shape 1669"/>
              <p:cNvSpPr/>
              <p:nvPr/>
            </p:nvSpPr>
            <p:spPr>
              <a:xfrm>
                <a:off x="-1" y="6773"/>
                <a:ext cx="811929" cy="336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1000"/>
                  </a:spcBef>
                  <a:defRPr sz="17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Sweden</a:t>
                </a:r>
              </a:p>
            </p:txBody>
          </p:sp>
        </p:grpSp>
        <p:grpSp>
          <p:nvGrpSpPr>
            <p:cNvPr id="1673" name="Group 1673"/>
            <p:cNvGrpSpPr/>
            <p:nvPr/>
          </p:nvGrpSpPr>
          <p:grpSpPr>
            <a:xfrm>
              <a:off x="10543823" y="193209"/>
              <a:ext cx="845024" cy="410921"/>
              <a:chOff x="0" y="0"/>
              <a:chExt cx="845023" cy="410920"/>
            </a:xfrm>
          </p:grpSpPr>
          <p:pic>
            <p:nvPicPr>
              <p:cNvPr id="1671" name="image257.png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0631" y="-1"/>
                <a:ext cx="715719" cy="410922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72" name="Shape 1672"/>
              <p:cNvSpPr/>
              <p:nvPr/>
            </p:nvSpPr>
            <p:spPr>
              <a:xfrm>
                <a:off x="-1" y="6773"/>
                <a:ext cx="845025" cy="2992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900"/>
                  </a:spcBef>
                  <a:defRPr sz="15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Romania</a:t>
                </a:r>
              </a:p>
            </p:txBody>
          </p:sp>
        </p:grpSp>
        <p:grpSp>
          <p:nvGrpSpPr>
            <p:cNvPr id="1676" name="Group 1676"/>
            <p:cNvGrpSpPr/>
            <p:nvPr/>
          </p:nvGrpSpPr>
          <p:grpSpPr>
            <a:xfrm>
              <a:off x="11354954" y="-1"/>
              <a:ext cx="1171665" cy="779689"/>
              <a:chOff x="0" y="0"/>
              <a:chExt cx="1171664" cy="779687"/>
            </a:xfrm>
          </p:grpSpPr>
          <p:pic>
            <p:nvPicPr>
              <p:cNvPr id="1674" name="image120.png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3072" y="120612"/>
                <a:ext cx="609525" cy="562146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75" name="Shape 1675"/>
              <p:cNvSpPr/>
              <p:nvPr/>
            </p:nvSpPr>
            <p:spPr>
              <a:xfrm>
                <a:off x="0" y="0"/>
                <a:ext cx="1171665" cy="7796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/>
              <a:p>
                <a:pPr defTabSz="586952">
                  <a:spcBef>
                    <a:spcPts val="1100"/>
                  </a:spcBef>
                  <a:defRPr sz="1900" b="1">
                    <a:solidFill>
                      <a:srgbClr val="0000CC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  Russia</a:t>
                </a:r>
                <a:endParaRPr>
                  <a:latin typeface="Helvetica"/>
                  <a:ea typeface="Helvetica"/>
                  <a:cs typeface="Helvetica"/>
                  <a:sym typeface="Helvetica"/>
                </a:endParaRPr>
              </a:p>
              <a:p>
                <a:pPr defTabSz="586952">
                  <a:spcBef>
                    <a:spcPts val="1100"/>
                  </a:spcBef>
                  <a:defRPr sz="1900" b="1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Rosatom</a:t>
                </a:r>
              </a:p>
            </p:txBody>
          </p:sp>
        </p:grpSp>
      </p:grpSp>
      <p:grpSp>
        <p:nvGrpSpPr>
          <p:cNvPr id="1680" name="Group 1680"/>
          <p:cNvGrpSpPr/>
          <p:nvPr/>
        </p:nvGrpSpPr>
        <p:grpSpPr>
          <a:xfrm>
            <a:off x="-3" y="5879253"/>
            <a:ext cx="1381765" cy="2889959"/>
            <a:chOff x="-1" y="0"/>
            <a:chExt cx="1381763" cy="2889957"/>
          </a:xfrm>
        </p:grpSpPr>
        <p:sp>
          <p:nvSpPr>
            <p:cNvPr id="1678" name="Shape 1678"/>
            <p:cNvSpPr/>
            <p:nvPr/>
          </p:nvSpPr>
          <p:spPr>
            <a:xfrm>
              <a:off x="-1" y="0"/>
              <a:ext cx="1381764" cy="2889958"/>
            </a:xfrm>
            <a:prstGeom prst="rect">
              <a:avLst/>
            </a:prstGeom>
            <a:solidFill>
              <a:srgbClr val="CCECFF">
                <a:alpha val="2509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1300458">
                <a:spcBef>
                  <a:spcPts val="700"/>
                </a:spcBef>
                <a:defRPr sz="17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679" name="Shape 1679"/>
            <p:cNvSpPr/>
            <p:nvPr/>
          </p:nvSpPr>
          <p:spPr>
            <a:xfrm>
              <a:off x="-1" y="-1"/>
              <a:ext cx="1078020" cy="20893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5016" tIns="65016" rIns="65016" bIns="65016" numCol="1" anchor="t">
              <a:spAutoFit/>
            </a:bodyPr>
            <a:lstStyle/>
            <a:p>
              <a:pPr defTabSz="1300458">
                <a:spcBef>
                  <a:spcPts val="1000"/>
                </a:spcBef>
                <a:defRPr sz="17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Observers</a:t>
              </a:r>
              <a:endParaRPr>
                <a:latin typeface="Helvetica"/>
                <a:ea typeface="Helvetica"/>
                <a:cs typeface="Helvetica"/>
                <a:sym typeface="Helvetica"/>
              </a:endParaRPr>
            </a:p>
            <a:p>
              <a:pPr defTabSz="1300458">
                <a:spcBef>
                  <a:spcPts val="700"/>
                </a:spcBef>
                <a:defRPr sz="17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latin typeface="Helvetica"/>
                <a:ea typeface="Helvetica"/>
                <a:cs typeface="Helvetica"/>
                <a:sym typeface="Helvetica"/>
              </a:endParaRPr>
            </a:p>
            <a:p>
              <a:pPr defTabSz="1300458">
                <a:spcBef>
                  <a:spcPts val="700"/>
                </a:spcBef>
                <a:defRPr sz="17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latin typeface="Helvetica"/>
                <a:ea typeface="Helvetica"/>
                <a:cs typeface="Helvetica"/>
                <a:sym typeface="Helvetica"/>
              </a:endParaRPr>
            </a:p>
            <a:p>
              <a:pPr defTabSz="1300458">
                <a:spcBef>
                  <a:spcPts val="700"/>
                </a:spcBef>
                <a:defRPr sz="17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latin typeface="Helvetica"/>
                <a:ea typeface="Helvetica"/>
                <a:cs typeface="Helvetica"/>
                <a:sym typeface="Helvetica"/>
              </a:endParaRPr>
            </a:p>
            <a:p>
              <a:pPr defTabSz="1300458">
                <a:spcBef>
                  <a:spcPts val="700"/>
                </a:spcBef>
                <a:defRPr sz="17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1685" name="Group 1685"/>
          <p:cNvGrpSpPr/>
          <p:nvPr/>
        </p:nvGrpSpPr>
        <p:grpSpPr>
          <a:xfrm>
            <a:off x="255131" y="6375964"/>
            <a:ext cx="679595" cy="2149408"/>
            <a:chOff x="0" y="-1"/>
            <a:chExt cx="679593" cy="2149407"/>
          </a:xfrm>
        </p:grpSpPr>
        <p:pic>
          <p:nvPicPr>
            <p:cNvPr id="1681" name="image121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1" y="1731098"/>
              <a:ext cx="679595" cy="418309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pic>
          <p:nvPicPr>
            <p:cNvPr id="1682" name="image122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1" y="576156"/>
              <a:ext cx="679595" cy="418307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pic>
          <p:nvPicPr>
            <p:cNvPr id="1683" name="image123.png" descr="Europe_800px-Fla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-1" y="-2"/>
              <a:ext cx="679595" cy="418309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pic>
          <p:nvPicPr>
            <p:cNvPr id="1684" name="image124.png" descr="Saudi_Arabia_svg_750x500Px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" y="1154942"/>
              <a:ext cx="679595" cy="415677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</p:grpSp>
      <p:sp>
        <p:nvSpPr>
          <p:cNvPr id="1686" name="Shape 1686"/>
          <p:cNvSpPr/>
          <p:nvPr/>
        </p:nvSpPr>
        <p:spPr>
          <a:xfrm>
            <a:off x="9085302" y="4860997"/>
            <a:ext cx="4585547" cy="594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16" tIns="65016" rIns="65016" bIns="65016">
            <a:spAutoFit/>
          </a:bodyPr>
          <a:lstStyle>
            <a:lvl1pPr algn="ctr" defTabSz="1300458">
              <a:spcBef>
                <a:spcPts val="2000"/>
              </a:spcBef>
              <a:defRPr sz="3400">
                <a:solidFill>
                  <a:srgbClr val="32323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     </a:t>
            </a:r>
          </a:p>
        </p:txBody>
      </p:sp>
      <p:pic>
        <p:nvPicPr>
          <p:cNvPr id="1687" name="image125.png" descr="FAIR_V1"/>
          <p:cNvPicPr>
            <a:picLocks noChangeAspect="1"/>
          </p:cNvPicPr>
          <p:nvPr/>
        </p:nvPicPr>
        <p:blipFill>
          <a:blip r:embed="rId20"/>
          <a:srcRect l="9483" t="9261" r="17240"/>
          <a:stretch>
            <a:fillRect/>
          </a:stretch>
        </p:blipFill>
        <p:spPr>
          <a:xfrm>
            <a:off x="10286849" y="6847817"/>
            <a:ext cx="2766849" cy="1920215"/>
          </a:xfrm>
          <a:prstGeom prst="rect">
            <a:avLst/>
          </a:prstGeom>
          <a:ln w="88900">
            <a:miter lim="400000"/>
          </a:ln>
        </p:spPr>
      </p:pic>
      <p:pic>
        <p:nvPicPr>
          <p:cNvPr id="1688" name="image107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69572" y="5796249"/>
            <a:ext cx="3016165" cy="1485058"/>
          </a:xfrm>
          <a:prstGeom prst="rect">
            <a:avLst/>
          </a:prstGeom>
          <a:ln w="88900">
            <a:miter lim="400000"/>
          </a:ln>
        </p:spPr>
      </p:pic>
      <p:sp>
        <p:nvSpPr>
          <p:cNvPr id="1689" name="Shape 1689"/>
          <p:cNvSpPr/>
          <p:nvPr/>
        </p:nvSpPr>
        <p:spPr>
          <a:xfrm>
            <a:off x="92534" y="311580"/>
            <a:ext cx="13004804" cy="1730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16" tIns="65016" rIns="65016" bIns="65016">
            <a:spAutoFit/>
          </a:bodyPr>
          <a:lstStyle/>
          <a:p>
            <a:pPr algn="ctr" defTabSz="1300458">
              <a:tabLst>
                <a:tab pos="635000" algn="l"/>
                <a:tab pos="1270000" algn="l"/>
                <a:tab pos="1905000" algn="l"/>
                <a:tab pos="2552700" algn="l"/>
                <a:tab pos="3187700" algn="l"/>
                <a:tab pos="3822700" algn="l"/>
                <a:tab pos="4457700" algn="l"/>
                <a:tab pos="5105400" algn="l"/>
                <a:tab pos="5740400" algn="l"/>
                <a:tab pos="6375400" algn="l"/>
                <a:tab pos="7023100" algn="l"/>
                <a:tab pos="7658100" algn="l"/>
                <a:tab pos="8293100" algn="l"/>
                <a:tab pos="8940800" algn="l"/>
                <a:tab pos="9575800" algn="l"/>
                <a:tab pos="10210800" algn="l"/>
                <a:tab pos="10858500" algn="l"/>
                <a:tab pos="11493500" algn="l"/>
                <a:tab pos="12128500" algn="l"/>
                <a:tab pos="12763500" algn="l"/>
              </a:tabLst>
              <a:defRPr sz="3400" b="1">
                <a:solidFill>
                  <a:srgbClr val="FF93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3600" dirty="0">
                <a:solidFill>
                  <a:srgbClr val="FFFB00"/>
                </a:solidFill>
              </a:rPr>
              <a:t>Death-Star- Machines</a:t>
            </a:r>
            <a:r>
              <a:rPr dirty="0"/>
              <a:t> </a:t>
            </a:r>
            <a:r>
              <a:rPr dirty="0">
                <a:solidFill>
                  <a:srgbClr val="FFFB00"/>
                </a:solidFill>
              </a:rPr>
              <a:t>- FAIR</a:t>
            </a:r>
            <a:r>
              <a:rPr dirty="0">
                <a:solidFill>
                  <a:srgbClr val="FFFFFF"/>
                </a:solidFill>
              </a:rPr>
              <a:t> HIAF </a:t>
            </a:r>
            <a:r>
              <a:rPr dirty="0">
                <a:solidFill>
                  <a:srgbClr val="FFFB00"/>
                </a:solidFill>
              </a:rPr>
              <a:t>NICA STAR</a:t>
            </a:r>
            <a:endParaRPr dirty="0">
              <a:latin typeface="Helvetica"/>
              <a:ea typeface="Helvetica"/>
              <a:cs typeface="Helvetica"/>
              <a:sym typeface="Helvetica"/>
            </a:endParaRPr>
          </a:p>
          <a:p>
            <a:pPr algn="ctr" defTabSz="1300458">
              <a:tabLst>
                <a:tab pos="635000" algn="l"/>
                <a:tab pos="1270000" algn="l"/>
                <a:tab pos="1905000" algn="l"/>
                <a:tab pos="2552700" algn="l"/>
                <a:tab pos="3187700" algn="l"/>
                <a:tab pos="3822700" algn="l"/>
                <a:tab pos="4457700" algn="l"/>
                <a:tab pos="5105400" algn="l"/>
                <a:tab pos="5740400" algn="l"/>
                <a:tab pos="6375400" algn="l"/>
                <a:tab pos="7023100" algn="l"/>
                <a:tab pos="7658100" algn="l"/>
                <a:tab pos="8293100" algn="l"/>
                <a:tab pos="8940800" algn="l"/>
                <a:tab pos="9575800" algn="l"/>
                <a:tab pos="10210800" algn="l"/>
                <a:tab pos="10858500" algn="l"/>
                <a:tab pos="11493500" algn="l"/>
                <a:tab pos="12128500" algn="l"/>
                <a:tab pos="12763500" algn="l"/>
              </a:tabLst>
              <a:defRPr sz="34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 err="1"/>
              <a:t>NeutronStar</a:t>
            </a:r>
            <a:r>
              <a:rPr dirty="0"/>
              <a:t> matter in the Lab - Heavy Ion Collisions</a:t>
            </a:r>
          </a:p>
          <a:p>
            <a:pPr algn="ctr" defTabSz="1300458">
              <a:tabLst>
                <a:tab pos="635000" algn="l"/>
                <a:tab pos="1270000" algn="l"/>
                <a:tab pos="1905000" algn="l"/>
                <a:tab pos="2552700" algn="l"/>
                <a:tab pos="3187700" algn="l"/>
                <a:tab pos="3822700" algn="l"/>
                <a:tab pos="4457700" algn="l"/>
                <a:tab pos="5105400" algn="l"/>
                <a:tab pos="5740400" algn="l"/>
                <a:tab pos="6375400" algn="l"/>
                <a:tab pos="7023100" algn="l"/>
                <a:tab pos="7658100" algn="l"/>
                <a:tab pos="8293100" algn="l"/>
                <a:tab pos="8940800" algn="l"/>
                <a:tab pos="9575800" algn="l"/>
                <a:tab pos="10210800" algn="l"/>
                <a:tab pos="10858500" algn="l"/>
                <a:tab pos="11493500" algn="l"/>
                <a:tab pos="12128500" algn="l"/>
                <a:tab pos="12763500" algn="l"/>
              </a:tabLst>
              <a:defRPr sz="34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rgbClr val="FFFB00"/>
                </a:solidFill>
              </a:rPr>
              <a:t>Charm and Beauty of </a:t>
            </a:r>
            <a:r>
              <a:rPr dirty="0">
                <a:solidFill>
                  <a:srgbClr val="FFFF00"/>
                </a:solidFill>
              </a:rPr>
              <a:t>International Collaboration   </a:t>
            </a:r>
          </a:p>
        </p:txBody>
      </p:sp>
      <p:sp>
        <p:nvSpPr>
          <p:cNvPr id="1690" name="Shape 1690"/>
          <p:cNvSpPr>
            <a:spLocks noGrp="1"/>
          </p:cNvSpPr>
          <p:nvPr>
            <p:ph type="sldNum" sz="quarter" idx="2"/>
          </p:nvPr>
        </p:nvSpPr>
        <p:spPr>
          <a:xfrm>
            <a:off x="12353651" y="9139773"/>
            <a:ext cx="346349" cy="3200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4" tIns="45714" rIns="45714" bIns="45714"/>
          <a:lstStyle>
            <a:lvl1pPr defTabSz="1300458"/>
          </a:lstStyle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1691" name="Shape 1691"/>
          <p:cNvSpPr/>
          <p:nvPr/>
        </p:nvSpPr>
        <p:spPr>
          <a:xfrm>
            <a:off x="1397000" y="9342973"/>
            <a:ext cx="3034454" cy="320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4" tIns="45714" rIns="45714" bIns="45714" anchor="ctr">
            <a:spAutoFit/>
          </a:bodyPr>
          <a:lstStyle>
            <a:lvl1pPr defTabSz="1300458">
              <a:defRPr sz="15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11.11. 2019</a:t>
            </a:r>
          </a:p>
        </p:txBody>
      </p:sp>
    </p:spTree>
    <p:extLst>
      <p:ext uri="{BB962C8B-B14F-4D97-AF65-F5344CB8AC3E}">
        <p14:creationId xmlns:p14="http://schemas.microsoft.com/office/powerpoint/2010/main" val="3140814242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7" grpId="0" animBg="1" advAuto="0"/>
      <p:bldP spid="1688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Shape 1382"/>
          <p:cNvSpPr>
            <a:spLocks noGrp="1"/>
          </p:cNvSpPr>
          <p:nvPr>
            <p:ph type="title" idx="4294967295"/>
          </p:nvPr>
        </p:nvSpPr>
        <p:spPr>
          <a:xfrm>
            <a:off x="0" y="-305285"/>
            <a:ext cx="13004802" cy="1506635"/>
          </a:xfrm>
          <a:prstGeom prst="rect">
            <a:avLst/>
          </a:prstGeom>
          <a:solidFill>
            <a:srgbClr val="FFFFFF"/>
          </a:solidFill>
          <a:effectLst/>
        </p:spPr>
        <p:txBody>
          <a:bodyPr lIns="0" tIns="0" rIns="0" bIns="0">
            <a:normAutofit/>
          </a:bodyPr>
          <a:lstStyle/>
          <a:p>
            <a:pPr marL="0" marR="0" defTabSz="914400">
              <a:lnSpc>
                <a:spcPct val="93000"/>
              </a:lnSpc>
              <a:tabLst>
                <a:tab pos="571500" algn="l"/>
                <a:tab pos="1155700" algn="l"/>
                <a:tab pos="1727200" algn="l"/>
                <a:tab pos="2311400" algn="l"/>
                <a:tab pos="2882900" algn="l"/>
                <a:tab pos="3467100" algn="l"/>
                <a:tab pos="4051300" algn="l"/>
                <a:tab pos="4622800" algn="l"/>
                <a:tab pos="5207000" algn="l"/>
                <a:tab pos="5778500" algn="l"/>
                <a:tab pos="6362700" algn="l"/>
                <a:tab pos="6946900" algn="l"/>
                <a:tab pos="7518400" algn="l"/>
                <a:tab pos="8102600" algn="l"/>
                <a:tab pos="8674100" algn="l"/>
                <a:tab pos="9258300" algn="l"/>
                <a:tab pos="9842500" algn="l"/>
                <a:tab pos="10414000" algn="l"/>
                <a:tab pos="10998200" algn="l"/>
                <a:tab pos="11569700" algn="l"/>
              </a:tabLst>
              <a:defRPr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Neutron Star, </a:t>
            </a:r>
            <a:r>
              <a:rPr>
                <a:solidFill>
                  <a:srgbClr val="FF2431"/>
                </a:solidFill>
              </a:rPr>
              <a:t>Quark Star</a:t>
            </a:r>
            <a:r>
              <a:t>, Black hole ?</a:t>
            </a:r>
          </a:p>
        </p:txBody>
      </p:sp>
      <p:pic>
        <p:nvPicPr>
          <p:cNvPr id="1383" name="image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073" y="1063825"/>
            <a:ext cx="14101088" cy="8755170"/>
          </a:xfrm>
          <a:prstGeom prst="rect">
            <a:avLst/>
          </a:prstGeom>
          <a:ln w="88900">
            <a:miter lim="400000"/>
          </a:ln>
          <a:effectLst>
            <a:outerShdw dist="152735" dir="2700000" rotWithShape="0">
              <a:srgbClr val="808080"/>
            </a:outerShdw>
          </a:effectLst>
        </p:spPr>
      </p:pic>
      <p:sp>
        <p:nvSpPr>
          <p:cNvPr id="1384" name="Shape 13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571500" algn="l"/>
                <a:tab pos="1155700" algn="l"/>
                <a:tab pos="1727200" algn="l"/>
                <a:tab pos="2311400" algn="l"/>
                <a:tab pos="2882900" algn="l"/>
                <a:tab pos="3467100" algn="l"/>
                <a:tab pos="4051300" algn="l"/>
                <a:tab pos="4622800" algn="l"/>
                <a:tab pos="5207000" algn="l"/>
                <a:tab pos="5778500" algn="l"/>
                <a:tab pos="6362700" algn="l"/>
                <a:tab pos="6946900" algn="l"/>
                <a:tab pos="7518400" algn="l"/>
                <a:tab pos="8102600" algn="l"/>
                <a:tab pos="8674100" algn="l"/>
                <a:tab pos="9258300" algn="l"/>
                <a:tab pos="9842500" algn="l"/>
                <a:tab pos="10414000" algn="l"/>
                <a:tab pos="10998200" algn="l"/>
                <a:tab pos="11569700" algn="l"/>
              </a:tabLst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385" name="Shape 1385"/>
          <p:cNvSpPr/>
          <p:nvPr/>
        </p:nvSpPr>
        <p:spPr>
          <a:xfrm>
            <a:off x="12113417" y="4323322"/>
            <a:ext cx="307183" cy="307947"/>
          </a:xfrm>
          <a:prstGeom prst="ellipse">
            <a:avLst/>
          </a:prstGeom>
          <a:solidFill>
            <a:srgbClr val="000000"/>
          </a:solidFill>
          <a:ln w="25400">
            <a:solidFill>
              <a:srgbClr val="80989C"/>
            </a:solidFill>
          </a:ln>
        </p:spPr>
        <p:txBody>
          <a:bodyPr lIns="50800" tIns="50800" rIns="50800" bIns="50800" anchor="ctr"/>
          <a:lstStyle/>
          <a:p>
            <a:pPr defTabSz="456699"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/>
          <p:nvPr/>
        </p:nvSpPr>
        <p:spPr>
          <a:xfrm>
            <a:off x="100907" y="8129138"/>
            <a:ext cx="8038400" cy="55978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707"/>
          </a:p>
        </p:txBody>
      </p:sp>
      <p:pic>
        <p:nvPicPr>
          <p:cNvPr id="92" name="Google Shape;9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0017" y="2434827"/>
            <a:ext cx="5187322" cy="380022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558400" y="1239040"/>
            <a:ext cx="11887787" cy="761173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marL="0" algn="l"/>
            <a:r>
              <a:rPr lang="en" dirty="0"/>
              <a:t>QCD phenomenology for the EoS: </a:t>
            </a:r>
            <a:r>
              <a:rPr lang="de-DE" dirty="0"/>
              <a:t>CMF</a:t>
            </a:r>
            <a:endParaRPr dirty="0"/>
          </a:p>
          <a:p>
            <a:pPr marL="0" algn="l"/>
            <a:endParaRPr dirty="0"/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12140519" y="7974543"/>
            <a:ext cx="780373" cy="559787"/>
          </a:xfrm>
          <a:prstGeom prst="rect">
            <a:avLst/>
          </a:prstGeom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r"/>
            <a:fld id="{00000000-1234-1234-1234-123412341234}" type="slidenum">
              <a:rPr lang="en"/>
              <a:pPr algn="r"/>
              <a:t>4</a:t>
            </a:fld>
            <a:endParaRPr/>
          </a:p>
        </p:txBody>
      </p:sp>
      <p:sp>
        <p:nvSpPr>
          <p:cNvPr id="95" name="Google Shape;95;p14"/>
          <p:cNvSpPr txBox="1"/>
          <p:nvPr/>
        </p:nvSpPr>
        <p:spPr>
          <a:xfrm>
            <a:off x="5326827" y="6010205"/>
            <a:ext cx="3000747" cy="92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" sz="1707" b="1">
                <a:latin typeface="Ubuntu"/>
                <a:ea typeface="Ubuntu"/>
                <a:cs typeface="Ubuntu"/>
                <a:sym typeface="Ubuntu"/>
              </a:rPr>
              <a:t>Hadron Resonance Gas</a:t>
            </a:r>
            <a:endParaRPr sz="1707" b="1">
              <a:latin typeface="Ubuntu"/>
              <a:ea typeface="Ubuntu"/>
              <a:cs typeface="Ubuntu"/>
              <a:sym typeface="Ubuntu"/>
            </a:endParaRPr>
          </a:p>
          <a:p>
            <a:r>
              <a:rPr lang="en" sz="1707" b="1">
                <a:latin typeface="Ubuntu"/>
                <a:ea typeface="Ubuntu"/>
                <a:cs typeface="Ubuntu"/>
                <a:sym typeface="Ubuntu"/>
              </a:rPr>
              <a:t> </a:t>
            </a:r>
            <a:endParaRPr sz="1707"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291449" y="5081351"/>
            <a:ext cx="5000107" cy="92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" sz="1707" b="1">
                <a:latin typeface="Ubuntu"/>
                <a:ea typeface="Ubuntu"/>
                <a:cs typeface="Ubuntu"/>
                <a:sym typeface="Ubuntu"/>
              </a:rPr>
              <a:t>Parity doubling </a:t>
            </a:r>
            <a:r>
              <a:rPr lang="en" sz="1422" i="1">
                <a:latin typeface="Helvetica Neue"/>
                <a:ea typeface="Helvetica Neue"/>
                <a:cs typeface="Helvetica Neue"/>
                <a:sym typeface="Helvetica Neue"/>
              </a:rPr>
              <a:t>G. Aarts et al., 1710.08294</a:t>
            </a:r>
            <a:endParaRPr sz="1422"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9146062" y="5159787"/>
            <a:ext cx="4092160" cy="92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" sz="1707" b="1">
                <a:latin typeface="Ubuntu"/>
                <a:ea typeface="Ubuntu"/>
                <a:cs typeface="Ubuntu"/>
                <a:sym typeface="Ubuntu"/>
              </a:rPr>
              <a:t>Nuclear matter properties</a:t>
            </a:r>
            <a:endParaRPr sz="1707" b="1">
              <a:latin typeface="Ubuntu"/>
              <a:ea typeface="Ubuntu"/>
              <a:cs typeface="Ubuntu"/>
              <a:sym typeface="Ubuntu"/>
            </a:endParaRPr>
          </a:p>
          <a:p>
            <a:r>
              <a:rPr lang="en" sz="1422" i="1">
                <a:latin typeface="Helvetica Neue"/>
                <a:ea typeface="Helvetica Neue"/>
                <a:cs typeface="Helvetica Neue"/>
                <a:sym typeface="Helvetica Neue"/>
              </a:rPr>
              <a:t> J. Pochodzalla et al., Phys.Rev.Lett. 75 (1995) </a:t>
            </a:r>
            <a:endParaRPr sz="1422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" sz="1422" i="1">
                <a:latin typeface="Helvetica Neue"/>
                <a:ea typeface="Helvetica Neue"/>
                <a:cs typeface="Helvetica Neue"/>
                <a:sym typeface="Helvetica Neue"/>
              </a:rPr>
              <a:t> V. Vovchenko et al., 1506.05763</a:t>
            </a:r>
            <a:endParaRPr sz="1422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/>
            <a:endParaRPr sz="1707"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9344000" y="1999680"/>
            <a:ext cx="3586133" cy="92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algn="ctr"/>
            <a:r>
              <a:rPr lang="en" sz="1707" b="1">
                <a:latin typeface="Ubuntu"/>
                <a:ea typeface="Ubuntu"/>
                <a:cs typeface="Ubuntu"/>
                <a:sym typeface="Ubuntu"/>
              </a:rPr>
              <a:t>Stefan-Boltzmann limit T=0</a:t>
            </a:r>
            <a:endParaRPr sz="1707" b="1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9" name="Google Shape;9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55136" y="2892336"/>
            <a:ext cx="3441293" cy="242990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 txBox="1"/>
          <p:nvPr/>
        </p:nvSpPr>
        <p:spPr>
          <a:xfrm>
            <a:off x="9801671" y="2308373"/>
            <a:ext cx="4092160" cy="3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" sz="1422" i="1">
                <a:latin typeface="Helvetica Neue"/>
                <a:ea typeface="Helvetica Neue"/>
                <a:cs typeface="Helvetica Neue"/>
                <a:sym typeface="Helvetica Neue"/>
              </a:rPr>
              <a:t>A. Kurkela, P. Romatschke,</a:t>
            </a:r>
            <a:endParaRPr sz="1422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" sz="1422" i="1">
                <a:latin typeface="Helvetica Neue"/>
                <a:ea typeface="Helvetica Neue"/>
                <a:cs typeface="Helvetica Neue"/>
                <a:sym typeface="Helvetica Neue"/>
              </a:rPr>
              <a:t> A. Vuorinen,  0912.1856</a:t>
            </a:r>
            <a:endParaRPr sz="1422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sz="1422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01" name="Google Shape;101;p14"/>
          <p:cNvGrpSpPr/>
          <p:nvPr/>
        </p:nvGrpSpPr>
        <p:grpSpPr>
          <a:xfrm>
            <a:off x="814898" y="2000213"/>
            <a:ext cx="6673493" cy="2876584"/>
            <a:chOff x="776075" y="549150"/>
            <a:chExt cx="4692300" cy="2022598"/>
          </a:xfrm>
        </p:grpSpPr>
        <p:sp>
          <p:nvSpPr>
            <p:cNvPr id="102" name="Google Shape;102;p14"/>
            <p:cNvSpPr txBox="1"/>
            <p:nvPr/>
          </p:nvSpPr>
          <p:spPr>
            <a:xfrm>
              <a:off x="776075" y="549150"/>
              <a:ext cx="4692300" cy="65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027" tIns="130027" rIns="130027" bIns="130027" anchor="t" anchorCtr="0">
              <a:noAutofit/>
            </a:bodyPr>
            <a:lstStyle/>
            <a:p>
              <a:r>
                <a:rPr lang="en" sz="1707" b="1">
                  <a:latin typeface="Ubuntu"/>
                  <a:ea typeface="Ubuntu"/>
                  <a:cs typeface="Ubuntu"/>
                  <a:sym typeface="Ubuntu"/>
                </a:rPr>
                <a:t>Stefan-Boltzmann limit </a:t>
              </a:r>
              <a:r>
                <a:rPr lang="en" sz="1707" b="1" i="1">
                  <a:latin typeface="Ubuntu"/>
                  <a:ea typeface="Ubuntu"/>
                  <a:cs typeface="Ubuntu"/>
                  <a:sym typeface="Ubuntu"/>
                </a:rPr>
                <a:t>μ</a:t>
              </a:r>
              <a:r>
                <a:rPr lang="en" sz="1707" b="1" baseline="-25000">
                  <a:latin typeface="Ubuntu"/>
                  <a:ea typeface="Ubuntu"/>
                  <a:cs typeface="Ubuntu"/>
                  <a:sym typeface="Ubuntu"/>
                </a:rPr>
                <a:t>B</a:t>
              </a:r>
              <a:r>
                <a:rPr lang="en" sz="1707" b="1">
                  <a:latin typeface="Ubuntu"/>
                  <a:ea typeface="Ubuntu"/>
                  <a:cs typeface="Ubuntu"/>
                  <a:sym typeface="Ubuntu"/>
                </a:rPr>
                <a:t>=0  </a:t>
              </a:r>
              <a:r>
                <a:rPr lang="en" sz="1422" i="1">
                  <a:latin typeface="Helvetica Neue"/>
                  <a:ea typeface="Helvetica Neue"/>
                  <a:cs typeface="Helvetica Neue"/>
                  <a:sym typeface="Helvetica Neue"/>
                </a:rPr>
                <a:t>HotQCD, 1407.6387</a:t>
              </a:r>
              <a:endParaRPr sz="1422" b="1"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103" name="Google Shape;103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76075" y="863213"/>
              <a:ext cx="2281326" cy="17085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4" name="Google Shape;10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1449" y="5597724"/>
            <a:ext cx="3585937" cy="27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4"/>
          <p:cNvSpPr txBox="1"/>
          <p:nvPr/>
        </p:nvSpPr>
        <p:spPr>
          <a:xfrm>
            <a:off x="2390083" y="8288192"/>
            <a:ext cx="3000747" cy="186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endParaRPr sz="1707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" name="Google Shape;106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03449" y="6221574"/>
            <a:ext cx="3255467" cy="216769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4"/>
          <p:cNvSpPr txBox="1"/>
          <p:nvPr/>
        </p:nvSpPr>
        <p:spPr>
          <a:xfrm>
            <a:off x="8645262" y="8284879"/>
            <a:ext cx="5028693" cy="287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endParaRPr sz="1707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8" name="Google Shape;108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82401" y="6455147"/>
            <a:ext cx="2888640" cy="207925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 txBox="1"/>
          <p:nvPr/>
        </p:nvSpPr>
        <p:spPr>
          <a:xfrm>
            <a:off x="6971058" y="6408427"/>
            <a:ext cx="4266667" cy="4266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" sz="1422" i="1">
                <a:latin typeface="Helvetica Neue"/>
                <a:ea typeface="Helvetica Neue"/>
                <a:cs typeface="Helvetica Neue"/>
                <a:sym typeface="Helvetica Neue"/>
              </a:rPr>
              <a:t>Vovchenko,</a:t>
            </a:r>
            <a:endParaRPr sz="1422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" sz="1422" i="1">
                <a:latin typeface="Helvetica Neue"/>
                <a:ea typeface="Helvetica Neue"/>
                <a:cs typeface="Helvetica Neue"/>
                <a:sym typeface="Helvetica Neue"/>
              </a:rPr>
              <a:t>Gorenstein,</a:t>
            </a:r>
            <a:endParaRPr sz="1422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" sz="1422" i="1">
                <a:latin typeface="Helvetica Neue"/>
                <a:ea typeface="Helvetica Neue"/>
                <a:cs typeface="Helvetica Neue"/>
                <a:sym typeface="Helvetica Neue"/>
              </a:rPr>
              <a:t>Stoecker, </a:t>
            </a:r>
            <a:endParaRPr sz="1422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" sz="1422" i="1">
                <a:latin typeface="Helvetica Neue"/>
                <a:ea typeface="Helvetica Neue"/>
                <a:cs typeface="Helvetica Neue"/>
                <a:sym typeface="Helvetica Neue"/>
              </a:rPr>
              <a:t>1609.03975</a:t>
            </a:r>
            <a:endParaRPr sz="1422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84685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9" name="image79.png"/>
          <p:cNvPicPr>
            <a:picLocks noChangeAspect="1"/>
          </p:cNvPicPr>
          <p:nvPr/>
        </p:nvPicPr>
        <p:blipFill>
          <a:blip r:embed="rId2"/>
          <a:srcRect l="19981" t="10071" r="8193" b="3530"/>
          <a:stretch>
            <a:fillRect/>
          </a:stretch>
        </p:blipFill>
        <p:spPr>
          <a:xfrm>
            <a:off x="2068072" y="1214635"/>
            <a:ext cx="10829748" cy="7324519"/>
          </a:xfrm>
          <a:prstGeom prst="rect">
            <a:avLst/>
          </a:prstGeom>
          <a:ln w="88900">
            <a:miter lim="400000"/>
          </a:ln>
        </p:spPr>
      </p:pic>
      <p:sp>
        <p:nvSpPr>
          <p:cNvPr id="1410" name="Shape 1410"/>
          <p:cNvSpPr>
            <a:spLocks noGrp="1"/>
          </p:cNvSpPr>
          <p:nvPr>
            <p:ph type="title"/>
          </p:nvPr>
        </p:nvSpPr>
        <p:spPr>
          <a:xfrm>
            <a:off x="3026143" y="0"/>
            <a:ext cx="13004802" cy="101504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433FF"/>
                </a:solidFill>
              </a:defRPr>
            </a:pPr>
            <a:r>
              <a:rPr sz="4800" dirty="0" err="1"/>
              <a:t>Neutr</a:t>
            </a:r>
            <a:r>
              <a:rPr lang="de-DE" sz="4800" dirty="0"/>
              <a:t>o</a:t>
            </a:r>
            <a:r>
              <a:rPr sz="4800" dirty="0"/>
              <a:t>n Star</a:t>
            </a:r>
            <a:r>
              <a:rPr lang="de-DE" sz="4800" dirty="0"/>
              <a:t>s</a:t>
            </a:r>
            <a:r>
              <a:rPr sz="4800" dirty="0"/>
              <a:t> Mass</a:t>
            </a:r>
            <a:r>
              <a:rPr lang="de-DE" sz="4800" dirty="0"/>
              <a:t> vs. </a:t>
            </a:r>
            <a:r>
              <a:rPr sz="4800" dirty="0"/>
              <a:t>Radius</a:t>
            </a:r>
            <a:r>
              <a:rPr lang="de-DE" sz="4800" dirty="0"/>
              <a:t> in CMF</a:t>
            </a:r>
            <a:br>
              <a:rPr lang="x-none" sz="4800" dirty="0"/>
            </a:br>
            <a:r>
              <a:rPr lang="de-DE" sz="2000" dirty="0">
                <a:solidFill>
                  <a:srgbClr val="FF2600"/>
                </a:solidFill>
              </a:rPr>
              <a:t>Anton </a:t>
            </a:r>
            <a:r>
              <a:rPr lang="de-DE" sz="2000" dirty="0" err="1">
                <a:solidFill>
                  <a:srgbClr val="FF2600"/>
                </a:solidFill>
              </a:rPr>
              <a:t>Motornenko</a:t>
            </a:r>
            <a:endParaRPr sz="2000" dirty="0">
              <a:solidFill>
                <a:srgbClr val="FF2600"/>
              </a:solidFill>
            </a:endParaRPr>
          </a:p>
        </p:txBody>
      </p:sp>
      <p:sp>
        <p:nvSpPr>
          <p:cNvPr id="1411" name="Shape 1411"/>
          <p:cNvSpPr>
            <a:spLocks noGrp="1"/>
          </p:cNvSpPr>
          <p:nvPr>
            <p:ph type="sldNum" sz="quarter" idx="2"/>
          </p:nvPr>
        </p:nvSpPr>
        <p:spPr>
          <a:xfrm>
            <a:off x="12450372" y="9142268"/>
            <a:ext cx="470520" cy="4759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412" name="Shape 1412"/>
          <p:cNvSpPr/>
          <p:nvPr/>
        </p:nvSpPr>
        <p:spPr>
          <a:xfrm>
            <a:off x="-253300" y="3740065"/>
            <a:ext cx="3034457" cy="5086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2" tIns="65022" rIns="65022" bIns="65022">
            <a:spAutoFit/>
          </a:bodyPr>
          <a:lstStyle/>
          <a:p>
            <a:pPr defTabSz="1300480">
              <a:defRPr sz="2700" b="1">
                <a:latin typeface="Arial"/>
                <a:ea typeface="Arial"/>
                <a:cs typeface="Arial"/>
                <a:sym typeface="Arial"/>
              </a:defRPr>
            </a:pPr>
            <a:r>
              <a:rPr lang="x-none" dirty="0"/>
              <a:t>      </a:t>
            </a:r>
            <a:r>
              <a:rPr dirty="0"/>
              <a:t>Features</a:t>
            </a:r>
            <a:r>
              <a:rPr sz="2200" b="0" dirty="0"/>
              <a:t>: </a:t>
            </a:r>
            <a:endParaRPr sz="2200" dirty="0"/>
          </a:p>
          <a:p>
            <a:pPr marL="367391" indent="-367391" defTabSz="1300480">
              <a:buSzPct val="100000"/>
              <a:buFont typeface="Wingdings"/>
              <a:buChar char="▪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Maximum NS-</a:t>
            </a:r>
          </a:p>
          <a:p>
            <a:pPr marL="367391" indent="-367391" defTabSz="1300480">
              <a:buSzPct val="100000"/>
              <a:buFont typeface="Wingdings"/>
              <a:buChar char="▪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mass  observed</a:t>
            </a:r>
          </a:p>
          <a:p>
            <a:pPr marL="367391" indent="-367391" defTabSz="1300480">
              <a:buSzPct val="100000"/>
              <a:buFont typeface="Wingdings"/>
              <a:buChar char="▪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=2.0xMsolar &amp; &lt;</a:t>
            </a:r>
            <a:r>
              <a:rPr b="1" dirty="0">
                <a:solidFill>
                  <a:srgbClr val="FF2600"/>
                </a:solidFill>
              </a:rPr>
              <a:t>2.1xMsolar- </a:t>
            </a:r>
            <a:r>
              <a:rPr dirty="0"/>
              <a:t>limit of GW170817</a:t>
            </a:r>
          </a:p>
          <a:p>
            <a:pPr marL="367391" indent="-367391" defTabSz="1300480">
              <a:buSzPct val="100000"/>
              <a:buFont typeface="Wingdings"/>
              <a:buChar char="▪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Radii ~ 12-13km observed </a:t>
            </a:r>
          </a:p>
          <a:p>
            <a:pPr marL="367391" indent="-367391" defTabSz="1300480">
              <a:buSzPct val="100000"/>
              <a:buFont typeface="Wingdings"/>
              <a:buChar char="▪"/>
              <a:defRPr sz="22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323304" indent="-323304" defTabSz="1300480">
              <a:buSzPct val="100000"/>
              <a:buFont typeface="Wingdings"/>
              <a:buChar char="▪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hybrid star’s </a:t>
            </a:r>
            <a:r>
              <a:rPr dirty="0" err="1"/>
              <a:t>rel.EoS</a:t>
            </a:r>
            <a:r>
              <a:rPr dirty="0"/>
              <a:t> at high 𝝁</a:t>
            </a:r>
            <a:r>
              <a:rPr baseline="-18089" dirty="0"/>
              <a:t>B</a:t>
            </a:r>
            <a:r>
              <a:rPr sz="2500" dirty="0"/>
              <a:t> </a:t>
            </a:r>
            <a:r>
              <a:rPr dirty="0"/>
              <a:t>must </a:t>
            </a:r>
            <a:r>
              <a:rPr b="1" dirty="0">
                <a:solidFill>
                  <a:srgbClr val="0433FF"/>
                </a:solidFill>
              </a:rPr>
              <a:t>agree with lattice QCD data</a:t>
            </a:r>
            <a:r>
              <a:rPr dirty="0"/>
              <a:t> at low 𝝁</a:t>
            </a:r>
            <a:r>
              <a:rPr baseline="-18089" dirty="0"/>
              <a:t>B</a:t>
            </a:r>
            <a:r>
              <a:rPr sz="2500" dirty="0"/>
              <a:t> </a:t>
            </a:r>
          </a:p>
          <a:p>
            <a:pPr defTabSz="1300480">
              <a:defRPr sz="25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 </a:t>
            </a:r>
          </a:p>
        </p:txBody>
      </p:sp>
      <p:sp>
        <p:nvSpPr>
          <p:cNvPr id="1413" name="Shape 1413"/>
          <p:cNvSpPr/>
          <p:nvPr/>
        </p:nvSpPr>
        <p:spPr>
          <a:xfrm>
            <a:off x="57916" y="8375982"/>
            <a:ext cx="12658120" cy="956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2" tIns="65022" rIns="65022" bIns="65022">
            <a:spAutoFit/>
          </a:bodyPr>
          <a:lstStyle/>
          <a:p>
            <a:pPr defTabSz="1300480">
              <a:defRPr sz="2900" i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Anton </a:t>
            </a:r>
            <a:r>
              <a:rPr b="1" dirty="0" err="1">
                <a:solidFill>
                  <a:srgbClr val="FF4000"/>
                </a:solidFill>
              </a:rPr>
              <a:t>Motornenko</a:t>
            </a:r>
            <a:r>
              <a:rPr b="1" dirty="0">
                <a:solidFill>
                  <a:srgbClr val="0433FF"/>
                </a:solidFill>
              </a:rPr>
              <a:t>,</a:t>
            </a:r>
            <a:r>
              <a:rPr dirty="0"/>
              <a:t> </a:t>
            </a:r>
            <a:r>
              <a:rPr dirty="0" err="1"/>
              <a:t>Vovchenko</a:t>
            </a:r>
            <a:r>
              <a:rPr dirty="0"/>
              <a:t>, </a:t>
            </a:r>
            <a:r>
              <a:rPr dirty="0" err="1"/>
              <a:t>Steinheimer</a:t>
            </a:r>
            <a:r>
              <a:rPr dirty="0"/>
              <a:t>, </a:t>
            </a:r>
            <a:r>
              <a:rPr dirty="0">
                <a:solidFill>
                  <a:srgbClr val="0433FF"/>
                </a:solidFill>
              </a:rPr>
              <a:t>Stefan Schramm</a:t>
            </a:r>
            <a:r>
              <a:rPr dirty="0"/>
              <a:t>, </a:t>
            </a:r>
            <a:r>
              <a:rPr dirty="0" err="1"/>
              <a:t>Stoecker</a:t>
            </a:r>
            <a:r>
              <a:rPr dirty="0"/>
              <a:t> 1809.02000, NPA (2019), QM’19 Wuhan</a:t>
            </a:r>
          </a:p>
        </p:txBody>
      </p:sp>
      <p:sp>
        <p:nvSpPr>
          <p:cNvPr id="1414" name="Shape 1414"/>
          <p:cNvSpPr/>
          <p:nvPr/>
        </p:nvSpPr>
        <p:spPr>
          <a:xfrm>
            <a:off x="12897968" y="-6016347"/>
            <a:ext cx="1828801" cy="13792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                                            </a:t>
            </a:r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</p:txBody>
      </p:sp>
      <p:pic>
        <p:nvPicPr>
          <p:cNvPr id="1415" name="image17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243" y="4893331"/>
            <a:ext cx="7298794" cy="967025"/>
          </a:xfrm>
          <a:prstGeom prst="rect">
            <a:avLst/>
          </a:prstGeom>
          <a:ln w="88900">
            <a:miter lim="400000"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B8B843D-E072-492B-8A63-227CF0356D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12628" r="13779" b="21340"/>
          <a:stretch/>
        </p:blipFill>
        <p:spPr>
          <a:xfrm>
            <a:off x="-18478" y="-87835"/>
            <a:ext cx="2799635" cy="3917857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Shape 1461"/>
          <p:cNvSpPr>
            <a:spLocks noGrp="1"/>
          </p:cNvSpPr>
          <p:nvPr>
            <p:ph type="title"/>
          </p:nvPr>
        </p:nvSpPr>
        <p:spPr>
          <a:xfrm>
            <a:off x="-1" y="26453"/>
            <a:ext cx="13004801" cy="1015041"/>
          </a:xfrm>
          <a:prstGeom prst="rect">
            <a:avLst/>
          </a:prstGeom>
        </p:spPr>
        <p:txBody>
          <a:bodyPr/>
          <a:lstStyle/>
          <a:p>
            <a:r>
              <a:rPr lang="x-none" dirty="0"/>
              <a:t>    </a:t>
            </a:r>
            <a:r>
              <a:rPr lang="de-DE" dirty="0"/>
              <a:t>CMF - </a:t>
            </a:r>
            <a:r>
              <a:rPr dirty="0"/>
              <a:t>Equation of state at T=0: </a:t>
            </a:r>
            <a:r>
              <a:rPr lang="de-DE" dirty="0"/>
              <a:t>N</a:t>
            </a:r>
            <a:r>
              <a:rPr dirty="0" err="1"/>
              <a:t>eutron</a:t>
            </a:r>
            <a:r>
              <a:rPr dirty="0"/>
              <a:t> </a:t>
            </a:r>
            <a:r>
              <a:rPr lang="de-DE" dirty="0"/>
              <a:t>S</a:t>
            </a:r>
            <a:r>
              <a:rPr dirty="0"/>
              <a:t>tars</a:t>
            </a:r>
          </a:p>
        </p:txBody>
      </p:sp>
      <p:sp>
        <p:nvSpPr>
          <p:cNvPr id="1462" name="Shape 1462"/>
          <p:cNvSpPr>
            <a:spLocks noGrp="1"/>
          </p:cNvSpPr>
          <p:nvPr>
            <p:ph type="sldNum" sz="quarter" idx="2"/>
          </p:nvPr>
        </p:nvSpPr>
        <p:spPr>
          <a:xfrm>
            <a:off x="12450370" y="9142267"/>
            <a:ext cx="470522" cy="4759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463" name="image56.png"/>
          <p:cNvPicPr>
            <a:picLocks noChangeAspect="1"/>
          </p:cNvPicPr>
          <p:nvPr/>
        </p:nvPicPr>
        <p:blipFill>
          <a:blip r:embed="rId2"/>
          <a:srcRect t="622" b="622"/>
          <a:stretch>
            <a:fillRect/>
          </a:stretch>
        </p:blipFill>
        <p:spPr>
          <a:xfrm>
            <a:off x="-311728" y="840621"/>
            <a:ext cx="7855527" cy="8886526"/>
          </a:xfrm>
          <a:prstGeom prst="rect">
            <a:avLst/>
          </a:prstGeom>
          <a:ln w="88900">
            <a:miter lim="400000"/>
          </a:ln>
        </p:spPr>
      </p:pic>
      <p:sp>
        <p:nvSpPr>
          <p:cNvPr id="1464" name="Shape 1464"/>
          <p:cNvSpPr/>
          <p:nvPr/>
        </p:nvSpPr>
        <p:spPr>
          <a:xfrm>
            <a:off x="7244925" y="840621"/>
            <a:ext cx="5939201" cy="5063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30026" tIns="130026" rIns="130026" bIns="130026">
            <a:spAutoFit/>
          </a:bodyPr>
          <a:lstStyle/>
          <a:p>
            <a:pPr defTabSz="130048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Equation of state for </a:t>
            </a:r>
            <a:r>
              <a:rPr b="1" dirty="0">
                <a:solidFill>
                  <a:srgbClr val="EB5600"/>
                </a:solidFill>
              </a:rPr>
              <a:t>neutron stars</a:t>
            </a:r>
            <a:r>
              <a:rPr dirty="0"/>
              <a:t>:</a:t>
            </a:r>
          </a:p>
          <a:p>
            <a:pPr marL="571500" indent="-457200" defTabSz="1300480">
              <a:buClr>
                <a:srgbClr val="EB5600"/>
              </a:buClr>
              <a:buSzPts val="2400"/>
              <a:buFont typeface="Helvetica Neue"/>
              <a:buChar char="●"/>
              <a:defRPr sz="2400" b="1">
                <a:solidFill>
                  <a:srgbClr val="EB5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T=0</a:t>
            </a:r>
          </a:p>
          <a:p>
            <a:pPr marL="571500" indent="-457200" defTabSz="1300480">
              <a:buClr>
                <a:srgbClr val="000000"/>
              </a:buClr>
              <a:buSzPts val="2400"/>
              <a:buFont typeface="Helvetica Neue"/>
              <a:buChar char="●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Electric charge is </a:t>
            </a:r>
            <a:r>
              <a:rPr b="1" dirty="0">
                <a:solidFill>
                  <a:srgbClr val="0070C0"/>
                </a:solidFill>
              </a:rPr>
              <a:t>zero</a:t>
            </a:r>
          </a:p>
          <a:p>
            <a:pPr marL="571500" indent="-457200" defTabSz="1300480">
              <a:buClr>
                <a:srgbClr val="000000"/>
              </a:buClr>
              <a:buSzPts val="2400"/>
              <a:buFont typeface="Helvetica Neue"/>
              <a:buChar char="●"/>
              <a:defRPr sz="2400" b="1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Leptons</a:t>
            </a:r>
            <a:r>
              <a:rPr b="0" dirty="0">
                <a:solidFill>
                  <a:srgbClr val="000000"/>
                </a:solidFill>
              </a:rPr>
              <a:t> are included</a:t>
            </a:r>
            <a:endParaRPr dirty="0">
              <a:solidFill>
                <a:srgbClr val="000000"/>
              </a:solidFill>
            </a:endParaRPr>
          </a:p>
          <a:p>
            <a:pPr marL="571500" indent="-457200" defTabSz="1300480">
              <a:buClr>
                <a:srgbClr val="000000"/>
              </a:buClr>
              <a:buSzPts val="2400"/>
              <a:buFont typeface="Helvetica Neue"/>
              <a:buChar char="●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No nuclear ground state</a:t>
            </a:r>
          </a:p>
          <a:p>
            <a:pPr marL="571500" indent="-457200" defTabSz="1300480">
              <a:buClr>
                <a:srgbClr val="000000"/>
              </a:buClr>
              <a:buSzPts val="2400"/>
              <a:buFont typeface="Helvetica Neue"/>
              <a:buChar char="●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Chiral transition is at n≈4n</a:t>
            </a:r>
            <a:r>
              <a:rPr baseline="-20250" dirty="0"/>
              <a:t>0</a:t>
            </a:r>
          </a:p>
          <a:p>
            <a:pPr marL="571500" indent="-457200" defTabSz="1300480">
              <a:buClr>
                <a:srgbClr val="000000"/>
              </a:buClr>
              <a:buSzPts val="2400"/>
              <a:buFont typeface="Helvetica Neue"/>
              <a:buChar char="●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Quark matter is at n≈23n</a:t>
            </a:r>
            <a:r>
              <a:rPr baseline="-20250" dirty="0"/>
              <a:t>0</a:t>
            </a:r>
          </a:p>
          <a:p>
            <a:pPr marL="571500" indent="-457200" defTabSz="1300480">
              <a:buClr>
                <a:srgbClr val="000000"/>
              </a:buClr>
              <a:buSzPts val="2400"/>
              <a:buFont typeface="Helvetica Neue"/>
              <a:buChar char="●"/>
              <a:defRPr sz="2400" b="1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Hyperons</a:t>
            </a:r>
            <a:r>
              <a:rPr b="0" dirty="0">
                <a:solidFill>
                  <a:srgbClr val="000000"/>
                </a:solidFill>
              </a:rPr>
              <a:t> at T=0 are suppressed by hard-core repulsion (nevertheless are present at T ≠ 0)</a:t>
            </a:r>
            <a:endParaRPr dirty="0">
              <a:solidFill>
                <a:srgbClr val="000000"/>
              </a:solidFill>
            </a:endParaRPr>
          </a:p>
          <a:p>
            <a:pPr marL="571500" indent="-457200" defTabSz="1300480">
              <a:buClr>
                <a:srgbClr val="000000"/>
              </a:buClr>
              <a:buSzPts val="2400"/>
              <a:buFont typeface="Helvetica Neue"/>
              <a:buChar char="●"/>
              <a:defRPr sz="2400" b="1">
                <a:solidFill>
                  <a:srgbClr val="6AA84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Strange quarks</a:t>
            </a:r>
            <a:r>
              <a:rPr b="0" dirty="0">
                <a:solidFill>
                  <a:srgbClr val="000000"/>
                </a:solidFill>
              </a:rPr>
              <a:t> are included</a:t>
            </a:r>
            <a:endParaRPr lang="de-DE" b="0" dirty="0">
              <a:solidFill>
                <a:srgbClr val="000000"/>
              </a:solidFill>
            </a:endParaRPr>
          </a:p>
          <a:p>
            <a:pPr marL="571500" indent="-457200" defTabSz="1300480">
              <a:buClr>
                <a:srgbClr val="000000"/>
              </a:buClr>
              <a:buSzPts val="2400"/>
              <a:buFont typeface="Helvetica Neue"/>
              <a:buChar char="●"/>
              <a:defRPr sz="2400" b="1">
                <a:solidFill>
                  <a:srgbClr val="6AA84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de-DE" dirty="0"/>
          </a:p>
          <a:p>
            <a:pPr marL="571500" indent="-457200" defTabSz="1300480">
              <a:buClr>
                <a:srgbClr val="000000"/>
              </a:buClr>
              <a:buSzPts val="2400"/>
              <a:buFont typeface="Helvetica Neue"/>
              <a:buChar char="●"/>
              <a:defRPr sz="2400" b="1">
                <a:solidFill>
                  <a:srgbClr val="6AA84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e-DE" dirty="0">
                <a:solidFill>
                  <a:srgbClr val="000000"/>
                </a:solidFill>
              </a:rPr>
              <a:t>A. </a:t>
            </a:r>
            <a:r>
              <a:rPr lang="de-DE" dirty="0" err="1">
                <a:solidFill>
                  <a:srgbClr val="000000"/>
                </a:solidFill>
              </a:rPr>
              <a:t>Motornenko</a:t>
            </a:r>
            <a:r>
              <a:rPr lang="de-DE" dirty="0">
                <a:solidFill>
                  <a:srgbClr val="000000"/>
                </a:solidFill>
              </a:rPr>
              <a:t>, Jan Steinheimer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465" name="Shape 1465"/>
          <p:cNvSpPr/>
          <p:nvPr/>
        </p:nvSpPr>
        <p:spPr>
          <a:xfrm>
            <a:off x="233919" y="9082678"/>
            <a:ext cx="7090774" cy="595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30026" tIns="130026" rIns="130026" bIns="130026">
            <a:spAutoFit/>
          </a:bodyPr>
          <a:lstStyle>
            <a:lvl1pPr defTabSz="1300480">
              <a:defRPr sz="2200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Particle yields normalized to baryon density: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3F4BD46-AE87-4617-82B4-B828A0E3CC25}"/>
              </a:ext>
            </a:extLst>
          </p:cNvPr>
          <p:cNvSpPr txBox="1"/>
          <p:nvPr/>
        </p:nvSpPr>
        <p:spPr>
          <a:xfrm>
            <a:off x="4076699" y="1767811"/>
            <a:ext cx="346710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Quarks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Shape 1892"/>
          <p:cNvSpPr>
            <a:spLocks noGrp="1"/>
          </p:cNvSpPr>
          <p:nvPr>
            <p:ph type="title" idx="4294967295"/>
          </p:nvPr>
        </p:nvSpPr>
        <p:spPr>
          <a:xfrm>
            <a:off x="403" y="8064899"/>
            <a:ext cx="13003994" cy="1604262"/>
          </a:xfrm>
          <a:prstGeom prst="rect">
            <a:avLst/>
          </a:prstGeom>
          <a:effectLst/>
        </p:spPr>
        <p:txBody>
          <a:bodyPr lIns="65406" tIns="65406" rIns="65406" bIns="65406" anchor="b">
            <a:normAutofit/>
          </a:bodyPr>
          <a:lstStyle/>
          <a:p>
            <a:pPr marL="0" marR="0" defTabSz="914400">
              <a:tabLst>
                <a:tab pos="571500" algn="l"/>
                <a:tab pos="1155700" algn="l"/>
                <a:tab pos="1727200" algn="l"/>
                <a:tab pos="2311400" algn="l"/>
                <a:tab pos="2882900" algn="l"/>
                <a:tab pos="3467100" algn="l"/>
                <a:tab pos="4051300" algn="l"/>
                <a:tab pos="4622800" algn="l"/>
                <a:tab pos="5207000" algn="l"/>
                <a:tab pos="5778500" algn="l"/>
                <a:tab pos="6362700" algn="l"/>
                <a:tab pos="6946900" algn="l"/>
                <a:tab pos="7518400" algn="l"/>
                <a:tab pos="8102600" algn="l"/>
                <a:tab pos="8674100" algn="l"/>
                <a:tab pos="9258300" algn="l"/>
                <a:tab pos="9829800" algn="l"/>
                <a:tab pos="10414000" algn="l"/>
                <a:tab pos="10998200" algn="l"/>
                <a:tab pos="11569700" algn="l"/>
              </a:tabLst>
              <a:defRPr sz="26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Sitzungsberichte der Königlich-Preußischen Akademie der Wissenschaften</a:t>
            </a:r>
            <a:br/>
            <a:br/>
            <a:endParaRPr/>
          </a:p>
        </p:txBody>
      </p:sp>
      <p:sp>
        <p:nvSpPr>
          <p:cNvPr id="1893" name="Shape 1893"/>
          <p:cNvSpPr>
            <a:spLocks noGrp="1"/>
          </p:cNvSpPr>
          <p:nvPr>
            <p:ph type="body" sz="quarter" idx="4294967295"/>
          </p:nvPr>
        </p:nvSpPr>
        <p:spPr>
          <a:xfrm>
            <a:off x="-94340" y="8441017"/>
            <a:ext cx="13193480" cy="1146726"/>
          </a:xfrm>
          <a:prstGeom prst="rect">
            <a:avLst/>
          </a:prstGeom>
          <a:effectLst/>
        </p:spPr>
        <p:txBody>
          <a:bodyPr lIns="65406" tIns="65406" rIns="65406" bIns="65406">
            <a:normAutofit/>
          </a:bodyPr>
          <a:lstStyle/>
          <a:p>
            <a:pPr marL="0" marR="0" indent="0" algn="ctr" defTabSz="914400">
              <a:spcBef>
                <a:spcPts val="0"/>
              </a:spcBef>
              <a:buSzTx/>
              <a:buNone/>
              <a:tabLst>
                <a:tab pos="3302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6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  <a:p>
            <a:pPr marL="0" marR="0" indent="0" algn="ctr" defTabSz="914400">
              <a:spcBef>
                <a:spcPts val="0"/>
              </a:spcBef>
              <a:buSzTx/>
              <a:buNone/>
              <a:tabLst>
                <a:tab pos="3302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6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Einstein‘s First work on Gravitational Waves, Juni 1916, was …</a:t>
            </a:r>
            <a:r>
              <a:rPr sz="3000" b="1">
                <a:latin typeface="Helvetica"/>
                <a:ea typeface="Helvetica"/>
                <a:cs typeface="Helvetica"/>
                <a:sym typeface="Helvetica"/>
              </a:rPr>
              <a:t>wrong</a:t>
            </a:r>
            <a:r>
              <a:t>…</a:t>
            </a:r>
          </a:p>
        </p:txBody>
      </p:sp>
      <p:pic>
        <p:nvPicPr>
          <p:cNvPr id="1894" name="image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341" y="-130501"/>
            <a:ext cx="13193481" cy="8482333"/>
          </a:xfrm>
          <a:prstGeom prst="rect">
            <a:avLst/>
          </a:prstGeom>
          <a:ln w="88900">
            <a:miter lim="400000"/>
          </a:ln>
        </p:spPr>
      </p:pic>
      <p:sp>
        <p:nvSpPr>
          <p:cNvPr id="1895" name="Shape 1895"/>
          <p:cNvSpPr/>
          <p:nvPr/>
        </p:nvSpPr>
        <p:spPr>
          <a:xfrm>
            <a:off x="3656176" y="6556123"/>
            <a:ext cx="7652240" cy="1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 defTabSz="456699"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  <p:sp>
        <p:nvSpPr>
          <p:cNvPr id="1896" name="Shape 1896"/>
          <p:cNvSpPr/>
          <p:nvPr/>
        </p:nvSpPr>
        <p:spPr>
          <a:xfrm>
            <a:off x="2137004" y="7458711"/>
            <a:ext cx="8730791" cy="2322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 defTabSz="456699"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  <p:sp>
        <p:nvSpPr>
          <p:cNvPr id="1897" name="Shape 1897"/>
          <p:cNvSpPr/>
          <p:nvPr/>
        </p:nvSpPr>
        <p:spPr>
          <a:xfrm>
            <a:off x="1018178" y="7879088"/>
            <a:ext cx="5700929" cy="1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 defTabSz="456699"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  <p:sp>
        <p:nvSpPr>
          <p:cNvPr id="1898" name="Shape 1898"/>
          <p:cNvSpPr/>
          <p:nvPr/>
        </p:nvSpPr>
        <p:spPr>
          <a:xfrm>
            <a:off x="-438220" y="7328930"/>
            <a:ext cx="1263713" cy="624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16250" y="5400"/>
                </a:lnTo>
                <a:lnTo>
                  <a:pt x="16250" y="0"/>
                </a:lnTo>
                <a:lnTo>
                  <a:pt x="21600" y="10800"/>
                </a:lnTo>
                <a:lnTo>
                  <a:pt x="16250" y="21600"/>
                </a:lnTo>
                <a:lnTo>
                  <a:pt x="16250" y="16200"/>
                </a:lnTo>
                <a:lnTo>
                  <a:pt x="0" y="16200"/>
                </a:lnTo>
                <a:close/>
              </a:path>
            </a:pathLst>
          </a:custGeom>
          <a:solidFill>
            <a:srgbClr val="00B8FF"/>
          </a:solidFill>
          <a:ln w="9360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 defTabSz="1178283">
              <a:lnSpc>
                <a:spcPct val="94000"/>
              </a:lnSpc>
              <a:tabLst>
                <a:tab pos="571500" algn="l"/>
                <a:tab pos="1155700" algn="l"/>
                <a:tab pos="1727200" algn="l"/>
                <a:tab pos="2311400" algn="l"/>
                <a:tab pos="2882900" algn="l"/>
                <a:tab pos="3467100" algn="l"/>
                <a:tab pos="4051300" algn="l"/>
                <a:tab pos="4622800" algn="l"/>
                <a:tab pos="5207000" algn="l"/>
                <a:tab pos="5778500" algn="l"/>
                <a:tab pos="6362700" algn="l"/>
                <a:tab pos="6934200" algn="l"/>
                <a:tab pos="7518400" algn="l"/>
                <a:tab pos="8102600" algn="l"/>
                <a:tab pos="8674100" algn="l"/>
                <a:tab pos="9258300" algn="l"/>
                <a:tab pos="9829800" algn="l"/>
                <a:tab pos="10414000" algn="l"/>
                <a:tab pos="10998200" algn="l"/>
                <a:tab pos="11569700" algn="l"/>
              </a:tabLst>
              <a:defRPr sz="23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99" name="Shape 1899"/>
          <p:cNvSpPr>
            <a:spLocks noGrp="1"/>
          </p:cNvSpPr>
          <p:nvPr>
            <p:ph type="sldNum" sz="quarter" idx="2"/>
          </p:nvPr>
        </p:nvSpPr>
        <p:spPr>
          <a:xfrm>
            <a:off x="9197424" y="8722642"/>
            <a:ext cx="245363" cy="317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Shape 21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" name="media3">
            <a:hlinkClick r:id="" action="ppaction://media"/>
            <a:extLst>
              <a:ext uri="{FF2B5EF4-FFF2-40B4-BE49-F238E27FC236}">
                <a16:creationId xmlns:a16="http://schemas.microsoft.com/office/drawing/2014/main" id="{04A3938A-7D3D-487C-9BBF-9F829D8683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0" name="media1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04490" y="2817957"/>
            <a:ext cx="15577903" cy="5516540"/>
          </a:xfrm>
          <a:prstGeom prst="rect">
            <a:avLst/>
          </a:prstGeom>
          <a:ln w="88900">
            <a:miter lim="400000"/>
          </a:ln>
        </p:spPr>
      </p:pic>
      <p:pic>
        <p:nvPicPr>
          <p:cNvPr id="2181" name="image8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41" y="889877"/>
            <a:ext cx="1788054" cy="1788451"/>
          </a:xfrm>
          <a:prstGeom prst="rect">
            <a:avLst/>
          </a:prstGeom>
          <a:ln w="88900">
            <a:miter lim="400000"/>
          </a:ln>
        </p:spPr>
      </p:pic>
      <p:pic>
        <p:nvPicPr>
          <p:cNvPr id="2182" name="image9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1656" y="889876"/>
            <a:ext cx="1118229" cy="1788451"/>
          </a:xfrm>
          <a:prstGeom prst="rect">
            <a:avLst/>
          </a:prstGeom>
          <a:ln w="88900">
            <a:miter lim="400000"/>
          </a:ln>
        </p:spPr>
      </p:pic>
      <p:sp>
        <p:nvSpPr>
          <p:cNvPr id="2183" name="Shape 2183"/>
          <p:cNvSpPr/>
          <p:nvPr/>
        </p:nvSpPr>
        <p:spPr>
          <a:xfrm>
            <a:off x="-1188720" y="61166"/>
            <a:ext cx="12396244" cy="689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3585" tIns="43585" rIns="43585" bIns="43585">
            <a:spAutoFit/>
          </a:bodyPr>
          <a:lstStyle>
            <a:lvl1pPr algn="ctr" defTabSz="1300480">
              <a:lnSpc>
                <a:spcPct val="93000"/>
              </a:lnSpc>
              <a:tabLst>
                <a:tab pos="571500" algn="l"/>
                <a:tab pos="1155700" algn="l"/>
                <a:tab pos="1727200" algn="l"/>
                <a:tab pos="2311400" algn="l"/>
                <a:tab pos="2882900" algn="l"/>
                <a:tab pos="3467100" algn="l"/>
                <a:tab pos="4038600" algn="l"/>
                <a:tab pos="4622800" algn="l"/>
                <a:tab pos="5194300" algn="l"/>
                <a:tab pos="5778500" algn="l"/>
                <a:tab pos="6350000" algn="l"/>
                <a:tab pos="6946900" algn="l"/>
                <a:tab pos="7531100" algn="l"/>
                <a:tab pos="8102600" algn="l"/>
                <a:tab pos="8686800" algn="l"/>
                <a:tab pos="9258300" algn="l"/>
                <a:tab pos="9842500" algn="l"/>
                <a:tab pos="10414000" algn="l"/>
                <a:tab pos="10998200" algn="l"/>
                <a:tab pos="11569700" algn="l"/>
              </a:tabLst>
              <a:defRPr sz="420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D84C79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dirty="0"/>
              <a:t>Disco-Fox, Merengue and Tango- Phase</a:t>
            </a:r>
          </a:p>
        </p:txBody>
      </p:sp>
      <p:pic>
        <p:nvPicPr>
          <p:cNvPr id="2184" name="image9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7916" y="889875"/>
            <a:ext cx="1462894" cy="1788451"/>
          </a:xfrm>
          <a:prstGeom prst="rect">
            <a:avLst/>
          </a:prstGeom>
          <a:ln w="88900">
            <a:miter lim="400000"/>
          </a:ln>
        </p:spPr>
      </p:pic>
      <p:sp>
        <p:nvSpPr>
          <p:cNvPr id="2186" name="Shape 21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0" fill="hold"/>
                                        <p:tgtEl>
                                          <p:spTgt spid="2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18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0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Chalkboard"/>
        <a:ea typeface="Chalkboard"/>
        <a:cs typeface="Chalkboard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Chalkboard"/>
        <a:ea typeface="Chalkboard"/>
        <a:cs typeface="Chalkboard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1393</Words>
  <Application>Microsoft Office PowerPoint</Application>
  <PresentationFormat>Benutzerdefiniert</PresentationFormat>
  <Paragraphs>335</Paragraphs>
  <Slides>27</Slides>
  <Notes>2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19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47" baseType="lpstr">
      <vt:lpstr>American Typewriter</vt:lpstr>
      <vt:lpstr>Arial</vt:lpstr>
      <vt:lpstr>Calibri</vt:lpstr>
      <vt:lpstr>Cambria Math</vt:lpstr>
      <vt:lpstr>Chalkboard</vt:lpstr>
      <vt:lpstr>Corbel</vt:lpstr>
      <vt:lpstr>Gill Sans</vt:lpstr>
      <vt:lpstr>Gill Sans Light</vt:lpstr>
      <vt:lpstr>Helvetica</vt:lpstr>
      <vt:lpstr>Helvetica Light</vt:lpstr>
      <vt:lpstr>Helvetica Neue</vt:lpstr>
      <vt:lpstr>Lato</vt:lpstr>
      <vt:lpstr>Lucida Grande</vt:lpstr>
      <vt:lpstr>Palatino</vt:lpstr>
      <vt:lpstr>Tahoma</vt:lpstr>
      <vt:lpstr>Times New Roman</vt:lpstr>
      <vt:lpstr>Ubuntu</vt:lpstr>
      <vt:lpstr>Verdana</vt:lpstr>
      <vt:lpstr>Wingdings</vt:lpstr>
      <vt:lpstr>Chalkboard</vt:lpstr>
      <vt:lpstr>PowerPoint-Präsentation</vt:lpstr>
      <vt:lpstr>PowerPoint-Präsentation</vt:lpstr>
      <vt:lpstr>Neutron Star, Quark Star, Black hole ?</vt:lpstr>
      <vt:lpstr>QCD phenomenology for the EoS: CMF </vt:lpstr>
      <vt:lpstr>Neutron Stars Mass vs. Radius in CMF Anton Motornenko</vt:lpstr>
      <vt:lpstr>    CMF - Equation of state at T=0: Neutron Stars</vt:lpstr>
      <vt:lpstr>Sitzungsberichte der Königlich-Preußischen Akademie der Wissenschaften  </vt:lpstr>
      <vt:lpstr>PowerPoint-Präsentation</vt:lpstr>
      <vt:lpstr>PowerPoint-Präsentation</vt:lpstr>
      <vt:lpstr>Where it’s hot and dense in neutron star mergers and HIC</vt:lpstr>
      <vt:lpstr>Probing phase diagram of CMF in heavy ion collisions</vt:lpstr>
      <vt:lpstr>Kurtosis and the phase diagram</vt:lpstr>
      <vt:lpstr>The CMF model applied in fluid dynamical simulations of HIC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LBL Begins with Single Arm Inclusive Experiments:</vt:lpstr>
      <vt:lpstr>Prediction of Nuclear Collective Flow</vt:lpstr>
      <vt:lpstr>Then young theorists waiting for data…</vt:lpstr>
      <vt:lpstr>Discovery of predicted Nuclear Collective Flow</vt:lpstr>
      <vt:lpstr>Discovery of predicted „Squeeze-Out“ </vt:lpstr>
      <vt:lpstr>Discovery of the predicted Sidewards Flow!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Mariia</dc:creator>
  <cp:lastModifiedBy>Horst Stoecker</cp:lastModifiedBy>
  <cp:revision>138</cp:revision>
  <dcterms:modified xsi:type="dcterms:W3CDTF">2022-12-09T00:06:40Z</dcterms:modified>
</cp:coreProperties>
</file>