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5"/>
  </p:notesMasterIdLst>
  <p:sldIdLst>
    <p:sldId id="256" r:id="rId2"/>
    <p:sldId id="259" r:id="rId3"/>
    <p:sldId id="280" r:id="rId4"/>
    <p:sldId id="284" r:id="rId5"/>
    <p:sldId id="285" r:id="rId6"/>
    <p:sldId id="295" r:id="rId7"/>
    <p:sldId id="304" r:id="rId8"/>
    <p:sldId id="303" r:id="rId9"/>
    <p:sldId id="297" r:id="rId10"/>
    <p:sldId id="300" r:id="rId11"/>
    <p:sldId id="296" r:id="rId12"/>
    <p:sldId id="286" r:id="rId13"/>
    <p:sldId id="29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  <a:srgbClr val="3C33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3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5EB27-AC2F-44F5-95D9-D1AF7AEB5E84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A241A-2607-4CEB-B24D-628713289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21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 rot="10800000">
            <a:off x="0" y="6629400"/>
            <a:ext cx="9142413" cy="231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>
              <a:defRPr/>
            </a:pPr>
            <a:endParaRPr lang="ja-JP" altLang="en-US" sz="1800">
              <a:ea typeface="ＭＳ Ｐゴシック" pitchFamily="34" charset="-128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908918"/>
            <a:ext cx="7772400" cy="1324081"/>
          </a:xfrm>
        </p:spPr>
        <p:txBody>
          <a:bodyPr/>
          <a:lstStyle>
            <a:lvl1pPr>
              <a:defRPr sz="4000">
                <a:solidFill>
                  <a:srgbClr val="3C336F"/>
                </a:solidFill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en-US" altLang="ja-JP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95400" y="2881005"/>
            <a:ext cx="6400800" cy="779463"/>
          </a:xfrm>
          <a:ln w="12700" algn="ctr"/>
        </p:spPr>
        <p:txBody>
          <a:bodyPr lIns="91440" tIns="45720" rIns="91440" bIns="45720"/>
          <a:lstStyle>
            <a:lvl1pPr marL="0" indent="0" algn="ctr">
              <a:spcBef>
                <a:spcPct val="50000"/>
              </a:spcBef>
              <a:buClrTx/>
              <a:buFontTx/>
              <a:buNone/>
              <a:defRPr sz="1800" b="0"/>
            </a:lvl1pPr>
          </a:lstStyle>
          <a:p>
            <a:r>
              <a:rPr lang="en-US" altLang="ja-JP" smtClean="0"/>
              <a:t>Click to edit Master subtitle style</a:t>
            </a:r>
            <a:endParaRPr lang="ja-JP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8" y="5923326"/>
            <a:ext cx="3752940" cy="645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219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C336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87F90F-AAAE-4ED6-B44B-0499BCEBC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0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8362" y="76200"/>
            <a:ext cx="1663276" cy="3506788"/>
          </a:xfrm>
        </p:spPr>
        <p:txBody>
          <a:bodyPr vert="eaVert"/>
          <a:lstStyle>
            <a:lvl1pPr>
              <a:defRPr>
                <a:solidFill>
                  <a:srgbClr val="3C336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791200" cy="35067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87F90F-AAAE-4ED6-B44B-0499BCEBC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1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6891"/>
            <a:ext cx="7772400" cy="585418"/>
          </a:xfrm>
        </p:spPr>
        <p:txBody>
          <a:bodyPr/>
          <a:lstStyle>
            <a:lvl1pPr>
              <a:defRPr>
                <a:solidFill>
                  <a:srgbClr val="3C336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600200"/>
            <a:ext cx="3810000" cy="1982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10000" cy="1982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87F90F-AAAE-4ED6-B44B-0499BCEBC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05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C336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87F90F-AAAE-4ED6-B44B-0499BCEBC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85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3C336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723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C336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810000" cy="198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10000" cy="198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87F90F-AAAE-4ED6-B44B-0499BCEBC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17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3429"/>
            <a:ext cx="8229600" cy="585418"/>
          </a:xfrm>
        </p:spPr>
        <p:txBody>
          <a:bodyPr/>
          <a:lstStyle>
            <a:lvl1pPr>
              <a:defRPr>
                <a:solidFill>
                  <a:srgbClr val="3C336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87F90F-AAAE-4ED6-B44B-0499BCEBC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39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C336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87F90F-AAAE-4ED6-B44B-0499BCEBC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97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87F90F-AAAE-4ED6-B44B-0499BCEBC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3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6572"/>
            <a:ext cx="3008313" cy="708528"/>
          </a:xfrm>
        </p:spPr>
        <p:txBody>
          <a:bodyPr anchor="b"/>
          <a:lstStyle>
            <a:lvl1pPr algn="l">
              <a:defRPr sz="2000" b="1">
                <a:solidFill>
                  <a:srgbClr val="3C336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87F90F-AAAE-4ED6-B44B-0499BCEBC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08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66586"/>
            <a:ext cx="5486400" cy="400752"/>
          </a:xfrm>
        </p:spPr>
        <p:txBody>
          <a:bodyPr anchor="b"/>
          <a:lstStyle>
            <a:lvl1pPr algn="l">
              <a:defRPr sz="2000" b="1">
                <a:solidFill>
                  <a:srgbClr val="3C336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87F90F-AAAE-4ED6-B44B-0499BCEBC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28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 rot="10800000">
            <a:off x="0" y="6629400"/>
            <a:ext cx="9142413" cy="231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>
              <a:defRPr/>
            </a:pPr>
            <a:endParaRPr lang="ja-JP" altLang="en-US" sz="1800">
              <a:ea typeface="ＭＳ Ｐゴシック" pitchFamily="34" charset="-128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16891"/>
            <a:ext cx="7772400" cy="58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dirty="0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772400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altLang="ja-JP" dirty="0" smtClean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790575" y="6623050"/>
            <a:ext cx="3248025" cy="244475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pPr algn="l">
              <a:defRPr/>
            </a:pPr>
            <a:r>
              <a:rPr lang="en-US" altLang="ja-JP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The Applied Superconductivity Center</a:t>
            </a:r>
          </a:p>
          <a:p>
            <a:pPr algn="l">
              <a:defRPr/>
            </a:pPr>
            <a:r>
              <a:rPr lang="en-US" altLang="ja-JP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The National High Magnetic Field Laboratory - FSU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010400" y="6624638"/>
            <a:ext cx="2133600" cy="233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fld id="{9587F90F-AAAE-4ED6-B44B-0499BCEBCD0B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http://www.magnet.fsu.edu/mediacenter/news/pressreleases/2014/images/2014oct30_anniversary_mark.pn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2350"/>
            <a:ext cx="762000" cy="54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85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C336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3300"/>
          </a:solidFill>
          <a:latin typeface="Lucida San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3300"/>
          </a:solidFill>
          <a:latin typeface="Lucida San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3300"/>
          </a:solidFill>
          <a:latin typeface="Lucida San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3300"/>
          </a:solidFill>
          <a:latin typeface="Lucida San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3300"/>
          </a:solidFill>
          <a:latin typeface="Lucida San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3300"/>
          </a:solidFill>
          <a:latin typeface="Lucida San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3300"/>
          </a:solidFill>
          <a:latin typeface="Lucida San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3300"/>
          </a:solidFill>
          <a:latin typeface="Lucida San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AD9737"/>
        </a:buClr>
        <a:buFont typeface="Wingdings" pitchFamily="2" charset="2"/>
        <a:buChar char="v"/>
        <a:defRPr sz="2800" b="1">
          <a:solidFill>
            <a:srgbClr val="5F5F5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400" b="1">
          <a:solidFill>
            <a:srgbClr val="5F5F5F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v"/>
        <a:defRPr sz="2000" b="1">
          <a:solidFill>
            <a:srgbClr val="5F5F5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v"/>
        <a:defRPr b="1">
          <a:solidFill>
            <a:srgbClr val="5F5F5F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v"/>
        <a:defRPr b="1">
          <a:solidFill>
            <a:srgbClr val="5F5F5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v"/>
        <a:defRPr b="1">
          <a:solidFill>
            <a:srgbClr val="5F5F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v"/>
        <a:defRPr b="1">
          <a:solidFill>
            <a:srgbClr val="5F5F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v"/>
        <a:defRPr b="1">
          <a:solidFill>
            <a:srgbClr val="5F5F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v"/>
        <a:defRPr b="1">
          <a:solidFill>
            <a:srgbClr val="5F5F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4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tiff"/><Relationship Id="rId5" Type="http://schemas.openxmlformats.org/officeDocument/2006/relationships/image" Target="../media/image14.tiff"/><Relationship Id="rId4" Type="http://schemas.openxmlformats.org/officeDocument/2006/relationships/image" Target="../media/image13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571837" y="496222"/>
            <a:ext cx="8000325" cy="2060859"/>
          </a:xfrm>
        </p:spPr>
        <p:txBody>
          <a:bodyPr>
            <a:noAutofit/>
          </a:bodyPr>
          <a:lstStyle/>
          <a:p>
            <a:r>
              <a:rPr lang="en-US" sz="2800" dirty="0"/>
              <a:t>Key parameters for strong a-axis grain growth in narrow filament cavities of Bi-2212 round wires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0" y="2896946"/>
            <a:ext cx="9144000" cy="1815882"/>
          </a:xfrm>
        </p:spPr>
        <p:txBody>
          <a:bodyPr/>
          <a:lstStyle/>
          <a:p>
            <a:r>
              <a:rPr lang="en-US" sz="2000" dirty="0"/>
              <a:t>F. </a:t>
            </a:r>
            <a:r>
              <a:rPr lang="en-US" sz="2000" dirty="0" smtClean="0"/>
              <a:t>Kametani, </a:t>
            </a:r>
            <a:r>
              <a:rPr lang="en-US" sz="2000" dirty="0"/>
              <a:t>J. </a:t>
            </a:r>
            <a:r>
              <a:rPr lang="en-US" sz="2000" dirty="0" smtClean="0"/>
              <a:t>Jiang, </a:t>
            </a:r>
            <a:r>
              <a:rPr lang="en-US" sz="2000" dirty="0"/>
              <a:t>M. </a:t>
            </a:r>
            <a:r>
              <a:rPr lang="en-US" sz="2000" dirty="0" err="1" smtClean="0"/>
              <a:t>Matras</a:t>
            </a:r>
            <a:r>
              <a:rPr lang="en-US" sz="2000" dirty="0" smtClean="0"/>
              <a:t>*, </a:t>
            </a:r>
            <a:r>
              <a:rPr lang="en-US" sz="2000" dirty="0"/>
              <a:t>Y. </a:t>
            </a:r>
            <a:r>
              <a:rPr lang="en-US" sz="2000" dirty="0" smtClean="0"/>
              <a:t>Oz, A. Oloye, D</a:t>
            </a:r>
            <a:r>
              <a:rPr lang="en-US" sz="2000" dirty="0"/>
              <a:t>. </a:t>
            </a:r>
            <a:r>
              <a:rPr lang="en-US" sz="2000" dirty="0" smtClean="0"/>
              <a:t>Abraimov, </a:t>
            </a:r>
            <a:r>
              <a:rPr lang="en-US" sz="2000" dirty="0"/>
              <a:t>A. </a:t>
            </a:r>
            <a:r>
              <a:rPr lang="en-US" sz="2000" dirty="0" smtClean="0"/>
              <a:t>Francis, </a:t>
            </a:r>
            <a:r>
              <a:rPr lang="en-US" sz="2000" dirty="0"/>
              <a:t>U. P. </a:t>
            </a:r>
            <a:r>
              <a:rPr lang="en-US" sz="2000" dirty="0" smtClean="0"/>
              <a:t>Trociewitz, </a:t>
            </a:r>
            <a:r>
              <a:rPr lang="en-US" sz="2000" dirty="0"/>
              <a:t>E. E. </a:t>
            </a:r>
            <a:r>
              <a:rPr lang="en-US" sz="2000" dirty="0" smtClean="0"/>
              <a:t>Hellstrom, </a:t>
            </a:r>
            <a:r>
              <a:rPr lang="en-US" sz="2000" dirty="0"/>
              <a:t>D. C. </a:t>
            </a:r>
            <a:r>
              <a:rPr lang="en-US" sz="2000" dirty="0" smtClean="0"/>
              <a:t>Larbalestier</a:t>
            </a:r>
          </a:p>
          <a:p>
            <a:r>
              <a:rPr lang="en-US" i="1" dirty="0"/>
              <a:t>Applied Superconductivity Center, National High Magnetic Field Laboratory, Florida State </a:t>
            </a:r>
            <a:r>
              <a:rPr lang="en-US" i="1" dirty="0" smtClean="0"/>
              <a:t>University</a:t>
            </a:r>
          </a:p>
          <a:p>
            <a:r>
              <a:rPr lang="en-US" i="1" dirty="0" smtClean="0"/>
              <a:t>* Now at CERN, Switzerland</a:t>
            </a:r>
            <a:endParaRPr lang="en-US" i="1" dirty="0"/>
          </a:p>
        </p:txBody>
      </p:sp>
      <p:pic>
        <p:nvPicPr>
          <p:cNvPr id="2050" name="Picture 2" descr="EUCAS 2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861" y="4874669"/>
            <a:ext cx="2102102" cy="152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63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0670"/>
            <a:ext cx="7772400" cy="1077860"/>
          </a:xfrm>
        </p:spPr>
        <p:txBody>
          <a:bodyPr/>
          <a:lstStyle/>
          <a:p>
            <a:r>
              <a:rPr lang="en-US" dirty="0" smtClean="0"/>
              <a:t>Post annealing in low oxygen atmosphere </a:t>
            </a:r>
            <a:r>
              <a:rPr lang="en-US" dirty="0" err="1" smtClean="0"/>
              <a:t>underdopes</a:t>
            </a:r>
            <a:r>
              <a:rPr lang="en-US" dirty="0" smtClean="0"/>
              <a:t> Bi-2212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F90F-AAAE-4ED6-B44B-0499BCEBCD0B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017625" y="6134792"/>
            <a:ext cx="881149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Y. Oz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07" y="2459335"/>
            <a:ext cx="7930786" cy="202252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71066" y="1620175"/>
            <a:ext cx="5356927" cy="3185360"/>
            <a:chOff x="471066" y="1620175"/>
            <a:chExt cx="5356927" cy="3185360"/>
          </a:xfrm>
        </p:grpSpPr>
        <p:sp>
          <p:nvSpPr>
            <p:cNvPr id="8" name="Rectangle 7"/>
            <p:cNvSpPr/>
            <p:nvPr/>
          </p:nvSpPr>
          <p:spPr bwMode="auto">
            <a:xfrm>
              <a:off x="471066" y="1989507"/>
              <a:ext cx="5356927" cy="2816028"/>
            </a:xfrm>
            <a:prstGeom prst="rect">
              <a:avLst/>
            </a:prstGeom>
            <a:noFill/>
            <a:ln w="28575" cap="flat" cmpd="sng" algn="ctr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68092" y="1620175"/>
              <a:ext cx="22495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Standard HT</a:t>
              </a:r>
              <a:endParaRPr lang="en-US" b="1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217678" y="2090003"/>
            <a:ext cx="1351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1 bar pO</a:t>
            </a:r>
            <a:r>
              <a:rPr lang="en-US" b="1" baseline="-25000" dirty="0" smtClean="0">
                <a:solidFill>
                  <a:srgbClr val="FFC000"/>
                </a:solidFill>
              </a:rPr>
              <a:t>2</a:t>
            </a:r>
            <a:endParaRPr lang="en-US" b="1" baseline="-25000" dirty="0">
              <a:solidFill>
                <a:srgbClr val="FFC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827993" y="1610041"/>
            <a:ext cx="2951865" cy="3195494"/>
            <a:chOff x="5827993" y="1610041"/>
            <a:chExt cx="2951865" cy="3195494"/>
          </a:xfrm>
        </p:grpSpPr>
        <p:grpSp>
          <p:nvGrpSpPr>
            <p:cNvPr id="13" name="Group 12"/>
            <p:cNvGrpSpPr/>
            <p:nvPr/>
          </p:nvGrpSpPr>
          <p:grpSpPr>
            <a:xfrm>
              <a:off x="5827993" y="1610041"/>
              <a:ext cx="2951865" cy="3195494"/>
              <a:chOff x="5827993" y="1610041"/>
              <a:chExt cx="2951865" cy="3195494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5827993" y="1989507"/>
                <a:ext cx="2951865" cy="2816028"/>
              </a:xfrm>
              <a:prstGeom prst="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057900" y="1610041"/>
                <a:ext cx="24794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Post annealing</a:t>
                </a:r>
                <a:endParaRPr lang="en-US" b="1" dirty="0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7010400" y="2071552"/>
              <a:ext cx="17424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0.01 bar pO</a:t>
              </a:r>
              <a:r>
                <a:rPr lang="en-US" b="1" baseline="-25000" dirty="0" smtClean="0">
                  <a:solidFill>
                    <a:srgbClr val="FF0000"/>
                  </a:solidFill>
                </a:rPr>
                <a:t>2</a:t>
              </a:r>
              <a:endParaRPr lang="en-US" b="1" baseline="-25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683143" y="5243639"/>
            <a:ext cx="5834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C336F"/>
                </a:solidFill>
              </a:rPr>
              <a:t>Can we make the GB coupling weaker by underdoping?</a:t>
            </a:r>
            <a:endParaRPr lang="en-US" sz="2400" b="1" dirty="0">
              <a:solidFill>
                <a:srgbClr val="3C33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11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2008"/>
            <a:ext cx="9085811" cy="585418"/>
          </a:xfrm>
        </p:spPr>
        <p:txBody>
          <a:bodyPr/>
          <a:lstStyle/>
          <a:p>
            <a:r>
              <a:rPr lang="en-US" dirty="0" smtClean="0"/>
              <a:t>Underdoping affects T</a:t>
            </a:r>
            <a:r>
              <a:rPr lang="en-US" baseline="-25000" dirty="0" smtClean="0"/>
              <a:t>c</a:t>
            </a:r>
            <a:r>
              <a:rPr lang="en-US" dirty="0" smtClean="0"/>
              <a:t>, </a:t>
            </a:r>
            <a:r>
              <a:rPr lang="en-US" dirty="0" err="1" smtClean="0"/>
              <a:t>H</a:t>
            </a:r>
            <a:r>
              <a:rPr lang="en-US" baseline="-25000" dirty="0" err="1" smtClean="0"/>
              <a:t>irr</a:t>
            </a:r>
            <a:r>
              <a:rPr lang="en-US" dirty="0" smtClean="0"/>
              <a:t>, J</a:t>
            </a:r>
            <a:r>
              <a:rPr lang="en-US" baseline="-25000" dirty="0" smtClean="0"/>
              <a:t>c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426264"/>
            <a:ext cx="7772400" cy="1077860"/>
          </a:xfrm>
        </p:spPr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</a:rPr>
              <a:t>But no J</a:t>
            </a:r>
            <a:r>
              <a:rPr lang="en-US" sz="2000" baseline="-25000" dirty="0" smtClean="0">
                <a:solidFill>
                  <a:srgbClr val="FF0000"/>
                </a:solidFill>
              </a:rPr>
              <a:t>c</a:t>
            </a:r>
            <a:r>
              <a:rPr lang="en-US" sz="2000" dirty="0" smtClean="0">
                <a:solidFill>
                  <a:srgbClr val="FF0000"/>
                </a:solidFill>
              </a:rPr>
              <a:t> hysteresis was observed in significantly underdoped samples</a:t>
            </a:r>
          </a:p>
          <a:p>
            <a:r>
              <a:rPr lang="en-US" sz="2000" dirty="0" smtClean="0"/>
              <a:t>Was the GB connectivity not affected by underdoping?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F90F-AAAE-4ED6-B44B-0499BCEBCD0B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333468"/>
              </p:ext>
            </p:extLst>
          </p:nvPr>
        </p:nvGraphicFramePr>
        <p:xfrm>
          <a:off x="4248829" y="844972"/>
          <a:ext cx="5523141" cy="4226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3" name="Graph" r:id="rId3" imgW="3876840" imgH="2973600" progId="Origin50.Graph">
                  <p:embed/>
                </p:oleObj>
              </mc:Choice>
              <mc:Fallback>
                <p:oleObj name="Graph" r:id="rId3" imgW="3876840" imgH="297360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8829" y="844972"/>
                        <a:ext cx="5523141" cy="42260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077200" y="4822182"/>
            <a:ext cx="881149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Y. Oz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0981990"/>
              </p:ext>
            </p:extLst>
          </p:nvPr>
        </p:nvGraphicFramePr>
        <p:xfrm>
          <a:off x="-148984" y="713677"/>
          <a:ext cx="3353431" cy="25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4" name="Graph" r:id="rId5" imgW="3876840" imgH="2973600" progId="Origin50.Graph">
                  <p:embed/>
                </p:oleObj>
              </mc:Choice>
              <mc:Fallback>
                <p:oleObj name="Graph" r:id="rId5" imgW="3876840" imgH="297360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8984" y="713677"/>
                        <a:ext cx="3353431" cy="2585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4771" y="2415215"/>
            <a:ext cx="198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</a:t>
            </a:r>
            <a:r>
              <a:rPr lang="en-US" baseline="-25000" dirty="0" smtClean="0"/>
              <a:t>2</a:t>
            </a:r>
            <a:r>
              <a:rPr lang="en-US" dirty="0" smtClean="0"/>
              <a:t> = 0.01 bar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054148"/>
              </p:ext>
            </p:extLst>
          </p:nvPr>
        </p:nvGraphicFramePr>
        <p:xfrm>
          <a:off x="1478097" y="2994114"/>
          <a:ext cx="3246303" cy="2477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" name="Graph" r:id="rId7" imgW="3876840" imgH="2973600" progId="Origin50.Graph">
                  <p:embed/>
                </p:oleObj>
              </mc:Choice>
              <mc:Fallback>
                <p:oleObj name="Graph" r:id="rId7" imgW="3876840" imgH="297360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8097" y="2994114"/>
                        <a:ext cx="3246303" cy="24779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262909" y="4577259"/>
            <a:ext cx="198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</a:t>
            </a:r>
            <a:r>
              <a:rPr lang="en-US" baseline="-25000" dirty="0" smtClean="0"/>
              <a:t>2</a:t>
            </a:r>
            <a:r>
              <a:rPr lang="en-US" dirty="0" smtClean="0"/>
              <a:t> = 0.01 bar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72429" y="1715572"/>
            <a:ext cx="1985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Post-annealing pO</a:t>
            </a:r>
            <a:r>
              <a:rPr lang="en-US" baseline="-25000" dirty="0" smtClean="0"/>
              <a:t>2</a:t>
            </a:r>
            <a:r>
              <a:rPr lang="en-US" dirty="0" smtClean="0"/>
              <a:t> = 0.01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91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6582"/>
            <a:ext cx="7772400" cy="585418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59897"/>
            <a:ext cx="8103499" cy="5466844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Bi-2212 </a:t>
            </a:r>
            <a:r>
              <a:rPr lang="en-US" sz="2400" dirty="0"/>
              <a:t>has the unique </a:t>
            </a:r>
            <a:r>
              <a:rPr lang="en-US" sz="2400" dirty="0" smtClean="0"/>
              <a:t>quasi-biaxial grain </a:t>
            </a:r>
            <a:r>
              <a:rPr lang="en-US" sz="2400" dirty="0"/>
              <a:t>structure</a:t>
            </a:r>
          </a:p>
          <a:p>
            <a:pPr lvl="1"/>
            <a:r>
              <a:rPr lang="en-US" sz="1800" dirty="0" smtClean="0"/>
              <a:t>Strong a-axis (NOT c-axis) texture, although prior deformation (wire drawing) can play no role in the grain growth</a:t>
            </a:r>
          </a:p>
          <a:p>
            <a:pPr lvl="1"/>
            <a:r>
              <a:rPr lang="en-US" sz="1800" dirty="0"/>
              <a:t>Surprisingly in-plane misorientation is ~15° too</a:t>
            </a:r>
          </a:p>
          <a:p>
            <a:r>
              <a:rPr lang="en-US" sz="2400" dirty="0" smtClean="0"/>
              <a:t>Bi-2212 quasi-biaxial texture development is dependent on filament cavities</a:t>
            </a:r>
          </a:p>
          <a:p>
            <a:r>
              <a:rPr lang="en-US" sz="2200" dirty="0" smtClean="0"/>
              <a:t>Cooling rate affects the grain size, but doesn’t affect very much on the a-axis texture development</a:t>
            </a:r>
          </a:p>
          <a:p>
            <a:pPr lvl="1"/>
            <a:r>
              <a:rPr lang="en-US" sz="1800" dirty="0" smtClean="0"/>
              <a:t>The larger grain size, the more plastic twisting to decrease GB misorientation along the wire direction?</a:t>
            </a:r>
          </a:p>
          <a:p>
            <a:r>
              <a:rPr lang="en-US" sz="2200" dirty="0"/>
              <a:t>Bi-2212 </a:t>
            </a:r>
            <a:r>
              <a:rPr lang="en-US" sz="2200" dirty="0" smtClean="0"/>
              <a:t>under </a:t>
            </a:r>
            <a:r>
              <a:rPr lang="en-US" sz="2200" dirty="0"/>
              <a:t>oxygen-</a:t>
            </a:r>
            <a:r>
              <a:rPr lang="en-US" sz="2200" dirty="0" err="1"/>
              <a:t>overdoped</a:t>
            </a:r>
            <a:r>
              <a:rPr lang="en-US" sz="2200" dirty="0"/>
              <a:t>, possibly enhancing the carrier density at the GBs, but the underdoping experiments could not alter the GB </a:t>
            </a:r>
            <a:r>
              <a:rPr lang="en-US" sz="2200" dirty="0" smtClean="0"/>
              <a:t>connectivity</a:t>
            </a:r>
            <a:endParaRPr lang="en-US" sz="1800" dirty="0"/>
          </a:p>
          <a:p>
            <a:pPr lvl="1"/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B4D8F-DA9E-4A9A-B7C8-68235A05521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9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016" y="1713489"/>
            <a:ext cx="7772400" cy="2752165"/>
          </a:xfrm>
        </p:spPr>
        <p:txBody>
          <a:bodyPr/>
          <a:lstStyle/>
          <a:p>
            <a:r>
              <a:rPr lang="en-US" sz="2400" dirty="0"/>
              <a:t>Supported by the US DOE Office of High Energy Physics under grant number DE-SC0010421, </a:t>
            </a:r>
            <a:r>
              <a:rPr lang="en-US" sz="2400" dirty="0" smtClean="0"/>
              <a:t>and </a:t>
            </a:r>
            <a:r>
              <a:rPr lang="en-US" sz="2400" dirty="0"/>
              <a:t>by the NHMFL, which is supported by NSF under NSF/DMR-1157490 and by the State of Florida. </a:t>
            </a:r>
            <a:endParaRPr lang="en-US" sz="2400" dirty="0" smtClean="0"/>
          </a:p>
          <a:p>
            <a:r>
              <a:rPr lang="en-US" sz="2400" dirty="0" smtClean="0"/>
              <a:t>All Bi-2212 round wires were fabricated by Bruker-OST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F90F-AAAE-4ED6-B44B-0499BCEBCD0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8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8913"/>
            <a:ext cx="9144000" cy="523862"/>
          </a:xfrm>
        </p:spPr>
        <p:txBody>
          <a:bodyPr/>
          <a:lstStyle/>
          <a:p>
            <a:r>
              <a:rPr lang="en-US" sz="2800" dirty="0" smtClean="0"/>
              <a:t>Superconducting magnets over 16 T need HTS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F90F-AAAE-4ED6-B44B-0499BCEBCD0B}" type="slidenum">
              <a:rPr lang="en-US" smtClean="0"/>
              <a:t>2</a:t>
            </a:fld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7" y="824891"/>
            <a:ext cx="7445396" cy="53996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87" y="5855208"/>
            <a:ext cx="2071561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Plots by P. J. Lee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249748" y="854756"/>
            <a:ext cx="2902344" cy="89255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FCC performance target for Nb</a:t>
            </a:r>
            <a:r>
              <a:rPr lang="en-US" sz="1100" b="1" baseline="-25000" dirty="0" smtClean="0"/>
              <a:t>3</a:t>
            </a:r>
            <a:r>
              <a:rPr lang="en-US" sz="1100" b="1" dirty="0"/>
              <a:t>Sn </a:t>
            </a:r>
            <a:endParaRPr lang="en-US" sz="1100" b="1" dirty="0" smtClean="0"/>
          </a:p>
          <a:p>
            <a:r>
              <a:rPr lang="en-US" sz="1100" b="1" dirty="0" smtClean="0"/>
              <a:t>(A. Ballarino, </a:t>
            </a:r>
            <a:r>
              <a:rPr lang="en-US" sz="1100" b="1" dirty="0"/>
              <a:t>FCC Workshop April 2016)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070C0"/>
                </a:solidFill>
              </a:rPr>
              <a:t>J</a:t>
            </a:r>
            <a:r>
              <a:rPr lang="en-US" sz="1400" b="1" baseline="-25000" dirty="0" smtClean="0">
                <a:solidFill>
                  <a:srgbClr val="0070C0"/>
                </a:solidFill>
              </a:rPr>
              <a:t>e</a:t>
            </a:r>
            <a:r>
              <a:rPr lang="en-US" sz="1400" b="1" dirty="0" smtClean="0">
                <a:solidFill>
                  <a:srgbClr val="0070C0"/>
                </a:solidFill>
              </a:rPr>
              <a:t>(4.2K, 16T) = 600 A/mm</a:t>
            </a:r>
            <a:r>
              <a:rPr lang="en-US" sz="1400" b="1" baseline="30000" dirty="0" smtClean="0">
                <a:solidFill>
                  <a:srgbClr val="0070C0"/>
                </a:solidFill>
              </a:rPr>
              <a:t>2</a:t>
            </a:r>
            <a:endParaRPr lang="en-US" sz="1400" b="1" baseline="300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6131" y="5025194"/>
            <a:ext cx="6787869" cy="147732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Bi-2212 is the only HTS cuprate with which high J</a:t>
            </a:r>
            <a:r>
              <a:rPr lang="en-US" b="1" baseline="-25000" dirty="0" smtClean="0"/>
              <a:t>c</a:t>
            </a:r>
            <a:r>
              <a:rPr lang="en-US" b="1" dirty="0" smtClean="0"/>
              <a:t> round wires can be made.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Recently J</a:t>
            </a:r>
            <a:r>
              <a:rPr lang="en-US" b="1" baseline="-25000" dirty="0" smtClean="0"/>
              <a:t>c</a:t>
            </a:r>
            <a:r>
              <a:rPr lang="en-US" b="1" dirty="0" smtClean="0"/>
              <a:t> increased </a:t>
            </a:r>
            <a:r>
              <a:rPr lang="en-US" b="1" dirty="0"/>
              <a:t>70% with </a:t>
            </a:r>
            <a:r>
              <a:rPr lang="en-US" b="1" dirty="0" smtClean="0"/>
              <a:t>the new US-made powder (</a:t>
            </a:r>
            <a:r>
              <a:rPr lang="en-US" b="1" dirty="0">
                <a:solidFill>
                  <a:srgbClr val="FF0000"/>
                </a:solidFill>
              </a:rPr>
              <a:t>4MO1-03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J. Jiang</a:t>
            </a:r>
            <a:r>
              <a:rPr lang="en-US" b="1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Why is high J</a:t>
            </a:r>
            <a:r>
              <a:rPr lang="en-US" b="1" baseline="-25000" dirty="0" smtClean="0"/>
              <a:t>c</a:t>
            </a:r>
            <a:r>
              <a:rPr lang="en-US" b="1" dirty="0" smtClean="0"/>
              <a:t> possible in Bi-2212 round wires?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 bwMode="auto">
          <a:xfrm>
            <a:off x="3342011" y="1955769"/>
            <a:ext cx="2330507" cy="55835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5-Point Star 5"/>
          <p:cNvSpPr/>
          <p:nvPr/>
        </p:nvSpPr>
        <p:spPr bwMode="auto">
          <a:xfrm>
            <a:off x="2896951" y="2715244"/>
            <a:ext cx="242762" cy="242762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" name="Straight Arrow Connector 8"/>
          <p:cNvCxnSpPr>
            <a:endCxn id="6" idx="4"/>
          </p:cNvCxnSpPr>
          <p:nvPr/>
        </p:nvCxnSpPr>
        <p:spPr bwMode="auto">
          <a:xfrm flipH="1">
            <a:off x="3139713" y="1574268"/>
            <a:ext cx="3244902" cy="123370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92426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 animBg="1"/>
      <p:bldP spid="3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0" y="75581"/>
            <a:ext cx="7772400" cy="954750"/>
          </a:xfrm>
        </p:spPr>
        <p:txBody>
          <a:bodyPr/>
          <a:lstStyle/>
          <a:p>
            <a:r>
              <a:rPr lang="en-US" sz="2800" dirty="0" smtClean="0"/>
              <a:t>Bi-2212 grain alignment along the wire direction is the key for high J</a:t>
            </a:r>
            <a:r>
              <a:rPr lang="en-US" sz="2800" baseline="-25000" dirty="0" smtClean="0"/>
              <a:t>c</a:t>
            </a:r>
            <a:r>
              <a:rPr lang="en-US" sz="2800" dirty="0" smtClean="0"/>
              <a:t>/J</a:t>
            </a:r>
            <a:r>
              <a:rPr lang="en-US" sz="2800" baseline="-25000" dirty="0" smtClean="0"/>
              <a:t>e</a:t>
            </a:r>
            <a:endParaRPr lang="en-US" sz="2800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B4D8F-DA9E-4A9A-B7C8-68235A055214}" type="slidenum">
              <a:rPr lang="en-US" smtClean="0"/>
              <a:t>3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222775" y="1082082"/>
            <a:ext cx="2832213" cy="2438706"/>
            <a:chOff x="6222775" y="1211554"/>
            <a:chExt cx="2832213" cy="243870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336" y="1452380"/>
              <a:ext cx="1448128" cy="118109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0321" y="1365302"/>
              <a:ext cx="1086134" cy="1523999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6407924" y="3003929"/>
              <a:ext cx="25237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Inverse pole figure color coding and crystallographic direction in Bi-2212</a:t>
              </a:r>
              <a:endParaRPr lang="en-US" sz="1200" dirty="0"/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6222775" y="1211554"/>
              <a:ext cx="2832213" cy="243870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7104" y="1082082"/>
            <a:ext cx="6053930" cy="1491186"/>
            <a:chOff x="97104" y="1211554"/>
            <a:chExt cx="6053930" cy="149118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79" t="35142" b="43258"/>
            <a:stretch/>
          </p:blipFill>
          <p:spPr>
            <a:xfrm>
              <a:off x="97104" y="1211554"/>
              <a:ext cx="6053930" cy="149118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08370" y="1365302"/>
              <a:ext cx="63320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SEM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3873" y="2596549"/>
            <a:ext cx="6053930" cy="1490329"/>
            <a:chOff x="93873" y="2726021"/>
            <a:chExt cx="6053930" cy="149032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79" t="56904" b="21508"/>
            <a:stretch/>
          </p:blipFill>
          <p:spPr>
            <a:xfrm>
              <a:off x="93873" y="2726021"/>
              <a:ext cx="6053930" cy="1490329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08370" y="2819263"/>
              <a:ext cx="116727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EBSD IPF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7104" y="4050510"/>
            <a:ext cx="6053930" cy="1460511"/>
            <a:chOff x="97104" y="4179982"/>
            <a:chExt cx="6053930" cy="1460511"/>
          </a:xfrm>
        </p:grpSpPr>
        <p:pic>
          <p:nvPicPr>
            <p:cNvPr id="7" name="Picture 6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14" t="58721"/>
            <a:stretch/>
          </p:blipFill>
          <p:spPr>
            <a:xfrm>
              <a:off x="97104" y="4179982"/>
              <a:ext cx="6053930" cy="146051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08370" y="4273224"/>
              <a:ext cx="116727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EBSD GB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286336" y="3703659"/>
            <a:ext cx="2744042" cy="2403335"/>
            <a:chOff x="6286336" y="3833131"/>
            <a:chExt cx="2744042" cy="2403335"/>
          </a:xfrm>
        </p:grpSpPr>
        <p:pic>
          <p:nvPicPr>
            <p:cNvPr id="12" name="Picture 11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551" t="-1741" b="42083"/>
            <a:stretch/>
          </p:blipFill>
          <p:spPr>
            <a:xfrm>
              <a:off x="6286336" y="3833131"/>
              <a:ext cx="2744042" cy="240333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7161451" y="4038432"/>
              <a:ext cx="1618407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GB misorientation angle fraction</a:t>
              </a:r>
              <a:endParaRPr lang="en-US" b="1" dirty="0"/>
            </a:p>
          </p:txBody>
        </p:sp>
      </p:grpSp>
      <p:sp>
        <p:nvSpPr>
          <p:cNvPr id="21" name="Content Placeholder 3"/>
          <p:cNvSpPr txBox="1">
            <a:spLocks/>
          </p:cNvSpPr>
          <p:nvPr/>
        </p:nvSpPr>
        <p:spPr>
          <a:xfrm>
            <a:off x="685800" y="5564120"/>
            <a:ext cx="5600536" cy="104092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D9737"/>
              </a:buClr>
              <a:buFont typeface="Wingdings" pitchFamily="2" charset="2"/>
              <a:buChar char="v"/>
              <a:defRPr sz="2800" b="1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v"/>
              <a:defRPr sz="2400" b="1">
                <a:solidFill>
                  <a:srgbClr val="5F5F5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v"/>
              <a:defRPr sz="2000" b="1">
                <a:solidFill>
                  <a:srgbClr val="5F5F5F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v"/>
              <a:defRPr b="1">
                <a:solidFill>
                  <a:srgbClr val="5F5F5F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v"/>
              <a:defRPr b="1">
                <a:solidFill>
                  <a:srgbClr val="5F5F5F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v"/>
              <a:defRPr b="1">
                <a:solidFill>
                  <a:srgbClr val="5F5F5F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v"/>
              <a:defRPr b="1">
                <a:solidFill>
                  <a:srgbClr val="5F5F5F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v"/>
              <a:defRPr b="1">
                <a:solidFill>
                  <a:srgbClr val="5F5F5F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v"/>
              <a:defRPr b="1">
                <a:solidFill>
                  <a:srgbClr val="5F5F5F"/>
                </a:solidFill>
                <a:latin typeface="+mn-lt"/>
              </a:defRPr>
            </a:lvl9pPr>
          </a:lstStyle>
          <a:p>
            <a:r>
              <a:rPr lang="en-US" sz="2000" kern="0" dirty="0" smtClean="0"/>
              <a:t>0.3-1.0 µm thin, 50-300 µm long grains</a:t>
            </a:r>
          </a:p>
          <a:p>
            <a:r>
              <a:rPr lang="en-US" sz="2000" kern="0" dirty="0" smtClean="0"/>
              <a:t>Majority of GB misorientation are &lt;20° by quasi-biaxial grain alignment</a:t>
            </a:r>
          </a:p>
        </p:txBody>
      </p:sp>
    </p:spTree>
    <p:extLst>
      <p:ext uri="{BB962C8B-B14F-4D97-AF65-F5344CB8AC3E}">
        <p14:creationId xmlns:p14="http://schemas.microsoft.com/office/powerpoint/2010/main" val="330171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8678"/>
            <a:ext cx="8343900" cy="47197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666" y="76200"/>
            <a:ext cx="8335433" cy="11430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Same scale comparison of grain structure in different </a:t>
            </a:r>
            <a:r>
              <a:rPr lang="en-US" sz="2800" dirty="0" smtClean="0"/>
              <a:t>transverse </a:t>
            </a:r>
            <a:r>
              <a:rPr lang="en-US" sz="2800" b="1" dirty="0" smtClean="0"/>
              <a:t>cross-sections of filaments</a:t>
            </a:r>
            <a:endParaRPr lang="en-US" sz="28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7382933" y="5469523"/>
            <a:ext cx="304800" cy="304800"/>
            <a:chOff x="7162800" y="914400"/>
            <a:chExt cx="457200" cy="457200"/>
          </a:xfrm>
        </p:grpSpPr>
        <p:sp>
          <p:nvSpPr>
            <p:cNvPr id="6" name="Oval 5"/>
            <p:cNvSpPr/>
            <p:nvPr/>
          </p:nvSpPr>
          <p:spPr>
            <a:xfrm>
              <a:off x="7162800" y="914400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7315200" y="10668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696200" y="54526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Wire direction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305800" y="3533001"/>
            <a:ext cx="76200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[100]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2173069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Single filament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705600" y="1551356"/>
            <a:ext cx="1879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Two filament bonded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0" y="5451157"/>
            <a:ext cx="1879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6-7 filament bonded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26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5193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Comparison of inverse pole figures along the wire direction - </a:t>
            </a:r>
            <a:br>
              <a:rPr lang="en-US" sz="2000" b="1" dirty="0" smtClean="0"/>
            </a:br>
            <a:r>
              <a:rPr lang="en-US" sz="2000" b="1" dirty="0" smtClean="0"/>
              <a:t>The more filament bonding, the more degradation of a-axis texture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56331"/>
            <a:ext cx="8305800" cy="194446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IPF along the wire direction of the IPF grain maps in the previous slide.</a:t>
            </a:r>
          </a:p>
          <a:p>
            <a:r>
              <a:rPr lang="en-US" dirty="0" smtClean="0"/>
              <a:t>FWHM of a-axis texture in a single filament is &lt;10°. When the two filaments merge in one, it allows more distribution of in-plane grain misorientation. The 6-7 filaments bonded into the large one, the grain misorientations distribute &gt;25° in both in-plane and out-of-plane, presumably degrading J</a:t>
            </a:r>
            <a:r>
              <a:rPr lang="en-US" baseline="-25000" dirty="0" smtClean="0"/>
              <a:t>c</a:t>
            </a:r>
            <a:r>
              <a:rPr lang="en-US" dirty="0" smtClean="0"/>
              <a:t> most significantly.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7214" y="3810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Single filament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81400" y="3777734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Two filament bonded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81800" y="38100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6-7 filament bonded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240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28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6891"/>
            <a:ext cx="7772400" cy="585418"/>
          </a:xfrm>
        </p:spPr>
        <p:txBody>
          <a:bodyPr/>
          <a:lstStyle/>
          <a:p>
            <a:r>
              <a:rPr lang="en-US" dirty="0" smtClean="0"/>
              <a:t>Cooling rate </a:t>
            </a:r>
            <a:r>
              <a:rPr lang="en-US" dirty="0" smtClean="0"/>
              <a:t>changes </a:t>
            </a:r>
            <a:r>
              <a:rPr lang="en-US" dirty="0" smtClean="0"/>
              <a:t>the grain size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F90F-AAAE-4ED6-B44B-0499BCEBCD0B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742" y="3886200"/>
            <a:ext cx="3454399" cy="259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111" y="1192388"/>
            <a:ext cx="3458030" cy="2593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84597" y="3077544"/>
            <a:ext cx="30148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3C336F"/>
                </a:solidFill>
              </a:rPr>
              <a:t>Cooling rate R</a:t>
            </a:r>
            <a:r>
              <a:rPr lang="en-US" sz="1600" b="1" baseline="-25000" dirty="0" smtClean="0">
                <a:solidFill>
                  <a:srgbClr val="3C336F"/>
                </a:solidFill>
              </a:rPr>
              <a:t>F</a:t>
            </a:r>
            <a:r>
              <a:rPr lang="en-US" sz="1600" b="1" dirty="0" smtClean="0">
                <a:solidFill>
                  <a:srgbClr val="3C336F"/>
                </a:solidFill>
              </a:rPr>
              <a:t> controls</a:t>
            </a:r>
            <a:r>
              <a:rPr lang="en-US" sz="1600" b="1" dirty="0">
                <a:solidFill>
                  <a:srgbClr val="3C336F"/>
                </a:solidFill>
              </a:rPr>
              <a:t>:</a:t>
            </a:r>
          </a:p>
          <a:p>
            <a:pPr lvl="1" indent="-117475">
              <a:buSzPct val="55000"/>
              <a:buFont typeface="Wingdings" panose="05000000000000000000" pitchFamily="2" charset="2"/>
              <a:buChar char="§"/>
            </a:pPr>
            <a:r>
              <a:rPr lang="en-US" sz="1600" b="1" dirty="0" smtClean="0">
                <a:solidFill>
                  <a:srgbClr val="3C336F"/>
                </a:solidFill>
              </a:rPr>
              <a:t>Amount of second phases</a:t>
            </a:r>
          </a:p>
          <a:p>
            <a:pPr lvl="1" indent="-117475">
              <a:buSzPct val="55000"/>
              <a:buFont typeface="Wingdings" panose="05000000000000000000" pitchFamily="2" charset="2"/>
              <a:buChar char="§"/>
            </a:pPr>
            <a:r>
              <a:rPr lang="en-US" sz="1600" b="1" dirty="0" smtClean="0">
                <a:solidFill>
                  <a:srgbClr val="3C336F"/>
                </a:solidFill>
              </a:rPr>
              <a:t>Amount of 2212</a:t>
            </a:r>
          </a:p>
          <a:p>
            <a:pPr lvl="1" indent="-117475">
              <a:buSzPct val="55000"/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3C336F"/>
                </a:solidFill>
              </a:rPr>
              <a:t>Filament coupling</a:t>
            </a:r>
          </a:p>
          <a:p>
            <a:pPr lvl="1" indent="-117475">
              <a:buSzPct val="55000"/>
              <a:buFont typeface="Wingdings" panose="05000000000000000000" pitchFamily="2" charset="2"/>
              <a:buChar char="§"/>
            </a:pPr>
            <a:r>
              <a:rPr lang="en-US" sz="1600" b="1" dirty="0" smtClean="0">
                <a:solidFill>
                  <a:srgbClr val="3C336F"/>
                </a:solidFill>
              </a:rPr>
              <a:t>Grain size</a:t>
            </a:r>
          </a:p>
          <a:p>
            <a:pPr lvl="1" indent="-117475">
              <a:buSzPct val="55000"/>
              <a:buFont typeface="Wingdings" panose="05000000000000000000" pitchFamily="2" charset="2"/>
              <a:buChar char="§"/>
            </a:pPr>
            <a:r>
              <a:rPr lang="en-US" sz="1600" b="1" dirty="0" smtClean="0">
                <a:solidFill>
                  <a:srgbClr val="FF0000"/>
                </a:solidFill>
              </a:rPr>
              <a:t>Grain alignment</a:t>
            </a:r>
          </a:p>
          <a:p>
            <a:pPr lvl="1" indent="-117475">
              <a:buSzPct val="55000"/>
              <a:buFont typeface="Wingdings" panose="05000000000000000000" pitchFamily="2" charset="2"/>
              <a:buChar char="§"/>
            </a:pPr>
            <a:r>
              <a:rPr lang="en-US" sz="1600" b="1" dirty="0" smtClean="0">
                <a:solidFill>
                  <a:srgbClr val="FF0000"/>
                </a:solidFill>
              </a:rPr>
              <a:t>2212 connectivity along the length</a:t>
            </a: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3342898" y="1412557"/>
            <a:ext cx="2141961" cy="1942096"/>
            <a:chOff x="4046411" y="3274865"/>
            <a:chExt cx="2511549" cy="2277198"/>
          </a:xfrm>
        </p:grpSpPr>
        <p:pic>
          <p:nvPicPr>
            <p:cNvPr id="9" name="Picture 2" descr="Z:\ASC\Users\MATRAS, Maxime\ASC\SEM and Optical pictures\SEM\16-0401 puck160314 DOE run#15 to redones\#2R-J44\16-0404#2RJ44X250-bse04.tif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15" t="6966" r="20647" b="56707"/>
            <a:stretch/>
          </p:blipFill>
          <p:spPr bwMode="auto">
            <a:xfrm>
              <a:off x="4046411" y="3621285"/>
              <a:ext cx="2511549" cy="193077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4861229" y="3274865"/>
              <a:ext cx="124104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 smtClean="0"/>
                <a:t>R</a:t>
              </a:r>
              <a:r>
                <a:rPr lang="en-US" sz="1600" b="1" baseline="-25000" dirty="0" smtClean="0"/>
                <a:t>F </a:t>
              </a:r>
              <a:r>
                <a:rPr lang="en-US" sz="1600" b="1" dirty="0" smtClean="0"/>
                <a:t>= 1.3</a:t>
              </a:r>
              <a:r>
                <a:rPr lang="en-US" sz="1600" b="1" dirty="0" smtClean="0">
                  <a:cs typeface="Arial"/>
                </a:rPr>
                <a:t>°C/h</a:t>
              </a:r>
              <a:r>
                <a:rPr lang="en-US" sz="1600" b="1" dirty="0" smtClean="0"/>
                <a:t> </a:t>
              </a:r>
              <a:endParaRPr lang="en-US" sz="1600" b="1" dirty="0"/>
            </a:p>
          </p:txBody>
        </p:sp>
        <p:pic>
          <p:nvPicPr>
            <p:cNvPr id="11" name="Picture 2" descr="Z:\ASC\Users\MATRAS, Maxime\ASC\SEM and Optical pictures\SEM\16-0401 puck160314 DOE run#15 to redones\#2R-J44\16-0404#2RJ44X250-bse04.tif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252" t="92256" r="11626" b="723"/>
            <a:stretch/>
          </p:blipFill>
          <p:spPr bwMode="auto">
            <a:xfrm>
              <a:off x="6023138" y="5141854"/>
              <a:ext cx="504712" cy="3731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138748" y="1287067"/>
            <a:ext cx="3190498" cy="1646605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 extrusionH="76200">
            <a:bevelB prst="angle"/>
            <a:extrusionClr>
              <a:schemeClr val="tx1"/>
            </a:extrusionClr>
          </a:sp3d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u="sng" dirty="0" smtClean="0"/>
              <a:t>Design of Experiments (DoE) Conclusions </a:t>
            </a:r>
            <a:br>
              <a:rPr lang="en-US" sz="1600" b="1" u="sng" dirty="0" smtClean="0"/>
            </a:br>
            <a:r>
              <a:rPr lang="en-US" sz="1600" b="1" dirty="0" smtClean="0"/>
              <a:t>(37x18 and 27x7):</a:t>
            </a:r>
          </a:p>
          <a:p>
            <a:pPr marL="407988" lvl="1" indent="-1666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/>
              <a:t>Cooling rate R</a:t>
            </a:r>
            <a:r>
              <a:rPr lang="en-US" sz="1600" b="1" baseline="-25000" dirty="0" smtClean="0"/>
              <a:t>F </a:t>
            </a:r>
            <a:r>
              <a:rPr lang="en-US" sz="1600" b="1" dirty="0" smtClean="0"/>
              <a:t>and Time in melt </a:t>
            </a:r>
            <a:r>
              <a:rPr lang="en-US" sz="1600" b="1" dirty="0" err="1" smtClean="0"/>
              <a:t>t</a:t>
            </a:r>
            <a:r>
              <a:rPr lang="en-US" sz="1600" b="1" baseline="-25000" dirty="0" err="1" smtClean="0"/>
              <a:t>melt</a:t>
            </a:r>
            <a:r>
              <a:rPr lang="en-US" sz="1600" b="1" dirty="0" smtClean="0"/>
              <a:t> affect I</a:t>
            </a:r>
            <a:r>
              <a:rPr lang="en-US" sz="1600" b="1" baseline="-25000" dirty="0" smtClean="0"/>
              <a:t>C</a:t>
            </a:r>
            <a:r>
              <a:rPr lang="en-US" sz="1600" b="1" dirty="0" smtClean="0"/>
              <a:t> the most</a:t>
            </a:r>
            <a:endParaRPr lang="en-US" sz="1600" b="1" baseline="-25000" dirty="0" smtClean="0"/>
          </a:p>
        </p:txBody>
      </p:sp>
      <p:grpSp>
        <p:nvGrpSpPr>
          <p:cNvPr id="13" name="Group 12"/>
          <p:cNvGrpSpPr/>
          <p:nvPr/>
        </p:nvGrpSpPr>
        <p:grpSpPr>
          <a:xfrm>
            <a:off x="3342898" y="4206844"/>
            <a:ext cx="2154201" cy="1933556"/>
            <a:chOff x="5319724" y="1876444"/>
            <a:chExt cx="2154201" cy="1933556"/>
          </a:xfrm>
        </p:grpSpPr>
        <p:grpSp>
          <p:nvGrpSpPr>
            <p:cNvPr id="14" name="Group 13"/>
            <p:cNvGrpSpPr>
              <a:grpSpLocks noChangeAspect="1"/>
            </p:cNvGrpSpPr>
            <p:nvPr/>
          </p:nvGrpSpPr>
          <p:grpSpPr>
            <a:xfrm>
              <a:off x="5319724" y="1876444"/>
              <a:ext cx="2154201" cy="1933556"/>
              <a:chOff x="6590410" y="3288952"/>
              <a:chExt cx="2525900" cy="2267183"/>
            </a:xfrm>
          </p:grpSpPr>
          <p:pic>
            <p:nvPicPr>
              <p:cNvPr id="16" name="Picture 4" descr="Z:\ASC\Users\MATRAS, Maxime\ASC\SEM and Optical pictures\SEM\16-0401 puck160314 DOE run#15 to redones\#16-H16\16-0404#16H16X250-bse05.tif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379" t="10287" r="17749" b="52804"/>
              <a:stretch/>
            </p:blipFill>
            <p:spPr bwMode="auto">
              <a:xfrm>
                <a:off x="6590410" y="3606997"/>
                <a:ext cx="2525900" cy="1949138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304278" y="3288952"/>
                <a:ext cx="124104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 smtClean="0"/>
                  <a:t>R</a:t>
                </a:r>
                <a:r>
                  <a:rPr lang="en-US" sz="1600" b="1" baseline="-25000" dirty="0" smtClean="0"/>
                  <a:t>F </a:t>
                </a:r>
                <a:r>
                  <a:rPr lang="en-US" sz="1600" b="1" dirty="0" smtClean="0"/>
                  <a:t>= 9.7</a:t>
                </a:r>
                <a:r>
                  <a:rPr lang="en-US" sz="1600" b="1" dirty="0" smtClean="0">
                    <a:cs typeface="Arial"/>
                  </a:rPr>
                  <a:t>°C/h</a:t>
                </a:r>
                <a:r>
                  <a:rPr lang="en-US" sz="1600" b="1" dirty="0" smtClean="0"/>
                  <a:t> </a:t>
                </a:r>
                <a:endParaRPr lang="en-US" sz="1600" b="1" dirty="0"/>
              </a:p>
            </p:txBody>
          </p:sp>
        </p:grpSp>
        <p:pic>
          <p:nvPicPr>
            <p:cNvPr id="15" name="Picture 2" descr="Z:\ASC\Users\MATRAS, Maxime\ASC\SEM and Optical pictures\SEM\16-0401 puck160314 DOE run#15 to redones\#2R-J44\16-0404#2RJ44X250-bse04.tif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252" t="92256" r="11626" b="723"/>
            <a:stretch/>
          </p:blipFill>
          <p:spPr bwMode="auto">
            <a:xfrm>
              <a:off x="7043484" y="3448103"/>
              <a:ext cx="430441" cy="3182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8" name="Straight Connector 17"/>
          <p:cNvCxnSpPr/>
          <p:nvPr/>
        </p:nvCxnSpPr>
        <p:spPr>
          <a:xfrm>
            <a:off x="3342898" y="3824011"/>
            <a:ext cx="571124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39866" y="5595599"/>
            <a:ext cx="258136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M. </a:t>
            </a:r>
            <a:r>
              <a:rPr lang="en-US" dirty="0" err="1" smtClean="0"/>
              <a:t>Matras</a:t>
            </a:r>
            <a:r>
              <a:rPr lang="en-US" dirty="0" smtClean="0"/>
              <a:t>, </a:t>
            </a:r>
            <a:r>
              <a:rPr lang="en-US" i="1" dirty="0" smtClean="0"/>
              <a:t>PhD thesis </a:t>
            </a:r>
            <a:r>
              <a:rPr lang="en-US" dirty="0" smtClean="0"/>
              <a:t>at</a:t>
            </a:r>
            <a:r>
              <a:rPr lang="en-US" i="1" dirty="0" smtClean="0"/>
              <a:t> </a:t>
            </a:r>
            <a:r>
              <a:rPr lang="en-US" dirty="0" smtClean="0"/>
              <a:t>FSU (2016)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570572" y="1102401"/>
            <a:ext cx="1820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3C336F"/>
                </a:solidFill>
              </a:rPr>
              <a:t>Slow cooling</a:t>
            </a:r>
            <a:endParaRPr lang="en-US" b="1" dirty="0">
              <a:solidFill>
                <a:srgbClr val="3C336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01552" y="3914122"/>
            <a:ext cx="1820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3C336F"/>
                </a:solidFill>
              </a:rPr>
              <a:t>Fast cooling</a:t>
            </a:r>
            <a:endParaRPr lang="en-US" b="1" dirty="0">
              <a:solidFill>
                <a:srgbClr val="3C336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96111" y="3413492"/>
            <a:ext cx="2451887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I</a:t>
            </a:r>
            <a:r>
              <a:rPr lang="en-US" baseline="-25000" dirty="0" err="1" smtClean="0"/>
              <a:t>c</a:t>
            </a:r>
            <a:r>
              <a:rPr lang="en-US" dirty="0" smtClean="0"/>
              <a:t>(4.2K, 5T) = 380 A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625313" y="6091483"/>
            <a:ext cx="2451887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I</a:t>
            </a:r>
            <a:r>
              <a:rPr lang="en-US" baseline="-25000" dirty="0" err="1" smtClean="0"/>
              <a:t>c</a:t>
            </a:r>
            <a:r>
              <a:rPr lang="en-US" dirty="0" smtClean="0"/>
              <a:t>(4.2K, 5T) = 110 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10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75" y="13257"/>
            <a:ext cx="5947645" cy="960202"/>
          </a:xfrm>
        </p:spPr>
        <p:txBody>
          <a:bodyPr/>
          <a:lstStyle/>
          <a:p>
            <a:r>
              <a:rPr lang="en-US" sz="2800" dirty="0" smtClean="0"/>
              <a:t>Cooling rate appears not to affect a-axis grain nucleation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8779" y="5729161"/>
            <a:ext cx="3910476" cy="748416"/>
          </a:xfrm>
        </p:spPr>
        <p:txBody>
          <a:bodyPr/>
          <a:lstStyle/>
          <a:p>
            <a:r>
              <a:rPr lang="en-US" dirty="0" err="1" smtClean="0"/>
              <a:t>asdf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F90F-AAAE-4ED6-B44B-0499BCEBCD0B}" type="slidenum">
              <a:rPr lang="en-US" smtClean="0"/>
              <a:t>7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88999" y="965584"/>
            <a:ext cx="2963228" cy="5810311"/>
            <a:chOff x="79872" y="976402"/>
            <a:chExt cx="2963228" cy="581031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73" y="976402"/>
              <a:ext cx="2963227" cy="292608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72" y="3860633"/>
              <a:ext cx="2963227" cy="2926080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 bwMode="auto">
            <a:xfrm>
              <a:off x="1894886" y="3690489"/>
              <a:ext cx="961603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>
              <a:off x="1894886" y="3334440"/>
              <a:ext cx="888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5 µm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462658" y="176971"/>
            <a:ext cx="5562717" cy="6564348"/>
            <a:chOff x="3581283" y="293652"/>
            <a:chExt cx="5562717" cy="656434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18"/>
            <a:stretch/>
          </p:blipFill>
          <p:spPr>
            <a:xfrm>
              <a:off x="6198499" y="293652"/>
              <a:ext cx="2945501" cy="429768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42"/>
            <a:stretch/>
          </p:blipFill>
          <p:spPr>
            <a:xfrm>
              <a:off x="3581283" y="2560320"/>
              <a:ext cx="2926879" cy="4297680"/>
            </a:xfrm>
            <a:prstGeom prst="rect">
              <a:avLst/>
            </a:prstGeom>
          </p:spPr>
        </p:pic>
        <p:grpSp>
          <p:nvGrpSpPr>
            <p:cNvPr id="20" name="Group 19"/>
            <p:cNvGrpSpPr/>
            <p:nvPr/>
          </p:nvGrpSpPr>
          <p:grpSpPr>
            <a:xfrm>
              <a:off x="6233639" y="3987421"/>
              <a:ext cx="961603" cy="369332"/>
              <a:chOff x="5729162" y="4071331"/>
              <a:chExt cx="961603" cy="369332"/>
            </a:xfrm>
          </p:grpSpPr>
          <p:cxnSp>
            <p:nvCxnSpPr>
              <p:cNvPr id="17" name="Straight Connector 16"/>
              <p:cNvCxnSpPr/>
              <p:nvPr/>
            </p:nvCxnSpPr>
            <p:spPr bwMode="auto">
              <a:xfrm>
                <a:off x="5729162" y="4427380"/>
                <a:ext cx="961603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18" name="TextBox 17"/>
              <p:cNvSpPr txBox="1"/>
              <p:nvPr/>
            </p:nvSpPr>
            <p:spPr>
              <a:xfrm>
                <a:off x="5729162" y="4071331"/>
                <a:ext cx="8887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5 µm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2" name="Rectangle 21"/>
          <p:cNvSpPr/>
          <p:nvPr/>
        </p:nvSpPr>
        <p:spPr>
          <a:xfrm>
            <a:off x="3152226" y="1068369"/>
            <a:ext cx="30148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3C336F"/>
                </a:solidFill>
              </a:rPr>
              <a:t>Large Bi-2212 grains doesn’t form by fast cooling, perhaps spoiling the grain connectivity along the filament length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01286" y="6034653"/>
            <a:ext cx="104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Fast cooling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70461" y="6034653"/>
            <a:ext cx="104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Slow cooling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99968" y="6103369"/>
            <a:ext cx="2209126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EBSD by A. Oloye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6559401" y="4568096"/>
            <a:ext cx="2194118" cy="1271362"/>
            <a:chOff x="6286336" y="1365302"/>
            <a:chExt cx="2630119" cy="1523999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336" y="1452380"/>
              <a:ext cx="1448128" cy="1181098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0321" y="1365302"/>
              <a:ext cx="1086134" cy="15239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892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58"/>
          <a:stretch/>
        </p:blipFill>
        <p:spPr>
          <a:xfrm>
            <a:off x="400236" y="1419883"/>
            <a:ext cx="8405749" cy="32125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0670"/>
            <a:ext cx="7772400" cy="1077860"/>
          </a:xfrm>
        </p:spPr>
        <p:txBody>
          <a:bodyPr/>
          <a:lstStyle/>
          <a:p>
            <a:r>
              <a:rPr lang="en-US" dirty="0" smtClean="0"/>
              <a:t>The long and thin Bi-2212 grains can plastically twist during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911" y="4903773"/>
            <a:ext cx="7772400" cy="1385637"/>
          </a:xfrm>
        </p:spPr>
        <p:txBody>
          <a:bodyPr/>
          <a:lstStyle/>
          <a:p>
            <a:r>
              <a:rPr lang="en-US" sz="2000" dirty="0" smtClean="0"/>
              <a:t>One long grain can twist and </a:t>
            </a:r>
            <a:r>
              <a:rPr lang="en-US" sz="2000" dirty="0" smtClean="0"/>
              <a:t>compensate </a:t>
            </a:r>
            <a:r>
              <a:rPr lang="en-US" sz="2000" dirty="0" smtClean="0"/>
              <a:t>the </a:t>
            </a:r>
            <a:r>
              <a:rPr lang="en-US" sz="2000" dirty="0" smtClean="0"/>
              <a:t>c-axis misorientation </a:t>
            </a:r>
            <a:r>
              <a:rPr lang="en-US" sz="2000" dirty="0" smtClean="0"/>
              <a:t>up to ~30°</a:t>
            </a:r>
          </a:p>
          <a:p>
            <a:r>
              <a:rPr lang="en-US" sz="2000" dirty="0" smtClean="0"/>
              <a:t>Larger grains allow more twisting to decrease GB misorientation along the filament direction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9927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F90F-AAAE-4ED6-B44B-0499BCEBCD0B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376" r="2255"/>
          <a:stretch/>
        </p:blipFill>
        <p:spPr>
          <a:xfrm>
            <a:off x="2638003" y="3677918"/>
            <a:ext cx="6497904" cy="3180082"/>
          </a:xfrm>
          <a:prstGeom prst="rect">
            <a:avLst/>
          </a:prstGeom>
        </p:spPr>
      </p:pic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3784375" y="1282390"/>
            <a:ext cx="5165416" cy="2447929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The bicrystal experiments of HTS cuprates indicates that 15° GBs are still high angle, and would be weakly coupled</a:t>
            </a:r>
          </a:p>
          <a:p>
            <a:r>
              <a:rPr lang="en-US" sz="2000" dirty="0" smtClean="0"/>
              <a:t>But high J</a:t>
            </a:r>
            <a:r>
              <a:rPr lang="en-US" sz="2000" baseline="-25000" dirty="0" smtClean="0"/>
              <a:t>c</a:t>
            </a:r>
            <a:r>
              <a:rPr lang="en-US" sz="2000" dirty="0" smtClean="0"/>
              <a:t> Bi-2212 RWs don’t show a signature of weakly coupled GBs</a:t>
            </a:r>
          </a:p>
          <a:p>
            <a:r>
              <a:rPr lang="en-US" sz="2000" dirty="0" smtClean="0"/>
              <a:t>Is Bi-2212 special among the HTS cuprates?</a:t>
            </a:r>
            <a:endParaRPr lang="en-US" sz="20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7352" y="1067642"/>
            <a:ext cx="3482471" cy="2836821"/>
            <a:chOff x="7352" y="1067642"/>
            <a:chExt cx="3482471" cy="283682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2" y="1067642"/>
              <a:ext cx="3482471" cy="2836821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 bwMode="auto">
            <a:xfrm flipV="1">
              <a:off x="1092425" y="1229989"/>
              <a:ext cx="0" cy="235478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0670"/>
            <a:ext cx="7772400" cy="1077860"/>
          </a:xfrm>
        </p:spPr>
        <p:txBody>
          <a:bodyPr/>
          <a:lstStyle/>
          <a:p>
            <a:r>
              <a:rPr lang="en-US" dirty="0" smtClean="0"/>
              <a:t>Why don’t the15° GBs in Bi-2212 show weak connectivity?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7352" y="4375591"/>
            <a:ext cx="3019069" cy="173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D9737"/>
              </a:buClr>
              <a:buFont typeface="Wingdings" pitchFamily="2" charset="2"/>
              <a:buChar char="v"/>
              <a:defRPr sz="2800" b="1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v"/>
              <a:defRPr sz="2400" b="1">
                <a:solidFill>
                  <a:srgbClr val="5F5F5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v"/>
              <a:defRPr sz="2000" b="1">
                <a:solidFill>
                  <a:srgbClr val="5F5F5F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v"/>
              <a:defRPr b="1">
                <a:solidFill>
                  <a:srgbClr val="5F5F5F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v"/>
              <a:defRPr b="1">
                <a:solidFill>
                  <a:srgbClr val="5F5F5F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v"/>
              <a:defRPr b="1">
                <a:solidFill>
                  <a:srgbClr val="5F5F5F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v"/>
              <a:defRPr b="1">
                <a:solidFill>
                  <a:srgbClr val="5F5F5F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v"/>
              <a:defRPr b="1">
                <a:solidFill>
                  <a:srgbClr val="5F5F5F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v"/>
              <a:defRPr b="1">
                <a:solidFill>
                  <a:srgbClr val="5F5F5F"/>
                </a:solidFill>
                <a:latin typeface="+mn-lt"/>
              </a:defRPr>
            </a:lvl9pPr>
          </a:lstStyle>
          <a:p>
            <a:r>
              <a:rPr lang="en-US" sz="2000" kern="0" dirty="0" smtClean="0">
                <a:solidFill>
                  <a:srgbClr val="3C336F"/>
                </a:solidFill>
              </a:rPr>
              <a:t>Does oxygen overdoping strengthen the connectivity of grain boundaries?</a:t>
            </a:r>
            <a:endParaRPr lang="en-US" sz="2000" kern="0" dirty="0">
              <a:solidFill>
                <a:srgbClr val="3C33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26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gLab-Old-Theme1">
  <a:themeElements>
    <a:clrScheme name="">
      <a:dk1>
        <a:srgbClr val="000000"/>
      </a:dk1>
      <a:lt1>
        <a:srgbClr val="FFFFFF"/>
      </a:lt1>
      <a:dk2>
        <a:srgbClr val="006D00"/>
      </a:dk2>
      <a:lt2>
        <a:srgbClr val="919191"/>
      </a:lt2>
      <a:accent1>
        <a:srgbClr val="FFFF00"/>
      </a:accent1>
      <a:accent2>
        <a:srgbClr val="005400"/>
      </a:accent2>
      <a:accent3>
        <a:srgbClr val="FFFFFF"/>
      </a:accent3>
      <a:accent4>
        <a:srgbClr val="000000"/>
      </a:accent4>
      <a:accent5>
        <a:srgbClr val="FFFFAA"/>
      </a:accent5>
      <a:accent6>
        <a:srgbClr val="004B00"/>
      </a:accent6>
      <a:hlink>
        <a:srgbClr val="3365FB"/>
      </a:hlink>
      <a:folHlink>
        <a:srgbClr val="7DFF7D"/>
      </a:folHlink>
    </a:clrScheme>
    <a:fontScheme name="FSU Lucida sans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SU Lucida san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SU Lucida sa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SU Lucida san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SU Lucida san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SU Lucida san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SU Lucida san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SU Lucida san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agLab-Old-Theme1" id="{547C95BB-C82F-4F36-8ABF-44A0C4E30171}" vid="{8E31447D-2DFC-4F71-B3CE-66A2E30B1A3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MagLab-Old-Theme1</Template>
  <TotalTime>13934</TotalTime>
  <Words>769</Words>
  <Application>Microsoft Office PowerPoint</Application>
  <PresentationFormat>On-screen Show (4:3)</PresentationFormat>
  <Paragraphs>99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ＭＳ Ｐゴシック</vt:lpstr>
      <vt:lpstr>Arial</vt:lpstr>
      <vt:lpstr>Calibri</vt:lpstr>
      <vt:lpstr>Lucida Sans</vt:lpstr>
      <vt:lpstr>Wingdings</vt:lpstr>
      <vt:lpstr>MagLab-Old-Theme1</vt:lpstr>
      <vt:lpstr>Graph</vt:lpstr>
      <vt:lpstr>Key parameters for strong a-axis grain growth in narrow filament cavities of Bi-2212 round wires</vt:lpstr>
      <vt:lpstr>Superconducting magnets over 16 T need HTS</vt:lpstr>
      <vt:lpstr>Bi-2212 grain alignment along the wire direction is the key for high Jc/Je</vt:lpstr>
      <vt:lpstr>Same scale comparison of grain structure in different transverse cross-sections of filaments</vt:lpstr>
      <vt:lpstr>Comparison of inverse pole figures along the wire direction -  The more filament bonding, the more degradation of a-axis texture</vt:lpstr>
      <vt:lpstr>Cooling rate changes the grain size</vt:lpstr>
      <vt:lpstr>Cooling rate appears not to affect a-axis grain nucleation</vt:lpstr>
      <vt:lpstr>The long and thin Bi-2212 grains can plastically twist during growth</vt:lpstr>
      <vt:lpstr>Why don’t the15° GBs in Bi-2212 show weak connectivity?</vt:lpstr>
      <vt:lpstr>Post annealing in low oxygen atmosphere underdopes Bi-2212</vt:lpstr>
      <vt:lpstr>Underdoping affects Tc, Hirr, Jc</vt:lpstr>
      <vt:lpstr>Conclusion</vt:lpstr>
      <vt:lpstr>Acknowledgements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 microscope capability at ASC and MagLab in last 10 years</dc:title>
  <dc:creator>Fumitake Kametani</dc:creator>
  <cp:lastModifiedBy>Fumitake Kametani</cp:lastModifiedBy>
  <cp:revision>196</cp:revision>
  <dcterms:created xsi:type="dcterms:W3CDTF">2017-01-20T13:40:51Z</dcterms:created>
  <dcterms:modified xsi:type="dcterms:W3CDTF">2017-09-27T20:18:04Z</dcterms:modified>
</cp:coreProperties>
</file>