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294" r:id="rId2"/>
    <p:sldId id="295" r:id="rId3"/>
    <p:sldId id="296" r:id="rId4"/>
    <p:sldId id="297" r:id="rId5"/>
    <p:sldId id="298" r:id="rId6"/>
    <p:sldId id="299" r:id="rId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 showGuides="1">
      <p:cViewPr varScale="1">
        <p:scale>
          <a:sx n="146" d="100"/>
          <a:sy n="146" d="100"/>
        </p:scale>
        <p:origin x="576" y="11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Laminations!$B$12</c:f>
              <c:strCache>
                <c:ptCount val="1"/>
                <c:pt idx="0">
                  <c:v>3D FEA at 77K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Laminations!$A$7:$A$11</c:f>
              <c:numCache>
                <c:formatCode>General</c:formatCode>
                <c:ptCount val="5"/>
                <c:pt idx="0">
                  <c:v>0.127</c:v>
                </c:pt>
                <c:pt idx="1">
                  <c:v>0.254</c:v>
                </c:pt>
                <c:pt idx="2">
                  <c:v>0.38100000000000001</c:v>
                </c:pt>
                <c:pt idx="3">
                  <c:v>0.50800000000000001</c:v>
                </c:pt>
                <c:pt idx="4">
                  <c:v>0.76200000000000001</c:v>
                </c:pt>
              </c:numCache>
            </c:numRef>
          </c:xVal>
          <c:yVal>
            <c:numRef>
              <c:f>Laminations!$B$2:$B$6</c:f>
              <c:numCache>
                <c:formatCode>General</c:formatCode>
                <c:ptCount val="5"/>
                <c:pt idx="0">
                  <c:v>256</c:v>
                </c:pt>
                <c:pt idx="1">
                  <c:v>329.31</c:v>
                </c:pt>
                <c:pt idx="2">
                  <c:v>395.41</c:v>
                </c:pt>
                <c:pt idx="3">
                  <c:v>480.22</c:v>
                </c:pt>
                <c:pt idx="4">
                  <c:v>613.42999999999995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00-45BF-B765-750B7C209D99}"/>
            </c:ext>
          </c:extLst>
        </c:ser>
        <c:ser>
          <c:idx val="1"/>
          <c:order val="1"/>
          <c:tx>
            <c:strRef>
              <c:f>Laminations!$B$13</c:f>
              <c:strCache>
                <c:ptCount val="1"/>
                <c:pt idx="0">
                  <c:v>Test at 77K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Laminations!$A$7:$A$10</c:f>
              <c:numCache>
                <c:formatCode>General</c:formatCode>
                <c:ptCount val="4"/>
                <c:pt idx="0">
                  <c:v>0.127</c:v>
                </c:pt>
                <c:pt idx="1">
                  <c:v>0.254</c:v>
                </c:pt>
                <c:pt idx="2">
                  <c:v>0.38100000000000001</c:v>
                </c:pt>
                <c:pt idx="3">
                  <c:v>0.50800000000000001</c:v>
                </c:pt>
              </c:numCache>
            </c:numRef>
          </c:xVal>
          <c:yVal>
            <c:numRef>
              <c:f>Laminations!$C$12:$C$15</c:f>
              <c:numCache>
                <c:formatCode>General</c:formatCode>
                <c:ptCount val="4"/>
                <c:pt idx="0">
                  <c:v>266</c:v>
                </c:pt>
                <c:pt idx="1">
                  <c:v>335</c:v>
                </c:pt>
                <c:pt idx="2">
                  <c:v>410</c:v>
                </c:pt>
                <c:pt idx="3">
                  <c:v>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00-45BF-B765-750B7C209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993688"/>
        <c:axId val="185990736"/>
      </c:scatterChart>
      <c:valAx>
        <c:axId val="185993688"/>
        <c:scaling>
          <c:orientation val="minMax"/>
          <c:max val="0.51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Shim Size , mm</a:t>
                </a:r>
                <a:endParaRPr lang="en-US" sz="2000" b="1" baseline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990736"/>
        <c:crosses val="autoZero"/>
        <c:crossBetween val="midCat"/>
      </c:valAx>
      <c:valAx>
        <c:axId val="185990736"/>
        <c:scaling>
          <c:orientation val="minMax"/>
          <c:max val="5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Max Stress,</a:t>
                </a:r>
                <a:r>
                  <a:rPr lang="en-US" sz="2000" b="1" baseline="0"/>
                  <a:t> </a:t>
                </a:r>
                <a:r>
                  <a:rPr lang="en-US" sz="2000" b="1"/>
                  <a:t>MPa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9936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97882764654418"/>
          <c:y val="6.0185185185185182E-2"/>
          <c:w val="0.66021172353455815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008A0A1-6F10-4705-8253-956AC42A9B4D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68995AB-2C8B-44C6-B4B6-F89A46623146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A4AFAE8C-677E-4175-B605-C8B40B5A82D5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C. Orozco | Status of the Mechanical Model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211A1FD-FE05-453C-83FC-B4818A1CEBC4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192F19D-9086-4D1B-A677-DBB76C54702E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4A9E7-5C7F-4797-8694-6518F3145954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800381D-D5FF-4007-ADF8-F50FB76072FF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Status of the Mechanical Model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Charles Orozco</a:t>
            </a:r>
          </a:p>
          <a:p>
            <a:r>
              <a:rPr lang="en-US" dirty="0"/>
              <a:t>MDP Meeting</a:t>
            </a:r>
          </a:p>
          <a:p>
            <a:r>
              <a:rPr lang="en-US" dirty="0"/>
              <a:t>11 October 2017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short model consists of four laminations and two clamps</a:t>
            </a:r>
          </a:p>
          <a:p>
            <a:pPr lvl="1"/>
            <a:r>
              <a:rPr lang="en-US" dirty="0"/>
              <a:t>8 strain gauges on the stress concentration points of the laminations</a:t>
            </a:r>
          </a:p>
          <a:p>
            <a:pPr lvl="1"/>
            <a:r>
              <a:rPr lang="en-US" dirty="0"/>
              <a:t>2 strain gauges on the dummy coil at 0°and 90°</a:t>
            </a:r>
          </a:p>
          <a:p>
            <a:pPr lvl="1"/>
            <a:r>
              <a:rPr lang="en-US" dirty="0"/>
              <a:t>Placed in an LN2 bath under four shimming configurations</a:t>
            </a:r>
          </a:p>
          <a:p>
            <a:r>
              <a:rPr lang="en-US" dirty="0"/>
              <a:t>The long model consists of all the laminations and clamps</a:t>
            </a:r>
          </a:p>
          <a:p>
            <a:pPr lvl="1"/>
            <a:r>
              <a:rPr lang="en-US" dirty="0"/>
              <a:t>The first dummy coil configuration has all coils represented by an aluminum cylinder</a:t>
            </a:r>
          </a:p>
          <a:p>
            <a:pPr lvl="1"/>
            <a:r>
              <a:rPr lang="en-US" dirty="0"/>
              <a:t>The second configuration uses four half cylinders, two for layers 1 and 2 and two for layers 3 and 4.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Mechanical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AD867EB-B710-4603-96E7-94F9BD390A7D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1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13822" y="728663"/>
            <a:ext cx="3636432" cy="2727324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F49E7EB-EE21-4392-9D4D-BFE20980F2E2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Mechanical Model</a:t>
            </a:r>
          </a:p>
        </p:txBody>
      </p:sp>
      <p:pic>
        <p:nvPicPr>
          <p:cNvPr id="15" name="Content Placeholder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728662"/>
            <a:ext cx="3634316" cy="2725737"/>
          </a:xfrm>
          <a:prstGeom prst="rect">
            <a:avLst/>
          </a:prstGeom>
        </p:spPr>
      </p:pic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1777796389"/>
              </p:ext>
            </p:extLst>
          </p:nvPr>
        </p:nvGraphicFramePr>
        <p:xfrm>
          <a:off x="4692650" y="728663"/>
          <a:ext cx="4214813" cy="272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777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14879" y="728663"/>
            <a:ext cx="3634316" cy="27257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925670" y="728663"/>
            <a:ext cx="3748773" cy="27257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25F0079-6174-4214-82B2-857171DE3E1C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Mechanical Model</a:t>
            </a:r>
          </a:p>
        </p:txBody>
      </p:sp>
    </p:spTree>
    <p:extLst>
      <p:ext uri="{BB962C8B-B14F-4D97-AF65-F5344CB8AC3E}">
        <p14:creationId xmlns:p14="http://schemas.microsoft.com/office/powerpoint/2010/main" val="389614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57651" y="728663"/>
            <a:ext cx="3748773" cy="27257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925670" y="728663"/>
            <a:ext cx="3748773" cy="27257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Two channels ~320mm from each end</a:t>
            </a:r>
          </a:p>
          <a:p>
            <a:r>
              <a:rPr lang="en-US" dirty="0"/>
              <a:t>Six gauges per channel</a:t>
            </a:r>
          </a:p>
          <a:p>
            <a:r>
              <a:rPr lang="en-US" dirty="0"/>
              <a:t>Five azimuthal, one longitudinal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Same locations axially</a:t>
            </a:r>
          </a:p>
          <a:p>
            <a:r>
              <a:rPr lang="en-US" dirty="0"/>
              <a:t>Four gauges per location</a:t>
            </a:r>
          </a:p>
          <a:p>
            <a:r>
              <a:rPr lang="en-US" dirty="0"/>
              <a:t>Three azimuthal, one longitudinal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98A1FA1-B242-46C6-AA86-23E4E704C51E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Gauge Plan</a:t>
            </a:r>
          </a:p>
        </p:txBody>
      </p:sp>
    </p:spTree>
    <p:extLst>
      <p:ext uri="{BB962C8B-B14F-4D97-AF65-F5344CB8AC3E}">
        <p14:creationId xmlns:p14="http://schemas.microsoft.com/office/powerpoint/2010/main" val="2153831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550476" y="1203982"/>
            <a:ext cx="3789861" cy="2842395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67361" y="728663"/>
            <a:ext cx="3634316" cy="2725737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E02FC82-EFFD-44F1-A99C-3140F1CFDB7A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Orozco | Status of the Mechanical Model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Gauge Readout</a:t>
            </a:r>
          </a:p>
        </p:txBody>
      </p:sp>
    </p:spTree>
    <p:extLst>
      <p:ext uri="{BB962C8B-B14F-4D97-AF65-F5344CB8AC3E}">
        <p14:creationId xmlns:p14="http://schemas.microsoft.com/office/powerpoint/2010/main" val="215312770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5B0E4E6-F2A4-428D-9DD7-D441C94C45CD}" vid="{9FB2578A-DCB4-421E-BF3D-C9A248F8C3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 (Widescreen)</Template>
  <TotalTime>371</TotalTime>
  <Words>206</Words>
  <Application>Microsoft Office PowerPoint</Application>
  <PresentationFormat>On-screen Show (16:9)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Three Mechanical Models</vt:lpstr>
      <vt:lpstr>Short Mechanical Model</vt:lpstr>
      <vt:lpstr>Long Mechanical Model</vt:lpstr>
      <vt:lpstr>Strain Gauge Plan</vt:lpstr>
      <vt:lpstr>Strain Gauge Readout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Orozco</dc:creator>
  <cp:lastModifiedBy>Charles Orozco</cp:lastModifiedBy>
  <cp:revision>7</cp:revision>
  <cp:lastPrinted>2014-01-20T19:40:21Z</cp:lastPrinted>
  <dcterms:created xsi:type="dcterms:W3CDTF">2017-10-11T13:00:47Z</dcterms:created>
  <dcterms:modified xsi:type="dcterms:W3CDTF">2017-10-11T19:12:22Z</dcterms:modified>
</cp:coreProperties>
</file>