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286" r:id="rId3"/>
    <p:sldId id="455" r:id="rId4"/>
    <p:sldId id="481" r:id="rId5"/>
    <p:sldId id="490" r:id="rId6"/>
    <p:sldId id="491" r:id="rId7"/>
    <p:sldId id="493" r:id="rId8"/>
    <p:sldId id="494" r:id="rId9"/>
    <p:sldId id="495" r:id="rId10"/>
    <p:sldId id="496" r:id="rId11"/>
    <p:sldId id="497" r:id="rId12"/>
    <p:sldId id="498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1"/>
    <p:restoredTop sz="93068"/>
  </p:normalViewPr>
  <p:slideViewPr>
    <p:cSldViewPr snapToGrid="0" snapToObjects="1">
      <p:cViewPr varScale="1">
        <p:scale>
          <a:sx n="114" d="100"/>
          <a:sy n="114" d="100"/>
        </p:scale>
        <p:origin x="1146" y="186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7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2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8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8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1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5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6884" y="6417781"/>
            <a:ext cx="516675" cy="365125"/>
          </a:xfrm>
        </p:spPr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4" y="4526204"/>
            <a:ext cx="6169819" cy="77627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Stoyan Stoynev et al.</a:t>
            </a:r>
          </a:p>
          <a:p>
            <a:r>
              <a:rPr lang="en-US" sz="1425" dirty="0"/>
              <a:t>US Magnet Development Program</a:t>
            </a:r>
          </a:p>
          <a:p>
            <a:r>
              <a:rPr lang="en-US" sz="1425" dirty="0"/>
              <a:t>Fermi National Accelerator Laboratory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094" y="2729787"/>
            <a:ext cx="6169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Strain gauges in the 15 T FNAL prototype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October 11, 2017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Total number of SG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478018-BADF-49C7-AF1F-D2D1E83EA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53016"/>
              </p:ext>
            </p:extLst>
          </p:nvPr>
        </p:nvGraphicFramePr>
        <p:xfrm>
          <a:off x="1260885" y="1640840"/>
          <a:ext cx="6095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87014689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773467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68204649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50383996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8540828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7679059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18554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85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16+8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8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48432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53E6AA-BA77-4C1D-8A92-390833F58643}"/>
              </a:ext>
            </a:extLst>
          </p:cNvPr>
          <p:cNvCxnSpPr>
            <a:cxnSpLocks/>
          </p:cNvCxnSpPr>
          <p:nvPr/>
        </p:nvCxnSpPr>
        <p:spPr>
          <a:xfrm flipH="1">
            <a:off x="3187817" y="2680114"/>
            <a:ext cx="3447" cy="725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61185D-4D72-46D1-BBCF-DDF32465A167}"/>
              </a:ext>
            </a:extLst>
          </p:cNvPr>
          <p:cNvSpPr txBox="1"/>
          <p:nvPr/>
        </p:nvSpPr>
        <p:spPr>
          <a:xfrm>
            <a:off x="2452498" y="3342194"/>
            <a:ext cx="181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read </a:t>
            </a:r>
          </a:p>
          <a:p>
            <a:r>
              <a:rPr lang="en-US" dirty="0"/>
              <a:t>all of them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8D025C-3DB5-45DE-BA9F-C354C73B7CD2}"/>
              </a:ext>
            </a:extLst>
          </p:cNvPr>
          <p:cNvCxnSpPr>
            <a:cxnSpLocks/>
          </p:cNvCxnSpPr>
          <p:nvPr/>
        </p:nvCxnSpPr>
        <p:spPr>
          <a:xfrm flipH="1">
            <a:off x="1476462" y="2670868"/>
            <a:ext cx="731151" cy="470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369F17-A490-409A-B4B6-76AE2767A10D}"/>
              </a:ext>
            </a:extLst>
          </p:cNvPr>
          <p:cNvSpPr txBox="1"/>
          <p:nvPr/>
        </p:nvSpPr>
        <p:spPr>
          <a:xfrm>
            <a:off x="88434" y="3141718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already a</a:t>
            </a:r>
          </a:p>
          <a:p>
            <a:r>
              <a:rPr lang="en-US" dirty="0"/>
              <a:t>reduced number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A908FE-BF07-4E46-BE78-798A46A03509}"/>
              </a:ext>
            </a:extLst>
          </p:cNvPr>
          <p:cNvCxnSpPr>
            <a:cxnSpLocks/>
          </p:cNvCxnSpPr>
          <p:nvPr/>
        </p:nvCxnSpPr>
        <p:spPr>
          <a:xfrm>
            <a:off x="4094412" y="2670868"/>
            <a:ext cx="159945" cy="1588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79226F9-2ED5-4B4B-8DEE-8245AAACFF8B}"/>
              </a:ext>
            </a:extLst>
          </p:cNvPr>
          <p:cNvSpPr txBox="1"/>
          <p:nvPr/>
        </p:nvSpPr>
        <p:spPr>
          <a:xfrm>
            <a:off x="2397171" y="4195284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probably skip</a:t>
            </a:r>
          </a:p>
          <a:p>
            <a:r>
              <a:rPr lang="en-US" dirty="0"/>
              <a:t>2 SG (half the axial ones)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52F4F0-B210-48D7-A294-EB75830CAC61}"/>
              </a:ext>
            </a:extLst>
          </p:cNvPr>
          <p:cNvCxnSpPr>
            <a:cxnSpLocks/>
          </p:cNvCxnSpPr>
          <p:nvPr/>
        </p:nvCxnSpPr>
        <p:spPr>
          <a:xfrm>
            <a:off x="4994114" y="2680114"/>
            <a:ext cx="159945" cy="571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390281-A5AF-4667-9E8F-79D1275C7898}"/>
              </a:ext>
            </a:extLst>
          </p:cNvPr>
          <p:cNvSpPr txBox="1"/>
          <p:nvPr/>
        </p:nvSpPr>
        <p:spPr>
          <a:xfrm>
            <a:off x="4490028" y="3251200"/>
            <a:ext cx="374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this we instrument </a:t>
            </a:r>
          </a:p>
          <a:p>
            <a:r>
              <a:rPr lang="en-US" dirty="0"/>
              <a:t>9 out of 18 bullets; it could </a:t>
            </a:r>
          </a:p>
          <a:p>
            <a:r>
              <a:rPr lang="en-US" dirty="0"/>
              <a:t>be reduced to read more coil gauges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0C577-AED7-40C0-8816-873050415146}"/>
              </a:ext>
            </a:extLst>
          </p:cNvPr>
          <p:cNvSpPr txBox="1"/>
          <p:nvPr/>
        </p:nvSpPr>
        <p:spPr>
          <a:xfrm>
            <a:off x="2278880" y="4757125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Instrument more coil gauges?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D56D56-4CBB-4013-8505-2FF5D366ED05}"/>
              </a:ext>
            </a:extLst>
          </p:cNvPr>
          <p:cNvSpPr/>
          <p:nvPr/>
        </p:nvSpPr>
        <p:spPr>
          <a:xfrm>
            <a:off x="1260885" y="2390862"/>
            <a:ext cx="624836" cy="2800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F1C207-37FB-4777-9F1E-201F7FDB97B3}"/>
              </a:ext>
            </a:extLst>
          </p:cNvPr>
          <p:cNvCxnSpPr>
            <a:stCxn id="15" idx="2"/>
          </p:cNvCxnSpPr>
          <p:nvPr/>
        </p:nvCxnSpPr>
        <p:spPr>
          <a:xfrm flipH="1" flipV="1">
            <a:off x="1065402" y="2390862"/>
            <a:ext cx="195483" cy="140003"/>
          </a:xfrm>
          <a:prstGeom prst="straightConnector1">
            <a:avLst/>
          </a:prstGeom>
          <a:ln w="952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70FB54-6116-418E-93F4-E4FB46066F7D}"/>
              </a:ext>
            </a:extLst>
          </p:cNvPr>
          <p:cNvSpPr txBox="1"/>
          <p:nvPr/>
        </p:nvSpPr>
        <p:spPr>
          <a:xfrm>
            <a:off x="294260" y="2091531"/>
            <a:ext cx="8025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During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magnet </a:t>
            </a:r>
          </a:p>
          <a:p>
            <a:r>
              <a:rPr lang="en-US" sz="1400" dirty="0">
                <a:solidFill>
                  <a:srgbClr val="C00000"/>
                </a:solidFill>
              </a:rPr>
              <a:t>testing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2BC4DA-4F72-40B6-BBD9-82FC1B6EE6C2}"/>
              </a:ext>
            </a:extLst>
          </p:cNvPr>
          <p:cNvCxnSpPr>
            <a:cxnSpLocks/>
          </p:cNvCxnSpPr>
          <p:nvPr/>
        </p:nvCxnSpPr>
        <p:spPr>
          <a:xfrm flipV="1">
            <a:off x="7415868" y="1886025"/>
            <a:ext cx="105114" cy="205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5D9327-E6FD-45D2-A5E6-AA993CB6E581}"/>
              </a:ext>
            </a:extLst>
          </p:cNvPr>
          <p:cNvSpPr txBox="1"/>
          <p:nvPr/>
        </p:nvSpPr>
        <p:spPr>
          <a:xfrm>
            <a:off x="7455846" y="1408292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 be instrumented </a:t>
            </a:r>
          </a:p>
          <a:p>
            <a:r>
              <a:rPr lang="en-US" sz="1400" dirty="0"/>
              <a:t>only if needed</a:t>
            </a:r>
          </a:p>
        </p:txBody>
      </p:sp>
    </p:spTree>
    <p:extLst>
      <p:ext uri="{BB962C8B-B14F-4D97-AF65-F5344CB8AC3E}">
        <p14:creationId xmlns:p14="http://schemas.microsoft.com/office/powerpoint/2010/main" val="407370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L4 grooves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EC2930-D92E-4A30-B7EA-B52897C9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1001808"/>
            <a:ext cx="4905375" cy="11251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1B4080-5580-4BDF-8FFB-637AF0C2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81696"/>
            <a:ext cx="4191000" cy="1711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DEDF3A-63D8-4AA0-8D0F-7D70C8FFD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130180"/>
            <a:ext cx="4214812" cy="16724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677A39-F206-4999-961D-0069A8D26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074" y="977448"/>
            <a:ext cx="4019550" cy="1687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A95C4C-BE5F-43DC-9CF7-52D128C18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2758580"/>
            <a:ext cx="3056015" cy="20533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243630-4543-4C12-8BCA-6BF884341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5070882"/>
            <a:ext cx="4186237" cy="13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512" y="1771635"/>
            <a:ext cx="7692705" cy="3907711"/>
          </a:xfrm>
        </p:spPr>
        <p:txBody>
          <a:bodyPr>
            <a:normAutofit fontScale="925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During the latest coil readiness review for layer 1 and 2 for the 15 T magnet at FNAL a discussion on strain gauges was advised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400" dirty="0"/>
              <a:t>This presentation summarizes the information on strain gauges and intention of use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Limitations and considerations are emphasized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The slides are aimed to serve as a guide for the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0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Strain gauges at FNAL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2CBEC-0F68-4409-8BBC-8E9A036BE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26" b="10272"/>
          <a:stretch/>
        </p:blipFill>
        <p:spPr>
          <a:xfrm rot="10800000">
            <a:off x="110064" y="3794737"/>
            <a:ext cx="5604933" cy="2413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3B51B-2A88-470F-8ADA-1C649F0FD11B}"/>
              </a:ext>
            </a:extLst>
          </p:cNvPr>
          <p:cNvSpPr txBox="1"/>
          <p:nvPr/>
        </p:nvSpPr>
        <p:spPr>
          <a:xfrm>
            <a:off x="393846" y="2777705"/>
            <a:ext cx="21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Gauges suitable for </a:t>
            </a:r>
          </a:p>
          <a:p>
            <a:r>
              <a:rPr lang="en-US" dirty="0"/>
              <a:t>Stainless Steel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B014B-C298-4ED0-B1EB-F8E27A9E53BF}"/>
              </a:ext>
            </a:extLst>
          </p:cNvPr>
          <p:cNvSpPr txBox="1"/>
          <p:nvPr/>
        </p:nvSpPr>
        <p:spPr>
          <a:xfrm>
            <a:off x="98848" y="3327610"/>
            <a:ext cx="1392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Skin, Bullets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(long)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76961-6628-4B06-94FA-1C1C6266B147}"/>
              </a:ext>
            </a:extLst>
          </p:cNvPr>
          <p:cNvSpPr txBox="1"/>
          <p:nvPr/>
        </p:nvSpPr>
        <p:spPr>
          <a:xfrm>
            <a:off x="1458144" y="3326224"/>
            <a:ext cx="172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Layer 3/4 Pole 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(short)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6C219E-2D7D-4DC1-9FED-31E47CE53B87}"/>
              </a:ext>
            </a:extLst>
          </p:cNvPr>
          <p:cNvSpPr txBox="1"/>
          <p:nvPr/>
        </p:nvSpPr>
        <p:spPr>
          <a:xfrm>
            <a:off x="4665266" y="3193365"/>
            <a:ext cx="1285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Suitable </a:t>
            </a:r>
          </a:p>
          <a:p>
            <a:r>
              <a:rPr lang="en-US" dirty="0"/>
              <a:t>for coil (Cu)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B675C-FAA6-4B96-A47B-A131838E3AC0}"/>
              </a:ext>
            </a:extLst>
          </p:cNvPr>
          <p:cNvSpPr txBox="1"/>
          <p:nvPr/>
        </p:nvSpPr>
        <p:spPr>
          <a:xfrm>
            <a:off x="3057957" y="2958278"/>
            <a:ext cx="15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Suitable for </a:t>
            </a:r>
            <a:r>
              <a:rPr lang="en-US" dirty="0" err="1"/>
              <a:t>Ti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9D5825-ACC8-4D36-B706-62AB5C444D93}"/>
              </a:ext>
            </a:extLst>
          </p:cNvPr>
          <p:cNvSpPr txBox="1"/>
          <p:nvPr/>
        </p:nvSpPr>
        <p:spPr>
          <a:xfrm>
            <a:off x="3122038" y="3371544"/>
            <a:ext cx="160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1/2 pole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66F42-465F-4BA9-8D60-0C96EE227FC3}"/>
              </a:ext>
            </a:extLst>
          </p:cNvPr>
          <p:cNvSpPr txBox="1"/>
          <p:nvPr/>
        </p:nvSpPr>
        <p:spPr>
          <a:xfrm rot="5163914">
            <a:off x="1823863" y="4551251"/>
            <a:ext cx="164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Similar to </a:t>
            </a:r>
          </a:p>
          <a:p>
            <a:r>
              <a:rPr lang="en-US" sz="1400" dirty="0">
                <a:solidFill>
                  <a:srgbClr val="FFC000"/>
                </a:solidFill>
              </a:rPr>
              <a:t>WK-09-125BG-350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B9915E-8C53-47B6-ABBF-B4DB37DE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2"/>
            <a:ext cx="8128932" cy="960496"/>
          </a:xfrm>
        </p:spPr>
        <p:txBody>
          <a:bodyPr>
            <a:normAutofit fontScale="92500" lnSpcReduction="10000"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There are typical gauge types being regularly reordered or anyway available at FNAL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They are suitable and enough to cover the needs for the 15 model</a:t>
            </a:r>
          </a:p>
          <a:p>
            <a:pPr marL="0" indent="0">
              <a:buSzPct val="65000"/>
              <a:buNone/>
            </a:pP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7D239-11F7-49A9-A920-0F425C382FBB}"/>
              </a:ext>
            </a:extLst>
          </p:cNvPr>
          <p:cNvSpPr txBox="1"/>
          <p:nvPr/>
        </p:nvSpPr>
        <p:spPr>
          <a:xfrm>
            <a:off x="6059766" y="2969912"/>
            <a:ext cx="285821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VMTF limitation:</a:t>
            </a:r>
          </a:p>
          <a:p>
            <a:endParaRPr lang="en-US" b="1" u="sng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At VMTF we are capable </a:t>
            </a:r>
          </a:p>
          <a:p>
            <a:r>
              <a:rPr lang="en-US" dirty="0">
                <a:solidFill>
                  <a:srgbClr val="C00000"/>
                </a:solidFill>
              </a:rPr>
              <a:t>of reading no more than </a:t>
            </a:r>
            <a:r>
              <a:rPr lang="en-US" b="1" dirty="0">
                <a:solidFill>
                  <a:srgbClr val="C00000"/>
                </a:solidFill>
              </a:rPr>
              <a:t>64</a:t>
            </a:r>
          </a:p>
          <a:p>
            <a:r>
              <a:rPr lang="en-US" dirty="0">
                <a:solidFill>
                  <a:srgbClr val="C00000"/>
                </a:solidFill>
              </a:rPr>
              <a:t>strain gauge channels </a:t>
            </a:r>
          </a:p>
          <a:p>
            <a:r>
              <a:rPr lang="en-US" dirty="0">
                <a:solidFill>
                  <a:srgbClr val="C00000"/>
                </a:solidFill>
              </a:rPr>
              <a:t>through the standard DAQ</a:t>
            </a:r>
          </a:p>
          <a:p>
            <a:r>
              <a:rPr lang="en-US" dirty="0">
                <a:solidFill>
                  <a:srgbClr val="C00000"/>
                </a:solidFill>
              </a:rPr>
              <a:t>(typically reading at &lt;1 Hz)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ED8FCE-114B-491F-BE5D-5F00E485DCF9}"/>
              </a:ext>
            </a:extLst>
          </p:cNvPr>
          <p:cNvCxnSpPr/>
          <p:nvPr/>
        </p:nvCxnSpPr>
        <p:spPr>
          <a:xfrm>
            <a:off x="3032829" y="2777705"/>
            <a:ext cx="0" cy="1380901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7785A8-D1C4-46A0-819F-C2DF5C24CEFA}"/>
              </a:ext>
            </a:extLst>
          </p:cNvPr>
          <p:cNvSpPr txBox="1"/>
          <p:nvPr/>
        </p:nvSpPr>
        <p:spPr>
          <a:xfrm>
            <a:off x="6170116" y="5220168"/>
            <a:ext cx="2747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During loading operations </a:t>
            </a:r>
          </a:p>
          <a:p>
            <a:r>
              <a:rPr lang="en-US" dirty="0"/>
              <a:t>there are no specific </a:t>
            </a:r>
          </a:p>
          <a:p>
            <a:r>
              <a:rPr lang="en-US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69996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Strain gauges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oup 46">
            <a:extLst>
              <a:ext uri="{FF2B5EF4-FFF2-40B4-BE49-F238E27FC236}">
                <a16:creationId xmlns:a16="http://schemas.microsoft.com/office/drawing/2014/main" id="{AA785CA8-47C6-4335-BA12-29B8847BD5AE}"/>
              </a:ext>
            </a:extLst>
          </p:cNvPr>
          <p:cNvGrpSpPr>
            <a:grpSpLocks/>
          </p:cNvGrpSpPr>
          <p:nvPr/>
        </p:nvGrpSpPr>
        <p:grpSpPr bwMode="auto">
          <a:xfrm>
            <a:off x="102765" y="1254125"/>
            <a:ext cx="7078663" cy="4867275"/>
            <a:chOff x="144" y="790"/>
            <a:chExt cx="4459" cy="3066"/>
          </a:xfrm>
        </p:grpSpPr>
        <p:pic>
          <p:nvPicPr>
            <p:cNvPr id="10" name="Picture 9" descr="tqs02d-pole-gage-set">
              <a:extLst>
                <a:ext uri="{FF2B5EF4-FFF2-40B4-BE49-F238E27FC236}">
                  <a16:creationId xmlns:a16="http://schemas.microsoft.com/office/drawing/2014/main" id="{99B39693-00CB-4C7C-AFB3-D2FF0F134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816"/>
              <a:ext cx="3936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B99D00AC-3C1E-442B-AFE0-9F9621780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008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7C562B98-0079-4EC4-8A98-398C6A3C0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" y="912"/>
              <a:ext cx="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P+ (red) </a:t>
              </a:r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C8303ACD-3F5A-4C12-BFE6-EB96BABB0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134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75579909-9113-4F4B-A4B9-E16C010AB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" y="1028"/>
              <a:ext cx="4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 dirty="0">
                  <a:solidFill>
                    <a:schemeClr val="tx1"/>
                  </a:solidFill>
                </a:rPr>
                <a:t>S- (</a:t>
              </a:r>
              <a:r>
                <a:rPr lang="en-US" altLang="en-US" sz="1200" b="0" i="1" dirty="0" err="1">
                  <a:solidFill>
                    <a:schemeClr val="tx1"/>
                  </a:solidFill>
                </a:rPr>
                <a:t>wht</a:t>
              </a:r>
              <a:r>
                <a:rPr lang="en-US" altLang="en-US" sz="1200" b="0" i="1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15A13ED5-B1DC-4837-97CD-87BE9F914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253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D31B402C-D3DC-46E0-91AB-FF87F1860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152"/>
              <a:ext cx="4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S+ (grn) </a:t>
              </a:r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26D6CE3D-5EE8-402C-92D5-A16579034B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1382"/>
              <a:ext cx="1082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5D6460C1-0C28-40DE-981C-F1A50222C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" y="1281"/>
              <a:ext cx="4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P- (blk) </a:t>
              </a:r>
            </a:p>
          </p:txBody>
        </p:sp>
        <p:sp>
          <p:nvSpPr>
            <p:cNvPr id="19" name="Line 6">
              <a:extLst>
                <a:ext uri="{FF2B5EF4-FFF2-40B4-BE49-F238E27FC236}">
                  <a16:creationId xmlns:a16="http://schemas.microsoft.com/office/drawing/2014/main" id="{8CFC51A3-7B06-45DE-AD58-5B1E6EB87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1056"/>
              <a:ext cx="650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A8569F1C-91E9-4B44-B546-C6DA4DBAB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" y="795"/>
              <a:ext cx="10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ACTIVE GAGE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Bonded in Axial Direction</a:t>
              </a:r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27468237-F880-4DE7-9E6B-4830B2476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2" y="2777"/>
              <a:ext cx="358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7">
              <a:extLst>
                <a:ext uri="{FF2B5EF4-FFF2-40B4-BE49-F238E27FC236}">
                  <a16:creationId xmlns:a16="http://schemas.microsoft.com/office/drawing/2014/main" id="{E7235BD2-865A-4E9A-BF67-228554A29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" y="3456"/>
              <a:ext cx="156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TEMP-COMPENSATING GAGES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“Floating”</a:t>
              </a:r>
            </a:p>
          </p:txBody>
        </p: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B7558A36-9D15-469C-BD05-A3E737A28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9" y="1061"/>
              <a:ext cx="123" cy="8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7">
              <a:extLst>
                <a:ext uri="{FF2B5EF4-FFF2-40B4-BE49-F238E27FC236}">
                  <a16:creationId xmlns:a16="http://schemas.microsoft.com/office/drawing/2014/main" id="{4958B08C-2BA2-4C26-9941-1AB15E710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" y="790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8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 New Roman" panose="02020603050405020304" pitchFamily="18" charset="0"/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 b="0" i="1">
                  <a:solidFill>
                    <a:schemeClr val="tx1"/>
                  </a:solidFill>
                </a:rPr>
                <a:t>ACTIVE GAGE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 i="1">
                  <a:solidFill>
                    <a:schemeClr val="tx1"/>
                  </a:solidFill>
                </a:rPr>
                <a:t>Bonded in Transverse Direction</a:t>
              </a:r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4C42DCB0-B44B-49D1-A9A6-C613EB382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2777"/>
              <a:ext cx="362" cy="6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A2B9E-73E5-4FD3-9235-2C4E599AE3A5}"/>
              </a:ext>
            </a:extLst>
          </p:cNvPr>
          <p:cNvSpPr/>
          <p:nvPr/>
        </p:nvSpPr>
        <p:spPr>
          <a:xfrm>
            <a:off x="5634954" y="5766641"/>
            <a:ext cx="322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C00000"/>
                </a:solidFill>
              </a:rPr>
              <a:t>from LBNL 23N928 SPEC DWG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162C38E9-EEB2-4C85-A359-E052BE22EF64}"/>
              </a:ext>
            </a:extLst>
          </p:cNvPr>
          <p:cNvSpPr txBox="1">
            <a:spLocks/>
          </p:cNvSpPr>
          <p:nvPr/>
        </p:nvSpPr>
        <p:spPr>
          <a:xfrm>
            <a:off x="16938" y="5640388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Char char="•"/>
              <a:defRPr sz="2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Times New Roman" panose="02020603050405020304" pitchFamily="18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en-US" sz="1400" dirty="0">
                <a:solidFill>
                  <a:srgbClr val="CC3300"/>
                </a:solidFill>
              </a:rPr>
              <a:t>LBNL COIL INSTRUMENTATION  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450156-CE30-4DBE-BD81-64C8539AE654}"/>
              </a:ext>
            </a:extLst>
          </p:cNvPr>
          <p:cNvSpPr txBox="1"/>
          <p:nvPr/>
        </p:nvSpPr>
        <p:spPr>
          <a:xfrm>
            <a:off x="6615893" y="2290916"/>
            <a:ext cx="224760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intend to use the </a:t>
            </a:r>
          </a:p>
          <a:p>
            <a:r>
              <a:rPr lang="en-US" dirty="0"/>
              <a:t>typical LBNL SG </a:t>
            </a:r>
          </a:p>
          <a:p>
            <a:r>
              <a:rPr lang="en-US" dirty="0"/>
              <a:t>configuration where </a:t>
            </a:r>
          </a:p>
          <a:p>
            <a:r>
              <a:rPr lang="en-US" dirty="0"/>
              <a:t>possible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B06090-6C94-4829-9F10-C489B265CDDB}"/>
              </a:ext>
            </a:extLst>
          </p:cNvPr>
          <p:cNvSpPr txBox="1"/>
          <p:nvPr/>
        </p:nvSpPr>
        <p:spPr>
          <a:xfrm>
            <a:off x="6453840" y="4145107"/>
            <a:ext cx="2690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When I later refer to a </a:t>
            </a:r>
          </a:p>
          <a:p>
            <a:r>
              <a:rPr lang="en-US" dirty="0">
                <a:solidFill>
                  <a:srgbClr val="0070C0"/>
                </a:solidFill>
              </a:rPr>
              <a:t>gauge (SG) I mean gauge </a:t>
            </a:r>
          </a:p>
          <a:p>
            <a:r>
              <a:rPr lang="en-US" dirty="0">
                <a:solidFill>
                  <a:srgbClr val="0070C0"/>
                </a:solidFill>
              </a:rPr>
              <a:t>channel except if stated </a:t>
            </a:r>
          </a:p>
          <a:p>
            <a:r>
              <a:rPr lang="en-US" dirty="0">
                <a:solidFill>
                  <a:srgbClr val="0070C0"/>
                </a:solidFill>
              </a:rPr>
              <a:t>otherwise </a:t>
            </a:r>
          </a:p>
        </p:txBody>
      </p:sp>
    </p:spTree>
    <p:extLst>
      <p:ext uri="{BB962C8B-B14F-4D97-AF65-F5344CB8AC3E}">
        <p14:creationId xmlns:p14="http://schemas.microsoft.com/office/powerpoint/2010/main" val="188475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Strain gauges on coil (L1)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515C2-C9AE-4623-B681-AF9C3F796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" y="1640831"/>
            <a:ext cx="3302000" cy="185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F3034-BD6F-4C21-8C20-6B46EFCE6528}"/>
              </a:ext>
            </a:extLst>
          </p:cNvPr>
          <p:cNvSpPr txBox="1"/>
          <p:nvPr/>
        </p:nvSpPr>
        <p:spPr>
          <a:xfrm>
            <a:off x="0" y="3682335"/>
            <a:ext cx="191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Separation between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two pole blocks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22FDD-6941-4495-BA74-5A008AAB8660}"/>
              </a:ext>
            </a:extLst>
          </p:cNvPr>
          <p:cNvCxnSpPr>
            <a:cxnSpLocks/>
          </p:cNvCxnSpPr>
          <p:nvPr/>
        </p:nvCxnSpPr>
        <p:spPr>
          <a:xfrm flipV="1">
            <a:off x="528506" y="2849290"/>
            <a:ext cx="132691" cy="867033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E44042-9A14-4AD7-A045-2AD219D9CBED}"/>
              </a:ext>
            </a:extLst>
          </p:cNvPr>
          <p:cNvSpPr txBox="1"/>
          <p:nvPr/>
        </p:nvSpPr>
        <p:spPr>
          <a:xfrm>
            <a:off x="1703086" y="1612879"/>
            <a:ext cx="164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Mid-plane coil SG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3573F4-E0E1-4EC0-BAD9-0C6CB9DA6AEE}"/>
              </a:ext>
            </a:extLst>
          </p:cNvPr>
          <p:cNvCxnSpPr/>
          <p:nvPr/>
        </p:nvCxnSpPr>
        <p:spPr>
          <a:xfrm flipH="1">
            <a:off x="2140747" y="1951433"/>
            <a:ext cx="383173" cy="84392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0D909D-A112-4EDC-AAD3-A2DA0B746AB0}"/>
              </a:ext>
            </a:extLst>
          </p:cNvPr>
          <p:cNvCxnSpPr/>
          <p:nvPr/>
        </p:nvCxnSpPr>
        <p:spPr>
          <a:xfrm flipH="1">
            <a:off x="2140747" y="1941543"/>
            <a:ext cx="924172" cy="1402180"/>
          </a:xfrm>
          <a:prstGeom prst="straightConnector1">
            <a:avLst/>
          </a:prstGeom>
          <a:ln w="158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FF7779-F83B-4B54-B3A2-FDE8EBF5AAD6}"/>
              </a:ext>
            </a:extLst>
          </p:cNvPr>
          <p:cNvSpPr txBox="1"/>
          <p:nvPr/>
        </p:nvSpPr>
        <p:spPr>
          <a:xfrm>
            <a:off x="2528531" y="2835506"/>
            <a:ext cx="974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Pole side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coil SG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838AD9-F02F-46FD-80FB-3F1F399FDD51}"/>
              </a:ext>
            </a:extLst>
          </p:cNvPr>
          <p:cNvCxnSpPr/>
          <p:nvPr/>
        </p:nvCxnSpPr>
        <p:spPr>
          <a:xfrm flipH="1" flipV="1">
            <a:off x="2108998" y="2925634"/>
            <a:ext cx="493835" cy="82437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D111D7-3B2D-4774-9D92-15953D8430E6}"/>
              </a:ext>
            </a:extLst>
          </p:cNvPr>
          <p:cNvCxnSpPr/>
          <p:nvPr/>
        </p:nvCxnSpPr>
        <p:spPr>
          <a:xfrm flipH="1" flipV="1">
            <a:off x="2140747" y="2394447"/>
            <a:ext cx="493836" cy="468044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12EC5E-6221-4EB2-8AE5-B0900BCB8B91}"/>
              </a:ext>
            </a:extLst>
          </p:cNvPr>
          <p:cNvSpPr txBox="1"/>
          <p:nvPr/>
        </p:nvSpPr>
        <p:spPr>
          <a:xfrm>
            <a:off x="67228" y="1257523"/>
            <a:ext cx="27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11 T models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DC8242-E1BF-4DBB-8343-B351562E3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7" t="80416" r="51453" b="6287"/>
          <a:stretch/>
        </p:blipFill>
        <p:spPr>
          <a:xfrm>
            <a:off x="4003470" y="1675630"/>
            <a:ext cx="4472391" cy="1934006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8698EF9C-A704-4AFA-B352-6377C2116A3B}"/>
              </a:ext>
            </a:extLst>
          </p:cNvPr>
          <p:cNvSpPr/>
          <p:nvPr/>
        </p:nvSpPr>
        <p:spPr>
          <a:xfrm>
            <a:off x="6621013" y="179360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786AA384-4C9E-4F72-9A39-EE7DBDF2D58D}"/>
              </a:ext>
            </a:extLst>
          </p:cNvPr>
          <p:cNvSpPr/>
          <p:nvPr/>
        </p:nvSpPr>
        <p:spPr>
          <a:xfrm>
            <a:off x="6630538" y="23841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1B2C26B-3657-431B-B3BF-FA39F3032D92}"/>
              </a:ext>
            </a:extLst>
          </p:cNvPr>
          <p:cNvSpPr/>
          <p:nvPr/>
        </p:nvSpPr>
        <p:spPr>
          <a:xfrm>
            <a:off x="6640063" y="287945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03AFEAB3-2858-4914-B6DF-C612AE7F67FD}"/>
              </a:ext>
            </a:extLst>
          </p:cNvPr>
          <p:cNvSpPr/>
          <p:nvPr/>
        </p:nvSpPr>
        <p:spPr>
          <a:xfrm>
            <a:off x="6649588" y="34319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EE31E798-6D7B-4281-A82F-876FBF66E50A}"/>
              </a:ext>
            </a:extLst>
          </p:cNvPr>
          <p:cNvSpPr/>
          <p:nvPr/>
        </p:nvSpPr>
        <p:spPr>
          <a:xfrm>
            <a:off x="5658988" y="179360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1F5AB598-7092-4B7E-961C-1A7F056FCA4E}"/>
              </a:ext>
            </a:extLst>
          </p:cNvPr>
          <p:cNvSpPr/>
          <p:nvPr/>
        </p:nvSpPr>
        <p:spPr>
          <a:xfrm>
            <a:off x="5668513" y="238415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441851CE-BC72-40FA-993F-AF4756CDD234}"/>
              </a:ext>
            </a:extLst>
          </p:cNvPr>
          <p:cNvSpPr/>
          <p:nvPr/>
        </p:nvSpPr>
        <p:spPr>
          <a:xfrm>
            <a:off x="5678038" y="2879454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20DFAC73-FA58-404C-A879-68226FB868FC}"/>
              </a:ext>
            </a:extLst>
          </p:cNvPr>
          <p:cNvSpPr/>
          <p:nvPr/>
        </p:nvSpPr>
        <p:spPr>
          <a:xfrm>
            <a:off x="5687563" y="343190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9B64A-840B-46F7-9540-39C1D6EBBC66}"/>
              </a:ext>
            </a:extLst>
          </p:cNvPr>
          <p:cNvSpPr txBox="1"/>
          <p:nvPr/>
        </p:nvSpPr>
        <p:spPr>
          <a:xfrm>
            <a:off x="4003470" y="4029075"/>
            <a:ext cx="485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At several inches from the pole block separation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89FA82-CDEF-4391-8FC8-9D6F29E92F72}"/>
              </a:ext>
            </a:extLst>
          </p:cNvPr>
          <p:cNvCxnSpPr>
            <a:cxnSpLocks/>
          </p:cNvCxnSpPr>
          <p:nvPr/>
        </p:nvCxnSpPr>
        <p:spPr>
          <a:xfrm flipH="1">
            <a:off x="5248275" y="3716323"/>
            <a:ext cx="410713" cy="258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D61C38A-18C7-42BC-9973-BC20DFD2DD97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6428557" y="3679548"/>
            <a:ext cx="265032" cy="349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51687E1-CA9E-4BD3-A9C6-3DD1F113C211}"/>
              </a:ext>
            </a:extLst>
          </p:cNvPr>
          <p:cNvSpPr txBox="1"/>
          <p:nvPr/>
        </p:nvSpPr>
        <p:spPr>
          <a:xfrm>
            <a:off x="5005086" y="1298234"/>
            <a:ext cx="260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SG positions in 15 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1D6F59-BD6E-4F13-9B83-3820B55AB893}"/>
              </a:ext>
            </a:extLst>
          </p:cNvPr>
          <p:cNvSpPr txBox="1"/>
          <p:nvPr/>
        </p:nvSpPr>
        <p:spPr>
          <a:xfrm>
            <a:off x="1038225" y="4648200"/>
            <a:ext cx="81495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8+4 SG per coil (24 in total) – 16 azimuthal and 8 axial.</a:t>
            </a:r>
          </a:p>
          <a:p>
            <a:r>
              <a:rPr lang="en-US" dirty="0"/>
              <a:t>Not all of them will be read – the ones in black (     ) are to be skipped (or back up)</a:t>
            </a:r>
          </a:p>
          <a:p>
            <a:r>
              <a:rPr lang="en-US" dirty="0"/>
              <a:t>The axial SG are optional and debatable (     ) – from review comments</a:t>
            </a:r>
          </a:p>
          <a:p>
            <a:r>
              <a:rPr lang="en-US" dirty="0">
                <a:solidFill>
                  <a:srgbClr val="C00000"/>
                </a:solidFill>
              </a:rPr>
              <a:t>So 8 (+ 8) active coil SG foreseen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9" name="Frame 38">
            <a:extLst>
              <a:ext uri="{FF2B5EF4-FFF2-40B4-BE49-F238E27FC236}">
                <a16:creationId xmlns:a16="http://schemas.microsoft.com/office/drawing/2014/main" id="{082D1274-6925-4220-A8DA-F1810819F388}"/>
              </a:ext>
            </a:extLst>
          </p:cNvPr>
          <p:cNvSpPr/>
          <p:nvPr/>
        </p:nvSpPr>
        <p:spPr>
          <a:xfrm>
            <a:off x="5778050" y="5026370"/>
            <a:ext cx="180975" cy="166989"/>
          </a:xfrm>
          <a:prstGeom prst="fra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A6D6FD9F-3C18-4DAA-A817-9452E2C2667E}"/>
              </a:ext>
            </a:extLst>
          </p:cNvPr>
          <p:cNvSpPr/>
          <p:nvPr/>
        </p:nvSpPr>
        <p:spPr>
          <a:xfrm>
            <a:off x="6685200" y="2877993"/>
            <a:ext cx="180975" cy="1669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ame 33">
            <a:extLst>
              <a:ext uri="{FF2B5EF4-FFF2-40B4-BE49-F238E27FC236}">
                <a16:creationId xmlns:a16="http://schemas.microsoft.com/office/drawing/2014/main" id="{7DB19994-4E35-468D-A928-1ECC7ADA9A8F}"/>
              </a:ext>
            </a:extLst>
          </p:cNvPr>
          <p:cNvSpPr/>
          <p:nvPr/>
        </p:nvSpPr>
        <p:spPr>
          <a:xfrm>
            <a:off x="5713190" y="2878540"/>
            <a:ext cx="180975" cy="1669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78544BA3-5549-4FF8-A2E9-309E7FC237DD}"/>
              </a:ext>
            </a:extLst>
          </p:cNvPr>
          <p:cNvSpPr/>
          <p:nvPr/>
        </p:nvSpPr>
        <p:spPr>
          <a:xfrm>
            <a:off x="5712383" y="2381884"/>
            <a:ext cx="180975" cy="1669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952D2DA6-03C0-4D11-B770-883A2F13FB96}"/>
              </a:ext>
            </a:extLst>
          </p:cNvPr>
          <p:cNvSpPr/>
          <p:nvPr/>
        </p:nvSpPr>
        <p:spPr>
          <a:xfrm>
            <a:off x="5157787" y="5303369"/>
            <a:ext cx="180975" cy="1669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ame 41">
            <a:extLst>
              <a:ext uri="{FF2B5EF4-FFF2-40B4-BE49-F238E27FC236}">
                <a16:creationId xmlns:a16="http://schemas.microsoft.com/office/drawing/2014/main" id="{0B104861-2E24-4C49-A2A2-25F0A5926437}"/>
              </a:ext>
            </a:extLst>
          </p:cNvPr>
          <p:cNvSpPr/>
          <p:nvPr/>
        </p:nvSpPr>
        <p:spPr>
          <a:xfrm>
            <a:off x="6678516" y="2383282"/>
            <a:ext cx="180975" cy="1669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Strain gauges on pole (L1)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515C2-C9AE-4623-B681-AF9C3F796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" y="1640831"/>
            <a:ext cx="3302000" cy="185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F3034-BD6F-4C21-8C20-6B46EFCE6528}"/>
              </a:ext>
            </a:extLst>
          </p:cNvPr>
          <p:cNvSpPr txBox="1"/>
          <p:nvPr/>
        </p:nvSpPr>
        <p:spPr>
          <a:xfrm>
            <a:off x="0" y="3682335"/>
            <a:ext cx="191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Separation between 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two pole blocks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22FDD-6941-4495-BA74-5A008AAB8660}"/>
              </a:ext>
            </a:extLst>
          </p:cNvPr>
          <p:cNvCxnSpPr>
            <a:cxnSpLocks/>
          </p:cNvCxnSpPr>
          <p:nvPr/>
        </p:nvCxnSpPr>
        <p:spPr>
          <a:xfrm flipV="1">
            <a:off x="528506" y="2849290"/>
            <a:ext cx="132691" cy="867033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FF7779-F83B-4B54-B3A2-FDE8EBF5AAD6}"/>
              </a:ext>
            </a:extLst>
          </p:cNvPr>
          <p:cNvSpPr txBox="1"/>
          <p:nvPr/>
        </p:nvSpPr>
        <p:spPr>
          <a:xfrm>
            <a:off x="2595183" y="2824649"/>
            <a:ext cx="85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Pole SG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838AD9-F02F-46FD-80FB-3F1F399FDD51}"/>
              </a:ext>
            </a:extLst>
          </p:cNvPr>
          <p:cNvCxnSpPr>
            <a:cxnSpLocks/>
          </p:cNvCxnSpPr>
          <p:nvPr/>
        </p:nvCxnSpPr>
        <p:spPr>
          <a:xfrm flipH="1" flipV="1">
            <a:off x="2025650" y="2743200"/>
            <a:ext cx="577184" cy="264872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D111D7-3B2D-4774-9D92-15953D8430E6}"/>
              </a:ext>
            </a:extLst>
          </p:cNvPr>
          <p:cNvCxnSpPr>
            <a:cxnSpLocks/>
          </p:cNvCxnSpPr>
          <p:nvPr/>
        </p:nvCxnSpPr>
        <p:spPr>
          <a:xfrm flipH="1" flipV="1">
            <a:off x="2235200" y="2635250"/>
            <a:ext cx="399383" cy="227241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12EC5E-6221-4EB2-8AE5-B0900BCB8B91}"/>
              </a:ext>
            </a:extLst>
          </p:cNvPr>
          <p:cNvSpPr txBox="1"/>
          <p:nvPr/>
        </p:nvSpPr>
        <p:spPr>
          <a:xfrm>
            <a:off x="67228" y="1257523"/>
            <a:ext cx="27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11 T models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DC8242-E1BF-4DBB-8343-B351562E3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7" t="80416" r="51453" b="6287"/>
          <a:stretch/>
        </p:blipFill>
        <p:spPr>
          <a:xfrm>
            <a:off x="4003470" y="1675630"/>
            <a:ext cx="4472391" cy="1934006"/>
          </a:xfrm>
          <a:prstGeom prst="rect">
            <a:avLst/>
          </a:prstGeom>
        </p:spPr>
      </p:pic>
      <p:sp>
        <p:nvSpPr>
          <p:cNvPr id="22" name="Frame 21">
            <a:extLst>
              <a:ext uri="{FF2B5EF4-FFF2-40B4-BE49-F238E27FC236}">
                <a16:creationId xmlns:a16="http://schemas.microsoft.com/office/drawing/2014/main" id="{8698EF9C-A704-4AFA-B352-6377C2116A3B}"/>
              </a:ext>
            </a:extLst>
          </p:cNvPr>
          <p:cNvSpPr/>
          <p:nvPr/>
        </p:nvSpPr>
        <p:spPr>
          <a:xfrm>
            <a:off x="6621013" y="257084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11B2C26B-3657-431B-B3BF-FA39F3032D92}"/>
              </a:ext>
            </a:extLst>
          </p:cNvPr>
          <p:cNvSpPr/>
          <p:nvPr/>
        </p:nvSpPr>
        <p:spPr>
          <a:xfrm>
            <a:off x="6640063" y="268895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1F5AB598-7092-4B7E-961C-1A7F056FCA4E}"/>
              </a:ext>
            </a:extLst>
          </p:cNvPr>
          <p:cNvSpPr/>
          <p:nvPr/>
        </p:nvSpPr>
        <p:spPr>
          <a:xfrm>
            <a:off x="5668513" y="254417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20DFAC73-FA58-404C-A879-68226FB868FC}"/>
              </a:ext>
            </a:extLst>
          </p:cNvPr>
          <p:cNvSpPr/>
          <p:nvPr/>
        </p:nvSpPr>
        <p:spPr>
          <a:xfrm>
            <a:off x="5687563" y="2708004"/>
            <a:ext cx="180975" cy="16698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1687E1-CA9E-4BD3-A9C6-3DD1F113C211}"/>
              </a:ext>
            </a:extLst>
          </p:cNvPr>
          <p:cNvSpPr txBox="1"/>
          <p:nvPr/>
        </p:nvSpPr>
        <p:spPr>
          <a:xfrm>
            <a:off x="5005086" y="1298234"/>
            <a:ext cx="266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Pole SG positions in 15 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1D6F59-BD6E-4F13-9B83-3820B55AB893}"/>
              </a:ext>
            </a:extLst>
          </p:cNvPr>
          <p:cNvSpPr txBox="1"/>
          <p:nvPr/>
        </p:nvSpPr>
        <p:spPr>
          <a:xfrm>
            <a:off x="1038225" y="5351169"/>
            <a:ext cx="6140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4 SG per coil (8 in total) – half azimuthal, half axial.</a:t>
            </a:r>
          </a:p>
          <a:p>
            <a:r>
              <a:rPr lang="en-US" dirty="0">
                <a:solidFill>
                  <a:srgbClr val="C00000"/>
                </a:solidFill>
              </a:rPr>
              <a:t>8 L1 pole SG foreseen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1BB32-2C94-46C7-AD0B-451BDB6576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142" r="4787" b="54482"/>
          <a:stretch/>
        </p:blipFill>
        <p:spPr>
          <a:xfrm>
            <a:off x="3137482" y="3780108"/>
            <a:ext cx="5759986" cy="697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CA9875-52A1-40EC-81DA-3F1DCE950BE4}"/>
              </a:ext>
            </a:extLst>
          </p:cNvPr>
          <p:cNvSpPr txBox="1"/>
          <p:nvPr/>
        </p:nvSpPr>
        <p:spPr>
          <a:xfrm>
            <a:off x="4793980" y="4479645"/>
            <a:ext cx="289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 are attached from below</a:t>
            </a:r>
          </a:p>
        </p:txBody>
      </p:sp>
    </p:spTree>
    <p:extLst>
      <p:ext uri="{BB962C8B-B14F-4D97-AF65-F5344CB8AC3E}">
        <p14:creationId xmlns:p14="http://schemas.microsoft.com/office/powerpoint/2010/main" val="234889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Strain gauges on pole (L3/L4)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1D6F59-BD6E-4F13-9B83-3820B55AB893}"/>
              </a:ext>
            </a:extLst>
          </p:cNvPr>
          <p:cNvSpPr txBox="1"/>
          <p:nvPr/>
        </p:nvSpPr>
        <p:spPr>
          <a:xfrm>
            <a:off x="1854862" y="4947715"/>
            <a:ext cx="5760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groove will have one azimuthal and one axial gauge.</a:t>
            </a:r>
          </a:p>
          <a:p>
            <a:r>
              <a:rPr lang="en-US" dirty="0">
                <a:solidFill>
                  <a:srgbClr val="C00000"/>
                </a:solidFill>
              </a:rPr>
              <a:t>12 L3 and L4 pole SG foreseen for the magnet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8C9F4F0-B235-46AB-9E18-9AC01247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28" y="1610140"/>
            <a:ext cx="5372194" cy="12540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B764D9-10E2-4359-9F34-34BE2F721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8" y="3028426"/>
            <a:ext cx="5505350" cy="126280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EA48E89-7472-4634-93B0-B2E50823C868}"/>
              </a:ext>
            </a:extLst>
          </p:cNvPr>
          <p:cNvSpPr/>
          <p:nvPr/>
        </p:nvSpPr>
        <p:spPr>
          <a:xfrm>
            <a:off x="2057425" y="3103927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360703-6178-4248-B597-350B7E7E8C67}"/>
              </a:ext>
            </a:extLst>
          </p:cNvPr>
          <p:cNvSpPr/>
          <p:nvPr/>
        </p:nvSpPr>
        <p:spPr>
          <a:xfrm>
            <a:off x="3820513" y="3122103"/>
            <a:ext cx="1417739" cy="679508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07B7FC-9ABA-482A-9B49-FC3ABCA28320}"/>
              </a:ext>
            </a:extLst>
          </p:cNvPr>
          <p:cNvSpPr/>
          <p:nvPr/>
        </p:nvSpPr>
        <p:spPr>
          <a:xfrm>
            <a:off x="1998702" y="1996579"/>
            <a:ext cx="1476462" cy="555173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AEC45A-B371-4378-8557-CAD8346335CE}"/>
              </a:ext>
            </a:extLst>
          </p:cNvPr>
          <p:cNvSpPr/>
          <p:nvPr/>
        </p:nvSpPr>
        <p:spPr>
          <a:xfrm>
            <a:off x="3552065" y="1996579"/>
            <a:ext cx="1103826" cy="501839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1166AC-888E-44FE-A7C1-E09F3BBF2C5B}"/>
              </a:ext>
            </a:extLst>
          </p:cNvPr>
          <p:cNvSpPr/>
          <p:nvPr/>
        </p:nvSpPr>
        <p:spPr>
          <a:xfrm>
            <a:off x="2057425" y="3858936"/>
            <a:ext cx="1417739" cy="43229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BDF75-A03D-4F96-B646-7C2357C40885}"/>
              </a:ext>
            </a:extLst>
          </p:cNvPr>
          <p:cNvSpPr txBox="1"/>
          <p:nvPr/>
        </p:nvSpPr>
        <p:spPr>
          <a:xfrm>
            <a:off x="375628" y="157702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91346-EA63-4246-B0EA-135A2141DA73}"/>
              </a:ext>
            </a:extLst>
          </p:cNvPr>
          <p:cNvSpPr txBox="1"/>
          <p:nvPr/>
        </p:nvSpPr>
        <p:spPr>
          <a:xfrm>
            <a:off x="999961" y="3028426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A0BC1C-C9EA-4000-A510-610DD9988DA1}"/>
              </a:ext>
            </a:extLst>
          </p:cNvPr>
          <p:cNvSpPr txBox="1"/>
          <p:nvPr/>
        </p:nvSpPr>
        <p:spPr>
          <a:xfrm>
            <a:off x="5945361" y="2428261"/>
            <a:ext cx="3234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Groove positions circled in red show will contain each one azimuthal and one axial SG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5A276-F8BD-4040-BE6B-4CA51F5BE6BA}"/>
              </a:ext>
            </a:extLst>
          </p:cNvPr>
          <p:cNvSpPr txBox="1"/>
          <p:nvPr/>
        </p:nvSpPr>
        <p:spPr>
          <a:xfrm>
            <a:off x="4909476" y="184336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 SG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55FDE1-CF15-4044-B3CE-64278D87C365}"/>
              </a:ext>
            </a:extLst>
          </p:cNvPr>
          <p:cNvSpPr txBox="1"/>
          <p:nvPr/>
        </p:nvSpPr>
        <p:spPr>
          <a:xfrm>
            <a:off x="1478969" y="370575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 SG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0522D-20CB-432A-9215-8D8169F966E1}"/>
              </a:ext>
            </a:extLst>
          </p:cNvPr>
          <p:cNvSpPr txBox="1"/>
          <p:nvPr/>
        </p:nvSpPr>
        <p:spPr>
          <a:xfrm>
            <a:off x="4554966" y="3751211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Optional but </a:t>
            </a:r>
          </a:p>
          <a:p>
            <a:r>
              <a:rPr lang="en-US" sz="1400" dirty="0">
                <a:solidFill>
                  <a:srgbClr val="00B0F0"/>
                </a:solidFill>
              </a:rPr>
              <a:t>not practical</a:t>
            </a:r>
          </a:p>
        </p:txBody>
      </p:sp>
    </p:spTree>
    <p:extLst>
      <p:ext uri="{BB962C8B-B14F-4D97-AF65-F5344CB8AC3E}">
        <p14:creationId xmlns:p14="http://schemas.microsoft.com/office/powerpoint/2010/main" val="216762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Skin and bullet strain gauges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1D6F59-BD6E-4F13-9B83-3820B55AB893}"/>
              </a:ext>
            </a:extLst>
          </p:cNvPr>
          <p:cNvSpPr txBox="1"/>
          <p:nvPr/>
        </p:nvSpPr>
        <p:spPr>
          <a:xfrm>
            <a:off x="4988444" y="3275138"/>
            <a:ext cx="2210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16 skin SG foreseen.</a:t>
            </a:r>
            <a:endParaRPr lang="en-US" dirty="0"/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C29C27-5650-4D3F-8BFC-3A962E0A045E}"/>
              </a:ext>
            </a:extLst>
          </p:cNvPr>
          <p:cNvSpPr txBox="1"/>
          <p:nvPr/>
        </p:nvSpPr>
        <p:spPr>
          <a:xfrm>
            <a:off x="67228" y="1257523"/>
            <a:ext cx="27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11 T models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6CA656-310D-4836-9C87-02FBEF172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" y="1693616"/>
            <a:ext cx="2782365" cy="2086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D342F5-251C-432F-90B1-57AC47F9F2AE}"/>
              </a:ext>
            </a:extLst>
          </p:cNvPr>
          <p:cNvSpPr txBox="1"/>
          <p:nvPr/>
        </p:nvSpPr>
        <p:spPr>
          <a:xfrm>
            <a:off x="3179300" y="1797810"/>
            <a:ext cx="5705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positions (~ 70 cm apart longitudinally) around the magnet center to be instrumented</a:t>
            </a:r>
          </a:p>
          <a:p>
            <a:r>
              <a:rPr lang="en-US" dirty="0"/>
              <a:t>	- At 90</a:t>
            </a:r>
            <a:r>
              <a:rPr lang="en-US" baseline="30000" dirty="0"/>
              <a:t>o</a:t>
            </a:r>
            <a:r>
              <a:rPr lang="en-US" dirty="0"/>
              <a:t> and 45</a:t>
            </a:r>
            <a:r>
              <a:rPr lang="en-US" baseline="30000" dirty="0"/>
              <a:t>o</a:t>
            </a:r>
            <a:r>
              <a:rPr lang="en-US" dirty="0"/>
              <a:t> </a:t>
            </a:r>
          </a:p>
          <a:p>
            <a:r>
              <a:rPr lang="en-US" dirty="0"/>
              <a:t>	- Azimuthal and axial gages</a:t>
            </a:r>
          </a:p>
          <a:p>
            <a:r>
              <a:rPr lang="en-US" dirty="0"/>
              <a:t>	- Two opposite sides of the magnet circumference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EA3569-AC51-4411-9F84-08872654C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7" y="4331006"/>
            <a:ext cx="2653106" cy="182780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537A95A-9334-4F58-8871-9A0F4A137E60}"/>
              </a:ext>
            </a:extLst>
          </p:cNvPr>
          <p:cNvCxnSpPr>
            <a:cxnSpLocks/>
          </p:cNvCxnSpPr>
          <p:nvPr/>
        </p:nvCxnSpPr>
        <p:spPr>
          <a:xfrm flipH="1" flipV="1">
            <a:off x="868680" y="5298250"/>
            <a:ext cx="1516380" cy="47009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7BB6FF-2A05-46E1-9560-7B756664936B}"/>
              </a:ext>
            </a:extLst>
          </p:cNvPr>
          <p:cNvSpPr txBox="1"/>
          <p:nvPr/>
        </p:nvSpPr>
        <p:spPr>
          <a:xfrm>
            <a:off x="2227704" y="5692140"/>
            <a:ext cx="608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bullet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1F6A1E-B913-4DF8-BD29-8ED29D146182}"/>
              </a:ext>
            </a:extLst>
          </p:cNvPr>
          <p:cNvSpPr txBox="1"/>
          <p:nvPr/>
        </p:nvSpPr>
        <p:spPr>
          <a:xfrm>
            <a:off x="131857" y="3949395"/>
            <a:ext cx="128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 T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B38FC5-C003-4E80-8266-C30B1EBF7F6C}"/>
              </a:ext>
            </a:extLst>
          </p:cNvPr>
          <p:cNvSpPr txBox="1"/>
          <p:nvPr/>
        </p:nvSpPr>
        <p:spPr>
          <a:xfrm>
            <a:off x="1573530" y="1639134"/>
            <a:ext cx="11994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Instrumented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skin gages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8737D8-B869-403A-A3A7-E13EDBE7694A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1172814" y="1900744"/>
            <a:ext cx="400716" cy="26161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5160546-79B6-4773-A367-7D065F934ADC}"/>
              </a:ext>
            </a:extLst>
          </p:cNvPr>
          <p:cNvSpPr txBox="1"/>
          <p:nvPr/>
        </p:nvSpPr>
        <p:spPr>
          <a:xfrm>
            <a:off x="3128500" y="4285643"/>
            <a:ext cx="5705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8 bullet holes on the LE and 10 bullet holes on the RE </a:t>
            </a:r>
          </a:p>
          <a:p>
            <a:r>
              <a:rPr lang="en-US" dirty="0"/>
              <a:t>	- A bullet is instrumented with 2 SG</a:t>
            </a:r>
          </a:p>
          <a:p>
            <a:r>
              <a:rPr lang="en-US" dirty="0"/>
              <a:t>	- One TC on each side</a:t>
            </a:r>
          </a:p>
          <a:p>
            <a:r>
              <a:rPr lang="en-US" dirty="0"/>
              <a:t>	- Only part to be instrumented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0A418-8739-4E16-BDD6-8FA7BF18A096}"/>
              </a:ext>
            </a:extLst>
          </p:cNvPr>
          <p:cNvSpPr txBox="1"/>
          <p:nvPr/>
        </p:nvSpPr>
        <p:spPr>
          <a:xfrm>
            <a:off x="3311038" y="5676751"/>
            <a:ext cx="236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20 bullet SG foreseen.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5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15 T magnet: Strain gauge wiring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0E9C397-E882-4F52-ADA4-ECAC2B9D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443212"/>
            <a:ext cx="8128932" cy="3296568"/>
          </a:xfrm>
        </p:spPr>
        <p:txBody>
          <a:bodyPr>
            <a:normAutofit/>
          </a:bodyPr>
          <a:lstStyle/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Layer 4 SG are directly wired to the trace strip pads in the grooves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Layer 3 SG are wired to the trace on Layer 4 through pole holes</a:t>
            </a:r>
          </a:p>
          <a:p>
            <a:pPr marL="0" indent="0">
              <a:buSzPct val="65000"/>
              <a:buNone/>
            </a:pPr>
            <a:r>
              <a:rPr lang="en-US" sz="2000" i="1" dirty="0"/>
              <a:t>                </a:t>
            </a:r>
            <a:r>
              <a:rPr lang="en-US" sz="2000" i="1" dirty="0">
                <a:solidFill>
                  <a:srgbClr val="00B0F0"/>
                </a:solidFill>
              </a:rPr>
              <a:t>Only 24 strips are available on the trace for SG </a:t>
            </a:r>
          </a:p>
          <a:p>
            <a:pPr marL="0" indent="0">
              <a:buSzPct val="65000"/>
              <a:buNone/>
            </a:pPr>
            <a:r>
              <a:rPr lang="en-US" sz="2000" i="1" dirty="0">
                <a:solidFill>
                  <a:srgbClr val="00B0F0"/>
                </a:solidFill>
              </a:rPr>
              <a:t>                thus only 6 SG can be read during testing</a:t>
            </a:r>
          </a:p>
          <a:p>
            <a:pPr marL="0" indent="0">
              <a:buSzPct val="65000"/>
              <a:buNone/>
            </a:pPr>
            <a:endParaRPr lang="en-US" sz="2000" dirty="0"/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Layer 2 has no SG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Layer 1 SG are wired manually (as in 11 T models)</a:t>
            </a:r>
          </a:p>
          <a:p>
            <a:pPr>
              <a:buSzPct val="65000"/>
              <a:buFont typeface="Wingdings" panose="05000000000000000000" pitchFamily="2" charset="2"/>
              <a:buChar char="q"/>
            </a:pPr>
            <a:r>
              <a:rPr lang="en-US" sz="2000" dirty="0"/>
              <a:t>The rest (skin, bullets) – as usual</a:t>
            </a:r>
          </a:p>
          <a:p>
            <a:pPr marL="0" indent="0">
              <a:buSzPct val="65000"/>
              <a:buNone/>
            </a:pPr>
            <a:endParaRPr lang="en-US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587066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56363</TotalTime>
  <Words>734</Words>
  <Application>Microsoft Office PowerPoint</Application>
  <PresentationFormat>On-screen Show (4:3)</PresentationFormat>
  <Paragraphs>172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Wingdings</vt:lpstr>
      <vt:lpstr>ATAP No Footer</vt:lpstr>
      <vt:lpstr>1_ATAP No Footer</vt:lpstr>
      <vt:lpstr>PowerPoint Presentation</vt:lpstr>
      <vt:lpstr>Introduction</vt:lpstr>
      <vt:lpstr>Strain gauges at FNAL</vt:lpstr>
      <vt:lpstr>Strain gauges connections</vt:lpstr>
      <vt:lpstr>15 T magnet: Strain gauges on coil (L1)</vt:lpstr>
      <vt:lpstr>15 T magnet: Strain gauges on pole (L1)</vt:lpstr>
      <vt:lpstr>15 T magnet: Strain gauges on pole (L3/L4)</vt:lpstr>
      <vt:lpstr>15 T magnet: Skin and bullet strain gauges</vt:lpstr>
      <vt:lpstr>15 T magnet: Strain gauge wiring</vt:lpstr>
      <vt:lpstr>15 T magnet: Total number of SG</vt:lpstr>
      <vt:lpstr>15 T magnet: L4 grooves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Stoyan E. Stoynev x 30907N</cp:lastModifiedBy>
  <cp:revision>434</cp:revision>
  <cp:lastPrinted>2017-10-10T14:54:33Z</cp:lastPrinted>
  <dcterms:created xsi:type="dcterms:W3CDTF">2015-07-10T17:44:33Z</dcterms:created>
  <dcterms:modified xsi:type="dcterms:W3CDTF">2017-10-11T18:01:40Z</dcterms:modified>
</cp:coreProperties>
</file>