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0"/>
  </p:notesMasterIdLst>
  <p:handoutMasterIdLst>
    <p:handoutMasterId r:id="rId11"/>
  </p:handoutMasterIdLst>
  <p:sldIdLst>
    <p:sldId id="261" r:id="rId3"/>
    <p:sldId id="637" r:id="rId4"/>
    <p:sldId id="286" r:id="rId5"/>
    <p:sldId id="629" r:id="rId6"/>
    <p:sldId id="636" r:id="rId7"/>
    <p:sldId id="638" r:id="rId8"/>
    <p:sldId id="639" r:id="rId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80"/>
    <a:srgbClr val="0F2D62"/>
    <a:srgbClr val="404040"/>
    <a:srgbClr val="505050"/>
    <a:srgbClr val="004C97"/>
    <a:srgbClr val="63666A"/>
    <a:srgbClr val="A7A8AA"/>
    <a:srgbClr val="00308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napToObjects="1">
      <p:cViewPr varScale="1">
        <p:scale>
          <a:sx n="89" d="100"/>
          <a:sy n="89" d="100"/>
        </p:scale>
        <p:origin x="-1186" y="-6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1/4/2023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1/4/2023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01/04//2022</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it-IT"/>
              <a:t>V. Kashikhin, V. Lombardo | REBCO R&amp;D: FNAL update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01/04//2022</a:t>
            </a:r>
          </a:p>
        </p:txBody>
      </p:sp>
      <p:sp>
        <p:nvSpPr>
          <p:cNvPr id="8" name="Footer Placeholder 4"/>
          <p:cNvSpPr>
            <a:spLocks noGrp="1"/>
          </p:cNvSpPr>
          <p:nvPr>
            <p:ph type="ftr" sz="quarter" idx="20"/>
          </p:nvPr>
        </p:nvSpPr>
        <p:spPr/>
        <p:txBody>
          <a:bodyPr/>
          <a:lstStyle>
            <a:lvl1pPr>
              <a:defRPr sz="1200" dirty="0" smtClean="0"/>
            </a:lvl1pPr>
          </a:lstStyle>
          <a:p>
            <a:pPr>
              <a:defRPr/>
            </a:pPr>
            <a:r>
              <a:rPr lang="it-IT"/>
              <a:t>V. Kashikhin, V. Lombardo | REBCO R&amp;D: FNAL update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01/04//2022</a:t>
            </a:r>
          </a:p>
        </p:txBody>
      </p:sp>
      <p:sp>
        <p:nvSpPr>
          <p:cNvPr id="6" name="Footer Placeholder 4"/>
          <p:cNvSpPr>
            <a:spLocks noGrp="1"/>
          </p:cNvSpPr>
          <p:nvPr>
            <p:ph type="ftr" sz="quarter" idx="17"/>
          </p:nvPr>
        </p:nvSpPr>
        <p:spPr/>
        <p:txBody>
          <a:bodyPr/>
          <a:lstStyle>
            <a:lvl1pPr>
              <a:defRPr sz="1200" dirty="0" smtClean="0"/>
            </a:lvl1pPr>
          </a:lstStyle>
          <a:p>
            <a:pPr>
              <a:defRPr/>
            </a:pPr>
            <a:r>
              <a:rPr lang="it-IT"/>
              <a:t>V. Kashikhin, V. Lombardo | REBCO R&amp;D: FNAL update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01/04//2022</a:t>
            </a:r>
          </a:p>
        </p:txBody>
      </p:sp>
      <p:sp>
        <p:nvSpPr>
          <p:cNvPr id="6" name="Footer Placeholder 4"/>
          <p:cNvSpPr>
            <a:spLocks noGrp="1"/>
          </p:cNvSpPr>
          <p:nvPr>
            <p:ph type="ftr" sz="quarter" idx="11"/>
          </p:nvPr>
        </p:nvSpPr>
        <p:spPr/>
        <p:txBody>
          <a:bodyPr/>
          <a:lstStyle>
            <a:lvl1pPr>
              <a:defRPr sz="1200" dirty="0" smtClean="0"/>
            </a:lvl1pPr>
          </a:lstStyle>
          <a:p>
            <a:pPr>
              <a:defRPr/>
            </a:pPr>
            <a:r>
              <a:rPr lang="it-IT"/>
              <a:t>V. Kashikhin, V. Lombardo | REBCO R&amp;D: FNAL update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01/04//2022</a:t>
            </a:r>
          </a:p>
        </p:txBody>
      </p:sp>
      <p:sp>
        <p:nvSpPr>
          <p:cNvPr id="4"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it-IT"/>
              <a:t>V. Kashikhin, V. Lombardo | REBCO R&amp;D: FNAL update</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01/04//2022</a:t>
            </a:r>
          </a:p>
        </p:txBody>
      </p:sp>
      <p:sp>
        <p:nvSpPr>
          <p:cNvPr id="5"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it-IT"/>
              <a:t>V. Kashikhin, V. Lombardo | REBCO R&amp;D: FNAL update</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01/04//2022</a:t>
            </a: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it-IT"/>
              <a:t>V. Kashikhin, V. Lombardo | REBCO R&amp;D: FNAL update</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a:t>01/04//2022</a:t>
            </a:r>
          </a:p>
        </p:txBody>
      </p:sp>
      <p:sp>
        <p:nvSpPr>
          <p:cNvPr id="11" name="Footer Placeholder 4"/>
          <p:cNvSpPr>
            <a:spLocks noGrp="1"/>
          </p:cNvSpPr>
          <p:nvPr>
            <p:ph type="ftr" sz="quarter" idx="2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it-IT"/>
              <a:t>V. Kashikhin, V. Lombardo | REBCO R&amp;D: FNAL update</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01/04//2022</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it-IT"/>
              <a:t>V. Kashikhin, V. Lombardo | REBCO R&amp;D: FNAL update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01/04//2022</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it-IT"/>
              <a:t>V. Kashikhin, V. Lombardo | REBCO R&amp;D: FNAL update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F6DD8-8663-4B41-9F3F-8ADB2BDF2048}"/>
              </a:ext>
            </a:extLst>
          </p:cNvPr>
          <p:cNvSpPr>
            <a:spLocks noGrp="1"/>
          </p:cNvSpPr>
          <p:nvPr>
            <p:ph type="title"/>
          </p:nvPr>
        </p:nvSpPr>
        <p:spPr/>
        <p:txBody>
          <a:bodyPr/>
          <a:lstStyle/>
          <a:p>
            <a:r>
              <a:rPr lang="en-US" dirty="0"/>
              <a:t>REBCO R&amp;D: FNAL update</a:t>
            </a:r>
          </a:p>
        </p:txBody>
      </p:sp>
      <p:sp>
        <p:nvSpPr>
          <p:cNvPr id="3" name="Text Placeholder 2">
            <a:extLst>
              <a:ext uri="{FF2B5EF4-FFF2-40B4-BE49-F238E27FC236}">
                <a16:creationId xmlns:a16="http://schemas.microsoft.com/office/drawing/2014/main" xmlns="" id="{343B781E-A95B-4278-9723-82BE977E3D9B}"/>
              </a:ext>
            </a:extLst>
          </p:cNvPr>
          <p:cNvSpPr>
            <a:spLocks noGrp="1"/>
          </p:cNvSpPr>
          <p:nvPr>
            <p:ph type="body" sz="quarter" idx="10"/>
          </p:nvPr>
        </p:nvSpPr>
        <p:spPr/>
        <p:txBody>
          <a:bodyPr/>
          <a:lstStyle/>
          <a:p>
            <a:r>
              <a:rPr lang="en-US" dirty="0"/>
              <a:t>Vadim </a:t>
            </a:r>
            <a:r>
              <a:rPr lang="en-US" dirty="0" err="1"/>
              <a:t>Kashikhin</a:t>
            </a:r>
            <a:r>
              <a:rPr lang="en-US" dirty="0"/>
              <a:t>, Vito Lombardo</a:t>
            </a:r>
          </a:p>
          <a:p>
            <a:endParaRPr lang="en-US" dirty="0"/>
          </a:p>
          <a:p>
            <a:r>
              <a:rPr lang="en-US" dirty="0"/>
              <a:t>January 4, 2023</a:t>
            </a:r>
          </a:p>
        </p:txBody>
      </p:sp>
    </p:spTree>
    <p:extLst>
      <p:ext uri="{BB962C8B-B14F-4D97-AF65-F5344CB8AC3E}">
        <p14:creationId xmlns:p14="http://schemas.microsoft.com/office/powerpoint/2010/main" val="3788030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 magnet development with CORC cables</a:t>
            </a:r>
          </a:p>
        </p:txBody>
      </p:sp>
      <p:sp>
        <p:nvSpPr>
          <p:cNvPr id="3" name="Content Placeholder 2"/>
          <p:cNvSpPr>
            <a:spLocks noGrp="1"/>
          </p:cNvSpPr>
          <p:nvPr>
            <p:ph idx="1"/>
          </p:nvPr>
        </p:nvSpPr>
        <p:spPr>
          <a:xfrm>
            <a:off x="228601" y="1016950"/>
            <a:ext cx="8599206" cy="5144568"/>
          </a:xfrm>
        </p:spPr>
        <p:txBody>
          <a:bodyPr>
            <a:normAutofit fontScale="77500" lnSpcReduction="20000"/>
          </a:bodyPr>
          <a:lstStyle/>
          <a:p>
            <a:pPr>
              <a:lnSpc>
                <a:spcPct val="120000"/>
              </a:lnSpc>
            </a:pPr>
            <a:r>
              <a:rPr lang="en-US" dirty="0"/>
              <a:t>Extensive studies have been conducted on short CORC® samples prior to winding the coils. It was found that winding the cables into the COMB structure resulted in a considerable loss of critical current (</a:t>
            </a:r>
            <a:r>
              <a:rPr lang="en-US" dirty="0" err="1"/>
              <a:t>I</a:t>
            </a:r>
            <a:r>
              <a:rPr lang="en-US" baseline="-25000" dirty="0" err="1"/>
              <a:t>c</a:t>
            </a:r>
            <a:r>
              <a:rPr lang="en-US" dirty="0"/>
              <a:t>), often reaching 50%, which has not been previously observed on hairpin-bent samples. </a:t>
            </a:r>
          </a:p>
          <a:p>
            <a:pPr>
              <a:lnSpc>
                <a:spcPct val="120000"/>
              </a:lnSpc>
            </a:pPr>
            <a:r>
              <a:rPr lang="en-US" dirty="0"/>
              <a:t>Further analysis performed by ACT revealed the issues with drying lubricant used in CORC® production and high surface roughness on latest REBCO tapes, which hampered the bending performance. </a:t>
            </a:r>
          </a:p>
          <a:p>
            <a:pPr>
              <a:lnSpc>
                <a:spcPct val="120000"/>
              </a:lnSpc>
            </a:pPr>
            <a:r>
              <a:rPr lang="en-US" dirty="0"/>
              <a:t>The next generation of CORC® cables have been optimized by ACT to accept tapes with high surface roughness using new lubricant formula, winding method, and production parameters that allowed to reach ~80% </a:t>
            </a:r>
            <a:r>
              <a:rPr lang="en-US" dirty="0" err="1"/>
              <a:t>I</a:t>
            </a:r>
            <a:r>
              <a:rPr lang="en-US" baseline="-25000" dirty="0" err="1"/>
              <a:t>c</a:t>
            </a:r>
            <a:r>
              <a:rPr lang="en-US" dirty="0"/>
              <a:t> retention. Additional improvement was reported at </a:t>
            </a:r>
            <a:r>
              <a:rPr lang="en-US" dirty="0" smtClean="0"/>
              <a:t>ASC22.</a:t>
            </a:r>
            <a:endParaRPr lang="en-US" dirty="0"/>
          </a:p>
          <a:p>
            <a:pPr>
              <a:lnSpc>
                <a:spcPct val="120000"/>
              </a:lnSpc>
            </a:pPr>
            <a:r>
              <a:rPr lang="en-US" dirty="0"/>
              <a:t>The </a:t>
            </a:r>
            <a:r>
              <a:rPr lang="en-US" dirty="0" smtClean="0"/>
              <a:t>CORC activities are currently on hold due to a more urgent SBIR task (next slides), but the plan </a:t>
            </a:r>
            <a:r>
              <a:rPr lang="en-US" dirty="0"/>
              <a:t>is to use the existing CORC cable, which is affected by the lubricant/tape issues for practice winding (and test it only in LN</a:t>
            </a:r>
            <a:r>
              <a:rPr lang="en-US" baseline="-25000" dirty="0"/>
              <a:t>2</a:t>
            </a:r>
            <a:r>
              <a:rPr lang="en-US" dirty="0"/>
              <a:t>) and order a CORC cable produced using new method for the first </a:t>
            </a:r>
            <a:r>
              <a:rPr lang="en-US" dirty="0" smtClean="0"/>
              <a:t>(CORC) demonstration </a:t>
            </a:r>
            <a:r>
              <a:rPr lang="en-US" dirty="0"/>
              <a:t>magnet. </a:t>
            </a:r>
          </a:p>
          <a:p>
            <a:endParaRPr lang="en-US" dirty="0"/>
          </a:p>
        </p:txBody>
      </p:sp>
      <p:sp>
        <p:nvSpPr>
          <p:cNvPr id="4" name="Date Placeholder 3"/>
          <p:cNvSpPr>
            <a:spLocks noGrp="1"/>
          </p:cNvSpPr>
          <p:nvPr>
            <p:ph type="dt" sz="half" idx="10"/>
          </p:nvPr>
        </p:nvSpPr>
        <p:spPr/>
        <p:txBody>
          <a:bodyPr/>
          <a:lstStyle/>
          <a:p>
            <a:r>
              <a:rPr lang="en-US" altLang="en-US"/>
              <a:t>01/04//2022</a:t>
            </a:r>
          </a:p>
        </p:txBody>
      </p:sp>
      <p:sp>
        <p:nvSpPr>
          <p:cNvPr id="5" name="Footer Placeholder 4"/>
          <p:cNvSpPr>
            <a:spLocks noGrp="1"/>
          </p:cNvSpPr>
          <p:nvPr>
            <p:ph type="ftr" sz="quarter" idx="11"/>
          </p:nvPr>
        </p:nvSpPr>
        <p:spPr/>
        <p:txBody>
          <a:bodyPr/>
          <a:lstStyle/>
          <a:p>
            <a:pPr>
              <a:defRPr/>
            </a:pPr>
            <a:r>
              <a:rPr lang="it-IT"/>
              <a:t>V. Kashikhin, V. Lombardo | REBCO R&amp;D: FNAL update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2550756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CORC cable testing in LN</a:t>
            </a:r>
            <a:r>
              <a:rPr lang="en-US" baseline="-25000" dirty="0"/>
              <a:t>2</a:t>
            </a:r>
            <a:r>
              <a:rPr lang="en-US" dirty="0"/>
              <a:t> at ACT</a:t>
            </a:r>
            <a:endParaRPr lang="en-US" baseline="-25000" dirty="0"/>
          </a:p>
        </p:txBody>
      </p:sp>
      <p:sp>
        <p:nvSpPr>
          <p:cNvPr id="4" name="Slide Number Placeholder 3"/>
          <p:cNvSpPr>
            <a:spLocks noGrp="1"/>
          </p:cNvSpPr>
          <p:nvPr>
            <p:ph type="sldNum" sz="quarter" idx="12"/>
          </p:nvPr>
        </p:nvSpPr>
        <p:spPr/>
        <p:txBody>
          <a:bodyPr/>
          <a:lstStyle/>
          <a:p>
            <a:fld id="{8DA660F5-CCC7-4758-B1A3-3D1DD64F9530}" type="slidenum">
              <a:rPr lang="en-US" smtClean="0"/>
              <a:t>3</a:t>
            </a:fld>
            <a:endParaRPr lang="en-US" dirty="0"/>
          </a:p>
        </p:txBody>
      </p:sp>
      <p:pic>
        <p:nvPicPr>
          <p:cNvPr id="5" name="Picture 2" descr="C:\Users\Jeremy\Desktop\Presentations\Pictures for presentations\ACT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4" y="5571888"/>
            <a:ext cx="3821078" cy="7426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193673B2-7164-471D-88B9-BEB6F04D88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751131" y="1939716"/>
            <a:ext cx="4572076" cy="2612615"/>
          </a:xfrm>
          <a:prstGeom prst="rect">
            <a:avLst/>
          </a:prstGeom>
        </p:spPr>
      </p:pic>
      <p:sp>
        <p:nvSpPr>
          <p:cNvPr id="9" name="TextBox 8">
            <a:extLst>
              <a:ext uri="{FF2B5EF4-FFF2-40B4-BE49-F238E27FC236}">
                <a16:creationId xmlns:a16="http://schemas.microsoft.com/office/drawing/2014/main" xmlns="" id="{1F138D2A-B2AD-4D1F-AC46-7235DB8C59C6}"/>
              </a:ext>
            </a:extLst>
          </p:cNvPr>
          <p:cNvSpPr txBox="1"/>
          <p:nvPr/>
        </p:nvSpPr>
        <p:spPr>
          <a:xfrm>
            <a:off x="3966207" y="4004521"/>
            <a:ext cx="4708236" cy="1631216"/>
          </a:xfrm>
          <a:prstGeom prst="rect">
            <a:avLst/>
          </a:prstGeom>
          <a:noFill/>
        </p:spPr>
        <p:txBody>
          <a:bodyPr wrap="square" rtlCol="0">
            <a:spAutoFit/>
          </a:bodyPr>
          <a:lstStyle/>
          <a:p>
            <a:pPr fontAlgn="auto">
              <a:spcAft>
                <a:spcPts val="0"/>
              </a:spcAft>
            </a:pPr>
            <a:r>
              <a:rPr lang="en-US" sz="2000" dirty="0"/>
              <a:t>Critical current of CORC cables before and after winding into COMB structure. ~56% </a:t>
            </a:r>
            <a:r>
              <a:rPr lang="en-US" sz="2000" dirty="0" err="1"/>
              <a:t>I</a:t>
            </a:r>
            <a:r>
              <a:rPr lang="en-US" sz="2000" baseline="-25000" dirty="0" err="1"/>
              <a:t>c</a:t>
            </a:r>
            <a:r>
              <a:rPr lang="en-US" sz="2000" baseline="-25000" dirty="0"/>
              <a:t> </a:t>
            </a:r>
            <a:r>
              <a:rPr lang="en-US" sz="2000" dirty="0"/>
              <a:t>retention in the early CORC designs (left) improved to ~80% </a:t>
            </a:r>
            <a:r>
              <a:rPr lang="en-US" sz="2000" dirty="0" err="1"/>
              <a:t>I</a:t>
            </a:r>
            <a:r>
              <a:rPr lang="en-US" sz="2000" baseline="-25000" dirty="0" err="1"/>
              <a:t>c</a:t>
            </a:r>
            <a:r>
              <a:rPr lang="en-US" sz="2000" dirty="0"/>
              <a:t> retention in the next generation cables (right). </a:t>
            </a:r>
          </a:p>
        </p:txBody>
      </p:sp>
      <p:sp>
        <p:nvSpPr>
          <p:cNvPr id="21" name="Date Placeholder 20">
            <a:extLst>
              <a:ext uri="{FF2B5EF4-FFF2-40B4-BE49-F238E27FC236}">
                <a16:creationId xmlns:a16="http://schemas.microsoft.com/office/drawing/2014/main" xmlns="" id="{6D957D8D-D4D8-4C1E-8D56-28BEBF5F04BA}"/>
              </a:ext>
            </a:extLst>
          </p:cNvPr>
          <p:cNvSpPr>
            <a:spLocks noGrp="1"/>
          </p:cNvSpPr>
          <p:nvPr>
            <p:ph type="dt" sz="half" idx="10"/>
          </p:nvPr>
        </p:nvSpPr>
        <p:spPr/>
        <p:txBody>
          <a:bodyPr/>
          <a:lstStyle/>
          <a:p>
            <a:r>
              <a:rPr lang="en-US" altLang="en-US"/>
              <a:t>01/04//2022</a:t>
            </a:r>
          </a:p>
        </p:txBody>
      </p:sp>
      <p:sp>
        <p:nvSpPr>
          <p:cNvPr id="22" name="Footer Placeholder 21">
            <a:extLst>
              <a:ext uri="{FF2B5EF4-FFF2-40B4-BE49-F238E27FC236}">
                <a16:creationId xmlns:a16="http://schemas.microsoft.com/office/drawing/2014/main" xmlns="" id="{FC9EACD5-C918-411B-8EB7-3AE513F33D2D}"/>
              </a:ext>
            </a:extLst>
          </p:cNvPr>
          <p:cNvSpPr>
            <a:spLocks noGrp="1"/>
          </p:cNvSpPr>
          <p:nvPr>
            <p:ph type="ftr" sz="quarter" idx="11"/>
          </p:nvPr>
        </p:nvSpPr>
        <p:spPr/>
        <p:txBody>
          <a:bodyPr/>
          <a:lstStyle/>
          <a:p>
            <a:pPr>
              <a:defRPr/>
            </a:pPr>
            <a:r>
              <a:rPr lang="it-IT"/>
              <a:t>V. Kashikhin, V. Lombardo | REBCO R&amp;D: FNAL update</a:t>
            </a:r>
            <a:endParaRPr lang="en-US" b="1"/>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9692" y="1127998"/>
            <a:ext cx="2944802"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4494" y="1127998"/>
            <a:ext cx="3115543"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64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92B7E-6D81-4571-9C55-9ED477571DF8}"/>
              </a:ext>
            </a:extLst>
          </p:cNvPr>
          <p:cNvSpPr>
            <a:spLocks noGrp="1"/>
          </p:cNvSpPr>
          <p:nvPr>
            <p:ph type="title"/>
          </p:nvPr>
        </p:nvSpPr>
        <p:spPr/>
        <p:txBody>
          <a:bodyPr/>
          <a:lstStyle/>
          <a:p>
            <a:r>
              <a:rPr lang="en-US" dirty="0"/>
              <a:t>STAR in COMB SBIR highlights</a:t>
            </a:r>
          </a:p>
        </p:txBody>
      </p:sp>
      <p:sp>
        <p:nvSpPr>
          <p:cNvPr id="3" name="Content Placeholder 2">
            <a:extLst>
              <a:ext uri="{FF2B5EF4-FFF2-40B4-BE49-F238E27FC236}">
                <a16:creationId xmlns:a16="http://schemas.microsoft.com/office/drawing/2014/main" xmlns="" id="{C4EBF587-17A0-46E0-9B0B-3C235606104F}"/>
              </a:ext>
            </a:extLst>
          </p:cNvPr>
          <p:cNvSpPr>
            <a:spLocks noGrp="1"/>
          </p:cNvSpPr>
          <p:nvPr>
            <p:ph idx="1"/>
          </p:nvPr>
        </p:nvSpPr>
        <p:spPr>
          <a:xfrm>
            <a:off x="228600" y="1122744"/>
            <a:ext cx="8672513" cy="5208608"/>
          </a:xfrm>
        </p:spPr>
        <p:txBody>
          <a:bodyPr>
            <a:normAutofit/>
          </a:bodyPr>
          <a:lstStyle/>
          <a:p>
            <a:pPr>
              <a:lnSpc>
                <a:spcPct val="120000"/>
              </a:lnSpc>
            </a:pPr>
            <a:r>
              <a:rPr lang="en-US" dirty="0" err="1"/>
              <a:t>AMPeers</a:t>
            </a:r>
            <a:r>
              <a:rPr lang="en-US" dirty="0"/>
              <a:t> received Phase-I SBIR award on fabrication of STAR wire and testing it in the COMB structure at FNAL.</a:t>
            </a:r>
          </a:p>
          <a:p>
            <a:r>
              <a:rPr lang="en-US" dirty="0"/>
              <a:t>The contract between FNAL and </a:t>
            </a:r>
            <a:r>
              <a:rPr lang="en-US" dirty="0" err="1"/>
              <a:t>AMPeers</a:t>
            </a:r>
            <a:r>
              <a:rPr lang="en-US" dirty="0"/>
              <a:t> was </a:t>
            </a:r>
            <a:r>
              <a:rPr lang="en-US" dirty="0" smtClean="0"/>
              <a:t>signed </a:t>
            </a:r>
            <a:r>
              <a:rPr lang="en-US" dirty="0"/>
              <a:t>in December.</a:t>
            </a:r>
          </a:p>
          <a:p>
            <a:pPr lvl="1"/>
            <a:r>
              <a:rPr lang="en-US" dirty="0"/>
              <a:t>Started bi-weekly meetings between FNAL and </a:t>
            </a:r>
            <a:r>
              <a:rPr lang="en-US" dirty="0" err="1"/>
              <a:t>AMPeers</a:t>
            </a:r>
            <a:r>
              <a:rPr lang="en-US" dirty="0"/>
              <a:t> teams.</a:t>
            </a:r>
          </a:p>
          <a:p>
            <a:pPr lvl="1"/>
            <a:r>
              <a:rPr lang="en-US" dirty="0"/>
              <a:t>The plan is to move with the magnet design quickly and order parts to have them ready when the STAR cable arrives in the middle of February.</a:t>
            </a:r>
          </a:p>
          <a:p>
            <a:pPr lvl="1"/>
            <a:r>
              <a:rPr lang="en-US" dirty="0"/>
              <a:t>An </a:t>
            </a:r>
            <a:r>
              <a:rPr lang="en-US" dirty="0" smtClean="0"/>
              <a:t>undergrad </a:t>
            </a:r>
            <a:r>
              <a:rPr lang="en-US" dirty="0"/>
              <a:t>student helps (part-time) with these activities starting January.</a:t>
            </a:r>
          </a:p>
          <a:p>
            <a:pPr lvl="1"/>
            <a:r>
              <a:rPr lang="en-US" dirty="0"/>
              <a:t>Then the plan is to fabricate the magnet and test it in LN</a:t>
            </a:r>
            <a:r>
              <a:rPr lang="en-US" baseline="-25000" dirty="0"/>
              <a:t>2</a:t>
            </a:r>
            <a:r>
              <a:rPr lang="en-US" dirty="0"/>
              <a:t> before the SBIR Phase-II application deadline in April.</a:t>
            </a:r>
          </a:p>
        </p:txBody>
      </p:sp>
      <p:sp>
        <p:nvSpPr>
          <p:cNvPr id="4" name="Date Placeholder 3">
            <a:extLst>
              <a:ext uri="{FF2B5EF4-FFF2-40B4-BE49-F238E27FC236}">
                <a16:creationId xmlns:a16="http://schemas.microsoft.com/office/drawing/2014/main" xmlns="" id="{000704B0-C8A8-45EF-8189-BC120557623E}"/>
              </a:ext>
            </a:extLst>
          </p:cNvPr>
          <p:cNvSpPr>
            <a:spLocks noGrp="1"/>
          </p:cNvSpPr>
          <p:nvPr>
            <p:ph type="dt" sz="half" idx="10"/>
          </p:nvPr>
        </p:nvSpPr>
        <p:spPr/>
        <p:txBody>
          <a:bodyPr/>
          <a:lstStyle/>
          <a:p>
            <a:r>
              <a:rPr lang="en-US" altLang="en-US"/>
              <a:t>01/04//2022</a:t>
            </a:r>
          </a:p>
        </p:txBody>
      </p:sp>
      <p:sp>
        <p:nvSpPr>
          <p:cNvPr id="5" name="Footer Placeholder 4">
            <a:extLst>
              <a:ext uri="{FF2B5EF4-FFF2-40B4-BE49-F238E27FC236}">
                <a16:creationId xmlns:a16="http://schemas.microsoft.com/office/drawing/2014/main" xmlns="" id="{F39A7C65-E67F-4E43-B1F6-944DA5689385}"/>
              </a:ext>
            </a:extLst>
          </p:cNvPr>
          <p:cNvSpPr>
            <a:spLocks noGrp="1"/>
          </p:cNvSpPr>
          <p:nvPr>
            <p:ph type="ftr" sz="quarter" idx="11"/>
          </p:nvPr>
        </p:nvSpPr>
        <p:spPr/>
        <p:txBody>
          <a:bodyPr/>
          <a:lstStyle/>
          <a:p>
            <a:pPr>
              <a:defRPr/>
            </a:pPr>
            <a:r>
              <a:rPr lang="it-IT"/>
              <a:t>V. Kashikhin, V. Lombardo | REBCO R&amp;D: FNAL update</a:t>
            </a:r>
            <a:endParaRPr lang="en-US" b="1" dirty="0"/>
          </a:p>
        </p:txBody>
      </p:sp>
      <p:sp>
        <p:nvSpPr>
          <p:cNvPr id="6" name="Slide Number Placeholder 5">
            <a:extLst>
              <a:ext uri="{FF2B5EF4-FFF2-40B4-BE49-F238E27FC236}">
                <a16:creationId xmlns:a16="http://schemas.microsoft.com/office/drawing/2014/main" xmlns="" id="{5AE340BA-03C5-4040-93C2-FAB9FC472339}"/>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spTree>
    <p:extLst>
      <p:ext uri="{BB962C8B-B14F-4D97-AF65-F5344CB8AC3E}">
        <p14:creationId xmlns:p14="http://schemas.microsoft.com/office/powerpoint/2010/main" val="350608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Terminals on STAR wires: technology transfer from LBNL</a:t>
            </a:r>
          </a:p>
        </p:txBody>
      </p:sp>
      <p:sp>
        <p:nvSpPr>
          <p:cNvPr id="3" name="Content Placeholder 2"/>
          <p:cNvSpPr>
            <a:spLocks noGrp="1"/>
          </p:cNvSpPr>
          <p:nvPr>
            <p:ph idx="1"/>
          </p:nvPr>
        </p:nvSpPr>
        <p:spPr>
          <a:xfrm>
            <a:off x="314248" y="982767"/>
            <a:ext cx="8672513" cy="2657742"/>
          </a:xfrm>
        </p:spPr>
        <p:txBody>
          <a:bodyPr>
            <a:normAutofit fontScale="92500"/>
          </a:bodyPr>
          <a:lstStyle/>
          <a:p>
            <a:r>
              <a:rPr lang="en-US" dirty="0"/>
              <a:t>Two FNAL REBCO team members visited LBNL in November to learn the procedure for installing the terminals on STAR wires, which has to be different from CORC procedure due to patent restrictions.</a:t>
            </a:r>
          </a:p>
          <a:p>
            <a:r>
              <a:rPr lang="en-US" dirty="0"/>
              <a:t>Heating station parts were ordered and are being assembled.</a:t>
            </a:r>
          </a:p>
          <a:p>
            <a:r>
              <a:rPr lang="en-US" dirty="0"/>
              <a:t>The plan is to install two terminals at FNAL on a short STAR wire sample and test them in LN</a:t>
            </a:r>
            <a:r>
              <a:rPr lang="en-US" baseline="-25000" dirty="0"/>
              <a:t>2</a:t>
            </a:r>
            <a:r>
              <a:rPr lang="en-US" dirty="0"/>
              <a:t> before doing it on the long cable.</a:t>
            </a:r>
          </a:p>
        </p:txBody>
      </p:sp>
      <p:sp>
        <p:nvSpPr>
          <p:cNvPr id="4" name="Date Placeholder 3"/>
          <p:cNvSpPr>
            <a:spLocks noGrp="1"/>
          </p:cNvSpPr>
          <p:nvPr>
            <p:ph type="dt" sz="half" idx="10"/>
          </p:nvPr>
        </p:nvSpPr>
        <p:spPr/>
        <p:txBody>
          <a:bodyPr/>
          <a:lstStyle/>
          <a:p>
            <a:r>
              <a:rPr lang="en-US" altLang="en-US"/>
              <a:t>01/04//2022</a:t>
            </a:r>
          </a:p>
        </p:txBody>
      </p:sp>
      <p:sp>
        <p:nvSpPr>
          <p:cNvPr id="5" name="Footer Placeholder 4"/>
          <p:cNvSpPr>
            <a:spLocks noGrp="1"/>
          </p:cNvSpPr>
          <p:nvPr>
            <p:ph type="ftr" sz="quarter" idx="11"/>
          </p:nvPr>
        </p:nvSpPr>
        <p:spPr/>
        <p:txBody>
          <a:bodyPr/>
          <a:lstStyle/>
          <a:p>
            <a:pPr>
              <a:defRPr/>
            </a:pPr>
            <a:r>
              <a:rPr lang="it-IT"/>
              <a:t>V. Kashikhin, V. Lombardo | REBCO R&amp;D: FNAL update</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2050" name="Picture 2" descr="C:\Users\vadim\Downloads\Pics\20221109_114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58" y="3640509"/>
            <a:ext cx="422656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adim\Downloads\Pics\20221109_141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201" y="3640509"/>
            <a:ext cx="422656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0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87287-3C35-4C1F-B5AD-6F9EC6D0B4CD}"/>
              </a:ext>
            </a:extLst>
          </p:cNvPr>
          <p:cNvSpPr>
            <a:spLocks noGrp="1"/>
          </p:cNvSpPr>
          <p:nvPr>
            <p:ph type="title"/>
          </p:nvPr>
        </p:nvSpPr>
        <p:spPr/>
        <p:txBody>
          <a:bodyPr/>
          <a:lstStyle/>
          <a:p>
            <a:r>
              <a:rPr lang="en-US" dirty="0"/>
              <a:t>Coil/structure design</a:t>
            </a:r>
          </a:p>
        </p:txBody>
      </p:sp>
      <p:sp>
        <p:nvSpPr>
          <p:cNvPr id="4" name="Date Placeholder 3">
            <a:extLst>
              <a:ext uri="{FF2B5EF4-FFF2-40B4-BE49-F238E27FC236}">
                <a16:creationId xmlns:a16="http://schemas.microsoft.com/office/drawing/2014/main" xmlns="" id="{6FCC9658-C99E-49D1-A212-EFE1D82A73F4}"/>
              </a:ext>
            </a:extLst>
          </p:cNvPr>
          <p:cNvSpPr>
            <a:spLocks noGrp="1"/>
          </p:cNvSpPr>
          <p:nvPr>
            <p:ph type="dt" sz="half" idx="10"/>
          </p:nvPr>
        </p:nvSpPr>
        <p:spPr/>
        <p:txBody>
          <a:bodyPr/>
          <a:lstStyle/>
          <a:p>
            <a:r>
              <a:rPr lang="en-US" altLang="en-US"/>
              <a:t>01/04//2022</a:t>
            </a:r>
          </a:p>
        </p:txBody>
      </p:sp>
      <p:sp>
        <p:nvSpPr>
          <p:cNvPr id="5" name="Footer Placeholder 4">
            <a:extLst>
              <a:ext uri="{FF2B5EF4-FFF2-40B4-BE49-F238E27FC236}">
                <a16:creationId xmlns:a16="http://schemas.microsoft.com/office/drawing/2014/main" xmlns="" id="{C3A6C640-95F3-434E-B7F4-4E2912C1DBA2}"/>
              </a:ext>
            </a:extLst>
          </p:cNvPr>
          <p:cNvSpPr>
            <a:spLocks noGrp="1"/>
          </p:cNvSpPr>
          <p:nvPr>
            <p:ph type="ftr" sz="quarter" idx="11"/>
          </p:nvPr>
        </p:nvSpPr>
        <p:spPr/>
        <p:txBody>
          <a:bodyPr/>
          <a:lstStyle/>
          <a:p>
            <a:pPr>
              <a:defRPr/>
            </a:pPr>
            <a:r>
              <a:rPr lang="it-IT"/>
              <a:t>V. Kashikhin, V. Lombardo | REBCO R&amp;D: FNAL update</a:t>
            </a:r>
            <a:endParaRPr lang="en-US" b="1"/>
          </a:p>
        </p:txBody>
      </p:sp>
      <p:sp>
        <p:nvSpPr>
          <p:cNvPr id="6" name="Slide Number Placeholder 5">
            <a:extLst>
              <a:ext uri="{FF2B5EF4-FFF2-40B4-BE49-F238E27FC236}">
                <a16:creationId xmlns:a16="http://schemas.microsoft.com/office/drawing/2014/main" xmlns="" id="{26167E1F-F380-4701-8BEB-10EBCCEE2DBA}"/>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8" name="Picture 7">
            <a:extLst>
              <a:ext uri="{FF2B5EF4-FFF2-40B4-BE49-F238E27FC236}">
                <a16:creationId xmlns:a16="http://schemas.microsoft.com/office/drawing/2014/main" xmlns="" id="{021DC8CB-BA81-4B6D-9661-8691304B0E74}"/>
              </a:ext>
            </a:extLst>
          </p:cNvPr>
          <p:cNvPicPr>
            <a:picLocks noChangeAspect="1"/>
          </p:cNvPicPr>
          <p:nvPr/>
        </p:nvPicPr>
        <p:blipFill>
          <a:blip r:embed="rId2"/>
          <a:stretch>
            <a:fillRect/>
          </a:stretch>
        </p:blipFill>
        <p:spPr>
          <a:xfrm>
            <a:off x="0" y="745403"/>
            <a:ext cx="9144000" cy="5354634"/>
          </a:xfrm>
          <a:prstGeom prst="rect">
            <a:avLst/>
          </a:prstGeom>
        </p:spPr>
      </p:pic>
      <p:sp>
        <p:nvSpPr>
          <p:cNvPr id="9" name="TextBox 8">
            <a:extLst>
              <a:ext uri="{FF2B5EF4-FFF2-40B4-BE49-F238E27FC236}">
                <a16:creationId xmlns:a16="http://schemas.microsoft.com/office/drawing/2014/main" xmlns="" id="{99EAE55A-A59F-4880-9A3D-23880D9F9521}"/>
              </a:ext>
            </a:extLst>
          </p:cNvPr>
          <p:cNvSpPr txBox="1"/>
          <p:nvPr/>
        </p:nvSpPr>
        <p:spPr>
          <a:xfrm>
            <a:off x="3762954" y="835927"/>
            <a:ext cx="5152446" cy="923330"/>
          </a:xfrm>
          <a:prstGeom prst="rect">
            <a:avLst/>
          </a:prstGeom>
          <a:noFill/>
        </p:spPr>
        <p:txBody>
          <a:bodyPr wrap="square" rtlCol="0">
            <a:spAutoFit/>
          </a:bodyPr>
          <a:lstStyle/>
          <a:p>
            <a:pPr marL="342900" indent="-342900" fontAlgn="auto">
              <a:spcAft>
                <a:spcPts val="0"/>
              </a:spcAft>
              <a:buFont typeface="Arial" panose="020B0604020202020204" pitchFamily="34" charset="0"/>
              <a:buChar char="•"/>
            </a:pPr>
            <a:r>
              <a:rPr lang="en-US" sz="1800" dirty="0"/>
              <a:t>60 mm clear bore</a:t>
            </a:r>
          </a:p>
          <a:p>
            <a:pPr marL="342900" indent="-342900" fontAlgn="auto">
              <a:spcAft>
                <a:spcPts val="0"/>
              </a:spcAft>
              <a:buFont typeface="Arial" panose="020B0604020202020204" pitchFamily="34" charset="0"/>
              <a:buChar char="•"/>
            </a:pPr>
            <a:r>
              <a:rPr lang="en-US" sz="1800" dirty="0"/>
              <a:t>Two half-coils, with two layers </a:t>
            </a:r>
            <a:r>
              <a:rPr lang="en-US" sz="1800" dirty="0" smtClean="0"/>
              <a:t>each</a:t>
            </a:r>
            <a:endParaRPr lang="en-US" sz="1800" dirty="0"/>
          </a:p>
          <a:p>
            <a:pPr marL="342900" indent="-342900" fontAlgn="auto">
              <a:spcAft>
                <a:spcPts val="0"/>
              </a:spcAft>
              <a:buFont typeface="Arial" panose="020B0604020202020204" pitchFamily="34" charset="0"/>
              <a:buChar char="•"/>
            </a:pPr>
            <a:r>
              <a:rPr lang="en-US" sz="1800" dirty="0" smtClean="0"/>
              <a:t>5 </a:t>
            </a:r>
            <a:r>
              <a:rPr lang="en-US" sz="1800" dirty="0"/>
              <a:t>m of STAR wire per half-coil, including the leads</a:t>
            </a:r>
          </a:p>
        </p:txBody>
      </p:sp>
      <p:sp>
        <p:nvSpPr>
          <p:cNvPr id="10" name="TextBox 9">
            <a:extLst>
              <a:ext uri="{FF2B5EF4-FFF2-40B4-BE49-F238E27FC236}">
                <a16:creationId xmlns:a16="http://schemas.microsoft.com/office/drawing/2014/main" xmlns="" id="{8D05DE04-0266-4C62-AD92-C851B48D184D}"/>
              </a:ext>
            </a:extLst>
          </p:cNvPr>
          <p:cNvSpPr txBox="1"/>
          <p:nvPr/>
        </p:nvSpPr>
        <p:spPr>
          <a:xfrm>
            <a:off x="198612" y="4451119"/>
            <a:ext cx="4708236" cy="1477328"/>
          </a:xfrm>
          <a:prstGeom prst="rect">
            <a:avLst/>
          </a:prstGeom>
          <a:noFill/>
        </p:spPr>
        <p:txBody>
          <a:bodyPr wrap="square" rtlCol="0">
            <a:spAutoFit/>
          </a:bodyPr>
          <a:lstStyle/>
          <a:p>
            <a:pPr marL="342900" indent="-342900" fontAlgn="auto">
              <a:spcAft>
                <a:spcPts val="0"/>
              </a:spcAft>
              <a:buFont typeface="Arial" panose="020B0604020202020204" pitchFamily="34" charset="0"/>
              <a:buChar char="•"/>
            </a:pPr>
            <a:r>
              <a:rPr lang="en-US" sz="1800" dirty="0"/>
              <a:t>The STAR wire is not insulated – COMB structures should not be electrically conductive</a:t>
            </a:r>
          </a:p>
          <a:p>
            <a:pPr marL="342900" indent="-342900" fontAlgn="auto">
              <a:spcAft>
                <a:spcPts val="0"/>
              </a:spcAft>
              <a:buFont typeface="Arial" panose="020B0604020202020204" pitchFamily="34" charset="0"/>
              <a:buChar char="•"/>
            </a:pPr>
            <a:r>
              <a:rPr lang="en-US" sz="1800" dirty="0"/>
              <a:t>The channel is oversized to allow the use of high-strength thermo-plastics</a:t>
            </a:r>
          </a:p>
        </p:txBody>
      </p:sp>
    </p:spTree>
    <p:extLst>
      <p:ext uri="{BB962C8B-B14F-4D97-AF65-F5344CB8AC3E}">
        <p14:creationId xmlns:p14="http://schemas.microsoft.com/office/powerpoint/2010/main" val="3500970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7A6C0-F28E-441D-9445-720FDA46A01D}"/>
              </a:ext>
            </a:extLst>
          </p:cNvPr>
          <p:cNvSpPr>
            <a:spLocks noGrp="1"/>
          </p:cNvSpPr>
          <p:nvPr>
            <p:ph type="title"/>
          </p:nvPr>
        </p:nvSpPr>
        <p:spPr/>
        <p:txBody>
          <a:bodyPr/>
          <a:lstStyle/>
          <a:p>
            <a:r>
              <a:rPr lang="en-US" dirty="0"/>
              <a:t>Iron yoke and terminals</a:t>
            </a:r>
          </a:p>
        </p:txBody>
      </p:sp>
      <p:sp>
        <p:nvSpPr>
          <p:cNvPr id="4" name="Date Placeholder 3">
            <a:extLst>
              <a:ext uri="{FF2B5EF4-FFF2-40B4-BE49-F238E27FC236}">
                <a16:creationId xmlns:a16="http://schemas.microsoft.com/office/drawing/2014/main" xmlns="" id="{D250FE46-6B7B-472C-8620-3DD2A6F00181}"/>
              </a:ext>
            </a:extLst>
          </p:cNvPr>
          <p:cNvSpPr>
            <a:spLocks noGrp="1"/>
          </p:cNvSpPr>
          <p:nvPr>
            <p:ph type="dt" sz="half" idx="10"/>
          </p:nvPr>
        </p:nvSpPr>
        <p:spPr/>
        <p:txBody>
          <a:bodyPr/>
          <a:lstStyle/>
          <a:p>
            <a:r>
              <a:rPr lang="en-US" altLang="en-US"/>
              <a:t>01/04//2022</a:t>
            </a:r>
          </a:p>
        </p:txBody>
      </p:sp>
      <p:sp>
        <p:nvSpPr>
          <p:cNvPr id="5" name="Footer Placeholder 4">
            <a:extLst>
              <a:ext uri="{FF2B5EF4-FFF2-40B4-BE49-F238E27FC236}">
                <a16:creationId xmlns:a16="http://schemas.microsoft.com/office/drawing/2014/main" xmlns="" id="{D91027E5-2F2A-4290-856A-C8A490F65D13}"/>
              </a:ext>
            </a:extLst>
          </p:cNvPr>
          <p:cNvSpPr>
            <a:spLocks noGrp="1"/>
          </p:cNvSpPr>
          <p:nvPr>
            <p:ph type="ftr" sz="quarter" idx="11"/>
          </p:nvPr>
        </p:nvSpPr>
        <p:spPr/>
        <p:txBody>
          <a:bodyPr/>
          <a:lstStyle/>
          <a:p>
            <a:pPr>
              <a:defRPr/>
            </a:pPr>
            <a:r>
              <a:rPr lang="it-IT"/>
              <a:t>V. Kashikhin, V. Lombardo | REBCO R&amp;D: FNAL update</a:t>
            </a:r>
            <a:endParaRPr lang="en-US" b="1"/>
          </a:p>
        </p:txBody>
      </p:sp>
      <p:sp>
        <p:nvSpPr>
          <p:cNvPr id="6" name="Slide Number Placeholder 5">
            <a:extLst>
              <a:ext uri="{FF2B5EF4-FFF2-40B4-BE49-F238E27FC236}">
                <a16:creationId xmlns:a16="http://schemas.microsoft.com/office/drawing/2014/main" xmlns="" id="{926E8477-AD50-4D62-89BE-546056966D19}"/>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8" name="Picture 7">
            <a:extLst>
              <a:ext uri="{FF2B5EF4-FFF2-40B4-BE49-F238E27FC236}">
                <a16:creationId xmlns:a16="http://schemas.microsoft.com/office/drawing/2014/main" xmlns="" id="{F9097DAD-D52A-479A-9061-120D260710D1}"/>
              </a:ext>
            </a:extLst>
          </p:cNvPr>
          <p:cNvPicPr>
            <a:picLocks noChangeAspect="1"/>
          </p:cNvPicPr>
          <p:nvPr/>
        </p:nvPicPr>
        <p:blipFill rotWithShape="1">
          <a:blip r:embed="rId2"/>
          <a:srcRect r="3305"/>
          <a:stretch/>
        </p:blipFill>
        <p:spPr>
          <a:xfrm>
            <a:off x="115294" y="751683"/>
            <a:ext cx="8841850" cy="5354634"/>
          </a:xfrm>
          <a:prstGeom prst="rect">
            <a:avLst/>
          </a:prstGeom>
        </p:spPr>
      </p:pic>
      <p:sp>
        <p:nvSpPr>
          <p:cNvPr id="9" name="TextBox 8">
            <a:extLst>
              <a:ext uri="{FF2B5EF4-FFF2-40B4-BE49-F238E27FC236}">
                <a16:creationId xmlns:a16="http://schemas.microsoft.com/office/drawing/2014/main" xmlns="" id="{B423B483-833A-429F-99A0-E603B472ED32}"/>
              </a:ext>
            </a:extLst>
          </p:cNvPr>
          <p:cNvSpPr txBox="1"/>
          <p:nvPr/>
        </p:nvSpPr>
        <p:spPr>
          <a:xfrm>
            <a:off x="4333237" y="745403"/>
            <a:ext cx="4810763" cy="1477328"/>
          </a:xfrm>
          <a:prstGeom prst="rect">
            <a:avLst/>
          </a:prstGeom>
          <a:noFill/>
        </p:spPr>
        <p:txBody>
          <a:bodyPr wrap="square" rtlCol="0">
            <a:spAutoFit/>
          </a:bodyPr>
          <a:lstStyle/>
          <a:p>
            <a:pPr marL="342900" indent="-342900" fontAlgn="auto">
              <a:spcAft>
                <a:spcPts val="0"/>
              </a:spcAft>
              <a:buFont typeface="Arial" panose="020B0604020202020204" pitchFamily="34" charset="0"/>
              <a:buChar char="•"/>
            </a:pPr>
            <a:r>
              <a:rPr lang="en-US" sz="1800" dirty="0"/>
              <a:t>Iron yoke is </a:t>
            </a:r>
            <a:r>
              <a:rPr lang="en-US" sz="1800" dirty="0" smtClean="0"/>
              <a:t>sized</a:t>
            </a:r>
            <a:r>
              <a:rPr lang="en-US" sz="1800" dirty="0" smtClean="0"/>
              <a:t> </a:t>
            </a:r>
            <a:r>
              <a:rPr lang="en-US" sz="1800" dirty="0"/>
              <a:t>for LN</a:t>
            </a:r>
            <a:r>
              <a:rPr lang="en-US" sz="1800" baseline="-25000" dirty="0"/>
              <a:t>2</a:t>
            </a:r>
            <a:r>
              <a:rPr lang="en-US" sz="1800" dirty="0"/>
              <a:t> </a:t>
            </a:r>
            <a:r>
              <a:rPr lang="en-US" sz="1800" dirty="0" smtClean="0"/>
              <a:t>test with the expected bore field of 0.2-0.3 T</a:t>
            </a:r>
            <a:endParaRPr lang="en-US" sz="1800" dirty="0"/>
          </a:p>
          <a:p>
            <a:pPr marL="342900" indent="-342900" fontAlgn="auto">
              <a:spcAft>
                <a:spcPts val="0"/>
              </a:spcAft>
              <a:buFont typeface="Arial" panose="020B0604020202020204" pitchFamily="34" charset="0"/>
              <a:buChar char="•"/>
            </a:pPr>
            <a:r>
              <a:rPr lang="en-US" sz="1800" dirty="0"/>
              <a:t>Can </a:t>
            </a:r>
            <a:r>
              <a:rPr lang="en-US" sz="1800" dirty="0" smtClean="0"/>
              <a:t>fit </a:t>
            </a:r>
            <a:r>
              <a:rPr lang="en-US" sz="1800" dirty="0"/>
              <a:t>into HFDA </a:t>
            </a:r>
            <a:r>
              <a:rPr lang="en-US" sz="1800" dirty="0" smtClean="0"/>
              <a:t>or</a:t>
            </a:r>
            <a:r>
              <a:rPr lang="en-US" sz="1800" dirty="0" smtClean="0"/>
              <a:t> </a:t>
            </a:r>
            <a:r>
              <a:rPr lang="en-US" sz="1800" dirty="0"/>
              <a:t>11-T dipole yokes, which will be needed if </a:t>
            </a:r>
            <a:r>
              <a:rPr lang="en-US" sz="1800" dirty="0" err="1"/>
              <a:t>LHe</a:t>
            </a:r>
            <a:r>
              <a:rPr lang="en-US" sz="1800" dirty="0"/>
              <a:t> test is performed (in Phase-II</a:t>
            </a:r>
            <a:r>
              <a:rPr lang="en-US" sz="1800" dirty="0" smtClean="0"/>
              <a:t>) due to 4-5 T bore field</a:t>
            </a:r>
            <a:endParaRPr lang="en-US" sz="1800" dirty="0"/>
          </a:p>
        </p:txBody>
      </p:sp>
      <p:sp>
        <p:nvSpPr>
          <p:cNvPr id="10" name="TextBox 9">
            <a:extLst>
              <a:ext uri="{FF2B5EF4-FFF2-40B4-BE49-F238E27FC236}">
                <a16:creationId xmlns:a16="http://schemas.microsoft.com/office/drawing/2014/main" xmlns="" id="{FC8B922C-8C34-4EE5-A010-6A8EDCA4F471}"/>
              </a:ext>
            </a:extLst>
          </p:cNvPr>
          <p:cNvSpPr txBox="1"/>
          <p:nvPr/>
        </p:nvSpPr>
        <p:spPr>
          <a:xfrm>
            <a:off x="186856" y="4606170"/>
            <a:ext cx="4708236" cy="1200329"/>
          </a:xfrm>
          <a:prstGeom prst="rect">
            <a:avLst/>
          </a:prstGeom>
          <a:noFill/>
        </p:spPr>
        <p:txBody>
          <a:bodyPr wrap="square" rtlCol="0">
            <a:spAutoFit/>
          </a:bodyPr>
          <a:lstStyle/>
          <a:p>
            <a:pPr marL="342900" indent="-342900" fontAlgn="auto">
              <a:spcAft>
                <a:spcPts val="0"/>
              </a:spcAft>
              <a:buFont typeface="Arial" panose="020B0604020202020204" pitchFamily="34" charset="0"/>
              <a:buChar char="•"/>
            </a:pPr>
            <a:r>
              <a:rPr lang="en-US" sz="1800" dirty="0"/>
              <a:t>There are 3 copper adapters with the middle point between the top and bottom coils</a:t>
            </a:r>
          </a:p>
          <a:p>
            <a:pPr marL="342900" indent="-342900" fontAlgn="auto">
              <a:spcAft>
                <a:spcPts val="0"/>
              </a:spcAft>
              <a:buFont typeface="Arial" panose="020B0604020202020204" pitchFamily="34" charset="0"/>
              <a:buChar char="•"/>
            </a:pPr>
            <a:r>
              <a:rPr lang="en-US" sz="1800" dirty="0"/>
              <a:t>It allows to test each half-coil separately and together</a:t>
            </a:r>
          </a:p>
        </p:txBody>
      </p:sp>
    </p:spTree>
    <p:extLst>
      <p:ext uri="{BB962C8B-B14F-4D97-AF65-F5344CB8AC3E}">
        <p14:creationId xmlns:p14="http://schemas.microsoft.com/office/powerpoint/2010/main" val="1034907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38511</TotalTime>
  <Words>674</Words>
  <Application>Microsoft Office PowerPoint</Application>
  <PresentationFormat>On-screen Show (4:3)</PresentationFormat>
  <Paragraphs>51</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FNAL_TemplateMac_060514</vt:lpstr>
      <vt:lpstr>Fermilab: Footer Only</vt:lpstr>
      <vt:lpstr>REBCO R&amp;D: FNAL update</vt:lpstr>
      <vt:lpstr>COMB magnet development with CORC cables</vt:lpstr>
      <vt:lpstr>CORC cable testing in LN2 at ACT</vt:lpstr>
      <vt:lpstr>STAR in COMB SBIR highlights</vt:lpstr>
      <vt:lpstr>Terminals on STAR wires: technology transfer from LBNL</vt:lpstr>
      <vt:lpstr>Coil/structure design</vt:lpstr>
      <vt:lpstr>Iron yoke and terminals</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 progress and preliminary CORC wire test results in LN2</dc:title>
  <dc:creator>Vadim Kashikhin</dc:creator>
  <cp:lastModifiedBy>vadim</cp:lastModifiedBy>
  <cp:revision>329</cp:revision>
  <cp:lastPrinted>2014-01-20T19:40:21Z</cp:lastPrinted>
  <dcterms:created xsi:type="dcterms:W3CDTF">2021-01-05T21:44:54Z</dcterms:created>
  <dcterms:modified xsi:type="dcterms:W3CDTF">2023-01-18T16:03:40Z</dcterms:modified>
</cp:coreProperties>
</file>