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3"/>
  </p:notesMasterIdLst>
  <p:handoutMasterIdLst>
    <p:handoutMasterId r:id="rId14"/>
  </p:handoutMasterIdLst>
  <p:sldIdLst>
    <p:sldId id="309" r:id="rId2"/>
    <p:sldId id="302" r:id="rId3"/>
    <p:sldId id="301" r:id="rId4"/>
    <p:sldId id="303" r:id="rId5"/>
    <p:sldId id="312" r:id="rId6"/>
    <p:sldId id="311" r:id="rId7"/>
    <p:sldId id="304" r:id="rId8"/>
    <p:sldId id="308" r:id="rId9"/>
    <p:sldId id="306" r:id="rId10"/>
    <p:sldId id="305" r:id="rId11"/>
    <p:sldId id="297" r:id="rId1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D7EB"/>
    <a:srgbClr val="98D7EA"/>
    <a:srgbClr val="98D7EB"/>
    <a:srgbClr val="50504E"/>
    <a:srgbClr val="4E4E4E"/>
    <a:srgbClr val="404040"/>
    <a:srgbClr val="004C97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06" autoAdjust="0"/>
    <p:restoredTop sz="94663"/>
  </p:normalViewPr>
  <p:slideViewPr>
    <p:cSldViewPr snapToGrid="0" snapToObjects="1" showGuides="1">
      <p:cViewPr varScale="1">
        <p:scale>
          <a:sx n="84" d="100"/>
          <a:sy n="84" d="100"/>
        </p:scale>
        <p:origin x="616" y="5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Alessio D'Agliano | PhD student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Alessio D'Agliano | PhD student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Alessio D'Agliano | PhD student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Alessio D'Agliano | PhD student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Alessio D'Agliano | PhD student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Alessio D'Agliano | PhD student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Alessio D'Agliano | PhD student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6C84DEB-E77A-6556-5004-E09698374EE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1921" y="3237625"/>
            <a:ext cx="8499229" cy="75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91440" bIns="45720" anchor="ctr" anchorCtr="0" compatLnSpc="1">
            <a:noAutofit/>
          </a:bodyPr>
          <a:lstStyle/>
          <a:p>
            <a:pPr marL="0" lvl="0" indent="0" defTabSz="457200">
              <a:lnSpc>
                <a:spcPct val="100000"/>
              </a:lnSpc>
              <a:spcBef>
                <a:spcPts val="700"/>
              </a:spcBef>
              <a:buNone/>
            </a:pPr>
            <a:r>
              <a:rPr lang="en-US" sz="1800" b="1" dirty="0">
                <a:solidFill>
                  <a:srgbClr val="004C97"/>
                </a:solidFill>
                <a:latin typeface="Helvetica"/>
              </a:rPr>
              <a:t>PhD program on Bi-2212 cos-theta dipole insert – Pisa University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18DC88F-E0FC-6F09-8C8F-0BABFE6EBD4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1921" y="3858191"/>
            <a:ext cx="8499229" cy="9357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anchor="t" anchorCtr="0" compatLnSpc="1">
            <a:noAutofit/>
          </a:bodyPr>
          <a:lstStyle/>
          <a:p>
            <a:pPr marL="0" lvl="0" indent="0" defTabSz="45720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dirty="0">
                <a:solidFill>
                  <a:srgbClr val="004C97"/>
                </a:solidFill>
                <a:latin typeface="Helvetica"/>
              </a:rPr>
              <a:t>Alessio D’Agliano	</a:t>
            </a:r>
          </a:p>
          <a:p>
            <a:pPr marL="0" lvl="0" indent="0" defTabSz="45720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dirty="0">
                <a:solidFill>
                  <a:srgbClr val="004C97"/>
                </a:solidFill>
                <a:latin typeface="Helvetica"/>
              </a:rPr>
              <a:t>APS-TD – MDP meeting							</a:t>
            </a:r>
            <a:r>
              <a:rPr lang="en-US" sz="1400" i="1" dirty="0">
                <a:solidFill>
                  <a:srgbClr val="004C97"/>
                </a:solidFill>
                <a:latin typeface="Helvetica"/>
              </a:rPr>
              <a:t>Advisor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: E. </a:t>
            </a:r>
            <a:r>
              <a:rPr lang="en-US" sz="1400" dirty="0" err="1">
                <a:solidFill>
                  <a:srgbClr val="004C97"/>
                </a:solidFill>
                <a:latin typeface="Helvetica"/>
              </a:rPr>
              <a:t>Barzi</a:t>
            </a:r>
            <a:endParaRPr lang="en-US" sz="1400" dirty="0">
              <a:solidFill>
                <a:srgbClr val="004C97"/>
              </a:solidFill>
              <a:latin typeface="Helvetica"/>
            </a:endParaRPr>
          </a:p>
          <a:p>
            <a:pPr marL="0" lvl="0" indent="0" defTabSz="45720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dirty="0">
                <a:solidFill>
                  <a:srgbClr val="004C97"/>
                </a:solidFill>
              </a:rPr>
              <a:t>01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/04/2023										</a:t>
            </a:r>
            <a:r>
              <a:rPr lang="en-US" sz="1400" i="1" dirty="0">
                <a:solidFill>
                  <a:srgbClr val="004C97"/>
                </a:solidFill>
                <a:latin typeface="Helvetica"/>
              </a:rPr>
              <a:t>Group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: I. </a:t>
            </a:r>
            <a:r>
              <a:rPr lang="en-US" sz="1400" dirty="0" err="1">
                <a:solidFill>
                  <a:srgbClr val="004C97"/>
                </a:solidFill>
                <a:latin typeface="Helvetica"/>
              </a:rPr>
              <a:t>Novitski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, A. </a:t>
            </a:r>
            <a:r>
              <a:rPr lang="en-US" sz="1400" dirty="0" err="1">
                <a:solidFill>
                  <a:srgbClr val="004C97"/>
                </a:solidFill>
                <a:latin typeface="Helvetica"/>
              </a:rPr>
              <a:t>Zlobin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, D. </a:t>
            </a:r>
            <a:r>
              <a:rPr lang="en-US" sz="1400" dirty="0" err="1">
                <a:solidFill>
                  <a:srgbClr val="004C97"/>
                </a:solidFill>
                <a:latin typeface="Helvetica"/>
              </a:rPr>
              <a:t>Turrioni</a:t>
            </a:r>
            <a:endParaRPr lang="en-US" sz="1400" dirty="0">
              <a:solidFill>
                <a:srgbClr val="004C97"/>
              </a:solidFill>
              <a:latin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D8218A-AF11-0CCD-A60E-43241F4DE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953" y="3237625"/>
            <a:ext cx="896596" cy="91440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Alessio D'Agliano | PhD student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74D0C4A8-C482-934B-0350-0B5D1318B5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214"/>
          <a:stretch>
            <a:fillRect/>
          </a:stretch>
        </p:blipFill>
        <p:spPr>
          <a:xfrm>
            <a:off x="811081" y="3888577"/>
            <a:ext cx="3107634" cy="8162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360D4F4E-2C39-F626-EA2B-78F50B438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905" y="2454642"/>
            <a:ext cx="2222659" cy="2194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B64812DB-96FC-FF6B-E01B-36D82F4A7D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444" y="108877"/>
            <a:ext cx="3303617" cy="320908"/>
          </a:xfrm>
        </p:spPr>
        <p:txBody>
          <a:bodyPr/>
          <a:lstStyle/>
          <a:p>
            <a:pPr lvl="0"/>
            <a:r>
              <a:rPr lang="en-US" sz="1950"/>
              <a:t>FEM analysis and model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88C716BF-1BA7-7377-7AD7-2277FF998784}"/>
              </a:ext>
            </a:extLst>
          </p:cNvPr>
          <p:cNvGrpSpPr/>
          <p:nvPr/>
        </p:nvGrpSpPr>
        <p:grpSpPr>
          <a:xfrm>
            <a:off x="4853379" y="0"/>
            <a:ext cx="4300852" cy="2355366"/>
            <a:chOff x="4853379" y="0"/>
            <a:chExt cx="4300852" cy="2355366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ED0F3B37-9EA6-2B9A-2734-5FC6705CF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3379" y="0"/>
              <a:ext cx="4300852" cy="2355366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10" name="Group 32">
              <a:extLst>
                <a:ext uri="{FF2B5EF4-FFF2-40B4-BE49-F238E27FC236}">
                  <a16:creationId xmlns:a16="http://schemas.microsoft.com/office/drawing/2014/main" id="{8A2D88AB-601F-9F20-3A1C-274B870833C3}"/>
                </a:ext>
              </a:extLst>
            </p:cNvPr>
            <p:cNvGrpSpPr/>
            <p:nvPr/>
          </p:nvGrpSpPr>
          <p:grpSpPr>
            <a:xfrm>
              <a:off x="4912568" y="99889"/>
              <a:ext cx="4005273" cy="2105241"/>
              <a:chOff x="4912568" y="99889"/>
              <a:chExt cx="4005273" cy="2105241"/>
            </a:xfrm>
          </p:grpSpPr>
          <p:cxnSp>
            <p:nvCxnSpPr>
              <p:cNvPr id="11" name="Connettore 2 10">
                <a:extLst>
                  <a:ext uri="{FF2B5EF4-FFF2-40B4-BE49-F238E27FC236}">
                    <a16:creationId xmlns:a16="http://schemas.microsoft.com/office/drawing/2014/main" id="{647C76AC-BE24-73FD-020A-C0EC5797F5A7}"/>
                  </a:ext>
                </a:extLst>
              </p:cNvPr>
              <p:cNvCxnSpPr>
                <a:endCxn id="12" idx="0"/>
              </p:cNvCxnSpPr>
              <p:nvPr/>
            </p:nvCxnSpPr>
            <p:spPr>
              <a:xfrm>
                <a:off x="8280138" y="1289980"/>
                <a:ext cx="236762" cy="539012"/>
              </a:xfrm>
              <a:prstGeom prst="straightConnector1">
                <a:avLst/>
              </a:prstGeom>
              <a:noFill/>
              <a:ln w="25402" cap="flat">
                <a:solidFill>
                  <a:srgbClr val="99D6EA"/>
                </a:solidFill>
                <a:prstDash val="solid"/>
                <a:miter/>
                <a:tailEnd type="arrow"/>
              </a:ln>
              <a:effectLst>
                <a:outerShdw dist="19997" dir="5400000" algn="tl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56C9408F-556B-7EA1-041C-2B1364EC51EE}"/>
                  </a:ext>
                </a:extLst>
              </p:cNvPr>
              <p:cNvSpPr/>
              <p:nvPr/>
            </p:nvSpPr>
            <p:spPr>
              <a:xfrm>
                <a:off x="8115958" y="1828992"/>
                <a:ext cx="801883" cy="376138"/>
              </a:xfrm>
              <a:prstGeom prst="rect">
                <a:avLst/>
              </a:prstGeom>
              <a:solidFill>
                <a:srgbClr val="F2F2F2"/>
              </a:solidFill>
              <a:ln w="19046" cap="flat">
                <a:solidFill>
                  <a:srgbClr val="99D6EA"/>
                </a:solidFill>
                <a:prstDash val="solid"/>
                <a:miter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0" i="0" u="none" strike="noStrike" kern="0" cap="none" spc="0" baseline="0">
                    <a:solidFill>
                      <a:srgbClr val="002465"/>
                    </a:solidFill>
                    <a:uFillTx/>
                    <a:latin typeface="Arial"/>
                  </a:rPr>
                  <a:t>Rigid</a:t>
                </a:r>
              </a:p>
            </p:txBody>
          </p:sp>
          <p:cxnSp>
            <p:nvCxnSpPr>
              <p:cNvPr id="13" name="Connettore 2 10">
                <a:extLst>
                  <a:ext uri="{FF2B5EF4-FFF2-40B4-BE49-F238E27FC236}">
                    <a16:creationId xmlns:a16="http://schemas.microsoft.com/office/drawing/2014/main" id="{1CF52B37-2790-CABD-4B99-467EC317DF4D}"/>
                  </a:ext>
                </a:extLst>
              </p:cNvPr>
              <p:cNvCxnSpPr/>
              <p:nvPr/>
            </p:nvCxnSpPr>
            <p:spPr>
              <a:xfrm>
                <a:off x="6967188" y="1755519"/>
                <a:ext cx="1148770" cy="364718"/>
              </a:xfrm>
              <a:prstGeom prst="straightConnector1">
                <a:avLst/>
              </a:prstGeom>
              <a:noFill/>
              <a:ln w="25402" cap="flat">
                <a:solidFill>
                  <a:srgbClr val="99D6EA"/>
                </a:solidFill>
                <a:prstDash val="solid"/>
                <a:miter/>
                <a:tailEnd type="arrow"/>
              </a:ln>
              <a:effectLst>
                <a:outerShdw dist="19997" dir="5400000" algn="tl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4" name="Rettangolo 11">
                <a:extLst>
                  <a:ext uri="{FF2B5EF4-FFF2-40B4-BE49-F238E27FC236}">
                    <a16:creationId xmlns:a16="http://schemas.microsoft.com/office/drawing/2014/main" id="{A32A957F-ECC7-594D-41C3-C4F54F2AF52B}"/>
                  </a:ext>
                </a:extLst>
              </p:cNvPr>
              <p:cNvSpPr/>
              <p:nvPr/>
            </p:nvSpPr>
            <p:spPr>
              <a:xfrm>
                <a:off x="4912568" y="830394"/>
                <a:ext cx="1010247" cy="550322"/>
              </a:xfrm>
              <a:prstGeom prst="rect">
                <a:avLst/>
              </a:prstGeom>
              <a:solidFill>
                <a:srgbClr val="F2F2F2"/>
              </a:solidFill>
              <a:ln w="19046" cap="flat">
                <a:solidFill>
                  <a:srgbClr val="99D6EA"/>
                </a:solidFill>
                <a:prstDash val="solid"/>
                <a:miter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0" i="0" u="none" strike="noStrike" kern="0" cap="none" spc="0" baseline="0">
                    <a:solidFill>
                      <a:srgbClr val="002465"/>
                    </a:solidFill>
                    <a:uFillTx/>
                    <a:latin typeface="Arial"/>
                  </a:rPr>
                  <a:t>Silver</a:t>
                </a:r>
              </a:p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0" i="0" u="none" strike="noStrike" kern="0" cap="none" spc="0" baseline="0">
                    <a:solidFill>
                      <a:srgbClr val="002465"/>
                    </a:solidFill>
                    <a:uFillTx/>
                    <a:latin typeface="Arial"/>
                  </a:rPr>
                  <a:t>(17 bodies)</a:t>
                </a:r>
              </a:p>
            </p:txBody>
          </p:sp>
          <p:cxnSp>
            <p:nvCxnSpPr>
              <p:cNvPr id="15" name="Connettore 2 10">
                <a:extLst>
                  <a:ext uri="{FF2B5EF4-FFF2-40B4-BE49-F238E27FC236}">
                    <a16:creationId xmlns:a16="http://schemas.microsoft.com/office/drawing/2014/main" id="{225AFA3C-4A8D-F3E5-32BD-D3581FBA2F33}"/>
                  </a:ext>
                </a:extLst>
              </p:cNvPr>
              <p:cNvCxnSpPr>
                <a:endCxn id="14" idx="3"/>
              </p:cNvCxnSpPr>
              <p:nvPr/>
            </p:nvCxnSpPr>
            <p:spPr>
              <a:xfrm flipH="1">
                <a:off x="5922815" y="954203"/>
                <a:ext cx="278499" cy="151352"/>
              </a:xfrm>
              <a:prstGeom prst="straightConnector1">
                <a:avLst/>
              </a:prstGeom>
              <a:noFill/>
              <a:ln w="25402" cap="flat">
                <a:solidFill>
                  <a:srgbClr val="99D6EA"/>
                </a:solidFill>
                <a:prstDash val="solid"/>
                <a:miter/>
                <a:tailEnd type="arrow"/>
              </a:ln>
              <a:effectLst>
                <a:outerShdw dist="19997" dir="5400000" algn="tl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6" name="Rettangolo 11">
                <a:extLst>
                  <a:ext uri="{FF2B5EF4-FFF2-40B4-BE49-F238E27FC236}">
                    <a16:creationId xmlns:a16="http://schemas.microsoft.com/office/drawing/2014/main" id="{36D06384-75F8-A3AE-8B65-6AEA1FC3B367}"/>
                  </a:ext>
                </a:extLst>
              </p:cNvPr>
              <p:cNvSpPr/>
              <p:nvPr/>
            </p:nvSpPr>
            <p:spPr>
              <a:xfrm>
                <a:off x="6517065" y="99889"/>
                <a:ext cx="1159733" cy="283793"/>
              </a:xfrm>
              <a:prstGeom prst="rect">
                <a:avLst/>
              </a:prstGeom>
              <a:solidFill>
                <a:srgbClr val="F2F2F2"/>
              </a:solidFill>
              <a:ln w="28575" cap="flat">
                <a:solidFill>
                  <a:srgbClr val="1E6EFF"/>
                </a:solidFill>
                <a:prstDash val="solid"/>
                <a:miter/>
              </a:ln>
              <a:effectLst>
                <a:outerShdw dist="22997" dir="5400000" algn="tl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0" i="0" u="none" strike="noStrike" kern="0" cap="none" spc="0" baseline="0">
                    <a:solidFill>
                      <a:srgbClr val="002465"/>
                    </a:solidFill>
                    <a:uFillTx/>
                    <a:latin typeface="Arial"/>
                  </a:rPr>
                  <a:t>Displacement</a:t>
                </a:r>
              </a:p>
            </p:txBody>
          </p:sp>
        </p:grpSp>
      </p:grpSp>
      <p:sp>
        <p:nvSpPr>
          <p:cNvPr id="17" name="TextBox 4">
            <a:extLst>
              <a:ext uri="{FF2B5EF4-FFF2-40B4-BE49-F238E27FC236}">
                <a16:creationId xmlns:a16="http://schemas.microsoft.com/office/drawing/2014/main" id="{83CF29C5-6403-2460-0F09-88EA7D241377}"/>
              </a:ext>
            </a:extLst>
          </p:cNvPr>
          <p:cNvSpPr txBox="1"/>
          <p:nvPr/>
        </p:nvSpPr>
        <p:spPr>
          <a:xfrm>
            <a:off x="57991" y="383673"/>
            <a:ext cx="4576078" cy="32829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D0D0D"/>
                </a:solidFill>
                <a:uFillTx/>
                <a:latin typeface="Helvetica"/>
              </a:rPr>
              <a:t>Combining </a:t>
            </a:r>
            <a:r>
              <a:rPr lang="en-US" sz="1600" b="0" i="0" u="none" strike="noStrike" kern="1200" cap="none" spc="0" baseline="0" dirty="0" err="1">
                <a:solidFill>
                  <a:srgbClr val="0D0D0D"/>
                </a:solidFill>
                <a:uFillTx/>
                <a:latin typeface="Helvetica"/>
              </a:rPr>
              <a:t>Solidworks</a:t>
            </a:r>
            <a:r>
              <a:rPr lang="en-US" sz="1600" b="0" i="0" u="none" strike="noStrike" kern="1200" cap="none" spc="0" baseline="0" dirty="0">
                <a:solidFill>
                  <a:srgbClr val="0D0D0D"/>
                </a:solidFill>
                <a:uFillTx/>
                <a:latin typeface="Helvetica"/>
              </a:rPr>
              <a:t> 3D models with Ansys Workbench and APDL potential, will be curried out:</a:t>
            </a:r>
          </a:p>
          <a:p>
            <a:pPr marL="514350" marR="0" lvl="1" indent="-230191" algn="l" defTabSz="457200" rtl="0" fontAlgn="auto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SzPct val="100000"/>
              <a:buFont typeface="Arial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242021"/>
                </a:solidFill>
                <a:uFillTx/>
                <a:latin typeface="Helvetica" pitchFamily="34"/>
                <a:ea typeface="Cambria Math" pitchFamily="18"/>
                <a:cs typeface="Helvetica" pitchFamily="34"/>
              </a:rPr>
              <a:t>investigation </a:t>
            </a:r>
            <a:r>
              <a:rPr lang="en-US" sz="1400" dirty="0">
                <a:solidFill>
                  <a:srgbClr val="242021"/>
                </a:solidFill>
                <a:latin typeface="Helvetica" pitchFamily="34"/>
                <a:ea typeface="Cambria Math" pitchFamily="18"/>
                <a:cs typeface="Helvetica" pitchFamily="34"/>
              </a:rPr>
              <a:t>on cabling </a:t>
            </a:r>
            <a:r>
              <a:rPr lang="en-US" sz="1400" b="0" i="0" u="none" strike="noStrike" kern="1200" cap="none" spc="0" baseline="0" dirty="0">
                <a:solidFill>
                  <a:srgbClr val="242021"/>
                </a:solidFill>
                <a:uFillTx/>
                <a:latin typeface="Helvetica" pitchFamily="34"/>
                <a:ea typeface="Cambria Math" pitchFamily="18"/>
                <a:cs typeface="Helvetica" pitchFamily="34"/>
              </a:rPr>
              <a:t>‘easy bend’ and ‘hard bend’ issues to validate experimental results</a:t>
            </a:r>
            <a:r>
              <a:rPr lang="en-US" sz="1400" b="0" i="0" u="none" strike="noStrike" kern="1200" cap="none" spc="0" baseline="0" dirty="0">
                <a:solidFill>
                  <a:srgbClr val="0D0D0D"/>
                </a:solidFill>
                <a:uFillTx/>
                <a:latin typeface="Helvetica"/>
                <a:ea typeface="ＭＳ Ｐゴシック"/>
                <a:cs typeface="Helvetica" pitchFamily="34"/>
              </a:rPr>
              <a:t>;</a:t>
            </a:r>
          </a:p>
          <a:p>
            <a:pPr marL="514350" marR="0" lvl="1" indent="-230191" algn="l" defTabSz="457200" rtl="0" fontAlgn="auto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SzPct val="100000"/>
              <a:buFont typeface="Arial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0D0D0D"/>
                </a:solidFill>
                <a:uFillTx/>
                <a:latin typeface="Helvetica"/>
                <a:ea typeface="ＭＳ Ｐゴシック"/>
              </a:rPr>
              <a:t>calibration and modeling of coil stress management elements;</a:t>
            </a:r>
          </a:p>
          <a:p>
            <a:pPr marL="514350" marR="0" lvl="1" indent="-230191" algn="l" defTabSz="457200" rtl="0" fontAlgn="auto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SzPct val="100000"/>
              <a:buFont typeface="Arial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0D0D0D"/>
                </a:solidFill>
                <a:uFillTx/>
                <a:latin typeface="Helvetica" pitchFamily="34"/>
                <a:ea typeface="Cambria Math" pitchFamily="18"/>
                <a:cs typeface="Helvetica" pitchFamily="34"/>
              </a:rPr>
              <a:t>analytical verification of the design of prototype insert coil tooling components;</a:t>
            </a:r>
          </a:p>
          <a:p>
            <a:pPr marL="514350" marR="0" lvl="1" indent="-230191" algn="l" defTabSz="457200" rtl="0" fontAlgn="auto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SzPct val="100000"/>
              <a:buFont typeface="Arial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242021"/>
                </a:solidFill>
                <a:uFillTx/>
                <a:latin typeface="Helvetica" pitchFamily="34"/>
                <a:ea typeface="Cambria Math" pitchFamily="18"/>
                <a:cs typeface="Helvetica" pitchFamily="34"/>
              </a:rPr>
              <a:t>modeling 2D Bi-2212 strand for mechanical and thermal characterization and validation of the new geometry.</a:t>
            </a:r>
          </a:p>
        </p:txBody>
      </p:sp>
      <p:sp>
        <p:nvSpPr>
          <p:cNvPr id="18" name="Rettangolo 11">
            <a:extLst>
              <a:ext uri="{FF2B5EF4-FFF2-40B4-BE49-F238E27FC236}">
                <a16:creationId xmlns:a16="http://schemas.microsoft.com/office/drawing/2014/main" id="{EDE8F02F-2FEC-3043-9259-D58AE17F9B45}"/>
              </a:ext>
            </a:extLst>
          </p:cNvPr>
          <p:cNvSpPr/>
          <p:nvPr/>
        </p:nvSpPr>
        <p:spPr>
          <a:xfrm>
            <a:off x="5947690" y="3690127"/>
            <a:ext cx="1231157" cy="699131"/>
          </a:xfrm>
          <a:prstGeom prst="rect">
            <a:avLst/>
          </a:prstGeom>
          <a:solidFill>
            <a:srgbClr val="F2F2F2"/>
          </a:solidFill>
          <a:ln w="19046" cap="flat">
            <a:solidFill>
              <a:srgbClr val="99D6EA"/>
            </a:solidFill>
            <a:prstDash val="solid"/>
            <a:miter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0" cap="none" spc="0" baseline="0">
                <a:solidFill>
                  <a:srgbClr val="002465"/>
                </a:solidFill>
                <a:uFillTx/>
                <a:latin typeface="Arial"/>
              </a:rPr>
              <a:t>To be replaced by BiSCCO and Silver</a:t>
            </a: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26CA7A76-5BC2-6224-D436-358E8A7A7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795" y="2348919"/>
            <a:ext cx="1730203" cy="229411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47604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Alessio D'Agliano | PhD student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BE100-C57B-BF3A-9A18-2B2A50AE4DCA}"/>
              </a:ext>
            </a:extLst>
          </p:cNvPr>
          <p:cNvSpPr txBox="1"/>
          <p:nvPr/>
        </p:nvSpPr>
        <p:spPr>
          <a:xfrm>
            <a:off x="3784156" y="2110085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Thank </a:t>
            </a:r>
            <a:r>
              <a:rPr lang="it-IT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you</a:t>
            </a:r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!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075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Alessio D'Agliano | PhD student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381D18B-6CD1-F7FE-A596-23590182E8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195190"/>
            <a:ext cx="8686800" cy="320908"/>
          </a:xfrm>
        </p:spPr>
        <p:txBody>
          <a:bodyPr/>
          <a:lstStyle/>
          <a:p>
            <a:pPr lvl="0"/>
            <a:r>
              <a:rPr lang="it-IT" sz="1950" dirty="0"/>
              <a:t>Bi-2212 </a:t>
            </a:r>
            <a:r>
              <a:rPr lang="it-IT" sz="1950" dirty="0" err="1"/>
              <a:t>insert</a:t>
            </a:r>
            <a:r>
              <a:rPr lang="it-IT" sz="1950" dirty="0"/>
              <a:t> – </a:t>
            </a:r>
            <a:r>
              <a:rPr lang="it-IT" sz="1950" dirty="0" err="1"/>
              <a:t>Main</a:t>
            </a:r>
            <a:r>
              <a:rPr lang="it-IT" sz="1950" dirty="0"/>
              <a:t> goal</a:t>
            </a:r>
            <a:endParaRPr lang="en-US" sz="19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AAAE5-B581-FFF4-65FD-7E1A0F4601B2}"/>
              </a:ext>
            </a:extLst>
          </p:cNvPr>
          <p:cNvSpPr txBox="1"/>
          <p:nvPr/>
        </p:nvSpPr>
        <p:spPr>
          <a:xfrm>
            <a:off x="171450" y="643737"/>
            <a:ext cx="887458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rPr>
              <a:t>Within the US-MDP, the aim is to overcome the limits of Nb</a:t>
            </a:r>
            <a:r>
              <a:rPr lang="en-US" sz="1600" b="0" i="0" u="none" strike="noStrike" kern="1200" cap="none" spc="0" baseline="-25000" dirty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rPr>
              <a:t>3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rPr>
              <a:t>Sn technology, based on the use of a high temperature superconductor (HTS) identified as Bi</a:t>
            </a:r>
            <a:r>
              <a:rPr lang="en-US" sz="1600" b="0" i="0" u="none" strike="noStrike" kern="1200" cap="none" spc="0" baseline="-25000" dirty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rPr>
              <a:t>2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rPr>
              <a:t>Sr</a:t>
            </a:r>
            <a:r>
              <a:rPr lang="en-US" sz="1600" b="0" i="0" u="none" strike="noStrike" kern="1200" cap="none" spc="0" baseline="-25000" dirty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rPr>
              <a:t>2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rPr>
              <a:t>CaCu</a:t>
            </a:r>
            <a:r>
              <a:rPr lang="en-US" sz="1600" b="0" i="0" u="none" strike="noStrike" kern="1200" cap="none" spc="0" baseline="-25000" dirty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rPr>
              <a:t>2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rPr>
              <a:t>O</a:t>
            </a:r>
            <a:r>
              <a:rPr lang="en-US" sz="1600" b="0" i="0" u="none" strike="noStrike" kern="1200" cap="none" spc="0" baseline="-25000" dirty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rPr>
              <a:t>8-x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rPr>
              <a:t>. </a:t>
            </a:r>
            <a:endParaRPr lang="en-US" sz="1600" b="0" i="0" u="none" strike="noStrike" kern="1200" cap="none" spc="0" baseline="-25000" dirty="0">
              <a:solidFill>
                <a:srgbClr val="000000"/>
              </a:solidFill>
              <a:uFillTx/>
              <a:latin typeface="Helvetica" pitchFamily="34"/>
              <a:cs typeface="Helvetica" pitchFamily="34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A0AD2DA8-73A4-D65E-2144-B6E6F5C296BF}"/>
              </a:ext>
            </a:extLst>
          </p:cNvPr>
          <p:cNvSpPr txBox="1"/>
          <p:nvPr/>
        </p:nvSpPr>
        <p:spPr>
          <a:xfrm>
            <a:off x="5037365" y="3422544"/>
            <a:ext cx="3682087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1F4E79"/>
                </a:solidFill>
                <a:uFillTx/>
                <a:latin typeface="Helvetica" pitchFamily="34"/>
                <a:ea typeface="Calibri" pitchFamily="34"/>
                <a:cs typeface="Helvetica" pitchFamily="34"/>
              </a:rPr>
              <a:t>The main goal for Fermilab team: reach 20T  magnetic field with a fully assembled accelerator hybrid magnet, upgraded with Bi-2212  insert. </a:t>
            </a:r>
            <a:endParaRPr lang="en-US" sz="1600" b="0" i="0" u="none" strike="noStrike" kern="1200" cap="none" spc="0" baseline="0" dirty="0">
              <a:solidFill>
                <a:srgbClr val="1F4E79"/>
              </a:solidFill>
              <a:uFillTx/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B614B6F-F440-521B-F6F9-B62FEC7D46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9771" y="1293802"/>
            <a:ext cx="4038959" cy="33336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9CC0905-FCC9-7343-3EB4-1364E689AD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93362" y="1645279"/>
            <a:ext cx="3138604" cy="14979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3978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Alessio D'Agliano | PhD student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35AA3F3-E1BD-9219-567C-A9528A9DA6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pPr lvl="0"/>
            <a:r>
              <a:rPr lang="it-IT"/>
              <a:t>Why Bi-2212?</a:t>
            </a:r>
            <a:endParaRPr lang="en-US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0ED7D52-0538-0D79-A26F-D341C6AAF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13" y="1276346"/>
            <a:ext cx="4181304" cy="30713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FCA94-972C-FDD9-2E7B-7B41E1A95F91}"/>
              </a:ext>
            </a:extLst>
          </p:cNvPr>
          <p:cNvSpPr txBox="1"/>
          <p:nvPr/>
        </p:nvSpPr>
        <p:spPr>
          <a:xfrm>
            <a:off x="5116360" y="180429"/>
            <a:ext cx="3660882" cy="5857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004C97"/>
                </a:solidFill>
                <a:uFillTx/>
                <a:latin typeface="Helvetica"/>
                <a:ea typeface="Geneva"/>
                <a:cs typeface="ＭＳ Ｐゴシック"/>
              </a:rPr>
              <a:t>Ic Sensitivity to Tensile/Compressive Strain</a:t>
            </a:r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1BA6C783-185E-2775-479A-B92316BE4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203" y="501639"/>
            <a:ext cx="3937196" cy="32514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6104AFF-E934-DF7A-5027-AF1303E1ABAD}"/>
              </a:ext>
            </a:extLst>
          </p:cNvPr>
          <p:cNvSpPr txBox="1"/>
          <p:nvPr/>
        </p:nvSpPr>
        <p:spPr>
          <a:xfrm>
            <a:off x="364845" y="795774"/>
            <a:ext cx="3660882" cy="5857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004C97"/>
                </a:solidFill>
                <a:uFillTx/>
                <a:latin typeface="Helvetica"/>
                <a:ea typeface="Geneva"/>
                <a:cs typeface="ＭＳ Ｐゴシック"/>
              </a:rPr>
              <a:t>2017 curve is the best performance obtained by Bruker-OST with the new Engi-Mat powders.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2B4DE9D3-D8D5-C53F-26E0-A555D5ACD6CD}"/>
              </a:ext>
            </a:extLst>
          </p:cNvPr>
          <p:cNvSpPr txBox="1"/>
          <p:nvPr/>
        </p:nvSpPr>
        <p:spPr>
          <a:xfrm>
            <a:off x="4296418" y="2263423"/>
            <a:ext cx="744568" cy="3808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4C97"/>
                </a:solidFill>
                <a:uFillTx/>
                <a:latin typeface="Helvetica"/>
              </a:rPr>
              <a:t>BUT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707836DB-E7B9-E69D-DE2B-D686231E5550}"/>
              </a:ext>
            </a:extLst>
          </p:cNvPr>
          <p:cNvSpPr txBox="1"/>
          <p:nvPr/>
        </p:nvSpPr>
        <p:spPr>
          <a:xfrm>
            <a:off x="4863903" y="3753063"/>
            <a:ext cx="4165796" cy="9002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b="1" i="0" u="none" strike="noStrike" kern="1200" cap="none" spc="0" baseline="0">
                <a:solidFill>
                  <a:srgbClr val="0D0D0D"/>
                </a:solidFill>
                <a:uFillTx/>
                <a:latin typeface="Helvetica" pitchFamily="34"/>
                <a:cs typeface="Helvetica" pitchFamily="34"/>
              </a:rPr>
              <a:t>‘Reversible effect of strain on transport critical current in Bi2Sr2CaCu2O8+x superconducting wires: a modified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b="1" i="0" u="none" strike="noStrike" kern="1200" cap="none" spc="0" baseline="0">
                <a:solidFill>
                  <a:srgbClr val="0D0D0D"/>
                </a:solidFill>
                <a:uFillTx/>
                <a:latin typeface="Helvetica" pitchFamily="34"/>
                <a:cs typeface="Helvetica" pitchFamily="34"/>
              </a:rPr>
              <a:t>descriptive strain model’</a:t>
            </a:r>
            <a:r>
              <a:rPr lang="en-US" sz="1050" b="0" i="0" u="none" strike="noStrike" kern="1200" cap="none" spc="0" baseline="0">
                <a:solidFill>
                  <a:srgbClr val="0D0D0D"/>
                </a:solidFill>
                <a:uFillTx/>
                <a:latin typeface="Helvetica" pitchFamily="34"/>
                <a:cs typeface="Helvetica" pitchFamily="34"/>
              </a:rPr>
              <a:t> </a:t>
            </a:r>
            <a:r>
              <a:rPr lang="en-US" sz="1050" b="0" i="1" u="none" strike="noStrike" kern="1200" cap="none" spc="0" baseline="0">
                <a:solidFill>
                  <a:srgbClr val="0D0D0D"/>
                </a:solidFill>
                <a:uFillTx/>
                <a:latin typeface="Helvetica" pitchFamily="34"/>
                <a:cs typeface="Helvetica" pitchFamily="34"/>
              </a:rPr>
              <a:t>N Cheggour, X F Lu, T G Holesinger, T C Stauffer, J Jiang and L F Goodrich. Article in Superconductor Science and Technology · December 2011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097D4F-59AE-86B5-B13E-5BD4B0A93D3A}"/>
              </a:ext>
            </a:extLst>
          </p:cNvPr>
          <p:cNvCxnSpPr>
            <a:cxnSpLocks/>
          </p:cNvCxnSpPr>
          <p:nvPr/>
        </p:nvCxnSpPr>
        <p:spPr>
          <a:xfrm>
            <a:off x="2344783" y="1783080"/>
            <a:ext cx="0" cy="2158769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A0B5B1-C7B8-CC32-0792-3820F833622D}"/>
              </a:ext>
            </a:extLst>
          </p:cNvPr>
          <p:cNvCxnSpPr>
            <a:cxnSpLocks/>
          </p:cNvCxnSpPr>
          <p:nvPr/>
        </p:nvCxnSpPr>
        <p:spPr>
          <a:xfrm>
            <a:off x="7565566" y="501639"/>
            <a:ext cx="0" cy="2844893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34ED1292-806A-7107-5676-2DDA6B3F5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07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Alessio D'Agliano | PhD student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74F1A34-9B3F-B486-8E1B-41011FC9AC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pPr lvl="0"/>
            <a:r>
              <a:rPr lang="it-IT" sz="1950" dirty="0"/>
              <a:t>The Bi-2212 </a:t>
            </a:r>
            <a:r>
              <a:rPr lang="it-IT" sz="1950" dirty="0" err="1"/>
              <a:t>insert</a:t>
            </a:r>
            <a:r>
              <a:rPr lang="it-IT" sz="1950" dirty="0"/>
              <a:t> project</a:t>
            </a:r>
            <a:endParaRPr lang="en-US" sz="1950" dirty="0"/>
          </a:p>
        </p:txBody>
      </p:sp>
      <p:pic>
        <p:nvPicPr>
          <p:cNvPr id="4" name="Picture 16" descr="A picture containing text, indoor, miller&#10;&#10;Description automatically generated">
            <a:extLst>
              <a:ext uri="{FF2B5EF4-FFF2-40B4-BE49-F238E27FC236}">
                <a16:creationId xmlns:a16="http://schemas.microsoft.com/office/drawing/2014/main" id="{3785F6BA-4E82-FE21-03EB-A1F40DE3C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997" y="1993602"/>
            <a:ext cx="2305458" cy="1182282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30DFB890-2635-FB30-C559-1E01C2B4A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926" y="188814"/>
            <a:ext cx="2533610" cy="171189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4872CA40-524F-5C0D-C916-1AE5CB1C8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606" y="3272546"/>
            <a:ext cx="2008232" cy="1313480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4D47FF-ABA9-8830-3C55-8E3A5275DA5F}"/>
              </a:ext>
            </a:extLst>
          </p:cNvPr>
          <p:cNvSpPr txBox="1"/>
          <p:nvPr/>
        </p:nvSpPr>
        <p:spPr>
          <a:xfrm>
            <a:off x="119672" y="490722"/>
            <a:ext cx="6262118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505050"/>
                </a:solidFill>
                <a:uFillTx/>
                <a:latin typeface="Helvetica" pitchFamily="34"/>
                <a:ea typeface="Calibri" pitchFamily="34"/>
                <a:cs typeface="Helvetica" pitchFamily="34"/>
              </a:rPr>
              <a:t>will include:</a:t>
            </a:r>
            <a:endParaRPr lang="en-US" sz="1600" b="0" i="0" u="none" strike="noStrike" kern="1200" cap="none" spc="0" baseline="0" dirty="0">
              <a:solidFill>
                <a:srgbClr val="505050"/>
              </a:solidFill>
              <a:uFillTx/>
              <a:latin typeface="Helvetica"/>
              <a:ea typeface="Geneva"/>
              <a:cs typeface="ＭＳ Ｐゴシック"/>
            </a:endParaRPr>
          </a:p>
          <a:p>
            <a:pPr marL="512758" marR="0" lvl="1" indent="-230191" algn="l" defTabSz="457200" rtl="0" fontAlgn="auto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SzPct val="100000"/>
              <a:buFont typeface="Arial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 pitchFamily="34"/>
                <a:ea typeface="Calibri" pitchFamily="34"/>
                <a:cs typeface="Helvetica" pitchFamily="34"/>
              </a:rPr>
              <a:t>experiments on </a:t>
            </a:r>
            <a:r>
              <a:rPr lang="en-US" sz="1400" b="1" i="0" u="none" strike="noStrike" kern="1200" cap="none" spc="0" baseline="0" dirty="0">
                <a:solidFill>
                  <a:srgbClr val="505050"/>
                </a:solidFill>
                <a:uFillTx/>
                <a:latin typeface="Helvetica" pitchFamily="34"/>
                <a:ea typeface="Calibri" pitchFamily="34"/>
                <a:cs typeface="Helvetica" pitchFamily="34"/>
              </a:rPr>
              <a:t>cable winding</a:t>
            </a: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/>
                <a:ea typeface="ＭＳ Ｐゴシック"/>
                <a:cs typeface="Helvetica" pitchFamily="34"/>
              </a:rPr>
              <a:t>:</a:t>
            </a:r>
            <a:endParaRPr lang="en-US" sz="1400" b="0" i="0" u="none" strike="noStrike" kern="1200" cap="none" spc="0" baseline="0" dirty="0">
              <a:solidFill>
                <a:srgbClr val="505050"/>
              </a:solidFill>
              <a:uFillTx/>
              <a:latin typeface="Helvetica"/>
              <a:ea typeface="ＭＳ Ｐゴシック"/>
              <a:cs typeface="ＭＳ Ｐゴシック"/>
            </a:endParaRPr>
          </a:p>
          <a:p>
            <a:pPr marL="803272" marR="0" lvl="2" indent="-230191" algn="l" defTabSz="457200" rtl="0" fontAlgn="auto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/>
                <a:ea typeface="ＭＳ Ｐゴシック"/>
                <a:cs typeface="ＭＳ Ｐゴシック"/>
              </a:rPr>
              <a:t>new strand geometry, new Bi-2212 Rutherford cable, winding tools, </a:t>
            </a:r>
            <a:r>
              <a:rPr lang="en-US" sz="1400" b="0" i="0" u="none" strike="noStrike" kern="1200" cap="none" spc="0" baseline="0" dirty="0" err="1">
                <a:solidFill>
                  <a:srgbClr val="505050"/>
                </a:solidFill>
                <a:uFillTx/>
                <a:latin typeface="Helvetica"/>
                <a:ea typeface="ＭＳ Ｐゴシック"/>
                <a:cs typeface="ＭＳ Ｐゴシック"/>
              </a:rPr>
              <a:t>windability</a:t>
            </a: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/>
                <a:ea typeface="ＭＳ Ｐゴシック"/>
                <a:cs typeface="ＭＳ Ｐゴシック"/>
              </a:rPr>
              <a:t> issues, mandrel design.</a:t>
            </a:r>
          </a:p>
          <a:p>
            <a:pPr marL="512758" marR="0" lvl="1" indent="-230191" algn="l" defTabSz="457200" rtl="0" fontAlgn="auto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SzPct val="100000"/>
              <a:buFont typeface="Arial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505050"/>
                </a:solidFill>
                <a:uFillTx/>
                <a:latin typeface="Helvetica" pitchFamily="34"/>
                <a:ea typeface="Calibri" pitchFamily="34"/>
                <a:cs typeface="Helvetica" pitchFamily="34"/>
              </a:rPr>
              <a:t>Insulation</a:t>
            </a: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 pitchFamily="34"/>
                <a:ea typeface="Calibri" pitchFamily="34"/>
                <a:cs typeface="Helvetica" pitchFamily="34"/>
              </a:rPr>
              <a:t> and high temperature </a:t>
            </a:r>
            <a:r>
              <a:rPr lang="en-US" sz="1400" b="1" i="0" u="none" strike="noStrike" kern="1200" cap="none" spc="0" baseline="0" dirty="0">
                <a:solidFill>
                  <a:srgbClr val="505050"/>
                </a:solidFill>
                <a:uFillTx/>
                <a:latin typeface="Helvetica" pitchFamily="34"/>
                <a:ea typeface="Calibri" pitchFamily="34"/>
                <a:cs typeface="Helvetica" pitchFamily="34"/>
              </a:rPr>
              <a:t>heat treatment</a:t>
            </a: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/>
                <a:ea typeface="ＭＳ Ｐゴシック"/>
                <a:cs typeface="Helvetica" pitchFamily="34"/>
              </a:rPr>
              <a:t>:</a:t>
            </a:r>
            <a:endParaRPr lang="en-US" sz="1400" b="0" i="0" u="none" strike="noStrike" kern="1200" cap="none" spc="0" baseline="0" dirty="0">
              <a:solidFill>
                <a:srgbClr val="505050"/>
              </a:solidFill>
              <a:uFillTx/>
              <a:latin typeface="Helvetica"/>
              <a:ea typeface="ＭＳ Ｐゴシック"/>
              <a:cs typeface="ＭＳ Ｐゴシック"/>
            </a:endParaRPr>
          </a:p>
          <a:p>
            <a:pPr marL="803272" marR="0" lvl="2" indent="-230191" algn="l" defTabSz="457200" rtl="0" fontAlgn="auto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/>
                <a:ea typeface="ＭＳ Ｐゴシック"/>
                <a:cs typeface="ＭＳ Ｐゴシック"/>
              </a:rPr>
              <a:t>Bi-2212 insulation materials, furnace calibration, SMP study, in order to avoid leaks.</a:t>
            </a:r>
          </a:p>
          <a:p>
            <a:pPr marL="512758" marR="0" lvl="1" indent="-230191" algn="l" defTabSz="457200" rtl="0" fontAlgn="auto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SzPct val="100000"/>
              <a:buFont typeface="Arial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505050"/>
                </a:solidFill>
                <a:uFillTx/>
                <a:latin typeface="Helvetica" pitchFamily="34"/>
                <a:ea typeface="Calibri" pitchFamily="34"/>
                <a:cs typeface="Helvetica" pitchFamily="34"/>
              </a:rPr>
              <a:t>Impregnation</a:t>
            </a: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 pitchFamily="34"/>
                <a:ea typeface="Calibri" pitchFamily="34"/>
                <a:cs typeface="Helvetica" pitchFamily="34"/>
              </a:rPr>
              <a:t> and strand characterization tests</a:t>
            </a: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/>
                <a:ea typeface="ＭＳ Ｐゴシック"/>
                <a:cs typeface="Helvetica" pitchFamily="34"/>
              </a:rPr>
              <a:t>:</a:t>
            </a:r>
            <a:endParaRPr lang="en-US" sz="1400" b="0" i="0" u="none" strike="noStrike" kern="1200" cap="none" spc="0" baseline="0" dirty="0">
              <a:solidFill>
                <a:srgbClr val="505050"/>
              </a:solidFill>
              <a:uFillTx/>
              <a:latin typeface="Helvetica"/>
              <a:ea typeface="ＭＳ Ｐゴシック"/>
              <a:cs typeface="ＭＳ Ｐゴシック"/>
            </a:endParaRPr>
          </a:p>
          <a:p>
            <a:pPr marL="803272" marR="0" lvl="2" indent="-230191" algn="l" defTabSz="457200" rtl="0" fontAlgn="auto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/>
                <a:ea typeface="ＭＳ Ｐゴシック"/>
                <a:cs typeface="ＭＳ Ｐゴシック"/>
              </a:rPr>
              <a:t>Experiments and comparison between CTD101, </a:t>
            </a:r>
            <a:r>
              <a:rPr lang="en-US" sz="1400" b="0" i="0" u="none" strike="noStrike" kern="1200" cap="none" spc="0" baseline="0" dirty="0" err="1">
                <a:solidFill>
                  <a:srgbClr val="505050"/>
                </a:solidFill>
                <a:uFillTx/>
                <a:latin typeface="Helvetica"/>
                <a:ea typeface="ＭＳ Ｐゴシック"/>
                <a:cs typeface="ＭＳ Ｐゴシック"/>
              </a:rPr>
              <a:t>Matrimid</a:t>
            </a: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/>
                <a:ea typeface="ＭＳ Ｐゴシック"/>
                <a:cs typeface="ＭＳ Ｐゴシック"/>
              </a:rPr>
              <a:t>, </a:t>
            </a:r>
            <a:r>
              <a:rPr lang="en-US" sz="1400" b="0" i="0" u="none" strike="noStrike" kern="1200" cap="none" spc="0" baseline="0" dirty="0" err="1">
                <a:solidFill>
                  <a:srgbClr val="505050"/>
                </a:solidFill>
                <a:uFillTx/>
                <a:latin typeface="Helvetica"/>
                <a:ea typeface="ＭＳ Ｐゴシック"/>
                <a:cs typeface="ＭＳ Ｐゴシック"/>
              </a:rPr>
              <a:t>Telene</a:t>
            </a: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/>
                <a:ea typeface="ＭＳ Ｐゴシック"/>
                <a:cs typeface="ＭＳ Ｐゴシック"/>
              </a:rPr>
              <a:t>, ad-hoc procedure for the Bi-2212 insert.</a:t>
            </a:r>
          </a:p>
          <a:p>
            <a:pPr marL="512758" marR="0" lvl="1" indent="-230191" algn="l" defTabSz="457200" rtl="0" fontAlgn="auto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SzPct val="100000"/>
              <a:buFont typeface="Arial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505050"/>
                </a:solidFill>
                <a:uFillTx/>
                <a:latin typeface="Helvetica" pitchFamily="34"/>
                <a:ea typeface="Calibri" pitchFamily="34"/>
                <a:cs typeface="Helvetica" pitchFamily="34"/>
              </a:rPr>
              <a:t>FEM</a:t>
            </a: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 pitchFamily="34"/>
                <a:ea typeface="Calibri" pitchFamily="34"/>
                <a:cs typeface="Helvetica" pitchFamily="34"/>
              </a:rPr>
              <a:t> and </a:t>
            </a:r>
            <a:r>
              <a:rPr lang="en-US" sz="1400" b="1" i="0" u="none" strike="noStrike" kern="1200" cap="none" spc="0" baseline="0" dirty="0">
                <a:solidFill>
                  <a:srgbClr val="505050"/>
                </a:solidFill>
                <a:uFillTx/>
                <a:latin typeface="Helvetica" pitchFamily="34"/>
                <a:ea typeface="Calibri" pitchFamily="34"/>
                <a:cs typeface="Helvetica" pitchFamily="34"/>
              </a:rPr>
              <a:t>analytical analyses</a:t>
            </a: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 pitchFamily="34"/>
                <a:ea typeface="Calibri" pitchFamily="34"/>
                <a:cs typeface="Helvetica" pitchFamily="34"/>
              </a:rPr>
              <a:t> to reproduce the experimental results</a:t>
            </a: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/>
                <a:ea typeface="ＭＳ Ｐゴシック"/>
                <a:cs typeface="Helvetica" pitchFamily="34"/>
              </a:rPr>
              <a:t>:</a:t>
            </a:r>
            <a:endParaRPr lang="en-US" sz="1400" b="0" i="0" u="none" strike="noStrike" kern="1200" cap="none" spc="0" baseline="0" dirty="0">
              <a:solidFill>
                <a:srgbClr val="505050"/>
              </a:solidFill>
              <a:uFillTx/>
              <a:latin typeface="Helvetica"/>
              <a:ea typeface="ＭＳ Ｐゴシック"/>
              <a:cs typeface="ＭＳ Ｐゴシック"/>
            </a:endParaRPr>
          </a:p>
          <a:p>
            <a:pPr marL="803272" marR="0" lvl="2" indent="-230191" algn="l" defTabSz="457200" rtl="0" fontAlgn="auto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/>
                <a:ea typeface="ＭＳ Ｐゴシック"/>
                <a:cs typeface="ＭＳ Ｐゴシック"/>
              </a:rPr>
              <a:t>use results from experiments and FEM model to design actual Bi2212 insert dipole, validate new geometries, stress management.</a:t>
            </a:r>
          </a:p>
        </p:txBody>
      </p:sp>
    </p:spTree>
    <p:extLst>
      <p:ext uri="{BB962C8B-B14F-4D97-AF65-F5344CB8AC3E}">
        <p14:creationId xmlns:p14="http://schemas.microsoft.com/office/powerpoint/2010/main" val="3787702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Alessio D'Agliano | PhD student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9A71F75-B3FB-CAF7-033E-3FA824BAD120}"/>
              </a:ext>
            </a:extLst>
          </p:cNvPr>
          <p:cNvSpPr txBox="1">
            <a:spLocks/>
          </p:cNvSpPr>
          <p:nvPr/>
        </p:nvSpPr>
        <p:spPr>
          <a:xfrm>
            <a:off x="4130032" y="2592873"/>
            <a:ext cx="335344" cy="3385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hangingPunct="0"/>
            <a:fld id="{86CB4B4D-7CA3-9044-876B-883B54F8677D}" type="slidenum">
              <a:rPr lang="en-US" kern="0" smtClean="0"/>
              <a:pPr hangingPunct="0"/>
              <a:t>5</a:t>
            </a:fld>
            <a:endParaRPr lang="en-US" kern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965557-C644-22A9-9D0E-35FA60A79236}"/>
              </a:ext>
            </a:extLst>
          </p:cNvPr>
          <p:cNvGrpSpPr>
            <a:grpSpLocks noChangeAspect="1"/>
          </p:cNvGrpSpPr>
          <p:nvPr/>
        </p:nvGrpSpPr>
        <p:grpSpPr>
          <a:xfrm>
            <a:off x="-3751" y="531410"/>
            <a:ext cx="1555528" cy="3990545"/>
            <a:chOff x="-475426" y="708312"/>
            <a:chExt cx="2519132" cy="646257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B2E0A8D-9A1B-0C50-1836-64DFB1A6D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0897" y="5132059"/>
              <a:ext cx="2124603" cy="20388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5B49521-20D8-26C6-2383-C0E50F767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9" y="2994438"/>
              <a:ext cx="1924210" cy="16337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091FC2-D072-2CA4-2C39-C750C7BC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37" y="877587"/>
              <a:ext cx="1931118" cy="157301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F7C6E5-E2B2-05F2-E8FE-FF3E48EF024E}"/>
                </a:ext>
              </a:extLst>
            </p:cNvPr>
            <p:cNvSpPr txBox="1"/>
            <p:nvPr/>
          </p:nvSpPr>
          <p:spPr>
            <a:xfrm>
              <a:off x="-475426" y="708312"/>
              <a:ext cx="915213" cy="3611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defTabSz="457200" rtl="0" hangingPunct="0"/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rPr>
                <a:t>AIIa-M2b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BCDEFD-24FD-CE2B-B5F9-DCA8B26431F5}"/>
                </a:ext>
              </a:extLst>
            </p:cNvPr>
            <p:cNvSpPr txBox="1"/>
            <p:nvPr/>
          </p:nvSpPr>
          <p:spPr>
            <a:xfrm>
              <a:off x="-475426" y="2756029"/>
              <a:ext cx="915213" cy="3611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defTabSz="457200" rtl="0" hangingPunct="0"/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rPr>
                <a:t>AIIa-M3b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E365B1-B3F4-28AE-5EB3-04079CEC426C}"/>
                </a:ext>
              </a:extLst>
            </p:cNvPr>
            <p:cNvSpPr txBox="1"/>
            <p:nvPr/>
          </p:nvSpPr>
          <p:spPr>
            <a:xfrm>
              <a:off x="-421033" y="4893548"/>
              <a:ext cx="915213" cy="3611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defTabSz="457200" rtl="0" hangingPunct="0"/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rPr>
                <a:t>AIIa-M4b</a:t>
              </a:r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1F70A10-20E8-3FFB-8B79-7CA1A10C5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218488"/>
              </p:ext>
            </p:extLst>
          </p:nvPr>
        </p:nvGraphicFramePr>
        <p:xfrm>
          <a:off x="1562938" y="144144"/>
          <a:ext cx="7581062" cy="4377811"/>
        </p:xfrm>
        <a:graphic>
          <a:graphicData uri="http://schemas.openxmlformats.org/drawingml/2006/table">
            <a:tbl>
              <a:tblPr/>
              <a:tblGrid>
                <a:gridCol w="753521">
                  <a:extLst>
                    <a:ext uri="{9D8B030D-6E8A-4147-A177-3AD203B41FA5}">
                      <a16:colId xmlns:a16="http://schemas.microsoft.com/office/drawing/2014/main" val="3452222831"/>
                    </a:ext>
                  </a:extLst>
                </a:gridCol>
                <a:gridCol w="2930357">
                  <a:extLst>
                    <a:ext uri="{9D8B030D-6E8A-4147-A177-3AD203B41FA5}">
                      <a16:colId xmlns:a16="http://schemas.microsoft.com/office/drawing/2014/main" val="1557850508"/>
                    </a:ext>
                  </a:extLst>
                </a:gridCol>
                <a:gridCol w="837244">
                  <a:extLst>
                    <a:ext uri="{9D8B030D-6E8A-4147-A177-3AD203B41FA5}">
                      <a16:colId xmlns:a16="http://schemas.microsoft.com/office/drawing/2014/main" val="3735326883"/>
                    </a:ext>
                  </a:extLst>
                </a:gridCol>
                <a:gridCol w="941901">
                  <a:extLst>
                    <a:ext uri="{9D8B030D-6E8A-4147-A177-3AD203B41FA5}">
                      <a16:colId xmlns:a16="http://schemas.microsoft.com/office/drawing/2014/main" val="4107048775"/>
                    </a:ext>
                  </a:extLst>
                </a:gridCol>
                <a:gridCol w="2118039">
                  <a:extLst>
                    <a:ext uri="{9D8B030D-6E8A-4147-A177-3AD203B41FA5}">
                      <a16:colId xmlns:a16="http://schemas.microsoft.com/office/drawing/2014/main" val="4160656567"/>
                    </a:ext>
                  </a:extLst>
                </a:gridCol>
              </a:tblGrid>
              <a:tr h="527367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Milestones for the Stress-Managed Cosine-Theta (SMCT) effort within the Bi-2212 area of the MDP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87723"/>
                  </a:ext>
                </a:extLst>
              </a:tr>
              <a:tr h="3764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Milestone #</a:t>
                      </a:r>
                    </a:p>
                  </a:txBody>
                  <a:tcPr marL="3415" marR="3415" marT="0" marB="0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</a:p>
                  </a:txBody>
                  <a:tcPr marL="3415" marR="3415" marT="0" marB="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Updated Target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 contributions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982507"/>
                  </a:ext>
                </a:extLst>
              </a:tr>
              <a:tr h="6238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AIIa-M1b</a:t>
                      </a:r>
                    </a:p>
                  </a:txBody>
                  <a:tcPr marL="3415" marR="3415" marT="0" marB="0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 strand damages due to cabling, transverse pressure dependence, </a:t>
                      </a: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loads.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progress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Jun-23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  <a:r>
                        <a:rPr lang="it-IT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</a:t>
                      </a:r>
                      <a:r>
                        <a:rPr lang="it-IT" sz="1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Ansys</a:t>
                      </a:r>
                      <a:r>
                        <a:rPr lang="it-IT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APDL, Workbench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 rtl="0" fontAlgn="ctr"/>
                      <a:r>
                        <a:rPr lang="en-US" sz="1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Sperimental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results in the lab. HT studies.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900714"/>
                  </a:ext>
                </a:extLst>
              </a:tr>
              <a:tr h="7797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AIIa-M2b</a:t>
                      </a:r>
                    </a:p>
                  </a:txBody>
                  <a:tcPr marL="3415" marR="3415" marT="0" marB="0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and fabricate the first small-aperture Bi-2212 coil using LBNL cable. Coil test independently and inside a 60-mm aperture 2-layer Nb</a:t>
                      </a:r>
                      <a:r>
                        <a:rPr lang="en-US" sz="1000" i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dipole coil in mirror configuration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progress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Sep-23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Coil after death detailed destructive structural analysis. Tool design for the realization process (heat treatment, impregnation) and scheduling of the latter.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670798"/>
                  </a:ext>
                </a:extLst>
              </a:tr>
              <a:tr h="11293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AIIa-M3b</a:t>
                      </a:r>
                    </a:p>
                  </a:txBody>
                  <a:tcPr marL="3415" marR="3415" marT="0" marB="0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and fabricate the 2</a:t>
                      </a:r>
                      <a:r>
                        <a:rPr lang="en-US" sz="1000" i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00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small-aperture Bi-2212 coil using optimized Bi-2212 cable, coil structure, materials and technologies. Coil test independently and inside a 60-mm aperture 4-layer Nb</a:t>
                      </a:r>
                      <a:r>
                        <a:rPr lang="en-US" sz="1000" i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dipole coil in mirror configuration.</a:t>
                      </a: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started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Dec-23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evelopment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the new Bi-2212 strand geometry. Coil structure validation with analytical and experimental results. Impregnation materials R&amp;D work. 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34946"/>
                  </a:ext>
                </a:extLst>
              </a:tr>
              <a:tr h="9411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AIIa-M4b</a:t>
                      </a:r>
                    </a:p>
                  </a:txBody>
                  <a:tcPr marL="3415" marR="3415" marT="0" marB="0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Fabricate another small-aperture Bi-2212 coil using optimized Bi-2212 cable and coil structure. Bi-2212 coil test independently and inside a 60-mm aperture 4-layer Nb</a:t>
                      </a:r>
                      <a:r>
                        <a:rPr lang="en-US" sz="10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dipole coil. 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started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Dec-24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of all the previous knowledge and analytical model to upgrade the new coil version and </a:t>
                      </a:r>
                      <a:r>
                        <a:rPr lang="en-US" sz="1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analyse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test results.</a:t>
                      </a:r>
                    </a:p>
                  </a:txBody>
                  <a:tcPr marL="3415" marR="3415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933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5631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262335C-CEE7-C14E-8531-728A587435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B068A1A-AD0B-9BA3-1C0E-4686622D8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Alessio D'Agliano | PhD student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CDB60B-601A-5801-6000-4869C4677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4342CFFE-409A-ED97-72B9-4266E0C7EA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188913"/>
            <a:ext cx="8686800" cy="320675"/>
          </a:xfrm>
        </p:spPr>
        <p:txBody>
          <a:bodyPr/>
          <a:lstStyle/>
          <a:p>
            <a:pPr lvl="0"/>
            <a:r>
              <a:rPr lang="it-IT" sz="1950" dirty="0"/>
              <a:t>PhD project timeline - task</a:t>
            </a:r>
            <a:endParaRPr lang="en-US" sz="1950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3677936-1B4F-1968-6CF2-5FAB4F47A304}"/>
              </a:ext>
            </a:extLst>
          </p:cNvPr>
          <p:cNvGrpSpPr/>
          <p:nvPr/>
        </p:nvGrpSpPr>
        <p:grpSpPr>
          <a:xfrm>
            <a:off x="132306" y="709765"/>
            <a:ext cx="8871235" cy="3723970"/>
            <a:chOff x="272765" y="918372"/>
            <a:chExt cx="11419989" cy="5342650"/>
          </a:xfrm>
        </p:grpSpPr>
        <p:sp>
          <p:nvSpPr>
            <p:cNvPr id="2" name="Rectangle 10">
              <a:extLst>
                <a:ext uri="{FF2B5EF4-FFF2-40B4-BE49-F238E27FC236}">
                  <a16:creationId xmlns:a16="http://schemas.microsoft.com/office/drawing/2014/main" id="{6CFE74A2-7D4F-21C6-679E-B7C3F38974F8}"/>
                </a:ext>
              </a:extLst>
            </p:cNvPr>
            <p:cNvSpPr/>
            <p:nvPr/>
          </p:nvSpPr>
          <p:spPr>
            <a:xfrm>
              <a:off x="10666311" y="920171"/>
              <a:ext cx="1026443" cy="422535"/>
            </a:xfrm>
            <a:prstGeom prst="rect">
              <a:avLst/>
            </a:prstGeom>
            <a:solidFill>
              <a:srgbClr val="0070C0"/>
            </a:solidFill>
            <a:ln w="6345" cap="flat">
              <a:solidFill>
                <a:srgbClr val="4472C4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200" b="0" i="0" u="none" strike="noStrike" kern="1200" cap="none" spc="0" baseline="0" dirty="0">
                  <a:solidFill>
                    <a:srgbClr val="FFFFFF"/>
                  </a:solidFill>
                  <a:uFillTx/>
                  <a:latin typeface="Helvetica" pitchFamily="34"/>
                  <a:cs typeface="Helvetica" pitchFamily="34"/>
                </a:rPr>
                <a:t>FY2026</a:t>
              </a:r>
              <a:endParaRPr lang="en-US" sz="1200" b="0" i="0" u="none" strike="noStrike" kern="1200" cap="none" spc="0" baseline="0" dirty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endParaRPr>
            </a:p>
          </p:txBody>
        </p:sp>
        <p:grpSp>
          <p:nvGrpSpPr>
            <p:cNvPr id="3" name="Group 26">
              <a:extLst>
                <a:ext uri="{FF2B5EF4-FFF2-40B4-BE49-F238E27FC236}">
                  <a16:creationId xmlns:a16="http://schemas.microsoft.com/office/drawing/2014/main" id="{D0A528C5-330C-F3E7-D291-F9B42BEAB3EE}"/>
                </a:ext>
              </a:extLst>
            </p:cNvPr>
            <p:cNvGrpSpPr/>
            <p:nvPr/>
          </p:nvGrpSpPr>
          <p:grpSpPr>
            <a:xfrm>
              <a:off x="272766" y="918372"/>
              <a:ext cx="11357013" cy="586694"/>
              <a:chOff x="303242" y="929410"/>
              <a:chExt cx="11357013" cy="586694"/>
            </a:xfrm>
          </p:grpSpPr>
          <p:grpSp>
            <p:nvGrpSpPr>
              <p:cNvPr id="4" name="Group 17">
                <a:extLst>
                  <a:ext uri="{FF2B5EF4-FFF2-40B4-BE49-F238E27FC236}">
                    <a16:creationId xmlns:a16="http://schemas.microsoft.com/office/drawing/2014/main" id="{B4404129-6CF3-79A5-38AD-0D82696B68C8}"/>
                  </a:ext>
                </a:extLst>
              </p:cNvPr>
              <p:cNvGrpSpPr/>
              <p:nvPr/>
            </p:nvGrpSpPr>
            <p:grpSpPr>
              <a:xfrm>
                <a:off x="303242" y="929410"/>
                <a:ext cx="10365933" cy="563100"/>
                <a:chOff x="303242" y="929410"/>
                <a:chExt cx="10365933" cy="563100"/>
              </a:xfrm>
            </p:grpSpPr>
            <p:grpSp>
              <p:nvGrpSpPr>
                <p:cNvPr id="39" name="Group 9">
                  <a:extLst>
                    <a:ext uri="{FF2B5EF4-FFF2-40B4-BE49-F238E27FC236}">
                      <a16:creationId xmlns:a16="http://schemas.microsoft.com/office/drawing/2014/main" id="{C1D8F8C6-A227-EFAC-833C-94145159BA49}"/>
                    </a:ext>
                  </a:extLst>
                </p:cNvPr>
                <p:cNvGrpSpPr/>
                <p:nvPr/>
              </p:nvGrpSpPr>
              <p:grpSpPr>
                <a:xfrm>
                  <a:off x="304796" y="929410"/>
                  <a:ext cx="10364379" cy="424057"/>
                  <a:chOff x="304796" y="929410"/>
                  <a:chExt cx="10364379" cy="424057"/>
                </a:xfrm>
              </p:grpSpPr>
              <p:sp>
                <p:nvSpPr>
                  <p:cNvPr id="44" name="Rectangle 10">
                    <a:extLst>
                      <a:ext uri="{FF2B5EF4-FFF2-40B4-BE49-F238E27FC236}">
                        <a16:creationId xmlns:a16="http://schemas.microsoft.com/office/drawing/2014/main" id="{10D71AB4-FA9F-6819-1FB2-F8F43B2FC7B2}"/>
                      </a:ext>
                    </a:extLst>
                  </p:cNvPr>
                  <p:cNvSpPr/>
                  <p:nvPr/>
                </p:nvSpPr>
                <p:spPr>
                  <a:xfrm>
                    <a:off x="304796" y="930932"/>
                    <a:ext cx="2833908" cy="422535"/>
                  </a:xfrm>
                  <a:prstGeom prst="rect">
                    <a:avLst/>
                  </a:prstGeom>
                  <a:solidFill>
                    <a:srgbClr val="0070C0"/>
                  </a:solidFill>
                  <a:ln w="6345" cap="flat">
                    <a:solidFill>
                      <a:srgbClr val="4472C4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it-IT" sz="1200" b="0" i="0" u="none" strike="noStrike" kern="1200" cap="none" spc="0" baseline="0" dirty="0">
                        <a:solidFill>
                          <a:srgbClr val="FFFFFF"/>
                        </a:solidFill>
                        <a:uFillTx/>
                        <a:latin typeface="Helvetica" pitchFamily="34"/>
                        <a:cs typeface="Helvetica" pitchFamily="34"/>
                      </a:rPr>
                      <a:t>FY 2023</a:t>
                    </a:r>
                    <a:endParaRPr lang="en-US" sz="1200" b="0" i="0" u="none" strike="noStrike" kern="1200" cap="none" spc="0" baseline="0" dirty="0">
                      <a:solidFill>
                        <a:srgbClr val="FFFFFF"/>
                      </a:solidFill>
                      <a:uFillTx/>
                      <a:latin typeface="Helvetica" pitchFamily="34"/>
                      <a:cs typeface="Helvetica" pitchFamily="34"/>
                    </a:endParaRPr>
                  </a:p>
                </p:txBody>
              </p:sp>
              <p:sp>
                <p:nvSpPr>
                  <p:cNvPr id="45" name="Rectangle 11">
                    <a:extLst>
                      <a:ext uri="{FF2B5EF4-FFF2-40B4-BE49-F238E27FC236}">
                        <a16:creationId xmlns:a16="http://schemas.microsoft.com/office/drawing/2014/main" id="{6E193F09-07C0-C926-F8D1-97CE346E7210}"/>
                      </a:ext>
                    </a:extLst>
                  </p:cNvPr>
                  <p:cNvSpPr/>
                  <p:nvPr/>
                </p:nvSpPr>
                <p:spPr>
                  <a:xfrm>
                    <a:off x="3172198" y="930932"/>
                    <a:ext cx="3698695" cy="422535"/>
                  </a:xfrm>
                  <a:prstGeom prst="rect">
                    <a:avLst/>
                  </a:prstGeom>
                  <a:solidFill>
                    <a:srgbClr val="0070C0"/>
                  </a:solidFill>
                  <a:ln w="6345" cap="flat">
                    <a:solidFill>
                      <a:srgbClr val="4472C4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it-IT" sz="1200" b="0" i="0" u="none" strike="noStrike" kern="1200" cap="none" spc="0" baseline="0" dirty="0">
                        <a:solidFill>
                          <a:srgbClr val="FFFFFF"/>
                        </a:solidFill>
                        <a:uFillTx/>
                        <a:latin typeface="Helvetica" pitchFamily="34"/>
                        <a:cs typeface="Helvetica" pitchFamily="34"/>
                      </a:rPr>
                      <a:t>FY 2024</a:t>
                    </a:r>
                    <a:endParaRPr lang="en-US" sz="1200" b="0" i="0" u="none" strike="noStrike" kern="1200" cap="none" spc="0" baseline="0" dirty="0">
                      <a:solidFill>
                        <a:srgbClr val="FFFFFF"/>
                      </a:solidFill>
                      <a:uFillTx/>
                      <a:latin typeface="Helvetica" pitchFamily="34"/>
                      <a:cs typeface="Helvetica" pitchFamily="34"/>
                    </a:endParaRPr>
                  </a:p>
                </p:txBody>
              </p:sp>
              <p:sp>
                <p:nvSpPr>
                  <p:cNvPr id="46" name="Rectangle 12">
                    <a:extLst>
                      <a:ext uri="{FF2B5EF4-FFF2-40B4-BE49-F238E27FC236}">
                        <a16:creationId xmlns:a16="http://schemas.microsoft.com/office/drawing/2014/main" id="{B48B46EB-9C34-F35C-3DC4-A40C2C26C3B7}"/>
                      </a:ext>
                    </a:extLst>
                  </p:cNvPr>
                  <p:cNvSpPr/>
                  <p:nvPr/>
                </p:nvSpPr>
                <p:spPr>
                  <a:xfrm>
                    <a:off x="6902176" y="929410"/>
                    <a:ext cx="3766999" cy="422535"/>
                  </a:xfrm>
                  <a:prstGeom prst="rect">
                    <a:avLst/>
                  </a:prstGeom>
                  <a:solidFill>
                    <a:srgbClr val="0070C0"/>
                  </a:solidFill>
                  <a:ln w="6345" cap="flat">
                    <a:solidFill>
                      <a:srgbClr val="4472C4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it-IT" sz="1200" b="0" i="0" u="none" strike="noStrike" kern="1200" cap="none" spc="0" baseline="0" dirty="0">
                        <a:solidFill>
                          <a:srgbClr val="FFFFFF"/>
                        </a:solidFill>
                        <a:uFillTx/>
                        <a:latin typeface="Helvetica" pitchFamily="34"/>
                        <a:cs typeface="Helvetica" pitchFamily="34"/>
                      </a:rPr>
                      <a:t>FY 2025</a:t>
                    </a:r>
                    <a:endParaRPr lang="en-US" sz="1200" b="0" i="0" u="none" strike="noStrike" kern="1200" cap="none" spc="0" baseline="0" dirty="0">
                      <a:solidFill>
                        <a:srgbClr val="FFFFFF"/>
                      </a:solidFill>
                      <a:uFillTx/>
                      <a:latin typeface="Helvetica" pitchFamily="34"/>
                      <a:cs typeface="Helvetica" pitchFamily="34"/>
                    </a:endParaRPr>
                  </a:p>
                </p:txBody>
              </p:sp>
            </p:grpSp>
            <p:sp>
              <p:nvSpPr>
                <p:cNvPr id="40" name="Rectangle 13">
                  <a:extLst>
                    <a:ext uri="{FF2B5EF4-FFF2-40B4-BE49-F238E27FC236}">
                      <a16:creationId xmlns:a16="http://schemas.microsoft.com/office/drawing/2014/main" id="{29105F00-93DE-74D5-AAE7-A47CC13A4E00}"/>
                    </a:ext>
                  </a:extLst>
                </p:cNvPr>
                <p:cNvSpPr/>
                <p:nvPr/>
              </p:nvSpPr>
              <p:spPr>
                <a:xfrm>
                  <a:off x="303242" y="1319378"/>
                  <a:ext cx="935550" cy="173132"/>
                </a:xfrm>
                <a:prstGeom prst="rect">
                  <a:avLst/>
                </a:prstGeom>
                <a:solidFill>
                  <a:srgbClr val="CCCCCC"/>
                </a:solidFill>
                <a:ln w="6345" cap="flat">
                  <a:solidFill>
                    <a:srgbClr val="4472C4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it-IT" sz="800" b="0" i="0" u="none" strike="noStrike" kern="1200" cap="none" spc="0" baseline="0" dirty="0">
                      <a:solidFill>
                        <a:srgbClr val="FFFFFF"/>
                      </a:solidFill>
                      <a:uFillTx/>
                      <a:latin typeface="Helvetica" pitchFamily="34"/>
                      <a:cs typeface="Helvetica" pitchFamily="34"/>
                    </a:rPr>
                    <a:t>Q2</a:t>
                  </a:r>
                  <a:endParaRPr lang="en-US" sz="8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Helvetica" pitchFamily="34"/>
                    <a:cs typeface="Helvetica" pitchFamily="34"/>
                  </a:endParaRPr>
                </a:p>
              </p:txBody>
            </p:sp>
            <p:sp>
              <p:nvSpPr>
                <p:cNvPr id="41" name="Rectangle 14">
                  <a:extLst>
                    <a:ext uri="{FF2B5EF4-FFF2-40B4-BE49-F238E27FC236}">
                      <a16:creationId xmlns:a16="http://schemas.microsoft.com/office/drawing/2014/main" id="{1DBF7E95-13CE-2755-13E1-39665542F721}"/>
                    </a:ext>
                  </a:extLst>
                </p:cNvPr>
                <p:cNvSpPr/>
                <p:nvPr/>
              </p:nvSpPr>
              <p:spPr>
                <a:xfrm>
                  <a:off x="1272296" y="1319378"/>
                  <a:ext cx="900491" cy="173132"/>
                </a:xfrm>
                <a:prstGeom prst="rect">
                  <a:avLst/>
                </a:prstGeom>
                <a:solidFill>
                  <a:srgbClr val="CCCCCC"/>
                </a:solidFill>
                <a:ln w="6345" cap="flat">
                  <a:solidFill>
                    <a:srgbClr val="4472C4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it-IT" sz="800" b="0" i="0" u="none" strike="noStrike" kern="1200" cap="none" spc="0" baseline="0" dirty="0">
                      <a:solidFill>
                        <a:srgbClr val="FFFFFF"/>
                      </a:solidFill>
                      <a:uFillTx/>
                      <a:latin typeface="Helvetica" pitchFamily="34"/>
                      <a:cs typeface="Helvetica" pitchFamily="34"/>
                    </a:rPr>
                    <a:t>Q3</a:t>
                  </a:r>
                  <a:endParaRPr lang="en-US" sz="8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Helvetica" pitchFamily="34"/>
                    <a:cs typeface="Helvetica" pitchFamily="34"/>
                  </a:endParaRPr>
                </a:p>
              </p:txBody>
            </p:sp>
            <p:sp>
              <p:nvSpPr>
                <p:cNvPr id="42" name="Rectangle 15">
                  <a:extLst>
                    <a:ext uri="{FF2B5EF4-FFF2-40B4-BE49-F238E27FC236}">
                      <a16:creationId xmlns:a16="http://schemas.microsoft.com/office/drawing/2014/main" id="{F34611BF-2DB9-1C1F-4076-BE9D88EF9789}"/>
                    </a:ext>
                  </a:extLst>
                </p:cNvPr>
                <p:cNvSpPr/>
                <p:nvPr/>
              </p:nvSpPr>
              <p:spPr>
                <a:xfrm>
                  <a:off x="2206282" y="1319378"/>
                  <a:ext cx="932422" cy="173132"/>
                </a:xfrm>
                <a:prstGeom prst="rect">
                  <a:avLst/>
                </a:prstGeom>
                <a:solidFill>
                  <a:srgbClr val="CCCCCC"/>
                </a:solidFill>
                <a:ln w="6345" cap="flat">
                  <a:solidFill>
                    <a:srgbClr val="4472C4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it-IT" sz="800" b="0" i="0" u="none" strike="noStrike" kern="1200" cap="none" spc="0" baseline="0" dirty="0">
                      <a:solidFill>
                        <a:srgbClr val="FFFFFF"/>
                      </a:solidFill>
                      <a:uFillTx/>
                      <a:latin typeface="Helvetica" pitchFamily="34"/>
                      <a:cs typeface="Helvetica" pitchFamily="34"/>
                    </a:rPr>
                    <a:t>Q4</a:t>
                  </a:r>
                  <a:endParaRPr lang="en-US" sz="8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Helvetica" pitchFamily="34"/>
                    <a:cs typeface="Helvetica" pitchFamily="34"/>
                  </a:endParaRPr>
                </a:p>
              </p:txBody>
            </p:sp>
            <p:sp>
              <p:nvSpPr>
                <p:cNvPr id="43" name="Rectangle 16">
                  <a:extLst>
                    <a:ext uri="{FF2B5EF4-FFF2-40B4-BE49-F238E27FC236}">
                      <a16:creationId xmlns:a16="http://schemas.microsoft.com/office/drawing/2014/main" id="{A9A05598-D592-F155-05FA-67170C1E1F1B}"/>
                    </a:ext>
                  </a:extLst>
                </p:cNvPr>
                <p:cNvSpPr/>
                <p:nvPr/>
              </p:nvSpPr>
              <p:spPr>
                <a:xfrm>
                  <a:off x="3172209" y="1319378"/>
                  <a:ext cx="900491" cy="173132"/>
                </a:xfrm>
                <a:prstGeom prst="rect">
                  <a:avLst/>
                </a:prstGeom>
                <a:solidFill>
                  <a:srgbClr val="CCCCCC"/>
                </a:solidFill>
                <a:ln w="6345" cap="flat">
                  <a:solidFill>
                    <a:srgbClr val="4472C4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it-IT" sz="800" b="0" i="0" u="none" strike="noStrike" kern="1200" cap="none" spc="0" baseline="0" dirty="0">
                      <a:solidFill>
                        <a:srgbClr val="FFFFFF"/>
                      </a:solidFill>
                      <a:uFillTx/>
                      <a:latin typeface="Helvetica" pitchFamily="34"/>
                      <a:cs typeface="Helvetica" pitchFamily="34"/>
                    </a:rPr>
                    <a:t>Q1</a:t>
                  </a:r>
                  <a:endParaRPr lang="en-US" sz="8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Helvetica" pitchFamily="34"/>
                    <a:cs typeface="Helvetica" pitchFamily="34"/>
                  </a:endParaRPr>
                </a:p>
              </p:txBody>
            </p:sp>
          </p:grpSp>
          <p:sp>
            <p:nvSpPr>
              <p:cNvPr id="5" name="Rectangle 18">
                <a:extLst>
                  <a:ext uri="{FF2B5EF4-FFF2-40B4-BE49-F238E27FC236}">
                    <a16:creationId xmlns:a16="http://schemas.microsoft.com/office/drawing/2014/main" id="{DAD2664F-297E-3BCE-72CB-E22F421B6031}"/>
                  </a:ext>
                </a:extLst>
              </p:cNvPr>
              <p:cNvSpPr/>
              <p:nvPr/>
            </p:nvSpPr>
            <p:spPr>
              <a:xfrm>
                <a:off x="4104651" y="1322177"/>
                <a:ext cx="900491" cy="173132"/>
              </a:xfrm>
              <a:prstGeom prst="rect">
                <a:avLst/>
              </a:prstGeom>
              <a:solidFill>
                <a:srgbClr val="CCCCCC"/>
              </a:solidFill>
              <a:ln w="6345" cap="flat">
                <a:solidFill>
                  <a:srgbClr val="4472C4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8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Helvetica" pitchFamily="34"/>
                    <a:cs typeface="Helvetica" pitchFamily="34"/>
                  </a:rPr>
                  <a:t>Q2</a:t>
                </a:r>
                <a:endParaRPr lang="en-US" sz="800" b="0" i="0" u="none" strike="noStrike" kern="1200" cap="none" spc="0" baseline="0" dirty="0">
                  <a:solidFill>
                    <a:srgbClr val="FFFFFF"/>
                  </a:solidFill>
                  <a:uFillTx/>
                  <a:latin typeface="Helvetica" pitchFamily="34"/>
                  <a:cs typeface="Helvetica" pitchFamily="34"/>
                </a:endParaRPr>
              </a:p>
            </p:txBody>
          </p:sp>
          <p:sp>
            <p:nvSpPr>
              <p:cNvPr id="9" name="Rectangle 19">
                <a:extLst>
                  <a:ext uri="{FF2B5EF4-FFF2-40B4-BE49-F238E27FC236}">
                    <a16:creationId xmlns:a16="http://schemas.microsoft.com/office/drawing/2014/main" id="{A4DFEBA1-21B4-6FD3-B9EE-1968F762F3E5}"/>
                  </a:ext>
                </a:extLst>
              </p:cNvPr>
              <p:cNvSpPr/>
              <p:nvPr/>
            </p:nvSpPr>
            <p:spPr>
              <a:xfrm>
                <a:off x="5006697" y="1322177"/>
                <a:ext cx="900491" cy="173132"/>
              </a:xfrm>
              <a:prstGeom prst="rect">
                <a:avLst/>
              </a:prstGeom>
              <a:solidFill>
                <a:srgbClr val="CCCCCC"/>
              </a:solidFill>
              <a:ln w="6345" cap="flat">
                <a:solidFill>
                  <a:srgbClr val="4472C4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8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Helvetica" pitchFamily="34"/>
                    <a:cs typeface="Helvetica" pitchFamily="34"/>
                  </a:rPr>
                  <a:t>Q3</a:t>
                </a:r>
                <a:endParaRPr lang="en-US" sz="800" b="0" i="0" u="none" strike="noStrike" kern="1200" cap="none" spc="0" baseline="0" dirty="0">
                  <a:solidFill>
                    <a:srgbClr val="FFFFFF"/>
                  </a:solidFill>
                  <a:uFillTx/>
                  <a:latin typeface="Helvetica" pitchFamily="34"/>
                  <a:cs typeface="Helvetica" pitchFamily="34"/>
                </a:endParaRPr>
              </a:p>
            </p:txBody>
          </p:sp>
          <p:sp>
            <p:nvSpPr>
              <p:cNvPr id="28" name="Rectangle 20">
                <a:extLst>
                  <a:ext uri="{FF2B5EF4-FFF2-40B4-BE49-F238E27FC236}">
                    <a16:creationId xmlns:a16="http://schemas.microsoft.com/office/drawing/2014/main" id="{606D1EA9-E10A-99CC-56C3-D28018BE20D3}"/>
                  </a:ext>
                </a:extLst>
              </p:cNvPr>
              <p:cNvSpPr/>
              <p:nvPr/>
            </p:nvSpPr>
            <p:spPr>
              <a:xfrm>
                <a:off x="5938471" y="1333999"/>
                <a:ext cx="932422" cy="173132"/>
              </a:xfrm>
              <a:prstGeom prst="rect">
                <a:avLst/>
              </a:prstGeom>
              <a:solidFill>
                <a:srgbClr val="CCCCCC"/>
              </a:solidFill>
              <a:ln w="6345" cap="flat">
                <a:solidFill>
                  <a:srgbClr val="4472C4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8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Helvetica" pitchFamily="34"/>
                    <a:cs typeface="Helvetica" pitchFamily="34"/>
                  </a:rPr>
                  <a:t>Q4</a:t>
                </a:r>
                <a:endParaRPr lang="en-US" sz="800" b="0" i="0" u="none" strike="noStrike" kern="1200" cap="none" spc="0" baseline="0" dirty="0">
                  <a:solidFill>
                    <a:srgbClr val="FFFFFF"/>
                  </a:solidFill>
                  <a:uFillTx/>
                  <a:latin typeface="Helvetica" pitchFamily="34"/>
                  <a:cs typeface="Helvetica" pitchFamily="34"/>
                </a:endParaRPr>
              </a:p>
            </p:txBody>
          </p:sp>
          <p:sp>
            <p:nvSpPr>
              <p:cNvPr id="30" name="Rectangle 21">
                <a:extLst>
                  <a:ext uri="{FF2B5EF4-FFF2-40B4-BE49-F238E27FC236}">
                    <a16:creationId xmlns:a16="http://schemas.microsoft.com/office/drawing/2014/main" id="{7651B8BB-5285-661C-00BD-88DCDE176BD6}"/>
                  </a:ext>
                </a:extLst>
              </p:cNvPr>
              <p:cNvSpPr/>
              <p:nvPr/>
            </p:nvSpPr>
            <p:spPr>
              <a:xfrm>
                <a:off x="6909752" y="1333999"/>
                <a:ext cx="900491" cy="173132"/>
              </a:xfrm>
              <a:prstGeom prst="rect">
                <a:avLst/>
              </a:prstGeom>
              <a:solidFill>
                <a:srgbClr val="CCCCCC"/>
              </a:solidFill>
              <a:ln w="6345" cap="flat">
                <a:solidFill>
                  <a:srgbClr val="4472C4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8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Helvetica" pitchFamily="34"/>
                    <a:cs typeface="Helvetica" pitchFamily="34"/>
                  </a:rPr>
                  <a:t>Q1</a:t>
                </a:r>
                <a:endParaRPr lang="en-US" sz="800" b="0" i="0" u="none" strike="noStrike" kern="1200" cap="none" spc="0" baseline="0" dirty="0">
                  <a:solidFill>
                    <a:srgbClr val="FFFFFF"/>
                  </a:solidFill>
                  <a:uFillTx/>
                  <a:latin typeface="Helvetica" pitchFamily="34"/>
                  <a:cs typeface="Helvetica" pitchFamily="34"/>
                </a:endParaRPr>
              </a:p>
            </p:txBody>
          </p:sp>
          <p:sp>
            <p:nvSpPr>
              <p:cNvPr id="31" name="Rectangle 22">
                <a:extLst>
                  <a:ext uri="{FF2B5EF4-FFF2-40B4-BE49-F238E27FC236}">
                    <a16:creationId xmlns:a16="http://schemas.microsoft.com/office/drawing/2014/main" id="{DC4FE3E2-8772-080D-7289-62EF15A17596}"/>
                  </a:ext>
                </a:extLst>
              </p:cNvPr>
              <p:cNvSpPr/>
              <p:nvPr/>
            </p:nvSpPr>
            <p:spPr>
              <a:xfrm>
                <a:off x="7845182" y="1342972"/>
                <a:ext cx="900491" cy="173132"/>
              </a:xfrm>
              <a:prstGeom prst="rect">
                <a:avLst/>
              </a:prstGeom>
              <a:solidFill>
                <a:srgbClr val="CCCCCC"/>
              </a:solidFill>
              <a:ln w="6345" cap="flat">
                <a:solidFill>
                  <a:srgbClr val="4472C4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8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Helvetica" pitchFamily="34"/>
                    <a:cs typeface="Helvetica" pitchFamily="34"/>
                  </a:rPr>
                  <a:t>Q2</a:t>
                </a:r>
                <a:endParaRPr lang="en-US" sz="800" b="0" i="0" u="none" strike="noStrike" kern="1200" cap="none" spc="0" baseline="0" dirty="0">
                  <a:solidFill>
                    <a:srgbClr val="FFFFFF"/>
                  </a:solidFill>
                  <a:uFillTx/>
                  <a:latin typeface="Helvetica" pitchFamily="34"/>
                  <a:cs typeface="Helvetica" pitchFamily="34"/>
                </a:endParaRPr>
              </a:p>
            </p:txBody>
          </p:sp>
          <p:sp>
            <p:nvSpPr>
              <p:cNvPr id="32" name="Rectangle 23">
                <a:extLst>
                  <a:ext uri="{FF2B5EF4-FFF2-40B4-BE49-F238E27FC236}">
                    <a16:creationId xmlns:a16="http://schemas.microsoft.com/office/drawing/2014/main" id="{E0A55B4D-7E7A-FB70-415C-D378AF5ED05F}"/>
                  </a:ext>
                </a:extLst>
              </p:cNvPr>
              <p:cNvSpPr/>
              <p:nvPr/>
            </p:nvSpPr>
            <p:spPr>
              <a:xfrm>
                <a:off x="8776956" y="1342972"/>
                <a:ext cx="900491" cy="173132"/>
              </a:xfrm>
              <a:prstGeom prst="rect">
                <a:avLst/>
              </a:prstGeom>
              <a:solidFill>
                <a:srgbClr val="CCCCCC"/>
              </a:solidFill>
              <a:ln w="6345" cap="flat">
                <a:solidFill>
                  <a:srgbClr val="4472C4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8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Helvetica" pitchFamily="34"/>
                    <a:cs typeface="Helvetica" pitchFamily="34"/>
                  </a:rPr>
                  <a:t>Q3</a:t>
                </a:r>
                <a:endParaRPr lang="en-US" sz="800" b="0" i="0" u="none" strike="noStrike" kern="1200" cap="none" spc="0" baseline="0" dirty="0">
                  <a:solidFill>
                    <a:srgbClr val="FFFFFF"/>
                  </a:solidFill>
                  <a:uFillTx/>
                  <a:latin typeface="Helvetica" pitchFamily="34"/>
                  <a:cs typeface="Helvetica" pitchFamily="34"/>
                </a:endParaRPr>
              </a:p>
            </p:txBody>
          </p:sp>
          <p:sp>
            <p:nvSpPr>
              <p:cNvPr id="34" name="Rectangle 24">
                <a:extLst>
                  <a:ext uri="{FF2B5EF4-FFF2-40B4-BE49-F238E27FC236}">
                    <a16:creationId xmlns:a16="http://schemas.microsoft.com/office/drawing/2014/main" id="{5952B3EA-2D68-588C-3D41-96CCCE31991B}"/>
                  </a:ext>
                </a:extLst>
              </p:cNvPr>
              <p:cNvSpPr/>
              <p:nvPr/>
            </p:nvSpPr>
            <p:spPr>
              <a:xfrm>
                <a:off x="9736753" y="1333999"/>
                <a:ext cx="932422" cy="173132"/>
              </a:xfrm>
              <a:prstGeom prst="rect">
                <a:avLst/>
              </a:prstGeom>
              <a:solidFill>
                <a:srgbClr val="CCCCCC"/>
              </a:solidFill>
              <a:ln w="6345" cap="flat">
                <a:solidFill>
                  <a:srgbClr val="4472C4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8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Helvetica" pitchFamily="34"/>
                    <a:cs typeface="Helvetica" pitchFamily="34"/>
                  </a:rPr>
                  <a:t>Q4</a:t>
                </a:r>
                <a:endParaRPr lang="en-US" sz="800" b="0" i="0" u="none" strike="noStrike" kern="1200" cap="none" spc="0" baseline="0" dirty="0">
                  <a:solidFill>
                    <a:srgbClr val="FFFFFF"/>
                  </a:solidFill>
                  <a:uFillTx/>
                  <a:latin typeface="Helvetica" pitchFamily="34"/>
                  <a:cs typeface="Helvetica" pitchFamily="34"/>
                </a:endParaRPr>
              </a:p>
            </p:txBody>
          </p:sp>
          <p:sp>
            <p:nvSpPr>
              <p:cNvPr id="35" name="Rectangle 25">
                <a:extLst>
                  <a:ext uri="{FF2B5EF4-FFF2-40B4-BE49-F238E27FC236}">
                    <a16:creationId xmlns:a16="http://schemas.microsoft.com/office/drawing/2014/main" id="{F7BD50E3-B49C-EE24-004B-D8425AB88E15}"/>
                  </a:ext>
                </a:extLst>
              </p:cNvPr>
              <p:cNvSpPr/>
              <p:nvPr/>
            </p:nvSpPr>
            <p:spPr>
              <a:xfrm>
                <a:off x="10759764" y="1333999"/>
                <a:ext cx="900491" cy="173132"/>
              </a:xfrm>
              <a:prstGeom prst="rect">
                <a:avLst/>
              </a:prstGeom>
              <a:solidFill>
                <a:srgbClr val="CCCCCC"/>
              </a:solidFill>
              <a:ln w="6345" cap="flat">
                <a:solidFill>
                  <a:srgbClr val="4472C4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8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Helvetica" pitchFamily="34"/>
                    <a:cs typeface="Helvetica" pitchFamily="34"/>
                  </a:rPr>
                  <a:t>Q1</a:t>
                </a:r>
                <a:endParaRPr lang="en-US" sz="800" b="0" i="0" u="none" strike="noStrike" kern="1200" cap="none" spc="0" baseline="0" dirty="0">
                  <a:solidFill>
                    <a:srgbClr val="FFFFFF"/>
                  </a:solidFill>
                  <a:uFillTx/>
                  <a:latin typeface="Helvetica" pitchFamily="34"/>
                  <a:cs typeface="Helvetica" pitchFamily="34"/>
                </a:endParaRPr>
              </a:p>
            </p:txBody>
          </p:sp>
        </p:grpSp>
        <p:sp>
          <p:nvSpPr>
            <p:cNvPr id="47" name="AutoShape 1">
              <a:extLst>
                <a:ext uri="{FF2B5EF4-FFF2-40B4-BE49-F238E27FC236}">
                  <a16:creationId xmlns:a16="http://schemas.microsoft.com/office/drawing/2014/main" id="{8EE88074-A261-DD99-96BC-D987EBD0CE8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2765" y="1565772"/>
              <a:ext cx="6644641" cy="571960"/>
            </a:xfrm>
            <a:prstGeom prst="roundRect">
              <a:avLst>
                <a:gd name="adj" fmla="val 10065"/>
              </a:avLst>
            </a:prstGeom>
            <a:gradFill flip="none" rotWithShape="1">
              <a:gsLst>
                <a:gs pos="77000">
                  <a:srgbClr val="00B05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050" b="1" dirty="0"/>
                <a:t>Task 1. </a:t>
              </a:r>
              <a:r>
                <a:rPr lang="en-US" sz="1050" b="1" dirty="0">
                  <a:solidFill>
                    <a:srgbClr val="000000"/>
                  </a:solidFill>
                </a:rPr>
                <a:t>Experimental studies on </a:t>
              </a:r>
              <a:r>
                <a:rPr lang="en-US" sz="1050" b="1" i="1" dirty="0">
                  <a:solidFill>
                    <a:srgbClr val="000000"/>
                  </a:solidFill>
                </a:rPr>
                <a:t>wound</a:t>
              </a:r>
              <a:r>
                <a:rPr lang="en-US" sz="1050" b="1" dirty="0">
                  <a:solidFill>
                    <a:srgbClr val="000000"/>
                  </a:solidFill>
                </a:rPr>
                <a:t> Rutherford cables insulated with available and </a:t>
              </a:r>
              <a:r>
                <a:rPr lang="en-US" sz="1050" b="1" i="1" dirty="0">
                  <a:solidFill>
                    <a:srgbClr val="000000"/>
                  </a:solidFill>
                </a:rPr>
                <a:t>new insulation</a:t>
              </a:r>
              <a:r>
                <a:rPr lang="en-US" sz="1050" b="1" dirty="0">
                  <a:solidFill>
                    <a:srgbClr val="000000"/>
                  </a:solidFill>
                </a:rPr>
                <a:t> materials to eliminate Bi2212 leaks.</a:t>
              </a:r>
            </a:p>
          </p:txBody>
        </p:sp>
        <p:sp>
          <p:nvSpPr>
            <p:cNvPr id="48" name="AutoShape 1">
              <a:extLst>
                <a:ext uri="{FF2B5EF4-FFF2-40B4-BE49-F238E27FC236}">
                  <a16:creationId xmlns:a16="http://schemas.microsoft.com/office/drawing/2014/main" id="{15D0B518-9F27-A95A-7E6D-8CED6921BEF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33906" y="2778624"/>
              <a:ext cx="3767000" cy="1003266"/>
            </a:xfrm>
            <a:prstGeom prst="roundRect">
              <a:avLst>
                <a:gd name="adj" fmla="val 10065"/>
              </a:avLst>
            </a:prstGeom>
            <a:gradFill flip="none" rotWithShape="1">
              <a:gsLst>
                <a:gs pos="77000">
                  <a:srgbClr val="00B05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050" b="1" dirty="0"/>
                <a:t>Task 3. 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Use Bi2212 wire optimized for cabling by </a:t>
              </a:r>
              <a:r>
                <a:rPr lang="en-US" sz="1050" b="1" i="1" dirty="0">
                  <a:solidFill>
                    <a:schemeClr val="accent6">
                      <a:lumMod val="50000"/>
                    </a:schemeClr>
                  </a:solidFill>
                </a:rPr>
                <a:t>Bruker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 to develop and study Rutherford cables of appropriate geometry for Bi2212 dipole inserts. </a:t>
              </a:r>
            </a:p>
          </p:txBody>
        </p:sp>
        <p:sp>
          <p:nvSpPr>
            <p:cNvPr id="52" name="AutoShape 1">
              <a:extLst>
                <a:ext uri="{FF2B5EF4-FFF2-40B4-BE49-F238E27FC236}">
                  <a16:creationId xmlns:a16="http://schemas.microsoft.com/office/drawing/2014/main" id="{A21CB8A6-ED03-C551-9E4A-6CDB28D68D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6329" y="3821838"/>
              <a:ext cx="10369982" cy="820504"/>
            </a:xfrm>
            <a:prstGeom prst="roundRect">
              <a:avLst>
                <a:gd name="adj" fmla="val 10065"/>
              </a:avLst>
            </a:prstGeom>
            <a:gradFill flip="none" rotWithShape="1">
              <a:gsLst>
                <a:gs pos="77000">
                  <a:srgbClr val="00B05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050" b="1" dirty="0"/>
                <a:t>Task 4. 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Perform Bi2212 dipole design studies with Finite Element Modeling (FEM). Use FEM methods established for Nb</a:t>
              </a:r>
              <a:r>
                <a:rPr lang="en-US" sz="1050" b="1" baseline="-25000" dirty="0">
                  <a:solidFill>
                    <a:schemeClr val="accent6">
                      <a:lumMod val="50000"/>
                    </a:schemeClr>
                  </a:solidFill>
                </a:rPr>
                <a:t>3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Sn for </a:t>
              </a:r>
              <a:r>
                <a:rPr lang="en-US" sz="1050" b="1" i="1" dirty="0">
                  <a:solidFill>
                    <a:schemeClr val="accent6">
                      <a:lumMod val="50000"/>
                    </a:schemeClr>
                  </a:solidFill>
                </a:rPr>
                <a:t>sub-modeling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 of composite Bi2212 wires and cables </a:t>
              </a:r>
              <a:r>
                <a:rPr lang="en-US" sz="1050" b="1" i="1" dirty="0">
                  <a:solidFill>
                    <a:schemeClr val="accent6">
                      <a:lumMod val="50000"/>
                    </a:schemeClr>
                  </a:solidFill>
                </a:rPr>
                <a:t>pre-heat treatment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, and for sub-modeling of superconducting wires and cable stacks under various geometrical conditions and strain </a:t>
              </a:r>
              <a:r>
                <a:rPr lang="en-US" sz="1050" b="1" i="1" dirty="0">
                  <a:solidFill>
                    <a:schemeClr val="accent6">
                      <a:lumMod val="50000"/>
                    </a:schemeClr>
                  </a:solidFill>
                </a:rPr>
                <a:t>post-heat treatment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54" name="AutoShape 1">
              <a:extLst>
                <a:ext uri="{FF2B5EF4-FFF2-40B4-BE49-F238E27FC236}">
                  <a16:creationId xmlns:a16="http://schemas.microsoft.com/office/drawing/2014/main" id="{AF73DB70-14EB-A5A8-F592-0C0E1599910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08316" y="2172198"/>
              <a:ext cx="8575309" cy="571960"/>
            </a:xfrm>
            <a:prstGeom prst="roundRect">
              <a:avLst>
                <a:gd name="adj" fmla="val 10065"/>
              </a:avLst>
            </a:prstGeom>
            <a:gradFill flip="none" rotWithShape="1">
              <a:gsLst>
                <a:gs pos="77000">
                  <a:srgbClr val="00B05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050" b="1" dirty="0"/>
                <a:t>Task 2. 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Extend winding experiments by using different </a:t>
              </a:r>
              <a:r>
                <a:rPr lang="en-US" sz="1050" b="1" i="1" dirty="0">
                  <a:solidFill>
                    <a:schemeClr val="accent6">
                      <a:lumMod val="50000"/>
                    </a:schemeClr>
                  </a:solidFill>
                </a:rPr>
                <a:t>winding techniques 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for both 1-layer (combined and separate coils) and </a:t>
              </a:r>
              <a:r>
                <a:rPr lang="en-US" sz="1050" b="1" i="1" dirty="0">
                  <a:solidFill>
                    <a:schemeClr val="accent6">
                      <a:lumMod val="50000"/>
                    </a:schemeClr>
                  </a:solidFill>
                </a:rPr>
                <a:t>2-layer 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coil designs. </a:t>
              </a:r>
            </a:p>
          </p:txBody>
        </p:sp>
        <p:sp>
          <p:nvSpPr>
            <p:cNvPr id="55" name="AutoShape 1">
              <a:extLst>
                <a:ext uri="{FF2B5EF4-FFF2-40B4-BE49-F238E27FC236}">
                  <a16:creationId xmlns:a16="http://schemas.microsoft.com/office/drawing/2014/main" id="{572C8E81-1039-B3A1-FCE8-910DAAC9D15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41721" y="4663989"/>
              <a:ext cx="7496977" cy="775491"/>
            </a:xfrm>
            <a:prstGeom prst="roundRect">
              <a:avLst>
                <a:gd name="adj" fmla="val 10065"/>
              </a:avLst>
            </a:prstGeom>
            <a:gradFill flip="none" rotWithShape="1">
              <a:gsLst>
                <a:gs pos="77000">
                  <a:srgbClr val="00B05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050" b="1" dirty="0"/>
                <a:t>Task 5. 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Use FEM to contribute to designing actual Bi2212 insert models, </a:t>
              </a:r>
              <a:r>
                <a:rPr lang="en-US" sz="1050" b="1" i="1" dirty="0">
                  <a:solidFill>
                    <a:schemeClr val="accent6">
                      <a:lumMod val="50000"/>
                    </a:schemeClr>
                  </a:solidFill>
                </a:rPr>
                <a:t>validate new geometries 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and </a:t>
              </a:r>
              <a:r>
                <a:rPr lang="en-US" sz="1050" b="1" i="1" dirty="0">
                  <a:solidFill>
                    <a:schemeClr val="accent6">
                      <a:lumMod val="50000"/>
                    </a:schemeClr>
                  </a:solidFill>
                </a:rPr>
                <a:t>stress management 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concepts.  Design coil and </a:t>
              </a:r>
              <a:r>
                <a:rPr lang="en-US" sz="1050" b="1" i="1" dirty="0">
                  <a:solidFill>
                    <a:schemeClr val="accent6">
                      <a:lumMod val="50000"/>
                    </a:schemeClr>
                  </a:solidFill>
                </a:rPr>
                <a:t>tooling components 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for chosen designs.</a:t>
              </a:r>
            </a:p>
          </p:txBody>
        </p:sp>
        <p:sp>
          <p:nvSpPr>
            <p:cNvPr id="56" name="AutoShape 1">
              <a:extLst>
                <a:ext uri="{FF2B5EF4-FFF2-40B4-BE49-F238E27FC236}">
                  <a16:creationId xmlns:a16="http://schemas.microsoft.com/office/drawing/2014/main" id="{B8D0BB2C-CE4A-A56C-D725-0CF458950CA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41719" y="5485531"/>
              <a:ext cx="8488059" cy="775491"/>
            </a:xfrm>
            <a:prstGeom prst="roundRect">
              <a:avLst>
                <a:gd name="adj" fmla="val 10065"/>
              </a:avLst>
            </a:prstGeom>
            <a:gradFill flip="none" rotWithShape="1">
              <a:gsLst>
                <a:gs pos="77000">
                  <a:srgbClr val="00B05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050" b="1" dirty="0"/>
                <a:t>Task 6. 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As part of strain management studies, verify progress of Bi2212 strands and cables by accurate </a:t>
              </a:r>
              <a:r>
                <a:rPr lang="en-US" sz="1050" b="1" i="1" dirty="0">
                  <a:solidFill>
                    <a:schemeClr val="accent6">
                      <a:lumMod val="50000"/>
                    </a:schemeClr>
                  </a:solidFill>
                </a:rPr>
                <a:t>critical current measurements 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of Bi2212 cables under </a:t>
              </a:r>
              <a:r>
                <a:rPr lang="en-US" sz="1050" b="1" i="1" dirty="0">
                  <a:solidFill>
                    <a:schemeClr val="accent6">
                      <a:lumMod val="50000"/>
                    </a:schemeClr>
                  </a:solidFill>
                </a:rPr>
                <a:t>transverse pressure</a:t>
              </a:r>
              <a:r>
                <a:rPr lang="en-US" sz="1050" b="1" dirty="0">
                  <a:solidFill>
                    <a:schemeClr val="accent6">
                      <a:lumMod val="50000"/>
                    </a:schemeClr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9966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Alessio D'Agliano | PhD student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00CE3D09-403B-C6B5-865B-7478E3829765}"/>
              </a:ext>
            </a:extLst>
          </p:cNvPr>
          <p:cNvSpPr txBox="1">
            <a:spLocks/>
          </p:cNvSpPr>
          <p:nvPr/>
        </p:nvSpPr>
        <p:spPr>
          <a:xfrm>
            <a:off x="222254" y="576309"/>
            <a:ext cx="4741986" cy="37945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85"/>
              </a:spcBef>
              <a:buFont typeface="Arial" charset="0"/>
              <a:buNone/>
            </a:pPr>
            <a:r>
              <a:rPr lang="en-US" sz="1600" b="1">
                <a:solidFill>
                  <a:srgbClr val="505050"/>
                </a:solidFill>
              </a:rPr>
              <a:t>Leaks are unacceptable </a:t>
            </a:r>
            <a:r>
              <a:rPr lang="en-US" sz="1600">
                <a:solidFill>
                  <a:srgbClr val="505050"/>
                </a:solidFill>
              </a:rPr>
              <a:t>in accelerator magnets due to the risk of shorts, for instance.</a:t>
            </a:r>
          </a:p>
          <a:p>
            <a:pPr marL="230191" indent="-230191">
              <a:spcBef>
                <a:spcPts val="985"/>
              </a:spcBef>
              <a:buSzPct val="100000"/>
              <a:buFont typeface="Arial"/>
              <a:buChar char="•"/>
            </a:pPr>
            <a:r>
              <a:rPr lang="en-US" sz="1600">
                <a:solidFill>
                  <a:srgbClr val="505050"/>
                </a:solidFill>
              </a:rPr>
              <a:t>collaboration with </a:t>
            </a:r>
            <a:r>
              <a:rPr lang="en-US" sz="1600" b="1">
                <a:solidFill>
                  <a:srgbClr val="505050"/>
                </a:solidFill>
              </a:rPr>
              <a:t>OST-Bruker</a:t>
            </a:r>
            <a:r>
              <a:rPr lang="en-US" sz="1600">
                <a:solidFill>
                  <a:srgbClr val="505050"/>
                </a:solidFill>
              </a:rPr>
              <a:t> and other capable industry to design billets more adequate for Rutherford cabling.</a:t>
            </a:r>
          </a:p>
          <a:p>
            <a:pPr marL="0" indent="0">
              <a:spcBef>
                <a:spcPts val="985"/>
              </a:spcBef>
              <a:buFont typeface="Arial" charset="0"/>
              <a:buNone/>
            </a:pPr>
            <a:r>
              <a:rPr lang="en-US" sz="1400">
                <a:solidFill>
                  <a:srgbClr val="505050"/>
                </a:solidFill>
              </a:rPr>
              <a:t>Solutions have been taken in account from our group and other different research laboratories (LBNL, NHMFL), the common aim is to reinforce Ag matrix considering:</a:t>
            </a:r>
          </a:p>
          <a:p>
            <a:pPr marL="0" indent="0">
              <a:spcBef>
                <a:spcPts val="985"/>
              </a:spcBef>
              <a:buFont typeface="Arial" charset="0"/>
              <a:buNone/>
            </a:pPr>
            <a:r>
              <a:rPr lang="en-US" sz="1400" b="1">
                <a:solidFill>
                  <a:srgbClr val="505050"/>
                </a:solidFill>
              </a:rPr>
              <a:t>Trade-off</a:t>
            </a:r>
            <a:r>
              <a:rPr lang="en-US" sz="1400">
                <a:solidFill>
                  <a:srgbClr val="505050"/>
                </a:solidFill>
              </a:rPr>
              <a:t> between reduction of BiSCCO fill factor during the realization process vs critical current degradation during HT reaction.</a:t>
            </a:r>
          </a:p>
          <a:p>
            <a:pPr marL="0" indent="0">
              <a:spcBef>
                <a:spcPts val="985"/>
              </a:spcBef>
              <a:buFont typeface="Arial" charset="0"/>
              <a:buNone/>
            </a:pPr>
            <a:r>
              <a:rPr lang="en-US" sz="1400">
                <a:solidFill>
                  <a:srgbClr val="505050"/>
                </a:solidFill>
              </a:rPr>
              <a:t> </a:t>
            </a:r>
          </a:p>
          <a:p>
            <a:pPr marL="0" indent="0">
              <a:spcBef>
                <a:spcPts val="985"/>
              </a:spcBef>
              <a:buFont typeface="Arial" charset="0"/>
              <a:buNone/>
            </a:pPr>
            <a:endParaRPr lang="en-US" sz="1400" dirty="0">
              <a:solidFill>
                <a:srgbClr val="505050"/>
              </a:solidFill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C09E2C84-FF98-58AF-4C35-06B3E0F70A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254" y="144337"/>
            <a:ext cx="4219117" cy="321027"/>
          </a:xfrm>
        </p:spPr>
        <p:txBody>
          <a:bodyPr/>
          <a:lstStyle/>
          <a:p>
            <a:pPr lvl="0"/>
            <a:r>
              <a:rPr lang="it-IT" sz="1950" dirty="0" err="1"/>
              <a:t>What</a:t>
            </a:r>
            <a:r>
              <a:rPr lang="it-IT" sz="1950" dirty="0"/>
              <a:t> so far – New </a:t>
            </a:r>
            <a:r>
              <a:rPr lang="it-IT" sz="1950" dirty="0" err="1"/>
              <a:t>strand</a:t>
            </a:r>
            <a:r>
              <a:rPr lang="it-IT" sz="1950" dirty="0"/>
              <a:t> </a:t>
            </a:r>
            <a:r>
              <a:rPr lang="it-IT" sz="1950" dirty="0" err="1"/>
              <a:t>geometry</a:t>
            </a:r>
            <a:endParaRPr lang="en-US" sz="1950" dirty="0"/>
          </a:p>
        </p:txBody>
      </p:sp>
      <p:pic>
        <p:nvPicPr>
          <p:cNvPr id="4" name="Picture 1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03B29137-AC34-E09B-475A-02FDB7BDB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168" y="144338"/>
            <a:ext cx="3149851" cy="325025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5" name="Picture 10" descr="A picture containing kitchenware&#10;&#10;Description automatically generated">
            <a:extLst>
              <a:ext uri="{FF2B5EF4-FFF2-40B4-BE49-F238E27FC236}">
                <a16:creationId xmlns:a16="http://schemas.microsoft.com/office/drawing/2014/main" id="{9547F7BE-9771-7503-FCFA-40A63180D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847" y="3507866"/>
            <a:ext cx="3041587" cy="1059323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84428683-0FBF-3170-B286-2ADF6B9C07AF}"/>
              </a:ext>
            </a:extLst>
          </p:cNvPr>
          <p:cNvSpPr txBox="1"/>
          <p:nvPr/>
        </p:nvSpPr>
        <p:spPr>
          <a:xfrm>
            <a:off x="5409005" y="3443987"/>
            <a:ext cx="3248625" cy="12234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b="0" i="1" u="none" strike="noStrike" kern="1200" cap="none" spc="0" baseline="0">
                <a:solidFill>
                  <a:srgbClr val="1F4E79"/>
                </a:solidFill>
                <a:uFillTx/>
                <a:latin typeface="Helvetica" pitchFamily="34"/>
                <a:cs typeface="Helvetica" pitchFamily="34"/>
              </a:rPr>
              <a:t>Images from: D.C. Larbalestier, J. Jiang, U.P. Trociewitz, F. Kametani, C. Scheuerlein, M. Dalban-Canassy, M. Matras, P. Chen, N.C. Craig, P.J. Lee, E.E. Hellstrom, “Isotropic round wire multifilament cuprate superconductor for generation of magnetic fields above 30 T”, Nature Materials, Vol. 13 (2014), 10.1038/nmat3887</a:t>
            </a:r>
          </a:p>
        </p:txBody>
      </p:sp>
    </p:spTree>
    <p:extLst>
      <p:ext uri="{BB962C8B-B14F-4D97-AF65-F5344CB8AC3E}">
        <p14:creationId xmlns:p14="http://schemas.microsoft.com/office/powerpoint/2010/main" val="860915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Alessio D'Agliano | PhD student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372A0AF9-BF50-E064-2365-87F1006412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it-IT" sz="1950" dirty="0" err="1"/>
              <a:t>What</a:t>
            </a:r>
            <a:r>
              <a:rPr lang="it-IT" sz="1950" dirty="0"/>
              <a:t> so far – </a:t>
            </a:r>
            <a:r>
              <a:rPr lang="it-IT" sz="1950" dirty="0" err="1"/>
              <a:t>Insulation</a:t>
            </a:r>
            <a:r>
              <a:rPr lang="it-IT" sz="1950" dirty="0"/>
              <a:t> and HT</a:t>
            </a:r>
            <a:endParaRPr lang="en-US" sz="19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F0D0D-007B-D6FB-66D3-E674C3E50161}"/>
              </a:ext>
            </a:extLst>
          </p:cNvPr>
          <p:cNvSpPr txBox="1"/>
          <p:nvPr/>
        </p:nvSpPr>
        <p:spPr>
          <a:xfrm>
            <a:off x="-400050" y="594503"/>
            <a:ext cx="8686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3272" marR="0" lvl="2" indent="-230191" algn="l" defTabSz="457200" rtl="0" fontAlgn="auto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/>
                <a:ea typeface="ＭＳ Ｐゴシック"/>
                <a:cs typeface="ＭＳ Ｐゴシック"/>
              </a:rPr>
              <a:t>Bi-2212 insulation materials in order to avoid leaks.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A40E84-9D7D-E354-C769-7C3FF791D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80"/>
          <a:stretch/>
        </p:blipFill>
        <p:spPr>
          <a:xfrm>
            <a:off x="265967" y="1064531"/>
            <a:ext cx="2704334" cy="1612802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EFD9780-6B07-CDD1-7B22-6A3E4C8756AF}"/>
              </a:ext>
            </a:extLst>
          </p:cNvPr>
          <p:cNvSpPr txBox="1">
            <a:spLocks/>
          </p:cNvSpPr>
          <p:nvPr/>
        </p:nvSpPr>
        <p:spPr>
          <a:xfrm>
            <a:off x="3172697" y="970939"/>
            <a:ext cx="4762500" cy="173546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733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09585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21917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828754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438339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Process</a:t>
            </a:r>
            <a:r>
              <a:rPr lang="en-US" sz="1400" b="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Clean</a:t>
            </a:r>
            <a:r>
              <a:rPr lang="en-US" sz="1400" b="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 cable with isopropyl alcohol</a:t>
            </a:r>
          </a:p>
          <a:p>
            <a:pPr marL="285750" indent="-285750">
              <a:buFontTx/>
              <a:buChar char="-"/>
            </a:pPr>
            <a:r>
              <a:rPr lang="en-US" sz="1400" b="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Perform </a:t>
            </a:r>
            <a:r>
              <a:rPr lang="en-US" sz="140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winding</a:t>
            </a:r>
            <a:endParaRPr lang="en-US" sz="1400" b="0" dirty="0">
              <a:solidFill>
                <a:srgbClr val="50504E"/>
              </a:solidFill>
              <a:latin typeface="Cambria Math" panose="02040503050406030204" pitchFamily="18" charset="0"/>
              <a:ea typeface="Cambria Math" panose="02040503050406030204" pitchFamily="18" charset="0"/>
              <a:cs typeface="Helvetica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400" b="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Paint with </a:t>
            </a:r>
            <a:r>
              <a:rPr lang="en-US" sz="140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TiO</a:t>
            </a:r>
            <a:r>
              <a:rPr lang="en-US" sz="1400" baseline="-2500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2</a:t>
            </a:r>
            <a:r>
              <a:rPr lang="en-US" sz="1400" b="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en-US" sz="140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slurry</a:t>
            </a:r>
            <a:endParaRPr lang="en-US" sz="1400" b="0" dirty="0">
              <a:solidFill>
                <a:srgbClr val="50504E"/>
              </a:solidFill>
              <a:latin typeface="Cambria Math" panose="02040503050406030204" pitchFamily="18" charset="0"/>
              <a:ea typeface="Cambria Math" panose="02040503050406030204" pitchFamily="18" charset="0"/>
              <a:cs typeface="Helvetica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Put mullite</a:t>
            </a:r>
            <a:r>
              <a:rPr lang="en-US" sz="1400" b="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 sleeve and paint it too with </a:t>
            </a:r>
            <a:r>
              <a:rPr lang="en-US" sz="140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TiO</a:t>
            </a:r>
            <a:r>
              <a:rPr lang="en-US" sz="1400" baseline="-2500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2</a:t>
            </a:r>
            <a:endParaRPr lang="en-US" sz="1400" b="0" dirty="0">
              <a:solidFill>
                <a:srgbClr val="50504E"/>
              </a:solidFill>
              <a:latin typeface="Cambria Math" panose="02040503050406030204" pitchFamily="18" charset="0"/>
              <a:ea typeface="Cambria Math" panose="02040503050406030204" pitchFamily="18" charset="0"/>
              <a:cs typeface="Helvetica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400" b="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Enclose specimen within </a:t>
            </a:r>
            <a:r>
              <a:rPr lang="en-US" sz="140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Inconel</a:t>
            </a:r>
            <a:r>
              <a:rPr lang="en-US" sz="1400" b="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 strips</a:t>
            </a:r>
          </a:p>
        </p:txBody>
      </p:sp>
      <p:cxnSp>
        <p:nvCxnSpPr>
          <p:cNvPr id="22" name="Connettore 2 16">
            <a:extLst>
              <a:ext uri="{FF2B5EF4-FFF2-40B4-BE49-F238E27FC236}">
                <a16:creationId xmlns:a16="http://schemas.microsoft.com/office/drawing/2014/main" id="{F8C866DF-3DA4-5B5E-6FD8-A9D88A7C7039}"/>
              </a:ext>
            </a:extLst>
          </p:cNvPr>
          <p:cNvCxnSpPr>
            <a:cxnSpLocks/>
          </p:cNvCxnSpPr>
          <p:nvPr/>
        </p:nvCxnSpPr>
        <p:spPr>
          <a:xfrm flipH="1">
            <a:off x="730238" y="1567371"/>
            <a:ext cx="312991" cy="5415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ttangolo 17">
            <a:extLst>
              <a:ext uri="{FF2B5EF4-FFF2-40B4-BE49-F238E27FC236}">
                <a16:creationId xmlns:a16="http://schemas.microsoft.com/office/drawing/2014/main" id="{65AC961A-E6EA-CC36-3D9A-A44837DD6619}"/>
              </a:ext>
            </a:extLst>
          </p:cNvPr>
          <p:cNvSpPr/>
          <p:nvPr/>
        </p:nvSpPr>
        <p:spPr>
          <a:xfrm>
            <a:off x="258120" y="2144869"/>
            <a:ext cx="661733" cy="34449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99D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2">
                    <a:lumMod val="75000"/>
                  </a:schemeClr>
                </a:solidFill>
              </a:rPr>
              <a:t>Mullite</a:t>
            </a:r>
          </a:p>
        </p:txBody>
      </p:sp>
      <p:cxnSp>
        <p:nvCxnSpPr>
          <p:cNvPr id="34" name="Connettore 2 16">
            <a:extLst>
              <a:ext uri="{FF2B5EF4-FFF2-40B4-BE49-F238E27FC236}">
                <a16:creationId xmlns:a16="http://schemas.microsoft.com/office/drawing/2014/main" id="{DCAE860F-68AB-6832-299F-886C1B7BF6F7}"/>
              </a:ext>
            </a:extLst>
          </p:cNvPr>
          <p:cNvCxnSpPr>
            <a:cxnSpLocks/>
          </p:cNvCxnSpPr>
          <p:nvPr/>
        </p:nvCxnSpPr>
        <p:spPr>
          <a:xfrm flipH="1">
            <a:off x="1740667" y="1617014"/>
            <a:ext cx="282900" cy="4919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ttangolo 17">
            <a:extLst>
              <a:ext uri="{FF2B5EF4-FFF2-40B4-BE49-F238E27FC236}">
                <a16:creationId xmlns:a16="http://schemas.microsoft.com/office/drawing/2014/main" id="{F4B3BC36-0850-E292-77B5-4EE8BFD89FF4}"/>
              </a:ext>
            </a:extLst>
          </p:cNvPr>
          <p:cNvSpPr/>
          <p:nvPr/>
        </p:nvSpPr>
        <p:spPr>
          <a:xfrm>
            <a:off x="1294245" y="2219513"/>
            <a:ext cx="575545" cy="33224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99D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2">
                    <a:lumMod val="75000"/>
                  </a:schemeClr>
                </a:solidFill>
              </a:rPr>
              <a:t>TiO</a:t>
            </a:r>
            <a:r>
              <a:rPr lang="it-IT" sz="1200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</a:p>
        </p:txBody>
      </p:sp>
      <p:cxnSp>
        <p:nvCxnSpPr>
          <p:cNvPr id="36" name="Connettore 2 16">
            <a:extLst>
              <a:ext uri="{FF2B5EF4-FFF2-40B4-BE49-F238E27FC236}">
                <a16:creationId xmlns:a16="http://schemas.microsoft.com/office/drawing/2014/main" id="{992C7006-BA10-F657-E84A-A3A20F4127FC}"/>
              </a:ext>
            </a:extLst>
          </p:cNvPr>
          <p:cNvCxnSpPr>
            <a:cxnSpLocks/>
          </p:cNvCxnSpPr>
          <p:nvPr/>
        </p:nvCxnSpPr>
        <p:spPr>
          <a:xfrm flipH="1">
            <a:off x="2346136" y="1508721"/>
            <a:ext cx="249773" cy="12539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ttangolo 17">
            <a:extLst>
              <a:ext uri="{FF2B5EF4-FFF2-40B4-BE49-F238E27FC236}">
                <a16:creationId xmlns:a16="http://schemas.microsoft.com/office/drawing/2014/main" id="{C4291480-E081-EB86-29AE-58CFE57779D1}"/>
              </a:ext>
            </a:extLst>
          </p:cNvPr>
          <p:cNvSpPr/>
          <p:nvPr/>
        </p:nvSpPr>
        <p:spPr>
          <a:xfrm>
            <a:off x="258120" y="2775059"/>
            <a:ext cx="2704334" cy="43182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99D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2">
                    <a:lumMod val="75000"/>
                  </a:schemeClr>
                </a:solidFill>
              </a:rPr>
              <a:t>Bi2212 Rutherford Cable</a:t>
            </a:r>
          </a:p>
          <a:p>
            <a:pPr algn="ctr"/>
            <a:r>
              <a:rPr lang="it-IT" sz="1200" b="1" dirty="0">
                <a:solidFill>
                  <a:schemeClr val="tx2">
                    <a:lumMod val="75000"/>
                  </a:schemeClr>
                </a:solidFill>
              </a:rPr>
              <a:t>10 mm </a:t>
            </a:r>
            <a:r>
              <a:rPr lang="it-IT" sz="1200" b="1" dirty="0" err="1">
                <a:solidFill>
                  <a:schemeClr val="tx2">
                    <a:lumMod val="75000"/>
                  </a:schemeClr>
                </a:solidFill>
              </a:rPr>
              <a:t>width</a:t>
            </a:r>
            <a:r>
              <a:rPr lang="it-IT" sz="1200" b="1" dirty="0">
                <a:solidFill>
                  <a:schemeClr val="tx2">
                    <a:lumMod val="75000"/>
                  </a:schemeClr>
                </a:solidFill>
              </a:rPr>
              <a:t>, 1.554 </a:t>
            </a:r>
            <a:r>
              <a:rPr lang="it-IT" sz="1200" b="1" dirty="0" err="1">
                <a:solidFill>
                  <a:schemeClr val="tx2">
                    <a:lumMod val="75000"/>
                  </a:schemeClr>
                </a:solidFill>
              </a:rPr>
              <a:t>avg</a:t>
            </a:r>
            <a:r>
              <a:rPr lang="it-IT" sz="1200" b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it-IT" sz="1200" b="1" dirty="0" err="1">
                <a:solidFill>
                  <a:schemeClr val="tx2">
                    <a:lumMod val="75000"/>
                  </a:schemeClr>
                </a:solidFill>
              </a:rPr>
              <a:t>thikness</a:t>
            </a:r>
            <a:r>
              <a:rPr lang="it-IT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it-IT" sz="1200" b="1" dirty="0">
              <a:solidFill>
                <a:srgbClr val="FF0000"/>
              </a:solidFill>
            </a:endParaRPr>
          </a:p>
        </p:txBody>
      </p:sp>
      <p:pic>
        <p:nvPicPr>
          <p:cNvPr id="41" name="Picture 40" descr="A person's foot with a shoe on it&#10;&#10;Description automatically generated with low confidence">
            <a:extLst>
              <a:ext uri="{FF2B5EF4-FFF2-40B4-BE49-F238E27FC236}">
                <a16:creationId xmlns:a16="http://schemas.microsoft.com/office/drawing/2014/main" id="{819AF5E4-7D22-2457-4533-006B710DB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08" r="34475"/>
          <a:stretch/>
        </p:blipFill>
        <p:spPr>
          <a:xfrm rot="5400000">
            <a:off x="1153067" y="2608972"/>
            <a:ext cx="942135" cy="2791070"/>
          </a:xfrm>
          <a:prstGeom prst="rect">
            <a:avLst/>
          </a:prstGeom>
        </p:spPr>
      </p:pic>
      <p:cxnSp>
        <p:nvCxnSpPr>
          <p:cNvPr id="42" name="Connettore 2 16">
            <a:extLst>
              <a:ext uri="{FF2B5EF4-FFF2-40B4-BE49-F238E27FC236}">
                <a16:creationId xmlns:a16="http://schemas.microsoft.com/office/drawing/2014/main" id="{4C83F91B-AE85-27AD-B75A-355685F68680}"/>
              </a:ext>
            </a:extLst>
          </p:cNvPr>
          <p:cNvCxnSpPr>
            <a:cxnSpLocks/>
          </p:cNvCxnSpPr>
          <p:nvPr/>
        </p:nvCxnSpPr>
        <p:spPr>
          <a:xfrm flipV="1">
            <a:off x="1762120" y="3726132"/>
            <a:ext cx="646302" cy="1309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ttangolo 17">
            <a:extLst>
              <a:ext uri="{FF2B5EF4-FFF2-40B4-BE49-F238E27FC236}">
                <a16:creationId xmlns:a16="http://schemas.microsoft.com/office/drawing/2014/main" id="{5CA5087D-7015-F895-0C42-37CB398E90AB}"/>
              </a:ext>
            </a:extLst>
          </p:cNvPr>
          <p:cNvSpPr/>
          <p:nvPr/>
        </p:nvSpPr>
        <p:spPr>
          <a:xfrm>
            <a:off x="2451966" y="3491235"/>
            <a:ext cx="106085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99D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>
                <a:solidFill>
                  <a:schemeClr val="tx2">
                    <a:lumMod val="75000"/>
                  </a:schemeClr>
                </a:solidFill>
              </a:rPr>
              <a:t>Inconel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</a:rPr>
              <a:t> tape</a:t>
            </a:r>
            <a:endParaRPr lang="it-IT" sz="1200" baseline="-25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EF323E2-F6A1-ADBD-B0FD-66BAFB163838}"/>
              </a:ext>
            </a:extLst>
          </p:cNvPr>
          <p:cNvGrpSpPr/>
          <p:nvPr/>
        </p:nvGrpSpPr>
        <p:grpSpPr>
          <a:xfrm>
            <a:off x="3816292" y="2667738"/>
            <a:ext cx="3251167" cy="1936403"/>
            <a:chOff x="4385679" y="826491"/>
            <a:chExt cx="4529721" cy="329212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BF18DBD-49CB-1535-EA79-016313205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5679" y="826491"/>
              <a:ext cx="4529721" cy="3292125"/>
            </a:xfrm>
            <a:prstGeom prst="rect">
              <a:avLst/>
            </a:prstGeom>
          </p:spPr>
        </p:pic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6362D99-1642-0A94-4EA6-C5A28F79E3CA}"/>
                </a:ext>
              </a:extLst>
            </p:cNvPr>
            <p:cNvCxnSpPr>
              <a:cxnSpLocks/>
            </p:cNvCxnSpPr>
            <p:nvPr/>
          </p:nvCxnSpPr>
          <p:spPr>
            <a:xfrm>
              <a:off x="5151665" y="924322"/>
              <a:ext cx="0" cy="3015145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042FF83-76A6-C1AD-ED73-2BE8790AAE27}"/>
                </a:ext>
              </a:extLst>
            </p:cNvPr>
            <p:cNvCxnSpPr>
              <a:cxnSpLocks/>
            </p:cNvCxnSpPr>
            <p:nvPr/>
          </p:nvCxnSpPr>
          <p:spPr>
            <a:xfrm>
              <a:off x="6631490" y="924322"/>
              <a:ext cx="0" cy="3015145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27365308-98F9-5232-4221-CBB545AAB19D}"/>
              </a:ext>
            </a:extLst>
          </p:cNvPr>
          <p:cNvSpPr txBox="1">
            <a:spLocks/>
          </p:cNvSpPr>
          <p:nvPr/>
        </p:nvSpPr>
        <p:spPr>
          <a:xfrm>
            <a:off x="7295079" y="3042777"/>
            <a:ext cx="1646325" cy="151247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733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09585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21917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828754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438339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Bruker-OST</a:t>
            </a:r>
            <a:r>
              <a:rPr lang="en-US" sz="1400" b="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 optimized temperature profile characteristic:</a:t>
            </a:r>
          </a:p>
          <a:p>
            <a:pPr marL="285750" indent="-285750">
              <a:buFontTx/>
              <a:buChar char="-"/>
            </a:pPr>
            <a:r>
              <a:rPr lang="en-US" sz="1400" b="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1 bar</a:t>
            </a:r>
          </a:p>
          <a:p>
            <a:pPr marL="285750" indent="-285750">
              <a:buFontTx/>
              <a:buChar char="-"/>
            </a:pPr>
            <a:r>
              <a:rPr lang="en-US" sz="1400" b="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Oxygen flux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23933CA-CA0C-9B30-B00C-23AB8BD042DD}"/>
              </a:ext>
            </a:extLst>
          </p:cNvPr>
          <p:cNvGrpSpPr>
            <a:grpSpLocks noChangeAspect="1"/>
          </p:cNvGrpSpPr>
          <p:nvPr/>
        </p:nvGrpSpPr>
        <p:grpSpPr>
          <a:xfrm>
            <a:off x="6680781" y="5243"/>
            <a:ext cx="2463220" cy="1505998"/>
            <a:chOff x="-140374" y="1824527"/>
            <a:chExt cx="5103213" cy="3120074"/>
          </a:xfrm>
        </p:grpSpPr>
        <p:pic>
          <p:nvPicPr>
            <p:cNvPr id="53" name="Picture 52" descr="A picture containing ground&#10;&#10;Description automatically generated">
              <a:extLst>
                <a:ext uri="{FF2B5EF4-FFF2-40B4-BE49-F238E27FC236}">
                  <a16:creationId xmlns:a16="http://schemas.microsoft.com/office/drawing/2014/main" id="{CD668050-F88A-F523-1E08-25C3C0E4A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40374" y="1824527"/>
              <a:ext cx="2340056" cy="3120074"/>
            </a:xfrm>
            <a:prstGeom prst="rect">
              <a:avLst/>
            </a:prstGeom>
          </p:spPr>
        </p:pic>
        <p:pic>
          <p:nvPicPr>
            <p:cNvPr id="54" name="Picture 53" descr="A picture containing ground, half&#10;&#10;Description automatically generated">
              <a:extLst>
                <a:ext uri="{FF2B5EF4-FFF2-40B4-BE49-F238E27FC236}">
                  <a16:creationId xmlns:a16="http://schemas.microsoft.com/office/drawing/2014/main" id="{0A3906BE-208C-CD0A-E793-9B9F21E88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381" r="17679"/>
            <a:stretch/>
          </p:blipFill>
          <p:spPr>
            <a:xfrm>
              <a:off x="2136481" y="1824527"/>
              <a:ext cx="2826358" cy="312007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3956571-CC78-F9B7-6ED7-1EB60B8B1498}"/>
              </a:ext>
            </a:extLst>
          </p:cNvPr>
          <p:cNvGrpSpPr/>
          <p:nvPr/>
        </p:nvGrpSpPr>
        <p:grpSpPr>
          <a:xfrm>
            <a:off x="6933755" y="1448470"/>
            <a:ext cx="2210245" cy="1473496"/>
            <a:chOff x="122464" y="1830412"/>
            <a:chExt cx="4050438" cy="2700292"/>
          </a:xfrm>
        </p:grpSpPr>
        <p:pic>
          <p:nvPicPr>
            <p:cNvPr id="58" name="Picture 57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1CFCA90C-4057-8BEC-6A5F-CE44726D9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2464" y="1830412"/>
              <a:ext cx="2025219" cy="2700292"/>
            </a:xfrm>
            <a:prstGeom prst="rect">
              <a:avLst/>
            </a:prstGeom>
          </p:spPr>
        </p:pic>
        <p:pic>
          <p:nvPicPr>
            <p:cNvPr id="59" name="Picture 58" descr="A picture containing indoor, food, dirty&#10;&#10;Description automatically generated">
              <a:extLst>
                <a:ext uri="{FF2B5EF4-FFF2-40B4-BE49-F238E27FC236}">
                  <a16:creationId xmlns:a16="http://schemas.microsoft.com/office/drawing/2014/main" id="{46DD7E14-BB44-C7F8-739F-0C29B0B83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47683" y="1830412"/>
              <a:ext cx="2025219" cy="2700292"/>
            </a:xfrm>
            <a:prstGeom prst="rect">
              <a:avLst/>
            </a:prstGeom>
          </p:spPr>
        </p:pic>
      </p:grpSp>
      <p:sp>
        <p:nvSpPr>
          <p:cNvPr id="63" name="Rettangolo 17">
            <a:extLst>
              <a:ext uri="{FF2B5EF4-FFF2-40B4-BE49-F238E27FC236}">
                <a16:creationId xmlns:a16="http://schemas.microsoft.com/office/drawing/2014/main" id="{E11AA553-84A5-3BA4-DC4C-22FFA3DBE07F}"/>
              </a:ext>
            </a:extLst>
          </p:cNvPr>
          <p:cNvSpPr/>
          <p:nvPr/>
        </p:nvSpPr>
        <p:spPr>
          <a:xfrm>
            <a:off x="5601016" y="2559251"/>
            <a:ext cx="1105119" cy="50986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99D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Max. T</a:t>
            </a:r>
            <a:r>
              <a:rPr lang="it-IT" sz="1100" baseline="-250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it-IT" sz="11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= 888 °C, 12.5 min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15880CAC-962B-2647-525B-048F60B882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2332" y="51483"/>
            <a:ext cx="2098449" cy="1086039"/>
          </a:xfrm>
          <a:prstGeom prst="rect">
            <a:avLst/>
          </a:prstGeom>
        </p:spPr>
      </p:pic>
      <p:sp>
        <p:nvSpPr>
          <p:cNvPr id="66" name="Rettangolo 17">
            <a:extLst>
              <a:ext uri="{FF2B5EF4-FFF2-40B4-BE49-F238E27FC236}">
                <a16:creationId xmlns:a16="http://schemas.microsoft.com/office/drawing/2014/main" id="{1ABBC943-44B2-2E0E-6010-502592C28643}"/>
              </a:ext>
            </a:extLst>
          </p:cNvPr>
          <p:cNvSpPr/>
          <p:nvPr/>
        </p:nvSpPr>
        <p:spPr>
          <a:xfrm>
            <a:off x="4429432" y="4652118"/>
            <a:ext cx="2024885" cy="27493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99D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Tot. Time: ~ 3 days </a:t>
            </a:r>
            <a:r>
              <a:rPr lang="it-IT" sz="1100" dirty="0" err="1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</a:t>
            </a:r>
            <a:endParaRPr lang="it-IT" sz="1100" baseline="-25000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3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01/04/2023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Alessio D'Agliano | PhD student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372A0AF9-BF50-E064-2365-87F1006412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it-IT" sz="1950" dirty="0" err="1"/>
              <a:t>What</a:t>
            </a:r>
            <a:r>
              <a:rPr lang="it-IT" sz="1950" dirty="0"/>
              <a:t> so far – Witness test </a:t>
            </a:r>
            <a:r>
              <a:rPr lang="it-IT" sz="1950" dirty="0" err="1"/>
              <a:t>results</a:t>
            </a:r>
            <a:endParaRPr lang="en-US" sz="19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F0D0D-007B-D6FB-66D3-E674C3E50161}"/>
              </a:ext>
            </a:extLst>
          </p:cNvPr>
          <p:cNvSpPr txBox="1"/>
          <p:nvPr/>
        </p:nvSpPr>
        <p:spPr>
          <a:xfrm>
            <a:off x="-400049" y="594503"/>
            <a:ext cx="5703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3272" marR="0" lvl="2" indent="-230191" algn="l" defTabSz="457200" rtl="0" fontAlgn="auto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/>
                <a:ea typeface="ＭＳ Ｐゴシック"/>
                <a:cs typeface="ＭＳ Ｐゴシック"/>
              </a:rPr>
              <a:t>Bi-2212 </a:t>
            </a:r>
            <a:r>
              <a:rPr lang="en-US" sz="1400" dirty="0">
                <a:solidFill>
                  <a:srgbClr val="505050"/>
                </a:solidFill>
                <a:latin typeface="Helvetica"/>
                <a:ea typeface="ＭＳ Ｐゴシック"/>
                <a:cs typeface="ＭＳ Ｐゴシック"/>
              </a:rPr>
              <a:t>strands, painted with TiO</a:t>
            </a:r>
            <a:r>
              <a:rPr lang="en-US" sz="1400" baseline="-25000" dirty="0">
                <a:solidFill>
                  <a:srgbClr val="505050"/>
                </a:solidFill>
                <a:latin typeface="Helvetica"/>
                <a:ea typeface="ＭＳ Ｐゴシック"/>
                <a:cs typeface="ＭＳ Ｐゴシック"/>
              </a:rPr>
              <a:t>2</a:t>
            </a:r>
            <a:r>
              <a:rPr lang="en-US" sz="1400" dirty="0">
                <a:solidFill>
                  <a:srgbClr val="505050"/>
                </a:solidFill>
                <a:latin typeface="Helvetica"/>
                <a:ea typeface="ＭＳ Ｐゴシック"/>
                <a:cs typeface="ＭＳ Ｐゴシック"/>
              </a:rPr>
              <a:t> slurry and reacted in the oven were tested in the cryogenic bin</a:t>
            </a:r>
            <a:r>
              <a:rPr lang="en-US" sz="1400" b="0" i="0" u="none" strike="noStrike" kern="1200" cap="none" spc="0" baseline="0" dirty="0">
                <a:solidFill>
                  <a:srgbClr val="505050"/>
                </a:solidFill>
                <a:uFillTx/>
                <a:latin typeface="Helvetica"/>
                <a:ea typeface="ＭＳ Ｐゴシック"/>
                <a:cs typeface="ＭＳ Ｐゴシック"/>
              </a:rPr>
              <a:t>.</a:t>
            </a:r>
          </a:p>
        </p:txBody>
      </p:sp>
      <p:pic>
        <p:nvPicPr>
          <p:cNvPr id="4" name="Picture 3" descr="A picture containing text, white, square&#10;&#10;Description automatically generated">
            <a:extLst>
              <a:ext uri="{FF2B5EF4-FFF2-40B4-BE49-F238E27FC236}">
                <a16:creationId xmlns:a16="http://schemas.microsoft.com/office/drawing/2014/main" id="{3D50E854-62F9-4624-BA10-5D9DD52E4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0" t="21538" r="5127" b="17401"/>
          <a:stretch/>
        </p:blipFill>
        <p:spPr>
          <a:xfrm>
            <a:off x="5573157" y="7260"/>
            <a:ext cx="3570843" cy="1806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D36422-699F-EBA1-A8A4-27DF21922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8" y="2461307"/>
            <a:ext cx="3193240" cy="219758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50AFFC0-636D-B746-B2DB-359A23DF175C}"/>
              </a:ext>
            </a:extLst>
          </p:cNvPr>
          <p:cNvGrpSpPr>
            <a:grpSpLocks noChangeAspect="1"/>
          </p:cNvGrpSpPr>
          <p:nvPr/>
        </p:nvGrpSpPr>
        <p:grpSpPr>
          <a:xfrm>
            <a:off x="189619" y="1227358"/>
            <a:ext cx="2105099" cy="1124314"/>
            <a:chOff x="4894199" y="1726370"/>
            <a:chExt cx="3829050" cy="204506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9C64BDB-5341-D10C-BF83-3391E5B44B8E}"/>
                </a:ext>
              </a:extLst>
            </p:cNvPr>
            <p:cNvGrpSpPr>
              <a:grpSpLocks/>
            </p:cNvGrpSpPr>
            <p:nvPr/>
          </p:nvGrpSpPr>
          <p:grpSpPr>
            <a:xfrm>
              <a:off x="4894199" y="1726370"/>
              <a:ext cx="3829050" cy="2045061"/>
              <a:chOff x="4864964" y="1692074"/>
              <a:chExt cx="3829050" cy="2045061"/>
            </a:xfrm>
          </p:grpSpPr>
          <p:pic>
            <p:nvPicPr>
              <p:cNvPr id="30" name="Picture 29" descr="Chart, radar chart&#10;&#10;Description automatically generated">
                <a:extLst>
                  <a:ext uri="{FF2B5EF4-FFF2-40B4-BE49-F238E27FC236}">
                    <a16:creationId xmlns:a16="http://schemas.microsoft.com/office/drawing/2014/main" id="{C72A1D6F-681A-214C-9255-860AE67F27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4964" y="1692074"/>
                <a:ext cx="3829050" cy="2045061"/>
              </a:xfrm>
              <a:prstGeom prst="rect">
                <a:avLst/>
              </a:prstGeom>
            </p:spPr>
          </p:pic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D0EC1CC4-15FE-FF91-B08A-D88145D6AE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7667" y="2640308"/>
                <a:ext cx="893948" cy="0"/>
              </a:xfrm>
              <a:prstGeom prst="straightConnector1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2AA881B-E5BA-3736-D8CE-FF4CD1B4922A}"/>
                </a:ext>
              </a:extLst>
            </p:cNvPr>
            <p:cNvSpPr txBox="1">
              <a:spLocks/>
            </p:cNvSpPr>
            <p:nvPr/>
          </p:nvSpPr>
          <p:spPr>
            <a:xfrm>
              <a:off x="6336901" y="2308740"/>
              <a:ext cx="1008935" cy="363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>
                      <a:lumMod val="50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Helvetica" panose="020B0604020202020204" pitchFamily="34" charset="0"/>
                </a:rPr>
                <a:t>8.84 mm</a:t>
              </a:r>
              <a:endParaRPr lang="it-IT" sz="1000" dirty="0"/>
            </a:p>
          </p:txBody>
        </p:sp>
      </p:grpSp>
      <p:pic>
        <p:nvPicPr>
          <p:cNvPr id="32" name="Picture 31" descr="A close-up of some ropes&#10;&#10;Description automatically generated with low confidence">
            <a:extLst>
              <a:ext uri="{FF2B5EF4-FFF2-40B4-BE49-F238E27FC236}">
                <a16:creationId xmlns:a16="http://schemas.microsoft.com/office/drawing/2014/main" id="{D5FB5B06-4D95-8310-FC2A-AD263C3A3A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14" b="47137"/>
          <a:stretch/>
        </p:blipFill>
        <p:spPr>
          <a:xfrm>
            <a:off x="2478320" y="1233162"/>
            <a:ext cx="2288677" cy="11336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5C5B500-0EC2-0A41-9A67-106E84A03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032829"/>
            <a:ext cx="1904255" cy="2539007"/>
          </a:xfrm>
          <a:prstGeom prst="rect">
            <a:avLst/>
          </a:prstGeom>
        </p:spPr>
      </p:pic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1DA4E5C8-CC6E-11BC-50C4-DDEEA3B40FAC}"/>
              </a:ext>
            </a:extLst>
          </p:cNvPr>
          <p:cNvSpPr txBox="1">
            <a:spLocks/>
          </p:cNvSpPr>
          <p:nvPr/>
        </p:nvSpPr>
        <p:spPr>
          <a:xfrm>
            <a:off x="6757171" y="2366780"/>
            <a:ext cx="2233073" cy="202884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733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09585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21917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828754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438339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The </a:t>
            </a:r>
            <a:r>
              <a:rPr lang="en-US" sz="140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witness test </a:t>
            </a:r>
            <a:r>
              <a:rPr lang="en-US" sz="1400" b="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in the Oxford cryogenic bin could reveal to us not only the </a:t>
            </a:r>
            <a:r>
              <a:rPr lang="en-US" sz="140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magnitude of critical current</a:t>
            </a:r>
            <a:r>
              <a:rPr lang="en-US" sz="1400" b="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 the Bi-2212 strands could carry, but also, comparing with the predictions, give information on the </a:t>
            </a:r>
            <a:r>
              <a:rPr lang="en-US" sz="140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quality of the reaction </a:t>
            </a:r>
            <a:r>
              <a:rPr lang="en-US" sz="1400" b="0" dirty="0">
                <a:solidFill>
                  <a:srgbClr val="50504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Helvetica" panose="020B0604020202020204" pitchFamily="34" charset="0"/>
              </a:rPr>
              <a:t>carried out.</a:t>
            </a:r>
          </a:p>
        </p:txBody>
      </p:sp>
    </p:spTree>
    <p:extLst>
      <p:ext uri="{BB962C8B-B14F-4D97-AF65-F5344CB8AC3E}">
        <p14:creationId xmlns:p14="http://schemas.microsoft.com/office/powerpoint/2010/main" val="370194542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 (1)</Template>
  <TotalTime>1641</TotalTime>
  <Words>1235</Words>
  <Application>Microsoft Office PowerPoint</Application>
  <PresentationFormat>On-screen Show (16:9)</PresentationFormat>
  <Paragraphs>148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Cambria Math</vt:lpstr>
      <vt:lpstr>Helvetica</vt:lpstr>
      <vt:lpstr>Fermilab_PPT_090915</vt:lpstr>
      <vt:lpstr>PowerPoint Presentation</vt:lpstr>
      <vt:lpstr>Bi-2212 insert – Main goal</vt:lpstr>
      <vt:lpstr>Why Bi-2212?</vt:lpstr>
      <vt:lpstr>The Bi-2212 insert project</vt:lpstr>
      <vt:lpstr>PowerPoint Presentation</vt:lpstr>
      <vt:lpstr>PhD project timeline - task</vt:lpstr>
      <vt:lpstr>What so far – New strand geometry</vt:lpstr>
      <vt:lpstr>What so far – Insulation and HT</vt:lpstr>
      <vt:lpstr>What so far – Witness test results</vt:lpstr>
      <vt:lpstr>FEM analysis and model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Alessio D'Agliano</dc:creator>
  <cp:lastModifiedBy>Alessio D'Agliano</cp:lastModifiedBy>
  <cp:revision>52</cp:revision>
  <cp:lastPrinted>2014-01-20T19:40:21Z</cp:lastPrinted>
  <dcterms:created xsi:type="dcterms:W3CDTF">2022-12-05T21:50:50Z</dcterms:created>
  <dcterms:modified xsi:type="dcterms:W3CDTF">2023-01-04T20:58:36Z</dcterms:modified>
</cp:coreProperties>
</file>