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4"/>
  </p:notesMasterIdLst>
  <p:handoutMasterIdLst>
    <p:handoutMasterId r:id="rId15"/>
  </p:handoutMasterIdLst>
  <p:sldIdLst>
    <p:sldId id="256" r:id="rId2"/>
    <p:sldId id="769" r:id="rId3"/>
    <p:sldId id="775" r:id="rId4"/>
    <p:sldId id="776" r:id="rId5"/>
    <p:sldId id="779" r:id="rId6"/>
    <p:sldId id="781" r:id="rId7"/>
    <p:sldId id="774" r:id="rId8"/>
    <p:sldId id="777" r:id="rId9"/>
    <p:sldId id="782" r:id="rId10"/>
    <p:sldId id="778" r:id="rId11"/>
    <p:sldId id="780" r:id="rId12"/>
    <p:sldId id="783"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FFFFFF"/>
    <a:srgbClr val="0728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6"/>
    <p:restoredTop sz="94674"/>
  </p:normalViewPr>
  <p:slideViewPr>
    <p:cSldViewPr snapToGrid="0" snapToObjects="1">
      <p:cViewPr varScale="1">
        <p:scale>
          <a:sx n="53" d="100"/>
          <a:sy n="53" d="100"/>
        </p:scale>
        <p:origin x="678" y="9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F4A44D-F9FB-F341-B4CB-D8DF2408A8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EE71D3-F16E-C74A-B850-2EBECCB97E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78E4D7-26F9-5244-A705-35723188DE87}" type="datetimeFigureOut">
              <a:rPr lang="en-US" smtClean="0"/>
              <a:t>1/18/2023</a:t>
            </a:fld>
            <a:endParaRPr lang="en-US"/>
          </a:p>
        </p:txBody>
      </p:sp>
      <p:sp>
        <p:nvSpPr>
          <p:cNvPr id="4" name="Footer Placeholder 3">
            <a:extLst>
              <a:ext uri="{FF2B5EF4-FFF2-40B4-BE49-F238E27FC236}">
                <a16:creationId xmlns:a16="http://schemas.microsoft.com/office/drawing/2014/main" id="{59B42848-1C1B-3C47-B06A-D6323FB4D1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15902C-9A6D-9449-A842-0E9EEAB4E0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DA1B12-0D4C-8748-A5BF-F4746E4F220E}" type="slidenum">
              <a:rPr lang="en-US" smtClean="0"/>
              <a:t>‹#›</a:t>
            </a:fld>
            <a:endParaRPr lang="en-US"/>
          </a:p>
        </p:txBody>
      </p:sp>
    </p:spTree>
    <p:extLst>
      <p:ext uri="{BB962C8B-B14F-4D97-AF65-F5344CB8AC3E}">
        <p14:creationId xmlns:p14="http://schemas.microsoft.com/office/powerpoint/2010/main" val="3464524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9" name="Shape 10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1963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91" name="Group"/>
          <p:cNvGrpSpPr/>
          <p:nvPr/>
        </p:nvGrpSpPr>
        <p:grpSpPr>
          <a:xfrm>
            <a:off x="2730559" y="-285258"/>
            <a:ext cx="18896263" cy="14275987"/>
            <a:chOff x="0" y="0"/>
            <a:chExt cx="18896262" cy="14275986"/>
          </a:xfrm>
        </p:grpSpPr>
        <p:grpSp>
          <p:nvGrpSpPr>
            <p:cNvPr id="67" name="Group"/>
            <p:cNvGrpSpPr/>
            <p:nvPr/>
          </p:nvGrpSpPr>
          <p:grpSpPr>
            <a:xfrm>
              <a:off x="1253052" y="14031754"/>
              <a:ext cx="16435735" cy="244233"/>
              <a:chOff x="0" y="0"/>
              <a:chExt cx="16435735" cy="244231"/>
            </a:xfrm>
          </p:grpSpPr>
          <p:sp>
            <p:nvSpPr>
              <p:cNvPr id="5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0"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63" name="Group"/>
              <p:cNvGrpSpPr/>
              <p:nvPr/>
            </p:nvGrpSpPr>
            <p:grpSpPr>
              <a:xfrm>
                <a:off x="10494388" y="0"/>
                <a:ext cx="914404" cy="244232"/>
                <a:chOff x="0" y="0"/>
                <a:chExt cx="914403" cy="244231"/>
              </a:xfrm>
            </p:grpSpPr>
            <p:sp>
              <p:nvSpPr>
                <p:cNvPr id="61"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2"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66" name="Group"/>
              <p:cNvGrpSpPr/>
              <p:nvPr/>
            </p:nvGrpSpPr>
            <p:grpSpPr>
              <a:xfrm>
                <a:off x="5007986" y="0"/>
                <a:ext cx="914404" cy="244232"/>
                <a:chOff x="0" y="0"/>
                <a:chExt cx="914403" cy="244231"/>
              </a:xfrm>
            </p:grpSpPr>
            <p:sp>
              <p:nvSpPr>
                <p:cNvPr id="64"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5"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76" name="Group"/>
            <p:cNvGrpSpPr/>
            <p:nvPr/>
          </p:nvGrpSpPr>
          <p:grpSpPr>
            <a:xfrm>
              <a:off x="1253052" y="0"/>
              <a:ext cx="16435735" cy="244233"/>
              <a:chOff x="0" y="0"/>
              <a:chExt cx="16435735" cy="244231"/>
            </a:xfrm>
          </p:grpSpPr>
          <p:sp>
            <p:nvSpPr>
              <p:cNvPr id="68"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9"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72" name="Group"/>
              <p:cNvGrpSpPr/>
              <p:nvPr/>
            </p:nvGrpSpPr>
            <p:grpSpPr>
              <a:xfrm>
                <a:off x="10494388" y="0"/>
                <a:ext cx="914404" cy="244232"/>
                <a:chOff x="0" y="0"/>
                <a:chExt cx="914403" cy="244231"/>
              </a:xfrm>
            </p:grpSpPr>
            <p:sp>
              <p:nvSpPr>
                <p:cNvPr id="70"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1"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75" name="Group"/>
              <p:cNvGrpSpPr/>
              <p:nvPr/>
            </p:nvGrpSpPr>
            <p:grpSpPr>
              <a:xfrm>
                <a:off x="5007986" y="0"/>
                <a:ext cx="914404" cy="244232"/>
                <a:chOff x="0" y="0"/>
                <a:chExt cx="914403" cy="244231"/>
              </a:xfrm>
            </p:grpSpPr>
            <p:sp>
              <p:nvSpPr>
                <p:cNvPr id="73"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83" name="Group"/>
            <p:cNvGrpSpPr/>
            <p:nvPr/>
          </p:nvGrpSpPr>
          <p:grpSpPr>
            <a:xfrm>
              <a:off x="0" y="2570118"/>
              <a:ext cx="245504" cy="10058272"/>
              <a:chOff x="0" y="-1"/>
              <a:chExt cx="245503" cy="10058271"/>
            </a:xfrm>
          </p:grpSpPr>
          <p:sp>
            <p:nvSpPr>
              <p:cNvPr id="77"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8"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9"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0"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1"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2"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90" name="Group"/>
            <p:cNvGrpSpPr/>
            <p:nvPr/>
          </p:nvGrpSpPr>
          <p:grpSpPr>
            <a:xfrm>
              <a:off x="18650759" y="2570118"/>
              <a:ext cx="245504" cy="10058272"/>
              <a:chOff x="0" y="-1"/>
              <a:chExt cx="245503" cy="10058271"/>
            </a:xfrm>
          </p:grpSpPr>
          <p:sp>
            <p:nvSpPr>
              <p:cNvPr id="84"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5"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6"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7"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8"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9"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sp>
        <p:nvSpPr>
          <p:cNvPr id="92" name="Rectangle"/>
          <p:cNvSpPr/>
          <p:nvPr/>
        </p:nvSpPr>
        <p:spPr>
          <a:xfrm>
            <a:off x="3048919" y="12647548"/>
            <a:ext cx="21387918"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93" name="RGB_White-Seal_White-Mark_SC_Horizontal–400dpi.png" descr="RGB_White-Seal_White-Mark_SC_Horizontal–400dpi.png"/>
          <p:cNvPicPr>
            <a:picLocks noChangeAspect="1"/>
          </p:cNvPicPr>
          <p:nvPr/>
        </p:nvPicPr>
        <p:blipFill>
          <a:blip r:embed="rId2"/>
          <a:stretch>
            <a:fillRect/>
          </a:stretch>
        </p:blipFill>
        <p:spPr>
          <a:xfrm>
            <a:off x="3381285" y="12915720"/>
            <a:ext cx="3140938" cy="527230"/>
          </a:xfrm>
          <a:prstGeom prst="rect">
            <a:avLst/>
          </a:prstGeom>
          <a:ln w="12700">
            <a:miter lim="400000"/>
          </a:ln>
        </p:spPr>
      </p:pic>
      <p:pic>
        <p:nvPicPr>
          <p:cNvPr id="94" name="20160714_001-2-Edit_blueppt.jpg" descr="20160714_001-2-Edit_blue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625" y="-1"/>
            <a:ext cx="24518542" cy="16929506"/>
          </a:xfrm>
          <a:prstGeom prst="rect">
            <a:avLst/>
          </a:prstGeom>
          <a:ln w="12700">
            <a:miter lim="400000"/>
          </a:ln>
        </p:spPr>
      </p:pic>
      <p:sp>
        <p:nvSpPr>
          <p:cNvPr id="95" name="Rectangle"/>
          <p:cNvSpPr/>
          <p:nvPr/>
        </p:nvSpPr>
        <p:spPr>
          <a:xfrm>
            <a:off x="-53758" y="9783877"/>
            <a:ext cx="24491516" cy="3937828"/>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6" name="Body Level One…"/>
          <p:cNvSpPr txBox="1">
            <a:spLocks noGrp="1"/>
          </p:cNvSpPr>
          <p:nvPr>
            <p:ph type="body" sz="quarter" idx="1"/>
          </p:nvPr>
        </p:nvSpPr>
        <p:spPr>
          <a:xfrm>
            <a:off x="3965578" y="9783877"/>
            <a:ext cx="16452852" cy="1610107"/>
          </a:xfrm>
          <a:prstGeom prst="rect">
            <a:avLst/>
          </a:prstGeom>
        </p:spPr>
        <p:txBody>
          <a:bodyPr anchor="b"/>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7" name="Rectangle"/>
          <p:cNvSpPr/>
          <p:nvPr/>
        </p:nvSpPr>
        <p:spPr>
          <a:xfrm>
            <a:off x="-53758" y="4367615"/>
            <a:ext cx="24491516" cy="4367618"/>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8" name="Rectangle"/>
          <p:cNvSpPr>
            <a:spLocks noGrp="1"/>
          </p:cNvSpPr>
          <p:nvPr>
            <p:ph type="body" sz="half" idx="13"/>
          </p:nvPr>
        </p:nvSpPr>
        <p:spPr>
          <a:xfrm>
            <a:off x="4725" y="5077962"/>
            <a:ext cx="24374552" cy="3149602"/>
          </a:xfrm>
          <a:prstGeom prst="rect">
            <a:avLst/>
          </a:prstGeom>
        </p:spPr>
        <p:txBody>
          <a:bodyPr anchor="ctr"/>
          <a:lstStyle/>
          <a:p>
            <a:pPr marL="124324" indent="-124324">
              <a:defRPr sz="4800"/>
            </a:pPr>
            <a:endParaRPr/>
          </a:p>
        </p:txBody>
      </p:sp>
      <p:pic>
        <p:nvPicPr>
          <p:cNvPr id="99" name="image3.png" descr="image3.png"/>
          <p:cNvPicPr>
            <a:picLocks noChangeAspect="1"/>
          </p:cNvPicPr>
          <p:nvPr/>
        </p:nvPicPr>
        <p:blipFill>
          <a:blip r:embed="rId4"/>
          <a:stretch>
            <a:fillRect/>
          </a:stretch>
        </p:blipFill>
        <p:spPr>
          <a:xfrm>
            <a:off x="196308" y="143041"/>
            <a:ext cx="5684676" cy="2040801"/>
          </a:xfrm>
          <a:prstGeom prst="rect">
            <a:avLst/>
          </a:prstGeom>
          <a:ln w="12700">
            <a:miter lim="400000"/>
          </a:ln>
        </p:spPr>
      </p:pic>
      <p:sp>
        <p:nvSpPr>
          <p:cNvPr id="100" name="Slide Number"/>
          <p:cNvSpPr txBox="1">
            <a:spLocks noGrp="1"/>
          </p:cNvSpPr>
          <p:nvPr>
            <p:ph type="sldNum" sz="quarter" idx="2"/>
          </p:nvPr>
        </p:nvSpPr>
        <p:spPr>
          <a:xfrm>
            <a:off x="15670591" y="12481561"/>
            <a:ext cx="483809" cy="462279"/>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9" name="Body Level One…"/>
          <p:cNvSpPr txBox="1">
            <a:spLocks noGrp="1"/>
          </p:cNvSpPr>
          <p:nvPr>
            <p:ph type="body" idx="1" hasCustomPrompt="1"/>
          </p:nvPr>
        </p:nvSpPr>
        <p:spPr>
          <a:prstGeom prst="rect">
            <a:avLst/>
          </a:prstGeom>
        </p:spPr>
        <p:txBody>
          <a:bodyPr>
            <a:normAutofit/>
          </a:bodyPr>
          <a:lstStyle>
            <a:lvl1pPr indent="-522000">
              <a:defRPr sz="6000"/>
            </a:lvl1pPr>
            <a:lvl2pPr marL="977648" indent="-520448">
              <a:buFont typeface="Wingdings" panose="05000000000000000000" pitchFamily="2" charset="2"/>
              <a:buChar char="§"/>
              <a:defRPr sz="5400"/>
            </a:lvl2pPr>
            <a:lvl3pPr>
              <a:defRPr sz="4800"/>
            </a:lvl3pPr>
            <a:lvl4pPr marL="1754777" indent="-522000">
              <a:buFont typeface="Wingdings" panose="05000000000000000000" pitchFamily="2" charset="2"/>
              <a:buChar char="§"/>
              <a:defRPr sz="4400"/>
            </a:lvl4pPr>
            <a:lvl5pPr marL="2281428" indent="-452628">
              <a:buFont typeface="Arial" panose="020B0604020202020204" pitchFamily="34" charset="0"/>
              <a:buChar char="•"/>
              <a:defRPr sz="4400"/>
            </a:lvl5p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 name="Footer Placeholder 1">
            <a:extLst>
              <a:ext uri="{FF2B5EF4-FFF2-40B4-BE49-F238E27FC236}">
                <a16:creationId xmlns:a16="http://schemas.microsoft.com/office/drawing/2014/main" id="{994E1FD9-5A01-6048-A7ED-2AFE9F4960F9}"/>
              </a:ext>
            </a:extLst>
          </p:cNvPr>
          <p:cNvSpPr>
            <a:spLocks noGrp="1"/>
          </p:cNvSpPr>
          <p:nvPr>
            <p:ph type="ftr" sz="quarter" idx="10"/>
          </p:nvPr>
        </p:nvSpPr>
        <p:spPr>
          <a:xfrm>
            <a:off x="8077200" y="12712700"/>
            <a:ext cx="8229600" cy="730250"/>
          </a:xfrm>
          <a:prstGeom prst="rect">
            <a:avLst/>
          </a:prstGeom>
        </p:spPr>
        <p:txBody>
          <a:bodyPr/>
          <a:lstStyle>
            <a:lvl1pPr>
              <a:defRPr sz="2400">
                <a:solidFill>
                  <a:schemeClr val="bg1"/>
                </a:solidFill>
              </a:defRPr>
            </a:lvl1pPr>
          </a:lstStyle>
          <a:p>
            <a:r>
              <a:rPr lang="en-US"/>
              <a:t>General MDP Meeting, 01/18/2023</a:t>
            </a:r>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userDrawn="1"/>
        </p:nvSpPr>
        <p:spPr>
          <a:xfrm>
            <a:off x="7" y="3"/>
            <a:ext cx="24383994" cy="17990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2" name="Title 1"/>
          <p:cNvSpPr>
            <a:spLocks noGrp="1"/>
          </p:cNvSpPr>
          <p:nvPr>
            <p:ph type="title"/>
          </p:nvPr>
        </p:nvSpPr>
        <p:spPr>
          <a:xfrm>
            <a:off x="5293115" y="2"/>
            <a:ext cx="16830906" cy="1769328"/>
          </a:xfrm>
        </p:spPr>
        <p:txBody>
          <a:bodyPr>
            <a:normAutofit/>
          </a:bodyPr>
          <a:lstStyle>
            <a:lvl1pPr algn="ctr">
              <a:defRPr sz="8000">
                <a:solidFill>
                  <a:schemeClr val="bg1"/>
                </a:solidFill>
                <a:latin typeface="Calibri" panose="020F0502020204030204" pitchFamily="34" charset="0"/>
              </a:defRPr>
            </a:lvl1pPr>
          </a:lstStyle>
          <a:p>
            <a:r>
              <a:rPr lang="en-US" dirty="0"/>
              <a:t>Click to edit Master title style</a:t>
            </a:r>
          </a:p>
        </p:txBody>
      </p:sp>
      <p:pic>
        <p:nvPicPr>
          <p:cNvPr id="5" name="Picture 4"/>
          <p:cNvPicPr>
            <a:picLocks noChangeAspect="1"/>
          </p:cNvPicPr>
          <p:nvPr userDrawn="1"/>
        </p:nvPicPr>
        <p:blipFill>
          <a:blip r:embed="rId2"/>
          <a:stretch>
            <a:fillRect/>
          </a:stretch>
        </p:blipFill>
        <p:spPr>
          <a:xfrm>
            <a:off x="213367" y="124692"/>
            <a:ext cx="4113310" cy="1496932"/>
          </a:xfrm>
          <a:prstGeom prst="rect">
            <a:avLst/>
          </a:prstGeom>
        </p:spPr>
      </p:pic>
      <p:sp>
        <p:nvSpPr>
          <p:cNvPr id="8" name="Shape 71"/>
          <p:cNvSpPr/>
          <p:nvPr userDrawn="1"/>
        </p:nvSpPr>
        <p:spPr>
          <a:xfrm flipV="1">
            <a:off x="5293112" y="0"/>
            <a:ext cx="4248" cy="1828800"/>
          </a:xfrm>
          <a:prstGeom prst="line">
            <a:avLst/>
          </a:prstGeom>
          <a:ln w="25400">
            <a:solidFill>
              <a:schemeClr val="accent2">
                <a:satOff val="-4966"/>
                <a:lumOff val="-10549"/>
              </a:schemeClr>
            </a:solidFill>
          </a:ln>
          <a:effectLst>
            <a:outerShdw blurRad="38100" dist="20000" dir="5400000" rotWithShape="0">
              <a:srgbClr val="000000">
                <a:alpha val="38000"/>
              </a:srgbClr>
            </a:outerShdw>
          </a:effectLst>
        </p:spPr>
        <p:txBody>
          <a:bodyPr lIns="91438" rIns="91438"/>
          <a:lstStyle/>
          <a:p>
            <a:endParaRPr sz="3600"/>
          </a:p>
        </p:txBody>
      </p:sp>
      <p:sp>
        <p:nvSpPr>
          <p:cNvPr id="6" name="Slide Number Placeholder 5"/>
          <p:cNvSpPr>
            <a:spLocks noGrp="1"/>
          </p:cNvSpPr>
          <p:nvPr>
            <p:ph type="sldNum" sz="quarter" idx="12"/>
          </p:nvPr>
        </p:nvSpPr>
        <p:spPr>
          <a:xfrm>
            <a:off x="23746365" y="12963747"/>
            <a:ext cx="444348" cy="492438"/>
          </a:xfrm>
        </p:spPr>
        <p:txBody>
          <a:bodyPr/>
          <a:lstStyle/>
          <a:p>
            <a:fld id="{D260E43B-7F43-FA45-AAB7-E054FD6CC4E3}" type="slidenum">
              <a:rPr lang="en-US" smtClean="0"/>
              <a:t>‹#›</a:t>
            </a:fld>
            <a:endParaRPr lang="en-US" dirty="0"/>
          </a:p>
        </p:txBody>
      </p:sp>
      <p:pic>
        <p:nvPicPr>
          <p:cNvPr id="7" name="Picture 12" descr="Afbeeldingsresultaat voor lbl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268168" y="193288"/>
            <a:ext cx="1937412" cy="13827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11459184" y="12859967"/>
            <a:ext cx="2735044" cy="584775"/>
          </a:xfrm>
          <a:prstGeom prst="rect">
            <a:avLst/>
          </a:prstGeom>
          <a:noFill/>
        </p:spPr>
        <p:txBody>
          <a:bodyPr wrap="none" rtlCol="0">
            <a:spAutoFit/>
          </a:bodyPr>
          <a:lstStyle/>
          <a:p>
            <a:r>
              <a:rPr lang="en-US" sz="3200" dirty="0">
                <a:solidFill>
                  <a:schemeClr val="bg1"/>
                </a:solidFill>
              </a:rPr>
              <a:t>M. </a:t>
            </a:r>
            <a:r>
              <a:rPr lang="en-US" sz="3200" dirty="0" err="1">
                <a:solidFill>
                  <a:schemeClr val="bg1"/>
                </a:solidFill>
              </a:rPr>
              <a:t>Marchevsky</a:t>
            </a:r>
            <a:endParaRPr lang="en-US" sz="3200" dirty="0">
              <a:solidFill>
                <a:schemeClr val="bg1"/>
              </a:solidFill>
            </a:endParaRPr>
          </a:p>
        </p:txBody>
      </p:sp>
    </p:spTree>
    <p:extLst>
      <p:ext uri="{BB962C8B-B14F-4D97-AF65-F5344CB8AC3E}">
        <p14:creationId xmlns:p14="http://schemas.microsoft.com/office/powerpoint/2010/main" val="1795716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3" name="RGB_White-Seal_White-Mark_SC_Horizontal–400dpi.png" descr="RGB_White-Seal_White-Mark_SC_Horizontal–400dpi.png"/>
          <p:cNvPicPr>
            <a:picLocks noChangeAspect="1"/>
          </p:cNvPicPr>
          <p:nvPr/>
        </p:nvPicPr>
        <p:blipFill>
          <a:blip r:embed="rId5"/>
          <a:stretch>
            <a:fillRect/>
          </a:stretch>
        </p:blipFill>
        <p:spPr>
          <a:xfrm>
            <a:off x="379474" y="12883246"/>
            <a:ext cx="3140937" cy="527230"/>
          </a:xfrm>
          <a:prstGeom prst="rect">
            <a:avLst/>
          </a:prstGeom>
          <a:ln w="12700">
            <a:miter lim="400000"/>
          </a:ln>
        </p:spPr>
      </p:pic>
      <p:sp>
        <p:nvSpPr>
          <p:cNvPr id="4"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5" name="image3.png" descr="image3.png"/>
          <p:cNvPicPr>
            <a:picLocks noChangeAspect="1"/>
          </p:cNvPicPr>
          <p:nvPr/>
        </p:nvPicPr>
        <p:blipFill>
          <a:blip r:embed="rId6"/>
          <a:stretch>
            <a:fillRect/>
          </a:stretch>
        </p:blipFill>
        <p:spPr>
          <a:xfrm>
            <a:off x="161229" y="249093"/>
            <a:ext cx="4645210" cy="1667633"/>
          </a:xfrm>
          <a:prstGeom prst="rect">
            <a:avLst/>
          </a:prstGeom>
          <a:ln w="12700">
            <a:miter lim="400000"/>
          </a:ln>
        </p:spPr>
      </p:pic>
      <p:sp>
        <p:nvSpPr>
          <p:cNvPr id="6" name="Line"/>
          <p:cNvSpPr/>
          <p:nvPr/>
        </p:nvSpPr>
        <p:spPr>
          <a:xfrm flipV="1">
            <a:off x="5032281" y="181651"/>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7" name="Title Text"/>
          <p:cNvSpPr txBox="1">
            <a:spLocks noGrp="1"/>
          </p:cNvSpPr>
          <p:nvPr>
            <p:ph type="title"/>
          </p:nvPr>
        </p:nvSpPr>
        <p:spPr>
          <a:xfrm>
            <a:off x="5310554" y="-25400"/>
            <a:ext cx="19107378" cy="2213071"/>
          </a:xfrm>
          <a:prstGeom prst="rect">
            <a:avLst/>
          </a:prstGeom>
          <a:solidFill>
            <a:srgbClr val="1F497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normAutofit/>
          </a:bodyPr>
          <a:lstStyle/>
          <a:p>
            <a:r>
              <a:t>Title Text</a:t>
            </a:r>
          </a:p>
        </p:txBody>
      </p:sp>
      <p:sp>
        <p:nvSpPr>
          <p:cNvPr id="9" name="Slide Number"/>
          <p:cNvSpPr txBox="1">
            <a:spLocks noGrp="1"/>
          </p:cNvSpPr>
          <p:nvPr>
            <p:ph type="sldNum" sz="quarter" idx="2"/>
          </p:nvPr>
        </p:nvSpPr>
        <p:spPr>
          <a:xfrm>
            <a:off x="23223645" y="13059562"/>
            <a:ext cx="483809" cy="462279"/>
          </a:xfrm>
          <a:prstGeom prst="rect">
            <a:avLst/>
          </a:prstGeom>
          <a:ln w="12700">
            <a:miter lim="400000"/>
          </a:ln>
        </p:spPr>
        <p:txBody>
          <a:bodyPr wrap="none" lIns="91438" tIns="91438" rIns="91438" bIns="91438" anchor="ctr">
            <a:spAutoFit/>
          </a:bodyPr>
          <a:lstStyle>
            <a:lvl1pPr algn="r">
              <a:defRPr sz="2000">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
        <p:nvSpPr>
          <p:cNvPr id="10" name="Body Level One…"/>
          <p:cNvSpPr txBox="1">
            <a:spLocks noGrp="1"/>
          </p:cNvSpPr>
          <p:nvPr>
            <p:ph type="body" idx="1"/>
          </p:nvPr>
        </p:nvSpPr>
        <p:spPr>
          <a:xfrm>
            <a:off x="703555" y="2612015"/>
            <a:ext cx="22270530" cy="9051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2pPr marL="977648" indent="-520448"/>
            <a:lvl3pPr marL="1388423" indent="-474023"/>
            <a:lvl4pPr marL="1754777" indent="-383177"/>
            <a:lvl5pPr marL="2281428" indent="-452628"/>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 name="Footer Placeholder 11">
            <a:extLst>
              <a:ext uri="{FF2B5EF4-FFF2-40B4-BE49-F238E27FC236}">
                <a16:creationId xmlns:a16="http://schemas.microsoft.com/office/drawing/2014/main" id="{FF9F4FF4-AE5A-EA4E-87EE-2568EF9A8AAE}"/>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600">
                <a:solidFill>
                  <a:schemeClr val="bg1"/>
                </a:solidFill>
              </a:defRPr>
            </a:lvl1pPr>
          </a:lstStyle>
          <a:p>
            <a:r>
              <a:rPr lang="en-US"/>
              <a:t>General MDP Meeting, 01/18/2023</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Lst>
  <p:transition spd="med"/>
  <p:hf hdr="0" dt="0"/>
  <p:txStyles>
    <p:titleStyle>
      <a:lvl1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2pPr>
      <a:lvl3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3pPr>
      <a:lvl4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4pPr>
      <a:lvl5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5pPr>
      <a:lvl6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6pPr>
      <a:lvl7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7pPr>
      <a:lvl8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8pPr>
      <a:lvl9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9pPr>
    </p:titleStyle>
    <p:body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55962" marR="0" indent="-498763"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48921" marR="0" indent="-434521"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06880" marR="0" indent="-33528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05990" marR="0" indent="-37719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p:bodyStyle>
    <p:otherStyle>
      <a:lvl1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1pPr>
      <a:lvl2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2pPr>
      <a:lvl3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3pPr>
      <a:lvl4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4pPr>
      <a:lvl5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5pPr>
      <a:lvl6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6pPr>
      <a:lvl7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7pPr>
      <a:lvl8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8pPr>
      <a:lvl9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oren Prestemon…"/>
          <p:cNvSpPr txBox="1">
            <a:spLocks noGrp="1"/>
          </p:cNvSpPr>
          <p:nvPr>
            <p:ph type="body" sz="half" idx="1"/>
          </p:nvPr>
        </p:nvSpPr>
        <p:spPr>
          <a:xfrm>
            <a:off x="3324225" y="8713470"/>
            <a:ext cx="18040350" cy="5002530"/>
          </a:xfrm>
          <a:prstGeom prst="rect">
            <a:avLst/>
          </a:prstGeom>
          <a:solidFill>
            <a:srgbClr val="1F497D">
              <a:alpha val="48000"/>
            </a:srgbClr>
          </a:solidFill>
        </p:spPr>
        <p:txBody>
          <a:bodyPr>
            <a:normAutofit/>
          </a:bodyPr>
          <a:lstStyle/>
          <a:p>
            <a:pPr>
              <a:spcBef>
                <a:spcPts val="0"/>
              </a:spcBef>
              <a:spcAft>
                <a:spcPts val="1200"/>
              </a:spcAft>
            </a:pPr>
            <a:r>
              <a:rPr lang="en-US" sz="3600" dirty="0"/>
              <a:t>Laura Garcia Fajardo and the Bi-2212 CCT team at LBNL.</a:t>
            </a:r>
          </a:p>
          <a:p>
            <a:pPr>
              <a:spcBef>
                <a:spcPts val="0"/>
              </a:spcBef>
            </a:pPr>
            <a:r>
              <a:rPr lang="en-US" sz="3600" dirty="0"/>
              <a:t>Special thanks and recognition to Mechanical Technicians from LBNL: </a:t>
            </a:r>
          </a:p>
          <a:p>
            <a:pPr>
              <a:spcBef>
                <a:spcPts val="0"/>
              </a:spcBef>
              <a:spcAft>
                <a:spcPts val="1200"/>
              </a:spcAft>
            </a:pPr>
            <a:r>
              <a:rPr lang="en-US" sz="3600" dirty="0"/>
              <a:t>Mark </a:t>
            </a:r>
            <a:r>
              <a:rPr lang="en-US" sz="3600" dirty="0" err="1"/>
              <a:t>Krutulis</a:t>
            </a:r>
            <a:r>
              <a:rPr lang="en-US" sz="3600" dirty="0"/>
              <a:t>, Chet Spencer and Derek </a:t>
            </a:r>
            <a:r>
              <a:rPr lang="en-US" sz="3600" dirty="0" err="1"/>
              <a:t>Hochvert</a:t>
            </a:r>
            <a:endParaRPr lang="en-US" sz="3600" dirty="0"/>
          </a:p>
          <a:p>
            <a:pPr>
              <a:spcBef>
                <a:spcPts val="0"/>
              </a:spcBef>
            </a:pPr>
            <a:r>
              <a:rPr lang="en-US" sz="3600" dirty="0"/>
              <a:t>Special thanks to our colleagues at NHMFL:</a:t>
            </a:r>
          </a:p>
          <a:p>
            <a:pPr>
              <a:spcBef>
                <a:spcPts val="0"/>
              </a:spcBef>
              <a:spcAft>
                <a:spcPts val="1200"/>
              </a:spcAft>
            </a:pPr>
            <a:r>
              <a:rPr lang="en-US" sz="3600" dirty="0"/>
              <a:t> Daniel Davis, Ulf </a:t>
            </a:r>
            <a:r>
              <a:rPr lang="en-US" sz="3600" dirty="0" err="1"/>
              <a:t>Trociewitz</a:t>
            </a:r>
            <a:r>
              <a:rPr lang="en-US" sz="3600" dirty="0"/>
              <a:t>, and Jun Lu</a:t>
            </a:r>
          </a:p>
          <a:p>
            <a:pPr>
              <a:spcBef>
                <a:spcPts val="1800"/>
              </a:spcBef>
            </a:pPr>
            <a:r>
              <a:rPr lang="en-GB" sz="2800" b="1" dirty="0"/>
              <a:t>General MDP Meeting</a:t>
            </a:r>
          </a:p>
          <a:p>
            <a:pPr>
              <a:spcBef>
                <a:spcPts val="0"/>
              </a:spcBef>
            </a:pPr>
            <a:r>
              <a:rPr lang="en-GB" sz="2800" b="1" dirty="0"/>
              <a:t>01/18/2023</a:t>
            </a:r>
          </a:p>
          <a:p>
            <a:pPr>
              <a:lnSpc>
                <a:spcPct val="80000"/>
              </a:lnSpc>
              <a:spcBef>
                <a:spcPts val="600"/>
              </a:spcBef>
              <a:defRPr sz="3600"/>
            </a:pPr>
            <a:endParaRPr dirty="0"/>
          </a:p>
        </p:txBody>
      </p:sp>
      <p:sp>
        <p:nvSpPr>
          <p:cNvPr id="1012" name="High Field Magnet Technology…"/>
          <p:cNvSpPr txBox="1"/>
          <p:nvPr/>
        </p:nvSpPr>
        <p:spPr>
          <a:xfrm>
            <a:off x="1056132" y="5949638"/>
            <a:ext cx="22271736" cy="1215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a:spAutoFit/>
          </a:bodyPr>
          <a:lstStyle>
            <a:lvl1pPr algn="ctr">
              <a:defRPr sz="6700">
                <a:solidFill>
                  <a:srgbClr val="FFFFFF"/>
                </a:solidFill>
                <a:latin typeface="Franklin Gothic Book"/>
                <a:ea typeface="Franklin Gothic Book"/>
                <a:cs typeface="Franklin Gothic Book"/>
                <a:sym typeface="Franklin Gothic Book"/>
              </a:defRPr>
            </a:lvl1pPr>
          </a:lstStyle>
          <a:p>
            <a:pPr>
              <a:spcAft>
                <a:spcPts val="2400"/>
              </a:spcAft>
            </a:pPr>
            <a:r>
              <a:rPr lang="en-US" b="1" dirty="0"/>
              <a:t>Status of Bi-CCT1 coil fabrication</a:t>
            </a:r>
            <a:endParaRPr lang="en-GB"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3E40-971C-4770-8A12-018803862CB6}"/>
              </a:ext>
            </a:extLst>
          </p:cNvPr>
          <p:cNvSpPr>
            <a:spLocks noGrp="1"/>
          </p:cNvSpPr>
          <p:nvPr>
            <p:ph type="title"/>
          </p:nvPr>
        </p:nvSpPr>
        <p:spPr/>
        <p:txBody>
          <a:bodyPr/>
          <a:lstStyle/>
          <a:p>
            <a:r>
              <a:rPr lang="en-US" dirty="0">
                <a:solidFill>
                  <a:srgbClr val="FFFF00"/>
                </a:solidFill>
              </a:rPr>
              <a:t>Winding of the inner layer</a:t>
            </a:r>
            <a:endParaRPr lang="en-US" dirty="0"/>
          </a:p>
        </p:txBody>
      </p:sp>
      <p:sp>
        <p:nvSpPr>
          <p:cNvPr id="3" name="Slide Number Placeholder 2">
            <a:extLst>
              <a:ext uri="{FF2B5EF4-FFF2-40B4-BE49-F238E27FC236}">
                <a16:creationId xmlns:a16="http://schemas.microsoft.com/office/drawing/2014/main" id="{D3680049-B737-4CBD-979E-F17E056A6AC6}"/>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5" name="Footer Placeholder 4">
            <a:extLst>
              <a:ext uri="{FF2B5EF4-FFF2-40B4-BE49-F238E27FC236}">
                <a16:creationId xmlns:a16="http://schemas.microsoft.com/office/drawing/2014/main" id="{4B1EB960-CB52-472A-8423-E2C4C7EF4B87}"/>
              </a:ext>
            </a:extLst>
          </p:cNvPr>
          <p:cNvSpPr>
            <a:spLocks noGrp="1"/>
          </p:cNvSpPr>
          <p:nvPr>
            <p:ph type="ftr" sz="quarter" idx="10"/>
          </p:nvPr>
        </p:nvSpPr>
        <p:spPr/>
        <p:txBody>
          <a:bodyPr/>
          <a:lstStyle/>
          <a:p>
            <a:r>
              <a:rPr lang="en-US"/>
              <a:t>General MDP Meeting, 01/18/2023</a:t>
            </a:r>
            <a:endParaRPr lang="en-US" dirty="0"/>
          </a:p>
        </p:txBody>
      </p:sp>
      <p:pic>
        <p:nvPicPr>
          <p:cNvPr id="6" name="Picture 5">
            <a:extLst>
              <a:ext uri="{FF2B5EF4-FFF2-40B4-BE49-F238E27FC236}">
                <a16:creationId xmlns:a16="http://schemas.microsoft.com/office/drawing/2014/main" id="{4CB30D00-BFEF-46F7-8857-961BFBF9F4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3545" y="4655295"/>
            <a:ext cx="12120455" cy="7086642"/>
          </a:xfrm>
          <a:prstGeom prst="rect">
            <a:avLst/>
          </a:prstGeom>
        </p:spPr>
      </p:pic>
      <p:pic>
        <p:nvPicPr>
          <p:cNvPr id="8" name="Picture 7">
            <a:extLst>
              <a:ext uri="{FF2B5EF4-FFF2-40B4-BE49-F238E27FC236}">
                <a16:creationId xmlns:a16="http://schemas.microsoft.com/office/drawing/2014/main" id="{64293DF5-9923-4DA2-A632-F8B4D5505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4655294"/>
            <a:ext cx="12673584" cy="7086643"/>
          </a:xfrm>
          <a:prstGeom prst="rect">
            <a:avLst/>
          </a:prstGeom>
        </p:spPr>
      </p:pic>
      <p:cxnSp>
        <p:nvCxnSpPr>
          <p:cNvPr id="10" name="Straight Arrow Connector 9">
            <a:extLst>
              <a:ext uri="{FF2B5EF4-FFF2-40B4-BE49-F238E27FC236}">
                <a16:creationId xmlns:a16="http://schemas.microsoft.com/office/drawing/2014/main" id="{6130C0F3-428E-472C-8BE8-93C0483B88EC}"/>
              </a:ext>
            </a:extLst>
          </p:cNvPr>
          <p:cNvCxnSpPr>
            <a:cxnSpLocks/>
            <a:stCxn id="13" idx="2"/>
          </p:cNvCxnSpPr>
          <p:nvPr/>
        </p:nvCxnSpPr>
        <p:spPr>
          <a:xfrm>
            <a:off x="21542883" y="4084639"/>
            <a:ext cx="116967" cy="3402011"/>
          </a:xfrm>
          <a:prstGeom prst="straightConnector1">
            <a:avLst/>
          </a:prstGeom>
          <a:noFill/>
          <a:ln w="635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9A2829AB-23F8-4727-9290-818834537CE7}"/>
              </a:ext>
            </a:extLst>
          </p:cNvPr>
          <p:cNvSpPr txBox="1"/>
          <p:nvPr/>
        </p:nvSpPr>
        <p:spPr>
          <a:xfrm>
            <a:off x="19030950" y="3038203"/>
            <a:ext cx="5023866" cy="1046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Tension is being applied to the cable during the winding process</a:t>
            </a:r>
          </a:p>
        </p:txBody>
      </p:sp>
      <p:cxnSp>
        <p:nvCxnSpPr>
          <p:cNvPr id="19" name="Straight Arrow Connector 18">
            <a:extLst>
              <a:ext uri="{FF2B5EF4-FFF2-40B4-BE49-F238E27FC236}">
                <a16:creationId xmlns:a16="http://schemas.microsoft.com/office/drawing/2014/main" id="{525B3E04-D63F-42F8-9D97-919B3EE4780E}"/>
              </a:ext>
            </a:extLst>
          </p:cNvPr>
          <p:cNvCxnSpPr>
            <a:cxnSpLocks/>
            <a:stCxn id="20" idx="2"/>
          </p:cNvCxnSpPr>
          <p:nvPr/>
        </p:nvCxnSpPr>
        <p:spPr>
          <a:xfrm>
            <a:off x="5803392" y="4330859"/>
            <a:ext cx="3054858" cy="1765141"/>
          </a:xfrm>
          <a:prstGeom prst="straightConnector1">
            <a:avLst/>
          </a:prstGeom>
          <a:noFill/>
          <a:ln w="635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3698C5C8-8AE1-4EFC-9578-DADBDE3EDD51}"/>
              </a:ext>
            </a:extLst>
          </p:cNvPr>
          <p:cNvSpPr txBox="1"/>
          <p:nvPr/>
        </p:nvSpPr>
        <p:spPr>
          <a:xfrm>
            <a:off x="329184" y="2853536"/>
            <a:ext cx="10948416"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This side of the 3D printed piece acts like an extension of the channel’s wall. By laying the cable against this wall and applying tension, the cable takes the desired shape. Then, it is progressively pushed into the channel</a:t>
            </a:r>
          </a:p>
        </p:txBody>
      </p:sp>
      <p:cxnSp>
        <p:nvCxnSpPr>
          <p:cNvPr id="28" name="Straight Arrow Connector 27">
            <a:extLst>
              <a:ext uri="{FF2B5EF4-FFF2-40B4-BE49-F238E27FC236}">
                <a16:creationId xmlns:a16="http://schemas.microsoft.com/office/drawing/2014/main" id="{60796B11-28C1-4262-925B-1C75339A4E1B}"/>
              </a:ext>
            </a:extLst>
          </p:cNvPr>
          <p:cNvCxnSpPr>
            <a:cxnSpLocks/>
            <a:stCxn id="29" idx="2"/>
          </p:cNvCxnSpPr>
          <p:nvPr/>
        </p:nvCxnSpPr>
        <p:spPr>
          <a:xfrm>
            <a:off x="15668435" y="4420317"/>
            <a:ext cx="1974533" cy="3637833"/>
          </a:xfrm>
          <a:prstGeom prst="straightConnector1">
            <a:avLst/>
          </a:prstGeom>
          <a:noFill/>
          <a:ln w="635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F4B38B3F-01D7-4C9B-9F80-B4AD9CA07CCD}"/>
              </a:ext>
            </a:extLst>
          </p:cNvPr>
          <p:cNvSpPr txBox="1"/>
          <p:nvPr/>
        </p:nvSpPr>
        <p:spPr>
          <a:xfrm>
            <a:off x="13002768" y="2512106"/>
            <a:ext cx="5331333" cy="19082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This Teflon piece is used to prevent the cable from being scratched by the outer edge of the channel, and to push the cable into the channel</a:t>
            </a:r>
          </a:p>
        </p:txBody>
      </p:sp>
      <p:cxnSp>
        <p:nvCxnSpPr>
          <p:cNvPr id="36" name="Straight Arrow Connector 35">
            <a:extLst>
              <a:ext uri="{FF2B5EF4-FFF2-40B4-BE49-F238E27FC236}">
                <a16:creationId xmlns:a16="http://schemas.microsoft.com/office/drawing/2014/main" id="{B496FBE1-DD5C-4735-9240-0DE3AE59AE2E}"/>
              </a:ext>
            </a:extLst>
          </p:cNvPr>
          <p:cNvCxnSpPr>
            <a:cxnSpLocks/>
            <a:stCxn id="37" idx="0"/>
          </p:cNvCxnSpPr>
          <p:nvPr/>
        </p:nvCxnSpPr>
        <p:spPr>
          <a:xfrm flipV="1">
            <a:off x="7715250" y="6878245"/>
            <a:ext cx="647700" cy="1808718"/>
          </a:xfrm>
          <a:prstGeom prst="straightConnector1">
            <a:avLst/>
          </a:prstGeom>
          <a:noFill/>
          <a:ln w="635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37" name="TextBox 36">
            <a:extLst>
              <a:ext uri="{FF2B5EF4-FFF2-40B4-BE49-F238E27FC236}">
                <a16:creationId xmlns:a16="http://schemas.microsoft.com/office/drawing/2014/main" id="{E4DC57E3-F587-4416-8D31-DF1C2AE52560}"/>
              </a:ext>
            </a:extLst>
          </p:cNvPr>
          <p:cNvSpPr txBox="1"/>
          <p:nvPr/>
        </p:nvSpPr>
        <p:spPr>
          <a:xfrm>
            <a:off x="4552950" y="8686963"/>
            <a:ext cx="6324600" cy="1477323"/>
          </a:xfrm>
          <a:prstGeom prst="rect">
            <a:avLst/>
          </a:prstGeom>
          <a:solidFill>
            <a:srgbClr val="FFFFFF">
              <a:alpha val="5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When not winding, a piece of Kapton foil is placed between the cable and the mandrel to prevent damage to the </a:t>
            </a:r>
            <a:r>
              <a:rPr lang="en-US" sz="2800" dirty="0">
                <a:solidFill>
                  <a:srgbClr val="1F497D"/>
                </a:solidFill>
              </a:rPr>
              <a:t>mullite</a:t>
            </a:r>
            <a:endParaRPr kumimoji="0" lang="en-US" sz="2800" b="0" i="0" u="none" strike="noStrike" cap="none" spc="0" normalizeH="0" baseline="0" dirty="0">
              <a:ln>
                <a:noFill/>
              </a:ln>
              <a:solidFill>
                <a:srgbClr val="1F497D"/>
              </a:solidFill>
              <a:effectLst/>
              <a:uFillTx/>
              <a:latin typeface="+mn-lt"/>
              <a:ea typeface="+mn-ea"/>
              <a:cs typeface="+mn-cs"/>
              <a:sym typeface="Calibri"/>
            </a:endParaRPr>
          </a:p>
        </p:txBody>
      </p:sp>
    </p:spTree>
    <p:extLst>
      <p:ext uri="{BB962C8B-B14F-4D97-AF65-F5344CB8AC3E}">
        <p14:creationId xmlns:p14="http://schemas.microsoft.com/office/powerpoint/2010/main" val="25522503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2037-3BF4-4D2F-9A0C-0B6C4E12D096}"/>
              </a:ext>
            </a:extLst>
          </p:cNvPr>
          <p:cNvSpPr>
            <a:spLocks noGrp="1"/>
          </p:cNvSpPr>
          <p:nvPr>
            <p:ph type="title"/>
          </p:nvPr>
        </p:nvSpPr>
        <p:spPr/>
        <p:txBody>
          <a:bodyPr/>
          <a:lstStyle/>
          <a:p>
            <a:r>
              <a:rPr lang="en-US" dirty="0">
                <a:solidFill>
                  <a:srgbClr val="FFFF00"/>
                </a:solidFill>
              </a:rPr>
              <a:t>Winding of the inner layer</a:t>
            </a:r>
            <a:endParaRPr lang="en-US" dirty="0"/>
          </a:p>
        </p:txBody>
      </p:sp>
      <p:sp>
        <p:nvSpPr>
          <p:cNvPr id="3" name="Slide Number Placeholder 2">
            <a:extLst>
              <a:ext uri="{FF2B5EF4-FFF2-40B4-BE49-F238E27FC236}">
                <a16:creationId xmlns:a16="http://schemas.microsoft.com/office/drawing/2014/main" id="{A698F813-83C6-4988-9C29-4D59C4C58C62}"/>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5" name="Footer Placeholder 4">
            <a:extLst>
              <a:ext uri="{FF2B5EF4-FFF2-40B4-BE49-F238E27FC236}">
                <a16:creationId xmlns:a16="http://schemas.microsoft.com/office/drawing/2014/main" id="{6F0D57DA-5FBA-45D3-92E9-86D990D5292C}"/>
              </a:ext>
            </a:extLst>
          </p:cNvPr>
          <p:cNvSpPr>
            <a:spLocks noGrp="1"/>
          </p:cNvSpPr>
          <p:nvPr>
            <p:ph type="ftr" sz="quarter" idx="10"/>
          </p:nvPr>
        </p:nvSpPr>
        <p:spPr/>
        <p:txBody>
          <a:bodyPr/>
          <a:lstStyle/>
          <a:p>
            <a:r>
              <a:rPr lang="en-US"/>
              <a:t>General MDP Meeting, 01/18/2023</a:t>
            </a:r>
            <a:endParaRPr lang="en-US" dirty="0"/>
          </a:p>
        </p:txBody>
      </p:sp>
      <p:sp>
        <p:nvSpPr>
          <p:cNvPr id="8" name="TextBox 7">
            <a:extLst>
              <a:ext uri="{FF2B5EF4-FFF2-40B4-BE49-F238E27FC236}">
                <a16:creationId xmlns:a16="http://schemas.microsoft.com/office/drawing/2014/main" id="{E894D1ED-AE83-4010-8FF8-65E20EE8842A}"/>
              </a:ext>
            </a:extLst>
          </p:cNvPr>
          <p:cNvSpPr txBox="1"/>
          <p:nvPr/>
        </p:nvSpPr>
        <p:spPr>
          <a:xfrm>
            <a:off x="918451" y="5178389"/>
            <a:ext cx="7281938" cy="2215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Bef>
                <a:spcPts val="0"/>
              </a:spcBef>
              <a:spcAft>
                <a:spcPts val="120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Status of the winding process of the inner layer as of 01/18/2023 at noon</a:t>
            </a:r>
            <a:r>
              <a:rPr lang="en-US" sz="2800" dirty="0">
                <a:solidFill>
                  <a:srgbClr val="1F497D"/>
                </a:solidFill>
              </a:rPr>
              <a:t>:</a:t>
            </a:r>
          </a:p>
          <a:p>
            <a:pPr marL="0" marR="0" indent="0" algn="just" defTabSz="914400" rtl="0" fontAlgn="auto" latinLnBrk="0" hangingPunct="0">
              <a:lnSpc>
                <a:spcPct val="100000"/>
              </a:lnSpc>
              <a:spcBef>
                <a:spcPts val="0"/>
              </a:spcBef>
              <a:spcAft>
                <a:spcPts val="120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More than hal</a:t>
            </a:r>
            <a:r>
              <a:rPr lang="en-US" sz="2800" dirty="0">
                <a:solidFill>
                  <a:srgbClr val="1F497D"/>
                </a:solidFill>
              </a:rPr>
              <a:t>f of the coil has been successfully wound</a:t>
            </a:r>
            <a:endParaRPr kumimoji="0" lang="en-US" sz="2800" b="0" i="0" u="none" strike="noStrike" cap="none" spc="0" normalizeH="0" baseline="0" dirty="0">
              <a:ln>
                <a:noFill/>
              </a:ln>
              <a:solidFill>
                <a:srgbClr val="1F497D"/>
              </a:solidFill>
              <a:effectLst/>
              <a:uFillTx/>
              <a:latin typeface="+mn-lt"/>
              <a:ea typeface="+mn-ea"/>
              <a:cs typeface="+mn-cs"/>
              <a:sym typeface="Calibri"/>
            </a:endParaRPr>
          </a:p>
        </p:txBody>
      </p:sp>
      <p:pic>
        <p:nvPicPr>
          <p:cNvPr id="9" name="Picture 8">
            <a:extLst>
              <a:ext uri="{FF2B5EF4-FFF2-40B4-BE49-F238E27FC236}">
                <a16:creationId xmlns:a16="http://schemas.microsoft.com/office/drawing/2014/main" id="{64E33F5F-909F-4E41-881D-9AF522254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6888" y="2374467"/>
            <a:ext cx="13648661" cy="10236496"/>
          </a:xfrm>
          <a:prstGeom prst="rect">
            <a:avLst/>
          </a:prstGeom>
        </p:spPr>
      </p:pic>
    </p:spTree>
    <p:extLst>
      <p:ext uri="{BB962C8B-B14F-4D97-AF65-F5344CB8AC3E}">
        <p14:creationId xmlns:p14="http://schemas.microsoft.com/office/powerpoint/2010/main" val="16886588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AEFD-182B-484C-99DE-D222CB1F5B82}"/>
              </a:ext>
            </a:extLst>
          </p:cNvPr>
          <p:cNvSpPr>
            <a:spLocks noGrp="1"/>
          </p:cNvSpPr>
          <p:nvPr>
            <p:ph type="title"/>
          </p:nvPr>
        </p:nvSpPr>
        <p:spPr/>
        <p:txBody>
          <a:bodyPr/>
          <a:lstStyle/>
          <a:p>
            <a:r>
              <a:rPr lang="en-US" dirty="0">
                <a:solidFill>
                  <a:srgbClr val="FFFF00"/>
                </a:solidFill>
              </a:rPr>
              <a:t>Conclusion</a:t>
            </a:r>
          </a:p>
        </p:txBody>
      </p:sp>
      <p:sp>
        <p:nvSpPr>
          <p:cNvPr id="3" name="Slide Number Placeholder 2">
            <a:extLst>
              <a:ext uri="{FF2B5EF4-FFF2-40B4-BE49-F238E27FC236}">
                <a16:creationId xmlns:a16="http://schemas.microsoft.com/office/drawing/2014/main" id="{A5E01FED-5E2F-4EB6-A0B9-0B02911891FA}"/>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4" name="Text Placeholder 3">
            <a:extLst>
              <a:ext uri="{FF2B5EF4-FFF2-40B4-BE49-F238E27FC236}">
                <a16:creationId xmlns:a16="http://schemas.microsoft.com/office/drawing/2014/main" id="{DC450B1A-E9A4-4DFD-8B96-85CE983DB23A}"/>
              </a:ext>
            </a:extLst>
          </p:cNvPr>
          <p:cNvSpPr>
            <a:spLocks noGrp="1"/>
          </p:cNvSpPr>
          <p:nvPr>
            <p:ph type="body" idx="1"/>
          </p:nvPr>
        </p:nvSpPr>
        <p:spPr>
          <a:xfrm>
            <a:off x="1729085" y="3913632"/>
            <a:ext cx="20925829" cy="7179401"/>
          </a:xfrm>
        </p:spPr>
        <p:txBody>
          <a:bodyPr>
            <a:normAutofit/>
          </a:bodyPr>
          <a:lstStyle/>
          <a:p>
            <a:pPr algn="just">
              <a:spcBef>
                <a:spcPts val="1200"/>
              </a:spcBef>
              <a:spcAft>
                <a:spcPts val="1800"/>
              </a:spcAft>
            </a:pPr>
            <a:r>
              <a:rPr lang="en-US" sz="3600" dirty="0"/>
              <a:t>The Inconel 600 meshes wrapped around the Bi-CCT1 mandrels prevented excessive bending during pre-oxidation, and should also be effective during the heat treatment of the coils</a:t>
            </a:r>
          </a:p>
          <a:p>
            <a:pPr algn="just">
              <a:spcBef>
                <a:spcPts val="1200"/>
              </a:spcBef>
              <a:spcAft>
                <a:spcPts val="1800"/>
              </a:spcAft>
            </a:pPr>
            <a:r>
              <a:rPr lang="en-US" sz="3600" dirty="0"/>
              <a:t>The outer layer, which has a larger radius, was successfully wound by hand without difficulties, and is ready for heat treatment</a:t>
            </a:r>
          </a:p>
          <a:p>
            <a:pPr algn="just">
              <a:spcBef>
                <a:spcPts val="1200"/>
              </a:spcBef>
              <a:spcAft>
                <a:spcPts val="1800"/>
              </a:spcAft>
            </a:pPr>
            <a:r>
              <a:rPr lang="en-US" sz="3600" dirty="0"/>
              <a:t>The inner layer needed auxiliary 3D printed pieces to bend and twist the cable at the pole region. However, the winding process is in progress and seems promising</a:t>
            </a:r>
          </a:p>
          <a:p>
            <a:pPr algn="just">
              <a:spcBef>
                <a:spcPts val="1200"/>
              </a:spcBef>
              <a:spcAft>
                <a:spcPts val="1800"/>
              </a:spcAft>
            </a:pPr>
            <a:r>
              <a:rPr lang="en-US" sz="3600" dirty="0"/>
              <a:t>In future Bi-CCT coils, a winding test will always be done in a shorter 3D printed or machined mandrel before fabricating the actual mandrels</a:t>
            </a:r>
          </a:p>
          <a:p>
            <a:pPr algn="just">
              <a:spcBef>
                <a:spcPts val="1200"/>
              </a:spcBef>
              <a:spcAft>
                <a:spcPts val="1800"/>
              </a:spcAft>
            </a:pPr>
            <a:r>
              <a:rPr lang="en-US" sz="3600" dirty="0"/>
              <a:t>In future Bi-CCT coils, the tolerance of the channels will be checked after the machining process</a:t>
            </a:r>
          </a:p>
        </p:txBody>
      </p:sp>
      <p:sp>
        <p:nvSpPr>
          <p:cNvPr id="5" name="Footer Placeholder 4">
            <a:extLst>
              <a:ext uri="{FF2B5EF4-FFF2-40B4-BE49-F238E27FC236}">
                <a16:creationId xmlns:a16="http://schemas.microsoft.com/office/drawing/2014/main" id="{FE02E80F-9576-4CB4-BB7C-9C3F515C1CF8}"/>
              </a:ext>
            </a:extLst>
          </p:cNvPr>
          <p:cNvSpPr>
            <a:spLocks noGrp="1"/>
          </p:cNvSpPr>
          <p:nvPr>
            <p:ph type="ftr" sz="quarter" idx="10"/>
          </p:nvPr>
        </p:nvSpPr>
        <p:spPr/>
        <p:txBody>
          <a:bodyPr/>
          <a:lstStyle/>
          <a:p>
            <a:r>
              <a:rPr lang="en-US"/>
              <a:t>General MDP Meeting, 01/18/2023</a:t>
            </a:r>
            <a:endParaRPr lang="en-US" dirty="0"/>
          </a:p>
        </p:txBody>
      </p:sp>
    </p:spTree>
    <p:extLst>
      <p:ext uri="{BB962C8B-B14F-4D97-AF65-F5344CB8AC3E}">
        <p14:creationId xmlns:p14="http://schemas.microsoft.com/office/powerpoint/2010/main" val="21989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5C81-2E6B-493E-A80C-6BE4C8D83D58}"/>
              </a:ext>
            </a:extLst>
          </p:cNvPr>
          <p:cNvSpPr>
            <a:spLocks noGrp="1"/>
          </p:cNvSpPr>
          <p:nvPr>
            <p:ph type="title"/>
          </p:nvPr>
        </p:nvSpPr>
        <p:spPr/>
        <p:txBody>
          <a:bodyPr/>
          <a:lstStyle/>
          <a:p>
            <a:r>
              <a:rPr lang="en-US" dirty="0">
                <a:solidFill>
                  <a:srgbClr val="FFFF00"/>
                </a:solidFill>
              </a:rPr>
              <a:t>Outline</a:t>
            </a:r>
          </a:p>
        </p:txBody>
      </p:sp>
      <p:sp>
        <p:nvSpPr>
          <p:cNvPr id="3" name="Slide Number Placeholder 2">
            <a:extLst>
              <a:ext uri="{FF2B5EF4-FFF2-40B4-BE49-F238E27FC236}">
                <a16:creationId xmlns:a16="http://schemas.microsoft.com/office/drawing/2014/main" id="{FFEA3AAD-F48E-4675-A9B6-47441705071F}"/>
              </a:ext>
            </a:extLst>
          </p:cNvPr>
          <p:cNvSpPr>
            <a:spLocks noGrp="1"/>
          </p:cNvSpPr>
          <p:nvPr>
            <p:ph type="sldNum" sz="quarter" idx="2"/>
          </p:nvPr>
        </p:nvSpPr>
        <p:spPr/>
        <p:txBody>
          <a:bodyPr/>
          <a:lstStyle/>
          <a:p>
            <a:fld id="{86CB4B4D-7CA3-9044-876B-883B54F8677D}" type="slidenum">
              <a:rPr lang="en-US" smtClean="0"/>
              <a:t>2</a:t>
            </a:fld>
            <a:endParaRPr lang="en-US"/>
          </a:p>
        </p:txBody>
      </p:sp>
      <p:sp>
        <p:nvSpPr>
          <p:cNvPr id="4" name="Text Placeholder 3">
            <a:extLst>
              <a:ext uri="{FF2B5EF4-FFF2-40B4-BE49-F238E27FC236}">
                <a16:creationId xmlns:a16="http://schemas.microsoft.com/office/drawing/2014/main" id="{F4F67AB5-7101-4016-A3F4-6AEA12EC666E}"/>
              </a:ext>
            </a:extLst>
          </p:cNvPr>
          <p:cNvSpPr>
            <a:spLocks noGrp="1"/>
          </p:cNvSpPr>
          <p:nvPr>
            <p:ph type="body" idx="1"/>
          </p:nvPr>
        </p:nvSpPr>
        <p:spPr>
          <a:xfrm>
            <a:off x="2412225" y="4277807"/>
            <a:ext cx="19559549" cy="5160385"/>
          </a:xfrm>
        </p:spPr>
        <p:txBody>
          <a:bodyPr>
            <a:normAutofit fontScale="70000" lnSpcReduction="20000"/>
          </a:bodyPr>
          <a:lstStyle/>
          <a:p>
            <a:pPr>
              <a:spcAft>
                <a:spcPts val="6000"/>
              </a:spcAft>
            </a:pPr>
            <a:r>
              <a:rPr lang="en-US" dirty="0"/>
              <a:t>Introduction: Main characteristics of Bi-CCT1</a:t>
            </a:r>
          </a:p>
          <a:p>
            <a:pPr>
              <a:spcAft>
                <a:spcPts val="6000"/>
              </a:spcAft>
            </a:pPr>
            <a:r>
              <a:rPr lang="en-US" dirty="0"/>
              <a:t>Fabrication of the mandrels</a:t>
            </a:r>
          </a:p>
          <a:p>
            <a:pPr>
              <a:spcAft>
                <a:spcPts val="6000"/>
              </a:spcAft>
            </a:pPr>
            <a:r>
              <a:rPr lang="en-US" dirty="0"/>
              <a:t>Winding of the outer layer</a:t>
            </a:r>
          </a:p>
          <a:p>
            <a:pPr>
              <a:spcAft>
                <a:spcPts val="6000"/>
              </a:spcAft>
            </a:pPr>
            <a:r>
              <a:rPr lang="en-US" dirty="0"/>
              <a:t>Winding of the inner layer</a:t>
            </a:r>
          </a:p>
        </p:txBody>
      </p:sp>
      <p:sp>
        <p:nvSpPr>
          <p:cNvPr id="5" name="Footer Placeholder 4">
            <a:extLst>
              <a:ext uri="{FF2B5EF4-FFF2-40B4-BE49-F238E27FC236}">
                <a16:creationId xmlns:a16="http://schemas.microsoft.com/office/drawing/2014/main" id="{632362B4-B43D-48BD-8D2B-E727516763CF}"/>
              </a:ext>
            </a:extLst>
          </p:cNvPr>
          <p:cNvSpPr>
            <a:spLocks noGrp="1"/>
          </p:cNvSpPr>
          <p:nvPr>
            <p:ph type="ftr" sz="quarter" idx="10"/>
          </p:nvPr>
        </p:nvSpPr>
        <p:spPr/>
        <p:txBody>
          <a:bodyPr/>
          <a:lstStyle/>
          <a:p>
            <a:r>
              <a:rPr lang="en-US"/>
              <a:t>General MDP Meeting, 01/18/2023</a:t>
            </a:r>
            <a:endParaRPr lang="en-US" dirty="0"/>
          </a:p>
        </p:txBody>
      </p:sp>
    </p:spTree>
    <p:extLst>
      <p:ext uri="{BB962C8B-B14F-4D97-AF65-F5344CB8AC3E}">
        <p14:creationId xmlns:p14="http://schemas.microsoft.com/office/powerpoint/2010/main" val="24342167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5C81-2E6B-493E-A80C-6BE4C8D83D58}"/>
              </a:ext>
            </a:extLst>
          </p:cNvPr>
          <p:cNvSpPr>
            <a:spLocks noGrp="1"/>
          </p:cNvSpPr>
          <p:nvPr>
            <p:ph type="title"/>
          </p:nvPr>
        </p:nvSpPr>
        <p:spPr/>
        <p:txBody>
          <a:bodyPr/>
          <a:lstStyle/>
          <a:p>
            <a:r>
              <a:rPr lang="en-US" dirty="0">
                <a:solidFill>
                  <a:srgbClr val="FFFF00"/>
                </a:solidFill>
              </a:rPr>
              <a:t>Main characteristics of Bi-CCT1</a:t>
            </a:r>
          </a:p>
        </p:txBody>
      </p:sp>
      <p:sp>
        <p:nvSpPr>
          <p:cNvPr id="3" name="Slide Number Placeholder 2">
            <a:extLst>
              <a:ext uri="{FF2B5EF4-FFF2-40B4-BE49-F238E27FC236}">
                <a16:creationId xmlns:a16="http://schemas.microsoft.com/office/drawing/2014/main" id="{FFEA3AAD-F48E-4675-A9B6-47441705071F}"/>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5" name="Footer Placeholder 4">
            <a:extLst>
              <a:ext uri="{FF2B5EF4-FFF2-40B4-BE49-F238E27FC236}">
                <a16:creationId xmlns:a16="http://schemas.microsoft.com/office/drawing/2014/main" id="{632362B4-B43D-48BD-8D2B-E727516763CF}"/>
              </a:ext>
            </a:extLst>
          </p:cNvPr>
          <p:cNvSpPr>
            <a:spLocks noGrp="1"/>
          </p:cNvSpPr>
          <p:nvPr>
            <p:ph type="ftr" sz="quarter" idx="10"/>
          </p:nvPr>
        </p:nvSpPr>
        <p:spPr/>
        <p:txBody>
          <a:bodyPr/>
          <a:lstStyle/>
          <a:p>
            <a:r>
              <a:rPr lang="en-US" dirty="0"/>
              <a:t>General MDP Meeting, 01/18/2023</a:t>
            </a:r>
          </a:p>
        </p:txBody>
      </p:sp>
      <p:sp>
        <p:nvSpPr>
          <p:cNvPr id="8" name="Text Placeholder 3">
            <a:extLst>
              <a:ext uri="{FF2B5EF4-FFF2-40B4-BE49-F238E27FC236}">
                <a16:creationId xmlns:a16="http://schemas.microsoft.com/office/drawing/2014/main" id="{E8B0D250-A94B-48BB-983C-018F8E278484}"/>
              </a:ext>
            </a:extLst>
          </p:cNvPr>
          <p:cNvSpPr txBox="1">
            <a:spLocks/>
          </p:cNvSpPr>
          <p:nvPr/>
        </p:nvSpPr>
        <p:spPr>
          <a:xfrm>
            <a:off x="696118" y="2815005"/>
            <a:ext cx="11395004" cy="2154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Autofit/>
          </a:bodyPr>
          <a:lstStyle>
            <a:lvl1pPr marL="103603" marR="0" indent="-522000" algn="l" defTabSz="914400" rtl="0" latinLnBrk="0">
              <a:lnSpc>
                <a:spcPct val="100000"/>
              </a:lnSpc>
              <a:spcBef>
                <a:spcPts val="1100"/>
              </a:spcBef>
              <a:spcAft>
                <a:spcPts val="0"/>
              </a:spcAft>
              <a:buClrTx/>
              <a:buSzPct val="100000"/>
              <a:buFont typeface="Arial"/>
              <a:buChar char="•"/>
              <a:tabLst/>
              <a:defRPr sz="6000" b="0" i="0" u="none" strike="noStrike" cap="none" spc="0" baseline="0">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Wingdings" panose="05000000000000000000" pitchFamily="2" charset="2"/>
              <a:buChar char="§"/>
              <a:tabLst/>
              <a:defRPr sz="5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800" b="0" i="0" u="none" strike="noStrike" cap="none" spc="0" baseline="0">
                <a:solidFill>
                  <a:srgbClr val="1F497D"/>
                </a:solidFill>
                <a:uFillTx/>
                <a:latin typeface="Franklin Gothic Medium"/>
                <a:ea typeface="Franklin Gothic Medium"/>
                <a:cs typeface="Franklin Gothic Medium"/>
                <a:sym typeface="Franklin Gothic Medium"/>
              </a:defRPr>
            </a:lvl3pPr>
            <a:lvl4pPr marL="1754777" marR="0" indent="-522000" algn="l" defTabSz="914400" rtl="0" latinLnBrk="0">
              <a:lnSpc>
                <a:spcPct val="100000"/>
              </a:lnSpc>
              <a:spcBef>
                <a:spcPts val="1100"/>
              </a:spcBef>
              <a:spcAft>
                <a:spcPts val="0"/>
              </a:spcAft>
              <a:buClrTx/>
              <a:buSzPct val="100000"/>
              <a:buFont typeface="Wingdings" panose="05000000000000000000" pitchFamily="2" charset="2"/>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panose="020B0604020202020204" pitchFamily="34" charset="0"/>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a:lstStyle>
          <a:p>
            <a:pPr marL="0" indent="0" algn="just" hangingPunct="1">
              <a:spcBef>
                <a:spcPts val="0"/>
              </a:spcBef>
              <a:spcAft>
                <a:spcPts val="600"/>
              </a:spcAft>
              <a:buNone/>
            </a:pPr>
            <a:r>
              <a:rPr lang="en-US" sz="2800" b="1" u="sng" dirty="0">
                <a:latin typeface="+mn-lt"/>
              </a:rPr>
              <a:t>Bi-CCT1 magnet</a:t>
            </a:r>
            <a:r>
              <a:rPr lang="en-US" sz="2800" b="1" dirty="0">
                <a:latin typeface="+mn-lt"/>
              </a:rPr>
              <a:t>:</a:t>
            </a:r>
          </a:p>
          <a:p>
            <a:pPr algn="just" hangingPunct="1">
              <a:spcBef>
                <a:spcPts val="0"/>
              </a:spcBef>
              <a:spcAft>
                <a:spcPts val="600"/>
              </a:spcAft>
            </a:pPr>
            <a:r>
              <a:rPr lang="en-US" sz="2800" dirty="0">
                <a:latin typeface="+mn-lt"/>
              </a:rPr>
              <a:t>Bi-2212 two-layer CCT magnet, 40 mm clear bore, </a:t>
            </a:r>
            <a:r>
              <a:rPr lang="en-US" sz="2800" b="1" dirty="0">
                <a:latin typeface="+mn-lt"/>
              </a:rPr>
              <a:t>85 cm long</a:t>
            </a:r>
          </a:p>
          <a:p>
            <a:pPr algn="just" hangingPunct="1">
              <a:spcBef>
                <a:spcPts val="0"/>
              </a:spcBef>
              <a:spcAft>
                <a:spcPts val="600"/>
              </a:spcAft>
            </a:pPr>
            <a:r>
              <a:rPr lang="en-US" sz="2800" dirty="0">
                <a:latin typeface="+mn-lt"/>
              </a:rPr>
              <a:t>Coils will be reacted using the </a:t>
            </a:r>
            <a:r>
              <a:rPr lang="en-US" sz="2800" b="1" dirty="0">
                <a:latin typeface="+mn-lt"/>
              </a:rPr>
              <a:t>RENEGADE</a:t>
            </a:r>
            <a:r>
              <a:rPr lang="en-US" sz="2800" dirty="0">
                <a:latin typeface="+mn-lt"/>
              </a:rPr>
              <a:t> overpressure processing heat treatment furnace at NHMFL</a:t>
            </a:r>
          </a:p>
        </p:txBody>
      </p:sp>
      <p:grpSp>
        <p:nvGrpSpPr>
          <p:cNvPr id="9" name="Group 8">
            <a:extLst>
              <a:ext uri="{FF2B5EF4-FFF2-40B4-BE49-F238E27FC236}">
                <a16:creationId xmlns:a16="http://schemas.microsoft.com/office/drawing/2014/main" id="{9CB9C3DB-460A-42AC-AE5D-AE7985A58A37}"/>
              </a:ext>
            </a:extLst>
          </p:cNvPr>
          <p:cNvGrpSpPr/>
          <p:nvPr/>
        </p:nvGrpSpPr>
        <p:grpSpPr>
          <a:xfrm>
            <a:off x="13494989" y="7229476"/>
            <a:ext cx="10694458" cy="5434426"/>
            <a:chOff x="1051307" y="6450200"/>
            <a:chExt cx="11153524" cy="5722750"/>
          </a:xfrm>
        </p:grpSpPr>
        <p:pic>
          <p:nvPicPr>
            <p:cNvPr id="10" name="Picture 9">
              <a:extLst>
                <a:ext uri="{FF2B5EF4-FFF2-40B4-BE49-F238E27FC236}">
                  <a16:creationId xmlns:a16="http://schemas.microsoft.com/office/drawing/2014/main" id="{8C25FFBC-80C9-4A35-8AED-C2D037A7699D}"/>
                </a:ext>
              </a:extLst>
            </p:cNvPr>
            <p:cNvPicPr>
              <a:picLocks noChangeAspect="1"/>
            </p:cNvPicPr>
            <p:nvPr/>
          </p:nvPicPr>
          <p:blipFill>
            <a:blip r:embed="rId2"/>
            <a:stretch>
              <a:fillRect/>
            </a:stretch>
          </p:blipFill>
          <p:spPr>
            <a:xfrm>
              <a:off x="1051307" y="6450200"/>
              <a:ext cx="11153524" cy="5722750"/>
            </a:xfrm>
            <a:prstGeom prst="rect">
              <a:avLst/>
            </a:prstGeom>
          </p:spPr>
        </p:pic>
        <p:cxnSp>
          <p:nvCxnSpPr>
            <p:cNvPr id="11" name="Straight Arrow Connector 10">
              <a:extLst>
                <a:ext uri="{FF2B5EF4-FFF2-40B4-BE49-F238E27FC236}">
                  <a16:creationId xmlns:a16="http://schemas.microsoft.com/office/drawing/2014/main" id="{7A52FD14-65E9-4640-8EDD-868A2C36C6DA}"/>
                </a:ext>
              </a:extLst>
            </p:cNvPr>
            <p:cNvCxnSpPr>
              <a:cxnSpLocks/>
            </p:cNvCxnSpPr>
            <p:nvPr/>
          </p:nvCxnSpPr>
          <p:spPr>
            <a:xfrm>
              <a:off x="3881804" y="9144000"/>
              <a:ext cx="3338146" cy="0"/>
            </a:xfrm>
            <a:prstGeom prst="straightConnector1">
              <a:avLst/>
            </a:prstGeom>
            <a:ln w="38100">
              <a:headEnd type="stealth" w="lg" len="lg"/>
              <a:tailEnd type="stealth" w="lg" len="lg"/>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D6A8084-1570-413A-8F2B-C8B32DB4B31F}"/>
                </a:ext>
              </a:extLst>
            </p:cNvPr>
            <p:cNvSpPr txBox="1"/>
            <p:nvPr/>
          </p:nvSpPr>
          <p:spPr>
            <a:xfrm>
              <a:off x="4168197" y="9144000"/>
              <a:ext cx="276536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Approximate region where BiCCT1 is</a:t>
              </a:r>
            </a:p>
          </p:txBody>
        </p:sp>
      </p:grpSp>
      <p:sp>
        <p:nvSpPr>
          <p:cNvPr id="13" name="TextBox 12">
            <a:extLst>
              <a:ext uri="{FF2B5EF4-FFF2-40B4-BE49-F238E27FC236}">
                <a16:creationId xmlns:a16="http://schemas.microsoft.com/office/drawing/2014/main" id="{90F2F7CC-4134-4ED0-996E-D28796214DBF}"/>
              </a:ext>
            </a:extLst>
          </p:cNvPr>
          <p:cNvSpPr txBox="1"/>
          <p:nvPr/>
        </p:nvSpPr>
        <p:spPr>
          <a:xfrm>
            <a:off x="696118" y="5524467"/>
            <a:ext cx="11495882" cy="21390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algn="just">
              <a:spcAft>
                <a:spcPts val="600"/>
              </a:spcAft>
            </a:pPr>
            <a:r>
              <a:rPr lang="en-US" sz="2800" b="1" u="sng" dirty="0">
                <a:solidFill>
                  <a:srgbClr val="1F497D"/>
                </a:solidFill>
              </a:rPr>
              <a:t>Main goals of Bi-CCT1</a:t>
            </a:r>
            <a:r>
              <a:rPr lang="en-US" sz="2800" b="1" dirty="0">
                <a:solidFill>
                  <a:srgbClr val="1F497D"/>
                </a:solidFill>
              </a:rPr>
              <a:t>:</a:t>
            </a:r>
          </a:p>
          <a:p>
            <a:pPr marL="457200" indent="-457200" algn="just">
              <a:spcAft>
                <a:spcPts val="600"/>
              </a:spcAft>
              <a:buFont typeface="Arial" panose="020B0604020202020204" pitchFamily="34" charset="0"/>
              <a:buChar char="•"/>
            </a:pPr>
            <a:r>
              <a:rPr lang="en-US" sz="2800" dirty="0">
                <a:solidFill>
                  <a:srgbClr val="1F497D"/>
                </a:solidFill>
              </a:rPr>
              <a:t>Bi-CCT1 should produce 4 T dipole field in standalone configuration (at SSL)</a:t>
            </a:r>
          </a:p>
          <a:p>
            <a:pPr marL="457200" indent="-457200" algn="just">
              <a:spcAft>
                <a:spcPts val="600"/>
              </a:spcAft>
              <a:buFont typeface="Arial" panose="020B0604020202020204" pitchFamily="34" charset="0"/>
              <a:buChar char="•"/>
            </a:pPr>
            <a:r>
              <a:rPr lang="en-US" sz="2800" dirty="0">
                <a:solidFill>
                  <a:srgbClr val="1F497D"/>
                </a:solidFill>
              </a:rPr>
              <a:t>Bi-CCT1 should produce additional 2.7 T (at SSL) in the 12 T background field produced by CCT6</a:t>
            </a:r>
          </a:p>
        </p:txBody>
      </p:sp>
      <p:sp>
        <p:nvSpPr>
          <p:cNvPr id="14" name="TextBox 13">
            <a:extLst>
              <a:ext uri="{FF2B5EF4-FFF2-40B4-BE49-F238E27FC236}">
                <a16:creationId xmlns:a16="http://schemas.microsoft.com/office/drawing/2014/main" id="{ADAF9088-A422-4016-BF7D-98B51FD4BB58}"/>
              </a:ext>
            </a:extLst>
          </p:cNvPr>
          <p:cNvSpPr txBox="1"/>
          <p:nvPr/>
        </p:nvSpPr>
        <p:spPr>
          <a:xfrm>
            <a:off x="696118" y="8179865"/>
            <a:ext cx="11739900" cy="401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Aft>
                <a:spcPts val="600"/>
              </a:spcAft>
              <a:buClrTx/>
              <a:buSzTx/>
              <a:buFontTx/>
              <a:buNone/>
              <a:tabLst/>
            </a:pPr>
            <a:r>
              <a:rPr kumimoji="0" lang="en-US" sz="2800" b="1" i="0" u="sng" strike="noStrike" cap="none" spc="0" normalizeH="0" baseline="0" dirty="0">
                <a:ln>
                  <a:noFill/>
                </a:ln>
                <a:solidFill>
                  <a:srgbClr val="1F497D"/>
                </a:solidFill>
                <a:effectLst/>
                <a:uFillTx/>
                <a:latin typeface="+mn-lt"/>
                <a:ea typeface="+mn-ea"/>
                <a:cs typeface="+mn-cs"/>
                <a:sym typeface="Calibri"/>
              </a:rPr>
              <a:t>Conductor characteristics</a:t>
            </a:r>
            <a:r>
              <a:rPr kumimoji="0" lang="en-US" sz="2800" b="1" i="0" u="none" strike="noStrike" cap="none" spc="0" normalizeH="0" baseline="0" dirty="0">
                <a:ln>
                  <a:noFill/>
                </a:ln>
                <a:solidFill>
                  <a:srgbClr val="1F497D"/>
                </a:solidFill>
                <a:effectLst/>
                <a:uFillTx/>
                <a:latin typeface="+mn-lt"/>
                <a:ea typeface="+mn-ea"/>
                <a:cs typeface="+mn-cs"/>
                <a:sym typeface="Calibri"/>
              </a:rPr>
              <a:t>:</a:t>
            </a:r>
          </a:p>
          <a:p>
            <a:pPr marL="571500" marR="0" indent="-571500" algn="just" defTabSz="914400" rtl="0" fontAlgn="auto" latinLnBrk="0" hangingPunct="0">
              <a:lnSpc>
                <a:spcPct val="100000"/>
              </a:lnSpc>
              <a:spcAft>
                <a:spcPts val="600"/>
              </a:spcAft>
              <a:buClrTx/>
              <a:buSzTx/>
              <a:buFont typeface="Arial" panose="020B0604020202020204" pitchFamily="34" charset="0"/>
              <a:buChar char="•"/>
              <a:tabLst/>
            </a:pPr>
            <a:r>
              <a:rPr lang="en-US" sz="2800" dirty="0">
                <a:solidFill>
                  <a:srgbClr val="1F497D"/>
                </a:solidFill>
              </a:rPr>
              <a:t>17-strand Rutherford cable (7.8x1.44 mm), </a:t>
            </a:r>
            <a:r>
              <a:rPr kumimoji="0" lang="en-US" sz="2800" b="0" i="0" u="none" strike="noStrike" cap="none" spc="0" normalizeH="0" baseline="0" dirty="0">
                <a:ln>
                  <a:noFill/>
                </a:ln>
                <a:solidFill>
                  <a:srgbClr val="1F497D"/>
                </a:solidFill>
                <a:effectLst/>
                <a:uFillTx/>
                <a:latin typeface="+mn-lt"/>
                <a:ea typeface="+mn-ea"/>
                <a:cs typeface="+mn-cs"/>
                <a:sym typeface="Calibri"/>
              </a:rPr>
              <a:t>0.8 mm diameter strand</a:t>
            </a:r>
          </a:p>
          <a:p>
            <a:pPr marL="571500" marR="0" indent="-571500" algn="just" defTabSz="914400" rtl="0" fontAlgn="auto" latinLnBrk="0" hangingPunct="0">
              <a:lnSpc>
                <a:spcPct val="100000"/>
              </a:lnSpc>
              <a:spcAft>
                <a:spcPts val="600"/>
              </a:spcAft>
              <a:buClrTx/>
              <a:buSzTx/>
              <a:buFont typeface="Arial" panose="020B0604020202020204" pitchFamily="34" charset="0"/>
              <a:buChar char="•"/>
              <a:tabLst/>
            </a:pPr>
            <a:r>
              <a:rPr lang="en-US" sz="2800" dirty="0">
                <a:solidFill>
                  <a:srgbClr val="1F497D"/>
                </a:solidFill>
              </a:rPr>
              <a:t>Rutherford cable is painted with TiO</a:t>
            </a:r>
            <a:r>
              <a:rPr lang="en-US" sz="2800" baseline="-25000" dirty="0">
                <a:solidFill>
                  <a:srgbClr val="1F497D"/>
                </a:solidFill>
              </a:rPr>
              <a:t>2</a:t>
            </a:r>
            <a:r>
              <a:rPr lang="en-US" sz="2800" dirty="0">
                <a:solidFill>
                  <a:srgbClr val="1F497D"/>
                </a:solidFill>
              </a:rPr>
              <a:t> in an attempt to decrease Bi-2212 leaks during HT</a:t>
            </a:r>
          </a:p>
          <a:p>
            <a:pPr marL="571500" marR="0" indent="-571500" algn="just" defTabSz="914400" rtl="0" fontAlgn="auto" latinLnBrk="0" hangingPunct="0">
              <a:lnSpc>
                <a:spcPct val="100000"/>
              </a:lnSpc>
              <a:spcAft>
                <a:spcPts val="600"/>
              </a:spcAft>
              <a:buClrTx/>
              <a:buSzTx/>
              <a:buFont typeface="Arial" panose="020B0604020202020204" pitchFamily="34" charset="0"/>
              <a:buChar char="•"/>
              <a:tabLst/>
            </a:pPr>
            <a:r>
              <a:rPr kumimoji="0" lang="en-US" sz="2800" b="0" i="0" u="none" strike="noStrike" cap="none" spc="0" normalizeH="0" baseline="0" dirty="0">
                <a:ln>
                  <a:noFill/>
                </a:ln>
                <a:solidFill>
                  <a:srgbClr val="1F497D"/>
                </a:solidFill>
                <a:effectLst/>
                <a:uFillTx/>
                <a:latin typeface="+mn-lt"/>
                <a:ea typeface="+mn-ea"/>
                <a:cs typeface="+mn-cs"/>
                <a:sym typeface="Calibri"/>
              </a:rPr>
              <a:t>Rutherford cable is then insulated with Mullite sleeve</a:t>
            </a:r>
          </a:p>
          <a:p>
            <a:pPr marL="571500" marR="0" indent="-571500" algn="just" defTabSz="914400" rtl="0" fontAlgn="auto" latinLnBrk="0" hangingPunct="0">
              <a:lnSpc>
                <a:spcPct val="100000"/>
              </a:lnSpc>
              <a:spcAft>
                <a:spcPts val="600"/>
              </a:spcAft>
              <a:buClrTx/>
              <a:buSzTx/>
              <a:buFont typeface="Arial" panose="020B0604020202020204" pitchFamily="34" charset="0"/>
              <a:buChar char="•"/>
              <a:tabLst/>
            </a:pPr>
            <a:r>
              <a:rPr lang="en-US" sz="2800" dirty="0">
                <a:solidFill>
                  <a:srgbClr val="1F497D"/>
                </a:solidFill>
              </a:rPr>
              <a:t>The insulated Rutherford cable painted with </a:t>
            </a:r>
            <a:r>
              <a:rPr lang="en-US" sz="2800">
                <a:solidFill>
                  <a:srgbClr val="1F497D"/>
                </a:solidFill>
              </a:rPr>
              <a:t>TiO</a:t>
            </a:r>
            <a:r>
              <a:rPr lang="en-US" sz="2800" baseline="-25000">
                <a:solidFill>
                  <a:srgbClr val="1F497D"/>
                </a:solidFill>
              </a:rPr>
              <a:t>2</a:t>
            </a:r>
            <a:r>
              <a:rPr lang="en-US" sz="2800">
                <a:solidFill>
                  <a:srgbClr val="1F497D"/>
                </a:solidFill>
              </a:rPr>
              <a:t> slurry during </a:t>
            </a:r>
            <a:r>
              <a:rPr lang="en-US" sz="2800" dirty="0">
                <a:solidFill>
                  <a:srgbClr val="1F497D"/>
                </a:solidFill>
              </a:rPr>
              <a:t>the winding process (same process as BIN5a, BIN5b and BIN5c coils) to avoid electrical shorts</a:t>
            </a:r>
            <a:endParaRPr kumimoji="0" lang="en-US" sz="2800" b="0" i="0" u="none" strike="noStrike" cap="none" spc="0" normalizeH="0" baseline="0" dirty="0">
              <a:ln>
                <a:noFill/>
              </a:ln>
              <a:solidFill>
                <a:srgbClr val="1F497D"/>
              </a:solidFill>
              <a:effectLst/>
              <a:uFillTx/>
              <a:sym typeface="Calibri"/>
            </a:endParaRPr>
          </a:p>
        </p:txBody>
      </p:sp>
      <p:pic>
        <p:nvPicPr>
          <p:cNvPr id="6" name="Picture 5">
            <a:extLst>
              <a:ext uri="{FF2B5EF4-FFF2-40B4-BE49-F238E27FC236}">
                <a16:creationId xmlns:a16="http://schemas.microsoft.com/office/drawing/2014/main" id="{B5D30AC7-311D-4FDD-8F04-1DBDBD2DD5DF}"/>
              </a:ext>
            </a:extLst>
          </p:cNvPr>
          <p:cNvPicPr>
            <a:picLocks noChangeAspect="1"/>
          </p:cNvPicPr>
          <p:nvPr/>
        </p:nvPicPr>
        <p:blipFill>
          <a:blip r:embed="rId3"/>
          <a:stretch>
            <a:fillRect/>
          </a:stretch>
        </p:blipFill>
        <p:spPr>
          <a:xfrm>
            <a:off x="13250971" y="2430474"/>
            <a:ext cx="10092015" cy="4806253"/>
          </a:xfrm>
          <a:prstGeom prst="rect">
            <a:avLst/>
          </a:prstGeom>
        </p:spPr>
      </p:pic>
    </p:spTree>
    <p:extLst>
      <p:ext uri="{BB962C8B-B14F-4D97-AF65-F5344CB8AC3E}">
        <p14:creationId xmlns:p14="http://schemas.microsoft.com/office/powerpoint/2010/main" val="411021177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20DB3-FD2C-4A87-9776-432F513FDB46}"/>
              </a:ext>
            </a:extLst>
          </p:cNvPr>
          <p:cNvSpPr>
            <a:spLocks noGrp="1"/>
          </p:cNvSpPr>
          <p:nvPr>
            <p:ph type="title"/>
          </p:nvPr>
        </p:nvSpPr>
        <p:spPr>
          <a:xfrm>
            <a:off x="5310554" y="-25400"/>
            <a:ext cx="19107378" cy="2213071"/>
          </a:xfrm>
        </p:spPr>
        <p:txBody>
          <a:bodyPr/>
          <a:lstStyle/>
          <a:p>
            <a:r>
              <a:rPr lang="en-US" dirty="0">
                <a:solidFill>
                  <a:srgbClr val="FFFF00"/>
                </a:solidFill>
              </a:rPr>
              <a:t>Main characteristics of Bi-CCT1</a:t>
            </a:r>
            <a:endParaRPr lang="en-US" dirty="0"/>
          </a:p>
        </p:txBody>
      </p:sp>
      <p:sp>
        <p:nvSpPr>
          <p:cNvPr id="3" name="Slide Number Placeholder 2">
            <a:extLst>
              <a:ext uri="{FF2B5EF4-FFF2-40B4-BE49-F238E27FC236}">
                <a16:creationId xmlns:a16="http://schemas.microsoft.com/office/drawing/2014/main" id="{6AA319ED-6F9D-49C9-80C1-C98375D236F0}"/>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5" name="Footer Placeholder 4">
            <a:extLst>
              <a:ext uri="{FF2B5EF4-FFF2-40B4-BE49-F238E27FC236}">
                <a16:creationId xmlns:a16="http://schemas.microsoft.com/office/drawing/2014/main" id="{1E344465-D260-41B2-838B-A63D38F15688}"/>
              </a:ext>
            </a:extLst>
          </p:cNvPr>
          <p:cNvSpPr>
            <a:spLocks noGrp="1"/>
          </p:cNvSpPr>
          <p:nvPr>
            <p:ph type="ftr" sz="quarter" idx="10"/>
          </p:nvPr>
        </p:nvSpPr>
        <p:spPr/>
        <p:txBody>
          <a:bodyPr/>
          <a:lstStyle/>
          <a:p>
            <a:r>
              <a:rPr lang="en-US"/>
              <a:t>General MDP Meeting, 01/18/2023</a:t>
            </a:r>
            <a:endParaRPr lang="en-US" dirty="0"/>
          </a:p>
        </p:txBody>
      </p:sp>
      <p:pic>
        <p:nvPicPr>
          <p:cNvPr id="6" name="Picture 5">
            <a:extLst>
              <a:ext uri="{FF2B5EF4-FFF2-40B4-BE49-F238E27FC236}">
                <a16:creationId xmlns:a16="http://schemas.microsoft.com/office/drawing/2014/main" id="{34BDEC19-6F87-4CBE-8AF6-761F225AFD6E}"/>
              </a:ext>
            </a:extLst>
          </p:cNvPr>
          <p:cNvPicPr>
            <a:picLocks noChangeAspect="1"/>
          </p:cNvPicPr>
          <p:nvPr/>
        </p:nvPicPr>
        <p:blipFill>
          <a:blip r:embed="rId2"/>
          <a:stretch>
            <a:fillRect/>
          </a:stretch>
        </p:blipFill>
        <p:spPr>
          <a:xfrm>
            <a:off x="0" y="2354960"/>
            <a:ext cx="15331042" cy="7912796"/>
          </a:xfrm>
          <a:prstGeom prst="rect">
            <a:avLst/>
          </a:prstGeom>
        </p:spPr>
      </p:pic>
      <p:pic>
        <p:nvPicPr>
          <p:cNvPr id="7" name="Picture 6">
            <a:extLst>
              <a:ext uri="{FF2B5EF4-FFF2-40B4-BE49-F238E27FC236}">
                <a16:creationId xmlns:a16="http://schemas.microsoft.com/office/drawing/2014/main" id="{D487C3C1-5FB8-4677-A833-B5CC6936930F}"/>
              </a:ext>
            </a:extLst>
          </p:cNvPr>
          <p:cNvPicPr>
            <a:picLocks noChangeAspect="1"/>
          </p:cNvPicPr>
          <p:nvPr/>
        </p:nvPicPr>
        <p:blipFill>
          <a:blip r:embed="rId3"/>
          <a:stretch>
            <a:fillRect/>
          </a:stretch>
        </p:blipFill>
        <p:spPr>
          <a:xfrm>
            <a:off x="8351185" y="8782493"/>
            <a:ext cx="15996290" cy="3831279"/>
          </a:xfrm>
          <a:prstGeom prst="rect">
            <a:avLst/>
          </a:prstGeom>
        </p:spPr>
      </p:pic>
      <p:graphicFrame>
        <p:nvGraphicFramePr>
          <p:cNvPr id="8" name="Table 7">
            <a:extLst>
              <a:ext uri="{FF2B5EF4-FFF2-40B4-BE49-F238E27FC236}">
                <a16:creationId xmlns:a16="http://schemas.microsoft.com/office/drawing/2014/main" id="{DADB62C8-1B9D-46C9-8CF7-55939D1A680C}"/>
              </a:ext>
            </a:extLst>
          </p:cNvPr>
          <p:cNvGraphicFramePr>
            <a:graphicFrameLocks noGrp="1"/>
          </p:cNvGraphicFramePr>
          <p:nvPr>
            <p:extLst>
              <p:ext uri="{D42A27DB-BD31-4B8C-83A1-F6EECF244321}">
                <p14:modId xmlns:p14="http://schemas.microsoft.com/office/powerpoint/2010/main" val="3766238390"/>
              </p:ext>
            </p:extLst>
          </p:nvPr>
        </p:nvGraphicFramePr>
        <p:xfrm>
          <a:off x="15516935" y="6800220"/>
          <a:ext cx="8644647" cy="1981200"/>
        </p:xfrm>
        <a:graphic>
          <a:graphicData uri="http://schemas.openxmlformats.org/drawingml/2006/table">
            <a:tbl>
              <a:tblPr firstRow="1" bandRow="1">
                <a:tableStyleId>{5940675A-B579-460E-94D1-54222C63F5DA}</a:tableStyleId>
              </a:tblPr>
              <a:tblGrid>
                <a:gridCol w="1206229">
                  <a:extLst>
                    <a:ext uri="{9D8B030D-6E8A-4147-A177-3AD203B41FA5}">
                      <a16:colId xmlns:a16="http://schemas.microsoft.com/office/drawing/2014/main" val="504402830"/>
                    </a:ext>
                  </a:extLst>
                </a:gridCol>
                <a:gridCol w="2470826">
                  <a:extLst>
                    <a:ext uri="{9D8B030D-6E8A-4147-A177-3AD203B41FA5}">
                      <a16:colId xmlns:a16="http://schemas.microsoft.com/office/drawing/2014/main" val="3854219575"/>
                    </a:ext>
                  </a:extLst>
                </a:gridCol>
                <a:gridCol w="2431914">
                  <a:extLst>
                    <a:ext uri="{9D8B030D-6E8A-4147-A177-3AD203B41FA5}">
                      <a16:colId xmlns:a16="http://schemas.microsoft.com/office/drawing/2014/main" val="2383877843"/>
                    </a:ext>
                  </a:extLst>
                </a:gridCol>
                <a:gridCol w="2535678">
                  <a:extLst>
                    <a:ext uri="{9D8B030D-6E8A-4147-A177-3AD203B41FA5}">
                      <a16:colId xmlns:a16="http://schemas.microsoft.com/office/drawing/2014/main" val="3434003426"/>
                    </a:ext>
                  </a:extLst>
                </a:gridCol>
              </a:tblGrid>
              <a:tr h="370840">
                <a:tc>
                  <a:txBody>
                    <a:bodyPr/>
                    <a:lstStyle/>
                    <a:p>
                      <a:pPr algn="ctr"/>
                      <a:r>
                        <a:rPr lang="en-US" sz="2800" b="1" dirty="0">
                          <a:solidFill>
                            <a:srgbClr val="1F497D"/>
                          </a:solidFill>
                        </a:rPr>
                        <a:t>Layer</a:t>
                      </a:r>
                    </a:p>
                  </a:txBody>
                  <a:tcPr/>
                </a:tc>
                <a:tc>
                  <a:txBody>
                    <a:bodyPr/>
                    <a:lstStyle/>
                    <a:p>
                      <a:pPr algn="ctr"/>
                      <a:r>
                        <a:rPr lang="en-US" sz="2800" b="1" dirty="0">
                          <a:solidFill>
                            <a:srgbClr val="1F497D"/>
                          </a:solidFill>
                        </a:rPr>
                        <a:t>Mandrel bore diameter (mm)</a:t>
                      </a:r>
                    </a:p>
                  </a:txBody>
                  <a:tcPr/>
                </a:tc>
                <a:tc>
                  <a:txBody>
                    <a:bodyPr/>
                    <a:lstStyle/>
                    <a:p>
                      <a:pPr algn="ctr"/>
                      <a:r>
                        <a:rPr lang="en-US" sz="2800" b="1" dirty="0">
                          <a:solidFill>
                            <a:srgbClr val="1F497D"/>
                          </a:solidFill>
                        </a:rPr>
                        <a:t>Spar thickness (mm)</a:t>
                      </a:r>
                    </a:p>
                  </a:txBody>
                  <a:tcPr/>
                </a:tc>
                <a:tc>
                  <a:txBody>
                    <a:bodyPr/>
                    <a:lstStyle/>
                    <a:p>
                      <a:pPr algn="ctr"/>
                      <a:r>
                        <a:rPr lang="en-US" sz="2800" b="1" dirty="0">
                          <a:solidFill>
                            <a:srgbClr val="1F497D"/>
                          </a:solidFill>
                        </a:rPr>
                        <a:t>Coil outer diameter (mm)</a:t>
                      </a:r>
                    </a:p>
                  </a:txBody>
                  <a:tcPr/>
                </a:tc>
                <a:extLst>
                  <a:ext uri="{0D108BD9-81ED-4DB2-BD59-A6C34878D82A}">
                    <a16:rowId xmlns:a16="http://schemas.microsoft.com/office/drawing/2014/main" val="2687578920"/>
                  </a:ext>
                </a:extLst>
              </a:tr>
              <a:tr h="370840">
                <a:tc>
                  <a:txBody>
                    <a:bodyPr/>
                    <a:lstStyle/>
                    <a:p>
                      <a:pPr algn="ctr"/>
                      <a:r>
                        <a:rPr lang="en-US" sz="2800" b="1" dirty="0">
                          <a:solidFill>
                            <a:srgbClr val="1F497D"/>
                          </a:solidFill>
                        </a:rPr>
                        <a:t>Inner</a:t>
                      </a:r>
                    </a:p>
                  </a:txBody>
                  <a:tcPr/>
                </a:tc>
                <a:tc>
                  <a:txBody>
                    <a:bodyPr/>
                    <a:lstStyle/>
                    <a:p>
                      <a:pPr algn="ctr"/>
                      <a:r>
                        <a:rPr lang="en-US" sz="2800" dirty="0">
                          <a:solidFill>
                            <a:srgbClr val="1F497D"/>
                          </a:solidFill>
                        </a:rPr>
                        <a:t>40</a:t>
                      </a:r>
                    </a:p>
                  </a:txBody>
                  <a:tcPr/>
                </a:tc>
                <a:tc>
                  <a:txBody>
                    <a:bodyPr/>
                    <a:lstStyle/>
                    <a:p>
                      <a:pPr algn="ctr"/>
                      <a:r>
                        <a:rPr lang="en-US" sz="2800" dirty="0">
                          <a:solidFill>
                            <a:srgbClr val="1F497D"/>
                          </a:solidFill>
                        </a:rPr>
                        <a:t>4.5</a:t>
                      </a:r>
                    </a:p>
                  </a:txBody>
                  <a:tcPr/>
                </a:tc>
                <a:tc>
                  <a:txBody>
                    <a:bodyPr/>
                    <a:lstStyle/>
                    <a:p>
                      <a:pPr algn="ctr"/>
                      <a:r>
                        <a:rPr lang="en-US" sz="2800" dirty="0">
                          <a:solidFill>
                            <a:srgbClr val="1F497D"/>
                          </a:solidFill>
                        </a:rPr>
                        <a:t>66.2</a:t>
                      </a:r>
                    </a:p>
                  </a:txBody>
                  <a:tcPr/>
                </a:tc>
                <a:extLst>
                  <a:ext uri="{0D108BD9-81ED-4DB2-BD59-A6C34878D82A}">
                    <a16:rowId xmlns:a16="http://schemas.microsoft.com/office/drawing/2014/main" val="2133464947"/>
                  </a:ext>
                </a:extLst>
              </a:tr>
              <a:tr h="370840">
                <a:tc>
                  <a:txBody>
                    <a:bodyPr/>
                    <a:lstStyle/>
                    <a:p>
                      <a:pPr algn="ctr"/>
                      <a:r>
                        <a:rPr lang="en-US" sz="2800" b="1" dirty="0">
                          <a:solidFill>
                            <a:srgbClr val="1F497D"/>
                          </a:solidFill>
                        </a:rPr>
                        <a:t>Outer</a:t>
                      </a:r>
                    </a:p>
                  </a:txBody>
                  <a:tcPr/>
                </a:tc>
                <a:tc>
                  <a:txBody>
                    <a:bodyPr/>
                    <a:lstStyle/>
                    <a:p>
                      <a:pPr algn="ctr"/>
                      <a:r>
                        <a:rPr lang="en-US" sz="2800" dirty="0">
                          <a:solidFill>
                            <a:srgbClr val="1F497D"/>
                          </a:solidFill>
                        </a:rPr>
                        <a:t>70</a:t>
                      </a:r>
                    </a:p>
                  </a:txBody>
                  <a:tcPr/>
                </a:tc>
                <a:tc>
                  <a:txBody>
                    <a:bodyPr/>
                    <a:lstStyle/>
                    <a:p>
                      <a:pPr algn="ctr"/>
                      <a:r>
                        <a:rPr lang="en-US" sz="2800" dirty="0">
                          <a:solidFill>
                            <a:srgbClr val="1F497D"/>
                          </a:solidFill>
                        </a:rPr>
                        <a:t>4.5</a:t>
                      </a:r>
                    </a:p>
                  </a:txBody>
                  <a:tcPr/>
                </a:tc>
                <a:tc>
                  <a:txBody>
                    <a:bodyPr/>
                    <a:lstStyle/>
                    <a:p>
                      <a:pPr algn="ctr"/>
                      <a:r>
                        <a:rPr lang="en-US" sz="2800" dirty="0">
                          <a:solidFill>
                            <a:srgbClr val="1F497D"/>
                          </a:solidFill>
                        </a:rPr>
                        <a:t>96.2</a:t>
                      </a:r>
                    </a:p>
                  </a:txBody>
                  <a:tcPr/>
                </a:tc>
                <a:extLst>
                  <a:ext uri="{0D108BD9-81ED-4DB2-BD59-A6C34878D82A}">
                    <a16:rowId xmlns:a16="http://schemas.microsoft.com/office/drawing/2014/main" val="149262085"/>
                  </a:ext>
                </a:extLst>
              </a:tr>
            </a:tbl>
          </a:graphicData>
        </a:graphic>
      </p:graphicFrame>
      <p:sp>
        <p:nvSpPr>
          <p:cNvPr id="9" name="TextBox 8">
            <a:extLst>
              <a:ext uri="{FF2B5EF4-FFF2-40B4-BE49-F238E27FC236}">
                <a16:creationId xmlns:a16="http://schemas.microsoft.com/office/drawing/2014/main" id="{D8CC1245-702F-4B27-8EB6-EF9D714A6CC8}"/>
              </a:ext>
            </a:extLst>
          </p:cNvPr>
          <p:cNvSpPr txBox="1"/>
          <p:nvPr/>
        </p:nvSpPr>
        <p:spPr>
          <a:xfrm>
            <a:off x="17280883" y="5946187"/>
            <a:ext cx="5116749"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1F497D"/>
                </a:solidFill>
                <a:effectLst/>
                <a:uFillTx/>
                <a:latin typeface="+mn-lt"/>
                <a:ea typeface="+mn-ea"/>
                <a:cs typeface="+mn-cs"/>
                <a:sym typeface="Calibri"/>
              </a:rPr>
              <a:t>Mandrel characteristics</a:t>
            </a:r>
          </a:p>
        </p:txBody>
      </p:sp>
      <p:sp>
        <p:nvSpPr>
          <p:cNvPr id="4" name="TextBox 3">
            <a:extLst>
              <a:ext uri="{FF2B5EF4-FFF2-40B4-BE49-F238E27FC236}">
                <a16:creationId xmlns:a16="http://schemas.microsoft.com/office/drawing/2014/main" id="{9E33D5C8-FC52-4DB4-934A-3B1933F3A29B}"/>
              </a:ext>
            </a:extLst>
          </p:cNvPr>
          <p:cNvSpPr txBox="1"/>
          <p:nvPr/>
        </p:nvSpPr>
        <p:spPr>
          <a:xfrm>
            <a:off x="15746092" y="3123063"/>
            <a:ext cx="8186333" cy="21544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1F497D"/>
                </a:solidFill>
              </a:rPr>
              <a:t>There will be six voltage taps at each pole side of each coil (I3 to I14 in the inner layer and O3 to O14 in the outer layer), plus two voltage taps at each splice region</a:t>
            </a:r>
            <a:endParaRPr kumimoji="0" lang="en-US" sz="3200" b="0" i="0" u="none" strike="noStrike" cap="none" spc="0" normalizeH="0" baseline="0" dirty="0">
              <a:ln>
                <a:noFill/>
              </a:ln>
              <a:solidFill>
                <a:srgbClr val="1F497D"/>
              </a:solidFill>
              <a:effectLst/>
              <a:uFillTx/>
              <a:sym typeface="Calibri"/>
            </a:endParaRPr>
          </a:p>
        </p:txBody>
      </p:sp>
    </p:spTree>
    <p:extLst>
      <p:ext uri="{BB962C8B-B14F-4D97-AF65-F5344CB8AC3E}">
        <p14:creationId xmlns:p14="http://schemas.microsoft.com/office/powerpoint/2010/main" val="33140930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0EABB-056E-49E1-9B93-4FA71C3938FE}"/>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5" name="Footer Placeholder 4">
            <a:extLst>
              <a:ext uri="{FF2B5EF4-FFF2-40B4-BE49-F238E27FC236}">
                <a16:creationId xmlns:a16="http://schemas.microsoft.com/office/drawing/2014/main" id="{151BBCF4-0A8E-40F2-A97C-FE01197AA218}"/>
              </a:ext>
            </a:extLst>
          </p:cNvPr>
          <p:cNvSpPr>
            <a:spLocks noGrp="1"/>
          </p:cNvSpPr>
          <p:nvPr>
            <p:ph type="ftr" sz="quarter" idx="10"/>
          </p:nvPr>
        </p:nvSpPr>
        <p:spPr/>
        <p:txBody>
          <a:bodyPr/>
          <a:lstStyle/>
          <a:p>
            <a:r>
              <a:rPr lang="en-US"/>
              <a:t>General MDP Meeting, 01/18/2023</a:t>
            </a:r>
            <a:endParaRPr lang="en-US" dirty="0"/>
          </a:p>
        </p:txBody>
      </p:sp>
      <p:sp>
        <p:nvSpPr>
          <p:cNvPr id="6" name="Title 1">
            <a:extLst>
              <a:ext uri="{FF2B5EF4-FFF2-40B4-BE49-F238E27FC236}">
                <a16:creationId xmlns:a16="http://schemas.microsoft.com/office/drawing/2014/main" id="{61000D2E-56B8-41C4-ABDA-ACA569F94033}"/>
              </a:ext>
            </a:extLst>
          </p:cNvPr>
          <p:cNvSpPr>
            <a:spLocks noGrp="1"/>
          </p:cNvSpPr>
          <p:nvPr>
            <p:ph type="title"/>
          </p:nvPr>
        </p:nvSpPr>
        <p:spPr>
          <a:xfrm>
            <a:off x="5310554" y="-25400"/>
            <a:ext cx="19107378" cy="2213071"/>
          </a:xfrm>
        </p:spPr>
        <p:txBody>
          <a:bodyPr/>
          <a:lstStyle/>
          <a:p>
            <a:r>
              <a:rPr lang="en-US" dirty="0">
                <a:solidFill>
                  <a:srgbClr val="FFFF00"/>
                </a:solidFill>
              </a:rPr>
              <a:t>Fabrication of the mandrels</a:t>
            </a:r>
            <a:endParaRPr lang="en-US" dirty="0"/>
          </a:p>
        </p:txBody>
      </p:sp>
      <p:pic>
        <p:nvPicPr>
          <p:cNvPr id="9" name="Picture 8">
            <a:extLst>
              <a:ext uri="{FF2B5EF4-FFF2-40B4-BE49-F238E27FC236}">
                <a16:creationId xmlns:a16="http://schemas.microsoft.com/office/drawing/2014/main" id="{571149D7-AEA9-4DAC-A82B-5FD73F6322AC}"/>
              </a:ext>
            </a:extLst>
          </p:cNvPr>
          <p:cNvPicPr>
            <a:picLocks noChangeAspect="1"/>
          </p:cNvPicPr>
          <p:nvPr/>
        </p:nvPicPr>
        <p:blipFill>
          <a:blip r:embed="rId2"/>
          <a:stretch>
            <a:fillRect/>
          </a:stretch>
        </p:blipFill>
        <p:spPr>
          <a:xfrm>
            <a:off x="7734256" y="4919965"/>
            <a:ext cx="5356534" cy="7117916"/>
          </a:xfrm>
          <a:prstGeom prst="rect">
            <a:avLst/>
          </a:prstGeom>
        </p:spPr>
      </p:pic>
      <p:pic>
        <p:nvPicPr>
          <p:cNvPr id="10" name="Picture 9">
            <a:extLst>
              <a:ext uri="{FF2B5EF4-FFF2-40B4-BE49-F238E27FC236}">
                <a16:creationId xmlns:a16="http://schemas.microsoft.com/office/drawing/2014/main" id="{E30EB967-DD08-4B10-9D92-EE51618B2DAA}"/>
              </a:ext>
            </a:extLst>
          </p:cNvPr>
          <p:cNvPicPr>
            <a:picLocks noChangeAspect="1"/>
          </p:cNvPicPr>
          <p:nvPr/>
        </p:nvPicPr>
        <p:blipFill>
          <a:blip r:embed="rId3"/>
          <a:stretch>
            <a:fillRect/>
          </a:stretch>
        </p:blipFill>
        <p:spPr>
          <a:xfrm>
            <a:off x="13187780" y="4919966"/>
            <a:ext cx="5278941" cy="7117916"/>
          </a:xfrm>
          <a:prstGeom prst="rect">
            <a:avLst/>
          </a:prstGeom>
        </p:spPr>
      </p:pic>
      <p:sp>
        <p:nvSpPr>
          <p:cNvPr id="13" name="TextBox 12">
            <a:extLst>
              <a:ext uri="{FF2B5EF4-FFF2-40B4-BE49-F238E27FC236}">
                <a16:creationId xmlns:a16="http://schemas.microsoft.com/office/drawing/2014/main" id="{ACD2570E-1E09-4E47-9FFB-F7B53274C068}"/>
              </a:ext>
            </a:extLst>
          </p:cNvPr>
          <p:cNvSpPr txBox="1"/>
          <p:nvPr/>
        </p:nvSpPr>
        <p:spPr>
          <a:xfrm>
            <a:off x="7734256" y="3721928"/>
            <a:ext cx="10732465" cy="1046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1F497D"/>
                </a:solidFill>
                <a:effectLst/>
                <a:uFillTx/>
                <a:latin typeface="+mn-lt"/>
                <a:ea typeface="+mn-ea"/>
                <a:cs typeface="+mn-cs"/>
                <a:sym typeface="Calibri"/>
              </a:rPr>
              <a:t>CCT dummy mandrel post Mellon pre-oxidation: 820 C for 4 h in flowing O</a:t>
            </a:r>
            <a:r>
              <a:rPr kumimoji="0" lang="en-US" sz="2800" b="1" i="0" u="none" strike="noStrike" cap="none" spc="0" normalizeH="0" baseline="-25000" dirty="0">
                <a:ln>
                  <a:noFill/>
                </a:ln>
                <a:solidFill>
                  <a:srgbClr val="1F497D"/>
                </a:solidFill>
                <a:effectLst/>
                <a:uFillTx/>
                <a:latin typeface="+mn-lt"/>
                <a:ea typeface="+mn-ea"/>
                <a:cs typeface="+mn-cs"/>
                <a:sym typeface="Calibri"/>
              </a:rPr>
              <a:t>2</a:t>
            </a:r>
            <a:r>
              <a:rPr kumimoji="0" lang="en-US" sz="2800" b="1" i="0" u="none" strike="noStrike" cap="none" spc="0" normalizeH="0" baseline="0" dirty="0">
                <a:ln>
                  <a:noFill/>
                </a:ln>
                <a:solidFill>
                  <a:srgbClr val="1F497D"/>
                </a:solidFill>
                <a:effectLst/>
                <a:uFillTx/>
                <a:latin typeface="+mn-lt"/>
                <a:ea typeface="+mn-ea"/>
                <a:cs typeface="+mn-cs"/>
                <a:sym typeface="Calibri"/>
              </a:rPr>
              <a:t> with a thin and thick Inconel 600 mesh</a:t>
            </a:r>
          </a:p>
        </p:txBody>
      </p:sp>
      <p:sp>
        <p:nvSpPr>
          <p:cNvPr id="2" name="TextBox 1">
            <a:extLst>
              <a:ext uri="{FF2B5EF4-FFF2-40B4-BE49-F238E27FC236}">
                <a16:creationId xmlns:a16="http://schemas.microsoft.com/office/drawing/2014/main" id="{FCB0F6F6-BC73-44FE-8E75-47BBD8895A97}"/>
              </a:ext>
            </a:extLst>
          </p:cNvPr>
          <p:cNvSpPr txBox="1"/>
          <p:nvPr/>
        </p:nvSpPr>
        <p:spPr>
          <a:xfrm>
            <a:off x="499382" y="3072218"/>
            <a:ext cx="6907258" cy="9294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800" b="0" i="0" u="none" strike="noStrike" cap="none" spc="0" normalizeH="0" baseline="0" dirty="0">
                <a:ln>
                  <a:noFill/>
                </a:ln>
                <a:solidFill>
                  <a:srgbClr val="1F497D"/>
                </a:solidFill>
                <a:effectLst/>
                <a:uFillTx/>
                <a:latin typeface="+mn-lt"/>
                <a:ea typeface="+mn-ea"/>
                <a:cs typeface="+mn-cs"/>
                <a:sym typeface="Calibri"/>
              </a:rPr>
              <a:t>The inner and outer layers were machined and sent to NHMFL for pre-oxidation</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rgbClr val="1F497D"/>
                </a:solidFill>
              </a:rPr>
              <a:t>Upon arrival, the inner layer (</a:t>
            </a:r>
            <a:r>
              <a:rPr lang="en-US" sz="2800" dirty="0" err="1">
                <a:solidFill>
                  <a:srgbClr val="1F497D"/>
                </a:solidFill>
              </a:rPr>
              <a:t>ILa</a:t>
            </a:r>
            <a:r>
              <a:rPr lang="en-US" sz="2800" dirty="0">
                <a:solidFill>
                  <a:srgbClr val="1F497D"/>
                </a:solidFill>
              </a:rPr>
              <a:t>) showed a large bending such that it could not be inserted inside the outer layer (measurements in the next slide)</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rgbClr val="1F497D"/>
                </a:solidFill>
              </a:rPr>
              <a:t>A dummy mandrel wrapped with a thin and a thick Inconel 600 mesh as structural support was oxidized</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rgbClr val="1F497D"/>
                </a:solidFill>
              </a:rPr>
              <a:t>The Inconel meshes were effective for preventing the bending of the dummy mandrel</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rgbClr val="1F497D"/>
                </a:solidFill>
              </a:rPr>
              <a:t>A second inner layer (</a:t>
            </a:r>
            <a:r>
              <a:rPr lang="en-US" sz="2800" dirty="0" err="1">
                <a:solidFill>
                  <a:srgbClr val="1F497D"/>
                </a:solidFill>
              </a:rPr>
              <a:t>ILb</a:t>
            </a:r>
            <a:r>
              <a:rPr lang="en-US" sz="2800" dirty="0">
                <a:solidFill>
                  <a:srgbClr val="1F497D"/>
                </a:solidFill>
              </a:rPr>
              <a:t>) was machined and sent to NHMFL for pre-oxidation using the same support approach as for the dummy mandrel</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rgbClr val="1F497D"/>
                </a:solidFill>
              </a:rPr>
              <a:t>The Inconel mesh approach ensured the straightness of the mandrel (measurements in the next slide)</a:t>
            </a:r>
            <a:endParaRPr kumimoji="0" lang="en-US" sz="2800" b="0" i="0" u="none" strike="noStrike" cap="none" spc="0" normalizeH="0" baseline="0" dirty="0">
              <a:ln>
                <a:noFill/>
              </a:ln>
              <a:solidFill>
                <a:srgbClr val="1F497D"/>
              </a:solidFill>
              <a:effectLst/>
              <a:uFillTx/>
              <a:sym typeface="Calibri"/>
            </a:endParaRPr>
          </a:p>
        </p:txBody>
      </p:sp>
      <p:pic>
        <p:nvPicPr>
          <p:cNvPr id="17" name="Picture 16">
            <a:extLst>
              <a:ext uri="{FF2B5EF4-FFF2-40B4-BE49-F238E27FC236}">
                <a16:creationId xmlns:a16="http://schemas.microsoft.com/office/drawing/2014/main" id="{E9873DDF-5D89-4DBB-AC0B-EAE36B19B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3711" y="4919964"/>
            <a:ext cx="5577646" cy="7117917"/>
          </a:xfrm>
          <a:prstGeom prst="rect">
            <a:avLst/>
          </a:prstGeom>
        </p:spPr>
      </p:pic>
      <p:sp>
        <p:nvSpPr>
          <p:cNvPr id="18" name="Rectangle 17">
            <a:extLst>
              <a:ext uri="{FF2B5EF4-FFF2-40B4-BE49-F238E27FC236}">
                <a16:creationId xmlns:a16="http://schemas.microsoft.com/office/drawing/2014/main" id="{4B0027B1-C6F4-4B46-92BC-4F69E6A46745}"/>
              </a:ext>
            </a:extLst>
          </p:cNvPr>
          <p:cNvSpPr/>
          <p:nvPr/>
        </p:nvSpPr>
        <p:spPr>
          <a:xfrm>
            <a:off x="18563711" y="4105359"/>
            <a:ext cx="5577646" cy="523220"/>
          </a:xfrm>
          <a:prstGeom prst="rect">
            <a:avLst/>
          </a:prstGeom>
        </p:spPr>
        <p:txBody>
          <a:bodyPr wrap="square">
            <a:spAutoFit/>
          </a:bodyPr>
          <a:lstStyle/>
          <a:p>
            <a:pPr algn="ctr"/>
            <a:r>
              <a:rPr lang="en-US" sz="2800" b="1" dirty="0">
                <a:solidFill>
                  <a:srgbClr val="1F497D"/>
                </a:solidFill>
              </a:rPr>
              <a:t>Thin and thick Inconel 600 mesh</a:t>
            </a:r>
            <a:endParaRPr lang="en-US" sz="2800" b="1" dirty="0"/>
          </a:p>
        </p:txBody>
      </p:sp>
    </p:spTree>
    <p:extLst>
      <p:ext uri="{BB962C8B-B14F-4D97-AF65-F5344CB8AC3E}">
        <p14:creationId xmlns:p14="http://schemas.microsoft.com/office/powerpoint/2010/main" val="38593289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FCEA-A3EB-4062-914E-46071BBDF307}"/>
              </a:ext>
            </a:extLst>
          </p:cNvPr>
          <p:cNvSpPr>
            <a:spLocks noGrp="1"/>
          </p:cNvSpPr>
          <p:nvPr>
            <p:ph type="title"/>
          </p:nvPr>
        </p:nvSpPr>
        <p:spPr/>
        <p:txBody>
          <a:bodyPr/>
          <a:lstStyle/>
          <a:p>
            <a:r>
              <a:rPr lang="en-US" dirty="0">
                <a:solidFill>
                  <a:srgbClr val="FFFF00"/>
                </a:solidFill>
              </a:rPr>
              <a:t>Fabrication of the mandrels</a:t>
            </a:r>
            <a:endParaRPr lang="en-US" dirty="0"/>
          </a:p>
        </p:txBody>
      </p:sp>
      <p:sp>
        <p:nvSpPr>
          <p:cNvPr id="3" name="Slide Number Placeholder 2">
            <a:extLst>
              <a:ext uri="{FF2B5EF4-FFF2-40B4-BE49-F238E27FC236}">
                <a16:creationId xmlns:a16="http://schemas.microsoft.com/office/drawing/2014/main" id="{3001C765-5FF3-42FF-B49E-8418A2DC7A1C}"/>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5" name="Footer Placeholder 4">
            <a:extLst>
              <a:ext uri="{FF2B5EF4-FFF2-40B4-BE49-F238E27FC236}">
                <a16:creationId xmlns:a16="http://schemas.microsoft.com/office/drawing/2014/main" id="{1C4DE1E9-B80A-4ABA-9095-9B2E1A8F5B45}"/>
              </a:ext>
            </a:extLst>
          </p:cNvPr>
          <p:cNvSpPr>
            <a:spLocks noGrp="1"/>
          </p:cNvSpPr>
          <p:nvPr>
            <p:ph type="ftr" sz="quarter" idx="10"/>
          </p:nvPr>
        </p:nvSpPr>
        <p:spPr/>
        <p:txBody>
          <a:bodyPr/>
          <a:lstStyle/>
          <a:p>
            <a:r>
              <a:rPr lang="en-US"/>
              <a:t>General MDP Meeting, 01/18/2023</a:t>
            </a:r>
            <a:endParaRPr lang="en-US" dirty="0"/>
          </a:p>
        </p:txBody>
      </p:sp>
      <p:grpSp>
        <p:nvGrpSpPr>
          <p:cNvPr id="12" name="Group 11">
            <a:extLst>
              <a:ext uri="{FF2B5EF4-FFF2-40B4-BE49-F238E27FC236}">
                <a16:creationId xmlns:a16="http://schemas.microsoft.com/office/drawing/2014/main" id="{4AD78C77-5167-477B-9BD3-5FA38BF91531}"/>
              </a:ext>
            </a:extLst>
          </p:cNvPr>
          <p:cNvGrpSpPr/>
          <p:nvPr/>
        </p:nvGrpSpPr>
        <p:grpSpPr>
          <a:xfrm>
            <a:off x="6692352" y="8640303"/>
            <a:ext cx="15165908" cy="3838593"/>
            <a:chOff x="4662384" y="8618382"/>
            <a:chExt cx="15165908" cy="3838593"/>
          </a:xfrm>
        </p:grpSpPr>
        <p:pic>
          <p:nvPicPr>
            <p:cNvPr id="6" name="Picture 5">
              <a:extLst>
                <a:ext uri="{FF2B5EF4-FFF2-40B4-BE49-F238E27FC236}">
                  <a16:creationId xmlns:a16="http://schemas.microsoft.com/office/drawing/2014/main" id="{39AFE00F-B45D-4AFA-A1FF-7D25A1D1FDDC}"/>
                </a:ext>
              </a:extLst>
            </p:cNvPr>
            <p:cNvPicPr>
              <a:picLocks noChangeAspect="1"/>
            </p:cNvPicPr>
            <p:nvPr/>
          </p:nvPicPr>
          <p:blipFill>
            <a:blip r:embed="rId2"/>
            <a:stretch>
              <a:fillRect/>
            </a:stretch>
          </p:blipFill>
          <p:spPr>
            <a:xfrm>
              <a:off x="4662384" y="8640303"/>
              <a:ext cx="2869987" cy="2688178"/>
            </a:xfrm>
            <a:prstGeom prst="rect">
              <a:avLst/>
            </a:prstGeom>
          </p:spPr>
        </p:pic>
        <p:pic>
          <p:nvPicPr>
            <p:cNvPr id="7" name="Picture 6">
              <a:extLst>
                <a:ext uri="{FF2B5EF4-FFF2-40B4-BE49-F238E27FC236}">
                  <a16:creationId xmlns:a16="http://schemas.microsoft.com/office/drawing/2014/main" id="{0BB7DD58-AD65-4F8E-9647-20F5133128E5}"/>
                </a:ext>
              </a:extLst>
            </p:cNvPr>
            <p:cNvPicPr>
              <a:picLocks noChangeAspect="1"/>
            </p:cNvPicPr>
            <p:nvPr/>
          </p:nvPicPr>
          <p:blipFill>
            <a:blip r:embed="rId3"/>
            <a:stretch>
              <a:fillRect/>
            </a:stretch>
          </p:blipFill>
          <p:spPr>
            <a:xfrm>
              <a:off x="8539258" y="8618382"/>
              <a:ext cx="8247363" cy="3161489"/>
            </a:xfrm>
            <a:prstGeom prst="rect">
              <a:avLst/>
            </a:prstGeom>
          </p:spPr>
        </p:pic>
        <p:sp>
          <p:nvSpPr>
            <p:cNvPr id="8" name="TextBox 7">
              <a:extLst>
                <a:ext uri="{FF2B5EF4-FFF2-40B4-BE49-F238E27FC236}">
                  <a16:creationId xmlns:a16="http://schemas.microsoft.com/office/drawing/2014/main" id="{A395C2FF-6FE4-48FC-85B7-C1910125611C}"/>
                </a:ext>
              </a:extLst>
            </p:cNvPr>
            <p:cNvSpPr txBox="1"/>
            <p:nvPr/>
          </p:nvSpPr>
          <p:spPr>
            <a:xfrm>
              <a:off x="5658391" y="11779871"/>
              <a:ext cx="4964049"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1F497D"/>
                  </a:solidFill>
                  <a:effectLst/>
                  <a:uFillTx/>
                  <a:latin typeface="+mn-lt"/>
                  <a:ea typeface="+mn-ea"/>
                  <a:cs typeface="+mn-cs"/>
                  <a:sym typeface="Calibri"/>
                </a:rPr>
                <a:t>End gripped by lathe chuck</a:t>
              </a:r>
            </a:p>
          </p:txBody>
        </p:sp>
        <p:sp>
          <p:nvSpPr>
            <p:cNvPr id="9" name="TextBox 8">
              <a:extLst>
                <a:ext uri="{FF2B5EF4-FFF2-40B4-BE49-F238E27FC236}">
                  <a16:creationId xmlns:a16="http://schemas.microsoft.com/office/drawing/2014/main" id="{63B24047-59E3-4C2B-A841-C1E4BD02C245}"/>
                </a:ext>
              </a:extLst>
            </p:cNvPr>
            <p:cNvSpPr txBox="1"/>
            <p:nvPr/>
          </p:nvSpPr>
          <p:spPr>
            <a:xfrm>
              <a:off x="14864243" y="11779871"/>
              <a:ext cx="4964049"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1F497D"/>
                  </a:solidFill>
                  <a:effectLst/>
                  <a:uFillTx/>
                  <a:latin typeface="+mn-lt"/>
                  <a:ea typeface="+mn-ea"/>
                  <a:cs typeface="+mn-cs"/>
                  <a:sym typeface="Calibri"/>
                </a:rPr>
                <a:t>End supported by live center</a:t>
              </a:r>
            </a:p>
          </p:txBody>
        </p:sp>
      </p:grpSp>
      <p:pic>
        <p:nvPicPr>
          <p:cNvPr id="10" name="Picture 9">
            <a:extLst>
              <a:ext uri="{FF2B5EF4-FFF2-40B4-BE49-F238E27FC236}">
                <a16:creationId xmlns:a16="http://schemas.microsoft.com/office/drawing/2014/main" id="{76C9DD55-E766-456D-BDA7-B7AA52D740C5}"/>
              </a:ext>
            </a:extLst>
          </p:cNvPr>
          <p:cNvPicPr>
            <a:picLocks noChangeAspect="1"/>
          </p:cNvPicPr>
          <p:nvPr/>
        </p:nvPicPr>
        <p:blipFill>
          <a:blip r:embed="rId4"/>
          <a:stretch>
            <a:fillRect/>
          </a:stretch>
        </p:blipFill>
        <p:spPr>
          <a:xfrm>
            <a:off x="797066" y="4362937"/>
            <a:ext cx="11191080" cy="3269008"/>
          </a:xfrm>
          <a:prstGeom prst="rect">
            <a:avLst/>
          </a:prstGeom>
        </p:spPr>
      </p:pic>
      <p:pic>
        <p:nvPicPr>
          <p:cNvPr id="11" name="Picture 10">
            <a:extLst>
              <a:ext uri="{FF2B5EF4-FFF2-40B4-BE49-F238E27FC236}">
                <a16:creationId xmlns:a16="http://schemas.microsoft.com/office/drawing/2014/main" id="{440DF535-DD81-4A93-8FB6-41DC6DD0E3B8}"/>
              </a:ext>
            </a:extLst>
          </p:cNvPr>
          <p:cNvPicPr>
            <a:picLocks noChangeAspect="1"/>
          </p:cNvPicPr>
          <p:nvPr/>
        </p:nvPicPr>
        <p:blipFill>
          <a:blip r:embed="rId5"/>
          <a:stretch>
            <a:fillRect/>
          </a:stretch>
        </p:blipFill>
        <p:spPr>
          <a:xfrm>
            <a:off x="12706752" y="3824853"/>
            <a:ext cx="11191080" cy="3866729"/>
          </a:xfrm>
          <a:prstGeom prst="rect">
            <a:avLst/>
          </a:prstGeom>
        </p:spPr>
      </p:pic>
      <p:sp>
        <p:nvSpPr>
          <p:cNvPr id="13" name="TextBox 12">
            <a:extLst>
              <a:ext uri="{FF2B5EF4-FFF2-40B4-BE49-F238E27FC236}">
                <a16:creationId xmlns:a16="http://schemas.microsoft.com/office/drawing/2014/main" id="{B2ED4D9E-9E76-4360-A610-A888FE50C95C}"/>
              </a:ext>
            </a:extLst>
          </p:cNvPr>
          <p:cNvSpPr txBox="1"/>
          <p:nvPr/>
        </p:nvSpPr>
        <p:spPr>
          <a:xfrm>
            <a:off x="797066" y="3193390"/>
            <a:ext cx="11191080" cy="1169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1F497D"/>
                </a:solidFill>
                <a:effectLst/>
                <a:uFillTx/>
                <a:latin typeface="+mn-lt"/>
                <a:ea typeface="+mn-ea"/>
                <a:cs typeface="+mn-cs"/>
                <a:sym typeface="Calibri"/>
              </a:rPr>
              <a:t>Inner layer (a) after oxidation, no Inconel support structure was used</a:t>
            </a:r>
          </a:p>
        </p:txBody>
      </p:sp>
      <p:sp>
        <p:nvSpPr>
          <p:cNvPr id="14" name="TextBox 13">
            <a:extLst>
              <a:ext uri="{FF2B5EF4-FFF2-40B4-BE49-F238E27FC236}">
                <a16:creationId xmlns:a16="http://schemas.microsoft.com/office/drawing/2014/main" id="{C585AB12-D650-4EC6-A17F-DE8881163B8D}"/>
              </a:ext>
            </a:extLst>
          </p:cNvPr>
          <p:cNvSpPr txBox="1"/>
          <p:nvPr/>
        </p:nvSpPr>
        <p:spPr>
          <a:xfrm>
            <a:off x="12706752" y="2655306"/>
            <a:ext cx="11191080" cy="1169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1F497D"/>
                </a:solidFill>
                <a:effectLst/>
                <a:uFillTx/>
                <a:latin typeface="+mn-lt"/>
                <a:ea typeface="+mn-ea"/>
                <a:cs typeface="+mn-cs"/>
                <a:sym typeface="Calibri"/>
              </a:rPr>
              <a:t>Inner layer (b) after oxidation, the thin and thick Inconel 600 meshes were used as support structure</a:t>
            </a:r>
          </a:p>
        </p:txBody>
      </p:sp>
      <p:sp>
        <p:nvSpPr>
          <p:cNvPr id="15" name="TextBox 14">
            <a:extLst>
              <a:ext uri="{FF2B5EF4-FFF2-40B4-BE49-F238E27FC236}">
                <a16:creationId xmlns:a16="http://schemas.microsoft.com/office/drawing/2014/main" id="{2952A9FF-C10A-435B-A85C-A17A9E6CEF30}"/>
              </a:ext>
            </a:extLst>
          </p:cNvPr>
          <p:cNvSpPr txBox="1"/>
          <p:nvPr/>
        </p:nvSpPr>
        <p:spPr>
          <a:xfrm>
            <a:off x="691656" y="9667761"/>
            <a:ext cx="6000696"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1F497D"/>
                </a:solidFill>
                <a:effectLst/>
                <a:uFillTx/>
                <a:latin typeface="+mn-lt"/>
                <a:ea typeface="+mn-ea"/>
                <a:cs typeface="+mn-cs"/>
                <a:sym typeface="Calibri"/>
              </a:rPr>
              <a:t>Measurement schematics:</a:t>
            </a:r>
          </a:p>
        </p:txBody>
      </p:sp>
    </p:spTree>
    <p:extLst>
      <p:ext uri="{BB962C8B-B14F-4D97-AF65-F5344CB8AC3E}">
        <p14:creationId xmlns:p14="http://schemas.microsoft.com/office/powerpoint/2010/main" val="12693672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DAA6-B196-48FD-A2C4-3213207E6378}"/>
              </a:ext>
            </a:extLst>
          </p:cNvPr>
          <p:cNvSpPr>
            <a:spLocks noGrp="1"/>
          </p:cNvSpPr>
          <p:nvPr>
            <p:ph type="title"/>
          </p:nvPr>
        </p:nvSpPr>
        <p:spPr/>
        <p:txBody>
          <a:bodyPr/>
          <a:lstStyle/>
          <a:p>
            <a:pPr>
              <a:spcAft>
                <a:spcPts val="6000"/>
              </a:spcAft>
            </a:pPr>
            <a:r>
              <a:rPr lang="en-US" dirty="0">
                <a:solidFill>
                  <a:srgbClr val="FFFF00"/>
                </a:solidFill>
              </a:rPr>
              <a:t>Winding of the outer layer</a:t>
            </a:r>
          </a:p>
        </p:txBody>
      </p:sp>
      <p:sp>
        <p:nvSpPr>
          <p:cNvPr id="3" name="Slide Number Placeholder 2">
            <a:extLst>
              <a:ext uri="{FF2B5EF4-FFF2-40B4-BE49-F238E27FC236}">
                <a16:creationId xmlns:a16="http://schemas.microsoft.com/office/drawing/2014/main" id="{C8A435FB-4374-4F4F-84DE-5ECE663264F6}"/>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5" name="Footer Placeholder 4">
            <a:extLst>
              <a:ext uri="{FF2B5EF4-FFF2-40B4-BE49-F238E27FC236}">
                <a16:creationId xmlns:a16="http://schemas.microsoft.com/office/drawing/2014/main" id="{5676DCC0-B82B-45F6-9F4E-7A8AEF6BEDF1}"/>
              </a:ext>
            </a:extLst>
          </p:cNvPr>
          <p:cNvSpPr>
            <a:spLocks noGrp="1"/>
          </p:cNvSpPr>
          <p:nvPr>
            <p:ph type="ftr" sz="quarter" idx="10"/>
          </p:nvPr>
        </p:nvSpPr>
        <p:spPr>
          <a:xfrm>
            <a:off x="8077200" y="12712700"/>
            <a:ext cx="8229600" cy="730250"/>
          </a:xfrm>
        </p:spPr>
        <p:txBody>
          <a:bodyPr/>
          <a:lstStyle/>
          <a:p>
            <a:r>
              <a:rPr lang="en-US"/>
              <a:t>General MDP Meeting, 01/18/2023</a:t>
            </a:r>
            <a:endParaRPr lang="en-US" dirty="0"/>
          </a:p>
        </p:txBody>
      </p:sp>
      <p:pic>
        <p:nvPicPr>
          <p:cNvPr id="21" name="Picture 20">
            <a:extLst>
              <a:ext uri="{FF2B5EF4-FFF2-40B4-BE49-F238E27FC236}">
                <a16:creationId xmlns:a16="http://schemas.microsoft.com/office/drawing/2014/main" id="{02C8BA7E-0B8C-4286-977E-BAEB768A5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37" y="2344680"/>
            <a:ext cx="4850107" cy="10247587"/>
          </a:xfrm>
          <a:prstGeom prst="rect">
            <a:avLst/>
          </a:prstGeom>
        </p:spPr>
      </p:pic>
      <p:sp>
        <p:nvSpPr>
          <p:cNvPr id="22" name="TextBox 21">
            <a:extLst>
              <a:ext uri="{FF2B5EF4-FFF2-40B4-BE49-F238E27FC236}">
                <a16:creationId xmlns:a16="http://schemas.microsoft.com/office/drawing/2014/main" id="{00A29DE1-1EE3-4DE7-B295-2DCDB4D13ABC}"/>
              </a:ext>
            </a:extLst>
          </p:cNvPr>
          <p:cNvSpPr txBox="1"/>
          <p:nvPr/>
        </p:nvSpPr>
        <p:spPr>
          <a:xfrm>
            <a:off x="265176" y="2438944"/>
            <a:ext cx="9035158" cy="5693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R="0" algn="just" defTabSz="914400" rtl="0" fontAlgn="auto" latinLnBrk="0" hangingPunct="0">
              <a:lnSpc>
                <a:spcPct val="100000"/>
              </a:lnSpc>
              <a:spcBef>
                <a:spcPts val="0"/>
              </a:spcBef>
              <a:spcAft>
                <a:spcPts val="1200"/>
              </a:spcAft>
              <a:buClrTx/>
              <a:buSzTx/>
              <a:tabLst/>
            </a:pPr>
            <a:r>
              <a:rPr kumimoji="0" lang="en-US" sz="2400" b="1" i="0" u="sng" strike="noStrike" cap="none" spc="0" normalizeH="0" baseline="0" dirty="0">
                <a:ln>
                  <a:noFill/>
                </a:ln>
                <a:solidFill>
                  <a:srgbClr val="1F497D"/>
                </a:solidFill>
                <a:effectLst/>
                <a:uFillTx/>
                <a:latin typeface="+mn-lt"/>
                <a:ea typeface="+mn-ea"/>
                <a:cs typeface="+mn-cs"/>
                <a:sym typeface="Calibri"/>
              </a:rPr>
              <a:t>Outer Layer</a:t>
            </a:r>
            <a:r>
              <a:rPr kumimoji="0" lang="en-US" sz="2400" b="1" i="0" u="none" strike="noStrike" cap="none" spc="0" normalizeH="0" baseline="0" dirty="0">
                <a:ln>
                  <a:noFill/>
                </a:ln>
                <a:solidFill>
                  <a:srgbClr val="1F497D"/>
                </a:solidFill>
                <a:effectLst/>
                <a:uFillTx/>
                <a:latin typeface="+mn-lt"/>
                <a:ea typeface="+mn-ea"/>
                <a:cs typeface="+mn-cs"/>
                <a:sym typeface="Calibri"/>
              </a:rPr>
              <a:t>:</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0" i="0" u="none" strike="noStrike" cap="none" spc="0" normalizeH="0" baseline="0" dirty="0">
                <a:ln>
                  <a:noFill/>
                </a:ln>
                <a:solidFill>
                  <a:srgbClr val="1F497D"/>
                </a:solidFill>
                <a:effectLst/>
                <a:uFillTx/>
                <a:latin typeface="+mn-lt"/>
                <a:ea typeface="+mn-ea"/>
                <a:cs typeface="+mn-cs"/>
                <a:sym typeface="Calibri"/>
              </a:rPr>
              <a:t>The outer layer was relatively easy to fabricate, nothing different from the previous BIN5a, BIN5b and BIN5c coils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0" i="0" u="none" strike="noStrike" cap="none" spc="0" normalizeH="0" baseline="0" dirty="0">
                <a:ln>
                  <a:noFill/>
                </a:ln>
                <a:solidFill>
                  <a:srgbClr val="1F497D"/>
                </a:solidFill>
                <a:effectLst/>
                <a:uFillTx/>
                <a:latin typeface="+mn-lt"/>
                <a:ea typeface="+mn-ea"/>
                <a:cs typeface="+mn-cs"/>
                <a:sym typeface="Calibri"/>
              </a:rPr>
              <a:t>The winding was done totally by hand, twisting and bending the cable with the fingers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rgbClr val="1F497D"/>
                </a:solidFill>
              </a:rPr>
              <a:t>The cable was painted with the TiO</a:t>
            </a:r>
            <a:r>
              <a:rPr lang="en-US" sz="2400" baseline="-25000" dirty="0">
                <a:solidFill>
                  <a:srgbClr val="1F497D"/>
                </a:solidFill>
              </a:rPr>
              <a:t>2</a:t>
            </a:r>
            <a:r>
              <a:rPr lang="en-US" sz="2400" dirty="0">
                <a:solidFill>
                  <a:srgbClr val="1F497D"/>
                </a:solidFill>
              </a:rPr>
              <a:t> slurry during the winding process for improving electrical insulation</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rgbClr val="1F497D"/>
                </a:solidFill>
              </a:rPr>
              <a:t>Pure silver voltage tap flags were installed in the established locations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0" i="0" u="none" strike="noStrike" cap="none" spc="0" normalizeH="0" baseline="0" dirty="0">
                <a:ln>
                  <a:noFill/>
                </a:ln>
                <a:solidFill>
                  <a:srgbClr val="1F497D"/>
                </a:solidFill>
                <a:effectLst/>
                <a:uFillTx/>
                <a:latin typeface="+mn-lt"/>
                <a:ea typeface="+mn-ea"/>
                <a:cs typeface="+mn-cs"/>
                <a:sym typeface="Calibri"/>
              </a:rPr>
              <a:t>Witness samples were placed in the dedicated grooves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rgbClr val="1F497D"/>
                </a:solidFill>
              </a:rPr>
              <a:t>The mandrel was wrapped in oxidized thin and thick Inconel 600 meshes, and sent to NHMFL for heat treatment</a:t>
            </a:r>
            <a:endParaRPr kumimoji="0" lang="en-US" sz="2400" b="0" i="0" u="none" strike="noStrike" cap="none" spc="0" normalizeH="0" baseline="0" dirty="0">
              <a:ln>
                <a:noFill/>
              </a:ln>
              <a:solidFill>
                <a:srgbClr val="1F497D"/>
              </a:solidFill>
              <a:effectLst/>
              <a:uFillTx/>
              <a:latin typeface="+mn-lt"/>
              <a:ea typeface="+mn-ea"/>
              <a:cs typeface="+mn-cs"/>
              <a:sym typeface="Calibri"/>
            </a:endParaRPr>
          </a:p>
        </p:txBody>
      </p:sp>
      <p:pic>
        <p:nvPicPr>
          <p:cNvPr id="28" name="Picture 27">
            <a:extLst>
              <a:ext uri="{FF2B5EF4-FFF2-40B4-BE49-F238E27FC236}">
                <a16:creationId xmlns:a16="http://schemas.microsoft.com/office/drawing/2014/main" id="{6F9160B2-A259-4174-A65F-21194838BC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7944" y="2344680"/>
            <a:ext cx="9876056" cy="6630011"/>
          </a:xfrm>
          <a:prstGeom prst="rect">
            <a:avLst/>
          </a:prstGeom>
        </p:spPr>
      </p:pic>
      <p:pic>
        <p:nvPicPr>
          <p:cNvPr id="30" name="Picture 29">
            <a:extLst>
              <a:ext uri="{FF2B5EF4-FFF2-40B4-BE49-F238E27FC236}">
                <a16:creationId xmlns:a16="http://schemas.microsoft.com/office/drawing/2014/main" id="{929CEE8C-DC67-434A-AEB7-F73FCB543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7942" y="7671461"/>
            <a:ext cx="9876057" cy="4920806"/>
          </a:xfrm>
          <a:prstGeom prst="rect">
            <a:avLst/>
          </a:prstGeom>
        </p:spPr>
      </p:pic>
      <p:pic>
        <p:nvPicPr>
          <p:cNvPr id="6" name="Picture 5">
            <a:extLst>
              <a:ext uri="{FF2B5EF4-FFF2-40B4-BE49-F238E27FC236}">
                <a16:creationId xmlns:a16="http://schemas.microsoft.com/office/drawing/2014/main" id="{85F6E1DE-E016-452C-BB4A-BEC251603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76" y="8193023"/>
            <a:ext cx="2536730" cy="4399243"/>
          </a:xfrm>
          <a:prstGeom prst="rect">
            <a:avLst/>
          </a:prstGeom>
        </p:spPr>
      </p:pic>
      <p:pic>
        <p:nvPicPr>
          <p:cNvPr id="8" name="Picture 7">
            <a:extLst>
              <a:ext uri="{FF2B5EF4-FFF2-40B4-BE49-F238E27FC236}">
                <a16:creationId xmlns:a16="http://schemas.microsoft.com/office/drawing/2014/main" id="{09203059-82E8-4B30-A520-42D1BEB957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4635" y="9452948"/>
            <a:ext cx="3655699" cy="3139318"/>
          </a:xfrm>
          <a:prstGeom prst="rect">
            <a:avLst/>
          </a:prstGeom>
        </p:spPr>
      </p:pic>
      <p:pic>
        <p:nvPicPr>
          <p:cNvPr id="10" name="Picture 9">
            <a:extLst>
              <a:ext uri="{FF2B5EF4-FFF2-40B4-BE49-F238E27FC236}">
                <a16:creationId xmlns:a16="http://schemas.microsoft.com/office/drawing/2014/main" id="{BA3B3D1E-482D-4E85-AE37-4A8FF73F16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7923" y="9107425"/>
            <a:ext cx="2637263" cy="3484842"/>
          </a:xfrm>
          <a:prstGeom prst="rect">
            <a:avLst/>
          </a:prstGeom>
        </p:spPr>
      </p:pic>
    </p:spTree>
    <p:extLst>
      <p:ext uri="{BB962C8B-B14F-4D97-AF65-F5344CB8AC3E}">
        <p14:creationId xmlns:p14="http://schemas.microsoft.com/office/powerpoint/2010/main" val="314945632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EB9A-5E33-4314-B308-8C4EBFA47282}"/>
              </a:ext>
            </a:extLst>
          </p:cNvPr>
          <p:cNvSpPr>
            <a:spLocks noGrp="1"/>
          </p:cNvSpPr>
          <p:nvPr>
            <p:ph type="title"/>
          </p:nvPr>
        </p:nvSpPr>
        <p:spPr/>
        <p:txBody>
          <a:bodyPr/>
          <a:lstStyle/>
          <a:p>
            <a:r>
              <a:rPr lang="en-US" dirty="0">
                <a:solidFill>
                  <a:srgbClr val="FFFF00"/>
                </a:solidFill>
              </a:rPr>
              <a:t>Winding of the outer layer</a:t>
            </a:r>
            <a:endParaRPr lang="en-US" dirty="0"/>
          </a:p>
        </p:txBody>
      </p:sp>
      <p:sp>
        <p:nvSpPr>
          <p:cNvPr id="3" name="Slide Number Placeholder 2">
            <a:extLst>
              <a:ext uri="{FF2B5EF4-FFF2-40B4-BE49-F238E27FC236}">
                <a16:creationId xmlns:a16="http://schemas.microsoft.com/office/drawing/2014/main" id="{B964680A-911C-4E70-9AED-1CEB108E16EB}"/>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5" name="Footer Placeholder 4">
            <a:extLst>
              <a:ext uri="{FF2B5EF4-FFF2-40B4-BE49-F238E27FC236}">
                <a16:creationId xmlns:a16="http://schemas.microsoft.com/office/drawing/2014/main" id="{CFA856C8-70C9-4F21-823C-EE8770211FAB}"/>
              </a:ext>
            </a:extLst>
          </p:cNvPr>
          <p:cNvSpPr>
            <a:spLocks noGrp="1"/>
          </p:cNvSpPr>
          <p:nvPr>
            <p:ph type="ftr" sz="quarter" idx="10"/>
          </p:nvPr>
        </p:nvSpPr>
        <p:spPr/>
        <p:txBody>
          <a:bodyPr/>
          <a:lstStyle/>
          <a:p>
            <a:r>
              <a:rPr lang="en-US"/>
              <a:t>General MDP Meeting, 01/18/2023</a:t>
            </a:r>
            <a:endParaRPr lang="en-US" dirty="0"/>
          </a:p>
        </p:txBody>
      </p:sp>
      <p:pic>
        <p:nvPicPr>
          <p:cNvPr id="9" name="Picture 8">
            <a:extLst>
              <a:ext uri="{FF2B5EF4-FFF2-40B4-BE49-F238E27FC236}">
                <a16:creationId xmlns:a16="http://schemas.microsoft.com/office/drawing/2014/main" id="{B8D90C50-DFA2-4902-9063-3678C13008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579" y="4184260"/>
            <a:ext cx="16132149" cy="8248166"/>
          </a:xfrm>
          <a:prstGeom prst="rect">
            <a:avLst/>
          </a:prstGeom>
        </p:spPr>
      </p:pic>
      <p:pic>
        <p:nvPicPr>
          <p:cNvPr id="11" name="Picture 10">
            <a:extLst>
              <a:ext uri="{FF2B5EF4-FFF2-40B4-BE49-F238E27FC236}">
                <a16:creationId xmlns:a16="http://schemas.microsoft.com/office/drawing/2014/main" id="{1BFC740F-F925-4414-86A3-E2F78C4AD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4960" y="2806642"/>
            <a:ext cx="7225461" cy="9633948"/>
          </a:xfrm>
          <a:prstGeom prst="rect">
            <a:avLst/>
          </a:prstGeom>
        </p:spPr>
      </p:pic>
      <p:sp>
        <p:nvSpPr>
          <p:cNvPr id="7" name="Rectangle 6">
            <a:extLst>
              <a:ext uri="{FF2B5EF4-FFF2-40B4-BE49-F238E27FC236}">
                <a16:creationId xmlns:a16="http://schemas.microsoft.com/office/drawing/2014/main" id="{33F978AA-4059-4679-A128-CF75878B9F77}"/>
              </a:ext>
            </a:extLst>
          </p:cNvPr>
          <p:cNvSpPr/>
          <p:nvPr/>
        </p:nvSpPr>
        <p:spPr>
          <a:xfrm>
            <a:off x="5036233" y="2893578"/>
            <a:ext cx="6726839" cy="584775"/>
          </a:xfrm>
          <a:prstGeom prst="rect">
            <a:avLst/>
          </a:prstGeom>
        </p:spPr>
        <p:txBody>
          <a:bodyPr wrap="square">
            <a:spAutoFit/>
          </a:bodyPr>
          <a:lstStyle/>
          <a:p>
            <a:pPr algn="ctr"/>
            <a:r>
              <a:rPr lang="en-US" sz="3200" b="1" dirty="0">
                <a:solidFill>
                  <a:srgbClr val="1F497D"/>
                </a:solidFill>
              </a:rPr>
              <a:t>Thin and thick Inconel 600 meshes</a:t>
            </a:r>
            <a:endParaRPr lang="en-US" sz="3200" b="1" dirty="0"/>
          </a:p>
        </p:txBody>
      </p:sp>
    </p:spTree>
    <p:extLst>
      <p:ext uri="{BB962C8B-B14F-4D97-AF65-F5344CB8AC3E}">
        <p14:creationId xmlns:p14="http://schemas.microsoft.com/office/powerpoint/2010/main" val="401828053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06E5-0E10-4C58-BC7C-477B894015C0}"/>
              </a:ext>
            </a:extLst>
          </p:cNvPr>
          <p:cNvSpPr>
            <a:spLocks noGrp="1"/>
          </p:cNvSpPr>
          <p:nvPr>
            <p:ph type="title"/>
          </p:nvPr>
        </p:nvSpPr>
        <p:spPr/>
        <p:txBody>
          <a:bodyPr/>
          <a:lstStyle/>
          <a:p>
            <a:r>
              <a:rPr lang="en-US" dirty="0">
                <a:solidFill>
                  <a:srgbClr val="FFFF00"/>
                </a:solidFill>
              </a:rPr>
              <a:t>Winding of the inner layer</a:t>
            </a:r>
            <a:endParaRPr lang="en-US" dirty="0"/>
          </a:p>
        </p:txBody>
      </p:sp>
      <p:sp>
        <p:nvSpPr>
          <p:cNvPr id="3" name="Slide Number Placeholder 2">
            <a:extLst>
              <a:ext uri="{FF2B5EF4-FFF2-40B4-BE49-F238E27FC236}">
                <a16:creationId xmlns:a16="http://schemas.microsoft.com/office/drawing/2014/main" id="{A5F9D45B-1BDF-43BB-8E49-E372FA600811}"/>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5" name="Footer Placeholder 4">
            <a:extLst>
              <a:ext uri="{FF2B5EF4-FFF2-40B4-BE49-F238E27FC236}">
                <a16:creationId xmlns:a16="http://schemas.microsoft.com/office/drawing/2014/main" id="{DC369FB8-4A28-458D-8426-12B704A85B6A}"/>
              </a:ext>
            </a:extLst>
          </p:cNvPr>
          <p:cNvSpPr>
            <a:spLocks noGrp="1"/>
          </p:cNvSpPr>
          <p:nvPr>
            <p:ph type="ftr" sz="quarter" idx="10"/>
          </p:nvPr>
        </p:nvSpPr>
        <p:spPr/>
        <p:txBody>
          <a:bodyPr/>
          <a:lstStyle/>
          <a:p>
            <a:r>
              <a:rPr lang="en-US"/>
              <a:t>General MDP Meeting, 01/18/2023</a:t>
            </a:r>
            <a:endParaRPr lang="en-US" dirty="0"/>
          </a:p>
        </p:txBody>
      </p:sp>
      <p:sp>
        <p:nvSpPr>
          <p:cNvPr id="6" name="TextBox 5">
            <a:extLst>
              <a:ext uri="{FF2B5EF4-FFF2-40B4-BE49-F238E27FC236}">
                <a16:creationId xmlns:a16="http://schemas.microsoft.com/office/drawing/2014/main" id="{4A541D19-C6BE-4EB7-820D-895CA845CA7A}"/>
              </a:ext>
            </a:extLst>
          </p:cNvPr>
          <p:cNvSpPr txBox="1"/>
          <p:nvPr/>
        </p:nvSpPr>
        <p:spPr>
          <a:xfrm>
            <a:off x="950976" y="3062560"/>
            <a:ext cx="9964674" cy="9294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R="0" algn="just" defTabSz="914400" rtl="0" fontAlgn="auto" latinLnBrk="0" hangingPunct="0">
              <a:lnSpc>
                <a:spcPct val="100000"/>
              </a:lnSpc>
              <a:spcBef>
                <a:spcPts val="0"/>
              </a:spcBef>
              <a:spcAft>
                <a:spcPts val="1200"/>
              </a:spcAft>
              <a:buClrTx/>
              <a:buSzTx/>
              <a:tabLst/>
            </a:pPr>
            <a:r>
              <a:rPr kumimoji="0" lang="en-US" sz="2800" b="1" i="0" u="sng" strike="noStrike" cap="none" spc="0" normalizeH="0" baseline="0" dirty="0">
                <a:ln>
                  <a:noFill/>
                </a:ln>
                <a:solidFill>
                  <a:srgbClr val="1F497D"/>
                </a:solidFill>
                <a:effectLst/>
                <a:uFillTx/>
                <a:latin typeface="+mn-lt"/>
                <a:ea typeface="+mn-ea"/>
                <a:cs typeface="+mn-cs"/>
                <a:sym typeface="Calibri"/>
              </a:rPr>
              <a:t>Inner Layer</a:t>
            </a:r>
            <a:r>
              <a:rPr kumimoji="0" lang="en-US" sz="2800" b="1" i="0" u="none" strike="noStrike" cap="none" spc="0" normalizeH="0" baseline="0" dirty="0">
                <a:ln>
                  <a:noFill/>
                </a:ln>
                <a:solidFill>
                  <a:srgbClr val="1F497D"/>
                </a:solidFill>
                <a:effectLst/>
                <a:uFillTx/>
                <a:latin typeface="+mn-lt"/>
                <a:ea typeface="+mn-ea"/>
                <a:cs typeface="+mn-cs"/>
                <a:sym typeface="Calibri"/>
              </a:rPr>
              <a:t>:</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800" b="0" i="0" u="none" strike="noStrike" cap="none" spc="0" normalizeH="0" baseline="0" dirty="0">
                <a:ln>
                  <a:noFill/>
                </a:ln>
                <a:solidFill>
                  <a:srgbClr val="1F497D"/>
                </a:solidFill>
                <a:effectLst/>
                <a:uFillTx/>
                <a:latin typeface="+mn-lt"/>
                <a:ea typeface="+mn-ea"/>
                <a:cs typeface="+mn-cs"/>
                <a:sym typeface="Calibri"/>
              </a:rPr>
              <a:t>The inner layer was more difficult to wind due to the smaller radius of the mandrel and due to tighter </a:t>
            </a:r>
            <a:r>
              <a:rPr lang="en-US" sz="2800" dirty="0">
                <a:solidFill>
                  <a:srgbClr val="1F497D"/>
                </a:solidFill>
              </a:rPr>
              <a:t>channels (need to check machining tolerance after machining and before pre-oxidation)</a:t>
            </a:r>
            <a:r>
              <a:rPr kumimoji="0" lang="en-US" sz="2800" b="0" i="0" u="none" strike="noStrike" cap="none" spc="0" normalizeH="0" baseline="0" dirty="0">
                <a:ln>
                  <a:noFill/>
                </a:ln>
                <a:solidFill>
                  <a:srgbClr val="1F497D"/>
                </a:solidFill>
                <a:effectLst/>
                <a:uFillTx/>
                <a:latin typeface="+mn-lt"/>
                <a:ea typeface="+mn-ea"/>
                <a:cs typeface="+mn-cs"/>
                <a:sym typeface="Calibri"/>
              </a:rPr>
              <a:t>.</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rgbClr val="1F497D"/>
                </a:solidFill>
              </a:rPr>
              <a:t>B</a:t>
            </a:r>
            <a:r>
              <a:rPr kumimoji="0" lang="en-US" sz="2800" b="0" i="0" u="none" strike="noStrike" cap="none" spc="0" normalizeH="0" baseline="0" dirty="0">
                <a:ln>
                  <a:noFill/>
                </a:ln>
                <a:solidFill>
                  <a:srgbClr val="1F497D"/>
                </a:solidFill>
                <a:effectLst/>
                <a:uFillTx/>
                <a:latin typeface="+mn-lt"/>
                <a:ea typeface="+mn-ea"/>
                <a:cs typeface="+mn-cs"/>
                <a:sym typeface="Calibri"/>
              </a:rPr>
              <a:t>y twisting and bending the cable with the fingers, irreversible de-cabling and mullite damage would occur near the pole region. After this incidents we decided to wind first with a test cable in order to address the challenges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rgbClr val="1F497D"/>
                </a:solidFill>
              </a:rPr>
              <a:t>The test cable was slightly thicker than the real cable, which posed an additional challenge. In addition the test cable was not painted with TiO</a:t>
            </a:r>
            <a:r>
              <a:rPr lang="en-US" sz="2800" baseline="-25000" dirty="0">
                <a:solidFill>
                  <a:srgbClr val="1F497D"/>
                </a:solidFill>
              </a:rPr>
              <a:t>2</a:t>
            </a:r>
            <a:r>
              <a:rPr lang="en-US" sz="2800" dirty="0">
                <a:solidFill>
                  <a:srgbClr val="1F497D"/>
                </a:solidFill>
              </a:rPr>
              <a:t> before placing the mullite sleeve</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800" b="0" i="0" u="none" strike="noStrike" cap="none" spc="0" normalizeH="0" baseline="0" dirty="0">
                <a:ln>
                  <a:noFill/>
                </a:ln>
                <a:solidFill>
                  <a:srgbClr val="1F497D"/>
                </a:solidFill>
                <a:effectLst/>
                <a:uFillTx/>
                <a:latin typeface="+mn-lt"/>
                <a:ea typeface="+mn-ea"/>
                <a:cs typeface="+mn-cs"/>
                <a:sym typeface="Calibri"/>
              </a:rPr>
              <a:t>The solution for the effective </a:t>
            </a:r>
            <a:r>
              <a:rPr lang="en-US" sz="2800" dirty="0">
                <a:solidFill>
                  <a:srgbClr val="1F497D"/>
                </a:solidFill>
              </a:rPr>
              <a:t>twisting and bending of the cable without de-cabling, was achieved by using auxiliary 3D printed pieces with the shape of the channel surface at the pole region (a technique previously used in the winding test of CCT6)</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800" b="0" i="0" u="none" strike="noStrike" cap="none" spc="0" normalizeH="0" baseline="0" dirty="0">
                <a:ln>
                  <a:noFill/>
                </a:ln>
                <a:solidFill>
                  <a:srgbClr val="1F497D"/>
                </a:solidFill>
                <a:effectLst/>
                <a:uFillTx/>
                <a:latin typeface="+mn-lt"/>
                <a:ea typeface="+mn-ea"/>
                <a:cs typeface="+mn-cs"/>
                <a:sym typeface="Calibri"/>
              </a:rPr>
              <a:t>Additional winding procedure improvements were introduced that determined to the success of the task (paint and lay, tension mullite sleeve before painting, etc.)</a:t>
            </a:r>
          </a:p>
        </p:txBody>
      </p:sp>
      <p:pic>
        <p:nvPicPr>
          <p:cNvPr id="8" name="Picture 7">
            <a:extLst>
              <a:ext uri="{FF2B5EF4-FFF2-40B4-BE49-F238E27FC236}">
                <a16:creationId xmlns:a16="http://schemas.microsoft.com/office/drawing/2014/main" id="{E9C93586-CF62-406E-84ED-746256F95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9780" y="4474610"/>
            <a:ext cx="11207674" cy="7451911"/>
          </a:xfrm>
          <a:prstGeom prst="rect">
            <a:avLst/>
          </a:prstGeom>
        </p:spPr>
      </p:pic>
      <p:sp>
        <p:nvSpPr>
          <p:cNvPr id="9" name="TextBox 8">
            <a:extLst>
              <a:ext uri="{FF2B5EF4-FFF2-40B4-BE49-F238E27FC236}">
                <a16:creationId xmlns:a16="http://schemas.microsoft.com/office/drawing/2014/main" id="{AFBFA0AE-9CCC-4B3B-AC78-43A49DE7FFC7}"/>
              </a:ext>
            </a:extLst>
          </p:cNvPr>
          <p:cNvSpPr txBox="1"/>
          <p:nvPr/>
        </p:nvSpPr>
        <p:spPr>
          <a:xfrm>
            <a:off x="12499780" y="3062560"/>
            <a:ext cx="11207674" cy="1169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1F497D"/>
                </a:solidFill>
                <a:effectLst/>
                <a:uFillTx/>
                <a:latin typeface="+mn-lt"/>
                <a:ea typeface="+mn-ea"/>
                <a:cs typeface="+mn-cs"/>
                <a:sym typeface="Calibri"/>
              </a:rPr>
              <a:t>Auxiliary 3D printed pieces that helped twisting and bending the cable at the pole region, and prevented irreversible de-cabling</a:t>
            </a:r>
          </a:p>
        </p:txBody>
      </p:sp>
    </p:spTree>
    <p:extLst>
      <p:ext uri="{BB962C8B-B14F-4D97-AF65-F5344CB8AC3E}">
        <p14:creationId xmlns:p14="http://schemas.microsoft.com/office/powerpoint/2010/main" val="2807799429"/>
      </p:ext>
    </p:extLst>
  </p:cSld>
  <p:clrMapOvr>
    <a:masterClrMapping/>
  </p:clrMapOvr>
  <p:transition spd="med"/>
</p:sld>
</file>

<file path=ppt/theme/theme1.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83411</TotalTime>
  <Words>1134</Words>
  <Application>Microsoft Office PowerPoint</Application>
  <PresentationFormat>Custom</PresentationFormat>
  <Paragraphs>110</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Franklin Gothic Book</vt:lpstr>
      <vt:lpstr>Franklin Gothic Medium</vt:lpstr>
      <vt:lpstr>Wingdings</vt:lpstr>
      <vt:lpstr>ATAP No Footer</vt:lpstr>
      <vt:lpstr>PowerPoint Presentation</vt:lpstr>
      <vt:lpstr>Outline</vt:lpstr>
      <vt:lpstr>Main characteristics of Bi-CCT1</vt:lpstr>
      <vt:lpstr>Main characteristics of Bi-CCT1</vt:lpstr>
      <vt:lpstr>Fabrication of the mandrels</vt:lpstr>
      <vt:lpstr>Fabrication of the mandrels</vt:lpstr>
      <vt:lpstr>Winding of the outer layer</vt:lpstr>
      <vt:lpstr>Winding of the outer layer</vt:lpstr>
      <vt:lpstr>Winding of the inner layer</vt:lpstr>
      <vt:lpstr>Winding of the inner layer</vt:lpstr>
      <vt:lpstr>Winding of the inner layer</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Diego Arbelaez</dc:creator>
  <cp:lastModifiedBy>Garcia Fajardo, Laura</cp:lastModifiedBy>
  <cp:revision>1447</cp:revision>
  <dcterms:modified xsi:type="dcterms:W3CDTF">2023-01-18T20:57:04Z</dcterms:modified>
</cp:coreProperties>
</file>