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7" r:id="rId2"/>
  </p:sldMasterIdLst>
  <p:notesMasterIdLst>
    <p:notesMasterId r:id="rId14"/>
  </p:notesMasterIdLst>
  <p:handoutMasterIdLst>
    <p:handoutMasterId r:id="rId15"/>
  </p:handoutMasterIdLst>
  <p:sldIdLst>
    <p:sldId id="286" r:id="rId3"/>
    <p:sldId id="455" r:id="rId4"/>
    <p:sldId id="481" r:id="rId5"/>
    <p:sldId id="490" r:id="rId6"/>
    <p:sldId id="491" r:id="rId7"/>
    <p:sldId id="493" r:id="rId8"/>
    <p:sldId id="494" r:id="rId9"/>
    <p:sldId id="495" r:id="rId10"/>
    <p:sldId id="496" r:id="rId11"/>
    <p:sldId id="497" r:id="rId12"/>
    <p:sldId id="498" r:id="rId13"/>
  </p:sldIdLst>
  <p:sldSz cx="9144000" cy="6858000" type="screen4x3"/>
  <p:notesSz cx="6985000" cy="92837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60" userDrawn="1">
          <p15:clr>
            <a:srgbClr val="A4A3A4"/>
          </p15:clr>
        </p15:guide>
        <p15:guide id="2" orient="horz" pos="1010" userDrawn="1">
          <p15:clr>
            <a:srgbClr val="A4A3A4"/>
          </p15:clr>
        </p15:guide>
        <p15:guide id="3" orient="horz" pos="3630" userDrawn="1">
          <p15:clr>
            <a:srgbClr val="A4A3A4"/>
          </p15:clr>
        </p15:guide>
        <p15:guide id="4" orient="horz" pos="2309" userDrawn="1">
          <p15:clr>
            <a:srgbClr val="A4A3A4"/>
          </p15:clr>
        </p15:guide>
        <p15:guide id="5" pos="5471" userDrawn="1">
          <p15:clr>
            <a:srgbClr val="A4A3A4"/>
          </p15:clr>
        </p15:guide>
        <p15:guide id="6" pos="295" userDrawn="1">
          <p15:clr>
            <a:srgbClr val="A4A3A4"/>
          </p15:clr>
        </p15:guide>
        <p15:guide id="7" userDrawn="1">
          <p15:clr>
            <a:srgbClr val="A4A3A4"/>
          </p15:clr>
        </p15:guide>
        <p15:guide id="8" pos="2075" userDrawn="1">
          <p15:clr>
            <a:srgbClr val="A4A3A4"/>
          </p15:clr>
        </p15:guide>
        <p15:guide id="9" pos="3889" userDrawn="1">
          <p15:clr>
            <a:srgbClr val="A4A3A4"/>
          </p15:clr>
        </p15:guide>
        <p15:guide id="10" pos="3679" userDrawn="1">
          <p15:clr>
            <a:srgbClr val="A4A3A4"/>
          </p15:clr>
        </p15:guide>
        <p15:guide id="11" pos="2852" userDrawn="1">
          <p15:clr>
            <a:srgbClr val="A4A3A4"/>
          </p15:clr>
        </p15:guide>
        <p15:guide id="12" pos="187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 userDrawn="1">
          <p15:clr>
            <a:srgbClr val="A4A3A4"/>
          </p15:clr>
        </p15:guide>
        <p15:guide id="2" pos="220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203BE2"/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51"/>
    <p:restoredTop sz="93068"/>
  </p:normalViewPr>
  <p:slideViewPr>
    <p:cSldViewPr snapToGrid="0" snapToObjects="1">
      <p:cViewPr varScale="1">
        <p:scale>
          <a:sx n="114" d="100"/>
          <a:sy n="114" d="100"/>
        </p:scale>
        <p:origin x="372" y="114"/>
      </p:cViewPr>
      <p:guideLst>
        <p:guide orient="horz" pos="2560"/>
        <p:guide orient="horz" pos="1010"/>
        <p:guide orient="horz" pos="3630"/>
        <p:guide orient="horz" pos="2309"/>
        <p:guide pos="5471"/>
        <p:guide pos="295"/>
        <p:guide/>
        <p:guide pos="2075"/>
        <p:guide pos="3889"/>
        <p:guide pos="3679"/>
        <p:guide pos="2852"/>
        <p:guide pos="187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9" d="100"/>
        <a:sy n="39" d="100"/>
      </p:scale>
      <p:origin x="0" y="0"/>
    </p:cViewPr>
  </p:sorterViewPr>
  <p:notesViewPr>
    <p:cSldViewPr snapToGrid="0" snapToObjects="1">
      <p:cViewPr varScale="1">
        <p:scale>
          <a:sx n="114" d="100"/>
          <a:sy n="114" d="100"/>
        </p:scale>
        <p:origin x="-4192" y="-112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1B9D2C41-C2D0-FF45-8B99-3885B7F78EB1}" type="datetimeFigureOut">
              <a:rPr lang="en-US" smtClean="0"/>
              <a:t>10/18/2017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269AC406-2681-664E-BB07-370330405A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3687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CA948ED6-3360-EB40-9D40-476C2156E9E8}" type="datetimeFigureOut">
              <a:rPr lang="en-US" smtClean="0"/>
              <a:t>10/18/2017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D8C10DA6-9909-7D4F-83A2-7593F71DDB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2528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1575" y="696913"/>
            <a:ext cx="4641850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803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7710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421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784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68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188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414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646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553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425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52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9603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60714_001-2-Edit_blueppt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"/>
            <a:ext cx="9144000" cy="631372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4891939"/>
            <a:ext cx="9144000" cy="1421788"/>
          </a:xfrm>
          <a:prstGeom prst="rect">
            <a:avLst/>
          </a:prstGeom>
          <a:gradFill>
            <a:gsLst>
              <a:gs pos="0">
                <a:schemeClr val="tx2">
                  <a:alpha val="61000"/>
                </a:schemeClr>
              </a:gs>
              <a:gs pos="100000">
                <a:schemeClr val="accent3"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91" y="4891939"/>
            <a:ext cx="8226425" cy="805052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  <a:cs typeface="Helvetica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2183808"/>
            <a:ext cx="9144000" cy="2183808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8788" y="2538981"/>
            <a:ext cx="8226426" cy="15748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2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94" y="186643"/>
            <a:ext cx="2842337" cy="10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35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" y="0"/>
            <a:ext cx="9143999" cy="11430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7572" y="0"/>
            <a:ext cx="6436428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643" y="123515"/>
            <a:ext cx="2064288" cy="88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09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6" y="2130852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5" y="3886651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41093" indent="0" algn="ctr">
              <a:buNone/>
              <a:defRPr/>
            </a:lvl2pPr>
            <a:lvl3pPr marL="482186" indent="0" algn="ctr">
              <a:buNone/>
              <a:defRPr/>
            </a:lvl3pPr>
            <a:lvl4pPr marL="723279" indent="0" algn="ctr">
              <a:buNone/>
              <a:defRPr/>
            </a:lvl4pPr>
            <a:lvl5pPr marL="964372" indent="0" algn="ctr">
              <a:buNone/>
              <a:defRPr/>
            </a:lvl5pPr>
            <a:lvl6pPr marL="1205465" indent="0" algn="ctr">
              <a:buNone/>
              <a:defRPr/>
            </a:lvl6pPr>
            <a:lvl7pPr marL="1446558" indent="0" algn="ctr">
              <a:buNone/>
              <a:defRPr/>
            </a:lvl7pPr>
            <a:lvl8pPr marL="1687651" indent="0" algn="ctr">
              <a:buNone/>
              <a:defRPr/>
            </a:lvl8pPr>
            <a:lvl9pPr marL="192874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2213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9438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60714_001-2-Edit_blueppt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"/>
            <a:ext cx="9144000" cy="631372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4891939"/>
            <a:ext cx="9144000" cy="1421788"/>
          </a:xfrm>
          <a:prstGeom prst="rect">
            <a:avLst/>
          </a:prstGeom>
          <a:gradFill>
            <a:gsLst>
              <a:gs pos="0">
                <a:schemeClr val="tx2">
                  <a:alpha val="61000"/>
                </a:schemeClr>
              </a:gs>
              <a:gs pos="100000">
                <a:schemeClr val="accent3"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91" y="4891939"/>
            <a:ext cx="8226425" cy="805052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  <a:cs typeface="Helvetica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2183808"/>
            <a:ext cx="9144000" cy="2183808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8788" y="2538981"/>
            <a:ext cx="8226426" cy="15748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2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94" y="186643"/>
            <a:ext cx="2842337" cy="10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86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" y="0"/>
            <a:ext cx="9143999" cy="11430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7572" y="0"/>
            <a:ext cx="6436428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56884" y="6417781"/>
            <a:ext cx="516675" cy="365125"/>
          </a:xfrm>
        </p:spPr>
        <p:txBody>
          <a:bodyPr/>
          <a:lstStyle/>
          <a:p>
            <a:pPr>
              <a:defRPr/>
            </a:pPr>
            <a:fld id="{D260E43B-7F43-FA45-AAB7-E054FD6CC4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91" y="123515"/>
            <a:ext cx="2477816" cy="88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132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6" y="2130852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5" y="3886651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41093" indent="0" algn="ctr">
              <a:buNone/>
              <a:defRPr/>
            </a:lvl2pPr>
            <a:lvl3pPr marL="482186" indent="0" algn="ctr">
              <a:buNone/>
              <a:defRPr/>
            </a:lvl3pPr>
            <a:lvl4pPr marL="723279" indent="0" algn="ctr">
              <a:buNone/>
              <a:defRPr/>
            </a:lvl4pPr>
            <a:lvl5pPr marL="964372" indent="0" algn="ctr">
              <a:buNone/>
              <a:defRPr/>
            </a:lvl5pPr>
            <a:lvl6pPr marL="1205465" indent="0" algn="ctr">
              <a:buNone/>
              <a:defRPr/>
            </a:lvl6pPr>
            <a:lvl7pPr marL="1446558" indent="0" algn="ctr">
              <a:buNone/>
              <a:defRPr/>
            </a:lvl7pPr>
            <a:lvl8pPr marL="1687651" indent="0" algn="ctr">
              <a:buNone/>
              <a:defRPr/>
            </a:lvl8pPr>
            <a:lvl9pPr marL="192874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12996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0127" y="6356354"/>
            <a:ext cx="516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898989"/>
                </a:solidFill>
              </a:defRPr>
            </a:lvl1pPr>
          </a:lstStyle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158720" y="-142629"/>
            <a:ext cx="9447494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Rectangle 46"/>
          <p:cNvSpPr/>
          <p:nvPr userDrawn="1"/>
        </p:nvSpPr>
        <p:spPr>
          <a:xfrm>
            <a:off x="461" y="6323778"/>
            <a:ext cx="9166199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2" tIns="34282" rIns="68562" bIns="34282" anchor="ctr"/>
          <a:lstStyle/>
          <a:p>
            <a:pPr algn="ctr" defTabSz="342812">
              <a:defRPr/>
            </a:pPr>
            <a:endParaRPr lang="en-US" sz="135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342812">
              <a:defRPr/>
            </a:pPr>
            <a:endParaRPr lang="en-US" sz="135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8" name="Picture 47" descr="RGB_White-Seal_White-Mark_SC_Horizontal–400dpi.pn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44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64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3" r:id="rId4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21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Courier New"/>
        <a:buChar char="o"/>
        <a:defRPr sz="1500" kern="1200">
          <a:solidFill>
            <a:srgbClr val="1F497D"/>
          </a:solidFill>
          <a:latin typeface="+mj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rgbClr val="1F497D"/>
          </a:solidFill>
          <a:latin typeface="+mj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rgbClr val="1F497D"/>
          </a:solidFill>
          <a:latin typeface="+mj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rgbClr val="1F497D"/>
          </a:solidFill>
          <a:latin typeface="+mj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0127" y="6356354"/>
            <a:ext cx="516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260E43B-7F43-FA45-AAB7-E054FD6CC4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158720" y="-142629"/>
            <a:ext cx="9447494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Rectangle 46"/>
          <p:cNvSpPr/>
          <p:nvPr userDrawn="1"/>
        </p:nvSpPr>
        <p:spPr>
          <a:xfrm>
            <a:off x="461" y="6323778"/>
            <a:ext cx="9166199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2" tIns="34282" rIns="68562" bIns="34282" anchor="ctr"/>
          <a:lstStyle/>
          <a:p>
            <a:pPr marL="0" marR="0" lvl="0" indent="0" algn="ctr" defTabSz="3428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lvl="0" indent="0" algn="ctr" defTabSz="3428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8" name="Picture 47" descr="RGB_White-Seal_White-Mark_SC_Horizontal–400dpi.pn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44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979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21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Courier New"/>
        <a:buChar char="o"/>
        <a:defRPr sz="1500" kern="1200">
          <a:solidFill>
            <a:srgbClr val="1F497D"/>
          </a:solidFill>
          <a:latin typeface="+mj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rgbClr val="1F497D"/>
          </a:solidFill>
          <a:latin typeface="+mj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rgbClr val="1F497D"/>
          </a:solidFill>
          <a:latin typeface="+mj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rgbClr val="1F497D"/>
          </a:solidFill>
          <a:latin typeface="+mj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487094" y="4526204"/>
            <a:ext cx="6169819" cy="776279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Stoyan Stoynev et al.</a:t>
            </a:r>
          </a:p>
          <a:p>
            <a:r>
              <a:rPr lang="en-US" sz="1425" dirty="0"/>
              <a:t>US Magnet Development Program</a:t>
            </a:r>
          </a:p>
          <a:p>
            <a:r>
              <a:rPr lang="en-US" sz="1425" dirty="0"/>
              <a:t>Fermi National Accelerator Laboratory</a:t>
            </a:r>
          </a:p>
        </p:txBody>
      </p:sp>
      <p:sp>
        <p:nvSpPr>
          <p:cNvPr id="3" name="Rectangle 2"/>
          <p:cNvSpPr/>
          <p:nvPr/>
        </p:nvSpPr>
        <p:spPr>
          <a:xfrm>
            <a:off x="1487094" y="2729787"/>
            <a:ext cx="61698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Strain gauges in the 15 T FNAL prototype</a:t>
            </a:r>
          </a:p>
          <a:p>
            <a:pPr algn="ctr"/>
            <a:endParaRPr lang="en-US" sz="1500" dirty="0">
              <a:solidFill>
                <a:schemeClr val="bg1"/>
              </a:solidFill>
            </a:endParaRPr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October 18, 2017</a:t>
            </a:r>
          </a:p>
        </p:txBody>
      </p:sp>
    </p:spTree>
    <p:extLst>
      <p:ext uri="{BB962C8B-B14F-4D97-AF65-F5344CB8AC3E}">
        <p14:creationId xmlns:p14="http://schemas.microsoft.com/office/powerpoint/2010/main" val="173575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15 T magnet: Total number of SG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10</a:t>
            </a:fld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2478018-BADF-49C7-AF1F-D2D1E83EAD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053016"/>
              </p:ext>
            </p:extLst>
          </p:nvPr>
        </p:nvGraphicFramePr>
        <p:xfrm>
          <a:off x="1260885" y="1640840"/>
          <a:ext cx="609599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857">
                  <a:extLst>
                    <a:ext uri="{9D8B030D-6E8A-4147-A177-3AD203B41FA5}">
                      <a16:colId xmlns:a16="http://schemas.microsoft.com/office/drawing/2014/main" val="1870146891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1677346714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1682046491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1503839960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1485408286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476790591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41855421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skin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bullet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7850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16+8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72+8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48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148432"/>
                  </a:ext>
                </a:extLst>
              </a:tr>
            </a:tbl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753E6AA-BA77-4C1D-8A92-390833F58643}"/>
              </a:ext>
            </a:extLst>
          </p:cNvPr>
          <p:cNvCxnSpPr>
            <a:cxnSpLocks/>
          </p:cNvCxnSpPr>
          <p:nvPr/>
        </p:nvCxnSpPr>
        <p:spPr>
          <a:xfrm flipH="1">
            <a:off x="3187817" y="2680114"/>
            <a:ext cx="3447" cy="7258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F61185D-4D72-46D1-BBCF-DDF32465A167}"/>
              </a:ext>
            </a:extLst>
          </p:cNvPr>
          <p:cNvSpPr txBox="1"/>
          <p:nvPr/>
        </p:nvSpPr>
        <p:spPr>
          <a:xfrm>
            <a:off x="2452498" y="3342194"/>
            <a:ext cx="1817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want to read </a:t>
            </a:r>
          </a:p>
          <a:p>
            <a:r>
              <a:rPr lang="en-US" dirty="0"/>
              <a:t>all of them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98D025C-3DB5-45DE-BA9F-C354C73B7CD2}"/>
              </a:ext>
            </a:extLst>
          </p:cNvPr>
          <p:cNvCxnSpPr>
            <a:cxnSpLocks/>
          </p:cNvCxnSpPr>
          <p:nvPr/>
        </p:nvCxnSpPr>
        <p:spPr>
          <a:xfrm flipH="1">
            <a:off x="1476462" y="2670868"/>
            <a:ext cx="731151" cy="4708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D369F17-A490-409A-B4B6-76AE2767A10D}"/>
              </a:ext>
            </a:extLst>
          </p:cNvPr>
          <p:cNvSpPr txBox="1"/>
          <p:nvPr/>
        </p:nvSpPr>
        <p:spPr>
          <a:xfrm>
            <a:off x="88434" y="3141718"/>
            <a:ext cx="1797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is already a</a:t>
            </a:r>
          </a:p>
          <a:p>
            <a:r>
              <a:rPr lang="en-US" dirty="0"/>
              <a:t>reduced number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6A908FE-BF07-4E46-BE78-798A46A03509}"/>
              </a:ext>
            </a:extLst>
          </p:cNvPr>
          <p:cNvCxnSpPr>
            <a:cxnSpLocks/>
          </p:cNvCxnSpPr>
          <p:nvPr/>
        </p:nvCxnSpPr>
        <p:spPr>
          <a:xfrm>
            <a:off x="4094412" y="2670868"/>
            <a:ext cx="159945" cy="15884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79226F9-2ED5-4B4B-8DEE-8245AAACFF8B}"/>
              </a:ext>
            </a:extLst>
          </p:cNvPr>
          <p:cNvSpPr txBox="1"/>
          <p:nvPr/>
        </p:nvSpPr>
        <p:spPr>
          <a:xfrm>
            <a:off x="2397171" y="4195284"/>
            <a:ext cx="2627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can probably skip</a:t>
            </a:r>
          </a:p>
          <a:p>
            <a:r>
              <a:rPr lang="en-US" dirty="0"/>
              <a:t>2 SG (half the axial ones)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252F4F0-B210-48D7-A294-EB75830CAC61}"/>
              </a:ext>
            </a:extLst>
          </p:cNvPr>
          <p:cNvCxnSpPr>
            <a:cxnSpLocks/>
          </p:cNvCxnSpPr>
          <p:nvPr/>
        </p:nvCxnSpPr>
        <p:spPr>
          <a:xfrm>
            <a:off x="4994114" y="2680114"/>
            <a:ext cx="159945" cy="5710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C390281-A5AF-4667-9E8F-79D1275C7898}"/>
              </a:ext>
            </a:extLst>
          </p:cNvPr>
          <p:cNvSpPr txBox="1"/>
          <p:nvPr/>
        </p:nvSpPr>
        <p:spPr>
          <a:xfrm>
            <a:off x="4490028" y="3251200"/>
            <a:ext cx="37414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this we instrument </a:t>
            </a:r>
          </a:p>
          <a:p>
            <a:r>
              <a:rPr lang="en-US" dirty="0"/>
              <a:t>9 out of 18 bullets; it could </a:t>
            </a:r>
          </a:p>
          <a:p>
            <a:r>
              <a:rPr lang="en-US" dirty="0"/>
              <a:t>be reduced to read more coil gauges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80C577-AED7-40C0-8816-873050415146}"/>
              </a:ext>
            </a:extLst>
          </p:cNvPr>
          <p:cNvSpPr txBox="1"/>
          <p:nvPr/>
        </p:nvSpPr>
        <p:spPr>
          <a:xfrm>
            <a:off x="2278880" y="4757125"/>
            <a:ext cx="3078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Instrument more coil gauges?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AD56D56-4CBB-4013-8505-2FF5D366ED05}"/>
              </a:ext>
            </a:extLst>
          </p:cNvPr>
          <p:cNvSpPr/>
          <p:nvPr/>
        </p:nvSpPr>
        <p:spPr>
          <a:xfrm>
            <a:off x="1260885" y="2390862"/>
            <a:ext cx="624836" cy="28000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4F1C207-37FB-4777-9F1E-201F7FDB97B3}"/>
              </a:ext>
            </a:extLst>
          </p:cNvPr>
          <p:cNvCxnSpPr>
            <a:stCxn id="15" idx="2"/>
          </p:cNvCxnSpPr>
          <p:nvPr/>
        </p:nvCxnSpPr>
        <p:spPr>
          <a:xfrm flipH="1" flipV="1">
            <a:off x="1065402" y="2390862"/>
            <a:ext cx="195483" cy="140003"/>
          </a:xfrm>
          <a:prstGeom prst="straightConnector1">
            <a:avLst/>
          </a:prstGeom>
          <a:ln w="952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270FB54-6116-418E-93F4-E4FB46066F7D}"/>
              </a:ext>
            </a:extLst>
          </p:cNvPr>
          <p:cNvSpPr txBox="1"/>
          <p:nvPr/>
        </p:nvSpPr>
        <p:spPr>
          <a:xfrm>
            <a:off x="294260" y="2091531"/>
            <a:ext cx="8025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During </a:t>
            </a:r>
          </a:p>
          <a:p>
            <a:r>
              <a:rPr lang="en-US" sz="1400" dirty="0">
                <a:solidFill>
                  <a:srgbClr val="C00000"/>
                </a:solidFill>
              </a:rPr>
              <a:t>magnet </a:t>
            </a:r>
          </a:p>
          <a:p>
            <a:r>
              <a:rPr lang="en-US" sz="1400" dirty="0">
                <a:solidFill>
                  <a:srgbClr val="C00000"/>
                </a:solidFill>
              </a:rPr>
              <a:t>testing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12BC4DA-4F72-40B6-BBD9-82FC1B6EE6C2}"/>
              </a:ext>
            </a:extLst>
          </p:cNvPr>
          <p:cNvCxnSpPr>
            <a:cxnSpLocks/>
          </p:cNvCxnSpPr>
          <p:nvPr/>
        </p:nvCxnSpPr>
        <p:spPr>
          <a:xfrm flipV="1">
            <a:off x="7415868" y="1886025"/>
            <a:ext cx="105114" cy="2055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55D9327-E6FD-45D2-A5E6-AA993CB6E581}"/>
              </a:ext>
            </a:extLst>
          </p:cNvPr>
          <p:cNvSpPr txBox="1"/>
          <p:nvPr/>
        </p:nvSpPr>
        <p:spPr>
          <a:xfrm>
            <a:off x="7455846" y="1408292"/>
            <a:ext cx="1604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Optional </a:t>
            </a:r>
          </a:p>
          <a:p>
            <a:r>
              <a:rPr lang="en-US" sz="1400" dirty="0"/>
              <a:t>(to reshuffle) </a:t>
            </a:r>
          </a:p>
        </p:txBody>
      </p:sp>
    </p:spTree>
    <p:extLst>
      <p:ext uri="{BB962C8B-B14F-4D97-AF65-F5344CB8AC3E}">
        <p14:creationId xmlns:p14="http://schemas.microsoft.com/office/powerpoint/2010/main" val="4073701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15 T magnet: L4 grooves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11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EEC2930-D92E-4A30-B7EA-B52897C9A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41" y="1001808"/>
            <a:ext cx="4905375" cy="11251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1B4080-5580-4BDF-8FFB-637AF0C21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181696"/>
            <a:ext cx="4191000" cy="17110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DEDF3A-63D8-4AA0-8D0F-7D70C8FFDE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4130180"/>
            <a:ext cx="4214812" cy="16724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0677A39-F206-4999-961D-0069A8D269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3074" y="977448"/>
            <a:ext cx="4019550" cy="168796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FA95C4C-BE5F-43DC-9CF7-52D128C18E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0" y="2758580"/>
            <a:ext cx="3056015" cy="20533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1243630-4543-4C12-8BCA-6BF884341D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4400" y="5070882"/>
            <a:ext cx="4186237" cy="136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19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1512" y="1771635"/>
            <a:ext cx="7692705" cy="3907711"/>
          </a:xfrm>
        </p:spPr>
        <p:txBody>
          <a:bodyPr>
            <a:normAutofit fontScale="92500"/>
          </a:bodyPr>
          <a:lstStyle/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2400" dirty="0"/>
              <a:t>During the latest coil readiness review for layer 1 and 2 for the 15 T magnet at FNAL a discussion on strain gauges was advised</a:t>
            </a:r>
          </a:p>
          <a:p>
            <a:pPr>
              <a:buSzPct val="65000"/>
              <a:buFont typeface="Wingdings" panose="05000000000000000000" pitchFamily="2" charset="2"/>
              <a:buChar char="q"/>
            </a:pPr>
            <a:endParaRPr lang="en-US" sz="2400" dirty="0"/>
          </a:p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2400" dirty="0"/>
              <a:t>This presentation summarizes the information on strain gauges and intention of use</a:t>
            </a:r>
          </a:p>
          <a:p>
            <a:endParaRPr lang="en-US" sz="24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Limitations and considerations are emphasized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4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The slides are aimed to serve as a guide for the discussion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603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Strain gauges at FNAL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F2CBEC-0F68-4409-8BBC-8E9A036BE8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326" b="10272"/>
          <a:stretch/>
        </p:blipFill>
        <p:spPr>
          <a:xfrm rot="10800000">
            <a:off x="110064" y="3794737"/>
            <a:ext cx="5604933" cy="2413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43B51B-2A88-470F-8ADA-1C649F0FD11B}"/>
              </a:ext>
            </a:extLst>
          </p:cNvPr>
          <p:cNvSpPr txBox="1"/>
          <p:nvPr/>
        </p:nvSpPr>
        <p:spPr>
          <a:xfrm>
            <a:off x="393846" y="2777705"/>
            <a:ext cx="21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Gauges suitable for </a:t>
            </a:r>
          </a:p>
          <a:p>
            <a:r>
              <a:rPr lang="en-US" dirty="0"/>
              <a:t>Stainless Steel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BB014B-C298-4ED0-B1EB-F8E27A9E53BF}"/>
              </a:ext>
            </a:extLst>
          </p:cNvPr>
          <p:cNvSpPr txBox="1"/>
          <p:nvPr/>
        </p:nvSpPr>
        <p:spPr>
          <a:xfrm>
            <a:off x="98848" y="3327610"/>
            <a:ext cx="1392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Skin, Bullets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(long)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076961-6628-4B06-94FA-1C1C6266B147}"/>
              </a:ext>
            </a:extLst>
          </p:cNvPr>
          <p:cNvSpPr txBox="1"/>
          <p:nvPr/>
        </p:nvSpPr>
        <p:spPr>
          <a:xfrm>
            <a:off x="1458144" y="3326224"/>
            <a:ext cx="1727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Layer 3/4 Pole  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(short)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6C219E-2D7D-4DC1-9FED-31E47CE53B87}"/>
              </a:ext>
            </a:extLst>
          </p:cNvPr>
          <p:cNvSpPr txBox="1"/>
          <p:nvPr/>
        </p:nvSpPr>
        <p:spPr>
          <a:xfrm>
            <a:off x="4665266" y="3193365"/>
            <a:ext cx="1285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Suitable </a:t>
            </a:r>
          </a:p>
          <a:p>
            <a:r>
              <a:rPr lang="en-US" dirty="0"/>
              <a:t>for coil (Cu)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9B675C-FAA6-4B96-A47B-A131838E3AC0}"/>
              </a:ext>
            </a:extLst>
          </p:cNvPr>
          <p:cNvSpPr txBox="1"/>
          <p:nvPr/>
        </p:nvSpPr>
        <p:spPr>
          <a:xfrm>
            <a:off x="3057957" y="2958278"/>
            <a:ext cx="15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Suitable for </a:t>
            </a:r>
            <a:r>
              <a:rPr lang="en-US" dirty="0" err="1"/>
              <a:t>Ti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9D5825-ACC8-4D36-B706-62AB5C444D93}"/>
              </a:ext>
            </a:extLst>
          </p:cNvPr>
          <p:cNvSpPr txBox="1"/>
          <p:nvPr/>
        </p:nvSpPr>
        <p:spPr>
          <a:xfrm>
            <a:off x="3122038" y="3371544"/>
            <a:ext cx="1609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Layer 1/2 pole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E66F42-465F-4BA9-8D60-0C96EE227FC3}"/>
              </a:ext>
            </a:extLst>
          </p:cNvPr>
          <p:cNvSpPr txBox="1"/>
          <p:nvPr/>
        </p:nvSpPr>
        <p:spPr>
          <a:xfrm rot="5163914">
            <a:off x="1823863" y="4551251"/>
            <a:ext cx="1648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C000"/>
                </a:solidFill>
              </a:rPr>
              <a:t>Similar to </a:t>
            </a:r>
          </a:p>
          <a:p>
            <a:r>
              <a:rPr lang="en-US" sz="1400" dirty="0">
                <a:solidFill>
                  <a:srgbClr val="FFC000"/>
                </a:solidFill>
              </a:rPr>
              <a:t>WK-09-125BG-350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CB9915E-8C53-47B6-ABBF-B4DB37DE3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059" y="1443212"/>
            <a:ext cx="8128932" cy="960496"/>
          </a:xfrm>
        </p:spPr>
        <p:txBody>
          <a:bodyPr>
            <a:normAutofit fontScale="92500" lnSpcReduction="10000"/>
          </a:bodyPr>
          <a:lstStyle/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2000" dirty="0"/>
              <a:t>There are typical gauge types being regularly reordered or anyway available at FNAL</a:t>
            </a:r>
          </a:p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2000" dirty="0"/>
              <a:t>They are suitable and enough to cover the needs for the 15 model</a:t>
            </a:r>
          </a:p>
          <a:p>
            <a:pPr marL="0" indent="0">
              <a:buSzPct val="65000"/>
              <a:buNone/>
            </a:pPr>
            <a:endParaRPr lang="en-US" sz="15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E7D239-11F7-49A9-A920-0F425C382FBB}"/>
              </a:ext>
            </a:extLst>
          </p:cNvPr>
          <p:cNvSpPr txBox="1"/>
          <p:nvPr/>
        </p:nvSpPr>
        <p:spPr>
          <a:xfrm>
            <a:off x="6059766" y="2969912"/>
            <a:ext cx="2858218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C00000"/>
                </a:solidFill>
              </a:rPr>
              <a:t>VMTF limitation:</a:t>
            </a:r>
          </a:p>
          <a:p>
            <a:endParaRPr lang="en-US" b="1" u="sng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At VMTF we are capable </a:t>
            </a:r>
          </a:p>
          <a:p>
            <a:r>
              <a:rPr lang="en-US" dirty="0">
                <a:solidFill>
                  <a:srgbClr val="C00000"/>
                </a:solidFill>
              </a:rPr>
              <a:t>of reading no more than </a:t>
            </a:r>
            <a:r>
              <a:rPr lang="en-US" b="1" dirty="0">
                <a:solidFill>
                  <a:srgbClr val="C00000"/>
                </a:solidFill>
              </a:rPr>
              <a:t>64</a:t>
            </a:r>
          </a:p>
          <a:p>
            <a:r>
              <a:rPr lang="en-US" dirty="0">
                <a:solidFill>
                  <a:srgbClr val="C00000"/>
                </a:solidFill>
              </a:rPr>
              <a:t>strain gauge channels </a:t>
            </a:r>
          </a:p>
          <a:p>
            <a:r>
              <a:rPr lang="en-US" dirty="0">
                <a:solidFill>
                  <a:srgbClr val="C00000"/>
                </a:solidFill>
              </a:rPr>
              <a:t>through the standard DAQ</a:t>
            </a:r>
          </a:p>
          <a:p>
            <a:r>
              <a:rPr lang="en-US" dirty="0">
                <a:solidFill>
                  <a:srgbClr val="C00000"/>
                </a:solidFill>
              </a:rPr>
              <a:t>(typically reading at &lt;1 Hz)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BED8FCE-114B-491F-BE5D-5F00E485DCF9}"/>
              </a:ext>
            </a:extLst>
          </p:cNvPr>
          <p:cNvCxnSpPr/>
          <p:nvPr/>
        </p:nvCxnSpPr>
        <p:spPr>
          <a:xfrm>
            <a:off x="3032829" y="2777705"/>
            <a:ext cx="0" cy="1380901"/>
          </a:xfrm>
          <a:prstGeom prst="line">
            <a:avLst/>
          </a:prstGeom>
          <a:ln w="15875"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87785A8-D1C4-46A0-819F-C2DF5C24CEFA}"/>
              </a:ext>
            </a:extLst>
          </p:cNvPr>
          <p:cNvSpPr txBox="1"/>
          <p:nvPr/>
        </p:nvSpPr>
        <p:spPr>
          <a:xfrm>
            <a:off x="6170116" y="5220168"/>
            <a:ext cx="27478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During loading operations </a:t>
            </a:r>
          </a:p>
          <a:p>
            <a:r>
              <a:rPr lang="en-US" dirty="0"/>
              <a:t>there are no specific </a:t>
            </a:r>
          </a:p>
          <a:p>
            <a:r>
              <a:rPr lang="en-US" dirty="0"/>
              <a:t>limitations</a:t>
            </a:r>
          </a:p>
        </p:txBody>
      </p:sp>
    </p:spTree>
    <p:extLst>
      <p:ext uri="{BB962C8B-B14F-4D97-AF65-F5344CB8AC3E}">
        <p14:creationId xmlns:p14="http://schemas.microsoft.com/office/powerpoint/2010/main" val="1699968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Strain gauge connections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4</a:t>
            </a:fld>
            <a:endParaRPr lang="en-US" dirty="0"/>
          </a:p>
        </p:txBody>
      </p:sp>
      <p:grpSp>
        <p:nvGrpSpPr>
          <p:cNvPr id="9" name="Group 46">
            <a:extLst>
              <a:ext uri="{FF2B5EF4-FFF2-40B4-BE49-F238E27FC236}">
                <a16:creationId xmlns:a16="http://schemas.microsoft.com/office/drawing/2014/main" id="{AA785CA8-47C6-4335-BA12-29B8847BD5AE}"/>
              </a:ext>
            </a:extLst>
          </p:cNvPr>
          <p:cNvGrpSpPr>
            <a:grpSpLocks/>
          </p:cNvGrpSpPr>
          <p:nvPr/>
        </p:nvGrpSpPr>
        <p:grpSpPr bwMode="auto">
          <a:xfrm>
            <a:off x="102765" y="1254125"/>
            <a:ext cx="7078663" cy="4867275"/>
            <a:chOff x="144" y="790"/>
            <a:chExt cx="4459" cy="3066"/>
          </a:xfrm>
        </p:grpSpPr>
        <p:pic>
          <p:nvPicPr>
            <p:cNvPr id="10" name="Picture 9" descr="tqs02d-pole-gage-set">
              <a:extLst>
                <a:ext uri="{FF2B5EF4-FFF2-40B4-BE49-F238E27FC236}">
                  <a16:creationId xmlns:a16="http://schemas.microsoft.com/office/drawing/2014/main" id="{99B39693-00CB-4C7C-AFB3-D2FF0F134B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" y="816"/>
              <a:ext cx="3936" cy="3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Line 6">
              <a:extLst>
                <a:ext uri="{FF2B5EF4-FFF2-40B4-BE49-F238E27FC236}">
                  <a16:creationId xmlns:a16="http://schemas.microsoft.com/office/drawing/2014/main" id="{B99D00AC-3C1E-442B-AFE0-9F9621780F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8" y="1008"/>
              <a:ext cx="1082" cy="6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 Box 7">
              <a:extLst>
                <a:ext uri="{FF2B5EF4-FFF2-40B4-BE49-F238E27FC236}">
                  <a16:creationId xmlns:a16="http://schemas.microsoft.com/office/drawing/2014/main" id="{7C562B98-0079-4EC4-8A98-398C6A3C05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" y="912"/>
              <a:ext cx="49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28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imes New Roman" panose="02020603050405020304" pitchFamily="18" charset="0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 b="0" i="1">
                  <a:solidFill>
                    <a:schemeClr val="tx1"/>
                  </a:solidFill>
                </a:rPr>
                <a:t>P+ (red) </a:t>
              </a:r>
            </a:p>
          </p:txBody>
        </p:sp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C8303ACD-3F5A-4C12-BFE6-EB96BABB08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8" y="1134"/>
              <a:ext cx="1082" cy="6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 Box 7">
              <a:extLst>
                <a:ext uri="{FF2B5EF4-FFF2-40B4-BE49-F238E27FC236}">
                  <a16:creationId xmlns:a16="http://schemas.microsoft.com/office/drawing/2014/main" id="{75579909-9113-4F4B-A4B9-E16C010AB0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" y="1028"/>
              <a:ext cx="47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28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imes New Roman" panose="02020603050405020304" pitchFamily="18" charset="0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 b="0" i="1" dirty="0">
                  <a:solidFill>
                    <a:schemeClr val="tx1"/>
                  </a:solidFill>
                </a:rPr>
                <a:t>S- (</a:t>
              </a:r>
              <a:r>
                <a:rPr lang="en-US" altLang="en-US" sz="1200" b="0" i="1" dirty="0" err="1">
                  <a:solidFill>
                    <a:schemeClr val="tx1"/>
                  </a:solidFill>
                </a:rPr>
                <a:t>wht</a:t>
              </a:r>
              <a:r>
                <a:rPr lang="en-US" altLang="en-US" sz="1200" b="0" i="1" dirty="0">
                  <a:solidFill>
                    <a:schemeClr val="tx1"/>
                  </a:solidFill>
                </a:rPr>
                <a:t>) </a:t>
              </a:r>
            </a:p>
          </p:txBody>
        </p:sp>
        <p:sp>
          <p:nvSpPr>
            <p:cNvPr id="15" name="Line 6">
              <a:extLst>
                <a:ext uri="{FF2B5EF4-FFF2-40B4-BE49-F238E27FC236}">
                  <a16:creationId xmlns:a16="http://schemas.microsoft.com/office/drawing/2014/main" id="{15A13ED5-B1DC-4837-97CD-87BE9F914A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8" y="1253"/>
              <a:ext cx="1082" cy="6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 Box 7">
              <a:extLst>
                <a:ext uri="{FF2B5EF4-FFF2-40B4-BE49-F238E27FC236}">
                  <a16:creationId xmlns:a16="http://schemas.microsoft.com/office/drawing/2014/main" id="{D31B402C-D3DC-46E0-91AB-FF87F18608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" y="1152"/>
              <a:ext cx="49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28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imes New Roman" panose="02020603050405020304" pitchFamily="18" charset="0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 b="0" i="1">
                  <a:solidFill>
                    <a:schemeClr val="tx1"/>
                  </a:solidFill>
                </a:rPr>
                <a:t>S+ (grn) </a:t>
              </a:r>
            </a:p>
          </p:txBody>
        </p:sp>
        <p:sp>
          <p:nvSpPr>
            <p:cNvPr id="17" name="Line 6">
              <a:extLst>
                <a:ext uri="{FF2B5EF4-FFF2-40B4-BE49-F238E27FC236}">
                  <a16:creationId xmlns:a16="http://schemas.microsoft.com/office/drawing/2014/main" id="{26D6CE3D-5EE8-402C-92D5-A16579034B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8" y="1382"/>
              <a:ext cx="1082" cy="6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 Box 7">
              <a:extLst>
                <a:ext uri="{FF2B5EF4-FFF2-40B4-BE49-F238E27FC236}">
                  <a16:creationId xmlns:a16="http://schemas.microsoft.com/office/drawing/2014/main" id="{5D6460C1-0C28-40DE-981C-F1A50222CE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" y="1281"/>
              <a:ext cx="45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28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imes New Roman" panose="02020603050405020304" pitchFamily="18" charset="0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 b="0" i="1">
                  <a:solidFill>
                    <a:schemeClr val="tx1"/>
                  </a:solidFill>
                </a:rPr>
                <a:t>P- (blk) </a:t>
              </a:r>
            </a:p>
          </p:txBody>
        </p:sp>
        <p:sp>
          <p:nvSpPr>
            <p:cNvPr id="19" name="Line 6">
              <a:extLst>
                <a:ext uri="{FF2B5EF4-FFF2-40B4-BE49-F238E27FC236}">
                  <a16:creationId xmlns:a16="http://schemas.microsoft.com/office/drawing/2014/main" id="{8CFC51A3-7B06-45DE-AD58-5B1E6EB87F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36" y="1056"/>
              <a:ext cx="650" cy="8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 Box 7">
              <a:extLst>
                <a:ext uri="{FF2B5EF4-FFF2-40B4-BE49-F238E27FC236}">
                  <a16:creationId xmlns:a16="http://schemas.microsoft.com/office/drawing/2014/main" id="{A8569F1C-91E9-4B44-B546-C6DA4DBAB7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2" y="795"/>
              <a:ext cx="1005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28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imes New Roman" panose="02020603050405020304" pitchFamily="18" charset="0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 b="0" i="1">
                  <a:solidFill>
                    <a:schemeClr val="tx1"/>
                  </a:solidFill>
                </a:rPr>
                <a:t>ACTIVE GAGE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b="0" i="1">
                  <a:solidFill>
                    <a:schemeClr val="tx1"/>
                  </a:solidFill>
                </a:rPr>
                <a:t>Bonded in Axial Direction</a:t>
              </a:r>
            </a:p>
          </p:txBody>
        </p:sp>
        <p:sp>
          <p:nvSpPr>
            <p:cNvPr id="21" name="Line 6">
              <a:extLst>
                <a:ext uri="{FF2B5EF4-FFF2-40B4-BE49-F238E27FC236}">
                  <a16:creationId xmlns:a16="http://schemas.microsoft.com/office/drawing/2014/main" id="{27468237-F880-4DE7-9E6B-4830B2476C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62" y="2777"/>
              <a:ext cx="358" cy="6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 Box 7">
              <a:extLst>
                <a:ext uri="{FF2B5EF4-FFF2-40B4-BE49-F238E27FC236}">
                  <a16:creationId xmlns:a16="http://schemas.microsoft.com/office/drawing/2014/main" id="{E7235BD2-865A-4E9A-BF67-228554A290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9" y="3456"/>
              <a:ext cx="1563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28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imes New Roman" panose="02020603050405020304" pitchFamily="18" charset="0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 b="0" i="1">
                  <a:solidFill>
                    <a:schemeClr val="tx1"/>
                  </a:solidFill>
                </a:rPr>
                <a:t>TEMP-COMPENSATING GAGES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b="0" i="1">
                  <a:solidFill>
                    <a:schemeClr val="tx1"/>
                  </a:solidFill>
                </a:rPr>
                <a:t>“Floating”</a:t>
              </a:r>
            </a:p>
          </p:txBody>
        </p:sp>
        <p:sp>
          <p:nvSpPr>
            <p:cNvPr id="23" name="Line 6">
              <a:extLst>
                <a:ext uri="{FF2B5EF4-FFF2-40B4-BE49-F238E27FC236}">
                  <a16:creationId xmlns:a16="http://schemas.microsoft.com/office/drawing/2014/main" id="{B7558A36-9D15-469C-BD05-A3E737A286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49" y="1061"/>
              <a:ext cx="123" cy="8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 Box 7">
              <a:extLst>
                <a:ext uri="{FF2B5EF4-FFF2-40B4-BE49-F238E27FC236}">
                  <a16:creationId xmlns:a16="http://schemas.microsoft.com/office/drawing/2014/main" id="{4958B08C-2BA2-4C26-9941-1AB15E7103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2" y="790"/>
              <a:ext cx="1231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28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imes New Roman" panose="02020603050405020304" pitchFamily="18" charset="0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 b="0" i="1">
                  <a:solidFill>
                    <a:schemeClr val="tx1"/>
                  </a:solidFill>
                </a:rPr>
                <a:t>ACTIVE GAGE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b="0" i="1">
                  <a:solidFill>
                    <a:schemeClr val="tx1"/>
                  </a:solidFill>
                </a:rPr>
                <a:t>Bonded in Transverse Direction</a:t>
              </a:r>
            </a:p>
          </p:txBody>
        </p:sp>
        <p:sp>
          <p:nvSpPr>
            <p:cNvPr id="25" name="Line 6">
              <a:extLst>
                <a:ext uri="{FF2B5EF4-FFF2-40B4-BE49-F238E27FC236}">
                  <a16:creationId xmlns:a16="http://schemas.microsoft.com/office/drawing/2014/main" id="{4C42DCB0-B44B-49D1-A9A6-C613EB3822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00" y="2777"/>
              <a:ext cx="362" cy="6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32BA2B9E-73E5-4FD3-9235-2C4E599AE3A5}"/>
              </a:ext>
            </a:extLst>
          </p:cNvPr>
          <p:cNvSpPr/>
          <p:nvPr/>
        </p:nvSpPr>
        <p:spPr>
          <a:xfrm>
            <a:off x="5634954" y="5766641"/>
            <a:ext cx="3225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i="1" dirty="0">
                <a:solidFill>
                  <a:srgbClr val="C00000"/>
                </a:solidFill>
              </a:rPr>
              <a:t>from LBNL 23N928 SPEC DWG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7" name="Footer Placeholder 2">
            <a:extLst>
              <a:ext uri="{FF2B5EF4-FFF2-40B4-BE49-F238E27FC236}">
                <a16:creationId xmlns:a16="http://schemas.microsoft.com/office/drawing/2014/main" id="{162C38E9-EEB2-4C85-A359-E052BE22EF64}"/>
              </a:ext>
            </a:extLst>
          </p:cNvPr>
          <p:cNvSpPr txBox="1">
            <a:spLocks/>
          </p:cNvSpPr>
          <p:nvPr/>
        </p:nvSpPr>
        <p:spPr>
          <a:xfrm>
            <a:off x="16938" y="5640388"/>
            <a:ext cx="2590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Char char="•"/>
              <a:defRPr sz="2800" b="1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Times New Roman" panose="02020603050405020304" pitchFamily="18" charset="0"/>
              <a:buChar char="»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en-GB" altLang="en-US" sz="1400" dirty="0">
                <a:solidFill>
                  <a:srgbClr val="CC3300"/>
                </a:solidFill>
              </a:rPr>
              <a:t>LBNL COIL INSTRUMENTATION  </a:t>
            </a:r>
            <a:endParaRPr lang="en-US" altLang="en-US" sz="1000" dirty="0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B450156-CE30-4DBE-BD81-64C8539AE654}"/>
              </a:ext>
            </a:extLst>
          </p:cNvPr>
          <p:cNvSpPr txBox="1"/>
          <p:nvPr/>
        </p:nvSpPr>
        <p:spPr>
          <a:xfrm>
            <a:off x="6615893" y="2290916"/>
            <a:ext cx="2247603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We intend to use the </a:t>
            </a:r>
          </a:p>
          <a:p>
            <a:r>
              <a:rPr lang="en-US" dirty="0"/>
              <a:t>typical LBNL SG </a:t>
            </a:r>
          </a:p>
          <a:p>
            <a:r>
              <a:rPr lang="en-US" dirty="0"/>
              <a:t>configuration where </a:t>
            </a:r>
          </a:p>
          <a:p>
            <a:r>
              <a:rPr lang="en-US" dirty="0"/>
              <a:t>possible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7B06090-6C94-4829-9F10-C489B265CDDB}"/>
              </a:ext>
            </a:extLst>
          </p:cNvPr>
          <p:cNvSpPr txBox="1"/>
          <p:nvPr/>
        </p:nvSpPr>
        <p:spPr>
          <a:xfrm>
            <a:off x="6453840" y="4145107"/>
            <a:ext cx="26901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When I later refer to a </a:t>
            </a:r>
          </a:p>
          <a:p>
            <a:r>
              <a:rPr lang="en-US" dirty="0">
                <a:solidFill>
                  <a:srgbClr val="0070C0"/>
                </a:solidFill>
              </a:rPr>
              <a:t>gauge (SG) I mean gauge </a:t>
            </a:r>
          </a:p>
          <a:p>
            <a:r>
              <a:rPr lang="en-US" dirty="0">
                <a:solidFill>
                  <a:srgbClr val="0070C0"/>
                </a:solidFill>
              </a:rPr>
              <a:t>channel except if stated </a:t>
            </a:r>
          </a:p>
          <a:p>
            <a:r>
              <a:rPr lang="en-US" dirty="0">
                <a:solidFill>
                  <a:srgbClr val="0070C0"/>
                </a:solidFill>
              </a:rPr>
              <a:t>otherwise </a:t>
            </a:r>
          </a:p>
        </p:txBody>
      </p:sp>
    </p:spTree>
    <p:extLst>
      <p:ext uri="{BB962C8B-B14F-4D97-AF65-F5344CB8AC3E}">
        <p14:creationId xmlns:p14="http://schemas.microsoft.com/office/powerpoint/2010/main" val="1884759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15 T magnet: Strain gauges on coil (L1)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4515C2-C9AE-4623-B681-AF9C3F796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8" y="1640831"/>
            <a:ext cx="3302000" cy="18573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5F3034-BD6F-4C21-8C20-6B46EFCE6528}"/>
              </a:ext>
            </a:extLst>
          </p:cNvPr>
          <p:cNvSpPr txBox="1"/>
          <p:nvPr/>
        </p:nvSpPr>
        <p:spPr>
          <a:xfrm>
            <a:off x="0" y="3682335"/>
            <a:ext cx="1911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</a:rPr>
              <a:t>Separation between </a:t>
            </a:r>
          </a:p>
          <a:p>
            <a:r>
              <a:rPr lang="en-US" sz="1600" dirty="0">
                <a:solidFill>
                  <a:srgbClr val="00B0F0"/>
                </a:solidFill>
              </a:rPr>
              <a:t>two pole blocks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7522FDD-6941-4495-BA74-5A008AAB8660}"/>
              </a:ext>
            </a:extLst>
          </p:cNvPr>
          <p:cNvCxnSpPr>
            <a:cxnSpLocks/>
          </p:cNvCxnSpPr>
          <p:nvPr/>
        </p:nvCxnSpPr>
        <p:spPr>
          <a:xfrm flipV="1">
            <a:off x="528506" y="2849290"/>
            <a:ext cx="132691" cy="867033"/>
          </a:xfrm>
          <a:prstGeom prst="straightConnector1">
            <a:avLst/>
          </a:prstGeom>
          <a:ln w="158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BE44042-9A14-4AD7-A045-2AD219D9CBED}"/>
              </a:ext>
            </a:extLst>
          </p:cNvPr>
          <p:cNvSpPr txBox="1"/>
          <p:nvPr/>
        </p:nvSpPr>
        <p:spPr>
          <a:xfrm>
            <a:off x="1703086" y="1612879"/>
            <a:ext cx="1641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Mid-plane coil SG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73573F4-E0E1-4EC0-BAD9-0C6CB9DA6AEE}"/>
              </a:ext>
            </a:extLst>
          </p:cNvPr>
          <p:cNvCxnSpPr/>
          <p:nvPr/>
        </p:nvCxnSpPr>
        <p:spPr>
          <a:xfrm flipH="1">
            <a:off x="2140747" y="1951433"/>
            <a:ext cx="383173" cy="84392"/>
          </a:xfrm>
          <a:prstGeom prst="straightConnector1">
            <a:avLst/>
          </a:prstGeom>
          <a:ln w="158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90D909D-A112-4EDC-AAD3-A2DA0B746AB0}"/>
              </a:ext>
            </a:extLst>
          </p:cNvPr>
          <p:cNvCxnSpPr/>
          <p:nvPr/>
        </p:nvCxnSpPr>
        <p:spPr>
          <a:xfrm flipH="1">
            <a:off x="2140747" y="1941543"/>
            <a:ext cx="924172" cy="1402180"/>
          </a:xfrm>
          <a:prstGeom prst="straightConnector1">
            <a:avLst/>
          </a:prstGeom>
          <a:ln w="158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5FF7779-F83B-4B54-B3A2-FDE8EBF5AAD6}"/>
              </a:ext>
            </a:extLst>
          </p:cNvPr>
          <p:cNvSpPr txBox="1"/>
          <p:nvPr/>
        </p:nvSpPr>
        <p:spPr>
          <a:xfrm>
            <a:off x="2528531" y="2835506"/>
            <a:ext cx="974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</a:rPr>
              <a:t>Pole side </a:t>
            </a:r>
          </a:p>
          <a:p>
            <a:r>
              <a:rPr lang="en-US" sz="1600" dirty="0">
                <a:solidFill>
                  <a:srgbClr val="00B0F0"/>
                </a:solidFill>
              </a:rPr>
              <a:t>coil SG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C838AD9-F02F-46FD-80FB-3F1F399FDD51}"/>
              </a:ext>
            </a:extLst>
          </p:cNvPr>
          <p:cNvCxnSpPr/>
          <p:nvPr/>
        </p:nvCxnSpPr>
        <p:spPr>
          <a:xfrm flipH="1" flipV="1">
            <a:off x="2108998" y="2925634"/>
            <a:ext cx="493835" cy="82437"/>
          </a:xfrm>
          <a:prstGeom prst="straightConnector1">
            <a:avLst/>
          </a:prstGeom>
          <a:ln w="158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7D111D7-3B2D-4774-9D92-15953D8430E6}"/>
              </a:ext>
            </a:extLst>
          </p:cNvPr>
          <p:cNvCxnSpPr/>
          <p:nvPr/>
        </p:nvCxnSpPr>
        <p:spPr>
          <a:xfrm flipH="1" flipV="1">
            <a:off x="2140747" y="2394447"/>
            <a:ext cx="493836" cy="468044"/>
          </a:xfrm>
          <a:prstGeom prst="straightConnector1">
            <a:avLst/>
          </a:prstGeom>
          <a:ln w="158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D12EC5E-6221-4EB2-8AE5-B0900BCB8B91}"/>
              </a:ext>
            </a:extLst>
          </p:cNvPr>
          <p:cNvSpPr txBox="1"/>
          <p:nvPr/>
        </p:nvSpPr>
        <p:spPr>
          <a:xfrm>
            <a:off x="67228" y="1257523"/>
            <a:ext cx="2782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from 11 T models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4DC8242-E1BF-4DBB-8343-B351562E3E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27" t="80416" r="51453" b="6287"/>
          <a:stretch/>
        </p:blipFill>
        <p:spPr>
          <a:xfrm>
            <a:off x="4003470" y="1675630"/>
            <a:ext cx="4472391" cy="1934006"/>
          </a:xfrm>
          <a:prstGeom prst="rect">
            <a:avLst/>
          </a:prstGeom>
        </p:spPr>
      </p:pic>
      <p:sp>
        <p:nvSpPr>
          <p:cNvPr id="22" name="Frame 21">
            <a:extLst>
              <a:ext uri="{FF2B5EF4-FFF2-40B4-BE49-F238E27FC236}">
                <a16:creationId xmlns:a16="http://schemas.microsoft.com/office/drawing/2014/main" id="{8698EF9C-A704-4AFA-B352-6377C2116A3B}"/>
              </a:ext>
            </a:extLst>
          </p:cNvPr>
          <p:cNvSpPr/>
          <p:nvPr/>
        </p:nvSpPr>
        <p:spPr>
          <a:xfrm>
            <a:off x="6621013" y="1793604"/>
            <a:ext cx="180975" cy="166989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Frame 22">
            <a:extLst>
              <a:ext uri="{FF2B5EF4-FFF2-40B4-BE49-F238E27FC236}">
                <a16:creationId xmlns:a16="http://schemas.microsoft.com/office/drawing/2014/main" id="{786AA384-4C9E-4F72-9A39-EE7DBDF2D58D}"/>
              </a:ext>
            </a:extLst>
          </p:cNvPr>
          <p:cNvSpPr/>
          <p:nvPr/>
        </p:nvSpPr>
        <p:spPr>
          <a:xfrm>
            <a:off x="6630538" y="2384154"/>
            <a:ext cx="180975" cy="166989"/>
          </a:xfrm>
          <a:prstGeom prst="fram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Frame 24">
            <a:extLst>
              <a:ext uri="{FF2B5EF4-FFF2-40B4-BE49-F238E27FC236}">
                <a16:creationId xmlns:a16="http://schemas.microsoft.com/office/drawing/2014/main" id="{11B2C26B-3657-431B-B3BF-FA39F3032D92}"/>
              </a:ext>
            </a:extLst>
          </p:cNvPr>
          <p:cNvSpPr/>
          <p:nvPr/>
        </p:nvSpPr>
        <p:spPr>
          <a:xfrm>
            <a:off x="6640063" y="2879454"/>
            <a:ext cx="180975" cy="166989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Frame 25">
            <a:extLst>
              <a:ext uri="{FF2B5EF4-FFF2-40B4-BE49-F238E27FC236}">
                <a16:creationId xmlns:a16="http://schemas.microsoft.com/office/drawing/2014/main" id="{03AFEAB3-2858-4914-B6DF-C612AE7F67FD}"/>
              </a:ext>
            </a:extLst>
          </p:cNvPr>
          <p:cNvSpPr/>
          <p:nvPr/>
        </p:nvSpPr>
        <p:spPr>
          <a:xfrm>
            <a:off x="6649588" y="3431904"/>
            <a:ext cx="180975" cy="166989"/>
          </a:xfrm>
          <a:prstGeom prst="fram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Frame 26">
            <a:extLst>
              <a:ext uri="{FF2B5EF4-FFF2-40B4-BE49-F238E27FC236}">
                <a16:creationId xmlns:a16="http://schemas.microsoft.com/office/drawing/2014/main" id="{EE31E798-6D7B-4281-A82F-876FBF66E50A}"/>
              </a:ext>
            </a:extLst>
          </p:cNvPr>
          <p:cNvSpPr/>
          <p:nvPr/>
        </p:nvSpPr>
        <p:spPr>
          <a:xfrm>
            <a:off x="5658988" y="1793604"/>
            <a:ext cx="180975" cy="166989"/>
          </a:xfrm>
          <a:prstGeom prst="fram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Frame 27">
            <a:extLst>
              <a:ext uri="{FF2B5EF4-FFF2-40B4-BE49-F238E27FC236}">
                <a16:creationId xmlns:a16="http://schemas.microsoft.com/office/drawing/2014/main" id="{1F5AB598-7092-4B7E-961C-1A7F056FCA4E}"/>
              </a:ext>
            </a:extLst>
          </p:cNvPr>
          <p:cNvSpPr/>
          <p:nvPr/>
        </p:nvSpPr>
        <p:spPr>
          <a:xfrm>
            <a:off x="5668513" y="2384154"/>
            <a:ext cx="180975" cy="166989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Frame 28">
            <a:extLst>
              <a:ext uri="{FF2B5EF4-FFF2-40B4-BE49-F238E27FC236}">
                <a16:creationId xmlns:a16="http://schemas.microsoft.com/office/drawing/2014/main" id="{441851CE-BC72-40FA-993F-AF4756CDD234}"/>
              </a:ext>
            </a:extLst>
          </p:cNvPr>
          <p:cNvSpPr/>
          <p:nvPr/>
        </p:nvSpPr>
        <p:spPr>
          <a:xfrm>
            <a:off x="5678038" y="2879454"/>
            <a:ext cx="180975" cy="166989"/>
          </a:xfrm>
          <a:prstGeom prst="fram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Frame 29">
            <a:extLst>
              <a:ext uri="{FF2B5EF4-FFF2-40B4-BE49-F238E27FC236}">
                <a16:creationId xmlns:a16="http://schemas.microsoft.com/office/drawing/2014/main" id="{20DFAC73-FA58-404C-A879-68226FB868FC}"/>
              </a:ext>
            </a:extLst>
          </p:cNvPr>
          <p:cNvSpPr/>
          <p:nvPr/>
        </p:nvSpPr>
        <p:spPr>
          <a:xfrm>
            <a:off x="5687563" y="3431904"/>
            <a:ext cx="180975" cy="166989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D9B64A-840B-46F7-9540-39C1D6EBBC66}"/>
              </a:ext>
            </a:extLst>
          </p:cNvPr>
          <p:cNvSpPr txBox="1"/>
          <p:nvPr/>
        </p:nvSpPr>
        <p:spPr>
          <a:xfrm>
            <a:off x="4003470" y="4029075"/>
            <a:ext cx="4850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At several inches from the pole block separation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389FA82-CDEF-4391-8FC8-9D6F29E92F72}"/>
              </a:ext>
            </a:extLst>
          </p:cNvPr>
          <p:cNvCxnSpPr>
            <a:cxnSpLocks/>
          </p:cNvCxnSpPr>
          <p:nvPr/>
        </p:nvCxnSpPr>
        <p:spPr>
          <a:xfrm flipH="1">
            <a:off x="5248275" y="3716323"/>
            <a:ext cx="410713" cy="2583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D61C38A-18C7-42BC-9973-BC20DFD2DD97}"/>
              </a:ext>
            </a:extLst>
          </p:cNvPr>
          <p:cNvCxnSpPr>
            <a:cxnSpLocks/>
            <a:endCxn id="31" idx="0"/>
          </p:cNvCxnSpPr>
          <p:nvPr/>
        </p:nvCxnSpPr>
        <p:spPr>
          <a:xfrm flipH="1">
            <a:off x="6428557" y="3679548"/>
            <a:ext cx="265032" cy="3495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51687E1-CA9E-4BD3-A9C6-3DD1F113C211}"/>
              </a:ext>
            </a:extLst>
          </p:cNvPr>
          <p:cNvSpPr txBox="1"/>
          <p:nvPr/>
        </p:nvSpPr>
        <p:spPr>
          <a:xfrm>
            <a:off x="5005086" y="1298234"/>
            <a:ext cx="2606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Coil SG positions in 15 T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E1D6F59-BD6E-4F13-9B83-3820B55AB893}"/>
              </a:ext>
            </a:extLst>
          </p:cNvPr>
          <p:cNvSpPr txBox="1"/>
          <p:nvPr/>
        </p:nvSpPr>
        <p:spPr>
          <a:xfrm>
            <a:off x="1038225" y="4648200"/>
            <a:ext cx="814953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There are 8+4 SG per coil (24 in total) – 16 azimuthal and 8 axial.</a:t>
            </a:r>
          </a:p>
          <a:p>
            <a:r>
              <a:rPr lang="en-US" dirty="0"/>
              <a:t>Not all of them will be read – the ones in black (     ) are to be skipped (or back up)</a:t>
            </a:r>
          </a:p>
          <a:p>
            <a:r>
              <a:rPr lang="en-US" dirty="0"/>
              <a:t>The axial SG are optional and debatable (     ) – from review comments</a:t>
            </a:r>
          </a:p>
          <a:p>
            <a:r>
              <a:rPr lang="en-US" dirty="0">
                <a:solidFill>
                  <a:srgbClr val="C00000"/>
                </a:solidFill>
              </a:rPr>
              <a:t>So 8 (+ 8) active coil SG foreseen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39" name="Frame 38">
            <a:extLst>
              <a:ext uri="{FF2B5EF4-FFF2-40B4-BE49-F238E27FC236}">
                <a16:creationId xmlns:a16="http://schemas.microsoft.com/office/drawing/2014/main" id="{082D1274-6925-4220-A8DA-F1810819F388}"/>
              </a:ext>
            </a:extLst>
          </p:cNvPr>
          <p:cNvSpPr/>
          <p:nvPr/>
        </p:nvSpPr>
        <p:spPr>
          <a:xfrm>
            <a:off x="5778050" y="5026370"/>
            <a:ext cx="180975" cy="166989"/>
          </a:xfrm>
          <a:prstGeom prst="fram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Frame 31">
            <a:extLst>
              <a:ext uri="{FF2B5EF4-FFF2-40B4-BE49-F238E27FC236}">
                <a16:creationId xmlns:a16="http://schemas.microsoft.com/office/drawing/2014/main" id="{A6D6FD9F-3C18-4DAA-A817-9452E2C2667E}"/>
              </a:ext>
            </a:extLst>
          </p:cNvPr>
          <p:cNvSpPr/>
          <p:nvPr/>
        </p:nvSpPr>
        <p:spPr>
          <a:xfrm>
            <a:off x="6685200" y="2877993"/>
            <a:ext cx="180975" cy="166989"/>
          </a:xfrm>
          <a:prstGeom prst="fram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Frame 33">
            <a:extLst>
              <a:ext uri="{FF2B5EF4-FFF2-40B4-BE49-F238E27FC236}">
                <a16:creationId xmlns:a16="http://schemas.microsoft.com/office/drawing/2014/main" id="{7DB19994-4E35-468D-A928-1ECC7ADA9A8F}"/>
              </a:ext>
            </a:extLst>
          </p:cNvPr>
          <p:cNvSpPr/>
          <p:nvPr/>
        </p:nvSpPr>
        <p:spPr>
          <a:xfrm>
            <a:off x="5713190" y="2878540"/>
            <a:ext cx="180975" cy="166989"/>
          </a:xfrm>
          <a:prstGeom prst="fram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Frame 39">
            <a:extLst>
              <a:ext uri="{FF2B5EF4-FFF2-40B4-BE49-F238E27FC236}">
                <a16:creationId xmlns:a16="http://schemas.microsoft.com/office/drawing/2014/main" id="{78544BA3-5549-4FF8-A2E9-309E7FC237DD}"/>
              </a:ext>
            </a:extLst>
          </p:cNvPr>
          <p:cNvSpPr/>
          <p:nvPr/>
        </p:nvSpPr>
        <p:spPr>
          <a:xfrm>
            <a:off x="5712383" y="2381884"/>
            <a:ext cx="180975" cy="166989"/>
          </a:xfrm>
          <a:prstGeom prst="fram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Frame 40">
            <a:extLst>
              <a:ext uri="{FF2B5EF4-FFF2-40B4-BE49-F238E27FC236}">
                <a16:creationId xmlns:a16="http://schemas.microsoft.com/office/drawing/2014/main" id="{952D2DA6-03C0-4D11-B770-883A2F13FB96}"/>
              </a:ext>
            </a:extLst>
          </p:cNvPr>
          <p:cNvSpPr/>
          <p:nvPr/>
        </p:nvSpPr>
        <p:spPr>
          <a:xfrm>
            <a:off x="5157787" y="5303369"/>
            <a:ext cx="180975" cy="166989"/>
          </a:xfrm>
          <a:prstGeom prst="fram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Frame 41">
            <a:extLst>
              <a:ext uri="{FF2B5EF4-FFF2-40B4-BE49-F238E27FC236}">
                <a16:creationId xmlns:a16="http://schemas.microsoft.com/office/drawing/2014/main" id="{0B104861-2E24-4C49-A2A2-25F0A5926437}"/>
              </a:ext>
            </a:extLst>
          </p:cNvPr>
          <p:cNvSpPr/>
          <p:nvPr/>
        </p:nvSpPr>
        <p:spPr>
          <a:xfrm>
            <a:off x="6678516" y="2383282"/>
            <a:ext cx="180975" cy="166989"/>
          </a:xfrm>
          <a:prstGeom prst="fram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58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15 T magnet: Strain gauges on pole (L1)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4515C2-C9AE-4623-B681-AF9C3F796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8" y="1640831"/>
            <a:ext cx="3302000" cy="18573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5F3034-BD6F-4C21-8C20-6B46EFCE6528}"/>
              </a:ext>
            </a:extLst>
          </p:cNvPr>
          <p:cNvSpPr txBox="1"/>
          <p:nvPr/>
        </p:nvSpPr>
        <p:spPr>
          <a:xfrm>
            <a:off x="177930" y="1584255"/>
            <a:ext cx="33059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</a:rPr>
              <a:t>Separation between two pole blocks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7522FDD-6941-4495-BA74-5A008AAB8660}"/>
              </a:ext>
            </a:extLst>
          </p:cNvPr>
          <p:cNvCxnSpPr>
            <a:cxnSpLocks/>
          </p:cNvCxnSpPr>
          <p:nvPr/>
        </p:nvCxnSpPr>
        <p:spPr>
          <a:xfrm flipH="1">
            <a:off x="695327" y="1922809"/>
            <a:ext cx="34130" cy="512204"/>
          </a:xfrm>
          <a:prstGeom prst="straightConnector1">
            <a:avLst/>
          </a:prstGeom>
          <a:ln w="158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5FF7779-F83B-4B54-B3A2-FDE8EBF5AAD6}"/>
              </a:ext>
            </a:extLst>
          </p:cNvPr>
          <p:cNvSpPr txBox="1"/>
          <p:nvPr/>
        </p:nvSpPr>
        <p:spPr>
          <a:xfrm>
            <a:off x="2595183" y="2824649"/>
            <a:ext cx="8598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</a:rPr>
              <a:t>Pole SG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C838AD9-F02F-46FD-80FB-3F1F399FDD51}"/>
              </a:ext>
            </a:extLst>
          </p:cNvPr>
          <p:cNvCxnSpPr>
            <a:cxnSpLocks/>
          </p:cNvCxnSpPr>
          <p:nvPr/>
        </p:nvCxnSpPr>
        <p:spPr>
          <a:xfrm flipH="1" flipV="1">
            <a:off x="2025650" y="2743200"/>
            <a:ext cx="577184" cy="264872"/>
          </a:xfrm>
          <a:prstGeom prst="straightConnector1">
            <a:avLst/>
          </a:prstGeom>
          <a:ln w="158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7D111D7-3B2D-4774-9D92-15953D8430E6}"/>
              </a:ext>
            </a:extLst>
          </p:cNvPr>
          <p:cNvCxnSpPr>
            <a:cxnSpLocks/>
          </p:cNvCxnSpPr>
          <p:nvPr/>
        </p:nvCxnSpPr>
        <p:spPr>
          <a:xfrm flipH="1" flipV="1">
            <a:off x="2235200" y="2635250"/>
            <a:ext cx="399383" cy="227241"/>
          </a:xfrm>
          <a:prstGeom prst="straightConnector1">
            <a:avLst/>
          </a:prstGeom>
          <a:ln w="158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D12EC5E-6221-4EB2-8AE5-B0900BCB8B91}"/>
              </a:ext>
            </a:extLst>
          </p:cNvPr>
          <p:cNvSpPr txBox="1"/>
          <p:nvPr/>
        </p:nvSpPr>
        <p:spPr>
          <a:xfrm>
            <a:off x="67228" y="1257523"/>
            <a:ext cx="2782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from 11 T models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4DC8242-E1BF-4DBB-8343-B351562E3E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27" t="80416" r="51453" b="6287"/>
          <a:stretch/>
        </p:blipFill>
        <p:spPr>
          <a:xfrm>
            <a:off x="4003470" y="1675630"/>
            <a:ext cx="4472391" cy="1934006"/>
          </a:xfrm>
          <a:prstGeom prst="rect">
            <a:avLst/>
          </a:prstGeom>
        </p:spPr>
      </p:pic>
      <p:sp>
        <p:nvSpPr>
          <p:cNvPr id="22" name="Frame 21">
            <a:extLst>
              <a:ext uri="{FF2B5EF4-FFF2-40B4-BE49-F238E27FC236}">
                <a16:creationId xmlns:a16="http://schemas.microsoft.com/office/drawing/2014/main" id="{8698EF9C-A704-4AFA-B352-6377C2116A3B}"/>
              </a:ext>
            </a:extLst>
          </p:cNvPr>
          <p:cNvSpPr/>
          <p:nvPr/>
        </p:nvSpPr>
        <p:spPr>
          <a:xfrm>
            <a:off x="6621013" y="2570844"/>
            <a:ext cx="180975" cy="166989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Frame 24">
            <a:extLst>
              <a:ext uri="{FF2B5EF4-FFF2-40B4-BE49-F238E27FC236}">
                <a16:creationId xmlns:a16="http://schemas.microsoft.com/office/drawing/2014/main" id="{11B2C26B-3657-431B-B3BF-FA39F3032D92}"/>
              </a:ext>
            </a:extLst>
          </p:cNvPr>
          <p:cNvSpPr/>
          <p:nvPr/>
        </p:nvSpPr>
        <p:spPr>
          <a:xfrm>
            <a:off x="6640063" y="2688954"/>
            <a:ext cx="180975" cy="166989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Frame 27">
            <a:extLst>
              <a:ext uri="{FF2B5EF4-FFF2-40B4-BE49-F238E27FC236}">
                <a16:creationId xmlns:a16="http://schemas.microsoft.com/office/drawing/2014/main" id="{1F5AB598-7092-4B7E-961C-1A7F056FCA4E}"/>
              </a:ext>
            </a:extLst>
          </p:cNvPr>
          <p:cNvSpPr/>
          <p:nvPr/>
        </p:nvSpPr>
        <p:spPr>
          <a:xfrm>
            <a:off x="5668513" y="2544174"/>
            <a:ext cx="180975" cy="166989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Frame 29">
            <a:extLst>
              <a:ext uri="{FF2B5EF4-FFF2-40B4-BE49-F238E27FC236}">
                <a16:creationId xmlns:a16="http://schemas.microsoft.com/office/drawing/2014/main" id="{20DFAC73-FA58-404C-A879-68226FB868FC}"/>
              </a:ext>
            </a:extLst>
          </p:cNvPr>
          <p:cNvSpPr/>
          <p:nvPr/>
        </p:nvSpPr>
        <p:spPr>
          <a:xfrm>
            <a:off x="5687563" y="2708004"/>
            <a:ext cx="180975" cy="166989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51687E1-CA9E-4BD3-A9C6-3DD1F113C211}"/>
              </a:ext>
            </a:extLst>
          </p:cNvPr>
          <p:cNvSpPr txBox="1"/>
          <p:nvPr/>
        </p:nvSpPr>
        <p:spPr>
          <a:xfrm>
            <a:off x="5005086" y="1298234"/>
            <a:ext cx="2667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Pole SG positions in 15 T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E1D6F59-BD6E-4F13-9B83-3820B55AB893}"/>
              </a:ext>
            </a:extLst>
          </p:cNvPr>
          <p:cNvSpPr txBox="1"/>
          <p:nvPr/>
        </p:nvSpPr>
        <p:spPr>
          <a:xfrm>
            <a:off x="5118157" y="5063999"/>
            <a:ext cx="36240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 are 4 SG per coil (8 in total) – half of them axial , half - azimuthal.</a:t>
            </a:r>
          </a:p>
          <a:p>
            <a:r>
              <a:rPr lang="en-US" dirty="0">
                <a:solidFill>
                  <a:srgbClr val="C00000"/>
                </a:solidFill>
              </a:rPr>
              <a:t>8 L1 pole SG foreseen</a:t>
            </a:r>
            <a:r>
              <a:rPr lang="en-US" dirty="0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51BB32-2C94-46C7-AD0B-451BDB6576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142" r="4787" b="54482"/>
          <a:stretch/>
        </p:blipFill>
        <p:spPr>
          <a:xfrm>
            <a:off x="4447334" y="3828393"/>
            <a:ext cx="4347358" cy="5265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CA9875-52A1-40EC-81DA-3F1DCE950BE4}"/>
              </a:ext>
            </a:extLst>
          </p:cNvPr>
          <p:cNvSpPr txBox="1"/>
          <p:nvPr/>
        </p:nvSpPr>
        <p:spPr>
          <a:xfrm>
            <a:off x="5284865" y="4279107"/>
            <a:ext cx="2891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SG are attached from below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58E641-F236-4782-A738-46CF396617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855" y="5113714"/>
            <a:ext cx="1916506" cy="11948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21DCFD-4C75-491A-9CCF-B5C7E5D613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6536" y="4801553"/>
            <a:ext cx="2322962" cy="14482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80994E-20F2-46C5-B8C5-7ADCBE92E9B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636" t="18654" r="13894" b="10847"/>
          <a:stretch/>
        </p:blipFill>
        <p:spPr>
          <a:xfrm>
            <a:off x="105855" y="3640215"/>
            <a:ext cx="2723139" cy="1652669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B16F4CB-0430-476D-A6AB-ECC2C0CD0A1F}"/>
              </a:ext>
            </a:extLst>
          </p:cNvPr>
          <p:cNvCxnSpPr/>
          <p:nvPr/>
        </p:nvCxnSpPr>
        <p:spPr>
          <a:xfrm flipH="1">
            <a:off x="1682268" y="3734647"/>
            <a:ext cx="486562" cy="526529"/>
          </a:xfrm>
          <a:prstGeom prst="straightConnector1">
            <a:avLst/>
          </a:prstGeom>
          <a:ln w="9525">
            <a:solidFill>
              <a:srgbClr val="C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6E4E92F-D012-43E5-B84E-A45A795E85E5}"/>
              </a:ext>
            </a:extLst>
          </p:cNvPr>
          <p:cNvCxnSpPr/>
          <p:nvPr/>
        </p:nvCxnSpPr>
        <p:spPr>
          <a:xfrm>
            <a:off x="1635853" y="4199989"/>
            <a:ext cx="123506" cy="111430"/>
          </a:xfrm>
          <a:prstGeom prst="line">
            <a:avLst/>
          </a:prstGeom>
          <a:ln w="15875">
            <a:solidFill>
              <a:srgbClr val="C0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0BCE4CF-FEE7-4E95-A532-04B5557C4ACA}"/>
              </a:ext>
            </a:extLst>
          </p:cNvPr>
          <p:cNvCxnSpPr/>
          <p:nvPr/>
        </p:nvCxnSpPr>
        <p:spPr>
          <a:xfrm>
            <a:off x="2107035" y="3698047"/>
            <a:ext cx="123506" cy="111430"/>
          </a:xfrm>
          <a:prstGeom prst="line">
            <a:avLst/>
          </a:prstGeom>
          <a:ln w="15875">
            <a:solidFill>
              <a:srgbClr val="C0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7EE7D34-332B-45CC-B95F-1DDB0A41CE5A}"/>
              </a:ext>
            </a:extLst>
          </p:cNvPr>
          <p:cNvSpPr txBox="1"/>
          <p:nvPr/>
        </p:nvSpPr>
        <p:spPr>
          <a:xfrm>
            <a:off x="1793487" y="4009136"/>
            <a:ext cx="627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7 mm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BBDB1BD-4E53-4E8B-82D0-18D2CC0DF815}"/>
              </a:ext>
            </a:extLst>
          </p:cNvPr>
          <p:cNvSpPr txBox="1"/>
          <p:nvPr/>
        </p:nvSpPr>
        <p:spPr>
          <a:xfrm>
            <a:off x="2806204" y="3666886"/>
            <a:ext cx="620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15 T</a:t>
            </a:r>
          </a:p>
        </p:txBody>
      </p:sp>
    </p:spTree>
    <p:extLst>
      <p:ext uri="{BB962C8B-B14F-4D97-AF65-F5344CB8AC3E}">
        <p14:creationId xmlns:p14="http://schemas.microsoft.com/office/powerpoint/2010/main" val="2348891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15 T magnet: Strain gauges on pole (L3/L4)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7</a:t>
            </a:fld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E1D6F59-BD6E-4F13-9B83-3820B55AB893}"/>
              </a:ext>
            </a:extLst>
          </p:cNvPr>
          <p:cNvSpPr txBox="1"/>
          <p:nvPr/>
        </p:nvSpPr>
        <p:spPr>
          <a:xfrm>
            <a:off x="1854862" y="4947715"/>
            <a:ext cx="57603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Each groove will have one azimuthal and one axial gauge.</a:t>
            </a:r>
          </a:p>
          <a:p>
            <a:r>
              <a:rPr lang="en-US" dirty="0">
                <a:solidFill>
                  <a:srgbClr val="C00000"/>
                </a:solidFill>
              </a:rPr>
              <a:t>12 L3 and L4 pole SG foreseen for the magnet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8C9F4F0-B235-46AB-9E18-9AC012478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28" y="1610140"/>
            <a:ext cx="5372194" cy="12540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BB764D9-10E2-4359-9F34-34BE2F721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628" y="3028426"/>
            <a:ext cx="5505350" cy="126280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EA48E89-7472-4634-93B0-B2E50823C868}"/>
              </a:ext>
            </a:extLst>
          </p:cNvPr>
          <p:cNvSpPr/>
          <p:nvPr/>
        </p:nvSpPr>
        <p:spPr>
          <a:xfrm>
            <a:off x="2057425" y="3103927"/>
            <a:ext cx="1417739" cy="679508"/>
          </a:xfrm>
          <a:prstGeom prst="ellipse">
            <a:avLst/>
          </a:prstGeom>
          <a:noFill/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360703-6178-4248-B597-350B7E7E8C67}"/>
              </a:ext>
            </a:extLst>
          </p:cNvPr>
          <p:cNvSpPr/>
          <p:nvPr/>
        </p:nvSpPr>
        <p:spPr>
          <a:xfrm>
            <a:off x="3820513" y="3122103"/>
            <a:ext cx="1417739" cy="679508"/>
          </a:xfrm>
          <a:prstGeom prst="ellipse">
            <a:avLst/>
          </a:prstGeom>
          <a:noFill/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D07B7FC-9ABA-482A-9B49-FC3ABCA28320}"/>
              </a:ext>
            </a:extLst>
          </p:cNvPr>
          <p:cNvSpPr/>
          <p:nvPr/>
        </p:nvSpPr>
        <p:spPr>
          <a:xfrm>
            <a:off x="1998702" y="1996579"/>
            <a:ext cx="1476462" cy="555173"/>
          </a:xfrm>
          <a:prstGeom prst="ellipse">
            <a:avLst/>
          </a:prstGeom>
          <a:noFill/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5AEC45A-B371-4378-8557-CAD8346335CE}"/>
              </a:ext>
            </a:extLst>
          </p:cNvPr>
          <p:cNvSpPr/>
          <p:nvPr/>
        </p:nvSpPr>
        <p:spPr>
          <a:xfrm>
            <a:off x="3552065" y="1996579"/>
            <a:ext cx="1103826" cy="501839"/>
          </a:xfrm>
          <a:prstGeom prst="ellipse">
            <a:avLst/>
          </a:prstGeom>
          <a:noFill/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21166AC-888E-44FE-A7C1-E09F3BBF2C5B}"/>
              </a:ext>
            </a:extLst>
          </p:cNvPr>
          <p:cNvSpPr/>
          <p:nvPr/>
        </p:nvSpPr>
        <p:spPr>
          <a:xfrm>
            <a:off x="2057425" y="3858936"/>
            <a:ext cx="1417739" cy="432295"/>
          </a:xfrm>
          <a:prstGeom prst="ellipse">
            <a:avLst/>
          </a:prstGeom>
          <a:noFill/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6BDF75-A03D-4F96-B646-7C2357C40885}"/>
              </a:ext>
            </a:extLst>
          </p:cNvPr>
          <p:cNvSpPr txBox="1"/>
          <p:nvPr/>
        </p:nvSpPr>
        <p:spPr>
          <a:xfrm>
            <a:off x="906771" y="1867834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L3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6B91346-EA63-4246-B0EA-135A2141DA73}"/>
              </a:ext>
            </a:extLst>
          </p:cNvPr>
          <p:cNvSpPr txBox="1"/>
          <p:nvPr/>
        </p:nvSpPr>
        <p:spPr>
          <a:xfrm>
            <a:off x="999961" y="3028426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L4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FA0BC1C-C9EA-4000-A510-610DD9988DA1}"/>
              </a:ext>
            </a:extLst>
          </p:cNvPr>
          <p:cNvSpPr txBox="1"/>
          <p:nvPr/>
        </p:nvSpPr>
        <p:spPr>
          <a:xfrm>
            <a:off x="5945361" y="2428261"/>
            <a:ext cx="3234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Groove positions circled in red show will contain each one azimuthal and one axial SG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F5A276-F8BD-4040-BE6B-4CA51F5BE6BA}"/>
              </a:ext>
            </a:extLst>
          </p:cNvPr>
          <p:cNvSpPr txBox="1"/>
          <p:nvPr/>
        </p:nvSpPr>
        <p:spPr>
          <a:xfrm>
            <a:off x="4909476" y="1843363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4 SG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E55FDE1-CF15-4044-B3CE-64278D87C365}"/>
              </a:ext>
            </a:extLst>
          </p:cNvPr>
          <p:cNvSpPr txBox="1"/>
          <p:nvPr/>
        </p:nvSpPr>
        <p:spPr>
          <a:xfrm>
            <a:off x="1478969" y="3598769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2 SG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B0522D-20CB-432A-9215-8D8169F966E1}"/>
              </a:ext>
            </a:extLst>
          </p:cNvPr>
          <p:cNvSpPr txBox="1"/>
          <p:nvPr/>
        </p:nvSpPr>
        <p:spPr>
          <a:xfrm>
            <a:off x="4554966" y="3751211"/>
            <a:ext cx="1156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</a:rPr>
              <a:t>Optional but </a:t>
            </a:r>
          </a:p>
          <a:p>
            <a:r>
              <a:rPr lang="en-US" sz="1400" dirty="0">
                <a:solidFill>
                  <a:srgbClr val="00B0F0"/>
                </a:solidFill>
              </a:rPr>
              <a:t>not practical</a:t>
            </a:r>
          </a:p>
        </p:txBody>
      </p:sp>
    </p:spTree>
    <p:extLst>
      <p:ext uri="{BB962C8B-B14F-4D97-AF65-F5344CB8AC3E}">
        <p14:creationId xmlns:p14="http://schemas.microsoft.com/office/powerpoint/2010/main" val="2167627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15 T magnet: Skin and bullet strain gauges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8</a:t>
            </a:fld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E1D6F59-BD6E-4F13-9B83-3820B55AB893}"/>
              </a:ext>
            </a:extLst>
          </p:cNvPr>
          <p:cNvSpPr txBox="1"/>
          <p:nvPr/>
        </p:nvSpPr>
        <p:spPr>
          <a:xfrm>
            <a:off x="4988444" y="3275138"/>
            <a:ext cx="22104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16 skin SG foreseen.</a:t>
            </a:r>
            <a:endParaRPr lang="en-US" dirty="0"/>
          </a:p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C29C27-5650-4D3F-8BFC-3A962E0A045E}"/>
              </a:ext>
            </a:extLst>
          </p:cNvPr>
          <p:cNvSpPr txBox="1"/>
          <p:nvPr/>
        </p:nvSpPr>
        <p:spPr>
          <a:xfrm>
            <a:off x="67228" y="1257523"/>
            <a:ext cx="2782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from 11 T models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96CA656-310D-4836-9C87-02FBEF1722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39" y="1693616"/>
            <a:ext cx="2782365" cy="208677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3D342F5-251C-432F-90B1-57AC47F9F2AE}"/>
              </a:ext>
            </a:extLst>
          </p:cNvPr>
          <p:cNvSpPr txBox="1"/>
          <p:nvPr/>
        </p:nvSpPr>
        <p:spPr>
          <a:xfrm>
            <a:off x="3179300" y="1797810"/>
            <a:ext cx="57056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positions (~ 70 cm apart longitudinally) around the magnet center to be instrumented</a:t>
            </a:r>
          </a:p>
          <a:p>
            <a:r>
              <a:rPr lang="en-US" dirty="0"/>
              <a:t>	- At 90</a:t>
            </a:r>
            <a:r>
              <a:rPr lang="en-US" baseline="30000" dirty="0"/>
              <a:t>o</a:t>
            </a:r>
            <a:r>
              <a:rPr lang="en-US" dirty="0"/>
              <a:t> and 45</a:t>
            </a:r>
            <a:r>
              <a:rPr lang="en-US" baseline="30000" dirty="0"/>
              <a:t>o</a:t>
            </a:r>
            <a:r>
              <a:rPr lang="en-US" dirty="0"/>
              <a:t> </a:t>
            </a:r>
          </a:p>
          <a:p>
            <a:r>
              <a:rPr lang="en-US" dirty="0"/>
              <a:t>	- Azimuthal and axial gages</a:t>
            </a:r>
          </a:p>
          <a:p>
            <a:r>
              <a:rPr lang="en-US" dirty="0"/>
              <a:t>	- Two opposite sides of the magnet circumference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1EA3569-AC51-4411-9F84-08872654C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487" y="4331006"/>
            <a:ext cx="2653106" cy="1827808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537A95A-9334-4F58-8871-9A0F4A137E60}"/>
              </a:ext>
            </a:extLst>
          </p:cNvPr>
          <p:cNvCxnSpPr>
            <a:cxnSpLocks/>
          </p:cNvCxnSpPr>
          <p:nvPr/>
        </p:nvCxnSpPr>
        <p:spPr>
          <a:xfrm flipH="1" flipV="1">
            <a:off x="868680" y="5298250"/>
            <a:ext cx="1516380" cy="470090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97BB6FF-2A05-46E1-9560-7B756664936B}"/>
              </a:ext>
            </a:extLst>
          </p:cNvPr>
          <p:cNvSpPr txBox="1"/>
          <p:nvPr/>
        </p:nvSpPr>
        <p:spPr>
          <a:xfrm>
            <a:off x="2227704" y="5692140"/>
            <a:ext cx="6085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bullet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21F6A1E-B913-4DF8-BD29-8ED29D146182}"/>
              </a:ext>
            </a:extLst>
          </p:cNvPr>
          <p:cNvSpPr txBox="1"/>
          <p:nvPr/>
        </p:nvSpPr>
        <p:spPr>
          <a:xfrm>
            <a:off x="131857" y="3949395"/>
            <a:ext cx="1284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 T model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B38FC5-C003-4E80-8266-C30B1EBF7F6C}"/>
              </a:ext>
            </a:extLst>
          </p:cNvPr>
          <p:cNvSpPr txBox="1"/>
          <p:nvPr/>
        </p:nvSpPr>
        <p:spPr>
          <a:xfrm>
            <a:off x="1573530" y="1639134"/>
            <a:ext cx="1199496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Instrumented</a:t>
            </a:r>
          </a:p>
          <a:p>
            <a:r>
              <a:rPr lang="en-US" sz="1400" dirty="0">
                <a:solidFill>
                  <a:srgbClr val="FF0000"/>
                </a:solidFill>
              </a:rPr>
              <a:t>skin gages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A8737D8-B869-403A-A3A7-E13EDBE7694A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1172814" y="1900744"/>
            <a:ext cx="400716" cy="261610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5160546-79B6-4773-A367-7D065F934ADC}"/>
              </a:ext>
            </a:extLst>
          </p:cNvPr>
          <p:cNvSpPr txBox="1"/>
          <p:nvPr/>
        </p:nvSpPr>
        <p:spPr>
          <a:xfrm>
            <a:off x="2966604" y="4013802"/>
            <a:ext cx="57056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 are 8 bullet holes on the LE and </a:t>
            </a:r>
            <a:br>
              <a:rPr lang="en-US" dirty="0"/>
            </a:br>
            <a:r>
              <a:rPr lang="en-US" dirty="0"/>
              <a:t>10 bullet holes on the RE </a:t>
            </a:r>
          </a:p>
          <a:p>
            <a:r>
              <a:rPr lang="en-US" dirty="0"/>
              <a:t>	- A bullet is instrumented with 2 SG</a:t>
            </a:r>
          </a:p>
          <a:p>
            <a:r>
              <a:rPr lang="en-US" dirty="0"/>
              <a:t>	- One TC on each side of the magnet</a:t>
            </a:r>
          </a:p>
          <a:p>
            <a:r>
              <a:rPr lang="en-US" dirty="0"/>
              <a:t>	- Only part to be instrumented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9A0A418-8739-4E16-BDD6-8FA7BF18A096}"/>
              </a:ext>
            </a:extLst>
          </p:cNvPr>
          <p:cNvSpPr txBox="1"/>
          <p:nvPr/>
        </p:nvSpPr>
        <p:spPr>
          <a:xfrm>
            <a:off x="3311038" y="5676751"/>
            <a:ext cx="2361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20 bullet SG foreseen.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C36BFA-9B41-4DA6-9BCA-0CA14FD06E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981" t="13701" r="34404" b="32291"/>
          <a:stretch/>
        </p:blipFill>
        <p:spPr>
          <a:xfrm>
            <a:off x="7349242" y="3949395"/>
            <a:ext cx="1535677" cy="22525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B52405-DF7D-4295-BBE5-5C4317B3CFAB}"/>
              </a:ext>
            </a:extLst>
          </p:cNvPr>
          <p:cNvSpPr txBox="1"/>
          <p:nvPr/>
        </p:nvSpPr>
        <p:spPr>
          <a:xfrm>
            <a:off x="7349242" y="3944870"/>
            <a:ext cx="8022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Bullet </a:t>
            </a:r>
          </a:p>
          <a:p>
            <a:r>
              <a:rPr lang="en-US" dirty="0">
                <a:solidFill>
                  <a:srgbClr val="0070C0"/>
                </a:solidFill>
              </a:rPr>
              <a:t>with </a:t>
            </a:r>
          </a:p>
          <a:p>
            <a:r>
              <a:rPr lang="en-US" dirty="0">
                <a:solidFill>
                  <a:srgbClr val="0070C0"/>
                </a:solidFill>
              </a:rPr>
              <a:t>SG</a:t>
            </a:r>
          </a:p>
        </p:txBody>
      </p:sp>
    </p:spTree>
    <p:extLst>
      <p:ext uri="{BB962C8B-B14F-4D97-AF65-F5344CB8AC3E}">
        <p14:creationId xmlns:p14="http://schemas.microsoft.com/office/powerpoint/2010/main" val="2789154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15 T magnet: Strain gauge wiring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9</a:t>
            </a:fld>
            <a:endParaRPr lang="en-US" dirty="0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70E9C397-E882-4F52-ADA4-ECAC2B9DE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672" y="1400961"/>
            <a:ext cx="8128932" cy="5805182"/>
          </a:xfrm>
        </p:spPr>
        <p:txBody>
          <a:bodyPr>
            <a:normAutofit/>
          </a:bodyPr>
          <a:lstStyle/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2000" dirty="0"/>
              <a:t>Layer 4 SG are directly wired to the trace strip pads in the grooves</a:t>
            </a:r>
          </a:p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2000" dirty="0"/>
              <a:t>Layer 3 SG are wired to the trace on Layer 4 through pole holes</a:t>
            </a:r>
          </a:p>
          <a:p>
            <a:pPr marL="0" indent="0">
              <a:buSzPct val="65000"/>
              <a:buNone/>
            </a:pPr>
            <a:r>
              <a:rPr lang="en-US" sz="2000" i="1" dirty="0"/>
              <a:t>                </a:t>
            </a:r>
            <a:r>
              <a:rPr lang="en-US" sz="2000" i="1" dirty="0">
                <a:solidFill>
                  <a:srgbClr val="00B0F0"/>
                </a:solidFill>
              </a:rPr>
              <a:t>Only 24 strips are available on one trace for SG </a:t>
            </a:r>
          </a:p>
          <a:p>
            <a:pPr marL="0" indent="0">
              <a:buSzPct val="65000"/>
              <a:buNone/>
            </a:pPr>
            <a:r>
              <a:rPr lang="en-US" sz="2000" i="1" dirty="0">
                <a:solidFill>
                  <a:srgbClr val="00B0F0"/>
                </a:solidFill>
              </a:rPr>
              <a:t>                thus only 6 SG (per trace) can be read during testing</a:t>
            </a:r>
          </a:p>
          <a:p>
            <a:pPr marL="0" indent="0">
              <a:buSzPct val="65000"/>
              <a:buNone/>
            </a:pPr>
            <a:endParaRPr lang="en-US" sz="2000" i="1" dirty="0">
              <a:solidFill>
                <a:srgbClr val="00B0F0"/>
              </a:solidFill>
            </a:endParaRPr>
          </a:p>
          <a:p>
            <a:pPr marL="0" indent="0">
              <a:buSzPct val="65000"/>
              <a:buNone/>
            </a:pPr>
            <a:endParaRPr lang="en-US" sz="2000" i="1" dirty="0">
              <a:solidFill>
                <a:srgbClr val="00B0F0"/>
              </a:solidFill>
            </a:endParaRPr>
          </a:p>
          <a:p>
            <a:pPr marL="0" indent="0">
              <a:buSzPct val="65000"/>
              <a:buNone/>
            </a:pPr>
            <a:endParaRPr lang="en-US" sz="2000" i="1" dirty="0">
              <a:solidFill>
                <a:srgbClr val="00B0F0"/>
              </a:solidFill>
            </a:endParaRPr>
          </a:p>
          <a:p>
            <a:pPr marL="0" indent="0">
              <a:buSzPct val="65000"/>
              <a:buNone/>
            </a:pPr>
            <a:endParaRPr lang="en-US" sz="2000" dirty="0"/>
          </a:p>
          <a:p>
            <a:pPr marL="0" indent="0">
              <a:buSzPct val="65000"/>
              <a:buNone/>
            </a:pPr>
            <a:endParaRPr lang="en-US" sz="2000" dirty="0"/>
          </a:p>
          <a:p>
            <a:pPr marL="0" indent="0">
              <a:buSzPct val="65000"/>
              <a:buNone/>
            </a:pPr>
            <a:endParaRPr lang="en-US" sz="2000" dirty="0"/>
          </a:p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2000" dirty="0"/>
              <a:t>Layer 2 has no SG</a:t>
            </a:r>
          </a:p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2000" dirty="0"/>
              <a:t>Layer 1 SG are wired manually (as in 11 T models)</a:t>
            </a:r>
          </a:p>
          <a:p>
            <a:pPr>
              <a:buSzPct val="65000"/>
              <a:buFont typeface="Wingdings" panose="05000000000000000000" pitchFamily="2" charset="2"/>
              <a:buChar char="q"/>
            </a:pPr>
            <a:r>
              <a:rPr lang="en-US" sz="2000" dirty="0"/>
              <a:t>The rest (skin, bullets) – as usual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D52721-1A02-4355-ADEC-E1D81851A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738" y="3009257"/>
            <a:ext cx="6475744" cy="16297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7709D5-40B0-4069-BB03-B4EAE847D922}"/>
              </a:ext>
            </a:extLst>
          </p:cNvPr>
          <p:cNvSpPr txBox="1"/>
          <p:nvPr/>
        </p:nvSpPr>
        <p:spPr>
          <a:xfrm>
            <a:off x="6723315" y="3355373"/>
            <a:ext cx="986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L4 trace</a:t>
            </a:r>
          </a:p>
          <a:p>
            <a:r>
              <a:rPr lang="en-US" dirty="0">
                <a:solidFill>
                  <a:srgbClr val="FF0000"/>
                </a:solidFill>
              </a:rPr>
              <a:t>drawing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B3D87A7-B463-40A2-A982-B1C8BEC3D577}"/>
              </a:ext>
            </a:extLst>
          </p:cNvPr>
          <p:cNvSpPr/>
          <p:nvPr/>
        </p:nvSpPr>
        <p:spPr>
          <a:xfrm>
            <a:off x="4899171" y="3678538"/>
            <a:ext cx="269003" cy="239121"/>
          </a:xfrm>
          <a:prstGeom prst="ellipse">
            <a:avLst/>
          </a:prstGeom>
          <a:noFill/>
          <a:ln w="158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7708EE7-9348-4FF4-9E33-533B0503EA23}"/>
              </a:ext>
            </a:extLst>
          </p:cNvPr>
          <p:cNvSpPr/>
          <p:nvPr/>
        </p:nvSpPr>
        <p:spPr>
          <a:xfrm>
            <a:off x="4133536" y="3688256"/>
            <a:ext cx="220350" cy="239121"/>
          </a:xfrm>
          <a:prstGeom prst="ellipse">
            <a:avLst/>
          </a:prstGeom>
          <a:noFill/>
          <a:ln w="158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2553E6-DBBC-4971-B92B-DD65230FC6B0}"/>
              </a:ext>
            </a:extLst>
          </p:cNvPr>
          <p:cNvSpPr/>
          <p:nvPr/>
        </p:nvSpPr>
        <p:spPr>
          <a:xfrm>
            <a:off x="4078447" y="4065830"/>
            <a:ext cx="269003" cy="239121"/>
          </a:xfrm>
          <a:prstGeom prst="ellipse">
            <a:avLst/>
          </a:prstGeom>
          <a:noFill/>
          <a:ln w="158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611D2A-3FC3-438F-B484-4A56BE118FF0}"/>
              </a:ext>
            </a:extLst>
          </p:cNvPr>
          <p:cNvSpPr txBox="1"/>
          <p:nvPr/>
        </p:nvSpPr>
        <p:spPr>
          <a:xfrm>
            <a:off x="5213376" y="3990954"/>
            <a:ext cx="6878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For SG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3A2DC33-2F3B-4BA5-AD47-E1E8DF4A9528}"/>
              </a:ext>
            </a:extLst>
          </p:cNvPr>
          <p:cNvCxnSpPr>
            <a:cxnSpLocks/>
          </p:cNvCxnSpPr>
          <p:nvPr/>
        </p:nvCxnSpPr>
        <p:spPr>
          <a:xfrm flipH="1" flipV="1">
            <a:off x="5146125" y="3927377"/>
            <a:ext cx="134502" cy="111491"/>
          </a:xfrm>
          <a:prstGeom prst="straightConnector1">
            <a:avLst/>
          </a:prstGeom>
          <a:ln w="190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EDB20EF-6039-4CDD-841A-791C8E72318F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4414702" y="4144843"/>
            <a:ext cx="798674" cy="40548"/>
          </a:xfrm>
          <a:prstGeom prst="straightConnector1">
            <a:avLst/>
          </a:prstGeom>
          <a:ln w="190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52A39E2-B2F7-40EA-963F-BF22C24EB683}"/>
              </a:ext>
            </a:extLst>
          </p:cNvPr>
          <p:cNvCxnSpPr>
            <a:cxnSpLocks/>
          </p:cNvCxnSpPr>
          <p:nvPr/>
        </p:nvCxnSpPr>
        <p:spPr>
          <a:xfrm flipH="1" flipV="1">
            <a:off x="4414701" y="3903420"/>
            <a:ext cx="814228" cy="202772"/>
          </a:xfrm>
          <a:prstGeom prst="straightConnector1">
            <a:avLst/>
          </a:prstGeom>
          <a:ln w="190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8587066"/>
      </p:ext>
    </p:extLst>
  </p:cSld>
  <p:clrMapOvr>
    <a:masterClrMapping/>
  </p:clrMapOvr>
</p:sld>
</file>

<file path=ppt/theme/theme1.xml><?xml version="1.0" encoding="utf-8"?>
<a:theme xmlns:a="http://schemas.openxmlformats.org/drawingml/2006/main" name="ATAP No Footer">
  <a:themeElements>
    <a:clrScheme name="Custom 1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ATAP No Footer">
  <a:themeElements>
    <a:clrScheme name="Custom 1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56504</TotalTime>
  <Words>746</Words>
  <Application>Microsoft Office PowerPoint</Application>
  <PresentationFormat>On-screen Show (4:3)</PresentationFormat>
  <Paragraphs>184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ＭＳ Ｐゴシック</vt:lpstr>
      <vt:lpstr>Arial</vt:lpstr>
      <vt:lpstr>Calibri</vt:lpstr>
      <vt:lpstr>Courier New</vt:lpstr>
      <vt:lpstr>Franklin Gothic Book</vt:lpstr>
      <vt:lpstr>Franklin Gothic Medium</vt:lpstr>
      <vt:lpstr>Helvetica</vt:lpstr>
      <vt:lpstr>Wingdings</vt:lpstr>
      <vt:lpstr>ATAP No Footer</vt:lpstr>
      <vt:lpstr>1_ATAP No Footer</vt:lpstr>
      <vt:lpstr>PowerPoint Presentation</vt:lpstr>
      <vt:lpstr>Introduction</vt:lpstr>
      <vt:lpstr>Strain gauges at FNAL</vt:lpstr>
      <vt:lpstr>Strain gauge connections</vt:lpstr>
      <vt:lpstr>15 T magnet: Strain gauges on coil (L1)</vt:lpstr>
      <vt:lpstr>15 T magnet: Strain gauges on pole (L1)</vt:lpstr>
      <vt:lpstr>15 T magnet: Strain gauges on pole (L3/L4)</vt:lpstr>
      <vt:lpstr>15 T magnet: Skin and bullet strain gauges</vt:lpstr>
      <vt:lpstr>15 T magnet: Strain gauge wiring</vt:lpstr>
      <vt:lpstr>15 T magnet: Total number of SG</vt:lpstr>
      <vt:lpstr>15 T magnet: L4 grooves</vt:lpstr>
    </vt:vector>
  </TitlesOfParts>
  <Company>Lawrence Berkekley Nationl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teid05</dc:creator>
  <cp:lastModifiedBy>Stoyan E. Stoynev x 30907N</cp:lastModifiedBy>
  <cp:revision>446</cp:revision>
  <cp:lastPrinted>2017-10-10T14:54:33Z</cp:lastPrinted>
  <dcterms:created xsi:type="dcterms:W3CDTF">2015-07-10T17:44:33Z</dcterms:created>
  <dcterms:modified xsi:type="dcterms:W3CDTF">2017-10-18T19:30:48Z</dcterms:modified>
</cp:coreProperties>
</file>