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8" r:id="rId2"/>
    <p:sldId id="1011" r:id="rId3"/>
    <p:sldId id="1001" r:id="rId4"/>
    <p:sldId id="1014" r:id="rId5"/>
    <p:sldId id="1016" r:id="rId6"/>
    <p:sldId id="1024" r:id="rId7"/>
    <p:sldId id="1013" r:id="rId8"/>
    <p:sldId id="1012" r:id="rId9"/>
    <p:sldId id="1019" r:id="rId10"/>
    <p:sldId id="991" r:id="rId11"/>
    <p:sldId id="993" r:id="rId12"/>
    <p:sldId id="1003" r:id="rId13"/>
    <p:sldId id="1023" r:id="rId14"/>
    <p:sldId id="1005" r:id="rId15"/>
    <p:sldId id="923" r:id="rId16"/>
    <p:sldId id="950" r:id="rId17"/>
    <p:sldId id="1004" r:id="rId18"/>
    <p:sldId id="980" r:id="rId19"/>
    <p:sldId id="984" r:id="rId20"/>
    <p:sldId id="1006" r:id="rId21"/>
    <p:sldId id="1007" r:id="rId22"/>
    <p:sldId id="1009" r:id="rId23"/>
    <p:sldId id="1020" r:id="rId24"/>
    <p:sldId id="1021" r:id="rId25"/>
    <p:sldId id="1022" r:id="rId26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FF"/>
    <a:srgbClr val="0099CC"/>
    <a:srgbClr val="0033CC"/>
    <a:srgbClr val="FF9900"/>
    <a:srgbClr val="000099"/>
    <a:srgbClr val="044D7A"/>
    <a:srgbClr val="045486"/>
    <a:srgbClr val="04619A"/>
    <a:srgbClr val="0080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053" autoAdjust="0"/>
    <p:restoredTop sz="94660"/>
  </p:normalViewPr>
  <p:slideViewPr>
    <p:cSldViewPr>
      <p:cViewPr varScale="1">
        <p:scale>
          <a:sx n="87" d="100"/>
          <a:sy n="87" d="100"/>
        </p:scale>
        <p:origin x="37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617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08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37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159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502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39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24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46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28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56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31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159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63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823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244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704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08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124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359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68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3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81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72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48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>
            <a:extLst>
              <a:ext uri="{FF2B5EF4-FFF2-40B4-BE49-F238E27FC236}">
                <a16:creationId xmlns:a16="http://schemas.microsoft.com/office/drawing/2014/main" id="{1EA6A980-91C5-49D5-9EA0-D0E149D51BFE}"/>
              </a:ext>
            </a:extLst>
          </p:cNvPr>
          <p:cNvSpPr txBox="1">
            <a:spLocks/>
          </p:cNvSpPr>
          <p:nvPr userDrawn="1"/>
        </p:nvSpPr>
        <p:spPr>
          <a:xfrm>
            <a:off x="0" y="6346817"/>
            <a:ext cx="9143999" cy="521574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781800" y="6477000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2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079AE-4A9A-4A62-8DB7-254982D7F3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0" y="6346817"/>
            <a:ext cx="1951212" cy="497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0926C6-FD59-459C-AA95-DABE5BD6B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6346817"/>
            <a:ext cx="598756" cy="5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7BA9-1459-4E58-A0E9-202DA26708A2}"/>
              </a:ext>
            </a:extLst>
          </p:cNvPr>
          <p:cNvSpPr txBox="1"/>
          <p:nvPr userDrawn="1"/>
        </p:nvSpPr>
        <p:spPr>
          <a:xfrm>
            <a:off x="3704958" y="6477000"/>
            <a:ext cx="1503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Sabbi – TFD Status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7FC1-EBAD-40D8-85B2-AACAD2F5E9D0}"/>
              </a:ext>
            </a:extLst>
          </p:cNvPr>
          <p:cNvSpPr txBox="1"/>
          <p:nvPr userDrawn="1"/>
        </p:nvSpPr>
        <p:spPr>
          <a:xfrm>
            <a:off x="726488" y="6477000"/>
            <a:ext cx="1625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IPT7, January 20, 2023 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E280F3CE-4C41-46A0-A367-7C67A4D44EB9}"/>
              </a:ext>
            </a:extLst>
          </p:cNvPr>
          <p:cNvSpPr txBox="1">
            <a:spLocks/>
          </p:cNvSpPr>
          <p:nvPr userDrawn="1"/>
        </p:nvSpPr>
        <p:spPr>
          <a:xfrm>
            <a:off x="0" y="6927"/>
            <a:ext cx="9143999" cy="685801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3C5A3-8675-435E-A2DE-9DA1E569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638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6672" y="3762165"/>
            <a:ext cx="8458200" cy="2227243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800" dirty="0"/>
              <a:t>G. Sabbi, LBNL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Integrated Project Team meeting #7</a:t>
            </a:r>
            <a:br>
              <a:rPr lang="en-US" sz="2800" dirty="0"/>
            </a:br>
            <a:r>
              <a:rPr lang="en-US" sz="2800" dirty="0"/>
              <a:t>January 20, 2023 </a:t>
            </a:r>
            <a:endParaRPr lang="en-US" sz="2800" i="1" dirty="0"/>
          </a:p>
        </p:txBody>
      </p:sp>
      <p:pic>
        <p:nvPicPr>
          <p:cNvPr id="8" name="Picture 47" descr="RGB_White-Seal_White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5" y="143242"/>
            <a:ext cx="2286000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761"/>
            <a:ext cx="2898775" cy="4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C1B25-8028-4F21-8F12-68605E412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29" y="36493"/>
            <a:ext cx="760543" cy="64930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B017984-2A2D-44BC-A164-F416B7AA05CF}"/>
              </a:ext>
            </a:extLst>
          </p:cNvPr>
          <p:cNvSpPr txBox="1">
            <a:spLocks/>
          </p:cNvSpPr>
          <p:nvPr/>
        </p:nvSpPr>
        <p:spPr>
          <a:xfrm>
            <a:off x="0" y="2286000"/>
            <a:ext cx="9143999" cy="8268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r>
              <a:rPr lang="en-US" sz="3600" kern="0" dirty="0"/>
              <a:t>TFD Status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799" cy="4699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Design, Prototype Cable and Coil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FB234A-02D2-EADF-DB6E-35BC80AE8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2"/>
          <a:stretch/>
        </p:blipFill>
        <p:spPr>
          <a:xfrm>
            <a:off x="55085" y="728949"/>
            <a:ext cx="9088915" cy="569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22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6051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Production Cables and Coils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94C12C-4024-575D-DE88-8FA8D37E6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24" y="762000"/>
            <a:ext cx="8576380" cy="558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93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6051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Structure, Assembly and Test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380E8D-03A6-87B5-0BD9-59AD3668E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38200"/>
            <a:ext cx="8991600" cy="53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95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Funding Profile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3C480-594B-148C-18EC-59F5454D5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715178"/>
            <a:ext cx="7215188" cy="4478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977A63-FC06-2545-564E-E553EA5B6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53" y="5373924"/>
            <a:ext cx="9144000" cy="7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30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Engineering Design and Documentation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0E6ECE-C534-424C-0159-56BE354805B6}"/>
              </a:ext>
            </a:extLst>
          </p:cNvPr>
          <p:cNvSpPr txBox="1"/>
          <p:nvPr/>
        </p:nvSpPr>
        <p:spPr>
          <a:xfrm>
            <a:off x="154826" y="831162"/>
            <a:ext cx="866933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Continued work to implement full CAD model and fabrication drawings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End plates, laminated structures, insulation schemes, impregnation surfaces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A8561-64FB-84A6-102A-C707D8A50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4" y="1948048"/>
            <a:ext cx="3076015" cy="42805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AF43E2-4963-8EB5-0008-985529EAB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93" y="1986844"/>
            <a:ext cx="3152460" cy="4261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8F6A7F-C4F5-DCB0-92D8-D972C1EBA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9994" y="1969912"/>
            <a:ext cx="2371724" cy="18716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C95FD0-6BA7-FB40-45C9-A21F9ABF7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921" y="4865686"/>
            <a:ext cx="2329544" cy="1362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EE2AAE-9906-6D7C-39D1-71E3A56A7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993" y="3652653"/>
            <a:ext cx="2318255" cy="122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55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Test Facility Interfaces and Specifications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586C34-5118-4F52-9497-BB9090DB7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230" y="2770793"/>
            <a:ext cx="5181601" cy="1868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3648C0-D0CB-44D4-9B0C-882022FD9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345" y="4640692"/>
            <a:ext cx="5181601" cy="1455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FDDCCE-F08D-413F-B10D-0F58DF41B508}"/>
              </a:ext>
            </a:extLst>
          </p:cNvPr>
          <p:cNvSpPr txBox="1"/>
          <p:nvPr/>
        </p:nvSpPr>
        <p:spPr>
          <a:xfrm>
            <a:off x="3706912" y="838200"/>
            <a:ext cx="5205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Interface document to defined agreed upon parameters and capture additional details or changes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final coil length, magnet dimensions and weight were provided in November 2022 – about 10% additional margin for sample holder design, magnet mechanical support, quench protection etc.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Under discussion: use of CLIQ for protection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Evolve in a formal agreement as both magnet and facility design are finalized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10979-15DD-4273-AC43-C971E19DD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9" y="838200"/>
            <a:ext cx="3606671" cy="537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3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2A271-D4AE-4023-8814-D44387325AED}"/>
              </a:ext>
            </a:extLst>
          </p:cNvPr>
          <p:cNvSpPr txBox="1"/>
          <p:nvPr/>
        </p:nvSpPr>
        <p:spPr>
          <a:xfrm>
            <a:off x="671175" y="959093"/>
            <a:ext cx="780164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Main updates from IPT6: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Continued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with vendors and LBNL/FNAL team to reconfirm procurement and effort estimates for magnet fabrication and testing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– overall there are no significant changes to allocated budget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Following a successful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Specification Review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we requested a final quote for the production wire and placed the order. First production batch (about 1.5 coil worth) was completed and accepted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Design and analysis effort has focused on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incorporating engineering requirements and fabrication/assembly considerations, including feedback from vendors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on component manufacturability and cost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Engineering design has been slipping, resulting in additional 4 months delay on project completion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Additional work is also needed in preparation for cable production runs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Availability of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resources/infrastructure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for engineering design and magnet fabrication is a challenge </a:t>
            </a:r>
          </a:p>
        </p:txBody>
      </p:sp>
    </p:spTree>
    <p:extLst>
      <p:ext uri="{BB962C8B-B14F-4D97-AF65-F5344CB8AC3E}">
        <p14:creationId xmlns:p14="http://schemas.microsoft.com/office/powerpoint/2010/main" val="3248964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133600"/>
            <a:ext cx="8686799" cy="2438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Additional Slides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16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30822"/>
            <a:ext cx="8516938" cy="533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Register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8DFADD-D028-1C89-579D-8E9A5B69B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6655"/>
            <a:ext cx="9144000" cy="584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1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Register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5645F-0A5E-91AA-FC4D-4C902E19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8799"/>
            <a:ext cx="9144000" cy="55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Presentation 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D247D-AC04-411D-B50F-EAC9ED383CD1}"/>
              </a:ext>
            </a:extLst>
          </p:cNvPr>
          <p:cNvSpPr txBox="1"/>
          <p:nvPr/>
        </p:nvSpPr>
        <p:spPr>
          <a:xfrm>
            <a:off x="1752600" y="1676400"/>
            <a:ext cx="6019800" cy="374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Budget Updates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Procurement quotes vs. allocated budget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Testing at Fermilab 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Magnet fabrication effort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Schedule Update</a:t>
            </a:r>
          </a:p>
          <a:p>
            <a:pPr marL="914400" lvl="1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Comparison IPT7 vs. IPT6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Engineering Design and Documentation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Test facility interfaces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791041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Preliminary drawings for vendor feedback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095034-AB2C-D339-44B4-3538E4449464}"/>
              </a:ext>
            </a:extLst>
          </p:cNvPr>
          <p:cNvGrpSpPr>
            <a:grpSpLocks noChangeAspect="1"/>
          </p:cNvGrpSpPr>
          <p:nvPr/>
        </p:nvGrpSpPr>
        <p:grpSpPr>
          <a:xfrm>
            <a:off x="490424" y="1066800"/>
            <a:ext cx="8163152" cy="4920400"/>
            <a:chOff x="4023658" y="931760"/>
            <a:chExt cx="7497783" cy="45193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AD29BE-EFCE-9089-4DF6-3C46361EA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3658" y="964741"/>
              <a:ext cx="2163264" cy="16641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86C179-309D-987E-B32A-E6AAD3E3D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6922" y="931760"/>
              <a:ext cx="2616303" cy="16971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E9A342-8E89-1E9D-6E8A-F74766484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3225" y="933239"/>
              <a:ext cx="2616303" cy="16956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8B8600-3BA7-641A-9D8D-B985FE4B2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3658" y="2628902"/>
              <a:ext cx="2163264" cy="13911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F5B863-5073-AE09-4855-6C33A10EA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86922" y="2661882"/>
              <a:ext cx="1737878" cy="134111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C4FFF1-974A-5CEC-8D30-DECD9772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4800" y="2628901"/>
              <a:ext cx="2163264" cy="139190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BAD0BF-D8B0-D3A4-3C5C-5F7B2BAE2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22139" y="4114017"/>
              <a:ext cx="1999302" cy="128835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0C8ACD6-2C9E-F924-1525-098B45F21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23658" y="4052986"/>
              <a:ext cx="2163264" cy="139811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A4BBEE-991B-F611-A0B6-15A9F1204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86923" y="4102977"/>
              <a:ext cx="1684538" cy="12920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B07B5F-B17D-51B3-3855-F8CCA89F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71461" y="4120793"/>
              <a:ext cx="1650677" cy="127418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0196E9B-7D0B-7EA0-A7BA-8AC008D5E27D}"/>
              </a:ext>
            </a:extLst>
          </p:cNvPr>
          <p:cNvSpPr txBox="1"/>
          <p:nvPr/>
        </p:nvSpPr>
        <p:spPr>
          <a:xfrm>
            <a:off x="1520487" y="1230851"/>
            <a:ext cx="496931" cy="184666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Al. Shell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4433AD-E652-35ED-9FBF-F74CA009E237}"/>
              </a:ext>
            </a:extLst>
          </p:cNvPr>
          <p:cNvSpPr txBox="1"/>
          <p:nvPr/>
        </p:nvSpPr>
        <p:spPr>
          <a:xfrm>
            <a:off x="3441658" y="1190201"/>
            <a:ext cx="1252074" cy="184666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End plate (lead end)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D9CB2C-0E90-933E-4AFB-1061282EC23B}"/>
              </a:ext>
            </a:extLst>
          </p:cNvPr>
          <p:cNvSpPr txBox="1"/>
          <p:nvPr/>
        </p:nvSpPr>
        <p:spPr>
          <a:xfrm>
            <a:off x="6261027" y="1217255"/>
            <a:ext cx="1853435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Winding pole (coil 1, middle)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253C64-1E28-CF49-04D2-9836C7463C95}"/>
              </a:ext>
            </a:extLst>
          </p:cNvPr>
          <p:cNvSpPr txBox="1"/>
          <p:nvPr/>
        </p:nvSpPr>
        <p:spPr>
          <a:xfrm>
            <a:off x="3473301" y="3037950"/>
            <a:ext cx="578748" cy="184666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Axial Rod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83D359-C7F9-68A9-353D-B441240F920E}"/>
              </a:ext>
            </a:extLst>
          </p:cNvPr>
          <p:cNvSpPr txBox="1"/>
          <p:nvPr/>
        </p:nvSpPr>
        <p:spPr>
          <a:xfrm>
            <a:off x="5573683" y="3044889"/>
            <a:ext cx="1203984" cy="184666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Base Plate (middle)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BC3649-9B8F-C6E5-7C87-0722D21AF519}"/>
              </a:ext>
            </a:extLst>
          </p:cNvPr>
          <p:cNvSpPr txBox="1"/>
          <p:nvPr/>
        </p:nvSpPr>
        <p:spPr>
          <a:xfrm>
            <a:off x="779190" y="3044889"/>
            <a:ext cx="1659210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Winding pole (coil 1, end)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F66302-E67E-B686-4DC3-EB19DBBC75FB}"/>
              </a:ext>
            </a:extLst>
          </p:cNvPr>
          <p:cNvSpPr txBox="1"/>
          <p:nvPr/>
        </p:nvSpPr>
        <p:spPr>
          <a:xfrm>
            <a:off x="1694560" y="4638675"/>
            <a:ext cx="883772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Coil end shoe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527909-F621-5683-05C7-DDF077F41EC6}"/>
              </a:ext>
            </a:extLst>
          </p:cNvPr>
          <p:cNvSpPr txBox="1"/>
          <p:nvPr/>
        </p:nvSpPr>
        <p:spPr>
          <a:xfrm>
            <a:off x="3406943" y="4638675"/>
            <a:ext cx="626185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Iron yoke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2108CF-D0BA-B1BD-D8A6-DFAB082E0D27}"/>
              </a:ext>
            </a:extLst>
          </p:cNvPr>
          <p:cNvSpPr txBox="1"/>
          <p:nvPr/>
        </p:nvSpPr>
        <p:spPr>
          <a:xfrm>
            <a:off x="5317076" y="4638675"/>
            <a:ext cx="513214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Wedge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6EE17B-89A1-EC6D-21BC-8BCEDBA2A589}"/>
              </a:ext>
            </a:extLst>
          </p:cNvPr>
          <p:cNvSpPr txBox="1"/>
          <p:nvPr/>
        </p:nvSpPr>
        <p:spPr>
          <a:xfrm>
            <a:off x="6963222" y="4668355"/>
            <a:ext cx="1010020" cy="184666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Base Plate (end)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1D62ED-FF1F-42A8-D688-EC73DA9699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3637" y="2949581"/>
            <a:ext cx="3849567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79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Fabrication infrastructure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B9102E-6631-5F67-2E16-523D3AB74F01}"/>
              </a:ext>
            </a:extLst>
          </p:cNvPr>
          <p:cNvSpPr txBox="1"/>
          <p:nvPr/>
        </p:nvSpPr>
        <p:spPr>
          <a:xfrm>
            <a:off x="398463" y="973976"/>
            <a:ext cx="79835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reaction furnace relocation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to new building 77 addition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Recommissioning tests planned for September.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impregnation chamber has been moved to its new location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in B77-103.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Vacuum test completed, seismic anchoring in progress.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Winding table upgraded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based on FE analysis for large TFD coils</a:t>
            </a:r>
          </a:p>
        </p:txBody>
      </p:sp>
      <p:pic>
        <p:nvPicPr>
          <p:cNvPr id="38" name="Picture 37" descr="Diagram&#10;&#10;Description automatically generated">
            <a:extLst>
              <a:ext uri="{FF2B5EF4-FFF2-40B4-BE49-F238E27FC236}">
                <a16:creationId xmlns:a16="http://schemas.microsoft.com/office/drawing/2014/main" id="{0C9A44A2-2DA4-24C1-76F4-D6A9FA8B91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0"/>
          <a:stretch/>
        </p:blipFill>
        <p:spPr>
          <a:xfrm>
            <a:off x="6858000" y="3172001"/>
            <a:ext cx="2182812" cy="1461073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783EAEA-4B9E-4ECE-3BFB-E4494ABF3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66" y="3124200"/>
            <a:ext cx="3810330" cy="293243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8E287998-3FF0-FBC9-AAE3-D1942BF7B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04160" y="3124200"/>
            <a:ext cx="2001440" cy="155667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0D66169-C46C-4328-2E87-F6FC5B94D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4791031"/>
            <a:ext cx="1401134" cy="1265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2F8BA8-C543-EF30-D835-453AD30977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2999" y="4791031"/>
            <a:ext cx="1640283" cy="126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60120B-C750-EC0F-53A1-7586ABAF5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4" y="838200"/>
            <a:ext cx="7442144" cy="4645152"/>
          </a:xfrm>
          <a:prstGeom prst="rect">
            <a:avLst/>
          </a:prstGeom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Funding Profile – IPT6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23B174-01AA-1A97-ED2A-40D7E895A036}"/>
              </a:ext>
            </a:extLst>
          </p:cNvPr>
          <p:cNvCxnSpPr/>
          <p:nvPr/>
        </p:nvCxnSpPr>
        <p:spPr bwMode="auto">
          <a:xfrm>
            <a:off x="4200525" y="2590800"/>
            <a:ext cx="0" cy="762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F0CA1C-ABC7-4179-2D25-442F45FB8EA0}"/>
              </a:ext>
            </a:extLst>
          </p:cNvPr>
          <p:cNvCxnSpPr>
            <a:cxnSpLocks/>
          </p:cNvCxnSpPr>
          <p:nvPr/>
        </p:nvCxnSpPr>
        <p:spPr bwMode="auto">
          <a:xfrm>
            <a:off x="3124200" y="3352800"/>
            <a:ext cx="1076325" cy="91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8D57769-9C83-A27B-E34C-6464F8D0C133}"/>
              </a:ext>
            </a:extLst>
          </p:cNvPr>
          <p:cNvSpPr txBox="1"/>
          <p:nvPr/>
        </p:nvSpPr>
        <p:spPr>
          <a:xfrm>
            <a:off x="2819400" y="4120896"/>
            <a:ext cx="309892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Next 3 quarters: 2.4 M$</a:t>
            </a:r>
          </a:p>
          <a:p>
            <a:r>
              <a:rPr lang="en-US" sz="1200" dirty="0"/>
              <a:t>M&amp;S: 1.4 M$ (coil tooling/parts &amp; structure)</a:t>
            </a:r>
          </a:p>
          <a:p>
            <a:r>
              <a:rPr lang="en-US" sz="1200" dirty="0"/>
              <a:t>Labor: 1M$ (prototype coil, production cables)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2E778F-887D-50D4-770F-BF23371C6C14}"/>
              </a:ext>
            </a:extLst>
          </p:cNvPr>
          <p:cNvCxnSpPr/>
          <p:nvPr/>
        </p:nvCxnSpPr>
        <p:spPr bwMode="auto">
          <a:xfrm>
            <a:off x="4200525" y="3374136"/>
            <a:ext cx="0" cy="7283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45A51A0-4A98-3213-53E2-0926AAC8A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02402"/>
            <a:ext cx="9144000" cy="65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3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799" cy="4699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Design, Prototype Cable and Coil (IPT6)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899A13-63EC-C3CC-85ED-0997AF291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" y="806668"/>
            <a:ext cx="90144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33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6051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Production Cables and Coils – IPT6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62361B-A61D-AD01-E2E2-518A41573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38200"/>
            <a:ext cx="8153400" cy="541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2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6051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Structure, Assembly and Test – IPT6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CBA1D-E36F-11F0-B98D-262B00738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838200"/>
            <a:ext cx="8915400" cy="54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18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Design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95BF55-E6F8-B04D-6176-A4E12E99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" y="2057400"/>
            <a:ext cx="4114800" cy="3832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39AF1-7D0D-1F84-6C04-2EF2424474FD}"/>
              </a:ext>
            </a:extLst>
          </p:cNvPr>
          <p:cNvSpPr txBox="1"/>
          <p:nvPr/>
        </p:nvSpPr>
        <p:spPr>
          <a:xfrm>
            <a:off x="398463" y="5941923"/>
            <a:ext cx="8485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D. Arbelaez, P. Ferracin, R. Hafalia, P. Mallon, D. Martins Araujo, J. L. Rudeiros Fernandez, G. Vallone et 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84CAF9-0C98-4264-D559-62F9632C2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997" y="2777494"/>
            <a:ext cx="4502262" cy="3140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0927F2-DA6A-5FF9-8FD1-3B46C64BE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219" y="963800"/>
            <a:ext cx="2394361" cy="1761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2C6EF7-2E42-8026-3AA3-E1AD81407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858027"/>
            <a:ext cx="2822368" cy="2171237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9C78F7C1-D70A-7E99-FBD6-2012100FB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06713"/>
              </p:ext>
            </p:extLst>
          </p:nvPr>
        </p:nvGraphicFramePr>
        <p:xfrm>
          <a:off x="804969" y="1005840"/>
          <a:ext cx="2017560" cy="755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431">
                  <a:extLst>
                    <a:ext uri="{9D8B030D-6E8A-4147-A177-3AD203B41FA5}">
                      <a16:colId xmlns:a16="http://schemas.microsoft.com/office/drawing/2014/main" val="1807207277"/>
                    </a:ext>
                  </a:extLst>
                </a:gridCol>
                <a:gridCol w="473609">
                  <a:extLst>
                    <a:ext uri="{9D8B030D-6E8A-4147-A177-3AD203B41FA5}">
                      <a16:colId xmlns:a16="http://schemas.microsoft.com/office/drawing/2014/main" val="893646140"/>
                    </a:ext>
                  </a:extLst>
                </a:gridCol>
                <a:gridCol w="672520">
                  <a:extLst>
                    <a:ext uri="{9D8B030D-6E8A-4147-A177-3AD203B41FA5}">
                      <a16:colId xmlns:a16="http://schemas.microsoft.com/office/drawing/2014/main" val="4185084133"/>
                    </a:ext>
                  </a:extLst>
                </a:gridCol>
              </a:tblGrid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Parameter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Unit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Value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49088053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Shell OD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1.3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251864482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Shell length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2.0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54382402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000" dirty="0"/>
                        <a:t>Total length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2.9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28075075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BFA25A7-A26C-DDE5-8B89-71A938BB17A0}"/>
              </a:ext>
            </a:extLst>
          </p:cNvPr>
          <p:cNvSpPr txBox="1"/>
          <p:nvPr/>
        </p:nvSpPr>
        <p:spPr>
          <a:xfrm>
            <a:off x="4687784" y="989664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44 turns/layer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277A4-10CC-A2C3-663C-78690CE30DA0}"/>
              </a:ext>
            </a:extLst>
          </p:cNvPr>
          <p:cNvSpPr txBox="1"/>
          <p:nvPr/>
        </p:nvSpPr>
        <p:spPr>
          <a:xfrm>
            <a:off x="4983808" y="2019019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40 turns/layer</a:t>
            </a:r>
          </a:p>
        </p:txBody>
      </p:sp>
    </p:spTree>
    <p:extLst>
      <p:ext uri="{BB962C8B-B14F-4D97-AF65-F5344CB8AC3E}">
        <p14:creationId xmlns:p14="http://schemas.microsoft.com/office/powerpoint/2010/main" val="232429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Vendor Quotes/Estimates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59762-D10D-75A3-B55B-A2DC07992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541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52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 and Budget Update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A14BC2-0C4B-66C7-3612-2497DE570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30" y="737267"/>
            <a:ext cx="4305820" cy="5544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2A3EB-F69D-3A3A-543A-70C7B11D0B3F}"/>
              </a:ext>
            </a:extLst>
          </p:cNvPr>
          <p:cNvSpPr txBox="1"/>
          <p:nvPr/>
        </p:nvSpPr>
        <p:spPr>
          <a:xfrm>
            <a:off x="752191" y="1261365"/>
            <a:ext cx="1605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Wire: +164k$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63BA6A-45CE-0EFE-1503-50B9D350B1B9}"/>
              </a:ext>
            </a:extLst>
          </p:cNvPr>
          <p:cNvSpPr txBox="1"/>
          <p:nvPr/>
        </p:nvSpPr>
        <p:spPr>
          <a:xfrm>
            <a:off x="752191" y="1864702"/>
            <a:ext cx="2587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Cable insulation: -74k$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DEF1F4-1FB7-2041-DDDB-143D3B0926B9}"/>
              </a:ext>
            </a:extLst>
          </p:cNvPr>
          <p:cNvSpPr txBox="1"/>
          <p:nvPr/>
        </p:nvSpPr>
        <p:spPr>
          <a:xfrm>
            <a:off x="752191" y="2630877"/>
            <a:ext cx="2274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Coil tooling: -179k$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02BE6-6560-04A3-C945-95B7A76EF6BF}"/>
              </a:ext>
            </a:extLst>
          </p:cNvPr>
          <p:cNvSpPr txBox="1"/>
          <p:nvPr/>
        </p:nvSpPr>
        <p:spPr>
          <a:xfrm>
            <a:off x="752191" y="3706402"/>
            <a:ext cx="2047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Coil parts: -106k$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A8961-6E33-2C00-F93E-0CA6B97CAD7D}"/>
              </a:ext>
            </a:extLst>
          </p:cNvPr>
          <p:cNvSpPr txBox="1"/>
          <p:nvPr/>
        </p:nvSpPr>
        <p:spPr>
          <a:xfrm>
            <a:off x="752191" y="5123931"/>
            <a:ext cx="2042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Structure: +224k$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B6EB8-8775-30AB-5FA2-D58AAA67C979}"/>
              </a:ext>
            </a:extLst>
          </p:cNvPr>
          <p:cNvSpPr txBox="1"/>
          <p:nvPr/>
        </p:nvSpPr>
        <p:spPr>
          <a:xfrm>
            <a:off x="835354" y="5665660"/>
            <a:ext cx="1439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Total: -30k$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40FB5-5B6F-737B-C5E5-BE7D98ED17A5}"/>
              </a:ext>
            </a:extLst>
          </p:cNvPr>
          <p:cNvSpPr txBox="1"/>
          <p:nvPr/>
        </p:nvSpPr>
        <p:spPr>
          <a:xfrm>
            <a:off x="667712" y="792230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Updated 12/9/2022</a:t>
            </a:r>
          </a:p>
        </p:txBody>
      </p:sp>
    </p:spTree>
    <p:extLst>
      <p:ext uri="{BB962C8B-B14F-4D97-AF65-F5344CB8AC3E}">
        <p14:creationId xmlns:p14="http://schemas.microsoft.com/office/powerpoint/2010/main" val="182622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Test at Fermilab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27538-C6F5-C23B-137D-05D787A9E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213" y="890544"/>
            <a:ext cx="4186646" cy="2524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14D5F-665F-2140-F953-F0300E4EB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1" y="2819400"/>
            <a:ext cx="4401667" cy="3442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E59BF8-7B7F-46FC-D600-174F0C675387}"/>
              </a:ext>
            </a:extLst>
          </p:cNvPr>
          <p:cNvSpPr txBox="1"/>
          <p:nvPr/>
        </p:nvSpPr>
        <p:spPr>
          <a:xfrm>
            <a:off x="535782" y="936928"/>
            <a:ext cx="383084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FNAL test scope</a:t>
            </a:r>
            <a:r>
              <a:rPr lang="en-US" sz="1400" dirty="0"/>
              <a:t>:</a:t>
            </a:r>
          </a:p>
          <a:p>
            <a:endParaRPr lang="en-US" sz="14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Cool down with dummy coils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effort may be covered by facility commissioning funds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Two vertical tests: Fermilab provided estimate based on agreed requirements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957E25-09C4-B945-87D1-D34608F28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863" y="3425511"/>
            <a:ext cx="4615068" cy="28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78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Test at Fermilab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099DE-653B-9480-8A0D-86AAA5793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53" y="1143000"/>
            <a:ext cx="4861879" cy="4956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8DAEDA-D136-4935-9135-4337363137D4}"/>
              </a:ext>
            </a:extLst>
          </p:cNvPr>
          <p:cNvSpPr txBox="1"/>
          <p:nvPr/>
        </p:nvSpPr>
        <p:spPr>
          <a:xfrm>
            <a:off x="159165" y="768049"/>
            <a:ext cx="511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Reference: </a:t>
            </a:r>
            <a:r>
              <a:rPr lang="en-US" sz="1400" dirty="0" err="1"/>
              <a:t>TFT_Test</a:t>
            </a:r>
            <a:r>
              <a:rPr lang="en-US" sz="1400" dirty="0"/>
              <a:t>-PAMS Budget-TFT _Test_at_HFVMTF-FY23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766206-1CD1-B065-5791-AC26D08E1933}"/>
              </a:ext>
            </a:extLst>
          </p:cNvPr>
          <p:cNvSpPr txBox="1"/>
          <p:nvPr/>
        </p:nvSpPr>
        <p:spPr>
          <a:xfrm>
            <a:off x="5507515" y="707074"/>
            <a:ext cx="3494763" cy="5632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Summary</a:t>
            </a:r>
          </a:p>
          <a:p>
            <a:endParaRPr lang="en-US" sz="800" dirty="0"/>
          </a:p>
          <a:p>
            <a:r>
              <a:rPr lang="en-US" sz="1600" dirty="0"/>
              <a:t>Included: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Cold test with 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TC1: 2.5 </a:t>
            </a:r>
            <a:r>
              <a:rPr lang="en-US" sz="1600" dirty="0" err="1"/>
              <a:t>wks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TC2: 1 </a:t>
            </a:r>
            <a:r>
              <a:rPr lang="en-US" sz="1600" dirty="0" err="1"/>
              <a:t>wk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15-20 quenches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Basic analysis</a:t>
            </a:r>
          </a:p>
          <a:p>
            <a:endParaRPr lang="en-US" sz="800" dirty="0"/>
          </a:p>
          <a:p>
            <a:r>
              <a:rPr lang="en-US" sz="1600" dirty="0"/>
              <a:t>Total requested (k$):</a:t>
            </a:r>
          </a:p>
          <a:p>
            <a:endParaRPr lang="en-US" sz="800" dirty="0"/>
          </a:p>
          <a:p>
            <a:r>
              <a:rPr lang="en-US" sz="1600" dirty="0"/>
              <a:t>Labor: 142.4</a:t>
            </a:r>
          </a:p>
          <a:p>
            <a:r>
              <a:rPr lang="en-US" sz="1600" dirty="0"/>
              <a:t>M&amp;S: 81.8</a:t>
            </a:r>
          </a:p>
          <a:p>
            <a:r>
              <a:rPr lang="en-US" sz="1600" dirty="0"/>
              <a:t>Total: 210.8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Previous (EOC2) budget:</a:t>
            </a:r>
          </a:p>
          <a:p>
            <a:endParaRPr lang="en-U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Test 1: 198.8 k$ (w/TC)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Test 2: 173.3 k$ (no TC)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Budget was revised to reflect FNAL estimate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Detailed analysis covered separately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Need to add contingency</a:t>
            </a:r>
          </a:p>
        </p:txBody>
      </p:sp>
    </p:spTree>
    <p:extLst>
      <p:ext uri="{BB962C8B-B14F-4D97-AF65-F5344CB8AC3E}">
        <p14:creationId xmlns:p14="http://schemas.microsoft.com/office/powerpoint/2010/main" val="3075154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fabrication effort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17BA0-99DC-CFB6-CEFD-EE712184A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894"/>
            <a:ext cx="9144000" cy="4878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46FC23-9AB4-3464-2BBE-685F593A2877}"/>
              </a:ext>
            </a:extLst>
          </p:cNvPr>
          <p:cNvSpPr txBox="1"/>
          <p:nvPr/>
        </p:nvSpPr>
        <p:spPr>
          <a:xfrm>
            <a:off x="494506" y="5893106"/>
            <a:ext cx="842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Updated “bottom up” effort estimate by engineering team is consistent with TFD budget allocations</a:t>
            </a:r>
          </a:p>
        </p:txBody>
      </p:sp>
    </p:spTree>
    <p:extLst>
      <p:ext uri="{BB962C8B-B14F-4D97-AF65-F5344CB8AC3E}">
        <p14:creationId xmlns:p14="http://schemas.microsoft.com/office/powerpoint/2010/main" val="3056220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799" cy="4699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TFD Schedule: IPT7 vs. IPT6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DABEFA-4949-7F22-C252-E10950220B8A}"/>
              </a:ext>
            </a:extLst>
          </p:cNvPr>
          <p:cNvSpPr txBox="1"/>
          <p:nvPr/>
        </p:nvSpPr>
        <p:spPr>
          <a:xfrm>
            <a:off x="193254" y="3590721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August 2022 (EOC2/IPT6)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A3ADB-71D6-0441-84FF-4D6519472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3" y="4114800"/>
            <a:ext cx="9144000" cy="2034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48D12-89F5-B883-C698-ACB2D79DFA51}"/>
              </a:ext>
            </a:extLst>
          </p:cNvPr>
          <p:cNvSpPr txBox="1"/>
          <p:nvPr/>
        </p:nvSpPr>
        <p:spPr>
          <a:xfrm>
            <a:off x="193254" y="877161"/>
            <a:ext cx="1669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January 2023 (IPT7)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ECC30-2BB6-6764-A7BF-20834AF46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9413"/>
            <a:ext cx="9144000" cy="1796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F5DE6-4F1D-FE5D-FBB1-BDB57175B3E4}"/>
              </a:ext>
            </a:extLst>
          </p:cNvPr>
          <p:cNvSpPr txBox="1"/>
          <p:nvPr/>
        </p:nvSpPr>
        <p:spPr>
          <a:xfrm>
            <a:off x="8354246" y="972979"/>
            <a:ext cx="637354" cy="2462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45720" rIns="45720" rtlCol="0">
            <a:spAutoFit/>
          </a:bodyPr>
          <a:lstStyle/>
          <a:p>
            <a:r>
              <a:rPr lang="en-US" sz="1000" dirty="0">
                <a:solidFill>
                  <a:srgbClr val="3399FF"/>
                </a:solidFill>
              </a:rPr>
              <a:t>+4 months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4B984A-E79C-DD43-6E21-6052AC8EA28F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>
            <a:off x="8672923" y="1219200"/>
            <a:ext cx="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37453143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18095</TotalTime>
  <Pages>1</Pages>
  <Words>735</Words>
  <Application>Microsoft Office PowerPoint</Application>
  <PresentationFormat>On-screen Show (4:3)</PresentationFormat>
  <Paragraphs>123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Times New Roman</vt:lpstr>
      <vt:lpstr>Calibri</vt:lpstr>
      <vt:lpstr>Arial</vt:lpstr>
      <vt:lpstr>LBNL</vt:lpstr>
      <vt:lpstr>G. Sabbi, LBNL  Integrated Project Team meeting #7 January 20, 2023 </vt:lpstr>
      <vt:lpstr>Presentation Outline</vt:lpstr>
      <vt:lpstr>Magnet Design</vt:lpstr>
      <vt:lpstr>Vendor Quotes/Estimates</vt:lpstr>
      <vt:lpstr>Summary and Budget Update</vt:lpstr>
      <vt:lpstr>Magnet Test at Fermilab</vt:lpstr>
      <vt:lpstr>Magnet Test at Fermilab</vt:lpstr>
      <vt:lpstr>Magnet fabrication effort</vt:lpstr>
      <vt:lpstr>TFD Schedule: IPT7 vs. IPT6 </vt:lpstr>
      <vt:lpstr>Design, Prototype Cable and Coil</vt:lpstr>
      <vt:lpstr>Production Cables and Coils</vt:lpstr>
      <vt:lpstr>Structure, Assembly and Test</vt:lpstr>
      <vt:lpstr>Funding Profile</vt:lpstr>
      <vt:lpstr>Engineering Design and Documentation</vt:lpstr>
      <vt:lpstr>Test Facility Interfaces and Specifications</vt:lpstr>
      <vt:lpstr>Summary</vt:lpstr>
      <vt:lpstr>Additional Slides  </vt:lpstr>
      <vt:lpstr>Risk Register</vt:lpstr>
      <vt:lpstr>Risk Register</vt:lpstr>
      <vt:lpstr>Preliminary drawings for vendor feedback</vt:lpstr>
      <vt:lpstr>Fabrication infrastructure</vt:lpstr>
      <vt:lpstr>Funding Profile – IPT6</vt:lpstr>
      <vt:lpstr>Design, Prototype Cable and Coil (IPT6)</vt:lpstr>
      <vt:lpstr>Production Cables and Coils – IPT6</vt:lpstr>
      <vt:lpstr>Structure, Assembly and Test – IPT6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GianLuca Sabbi</cp:lastModifiedBy>
  <cp:revision>1281</cp:revision>
  <cp:lastPrinted>2017-02-13T23:14:39Z</cp:lastPrinted>
  <dcterms:created xsi:type="dcterms:W3CDTF">2004-10-30T19:36:16Z</dcterms:created>
  <dcterms:modified xsi:type="dcterms:W3CDTF">2023-01-20T15:10:25Z</dcterms:modified>
</cp:coreProperties>
</file>