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2" r:id="rId4"/>
  </p:sldMasterIdLst>
  <p:notesMasterIdLst>
    <p:notesMasterId r:id="rId15"/>
  </p:notesMasterIdLst>
  <p:handoutMasterIdLst>
    <p:handoutMasterId r:id="rId16"/>
  </p:handoutMasterIdLst>
  <p:sldIdLst>
    <p:sldId id="317" r:id="rId5"/>
    <p:sldId id="2072" r:id="rId6"/>
    <p:sldId id="2109" r:id="rId7"/>
    <p:sldId id="2102" r:id="rId8"/>
    <p:sldId id="2108" r:id="rId9"/>
    <p:sldId id="2104" r:id="rId10"/>
    <p:sldId id="2107" r:id="rId11"/>
    <p:sldId id="2105" r:id="rId12"/>
    <p:sldId id="2106" r:id="rId13"/>
    <p:sldId id="2111" r:id="rId14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107">
          <p15:clr>
            <a:srgbClr val="A4A3A4"/>
          </p15:clr>
        </p15:guide>
        <p15:guide id="2" orient="horz" pos="1274">
          <p15:clr>
            <a:srgbClr val="A4A3A4"/>
          </p15:clr>
        </p15:guide>
        <p15:guide id="3" orient="horz" pos="114">
          <p15:clr>
            <a:srgbClr val="A4A3A4"/>
          </p15:clr>
        </p15:guide>
        <p15:guide id="4" orient="horz" pos="2093">
          <p15:clr>
            <a:srgbClr val="A4A3A4"/>
          </p15:clr>
        </p15:guide>
        <p15:guide id="5" orient="horz" pos="453">
          <p15:clr>
            <a:srgbClr val="A4A3A4"/>
          </p15:clr>
        </p15:guide>
        <p15:guide id="6" orient="horz" pos="3001">
          <p15:clr>
            <a:srgbClr val="A4A3A4"/>
          </p15:clr>
        </p15:guide>
        <p15:guide id="7" pos="5616">
          <p15:clr>
            <a:srgbClr val="A4A3A4"/>
          </p15:clr>
        </p15:guide>
        <p15:guide id="8" pos="136">
          <p15:clr>
            <a:srgbClr val="A4A3A4"/>
          </p15:clr>
        </p15:guide>
        <p15:guide id="9" pos="589">
          <p15:clr>
            <a:srgbClr val="A4A3A4"/>
          </p15:clr>
        </p15:guide>
        <p15:guide id="10" pos="4453">
          <p15:clr>
            <a:srgbClr val="A4A3A4"/>
          </p15:clr>
        </p15:guide>
        <p15:guide id="11" pos="5163">
          <p15:clr>
            <a:srgbClr val="A4A3A4"/>
          </p15:clr>
        </p15:guide>
        <p15:guide id="12" pos="46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ndal J. Wielgos x 15321N" initials="RJWx1" lastIdx="1" clrIdx="0">
    <p:extLst>
      <p:ext uri="{19B8F6BF-5375-455C-9EA6-DF929625EA0E}">
        <p15:presenceInfo xmlns:p15="http://schemas.microsoft.com/office/powerpoint/2012/main" userId="S-1-5-21-1644491937-1202660629-839522115-35637" providerId="AD"/>
      </p:ext>
    </p:extLst>
  </p:cmAuthor>
  <p:cmAuthor id="2" name="Mark T. Jeffers" initials="MTJ" lastIdx="1" clrIdx="1">
    <p:extLst>
      <p:ext uri="{19B8F6BF-5375-455C-9EA6-DF929625EA0E}">
        <p15:presenceInfo xmlns:p15="http://schemas.microsoft.com/office/powerpoint/2012/main" userId="S::mjeffers@services.fnal.gov::1169c0cc-fdd9-414f-8ae7-bf764de348a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2D62"/>
    <a:srgbClr val="99D6EA"/>
    <a:srgbClr val="004C97"/>
    <a:srgbClr val="4E4E4E"/>
    <a:srgbClr val="003087"/>
    <a:srgbClr val="63666A"/>
    <a:srgbClr val="505050"/>
    <a:srgbClr val="A7A8AA"/>
    <a:srgbClr val="50504E"/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465"/>
    <p:restoredTop sz="76541" autoAdjust="0"/>
  </p:normalViewPr>
  <p:slideViewPr>
    <p:cSldViewPr snapToGrid="0">
      <p:cViewPr varScale="1">
        <p:scale>
          <a:sx n="142" d="100"/>
          <a:sy n="142" d="100"/>
        </p:scale>
        <p:origin x="184" y="536"/>
      </p:cViewPr>
      <p:guideLst>
        <p:guide orient="horz" pos="3107"/>
        <p:guide orient="horz" pos="1274"/>
        <p:guide orient="horz" pos="114"/>
        <p:guide orient="horz" pos="2093"/>
        <p:guide orient="horz" pos="453"/>
        <p:guide orient="horz" pos="3001"/>
        <p:guide pos="5616"/>
        <p:guide pos="136"/>
        <p:guide pos="589"/>
        <p:guide pos="4453"/>
        <p:guide pos="5163"/>
        <p:guide pos="463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DBB872F3-6144-3148-BC13-C063BA20AE80}" type="datetimeFigureOut">
              <a:rPr lang="en-US"/>
              <a:pPr>
                <a:defRPr/>
              </a:pPr>
              <a:t>1/18/23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0ACDB0ED-0BEE-9846-B9EA-5C7BFF0628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645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531CFD29-8380-B24A-89EC-384D8B8A981B}" type="datetimeFigureOut">
              <a:rPr lang="en-US"/>
              <a:pPr>
                <a:defRPr/>
              </a:pPr>
              <a:t>1/18/23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CAD08E57-B576-F641-BEA6-C3D752DF7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6400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AD08E57-B576-F641-BEA6-C3D752DF7F6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540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AD08E57-B576-F641-BEA6-C3D752DF7F6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044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AD08E57-B576-F641-BEA6-C3D752DF7F6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26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341927" y="3996570"/>
            <a:ext cx="8499231" cy="935794"/>
          </a:xfrm>
          <a:prstGeom prst="rect">
            <a:avLst/>
          </a:prstGeom>
        </p:spPr>
        <p:txBody>
          <a:bodyPr lIns="0" tIns="45720" rIns="0" bIns="45720">
            <a:noAutofit/>
          </a:bodyPr>
          <a:lstStyle>
            <a:lvl1pPr marL="0" indent="0">
              <a:buFontTx/>
              <a:buNone/>
              <a:defRPr sz="16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-17762" y="-1"/>
            <a:ext cx="9189720" cy="672702"/>
          </a:xfrm>
          <a:prstGeom prst="rect">
            <a:avLst/>
          </a:prstGeom>
          <a:solidFill>
            <a:srgbClr val="004C9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24"/>
          <p:cNvSpPr>
            <a:spLocks noGrp="1"/>
          </p:cNvSpPr>
          <p:nvPr>
            <p:ph type="body" sz="quarter" idx="11"/>
          </p:nvPr>
        </p:nvSpPr>
        <p:spPr>
          <a:xfrm>
            <a:off x="341924" y="3237621"/>
            <a:ext cx="8499232" cy="752287"/>
          </a:xfrm>
          <a:prstGeom prst="rect">
            <a:avLst/>
          </a:prstGeom>
        </p:spPr>
        <p:txBody>
          <a:bodyPr vert="horz" wrap="square" lIns="0" tIns="45720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FontTx/>
              <a:buNone/>
              <a:defRPr sz="2400" b="1" i="0">
                <a:solidFill>
                  <a:srgbClr val="004C97"/>
                </a:solidFill>
              </a:defRPr>
            </a:lvl1pPr>
            <a:lvl2pPr marL="0" indent="0">
              <a:buFontTx/>
              <a:buNone/>
              <a:defRPr sz="2800" b="1" i="0">
                <a:solidFill>
                  <a:srgbClr val="004C97"/>
                </a:solidFill>
              </a:defRPr>
            </a:lvl2pPr>
            <a:lvl3pPr marL="0" indent="0">
              <a:buFontTx/>
              <a:buNone/>
              <a:defRPr sz="2800" b="1" i="0">
                <a:solidFill>
                  <a:srgbClr val="004C97"/>
                </a:solidFill>
              </a:defRPr>
            </a:lvl3pPr>
            <a:lvl4pPr marL="0" indent="0">
              <a:buFontTx/>
              <a:buNone/>
              <a:defRPr sz="2800" b="1" i="0">
                <a:solidFill>
                  <a:srgbClr val="004C97"/>
                </a:solidFill>
              </a:defRPr>
            </a:lvl4pPr>
            <a:lvl5pPr marL="0" indent="0">
              <a:buFontTx/>
              <a:buNone/>
              <a:defRPr sz="2800" b="1" i="0">
                <a:solidFill>
                  <a:srgbClr val="004C97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3" name="Picture 12" descr="14-0218-16D.lr.jp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7762" y="612759"/>
            <a:ext cx="9189720" cy="2508919"/>
          </a:xfrm>
          <a:prstGeom prst="rect">
            <a:avLst/>
          </a:prstGeom>
        </p:spPr>
      </p:pic>
      <p:pic>
        <p:nvPicPr>
          <p:cNvPr id="11" name="Picture 10" descr="title_header_16x9.pdf"/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456"/>
          <a:stretch/>
        </p:blipFill>
        <p:spPr>
          <a:xfrm>
            <a:off x="-17761" y="187384"/>
            <a:ext cx="9010786" cy="233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441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3" y="728664"/>
            <a:ext cx="8672513" cy="3794522"/>
          </a:xfrm>
          <a:prstGeom prst="rect">
            <a:avLst/>
          </a:prstGeom>
        </p:spPr>
        <p:txBody>
          <a:bodyPr lIns="0" tIns="0" rIns="0" bIns="0"/>
          <a:lstStyle>
            <a:lvl1pPr marL="230188" indent="-230188">
              <a:defRPr sz="1800">
                <a:solidFill>
                  <a:srgbClr val="505050"/>
                </a:solidFill>
              </a:defRPr>
            </a:lvl1pPr>
            <a:lvl2pPr marL="512763" indent="-230188">
              <a:defRPr sz="1600">
                <a:solidFill>
                  <a:srgbClr val="505050"/>
                </a:solidFill>
              </a:defRPr>
            </a:lvl2pPr>
            <a:lvl3pPr marL="803275" indent="-230188">
              <a:defRPr sz="1500">
                <a:solidFill>
                  <a:srgbClr val="505050"/>
                </a:solidFill>
              </a:defRPr>
            </a:lvl3pPr>
            <a:lvl4pPr marL="1085850" indent="-228600">
              <a:defRPr sz="1400">
                <a:solidFill>
                  <a:srgbClr val="505050"/>
                </a:solidFill>
              </a:defRPr>
            </a:lvl4pPr>
            <a:lvl5pPr marL="1370013" indent="-230188">
              <a:buFont typeface="Arial"/>
              <a:buChar char="•"/>
              <a:defRPr sz="14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88814"/>
            <a:ext cx="8686800" cy="320908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2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7" y="4878161"/>
            <a:ext cx="675368" cy="18097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1/20/23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3" y="4878161"/>
            <a:ext cx="6262118" cy="18215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Summary from the users worshop | G. Velev</a:t>
            </a:r>
            <a:endParaRPr lang="en-US" b="1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4878161"/>
            <a:ext cx="414338" cy="177964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226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728663"/>
            <a:ext cx="4206240" cy="2725341"/>
          </a:xfrm>
          <a:prstGeom prst="rect">
            <a:avLst/>
          </a:prstGeom>
        </p:spPr>
        <p:txBody>
          <a:bodyPr lIns="0" tIns="0" rIns="0" bIns="0"/>
          <a:lstStyle>
            <a:lvl1pPr marL="230188" indent="-230188">
              <a:defRPr sz="1800">
                <a:solidFill>
                  <a:srgbClr val="505050"/>
                </a:solidFill>
              </a:defRPr>
            </a:lvl1pPr>
            <a:lvl2pPr marL="512763" indent="-230188">
              <a:defRPr sz="1600">
                <a:solidFill>
                  <a:srgbClr val="505050"/>
                </a:solidFill>
              </a:defRPr>
            </a:lvl2pPr>
            <a:lvl3pPr marL="803275" indent="-230188">
              <a:defRPr sz="1500">
                <a:solidFill>
                  <a:srgbClr val="505050"/>
                </a:solidFill>
              </a:defRPr>
            </a:lvl3pPr>
            <a:lvl4pPr marL="1085850" indent="-228600">
              <a:defRPr sz="1400">
                <a:solidFill>
                  <a:srgbClr val="505050"/>
                </a:solidFill>
              </a:defRPr>
            </a:lvl4pPr>
            <a:lvl5pPr marL="1370013" indent="-230188">
              <a:buFont typeface="Arial"/>
              <a:buChar char="•"/>
              <a:defRPr sz="14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692455" y="728663"/>
            <a:ext cx="4215383" cy="2725341"/>
          </a:xfrm>
          <a:prstGeom prst="rect">
            <a:avLst/>
          </a:prstGeom>
        </p:spPr>
        <p:txBody>
          <a:bodyPr lIns="0" tIns="0" rIns="0" bIns="0"/>
          <a:lstStyle>
            <a:lvl1pPr marL="230188" indent="-230188">
              <a:defRPr sz="1800">
                <a:solidFill>
                  <a:srgbClr val="505050"/>
                </a:solidFill>
              </a:defRPr>
            </a:lvl1pPr>
            <a:lvl2pPr marL="512763" indent="-230188">
              <a:defRPr sz="1600">
                <a:solidFill>
                  <a:srgbClr val="505050"/>
                </a:solidFill>
              </a:defRPr>
            </a:lvl2pPr>
            <a:lvl3pPr marL="806450" indent="-228600">
              <a:defRPr sz="1500">
                <a:solidFill>
                  <a:srgbClr val="505050"/>
                </a:solidFill>
              </a:defRPr>
            </a:lvl3pPr>
            <a:lvl4pPr marL="1087438" indent="-228600">
              <a:defRPr sz="1400">
                <a:solidFill>
                  <a:srgbClr val="505050"/>
                </a:solidFill>
              </a:defRPr>
            </a:lvl4pPr>
            <a:lvl5pPr marL="1370013" indent="-228600">
              <a:buFont typeface="Arial"/>
              <a:buChar char="•"/>
              <a:defRPr sz="14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3573827"/>
            <a:ext cx="4205476" cy="9493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3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692452" y="3573827"/>
            <a:ext cx="4206239" cy="9493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3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7" y="4878161"/>
            <a:ext cx="675368" cy="18097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1/20/23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2" y="4878161"/>
            <a:ext cx="6262118" cy="18215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Summary from the users worshop | G. Velev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4878161"/>
            <a:ext cx="414338" cy="177964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28600" y="188814"/>
            <a:ext cx="8686800" cy="320908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2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3958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719138"/>
            <a:ext cx="3027894" cy="376700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3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542715" y="719139"/>
            <a:ext cx="5347605" cy="3767006"/>
          </a:xfrm>
          <a:prstGeom prst="rect">
            <a:avLst/>
          </a:prstGeom>
        </p:spPr>
        <p:txBody>
          <a:bodyPr lIns="0" tIns="0" rIns="0" bIns="0"/>
          <a:lstStyle>
            <a:lvl1pPr marL="230188" indent="-230188">
              <a:defRPr sz="1800">
                <a:solidFill>
                  <a:srgbClr val="505050"/>
                </a:solidFill>
              </a:defRPr>
            </a:lvl1pPr>
            <a:lvl2pPr marL="514350" indent="-230188">
              <a:defRPr sz="1600">
                <a:solidFill>
                  <a:srgbClr val="505050"/>
                </a:solidFill>
              </a:defRPr>
            </a:lvl2pPr>
            <a:lvl3pPr marL="806450" indent="-228600">
              <a:defRPr sz="1500">
                <a:solidFill>
                  <a:srgbClr val="505050"/>
                </a:solidFill>
              </a:defRPr>
            </a:lvl3pPr>
            <a:lvl4pPr marL="1087438" indent="-228600">
              <a:defRPr sz="1400">
                <a:solidFill>
                  <a:srgbClr val="505050"/>
                </a:solidFill>
              </a:defRPr>
            </a:lvl4pPr>
            <a:lvl5pPr marL="1370013" indent="-228600">
              <a:buFont typeface="Arial"/>
              <a:buChar char="•"/>
              <a:defRPr sz="14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>
          <a:xfrm>
            <a:off x="736827" y="4878161"/>
            <a:ext cx="675368" cy="18097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r>
              <a:rPr lang="en-US"/>
              <a:t>1/20/23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>
          <a:xfrm>
            <a:off x="1530604" y="4878161"/>
            <a:ext cx="6262119" cy="187523"/>
          </a:xfrm>
        </p:spPr>
        <p:txBody>
          <a:bodyPr/>
          <a:lstStyle>
            <a:lvl1pPr>
              <a:defRPr sz="900" dirty="0" smtClean="0"/>
            </a:lvl1pPr>
          </a:lstStyle>
          <a:p>
            <a:pPr>
              <a:defRPr/>
            </a:pPr>
            <a:r>
              <a:rPr lang="en-US"/>
              <a:t>Summary from the users worshop | G. Velev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979A04A2-726F-2143-A443-7788AF2717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28600" y="190520"/>
            <a:ext cx="8686800" cy="320908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2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1183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728664"/>
            <a:ext cx="8686800" cy="2795038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3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3707254"/>
            <a:ext cx="8686800" cy="81844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3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>
          <a:xfrm>
            <a:off x="736827" y="4878161"/>
            <a:ext cx="675368" cy="18097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1/20/23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3" y="4878161"/>
            <a:ext cx="6251958" cy="18215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Summary from the users worshop | G. Velev</a:t>
            </a:r>
            <a:endParaRPr lang="en-US" b="1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4878161"/>
            <a:ext cx="414338" cy="177964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28600" y="188814"/>
            <a:ext cx="8686800" cy="320908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2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11915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6827" y="4878161"/>
            <a:ext cx="675368" cy="18097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/>
              <a:t>1/20/23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30605" y="4878161"/>
            <a:ext cx="6260399" cy="18215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/>
              <a:t>Summary from the users worshop | G. Velev</a:t>
            </a:r>
            <a:endParaRPr lang="en-US" b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222250" y="190501"/>
            <a:ext cx="8675688" cy="4352192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882221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Extra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1/20/23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30603" y="4878161"/>
            <a:ext cx="6272278" cy="18215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Summary from the users worshop | G. Velev</a:t>
            </a:r>
            <a:endParaRPr lang="en-US" b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28600" y="188814"/>
            <a:ext cx="8686800" cy="320908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2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4" name="Picture Placeholder 14"/>
          <p:cNvSpPr>
            <a:spLocks noGrp="1"/>
          </p:cNvSpPr>
          <p:nvPr>
            <p:ph type="pic" sz="quarter" idx="19"/>
          </p:nvPr>
        </p:nvSpPr>
        <p:spPr>
          <a:xfrm>
            <a:off x="205694" y="2036671"/>
            <a:ext cx="1600200" cy="120015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1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5" name="Picture Placeholder 14"/>
          <p:cNvSpPr>
            <a:spLocks noGrp="1"/>
          </p:cNvSpPr>
          <p:nvPr>
            <p:ph type="pic" sz="quarter" idx="20"/>
          </p:nvPr>
        </p:nvSpPr>
        <p:spPr>
          <a:xfrm>
            <a:off x="1979425" y="2036671"/>
            <a:ext cx="1600200" cy="120015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1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6" name="Picture Placeholder 14"/>
          <p:cNvSpPr>
            <a:spLocks noGrp="1"/>
          </p:cNvSpPr>
          <p:nvPr>
            <p:ph type="pic" sz="quarter" idx="21"/>
          </p:nvPr>
        </p:nvSpPr>
        <p:spPr>
          <a:xfrm>
            <a:off x="3753205" y="2036671"/>
            <a:ext cx="1600200" cy="120015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1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7" name="Picture Placeholder 14"/>
          <p:cNvSpPr>
            <a:spLocks noGrp="1"/>
          </p:cNvSpPr>
          <p:nvPr>
            <p:ph type="pic" sz="quarter" idx="22"/>
          </p:nvPr>
        </p:nvSpPr>
        <p:spPr>
          <a:xfrm>
            <a:off x="5534456" y="2036671"/>
            <a:ext cx="1600200" cy="120015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1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8" name="Picture Placeholder 14"/>
          <p:cNvSpPr>
            <a:spLocks noGrp="1"/>
          </p:cNvSpPr>
          <p:nvPr>
            <p:ph type="pic" sz="quarter" idx="23"/>
          </p:nvPr>
        </p:nvSpPr>
        <p:spPr>
          <a:xfrm>
            <a:off x="7300765" y="2036671"/>
            <a:ext cx="1600200" cy="120015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1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9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205694" y="729132"/>
            <a:ext cx="1600200" cy="120015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1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0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1979425" y="729132"/>
            <a:ext cx="1600200" cy="120015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1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1" name="Picture Placeholder 14"/>
          <p:cNvSpPr>
            <a:spLocks noGrp="1"/>
          </p:cNvSpPr>
          <p:nvPr>
            <p:ph type="pic" sz="quarter" idx="16"/>
          </p:nvPr>
        </p:nvSpPr>
        <p:spPr>
          <a:xfrm>
            <a:off x="3753205" y="729132"/>
            <a:ext cx="1600200" cy="120015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1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2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5534456" y="729132"/>
            <a:ext cx="1600200" cy="120015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1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3" name="Picture Placeholder 14"/>
          <p:cNvSpPr>
            <a:spLocks noGrp="1"/>
          </p:cNvSpPr>
          <p:nvPr>
            <p:ph type="pic" sz="quarter" idx="18"/>
          </p:nvPr>
        </p:nvSpPr>
        <p:spPr>
          <a:xfrm>
            <a:off x="7300765" y="729132"/>
            <a:ext cx="1600200" cy="120015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1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4" name="Picture Placeholder 14"/>
          <p:cNvSpPr>
            <a:spLocks noGrp="1"/>
          </p:cNvSpPr>
          <p:nvPr>
            <p:ph type="pic" sz="quarter" idx="24"/>
          </p:nvPr>
        </p:nvSpPr>
        <p:spPr>
          <a:xfrm>
            <a:off x="205694" y="3336601"/>
            <a:ext cx="1600200" cy="120015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1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5" name="Picture Placeholder 14"/>
          <p:cNvSpPr>
            <a:spLocks noGrp="1"/>
          </p:cNvSpPr>
          <p:nvPr>
            <p:ph type="pic" sz="quarter" idx="25"/>
          </p:nvPr>
        </p:nvSpPr>
        <p:spPr>
          <a:xfrm>
            <a:off x="1979425" y="3336601"/>
            <a:ext cx="1600200" cy="120015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1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6" name="Picture Placeholder 14"/>
          <p:cNvSpPr>
            <a:spLocks noGrp="1"/>
          </p:cNvSpPr>
          <p:nvPr>
            <p:ph type="pic" sz="quarter" idx="26"/>
          </p:nvPr>
        </p:nvSpPr>
        <p:spPr>
          <a:xfrm>
            <a:off x="3753205" y="3336601"/>
            <a:ext cx="1600200" cy="120015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1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7" name="Picture Placeholder 14"/>
          <p:cNvSpPr>
            <a:spLocks noGrp="1"/>
          </p:cNvSpPr>
          <p:nvPr>
            <p:ph type="pic" sz="quarter" idx="27"/>
          </p:nvPr>
        </p:nvSpPr>
        <p:spPr>
          <a:xfrm>
            <a:off x="5534456" y="3336601"/>
            <a:ext cx="1600200" cy="120015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1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8" name="Picture Placeholder 14"/>
          <p:cNvSpPr>
            <a:spLocks noGrp="1"/>
          </p:cNvSpPr>
          <p:nvPr>
            <p:ph type="pic" sz="quarter" idx="28"/>
          </p:nvPr>
        </p:nvSpPr>
        <p:spPr>
          <a:xfrm>
            <a:off x="7300765" y="3336601"/>
            <a:ext cx="1600200" cy="120015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100">
                <a:solidFill>
                  <a:srgbClr val="505050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830161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7" y="4878161"/>
            <a:ext cx="675368" cy="18097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1/20/23</a:t>
            </a: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5" y="4878161"/>
            <a:ext cx="6260399" cy="18215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Summary from the users worshop | G. Velev</a:t>
            </a:r>
            <a:endParaRPr lang="en-US" b="1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4878161"/>
            <a:ext cx="414338" cy="177964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" name="Date Placeholder 3"/>
          <p:cNvSpPr txBox="1">
            <a:spLocks/>
          </p:cNvSpPr>
          <p:nvPr/>
        </p:nvSpPr>
        <p:spPr>
          <a:xfrm>
            <a:off x="6450016" y="3358114"/>
            <a:ext cx="1076325" cy="18097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endParaRPr lang="en-US"/>
          </a:p>
        </p:txBody>
      </p:sp>
      <p:grpSp>
        <p:nvGrpSpPr>
          <p:cNvPr id="25" name="Group 24"/>
          <p:cNvGrpSpPr>
            <a:grpSpLocks noChangeAspect="1"/>
          </p:cNvGrpSpPr>
          <p:nvPr userDrawn="1"/>
        </p:nvGrpSpPr>
        <p:grpSpPr>
          <a:xfrm>
            <a:off x="215900" y="4670857"/>
            <a:ext cx="8699500" cy="202387"/>
            <a:chOff x="600217" y="6229673"/>
            <a:chExt cx="8297721" cy="257386"/>
          </a:xfrm>
        </p:grpSpPr>
        <p:cxnSp>
          <p:nvCxnSpPr>
            <p:cNvPr id="26" name="Straight Connector 25"/>
            <p:cNvCxnSpPr/>
            <p:nvPr userDrawn="1"/>
          </p:nvCxnSpPr>
          <p:spPr>
            <a:xfrm>
              <a:off x="600217" y="6357936"/>
              <a:ext cx="7190785" cy="0"/>
            </a:xfrm>
            <a:prstGeom prst="line">
              <a:avLst/>
            </a:prstGeom>
            <a:ln w="76200" cmpd="sng">
              <a:solidFill>
                <a:srgbClr val="99D6EA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27" name="Picture 6" descr="FermiLogo_RGB_NALBlue.png"/>
            <p:cNvPicPr>
              <a:picLocks/>
            </p:cNvPicPr>
            <p:nvPr userDrawn="1"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53781" y="6229673"/>
              <a:ext cx="1044157" cy="257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9" r:id="rId1"/>
    <p:sldLayoutId id="2147484104" r:id="rId2"/>
    <p:sldLayoutId id="2147484105" r:id="rId3"/>
    <p:sldLayoutId id="2147484120" r:id="rId4"/>
    <p:sldLayoutId id="2147484103" r:id="rId5"/>
    <p:sldLayoutId id="2147484122" r:id="rId6"/>
    <p:sldLayoutId id="2147484116" r:id="rId7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Summary from the users workshop</a:t>
            </a:r>
          </a:p>
          <a:p>
            <a:r>
              <a:rPr lang="en-US" sz="2400" dirty="0" err="1"/>
              <a:t>G.Velev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26450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2797F3D-97F4-7127-251A-701973B57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got the requests (“wish list”)  from the potential users.</a:t>
            </a:r>
          </a:p>
          <a:p>
            <a:r>
              <a:rPr lang="en-US" dirty="0"/>
              <a:t>Not everything can be done </a:t>
            </a:r>
            <a:r>
              <a:rPr lang="en-US"/>
              <a:t>- users </a:t>
            </a:r>
            <a:r>
              <a:rPr lang="en-US" dirty="0"/>
              <a:t>asked for test facility that can do everything</a:t>
            </a:r>
          </a:p>
          <a:p>
            <a:r>
              <a:rPr lang="en-US" dirty="0"/>
              <a:t>We concentrating on:	</a:t>
            </a:r>
          </a:p>
          <a:p>
            <a:pPr lvl="1"/>
            <a:r>
              <a:rPr lang="en-US" dirty="0"/>
              <a:t>the </a:t>
            </a:r>
            <a:r>
              <a:rPr lang="en-US" dirty="0">
                <a:solidFill>
                  <a:srgbClr val="211E1E"/>
                </a:solidFill>
                <a:latin typeface="Calibri" panose="020F0502020204030204" pitchFamily="34" charset="0"/>
              </a:rPr>
              <a:t>s</a:t>
            </a: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upercritical helium cooling with programmable mass flow rates </a:t>
            </a:r>
          </a:p>
          <a:p>
            <a:pPr lvl="1"/>
            <a:r>
              <a:rPr lang="en-US" dirty="0">
                <a:solidFill>
                  <a:srgbClr val="211E1E"/>
                </a:solidFill>
                <a:latin typeface="Calibri" panose="020F0502020204030204" pitchFamily="34" charset="0"/>
              </a:rPr>
              <a:t>progressing on the design of the transformer </a:t>
            </a:r>
          </a:p>
          <a:p>
            <a:pPr lvl="1"/>
            <a:r>
              <a:rPr lang="en-US" dirty="0">
                <a:solidFill>
                  <a:srgbClr val="211E1E"/>
                </a:solidFill>
                <a:latin typeface="Calibri" panose="020F0502020204030204" pitchFamily="34" charset="0"/>
              </a:rPr>
              <a:t>design of the  sample holder.</a:t>
            </a:r>
            <a:endParaRPr lang="en-US" dirty="0">
              <a:solidFill>
                <a:srgbClr val="CE0C2B"/>
              </a:solidFill>
              <a:effectLst/>
              <a:latin typeface="ArialMT"/>
            </a:endParaRPr>
          </a:p>
          <a:p>
            <a:r>
              <a:rPr lang="en-US" dirty="0"/>
              <a:t> Other request are in process – </a:t>
            </a:r>
          </a:p>
          <a:p>
            <a:pPr lvl="1"/>
            <a:r>
              <a:rPr lang="en-US" dirty="0"/>
              <a:t>like </a:t>
            </a: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raise samples and place joints in-field </a:t>
            </a:r>
          </a:p>
          <a:p>
            <a:pPr lvl="1"/>
            <a:r>
              <a:rPr lang="en-US" dirty="0">
                <a:solidFill>
                  <a:srgbClr val="211E1E"/>
                </a:solidFill>
                <a:latin typeface="Calibri" panose="020F0502020204030204" pitchFamily="34" charset="0"/>
              </a:rPr>
              <a:t>Using the 30kA existing PS to power the samples directly </a:t>
            </a:r>
            <a:endParaRPr lang="en-US" dirty="0">
              <a:solidFill>
                <a:srgbClr val="211E1E"/>
              </a:solidFill>
              <a:effectLst/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rgbClr val="211E1E"/>
                </a:solidFill>
                <a:latin typeface="Calibri" panose="020F0502020204030204" pitchFamily="34" charset="0"/>
              </a:rPr>
              <a:t>None of these were initially costed especially </a:t>
            </a:r>
            <a:r>
              <a:rPr lang="en-US" dirty="0"/>
              <a:t>the </a:t>
            </a:r>
            <a:r>
              <a:rPr lang="en-US" dirty="0">
                <a:solidFill>
                  <a:srgbClr val="211E1E"/>
                </a:solidFill>
                <a:latin typeface="Calibri" panose="020F0502020204030204" pitchFamily="34" charset="0"/>
              </a:rPr>
              <a:t>s</a:t>
            </a: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upercritical helium cooling.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22A276C-C090-ABDA-03C2-ABFDAA335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9394D9-78D0-1B35-9594-17D955AA969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1/20/23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D7A297-C199-AD9F-477E-71E615A9A7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Summary from the users worshop | G. Velev</a:t>
            </a:r>
            <a:endParaRPr lang="en-US" b="1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1E0208-FBC2-E3ED-5B1B-B57C95B794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066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C9EA939-ADC3-A642-ADE9-F1098179D0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3" y="728664"/>
            <a:ext cx="8672513" cy="3968210"/>
          </a:xfrm>
        </p:spPr>
        <p:txBody>
          <a:bodyPr/>
          <a:lstStyle/>
          <a:p>
            <a:r>
              <a:rPr lang="en-US" dirty="0"/>
              <a:t>November 21-22, we had a workshop with the FES user community.</a:t>
            </a:r>
          </a:p>
          <a:p>
            <a:r>
              <a:rPr lang="en-US" dirty="0"/>
              <a:t>In my opinion the workshop was very successful: 33  registered, ~ 40 people  in one time during the meeting </a:t>
            </a:r>
          </a:p>
          <a:p>
            <a:r>
              <a:rPr lang="en-US" dirty="0"/>
              <a:t>The agenda included </a:t>
            </a:r>
          </a:p>
          <a:p>
            <a:pPr lvl="1"/>
            <a:r>
              <a:rPr lang="en-US" dirty="0"/>
              <a:t>First day: Introduction to the test facility</a:t>
            </a:r>
          </a:p>
          <a:p>
            <a:pPr lvl="1"/>
            <a:r>
              <a:rPr lang="en-US" dirty="0"/>
              <a:t>Second day: Input from the user community and discussion 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Link to the workshop: https://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indico.fnal.gov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/event/57027/</a:t>
            </a:r>
          </a:p>
          <a:p>
            <a:r>
              <a:rPr lang="en-US" dirty="0"/>
              <a:t>Next slides summarizes the requests  from the community </a:t>
            </a:r>
          </a:p>
          <a:p>
            <a:r>
              <a:rPr lang="en-US" dirty="0"/>
              <a:t>After the workshop we had two meetings:</a:t>
            </a:r>
          </a:p>
          <a:p>
            <a:pPr lvl="1"/>
            <a:r>
              <a:rPr lang="en-US" dirty="0"/>
              <a:t>First: FNAL team - internal to discuss  the requests</a:t>
            </a:r>
          </a:p>
          <a:p>
            <a:pPr lvl="1"/>
            <a:r>
              <a:rPr lang="en-US" dirty="0"/>
              <a:t>Second: join FNAL and  LBNL teams </a:t>
            </a:r>
          </a:p>
          <a:p>
            <a:r>
              <a:rPr lang="en-US" dirty="0"/>
              <a:t>Next slides summarizes the requests (most of the inputs are from </a:t>
            </a:r>
            <a:r>
              <a:rPr lang="en-US" sz="1800" dirty="0">
                <a:effectLst/>
                <a:latin typeface="Calibri" panose="020F0502020204030204" pitchFamily="34" charset="0"/>
              </a:rPr>
              <a:t>Zach Hartwig,</a:t>
            </a:r>
            <a:endParaRPr lang="en-US" dirty="0"/>
          </a:p>
          <a:p>
            <a:pPr marL="0" indent="0">
              <a:buNone/>
            </a:pPr>
            <a:r>
              <a:rPr lang="en-US" sz="1800" dirty="0">
                <a:effectLst/>
                <a:latin typeface="Calibri" panose="020F0502020204030204" pitchFamily="34" charset="0"/>
              </a:rPr>
              <a:t>Nicolai </a:t>
            </a:r>
            <a:r>
              <a:rPr lang="en-US" sz="1800" dirty="0" err="1">
                <a:effectLst/>
                <a:latin typeface="Calibri" panose="020F0502020204030204" pitchFamily="34" charset="0"/>
              </a:rPr>
              <a:t>Martovetsky</a:t>
            </a:r>
            <a:r>
              <a:rPr lang="en-US" sz="1800" dirty="0">
                <a:effectLst/>
                <a:latin typeface="Calibri" panose="020F0502020204030204" pitchFamily="34" charset="0"/>
              </a:rPr>
              <a:t>  talks and discussion) and output from internal  meetings</a:t>
            </a:r>
          </a:p>
          <a:p>
            <a:pPr marL="0" indent="0">
              <a:buNone/>
            </a:pPr>
            <a:r>
              <a:rPr lang="en-US" dirty="0"/>
              <a:t>		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A23B6E4-44C5-2F42-9006-D5E330E86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7473A0-680A-104D-84A1-C350B8FA30F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1/20/23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89E632-9C08-1749-9F9B-C87E170A74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Summary from the users </a:t>
            </a:r>
            <a:r>
              <a:rPr lang="en-US" dirty="0" err="1"/>
              <a:t>worshop</a:t>
            </a:r>
            <a:r>
              <a:rPr lang="en-US" dirty="0"/>
              <a:t> | G. Velev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9064EC-1C2D-7D44-B28A-FA076D5056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620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8CFDC3D-F751-5153-B1BD-C23D556F44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3" y="728663"/>
            <a:ext cx="8672513" cy="3959877"/>
          </a:xfrm>
        </p:spPr>
        <p:txBody>
          <a:bodyPr/>
          <a:lstStyle/>
          <a:p>
            <a:r>
              <a:rPr lang="en-US" dirty="0"/>
              <a:t>Three type of recommendation/requests</a:t>
            </a:r>
          </a:p>
          <a:p>
            <a:pPr lvl="1"/>
            <a:r>
              <a:rPr lang="en-US" dirty="0"/>
              <a:t>General facility capabilities</a:t>
            </a:r>
          </a:p>
          <a:p>
            <a:pPr lvl="1"/>
            <a:r>
              <a:rPr lang="en-US" sz="1600" dirty="0">
                <a:solidFill>
                  <a:srgbClr val="211E1E"/>
                </a:solidFill>
                <a:effectLst/>
                <a:latin typeface="ArialMT"/>
              </a:rPr>
              <a:t>Instrumentation and data acquisition</a:t>
            </a:r>
          </a:p>
          <a:p>
            <a:pPr lvl="1"/>
            <a:r>
              <a:rPr lang="en-US" sz="1600" dirty="0">
                <a:solidFill>
                  <a:srgbClr val="FFC000"/>
                </a:solidFill>
                <a:effectLst/>
                <a:latin typeface="ArialMT"/>
              </a:rPr>
              <a:t>User support and resources – to early to be discussed </a:t>
            </a:r>
            <a:endParaRPr lang="en-US" dirty="0">
              <a:solidFill>
                <a:srgbClr val="FFC000"/>
              </a:solidFill>
            </a:endParaRPr>
          </a:p>
          <a:p>
            <a:r>
              <a:rPr lang="en-US" dirty="0"/>
              <a:t>We  graded them by difficulties </a:t>
            </a:r>
          </a:p>
          <a:p>
            <a:r>
              <a:rPr lang="en-US" dirty="0"/>
              <a:t>Abbreviations: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P  - in the plan </a:t>
            </a:r>
          </a:p>
          <a:p>
            <a:pPr lvl="1"/>
            <a:r>
              <a:rPr lang="en-US" dirty="0">
                <a:solidFill>
                  <a:srgbClr val="00B0F0"/>
                </a:solidFill>
              </a:rPr>
              <a:t>E – easy to implement </a:t>
            </a:r>
          </a:p>
          <a:p>
            <a:pPr lvl="1"/>
            <a:r>
              <a:rPr lang="en-US" dirty="0">
                <a:solidFill>
                  <a:srgbClr val="FFC000"/>
                </a:solidFill>
              </a:rPr>
              <a:t>M -  moderate to implement 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D -  difficult but not impossible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VD – very difficult, maybe impossible with this facility  </a:t>
            </a:r>
          </a:p>
          <a:p>
            <a:r>
              <a:rPr lang="en-US" dirty="0"/>
              <a:t>For recommendation/requests which can be implemented and not in the plan  - needs discussion how to proceed</a:t>
            </a:r>
          </a:p>
          <a:p>
            <a:pPr lvl="1"/>
            <a:endParaRPr lang="en-US" dirty="0">
              <a:solidFill>
                <a:srgbClr val="C00000"/>
              </a:solidFill>
            </a:endParaRP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8C53254-164F-31F8-788A-AA3C9479D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– cont.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AE99E3-FB28-F119-DC8C-B5D2E9499AA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1/20/23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15D85B-1E5A-EF73-673A-7336A302A8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Summary from the users worshop | G. Velev</a:t>
            </a:r>
            <a:endParaRPr lang="en-US" b="1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49EC1C-AD32-5548-1C36-FFDB96EB17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BAD3B11-FC8A-C4D0-40EE-CAFC93919488}"/>
              </a:ext>
            </a:extLst>
          </p:cNvPr>
          <p:cNvGrpSpPr/>
          <p:nvPr/>
        </p:nvGrpSpPr>
        <p:grpSpPr>
          <a:xfrm>
            <a:off x="5541629" y="188814"/>
            <a:ext cx="3196600" cy="3969920"/>
            <a:chOff x="6588582" y="410471"/>
            <a:chExt cx="4136724" cy="5838025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9733CA63-43A8-D16D-BA55-3E88F9519BC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403448" y="410471"/>
              <a:ext cx="2321858" cy="5422476"/>
            </a:xfrm>
            <a:prstGeom prst="rect">
              <a:avLst/>
            </a:prstGeom>
          </p:spPr>
        </p:pic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5EC0D084-6BAF-DE0B-496E-FC2A924BD47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03448" y="4624636"/>
              <a:ext cx="736438" cy="1208311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13AD666-4B18-8872-2CEA-E50E8E0CD314}"/>
                </a:ext>
              </a:extLst>
            </p:cNvPr>
            <p:cNvSpPr/>
            <p:nvPr/>
          </p:nvSpPr>
          <p:spPr>
            <a:xfrm>
              <a:off x="7469822" y="5750630"/>
              <a:ext cx="1583469" cy="49786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/>
                <a:t>Anticryostat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8110F4B4-33CD-CF58-D790-330D8BD0620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158111" y="1832024"/>
              <a:ext cx="736438" cy="1208311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A597AEC-D729-93EC-A117-9C3858B72AD1}"/>
                </a:ext>
              </a:extLst>
            </p:cNvPr>
            <p:cNvSpPr/>
            <p:nvPr/>
          </p:nvSpPr>
          <p:spPr>
            <a:xfrm>
              <a:off x="7224487" y="2958019"/>
              <a:ext cx="1627308" cy="8599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600" b="1" dirty="0"/>
                <a:t>Anticryostat Top Plate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F0AE361-2E00-4419-26B9-84E14E867612}"/>
                </a:ext>
              </a:extLst>
            </p:cNvPr>
            <p:cNvSpPr/>
            <p:nvPr/>
          </p:nvSpPr>
          <p:spPr>
            <a:xfrm>
              <a:off x="6588582" y="4171638"/>
              <a:ext cx="1991542" cy="49786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600" b="1" dirty="0"/>
                <a:t>Sample Insert</a:t>
              </a: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A0CACB8D-52A2-BE2C-3419-24E8B4FFEDC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353466" y="3451843"/>
              <a:ext cx="1066865" cy="919849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21619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0159202-BF72-4B30-F8D9-74136F5D6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887" y="486579"/>
            <a:ext cx="8672513" cy="4170341"/>
          </a:xfrm>
        </p:spPr>
        <p:txBody>
          <a:bodyPr/>
          <a:lstStyle/>
          <a:p>
            <a:r>
              <a:rPr lang="en-US" sz="1800" i="1" dirty="0">
                <a:solidFill>
                  <a:srgbClr val="004482"/>
                </a:solidFill>
                <a:effectLst/>
                <a:latin typeface="Calibri" panose="020F0502020204030204" pitchFamily="34" charset="0"/>
              </a:rPr>
              <a:t>Cable current</a:t>
            </a:r>
            <a:r>
              <a:rPr lang="en-US" sz="1800" dirty="0">
                <a:solidFill>
                  <a:srgbClr val="004482"/>
                </a:solidFill>
                <a:effectLst/>
                <a:latin typeface="Calibri" panose="020F0502020204030204" pitchFamily="34" charset="0"/>
              </a:rPr>
              <a:t>: 0 – 100 kA (SC) and 0 – 50 kA (DC</a:t>
            </a:r>
            <a:r>
              <a:rPr lang="en-US" sz="1800" dirty="0">
                <a:solidFill>
                  <a:srgbClr val="026BAA"/>
                </a:solidFill>
                <a:effectLst/>
                <a:latin typeface="Calibri" panose="020F0502020204030204" pitchFamily="34" charset="0"/>
              </a:rPr>
              <a:t>) </a:t>
            </a: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  <a:latin typeface="Calibri" panose="020F0502020204030204" pitchFamily="34" charset="0"/>
              </a:rPr>
              <a:t>[E-</a:t>
            </a:r>
            <a:r>
              <a:rPr lang="en-US" dirty="0">
                <a:solidFill>
                  <a:srgbClr val="FFC000"/>
                </a:solidFill>
                <a:latin typeface="Calibri" panose="020F0502020204030204" pitchFamily="34" charset="0"/>
              </a:rPr>
              <a:t>M</a:t>
            </a:r>
            <a:r>
              <a:rPr lang="en-US" dirty="0">
                <a:solidFill>
                  <a:srgbClr val="00B0F0"/>
                </a:solidFill>
                <a:latin typeface="Calibri" panose="020F0502020204030204" pitchFamily="34" charset="0"/>
              </a:rPr>
              <a:t>]</a:t>
            </a:r>
            <a:r>
              <a:rPr lang="en-US" dirty="0">
                <a:solidFill>
                  <a:srgbClr val="211E1E"/>
                </a:solidFill>
                <a:latin typeface="Calibri" panose="020F0502020204030204" pitchFamily="34" charset="0"/>
              </a:rPr>
              <a:t> </a:t>
            </a: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SC transformer w/ sufficient volt-seconds to last 8 hours if secondary voltages achieved – 30  min continues operation, 8 h DC characterization,  SULTAN: when SC transformer is drained takes  4-5 h to charge, to define to the user that if </a:t>
            </a:r>
            <a:r>
              <a:rPr lang="en-US" dirty="0">
                <a:solidFill>
                  <a:srgbClr val="211E1E"/>
                </a:solidFill>
                <a:latin typeface="Calibri" panose="020F0502020204030204" pitchFamily="34" charset="0"/>
              </a:rPr>
              <a:t>they</a:t>
            </a: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 come at  8 </a:t>
            </a:r>
            <a:r>
              <a:rPr lang="en-US" dirty="0">
                <a:solidFill>
                  <a:srgbClr val="211E1E"/>
                </a:solidFill>
                <a:latin typeface="Calibri" panose="020F0502020204030204" pitchFamily="34" charset="0"/>
              </a:rPr>
              <a:t> that they </a:t>
            </a: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 have 8 h useful time</a:t>
            </a:r>
            <a:endParaRPr lang="en-US" dirty="0">
              <a:solidFill>
                <a:srgbClr val="CE0C2B"/>
              </a:solidFill>
              <a:effectLst/>
              <a:latin typeface="ArialM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1E1E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[</a:t>
            </a:r>
            <a:r>
              <a:rPr lang="en-US" dirty="0">
                <a:solidFill>
                  <a:srgbClr val="FFC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M</a:t>
            </a:r>
            <a:r>
              <a:rPr lang="en-US" dirty="0">
                <a:solidFill>
                  <a:srgbClr val="211E1E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-</a:t>
            </a:r>
            <a:r>
              <a:rPr lang="en-US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D</a:t>
            </a:r>
            <a:r>
              <a:rPr lang="en-US" dirty="0">
                <a:solidFill>
                  <a:srgbClr val="211E1E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] DC power supply (up to 50 kA or more) for full quench evolution (dynamics, detection)  - 5</a:t>
            </a:r>
            <a:r>
              <a:rPr lang="en-US" dirty="0">
                <a:solidFill>
                  <a:srgbClr val="211E1E"/>
                </a:solidFill>
                <a:highlight>
                  <a:srgbClr val="FFFF00"/>
                </a:highlight>
                <a:latin typeface="Calibri" panose="020F0502020204030204" pitchFamily="34" charset="0"/>
              </a:rPr>
              <a:t>0  kA -  sinusoidal  from 0 to 50 kA</a:t>
            </a:r>
            <a:endParaRPr lang="en-US" dirty="0">
              <a:solidFill>
                <a:srgbClr val="CE0C2B"/>
              </a:solidFill>
              <a:effectLst/>
              <a:highlight>
                <a:srgbClr val="FFFF00"/>
              </a:highlight>
              <a:latin typeface="ArialM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1E1E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Fast SC/DC power supply to maximize </a:t>
            </a:r>
            <a:r>
              <a:rPr lang="en-US" dirty="0" err="1">
                <a:solidFill>
                  <a:srgbClr val="211E1E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IxB</a:t>
            </a:r>
            <a:r>
              <a:rPr lang="en-US" dirty="0">
                <a:solidFill>
                  <a:srgbClr val="211E1E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 cycles per test session (1000’s cycles minimum) </a:t>
            </a:r>
            <a:endParaRPr lang="en-US" dirty="0">
              <a:solidFill>
                <a:srgbClr val="CE0C2B"/>
              </a:solidFill>
              <a:effectLst/>
              <a:highlight>
                <a:srgbClr val="FFFF00"/>
              </a:highlight>
              <a:latin typeface="ArialM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[</a:t>
            </a:r>
            <a:r>
              <a:rPr lang="en-US" dirty="0"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P</a:t>
            </a: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] Ability to reverse sample current for opposite </a:t>
            </a:r>
            <a:r>
              <a:rPr lang="en-US" dirty="0" err="1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IxB</a:t>
            </a: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 force direction  - lifting force from the join, self field is in the different direction, forces, and this coming from misalignment. </a:t>
            </a:r>
            <a:endParaRPr lang="en-US" dirty="0">
              <a:solidFill>
                <a:srgbClr val="CE0C2B"/>
              </a:solidFill>
              <a:effectLst/>
              <a:latin typeface="ArialM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i="1" dirty="0">
                <a:solidFill>
                  <a:srgbClr val="004482"/>
                </a:solidFill>
                <a:effectLst/>
                <a:latin typeface="Calibri" panose="020F0502020204030204" pitchFamily="34" charset="0"/>
              </a:rPr>
              <a:t>Cable temperature</a:t>
            </a:r>
            <a:r>
              <a:rPr lang="en-US" sz="1800" dirty="0">
                <a:solidFill>
                  <a:srgbClr val="004482"/>
                </a:solidFill>
                <a:effectLst/>
                <a:latin typeface="Calibri" panose="020F0502020204030204" pitchFamily="34" charset="0"/>
              </a:rPr>
              <a:t>: 4 – 50 K </a:t>
            </a:r>
            <a:endParaRPr lang="en-US" sz="1800" dirty="0">
              <a:solidFill>
                <a:srgbClr val="CE0C2B"/>
              </a:solidFill>
              <a:effectLst/>
              <a:latin typeface="ArialM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1E1E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[</a:t>
            </a:r>
            <a:r>
              <a:rPr lang="en-US" dirty="0">
                <a:solidFill>
                  <a:srgbClr val="FFC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M</a:t>
            </a:r>
            <a:r>
              <a:rPr lang="en-US" dirty="0">
                <a:solidFill>
                  <a:srgbClr val="211E1E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] Supercritical helium (not bath-cooled) with programmable mass flow rates </a:t>
            </a:r>
            <a:endParaRPr lang="en-US" dirty="0">
              <a:solidFill>
                <a:srgbClr val="CE0C2B"/>
              </a:solidFill>
              <a:effectLst/>
              <a:highlight>
                <a:srgbClr val="FFFF00"/>
              </a:highlight>
              <a:latin typeface="ArialM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1E1E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[</a:t>
            </a:r>
            <a:r>
              <a:rPr lang="en-US" dirty="0">
                <a:solidFill>
                  <a:srgbClr val="FFC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M</a:t>
            </a:r>
            <a:r>
              <a:rPr lang="en-US" dirty="0">
                <a:solidFill>
                  <a:srgbClr val="211E1E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] Flexibility in cryogenic routing (series vs. parallel in cables, top vs. bottom inlets, etc.)  - how to connect the sample – using Tevatron pre-cooler, 2.5 g per second, 8g per leg </a:t>
            </a:r>
            <a:endParaRPr lang="en-US" dirty="0">
              <a:solidFill>
                <a:srgbClr val="CE0C2B"/>
              </a:solidFill>
              <a:effectLst/>
              <a:highlight>
                <a:srgbClr val="FFFF00"/>
              </a:highlight>
              <a:latin typeface="ArialM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1E1E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[</a:t>
            </a:r>
            <a:r>
              <a:rPr lang="en-US" dirty="0">
                <a:solidFill>
                  <a:srgbClr val="FFC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M</a:t>
            </a:r>
            <a:r>
              <a:rPr lang="en-US" dirty="0">
                <a:solidFill>
                  <a:srgbClr val="211E1E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-</a:t>
            </a:r>
            <a:r>
              <a:rPr lang="en-US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D</a:t>
            </a:r>
            <a:r>
              <a:rPr lang="en-US" dirty="0">
                <a:solidFill>
                  <a:srgbClr val="211E1E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] Mechanism to cycle sample 4-300-4 K rapidly (1-2 times a day?) for thermal testing  - 4.5 K -  100</a:t>
            </a:r>
            <a:r>
              <a:rPr lang="en-US" baseline="30000" dirty="0">
                <a:solidFill>
                  <a:srgbClr val="211E1E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o</a:t>
            </a:r>
            <a:r>
              <a:rPr lang="en-US" dirty="0">
                <a:solidFill>
                  <a:srgbClr val="211E1E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K, SULTAN warm sample between Friday on Monday</a:t>
            </a:r>
            <a:r>
              <a:rPr lang="en-US" dirty="0">
                <a:solidFill>
                  <a:srgbClr val="211E1E"/>
                </a:solidFill>
                <a:highlight>
                  <a:srgbClr val="FFFF00"/>
                </a:highlight>
                <a:latin typeface="Calibri" panose="020F0502020204030204" pitchFamily="34" charset="0"/>
              </a:rPr>
              <a:t>, heaters for sample maybe needed</a:t>
            </a:r>
            <a:endParaRPr lang="en-US" dirty="0">
              <a:solidFill>
                <a:srgbClr val="CE0C2B"/>
              </a:solidFill>
              <a:effectLst/>
              <a:highlight>
                <a:srgbClr val="FFFF00"/>
              </a:highlight>
              <a:latin typeface="ArialMT"/>
            </a:endParaRP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42935BE-728B-4C46-AE49-87BF64044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Recommendations: General facility capabilities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73E087-E9BF-6B3E-09E6-616F3ED4D7CD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1/20/23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042B34-60CC-8B0C-118E-08DB4AC906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Summary from the users worshop | G. Velev</a:t>
            </a:r>
            <a:endParaRPr lang="en-US" b="1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5354E7-1720-9798-BBB1-4D923CCCF3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971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6448ADE-2AA4-C77D-398B-3125A7746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4482"/>
                </a:solidFill>
                <a:effectLst/>
                <a:latin typeface="Calibri" panose="020F0502020204030204" pitchFamily="34" charset="0"/>
              </a:rPr>
              <a:t>[</a:t>
            </a:r>
            <a:r>
              <a:rPr lang="en-US" dirty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  <a:t>M</a:t>
            </a:r>
            <a:r>
              <a:rPr lang="en-US" dirty="0">
                <a:solidFill>
                  <a:srgbClr val="004482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] For REBCO cooling should be much stronger, because  no or minimal  neutron shielding is expected, 10 -15 g  LHe flow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i="1" dirty="0">
                <a:solidFill>
                  <a:srgbClr val="004482"/>
                </a:solidFill>
                <a:effectLst/>
                <a:latin typeface="Calibri" panose="020F0502020204030204" pitchFamily="34" charset="0"/>
              </a:rPr>
              <a:t>External field: </a:t>
            </a:r>
            <a:r>
              <a:rPr lang="en-US" sz="1800" dirty="0">
                <a:solidFill>
                  <a:srgbClr val="004482"/>
                </a:solidFill>
                <a:effectLst/>
                <a:latin typeface="Calibri" panose="020F0502020204030204" pitchFamily="34" charset="0"/>
              </a:rPr>
              <a:t>0 – 15 T </a:t>
            </a:r>
            <a:endParaRPr lang="en-US" sz="1800" dirty="0">
              <a:solidFill>
                <a:srgbClr val="CE0C2B"/>
              </a:solidFill>
              <a:effectLst/>
              <a:latin typeface="ArialM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[</a:t>
            </a:r>
            <a:r>
              <a:rPr lang="en-US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D</a:t>
            </a: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] </a:t>
            </a:r>
            <a:r>
              <a:rPr lang="en-US" dirty="0">
                <a:solidFill>
                  <a:srgbClr val="211E1E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Ability to raise samples and place joints in-field for testing  - sample moving – </a:t>
            </a:r>
            <a:r>
              <a:rPr lang="en-US" sz="1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SULTAN has 4 extenders of lengths 40, 160, 330, and 670 mm. They can be stacked to yield various lengths; however, a total of 830 mm should not be exceeded – warming the sample is part of the process… </a:t>
            </a:r>
            <a:endParaRPr lang="en-US" dirty="0">
              <a:solidFill>
                <a:srgbClr val="CE0C2B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1E1E"/>
                </a:solidFill>
                <a:latin typeface="Calibri" panose="020F0502020204030204" pitchFamily="34" charset="0"/>
              </a:rPr>
              <a:t>[</a:t>
            </a:r>
            <a:r>
              <a:rPr lang="en-US" dirty="0">
                <a:solidFill>
                  <a:srgbClr val="00B050"/>
                </a:solidFill>
                <a:latin typeface="Calibri" panose="020F0502020204030204" pitchFamily="34" charset="0"/>
              </a:rPr>
              <a:t>P</a:t>
            </a: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] Ability to change fields rapidly during testing session to maximize test time – sufficient – to ramp the magnet with  20-30  A/S (max ~  </a:t>
            </a:r>
            <a:r>
              <a:rPr lang="en-US" dirty="0">
                <a:solidFill>
                  <a:srgbClr val="211E1E"/>
                </a:solidFill>
                <a:latin typeface="Calibri" panose="020F0502020204030204" pitchFamily="34" charset="0"/>
              </a:rPr>
              <a:t>150 </a:t>
            </a: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A/s)</a:t>
            </a:r>
            <a:endParaRPr lang="en-US" dirty="0">
              <a:solidFill>
                <a:srgbClr val="CE0C2B"/>
              </a:solidFill>
              <a:effectLst/>
              <a:latin typeface="ArialM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[</a:t>
            </a:r>
            <a:r>
              <a:rPr lang="en-US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D</a:t>
            </a: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-</a:t>
            </a:r>
            <a:r>
              <a:rPr lang="en-US" dirty="0">
                <a:solidFill>
                  <a:srgbClr val="C00000"/>
                </a:solidFill>
              </a:rPr>
              <a:t> VD</a:t>
            </a:r>
            <a:r>
              <a:rPr lang="en-US" dirty="0">
                <a:solidFill>
                  <a:srgbClr val="211E1E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]  </a:t>
            </a:r>
            <a:r>
              <a:rPr lang="en-US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Fast ramp (1-2 T/s) for pulsed external field testing of joint and </a:t>
            </a:r>
            <a:endParaRPr lang="en-US" dirty="0">
              <a:solidFill>
                <a:srgbClr val="FF0000"/>
              </a:solidFill>
              <a:effectLst/>
              <a:highlight>
                <a:srgbClr val="FFFF00"/>
              </a:highlight>
              <a:latin typeface="ArialMT"/>
            </a:endParaRPr>
          </a:p>
          <a:p>
            <a:pPr marL="282575" lvl="1" indent="0">
              <a:buNone/>
            </a:pPr>
            <a:r>
              <a:rPr lang="en-US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conductor stability (e.g. for </a:t>
            </a:r>
            <a:r>
              <a:rPr lang="en-US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</a:rPr>
              <a:t>Central Solenoids</a:t>
            </a:r>
            <a:r>
              <a:rPr lang="en-US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) is essential but not achievable in this facility  </a:t>
            </a:r>
            <a:r>
              <a:rPr lang="en-US" dirty="0">
                <a:solidFill>
                  <a:srgbClr val="211E1E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- </a:t>
            </a:r>
            <a:r>
              <a:rPr lang="en-US" dirty="0">
                <a:solidFill>
                  <a:srgbClr val="211E1E"/>
                </a:solidFill>
                <a:latin typeface="Calibri" panose="020F0502020204030204" pitchFamily="34" charset="0"/>
              </a:rPr>
              <a:t>external </a:t>
            </a: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 applied field, not practical to be implemented  in the current magnet design, this  </a:t>
            </a:r>
            <a:r>
              <a:rPr lang="en-US" dirty="0">
                <a:solidFill>
                  <a:srgbClr val="211E1E"/>
                </a:solidFill>
                <a:latin typeface="Calibri" panose="020F0502020204030204" pitchFamily="34" charset="0"/>
              </a:rPr>
              <a:t>means an </a:t>
            </a: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additional  specialized magnet to be built  and  maybe with new high voltage  power supplies. </a:t>
            </a:r>
            <a:endParaRPr lang="en-US" dirty="0">
              <a:solidFill>
                <a:srgbClr val="CE0C2B"/>
              </a:solidFill>
              <a:effectLst/>
              <a:latin typeface="ArialMT"/>
            </a:endParaRP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8F7F83F-ED43-0687-43C7-374FE76DA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Recommendations: General facility capabilities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543A7-B718-407A-25E7-9497BC998DB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1/20/23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54DD05-581B-9E32-F648-2DF9C9EB4A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Summary from the users worshop | G. Velev</a:t>
            </a:r>
            <a:endParaRPr lang="en-US" b="1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56721F-8C72-C459-C184-9DF3E8CDD7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631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6E5C431-9D47-5330-D154-282AFED14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250" y="565163"/>
            <a:ext cx="8672513" cy="379452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4482"/>
                </a:solidFill>
                <a:effectLst/>
                <a:latin typeface="Calibri" panose="020F0502020204030204" pitchFamily="34" charset="0"/>
              </a:rPr>
              <a:t>Quench testing capabilities(High priority) </a:t>
            </a:r>
            <a:endParaRPr lang="en-US" i="1" dirty="0">
              <a:solidFill>
                <a:srgbClr val="CE0C2B"/>
              </a:solidFill>
              <a:effectLst/>
              <a:latin typeface="ArialM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[</a:t>
            </a:r>
            <a:r>
              <a:rPr lang="en-US" dirty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  <a:t>M</a:t>
            </a: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-</a:t>
            </a:r>
            <a:r>
              <a:rPr lang="en-US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D</a:t>
            </a: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]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DC power supply capable of ~50 kA -&gt; full evolution of quench  - </a:t>
            </a: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can we use  the 30 kA?  50 kA to have? SULTAN  have 15kA. This is needed to study  current dependence during the  quench. 50 kA leads?</a:t>
            </a:r>
            <a:endParaRPr lang="en-US" dirty="0">
              <a:solidFill>
                <a:srgbClr val="CE0C2B"/>
              </a:solidFill>
              <a:effectLst/>
              <a:latin typeface="ArialM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[</a:t>
            </a:r>
            <a:r>
              <a:rPr lang="en-US" dirty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  <a:t>M-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need more investigation</a:t>
            </a: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] Different quench methods (sample warm-up, AC loss induction, surface heaters) </a:t>
            </a:r>
            <a:endParaRPr lang="en-US" dirty="0">
              <a:solidFill>
                <a:srgbClr val="CE0C2B"/>
              </a:solidFill>
              <a:effectLst/>
              <a:latin typeface="ArialM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[</a:t>
            </a:r>
            <a:r>
              <a:rPr lang="en-US" dirty="0">
                <a:solidFill>
                  <a:srgbClr val="00B0F0"/>
                </a:solidFill>
                <a:effectLst/>
                <a:latin typeface="Calibri" panose="020F0502020204030204" pitchFamily="34" charset="0"/>
              </a:rPr>
              <a:t>E</a:t>
            </a: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-</a:t>
            </a:r>
            <a:r>
              <a:rPr lang="en-US" dirty="0">
                <a:solidFill>
                  <a:srgbClr val="FFC000"/>
                </a:solidFill>
                <a:effectLst/>
                <a:latin typeface="Calibri" panose="020F0502020204030204" pitchFamily="34" charset="0"/>
              </a:rPr>
              <a:t>M</a:t>
            </a: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] Quench instrumentation (next slide); helium instrumentation </a:t>
            </a:r>
            <a:endParaRPr lang="en-US" dirty="0">
              <a:solidFill>
                <a:srgbClr val="CE0C2B"/>
              </a:solidFill>
              <a:effectLst/>
              <a:latin typeface="ArialM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448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lang="en-US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dirty="0">
                <a:solidFill>
                  <a:srgbClr val="00448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VD</a:t>
            </a:r>
            <a:r>
              <a:rPr lang="en-US" dirty="0">
                <a:solidFill>
                  <a:srgbClr val="00448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] </a:t>
            </a:r>
            <a:r>
              <a:rPr lang="en-US" i="1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AC loss testing capability (</a:t>
            </a:r>
            <a:r>
              <a:rPr lang="en-US" i="1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</a:rPr>
              <a:t>High Priority</a:t>
            </a:r>
            <a:r>
              <a:rPr lang="en-US" i="1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)  - not practical to do so </a:t>
            </a:r>
            <a:endParaRPr lang="en-US" i="1" dirty="0">
              <a:solidFill>
                <a:srgbClr val="FF0000"/>
              </a:solidFill>
              <a:effectLst/>
              <a:highlight>
                <a:srgbClr val="FFFF00"/>
              </a:highlight>
              <a:latin typeface="ArialM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1E1E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Frequencies for fusion are ~1 HZ but other fields may benefit from up to 200 Hz  - +/- 0.4 T not AC loss, not give you full  penetration  in the stack , 20V  0.15H 150 A/s </a:t>
            </a:r>
            <a:endParaRPr lang="en-US" dirty="0">
              <a:solidFill>
                <a:srgbClr val="CE0C2B"/>
              </a:solidFill>
              <a:effectLst/>
              <a:highlight>
                <a:srgbClr val="FFFF00"/>
              </a:highlight>
              <a:latin typeface="ArialM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1E1E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Implement fast-ramp power supply for cable current? Possible to implement oscillating external B-field? </a:t>
            </a:r>
            <a:endParaRPr lang="en-US" dirty="0">
              <a:solidFill>
                <a:srgbClr val="CE0C2B"/>
              </a:solidFill>
              <a:effectLst/>
              <a:highlight>
                <a:srgbClr val="FFFF00"/>
              </a:highlight>
              <a:latin typeface="ArialMT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7C9F3BC-736C-106B-C822-1F32EF02C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Recommendations: General facility capabilities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9C506E-81FF-1244-5604-1CA9D20715E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1/20/23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CE81DE-8205-C921-6ED6-36CB225563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Summary from the users worshop | G. Velev</a:t>
            </a:r>
            <a:endParaRPr lang="en-US" b="1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6264EE-10CF-456F-B5B6-56A57DB56D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248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56792A0-98A0-BA54-B852-B529C3D32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250" y="509721"/>
            <a:ext cx="8672513" cy="4130757"/>
          </a:xfrm>
        </p:spPr>
        <p:txBody>
          <a:bodyPr/>
          <a:lstStyle/>
          <a:p>
            <a:r>
              <a:rPr lang="en-US" i="1" dirty="0">
                <a:solidFill>
                  <a:srgbClr val="004482"/>
                </a:solidFill>
                <a:effectLst/>
                <a:latin typeface="Calibri" panose="020F0502020204030204" pitchFamily="34" charset="0"/>
              </a:rPr>
              <a:t>Users will want flexibility to perform </a:t>
            </a:r>
            <a:r>
              <a:rPr lang="en-US" i="1" dirty="0" err="1">
                <a:solidFill>
                  <a:srgbClr val="004482"/>
                </a:solidFill>
                <a:effectLst/>
                <a:latin typeface="Calibri" panose="020F0502020204030204" pitchFamily="34" charset="0"/>
              </a:rPr>
              <a:t>Ic</a:t>
            </a:r>
            <a:r>
              <a:rPr lang="en-US" i="1" dirty="0">
                <a:solidFill>
                  <a:srgbClr val="004482"/>
                </a:solidFill>
                <a:effectLst/>
                <a:latin typeface="Calibri" panose="020F0502020204030204" pitchFamily="34" charset="0"/>
              </a:rPr>
              <a:t> (e.g. I vs. V) and Tc (e.g. T vs. V) characterizations </a:t>
            </a:r>
            <a:endParaRPr lang="en-US" i="1" dirty="0">
              <a:solidFill>
                <a:srgbClr val="CE0C2B"/>
              </a:solidFill>
              <a:effectLst/>
              <a:latin typeface="ArialMT"/>
            </a:endParaRPr>
          </a:p>
          <a:p>
            <a:pPr lvl="1"/>
            <a:r>
              <a:rPr lang="en-US" dirty="0">
                <a:solidFill>
                  <a:srgbClr val="211E1E"/>
                </a:solidFill>
                <a:effectLst/>
                <a:highlight>
                  <a:srgbClr val="99D6EA"/>
                </a:highlight>
                <a:latin typeface="Calibri" panose="020F0502020204030204" pitchFamily="34" charset="0"/>
              </a:rPr>
              <a:t>[</a:t>
            </a:r>
            <a:r>
              <a:rPr lang="en-US" dirty="0">
                <a:solidFill>
                  <a:srgbClr val="FF0000"/>
                </a:solidFill>
                <a:effectLst/>
                <a:highlight>
                  <a:srgbClr val="99D6EA"/>
                </a:highlight>
                <a:latin typeface="Calibri" panose="020F0502020204030204" pitchFamily="34" charset="0"/>
              </a:rPr>
              <a:t>M</a:t>
            </a:r>
            <a:r>
              <a:rPr lang="en-US" dirty="0">
                <a:solidFill>
                  <a:srgbClr val="211E1E"/>
                </a:solidFill>
                <a:effectLst/>
                <a:highlight>
                  <a:srgbClr val="99D6EA"/>
                </a:highlight>
                <a:latin typeface="Calibri" panose="020F0502020204030204" pitchFamily="34" charset="0"/>
              </a:rPr>
              <a:t>] </a:t>
            </a:r>
            <a:r>
              <a:rPr lang="en-US" dirty="0">
                <a:solidFill>
                  <a:srgbClr val="211E1E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Excellent control of helium needed (including heaters on inlets): T stability for </a:t>
            </a:r>
            <a:r>
              <a:rPr lang="en-US" dirty="0" err="1">
                <a:solidFill>
                  <a:srgbClr val="211E1E"/>
                </a:solidFill>
                <a:highlight>
                  <a:srgbClr val="FFFF00"/>
                </a:highlight>
                <a:latin typeface="Calibri" panose="020F0502020204030204" pitchFamily="34" charset="0"/>
              </a:rPr>
              <a:t>I</a:t>
            </a:r>
            <a:r>
              <a:rPr lang="en-US" dirty="0" err="1">
                <a:solidFill>
                  <a:srgbClr val="211E1E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c</a:t>
            </a:r>
            <a:r>
              <a:rPr lang="en-US" dirty="0">
                <a:solidFill>
                  <a:srgbClr val="211E1E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 measurements, at 4 K ~ 10 bar, Tevatron pre-cooler, 2.5 g per second, 8g per leg </a:t>
            </a:r>
            <a:endParaRPr lang="en-US" dirty="0">
              <a:effectLst/>
              <a:highlight>
                <a:srgbClr val="FF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4482"/>
                </a:solidFill>
                <a:latin typeface="Calibri" panose="020F0502020204030204" pitchFamily="34" charset="0"/>
              </a:rPr>
              <a:t>[</a:t>
            </a:r>
            <a:r>
              <a:rPr lang="en-US" dirty="0">
                <a:solidFill>
                  <a:srgbClr val="00B0F0"/>
                </a:solidFill>
                <a:latin typeface="Calibri" panose="020F0502020204030204" pitchFamily="34" charset="0"/>
              </a:rPr>
              <a:t>E</a:t>
            </a:r>
            <a:r>
              <a:rPr lang="en-US" dirty="0">
                <a:solidFill>
                  <a:srgbClr val="004482"/>
                </a:solidFill>
                <a:latin typeface="Calibri" panose="020F0502020204030204" pitchFamily="34" charset="0"/>
              </a:rPr>
              <a:t>-</a:t>
            </a:r>
            <a:r>
              <a:rPr lang="en-US" dirty="0">
                <a:solidFill>
                  <a:srgbClr val="FFC000"/>
                </a:solidFill>
                <a:latin typeface="Calibri" panose="020F0502020204030204" pitchFamily="34" charset="0"/>
              </a:rPr>
              <a:t>M</a:t>
            </a:r>
            <a:r>
              <a:rPr lang="en-US" dirty="0">
                <a:solidFill>
                  <a:srgbClr val="004482"/>
                </a:solidFill>
                <a:latin typeface="Calibri" panose="020F0502020204030204" pitchFamily="34" charset="0"/>
              </a:rPr>
              <a:t>] </a:t>
            </a:r>
            <a:r>
              <a:rPr lang="en-US" i="1" dirty="0">
                <a:solidFill>
                  <a:srgbClr val="004482"/>
                </a:solidFill>
                <a:effectLst/>
                <a:latin typeface="Calibri" panose="020F0502020204030204" pitchFamily="34" charset="0"/>
              </a:rPr>
              <a:t>Flexibility for user-designed cable assemblies </a:t>
            </a:r>
            <a:endParaRPr lang="en-US" i="1" dirty="0">
              <a:solidFill>
                <a:srgbClr val="CE0C2B"/>
              </a:solidFill>
              <a:effectLst/>
              <a:latin typeface="ArialM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Clever design of assembly can multiply facility utility (e.g. VIPER </a:t>
            </a:r>
            <a:r>
              <a:rPr lang="en-US" dirty="0">
                <a:solidFill>
                  <a:srgbClr val="211E1E"/>
                </a:solidFill>
                <a:latin typeface="Calibri" panose="020F0502020204030204" pitchFamily="34" charset="0"/>
              </a:rPr>
              <a:t>cable</a:t>
            </a: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  test at SULTAN) </a:t>
            </a:r>
            <a:endParaRPr lang="en-US" dirty="0">
              <a:solidFill>
                <a:srgbClr val="CE0C2B"/>
              </a:solidFill>
              <a:effectLst/>
              <a:latin typeface="ArialM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External magnet and test well must be sufficiently large and flexible to accommodate  -  Same as EDIPO</a:t>
            </a:r>
            <a:endParaRPr lang="en-US" dirty="0">
              <a:solidFill>
                <a:srgbClr val="CE0C2B"/>
              </a:solidFill>
              <a:effectLst/>
              <a:latin typeface="ArialM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4482"/>
                </a:solidFill>
                <a:effectLst/>
                <a:latin typeface="Calibri" panose="020F0502020204030204" pitchFamily="34" charset="0"/>
              </a:rPr>
              <a:t>[</a:t>
            </a:r>
            <a:r>
              <a:rPr lang="en-US" dirty="0"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P</a:t>
            </a:r>
            <a:r>
              <a:rPr lang="en-US" dirty="0">
                <a:solidFill>
                  <a:srgbClr val="004482"/>
                </a:solidFill>
                <a:effectLst/>
                <a:latin typeface="Calibri" panose="020F0502020204030204" pitchFamily="34" charset="0"/>
              </a:rPr>
              <a:t>] Option to facility-provided sample assemblies </a:t>
            </a:r>
            <a:endParaRPr lang="en-US" dirty="0">
              <a:solidFill>
                <a:srgbClr val="CE0C2B"/>
              </a:solidFill>
              <a:effectLst/>
              <a:latin typeface="ArialMT"/>
            </a:endParaRPr>
          </a:p>
          <a:p>
            <a:pPr lvl="1"/>
            <a:r>
              <a:rPr lang="en-US" sz="1800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Not all users may have resources/expertise to design and build assemblies </a:t>
            </a:r>
            <a:endParaRPr lang="en-US" dirty="0">
              <a:effectLst/>
            </a:endParaRPr>
          </a:p>
          <a:p>
            <a:pPr lvl="1"/>
            <a:r>
              <a:rPr lang="en-US" sz="1800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FNAL could consider providing “standard assemblies” to users to decrease barrier-to-test </a:t>
            </a:r>
            <a:r>
              <a:rPr lang="en-US" sz="1800" dirty="0"/>
              <a:t> - </a:t>
            </a:r>
            <a:r>
              <a:rPr lang="en-US" sz="1800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the envision is to have set of  assemblies</a:t>
            </a:r>
            <a:endParaRPr lang="en-US" sz="1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CBDB78E-02E8-AADA-A8F7-35EDAD8A5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Recommendations: General facility capabilities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6AEB91-610E-6016-D66F-FB238108C2C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1/20/23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726E8B-B599-8BA3-015D-7DFA6194D8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Summary from the users worshop | G. Velev</a:t>
            </a:r>
            <a:endParaRPr lang="en-US" b="1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4FDB2-1871-9295-DAB2-C87DCBD830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222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2CC4CAD-E20E-C0E9-101F-65F624A6EA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743" y="509721"/>
            <a:ext cx="8672513" cy="4141001"/>
          </a:xfrm>
        </p:spPr>
        <p:txBody>
          <a:bodyPr/>
          <a:lstStyle/>
          <a:p>
            <a:r>
              <a:rPr lang="en-US" sz="1800" dirty="0">
                <a:solidFill>
                  <a:srgbClr val="004482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[</a:t>
            </a:r>
            <a:r>
              <a:rPr lang="en-US" dirty="0">
                <a:solidFill>
                  <a:srgbClr val="00B0F0"/>
                </a:solidFill>
                <a:latin typeface="Calibri" panose="020F0502020204030204" pitchFamily="34" charset="0"/>
              </a:rPr>
              <a:t>E</a:t>
            </a:r>
            <a:r>
              <a:rPr lang="en-US" dirty="0">
                <a:solidFill>
                  <a:srgbClr val="004482"/>
                </a:solidFill>
                <a:latin typeface="Calibri" panose="020F0502020204030204" pitchFamily="34" charset="0"/>
              </a:rPr>
              <a:t>-</a:t>
            </a:r>
            <a:r>
              <a:rPr lang="en-US" dirty="0">
                <a:solidFill>
                  <a:srgbClr val="FFC000"/>
                </a:solidFill>
                <a:latin typeface="Calibri" panose="020F0502020204030204" pitchFamily="34" charset="0"/>
              </a:rPr>
              <a:t>M] </a:t>
            </a:r>
            <a:r>
              <a:rPr lang="en-US" sz="1800" dirty="0">
                <a:solidFill>
                  <a:srgbClr val="004482"/>
                </a:solidFill>
                <a:effectLst/>
                <a:latin typeface="Calibri" panose="020F0502020204030204" pitchFamily="34" charset="0"/>
              </a:rPr>
              <a:t>Provide a standard “base” instrumentation layout for all tests </a:t>
            </a: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4482"/>
                </a:solidFill>
                <a:effectLst/>
                <a:latin typeface="Calibri" panose="020F0502020204030204" pitchFamily="34" charset="0"/>
              </a:rPr>
              <a:t>[</a:t>
            </a:r>
            <a:r>
              <a:rPr lang="en-US" dirty="0">
                <a:solidFill>
                  <a:srgbClr val="00B0F0"/>
                </a:solidFill>
                <a:latin typeface="Calibri" panose="020F0502020204030204" pitchFamily="34" charset="0"/>
              </a:rPr>
              <a:t>E] </a:t>
            </a:r>
            <a:r>
              <a:rPr lang="en-US" i="1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User samples</a:t>
            </a: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: Voltage taps (high-field, joints), </a:t>
            </a:r>
            <a:r>
              <a:rPr lang="en-US" dirty="0" err="1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Cernoxes</a:t>
            </a: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, etc. </a:t>
            </a:r>
            <a:endParaRPr lang="en-US" dirty="0">
              <a:solidFill>
                <a:srgbClr val="CE0C2B"/>
              </a:solidFill>
              <a:effectLst/>
              <a:latin typeface="ArialM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4482"/>
                </a:solidFill>
                <a:effectLst/>
                <a:latin typeface="Calibri" panose="020F0502020204030204" pitchFamily="34" charset="0"/>
              </a:rPr>
              <a:t>[</a:t>
            </a:r>
            <a:r>
              <a:rPr lang="en-US" dirty="0">
                <a:solidFill>
                  <a:srgbClr val="00B0F0"/>
                </a:solidFill>
                <a:latin typeface="Calibri" panose="020F0502020204030204" pitchFamily="34" charset="0"/>
              </a:rPr>
              <a:t>E] </a:t>
            </a:r>
            <a:r>
              <a:rPr lang="en-US" i="1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Facility: </a:t>
            </a: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Voltages (e.g. sample-facility joints), Cryogenics (</a:t>
            </a:r>
            <a:r>
              <a:rPr lang="en-US" dirty="0" err="1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p,m</a:t>
            </a: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-dot, </a:t>
            </a:r>
            <a:r>
              <a:rPr lang="en-US" dirty="0" err="1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etc</a:t>
            </a: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), B-field, etc. </a:t>
            </a:r>
            <a:endParaRPr lang="en-US" dirty="0">
              <a:solidFill>
                <a:srgbClr val="CE0C2B"/>
              </a:solidFill>
              <a:effectLst/>
              <a:latin typeface="ArialM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4482"/>
                </a:solidFill>
                <a:effectLst/>
                <a:latin typeface="Calibri" panose="020F0502020204030204" pitchFamily="34" charset="0"/>
              </a:rPr>
              <a:t>Flexibility to accommodate user-requested/supplied instrumentation </a:t>
            </a:r>
            <a:endParaRPr lang="en-US" sz="1800" dirty="0">
              <a:solidFill>
                <a:srgbClr val="CE0C2B"/>
              </a:solidFill>
              <a:effectLst/>
              <a:latin typeface="ArialM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4482"/>
                </a:solidFill>
                <a:effectLst/>
                <a:latin typeface="Calibri" panose="020F0502020204030204" pitchFamily="34" charset="0"/>
              </a:rPr>
              <a:t>[</a:t>
            </a:r>
            <a:r>
              <a:rPr lang="en-US" dirty="0">
                <a:solidFill>
                  <a:srgbClr val="00B0F0"/>
                </a:solidFill>
                <a:latin typeface="Calibri" panose="020F0502020204030204" pitchFamily="34" charset="0"/>
              </a:rPr>
              <a:t>E</a:t>
            </a:r>
            <a:r>
              <a:rPr lang="en-US" dirty="0">
                <a:solidFill>
                  <a:srgbClr val="004482"/>
                </a:solidFill>
                <a:latin typeface="Calibri" panose="020F0502020204030204" pitchFamily="34" charset="0"/>
              </a:rPr>
              <a:t>-</a:t>
            </a:r>
            <a:r>
              <a:rPr lang="en-US" dirty="0">
                <a:solidFill>
                  <a:srgbClr val="FFC000"/>
                </a:solidFill>
                <a:latin typeface="Calibri" panose="020F0502020204030204" pitchFamily="34" charset="0"/>
              </a:rPr>
              <a:t>M] -  depends on the number] </a:t>
            </a: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Additional voltage taps and </a:t>
            </a:r>
            <a:r>
              <a:rPr lang="en-US" dirty="0" err="1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Cernoxes</a:t>
            </a: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 specific to user sample </a:t>
            </a:r>
            <a:endParaRPr lang="en-US" dirty="0">
              <a:solidFill>
                <a:srgbClr val="CE0C2B"/>
              </a:solidFill>
              <a:effectLst/>
              <a:latin typeface="ArialM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4482"/>
                </a:solidFill>
                <a:effectLst/>
                <a:latin typeface="Calibri" panose="020F0502020204030204" pitchFamily="34" charset="0"/>
              </a:rPr>
              <a:t>[</a:t>
            </a:r>
            <a:r>
              <a:rPr lang="en-US" dirty="0">
                <a:solidFill>
                  <a:srgbClr val="FFC000"/>
                </a:solidFill>
                <a:latin typeface="Calibri" panose="020F0502020204030204" pitchFamily="34" charset="0"/>
              </a:rPr>
              <a:t>M] </a:t>
            </a:r>
            <a:r>
              <a:rPr lang="en-US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Surface heaters (with larger gauge wires and in-house power supplies) </a:t>
            </a:r>
            <a:endParaRPr lang="en-US" dirty="0">
              <a:solidFill>
                <a:srgbClr val="FF0000"/>
              </a:solidFill>
              <a:effectLst/>
              <a:latin typeface="ArialM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4482"/>
                </a:solidFill>
                <a:effectLst/>
                <a:latin typeface="Calibri" panose="020F0502020204030204" pitchFamily="34" charset="0"/>
              </a:rPr>
              <a:t>[</a:t>
            </a:r>
            <a:r>
              <a:rPr lang="en-US" dirty="0">
                <a:solidFill>
                  <a:srgbClr val="00B0F0"/>
                </a:solidFill>
                <a:latin typeface="Calibri" panose="020F0502020204030204" pitchFamily="34" charset="0"/>
              </a:rPr>
              <a:t>E] </a:t>
            </a: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Strain gauges (w/ 3 or 5 wire cable runs), acoustic sensors, fiber optics, hall probes, etc. </a:t>
            </a:r>
            <a:endParaRPr lang="en-US" dirty="0">
              <a:solidFill>
                <a:srgbClr val="CE0C2B"/>
              </a:solidFill>
              <a:effectLst/>
              <a:latin typeface="ArialM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4482"/>
                </a:solidFill>
                <a:effectLst/>
                <a:latin typeface="Calibri" panose="020F0502020204030204" pitchFamily="34" charset="0"/>
              </a:rPr>
              <a:t>[</a:t>
            </a:r>
            <a:r>
              <a:rPr lang="en-US" dirty="0">
                <a:solidFill>
                  <a:srgbClr val="00B0F0"/>
                </a:solidFill>
                <a:latin typeface="Calibri" panose="020F0502020204030204" pitchFamily="34" charset="0"/>
              </a:rPr>
              <a:t>E</a:t>
            </a:r>
            <a:r>
              <a:rPr lang="en-US" dirty="0">
                <a:solidFill>
                  <a:srgbClr val="004482"/>
                </a:solidFill>
                <a:latin typeface="Calibri" panose="020F0502020204030204" pitchFamily="34" charset="0"/>
              </a:rPr>
              <a:t>-</a:t>
            </a:r>
            <a:r>
              <a:rPr lang="en-US" dirty="0">
                <a:solidFill>
                  <a:srgbClr val="FFC000"/>
                </a:solidFill>
                <a:latin typeface="Calibri" panose="020F0502020204030204" pitchFamily="34" charset="0"/>
              </a:rPr>
              <a:t>M] </a:t>
            </a: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Sample cryogenic measurements (pressure, mass flow, etc.) </a:t>
            </a:r>
            <a:endParaRPr lang="en-US" dirty="0">
              <a:solidFill>
                <a:srgbClr val="CE0C2B"/>
              </a:solidFill>
              <a:effectLst/>
              <a:latin typeface="ArialM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[</a:t>
            </a:r>
            <a:r>
              <a:rPr lang="en-US" dirty="0"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P</a:t>
            </a: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]</a:t>
            </a:r>
            <a:r>
              <a:rPr lang="en-US" i="1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 Ensure clear instrumentation wire/cable routing from sample to 300 K feedthroughs </a:t>
            </a:r>
            <a:endParaRPr lang="en-US" dirty="0">
              <a:solidFill>
                <a:srgbClr val="CE0C2B"/>
              </a:solidFill>
              <a:effectLst/>
              <a:latin typeface="ArialM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[</a:t>
            </a:r>
            <a:r>
              <a:rPr lang="en-US" dirty="0"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P-</a:t>
            </a:r>
            <a:r>
              <a:rPr lang="en-US" dirty="0">
                <a:solidFill>
                  <a:srgbClr val="00B0F0"/>
                </a:solidFill>
                <a:latin typeface="Calibri" panose="020F0502020204030204" pitchFamily="34" charset="0"/>
              </a:rPr>
              <a:t> E</a:t>
            </a: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] </a:t>
            </a:r>
            <a:r>
              <a:rPr lang="en-US" i="1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Ensure standard feedthroughs (e.g. D-sub) for all facility and user instrumentation </a:t>
            </a:r>
            <a:endParaRPr lang="en-US" dirty="0">
              <a:solidFill>
                <a:srgbClr val="CE0C2B"/>
              </a:solidFill>
              <a:effectLst/>
              <a:latin typeface="ArialM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[</a:t>
            </a:r>
            <a:r>
              <a:rPr lang="en-US" dirty="0"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P-</a:t>
            </a:r>
            <a:r>
              <a:rPr lang="en-US" dirty="0">
                <a:solidFill>
                  <a:srgbClr val="00B0F0"/>
                </a:solidFill>
                <a:latin typeface="Calibri" panose="020F0502020204030204" pitchFamily="34" charset="0"/>
              </a:rPr>
              <a:t> E</a:t>
            </a: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] </a:t>
            </a:r>
            <a:r>
              <a:rPr lang="en-US" i="1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Ensure sufficient spare feedthroughs/flanges beyond “base” instrumentation </a:t>
            </a:r>
            <a:endParaRPr lang="en-US" dirty="0">
              <a:solidFill>
                <a:srgbClr val="CE0C2B"/>
              </a:solidFill>
              <a:effectLst/>
              <a:latin typeface="ArialM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[</a:t>
            </a:r>
            <a:r>
              <a:rPr lang="en-US" dirty="0"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P-</a:t>
            </a:r>
            <a:r>
              <a:rPr lang="en-US" dirty="0">
                <a:solidFill>
                  <a:srgbClr val="00B0F0"/>
                </a:solidFill>
                <a:latin typeface="Calibri" panose="020F0502020204030204" pitchFamily="34" charset="0"/>
              </a:rPr>
              <a:t> E</a:t>
            </a: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] </a:t>
            </a:r>
            <a:r>
              <a:rPr lang="en-US" i="1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Ensure sufficient spare low- (~0.1Hz) and high-rate channels (~100 Hz) in DAQ </a:t>
            </a:r>
            <a:endParaRPr lang="en-US" dirty="0">
              <a:solidFill>
                <a:srgbClr val="CE0C2B"/>
              </a:solidFill>
              <a:effectLst/>
              <a:latin typeface="ArialM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4482"/>
                </a:solidFill>
                <a:effectLst/>
                <a:latin typeface="Calibri" panose="020F0502020204030204" pitchFamily="34" charset="0"/>
              </a:rPr>
              <a:t>[</a:t>
            </a:r>
            <a:r>
              <a:rPr lang="en-US" dirty="0">
                <a:solidFill>
                  <a:srgbClr val="00B0F0"/>
                </a:solidFill>
                <a:latin typeface="Calibri" panose="020F0502020204030204" pitchFamily="34" charset="0"/>
              </a:rPr>
              <a:t>E</a:t>
            </a:r>
            <a:r>
              <a:rPr lang="en-US" dirty="0">
                <a:solidFill>
                  <a:srgbClr val="004482"/>
                </a:solidFill>
                <a:latin typeface="Calibri" panose="020F0502020204030204" pitchFamily="34" charset="0"/>
              </a:rPr>
              <a:t>-</a:t>
            </a:r>
            <a:r>
              <a:rPr lang="en-US" dirty="0">
                <a:solidFill>
                  <a:srgbClr val="FFC000"/>
                </a:solidFill>
                <a:latin typeface="Calibri" panose="020F0502020204030204" pitchFamily="34" charset="0"/>
              </a:rPr>
              <a:t>M] </a:t>
            </a:r>
            <a:r>
              <a:rPr lang="en-US" i="1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Ensure users can bring their own I&amp;C systems for specialized testing needs </a:t>
            </a:r>
            <a:endParaRPr lang="en-US" dirty="0">
              <a:solidFill>
                <a:srgbClr val="CE0C2B"/>
              </a:solidFill>
              <a:effectLst/>
              <a:latin typeface="ArialM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4482"/>
                </a:solidFill>
                <a:effectLst/>
                <a:latin typeface="Calibri" panose="020F0502020204030204" pitchFamily="34" charset="0"/>
              </a:rPr>
              <a:t>[</a:t>
            </a:r>
            <a:r>
              <a:rPr lang="en-US" dirty="0">
                <a:solidFill>
                  <a:srgbClr val="00B0F0"/>
                </a:solidFill>
                <a:latin typeface="Calibri" panose="020F0502020204030204" pitchFamily="34" charset="0"/>
              </a:rPr>
              <a:t>E</a:t>
            </a:r>
            <a:r>
              <a:rPr lang="en-US" dirty="0">
                <a:solidFill>
                  <a:srgbClr val="004482"/>
                </a:solidFill>
                <a:latin typeface="Calibri" panose="020F0502020204030204" pitchFamily="34" charset="0"/>
              </a:rPr>
              <a:t>-</a:t>
            </a:r>
            <a:r>
              <a:rPr lang="en-US" dirty="0">
                <a:solidFill>
                  <a:srgbClr val="FFC000"/>
                </a:solidFill>
                <a:latin typeface="Calibri" panose="020F0502020204030204" pitchFamily="34" charset="0"/>
              </a:rPr>
              <a:t>M] </a:t>
            </a:r>
            <a:r>
              <a:rPr lang="en-US" i="1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Ensure user I&amp;C can tie into facility I&amp;C (esp. timing/synchronization signals) </a:t>
            </a:r>
            <a:endParaRPr lang="en-US" dirty="0">
              <a:solidFill>
                <a:srgbClr val="CE0C2B"/>
              </a:solidFill>
              <a:effectLst/>
              <a:latin typeface="ArialMT"/>
            </a:endParaRP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E782902-D307-36B9-61DB-FD0BDDB0D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>
                <a:effectLst/>
              </a:rPr>
            </a:br>
            <a:r>
              <a:rPr lang="en-US" sz="2000" dirty="0">
                <a:solidFill>
                  <a:srgbClr val="211E1E"/>
                </a:solidFill>
                <a:effectLst/>
                <a:latin typeface="ArialMT"/>
              </a:rPr>
              <a:t>Recommendations: Instrumentation and data acquisition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E125BE-F8D7-781C-D7C8-C4F3DBA29AB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1/20/23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6894B5-EB59-A20C-ABF8-97362ADCDA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Summary from the users worshop | G. Velev</a:t>
            </a:r>
            <a:endParaRPr lang="en-US" b="1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946022-F363-8CDA-9A11-1CD52C6759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FFE4466-CBF4-54E5-F06C-DDC5D69922DC}"/>
              </a:ext>
            </a:extLst>
          </p:cNvPr>
          <p:cNvSpPr txBox="1">
            <a:spLocks/>
          </p:cNvSpPr>
          <p:nvPr/>
        </p:nvSpPr>
        <p:spPr>
          <a:xfrm>
            <a:off x="1182260" y="4684904"/>
            <a:ext cx="6262118" cy="182155"/>
          </a:xfrm>
          <a:prstGeom prst="rect">
            <a:avLst/>
          </a:prstGeom>
        </p:spPr>
        <p:txBody>
          <a:bodyPr lIns="0" tIns="0" rIns="0" bIns="0" anchor="t" anchorCtr="0"/>
          <a:lstStyle>
            <a:defPPr>
              <a:defRPr lang="en-US"/>
            </a:defPPr>
            <a:lvl1pPr marL="0" algn="l" defTabSz="457200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pPr>
              <a:defRPr/>
            </a:pPr>
            <a:r>
              <a:rPr lang="en-US"/>
              <a:t>INTERNAL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785419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F1BCF93-0365-DEB1-1BA8-0853D5863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85" y="509721"/>
            <a:ext cx="9258395" cy="417127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Maintain a comprehensive, up-to-date facility manual with all necessary specifications (geometry, interfaces, operational parameters, instrumentation, etc.) for facility users </a:t>
            </a:r>
            <a:endParaRPr lang="en-US" dirty="0">
              <a:solidFill>
                <a:srgbClr val="CE0C2B"/>
              </a:solidFill>
              <a:effectLst/>
              <a:latin typeface="ArialM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Generate a post-test summary report (including sample and facility data) and basic set of analyses on sample performance from FNAL to users </a:t>
            </a:r>
            <a:endParaRPr lang="en-US" dirty="0">
              <a:solidFill>
                <a:srgbClr val="CE0C2B"/>
              </a:solidFill>
              <a:effectLst/>
              <a:latin typeface="ArialM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Ensure it is straightforward to obtain FNAL-User agreements. Protection of user data and IP-sensitive science and engineering aspects likely critical for privately-funded users. </a:t>
            </a:r>
            <a:endParaRPr lang="en-US" dirty="0">
              <a:solidFill>
                <a:srgbClr val="CE0C2B"/>
              </a:solidFill>
              <a:effectLst/>
              <a:latin typeface="ArialM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The following should be provided to maximize user experience and test benefit: </a:t>
            </a:r>
            <a:endParaRPr lang="en-US" dirty="0">
              <a:solidFill>
                <a:srgbClr val="CE0C2B"/>
              </a:solidFill>
              <a:effectLst/>
              <a:latin typeface="ArialM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A clear costing structure for testing + additional labor from FNAL at user’s request (and ensure it is </a:t>
            </a:r>
            <a:endParaRPr lang="en-US" dirty="0">
              <a:solidFill>
                <a:srgbClr val="CE0C2B"/>
              </a:solidFill>
              <a:effectLst/>
              <a:latin typeface="ArialM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competitive with SPC EDIPO-II/SULTAN!) </a:t>
            </a:r>
            <a:endParaRPr lang="en-US" dirty="0">
              <a:solidFill>
                <a:srgbClr val="CE0C2B"/>
              </a:solidFill>
              <a:effectLst/>
              <a:latin typeface="ArialM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A clear scheduling system based on samples delivered at some threshold of readiness </a:t>
            </a:r>
            <a:endParaRPr lang="en-US" dirty="0">
              <a:solidFill>
                <a:srgbClr val="CE0C2B"/>
              </a:solidFill>
              <a:effectLst/>
              <a:latin typeface="ArialM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Detailed shipping/receiving instructions (esp. for international users) </a:t>
            </a:r>
            <a:endParaRPr lang="en-US" dirty="0">
              <a:solidFill>
                <a:srgbClr val="CE0C2B"/>
              </a:solidFill>
              <a:effectLst/>
              <a:latin typeface="ArialM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Access to expert FNAL technicians for sample preparation and installation </a:t>
            </a:r>
            <a:endParaRPr lang="en-US" dirty="0">
              <a:solidFill>
                <a:srgbClr val="CE0C2B"/>
              </a:solidFill>
              <a:effectLst/>
              <a:latin typeface="ArialM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A secure workshop area where users can prepare their own sample (w/ FNAL technicians if needed) </a:t>
            </a:r>
            <a:endParaRPr lang="en-US" dirty="0">
              <a:solidFill>
                <a:srgbClr val="CE0C2B"/>
              </a:solidFill>
              <a:effectLst/>
              <a:latin typeface="ArialM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1E1E"/>
                </a:solidFill>
                <a:effectLst/>
                <a:latin typeface="Calibri" panose="020F0502020204030204" pitchFamily="34" charset="0"/>
              </a:rPr>
              <a:t>Dedicated area for users in facility control room (observe/guide test program, analyze data in real time) </a:t>
            </a:r>
            <a:endParaRPr lang="en-US" dirty="0">
              <a:solidFill>
                <a:srgbClr val="CE0C2B"/>
              </a:solidFill>
              <a:effectLst/>
              <a:latin typeface="ArialMT"/>
            </a:endParaRP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24821B7-F8C4-1A5C-F445-664835357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>
                <a:effectLst/>
              </a:rPr>
            </a:br>
            <a:r>
              <a:rPr lang="en-US" sz="2000" dirty="0">
                <a:solidFill>
                  <a:srgbClr val="211E1E"/>
                </a:solidFill>
                <a:effectLst/>
                <a:latin typeface="ArialMT"/>
              </a:rPr>
              <a:t>Recommendations: User support and resources – </a:t>
            </a:r>
            <a:r>
              <a:rPr lang="en-US" sz="2000" dirty="0">
                <a:solidFill>
                  <a:srgbClr val="FFC000"/>
                </a:solidFill>
                <a:effectLst/>
                <a:latin typeface="ArialMT"/>
              </a:rPr>
              <a:t>too early to be </a:t>
            </a:r>
            <a:r>
              <a:rPr lang="en-US" sz="2000" dirty="0">
                <a:solidFill>
                  <a:srgbClr val="FFC000"/>
                </a:solidFill>
                <a:latin typeface="ArialMT"/>
              </a:rPr>
              <a:t>discussed</a:t>
            </a:r>
            <a:r>
              <a:rPr lang="en-US" sz="2000" dirty="0">
                <a:solidFill>
                  <a:srgbClr val="FFC000"/>
                </a:solidFill>
                <a:effectLst/>
                <a:latin typeface="ArialMT"/>
              </a:rPr>
              <a:t>  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0E162A-56DC-9BAA-CDB1-8E9D3E7B404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1/20/23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4058F0-D953-9CA5-06A5-9C86B4999D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Summary from the users worshop | G. Velev</a:t>
            </a:r>
            <a:endParaRPr lang="en-US" b="1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F09673-869A-7903-F41F-8543DA092E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508856"/>
      </p:ext>
    </p:extLst>
  </p:cSld>
  <p:clrMapOvr>
    <a:masterClrMapping/>
  </p:clrMapOvr>
</p:sld>
</file>

<file path=ppt/theme/theme1.xml><?xml version="1.0" encoding="utf-8"?>
<a:theme xmlns:a="http://schemas.openxmlformats.org/drawingml/2006/main" name="Fermilab_PPT_090915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68D4C0FF0F1347BFFCF3AE92664021" ma:contentTypeVersion="2" ma:contentTypeDescription="Create a new document." ma:contentTypeScope="" ma:versionID="13ad5ea5b19d36125cbb0873a0ec758a">
  <xsd:schema xmlns:xsd="http://www.w3.org/2001/XMLSchema" xmlns:xs="http://www.w3.org/2001/XMLSchema" xmlns:p="http://schemas.microsoft.com/office/2006/metadata/properties" xmlns:ns2="3512e943-b333-4ff3-acc5-08a92f4f924e" targetNamespace="http://schemas.microsoft.com/office/2006/metadata/properties" ma:root="true" ma:fieldsID="b9666c3b907a4b97a126269a716bdde8" ns2:_="">
    <xsd:import namespace="3512e943-b333-4ff3-acc5-08a92f4f924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12e943-b333-4ff3-acc5-08a92f4f92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70AD612-8D92-4D3D-998A-7649A605FCA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97BE1C9-645C-475E-BCFC-D1F02B5A17C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45F0CA6-67F2-4C34-8252-FD98DE09CC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512e943-b333-4ff3-acc5-08a92f4f92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FNAL_PowerPoint_16x9_100716 (2)</Template>
  <TotalTime>67964</TotalTime>
  <Words>1689</Words>
  <Application>Microsoft Macintosh PowerPoint</Application>
  <PresentationFormat>On-screen Show (16:9)</PresentationFormat>
  <Paragraphs>135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ArialMT</vt:lpstr>
      <vt:lpstr>Calibri</vt:lpstr>
      <vt:lpstr>Helvetica</vt:lpstr>
      <vt:lpstr>Fermilab_PPT_090915</vt:lpstr>
      <vt:lpstr>PowerPoint Presentation</vt:lpstr>
      <vt:lpstr>Introduction</vt:lpstr>
      <vt:lpstr>Introduction – cont. </vt:lpstr>
      <vt:lpstr> Recommendations: General facility capabilities</vt:lpstr>
      <vt:lpstr>Recommendations: General facility capabilities</vt:lpstr>
      <vt:lpstr>  Recommendations: General facility capabilities</vt:lpstr>
      <vt:lpstr>Recommendations: General facility capabilities</vt:lpstr>
      <vt:lpstr> Recommendations: Instrumentation and data acquisition</vt:lpstr>
      <vt:lpstr> Recommendations: User support and resources – too early to be discussed  </vt:lpstr>
      <vt:lpstr>Summary 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T. Jeffers x 36930N</dc:creator>
  <cp:lastModifiedBy>Gueorgui Velev</cp:lastModifiedBy>
  <cp:revision>193</cp:revision>
  <cp:lastPrinted>2023-01-20T14:30:09Z</cp:lastPrinted>
  <dcterms:created xsi:type="dcterms:W3CDTF">2019-08-29T20:16:23Z</dcterms:created>
  <dcterms:modified xsi:type="dcterms:W3CDTF">2023-01-20T15:29:39Z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0x0101000B68D4C0FF0F1347BFFCF3AE92664021</vt:lpwstr>
  </property>
</Properties>
</file>