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02" r:id="rId3"/>
    <p:sldId id="293" r:id="rId4"/>
    <p:sldId id="497" r:id="rId5"/>
    <p:sldId id="294" r:id="rId6"/>
    <p:sldId id="499" r:id="rId7"/>
    <p:sldId id="490" r:id="rId8"/>
    <p:sldId id="296" r:id="rId9"/>
    <p:sldId id="297" r:id="rId10"/>
    <p:sldId id="496" r:id="rId11"/>
    <p:sldId id="493" r:id="rId12"/>
    <p:sldId id="298" r:id="rId13"/>
    <p:sldId id="498" r:id="rId14"/>
    <p:sldId id="295" r:id="rId15"/>
    <p:sldId id="274" r:id="rId16"/>
    <p:sldId id="500" r:id="rId17"/>
    <p:sldId id="491" r:id="rId18"/>
    <p:sldId id="260" r:id="rId19"/>
    <p:sldId id="261" r:id="rId20"/>
    <p:sldId id="262" r:id="rId21"/>
    <p:sldId id="308" r:id="rId22"/>
    <p:sldId id="494" r:id="rId23"/>
    <p:sldId id="306" r:id="rId24"/>
    <p:sldId id="307" r:id="rId25"/>
    <p:sldId id="263" r:id="rId26"/>
    <p:sldId id="502" r:id="rId27"/>
    <p:sldId id="301" r:id="rId28"/>
    <p:sldId id="495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ERZMeGS2L9dA8tP5hon4qqQXQ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 Jefferson Porter" initials="" lastIdx="16" clrIdx="0"/>
  <p:cmAuthor id="1" name="Irakli Chakaberia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CFF"/>
    <a:srgbClr val="D0CECE"/>
    <a:srgbClr val="00FF00"/>
    <a:srgbClr val="9E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C636DC-C192-42FA-8222-511AABA49DA2}">
  <a:tblStyle styleId="{EAC636DC-C192-42FA-8222-511AABA49D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80F9CB-48E5-4A3F-B4E8-FD24B611C75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kli Chakaberia" userId="48f7fdf4b836c817" providerId="LiveId" clId="{3BE6F5ED-29CC-4A87-B2C7-DF4E7A737B1B}"/>
    <pc:docChg chg="custSel modSld">
      <pc:chgData name="Irakli Chakaberia" userId="48f7fdf4b836c817" providerId="LiveId" clId="{3BE6F5ED-29CC-4A87-B2C7-DF4E7A737B1B}" dt="2022-12-07T16:34:22.555" v="6" actId="6549"/>
      <pc:docMkLst>
        <pc:docMk/>
      </pc:docMkLst>
      <pc:sldChg chg="delCm">
        <pc:chgData name="Irakli Chakaberia" userId="48f7fdf4b836c817" providerId="LiveId" clId="{3BE6F5ED-29CC-4A87-B2C7-DF4E7A737B1B}" dt="2022-11-30T19:17:31.065" v="0" actId="1592"/>
        <pc:sldMkLst>
          <pc:docMk/>
          <pc:sldMk cId="0" sldId="261"/>
        </pc:sldMkLst>
      </pc:sldChg>
      <pc:sldChg chg="modSp mod">
        <pc:chgData name="Irakli Chakaberia" userId="48f7fdf4b836c817" providerId="LiveId" clId="{3BE6F5ED-29CC-4A87-B2C7-DF4E7A737B1B}" dt="2022-12-07T16:34:22.555" v="6" actId="6549"/>
        <pc:sldMkLst>
          <pc:docMk/>
          <pc:sldMk cId="1919441095" sldId="293"/>
        </pc:sldMkLst>
        <pc:spChg chg="mod">
          <ac:chgData name="Irakli Chakaberia" userId="48f7fdf4b836c817" providerId="LiveId" clId="{3BE6F5ED-29CC-4A87-B2C7-DF4E7A737B1B}" dt="2022-12-07T16:34:22.555" v="6" actId="6549"/>
          <ac:spMkLst>
            <pc:docMk/>
            <pc:sldMk cId="1919441095" sldId="293"/>
            <ac:spMk id="3" creationId="{DB70531F-1C7E-AA64-8FA5-BD5DD7CB31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3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6361" y="197356"/>
            <a:ext cx="828897" cy="795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291547" y="0"/>
            <a:ext cx="11071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297456" y="1509311"/>
            <a:ext cx="11512626" cy="464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34"/>
          <p:cNvSpPr txBox="1">
            <a:spLocks noGrp="1"/>
          </p:cNvSpPr>
          <p:nvPr>
            <p:ph type="dt" idx="10"/>
          </p:nvPr>
        </p:nvSpPr>
        <p:spPr>
          <a:xfrm>
            <a:off x="8798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11811000" y="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700829" y="6372678"/>
            <a:ext cx="1168792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lbl.gov/alice-usa-computing/meetings?authuser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jp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ALICE-USA Computing Project</a:t>
            </a:r>
            <a:br>
              <a:rPr lang="en-US" dirty="0"/>
            </a:br>
            <a:r>
              <a:rPr lang="en-US" dirty="0"/>
              <a:t>Status and Plan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09600" y="5544049"/>
            <a:ext cx="91440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ALICE-USA Grid Operations Review Meeting @ LBNL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May 15, 2022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Irakli Chakaberia</a:t>
            </a:r>
            <a:endParaRPr dirty="0"/>
          </a:p>
        </p:txBody>
      </p:sp>
      <p:pic>
        <p:nvPicPr>
          <p:cNvPr id="91" name="Google Shape;9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4866" y="69684"/>
            <a:ext cx="1537268" cy="116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326" y="136071"/>
            <a:ext cx="2751742" cy="89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A picture containing text, sign,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0670" y="4976502"/>
            <a:ext cx="1193077" cy="161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124" y="3590685"/>
            <a:ext cx="2057652" cy="197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C276-9530-32AB-D9C1-133F4615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Mix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EB457-3CAB-12B2-9B91-C2BD3AD51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only recently separated “Hyperloop”, so part of it is in “Other”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D63FF-CABC-F7A4-C2E5-74239B0A66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4A9BE-56FA-D051-16B8-236DC13A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09" y="2171450"/>
            <a:ext cx="3931920" cy="2443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CE585-B728-B95F-E888-9A25898BD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" y="2180975"/>
            <a:ext cx="3931920" cy="2443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849812-10E8-438C-D97E-A7F1DBC0F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55" y="2185738"/>
            <a:ext cx="3931920" cy="2454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6F7550-11A7-D6BB-9A53-008B428DA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483" y="4828952"/>
            <a:ext cx="3931920" cy="1453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5BA37D-8238-69BB-B434-3B1A8DA77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5780" y="4838476"/>
            <a:ext cx="3931920" cy="14407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D37A34-3091-CA43-A6B4-22B848D47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29" y="4843238"/>
            <a:ext cx="3931920" cy="14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2E92-5E36-1653-B70B-CA318F23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D3BDC-FC0A-7322-D1DC-52F81029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5" y="1509311"/>
            <a:ext cx="5398495" cy="464911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This year we had increase in ERROR_E type of failures</a:t>
            </a:r>
          </a:p>
          <a:p>
            <a:endParaRPr lang="en-US" sz="1800" dirty="0"/>
          </a:p>
          <a:p>
            <a:r>
              <a:rPr lang="en-US" sz="1800" dirty="0"/>
              <a:t>We have seen CVMFS failures at LBL</a:t>
            </a:r>
          </a:p>
          <a:p>
            <a:endParaRPr lang="en-US" sz="1800" dirty="0"/>
          </a:p>
          <a:p>
            <a:r>
              <a:rPr lang="en-US" sz="1800" dirty="0"/>
              <a:t>Strangely only ALICE mount would fail</a:t>
            </a:r>
          </a:p>
          <a:p>
            <a:endParaRPr lang="en-US" sz="1800" dirty="0"/>
          </a:p>
          <a:p>
            <a:r>
              <a:rPr lang="en-US" sz="1800" dirty="0"/>
              <a:t>Currently we have a </a:t>
            </a:r>
            <a:r>
              <a:rPr lang="en-US" sz="1800" dirty="0" err="1"/>
              <a:t>cron</a:t>
            </a:r>
            <a:r>
              <a:rPr lang="en-US" sz="1800" dirty="0"/>
              <a:t> job in place that remounts CVMFS</a:t>
            </a:r>
          </a:p>
          <a:p>
            <a:endParaRPr lang="en-US" sz="1800" dirty="0"/>
          </a:p>
          <a:p>
            <a:r>
              <a:rPr lang="en-US" sz="1800" dirty="0"/>
              <a:t>And we had an EOS meltdown</a:t>
            </a:r>
          </a:p>
          <a:p>
            <a:endParaRPr lang="en-US" sz="1800" dirty="0"/>
          </a:p>
          <a:p>
            <a:r>
              <a:rPr lang="en-US" sz="1800" dirty="0"/>
              <a:t>Combination of these two caused problems on both LBL_HPCS and Lr clusters</a:t>
            </a:r>
          </a:p>
          <a:p>
            <a:endParaRPr lang="en-US" sz="1800" dirty="0"/>
          </a:p>
          <a:p>
            <a:r>
              <a:rPr lang="en-US" sz="1800" dirty="0"/>
              <a:t>Fortunately, the issue was resolved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AB00A-8D62-D545-3FD2-F60D82041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09DDA0EF-66D2-5196-125D-284C620E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25" y="523875"/>
            <a:ext cx="5029200" cy="2946797"/>
          </a:xfrm>
          <a:prstGeom prst="rect">
            <a:avLst/>
          </a:prstGeom>
        </p:spPr>
      </p:pic>
      <p:pic>
        <p:nvPicPr>
          <p:cNvPr id="9" name="Picture 8" descr="A picture containing text, screenshot, multimedia software, software&#10;&#10;Description automatically generated">
            <a:extLst>
              <a:ext uri="{FF2B5EF4-FFF2-40B4-BE49-F238E27FC236}">
                <a16:creationId xmlns:a16="http://schemas.microsoft.com/office/drawing/2014/main" id="{CB9EDD4C-BF7A-38E0-1AD6-23CDDD50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00" y="3645675"/>
            <a:ext cx="5029200" cy="2946797"/>
          </a:xfrm>
          <a:prstGeom prst="rect">
            <a:avLst/>
          </a:prstGeom>
        </p:spPr>
      </p:pic>
      <p:pic>
        <p:nvPicPr>
          <p:cNvPr id="11" name="Picture 10" descr="A picture containing text, screenshot, diagram, multimedia software&#10;&#10;Description automatically generated">
            <a:extLst>
              <a:ext uri="{FF2B5EF4-FFF2-40B4-BE49-F238E27FC236}">
                <a16:creationId xmlns:a16="http://schemas.microsoft.com/office/drawing/2014/main" id="{7D8845BB-AE62-71A2-8C6E-D2D55A098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533401"/>
            <a:ext cx="5029200" cy="29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lot, line, handwriting&#10;&#10;Description automatically generated">
            <a:extLst>
              <a:ext uri="{FF2B5EF4-FFF2-40B4-BE49-F238E27FC236}">
                <a16:creationId xmlns:a16="http://schemas.microsoft.com/office/drawing/2014/main" id="{F1346E01-0213-9749-ADE7-17A65DB0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1590676"/>
            <a:ext cx="8229600" cy="4822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A5885-58B1-AF4B-FF76-F6FCBA0F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Performance | RRB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402CC-CCA0-9FEC-BEE2-F9099B8B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55" y="1377693"/>
            <a:ext cx="3727289" cy="4649118"/>
          </a:xfrm>
        </p:spPr>
        <p:txBody>
          <a:bodyPr>
            <a:normAutofit/>
          </a:bodyPr>
          <a:lstStyle/>
          <a:p>
            <a:r>
              <a:rPr lang="en-US" sz="2400" dirty="0"/>
              <a:t>Slightly under pledges</a:t>
            </a:r>
          </a:p>
          <a:p>
            <a:r>
              <a:rPr lang="en-US" sz="2400" dirty="0"/>
              <a:t>Lawrencium fills the gap</a:t>
            </a:r>
          </a:p>
          <a:p>
            <a:r>
              <a:rPr lang="en-US" sz="2400" dirty="0"/>
              <a:t>Almost no downtime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E253A-9CEC-DB3E-F226-6194046E6B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Google Shape;280;p20">
            <a:extLst>
              <a:ext uri="{FF2B5EF4-FFF2-40B4-BE49-F238E27FC236}">
                <a16:creationId xmlns:a16="http://schemas.microsoft.com/office/drawing/2014/main" id="{042F2970-CF0A-5E91-3886-CCCDEBAFD416}"/>
              </a:ext>
            </a:extLst>
          </p:cNvPr>
          <p:cNvCxnSpPr>
            <a:cxnSpLocks/>
          </p:cNvCxnSpPr>
          <p:nvPr/>
        </p:nvCxnSpPr>
        <p:spPr>
          <a:xfrm>
            <a:off x="8653195" y="1801957"/>
            <a:ext cx="0" cy="41277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288;p20">
            <a:extLst>
              <a:ext uri="{FF2B5EF4-FFF2-40B4-BE49-F238E27FC236}">
                <a16:creationId xmlns:a16="http://schemas.microsoft.com/office/drawing/2014/main" id="{BE5AEAED-268E-F8CF-288C-9D20CF58E459}"/>
              </a:ext>
            </a:extLst>
          </p:cNvPr>
          <p:cNvCxnSpPr>
            <a:cxnSpLocks/>
          </p:cNvCxnSpPr>
          <p:nvPr/>
        </p:nvCxnSpPr>
        <p:spPr>
          <a:xfrm>
            <a:off x="4343400" y="4097434"/>
            <a:ext cx="7691438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289;p20">
            <a:extLst>
              <a:ext uri="{FF2B5EF4-FFF2-40B4-BE49-F238E27FC236}">
                <a16:creationId xmlns:a16="http://schemas.microsoft.com/office/drawing/2014/main" id="{6EA1FC5A-0A68-0DC0-D93F-37F8161D763D}"/>
              </a:ext>
            </a:extLst>
          </p:cNvPr>
          <p:cNvCxnSpPr>
            <a:cxnSpLocks/>
          </p:cNvCxnSpPr>
          <p:nvPr/>
        </p:nvCxnSpPr>
        <p:spPr>
          <a:xfrm>
            <a:off x="4366445" y="3218296"/>
            <a:ext cx="7658868" cy="0"/>
          </a:xfrm>
          <a:prstGeom prst="straightConnector1">
            <a:avLst/>
          </a:prstGeom>
          <a:noFill/>
          <a:ln w="19050" cap="flat" cmpd="sng">
            <a:solidFill>
              <a:srgbClr val="B83C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291;p20">
            <a:extLst>
              <a:ext uri="{FF2B5EF4-FFF2-40B4-BE49-F238E27FC236}">
                <a16:creationId xmlns:a16="http://schemas.microsoft.com/office/drawing/2014/main" id="{A008FA18-E18A-3F86-B63D-CB346369B2E6}"/>
              </a:ext>
            </a:extLst>
          </p:cNvPr>
          <p:cNvSpPr txBox="1"/>
          <p:nvPr/>
        </p:nvSpPr>
        <p:spPr>
          <a:xfrm>
            <a:off x="6631131" y="1757805"/>
            <a:ext cx="14902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ORNL whole-node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</a:t>
            </a:r>
            <a:endParaRPr dirty="0"/>
          </a:p>
        </p:txBody>
      </p:sp>
      <p:cxnSp>
        <p:nvCxnSpPr>
          <p:cNvPr id="17" name="Google Shape;292;p20">
            <a:extLst>
              <a:ext uri="{FF2B5EF4-FFF2-40B4-BE49-F238E27FC236}">
                <a16:creationId xmlns:a16="http://schemas.microsoft.com/office/drawing/2014/main" id="{0B0E6EED-1160-6579-5562-481B5B2BD398}"/>
              </a:ext>
            </a:extLst>
          </p:cNvPr>
          <p:cNvCxnSpPr>
            <a:cxnSpLocks/>
          </p:cNvCxnSpPr>
          <p:nvPr/>
        </p:nvCxnSpPr>
        <p:spPr>
          <a:xfrm>
            <a:off x="7602738" y="2104194"/>
            <a:ext cx="95311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" name="Google Shape;291;p20">
            <a:extLst>
              <a:ext uri="{FF2B5EF4-FFF2-40B4-BE49-F238E27FC236}">
                <a16:creationId xmlns:a16="http://schemas.microsoft.com/office/drawing/2014/main" id="{AAF1AB23-7097-BB30-2B70-7C550A654686}"/>
              </a:ext>
            </a:extLst>
          </p:cNvPr>
          <p:cNvSpPr txBox="1"/>
          <p:nvPr/>
        </p:nvSpPr>
        <p:spPr>
          <a:xfrm>
            <a:off x="5908963" y="2953625"/>
            <a:ext cx="149024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ORNL Pledge</a:t>
            </a:r>
            <a:endParaRPr dirty="0"/>
          </a:p>
        </p:txBody>
      </p:sp>
      <p:sp>
        <p:nvSpPr>
          <p:cNvPr id="31" name="Google Shape;291;p20">
            <a:extLst>
              <a:ext uri="{FF2B5EF4-FFF2-40B4-BE49-F238E27FC236}">
                <a16:creationId xmlns:a16="http://schemas.microsoft.com/office/drawing/2014/main" id="{FA971AAD-2818-BF8E-B0C4-FF5B9C9090C4}"/>
              </a:ext>
            </a:extLst>
          </p:cNvPr>
          <p:cNvSpPr txBox="1"/>
          <p:nvPr/>
        </p:nvSpPr>
        <p:spPr>
          <a:xfrm>
            <a:off x="5500254" y="3784898"/>
            <a:ext cx="149024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LBNL Pledge</a:t>
            </a:r>
            <a:endParaRPr dirty="0"/>
          </a:p>
        </p:txBody>
      </p:sp>
      <p:cxnSp>
        <p:nvCxnSpPr>
          <p:cNvPr id="11" name="Google Shape;280;p20">
            <a:extLst>
              <a:ext uri="{FF2B5EF4-FFF2-40B4-BE49-F238E27FC236}">
                <a16:creationId xmlns:a16="http://schemas.microsoft.com/office/drawing/2014/main" id="{2ED3C5A4-73A7-A38D-B82D-5150E5F57871}"/>
              </a:ext>
            </a:extLst>
          </p:cNvPr>
          <p:cNvCxnSpPr>
            <a:cxnSpLocks/>
          </p:cNvCxnSpPr>
          <p:nvPr/>
        </p:nvCxnSpPr>
        <p:spPr>
          <a:xfrm>
            <a:off x="10891570" y="1811482"/>
            <a:ext cx="0" cy="41277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2" name="Google Shape;291;p20">
            <a:extLst>
              <a:ext uri="{FF2B5EF4-FFF2-40B4-BE49-F238E27FC236}">
                <a16:creationId xmlns:a16="http://schemas.microsoft.com/office/drawing/2014/main" id="{61309119-FCBD-66FB-C615-E3747E037669}"/>
              </a:ext>
            </a:extLst>
          </p:cNvPr>
          <p:cNvSpPr txBox="1"/>
          <p:nvPr/>
        </p:nvSpPr>
        <p:spPr>
          <a:xfrm>
            <a:off x="8869506" y="1786380"/>
            <a:ext cx="149024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nodes to Lr</a:t>
            </a:r>
            <a:endParaRPr dirty="0"/>
          </a:p>
        </p:txBody>
      </p:sp>
      <p:cxnSp>
        <p:nvCxnSpPr>
          <p:cNvPr id="15" name="Google Shape;292;p20">
            <a:extLst>
              <a:ext uri="{FF2B5EF4-FFF2-40B4-BE49-F238E27FC236}">
                <a16:creationId xmlns:a16="http://schemas.microsoft.com/office/drawing/2014/main" id="{15E3EAA6-D1AE-6B5F-874B-DEEDA35634A1}"/>
              </a:ext>
            </a:extLst>
          </p:cNvPr>
          <p:cNvCxnSpPr>
            <a:cxnSpLocks/>
          </p:cNvCxnSpPr>
          <p:nvPr/>
        </p:nvCxnSpPr>
        <p:spPr>
          <a:xfrm>
            <a:off x="9841113" y="2132769"/>
            <a:ext cx="95311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" name="Picture 18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B2351BE0-ADF3-C574-3507-9625E6BFB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4267200"/>
            <a:ext cx="3673856" cy="2152650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BB2B9D-ACC9-755F-CFA5-74D4AFFF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724" y="571500"/>
            <a:ext cx="2795977" cy="1195554"/>
          </a:xfrm>
          <a:prstGeom prst="rect">
            <a:avLst/>
          </a:prstGeom>
        </p:spPr>
      </p:pic>
      <p:pic>
        <p:nvPicPr>
          <p:cNvPr id="24" name="Picture 2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BD5BF8E-D362-09AF-FA09-806EF5D82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" y="2874221"/>
            <a:ext cx="3253301" cy="12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87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EE08-2B39-2C16-31F7-179F9700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jobs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2448-3671-B2D8-E7CA-CDD488CE5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ORNL and Lr run whole-node, hence central services schedule mix of multi-core and single-core jobs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7B8A8-FF37-6D50-86F6-F92F6E4FF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, handwriting, plot, line&#10;&#10;Description automatically generated">
            <a:extLst>
              <a:ext uri="{FF2B5EF4-FFF2-40B4-BE49-F238E27FC236}">
                <a16:creationId xmlns:a16="http://schemas.microsoft.com/office/drawing/2014/main" id="{441B9650-BAC7-7F13-217C-BDB34709B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2642369"/>
            <a:ext cx="6105525" cy="3577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E7740-2B38-8199-36D8-A2CC20DB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028" y="2566790"/>
            <a:ext cx="5486400" cy="1814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121BF3-63ED-474D-D538-641F6DD31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261" y="4481312"/>
            <a:ext cx="5486400" cy="18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4AB1-9B89-B10D-2E4F-0A8C82E1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RRB CPU Delivery vs. Obligations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2D950-A071-FBFD-AF3C-589651FD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205345"/>
            <a:ext cx="11512626" cy="4953084"/>
          </a:xfrm>
        </p:spPr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Due to some budget uncertainties the FY2021-2022 hardware acquisition was postponed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000" dirty="0"/>
              <a:t>LBNL CPU is awaiting deployment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000" dirty="0"/>
              <a:t>LBNL storage is being procured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000" dirty="0"/>
              <a:t>ORNL CPU is racked and nearly ready to be used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sz="2000" dirty="0"/>
              <a:t>ORNL storage is deployed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This causes slight under delivery for the ALICE-USA sites starting RRB2022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Lawrencium puts us over the pledge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Below are the number for the RRB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5EB9E-C91E-55EC-4CAF-B893387F3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1F8AC47-87AE-8C27-00BD-AE4B558C8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4428"/>
              </p:ext>
            </p:extLst>
          </p:nvPr>
        </p:nvGraphicFramePr>
        <p:xfrm>
          <a:off x="674255" y="4608036"/>
          <a:ext cx="2870200" cy="1472565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3598977554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9842490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CPU Obligations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kHS06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3634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ALICE-USA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0003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LBNL HPCS T2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9681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ORNL T2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312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DD053F-E7FC-DDFF-9EBC-8F33DB679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53418"/>
              </p:ext>
            </p:extLst>
          </p:nvPr>
        </p:nvGraphicFramePr>
        <p:xfrm>
          <a:off x="4146550" y="4485163"/>
          <a:ext cx="7626350" cy="1744329"/>
        </p:xfrm>
        <a:graphic>
          <a:graphicData uri="http://schemas.openxmlformats.org/drawingml/2006/table">
            <a:tbl>
              <a:tblPr/>
              <a:tblGrid>
                <a:gridCol w="1525270">
                  <a:extLst>
                    <a:ext uri="{9D8B030D-6E8A-4147-A177-3AD203B41FA5}">
                      <a16:colId xmlns:a16="http://schemas.microsoft.com/office/drawing/2014/main" val="165943027"/>
                    </a:ext>
                  </a:extLst>
                </a:gridCol>
                <a:gridCol w="1525270">
                  <a:extLst>
                    <a:ext uri="{9D8B030D-6E8A-4147-A177-3AD203B41FA5}">
                      <a16:colId xmlns:a16="http://schemas.microsoft.com/office/drawing/2014/main" val="4133453429"/>
                    </a:ext>
                  </a:extLst>
                </a:gridCol>
                <a:gridCol w="1525270">
                  <a:extLst>
                    <a:ext uri="{9D8B030D-6E8A-4147-A177-3AD203B41FA5}">
                      <a16:colId xmlns:a16="http://schemas.microsoft.com/office/drawing/2014/main" val="3087015304"/>
                    </a:ext>
                  </a:extLst>
                </a:gridCol>
                <a:gridCol w="1525270">
                  <a:extLst>
                    <a:ext uri="{9D8B030D-6E8A-4147-A177-3AD203B41FA5}">
                      <a16:colId xmlns:a16="http://schemas.microsoft.com/office/drawing/2014/main" val="702963672"/>
                    </a:ext>
                  </a:extLst>
                </a:gridCol>
                <a:gridCol w="1525270">
                  <a:extLst>
                    <a:ext uri="{9D8B030D-6E8A-4147-A177-3AD203B41FA5}">
                      <a16:colId xmlns:a16="http://schemas.microsoft.com/office/drawing/2014/main" val="2413696103"/>
                    </a:ext>
                  </a:extLst>
                </a:gridCol>
              </a:tblGrid>
              <a:tr h="61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US Resources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CPU/Core</a:t>
                      </a:r>
                      <a:b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[HS06/Core]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ALICE-USA Obligation</a:t>
                      </a:r>
                      <a:b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[MHS06 x hr]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CPU Delivered</a:t>
                      </a:r>
                      <a:b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[MHS06 x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b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(ML reporter)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Delivered per Obligation [%]</a:t>
                      </a:r>
                      <a:b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(ML reported)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82094"/>
                  </a:ext>
                </a:extLst>
              </a:tr>
              <a:tr h="225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HPCS_Lr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359.16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01264"/>
                  </a:ext>
                </a:extLst>
              </a:tr>
              <a:tr h="225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LBNL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11958"/>
                  </a:ext>
                </a:extLst>
              </a:tr>
              <a:tr h="27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ORNL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6941"/>
                  </a:ext>
                </a:extLst>
              </a:tr>
              <a:tr h="371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718.32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825.87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93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69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9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Storage Performance | RRB 2022</a:t>
            </a:r>
            <a:endParaRPr dirty="0"/>
          </a:p>
        </p:txBody>
      </p:sp>
      <p:sp>
        <p:nvSpPr>
          <p:cNvPr id="318" name="Google Shape;318;p23"/>
          <p:cNvSpPr txBox="1">
            <a:spLocks noGrp="1"/>
          </p:cNvSpPr>
          <p:nvPr>
            <p:ph type="body" idx="1"/>
          </p:nvPr>
        </p:nvSpPr>
        <p:spPr>
          <a:xfrm>
            <a:off x="348343" y="1302327"/>
            <a:ext cx="3770811" cy="487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SE availability – nearly perfect</a:t>
            </a:r>
          </a:p>
          <a:p>
            <a:pPr marL="685800" lvl="1" indent="-228600">
              <a:spcBef>
                <a:spcPts val="0"/>
              </a:spcBef>
              <a:buSzPts val="2000"/>
            </a:pPr>
            <a:r>
              <a:rPr lang="en-US" dirty="0"/>
              <a:t>With a caveat in March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IPv6 has been up at LBNL since early RRB2021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IPv6 at ORNL is </a:t>
            </a:r>
            <a:r>
              <a:rPr lang="en-US" sz="2000" u="sng" dirty="0"/>
              <a:t>still</a:t>
            </a:r>
            <a:r>
              <a:rPr lang="en-US" sz="2000" dirty="0"/>
              <a:t> looming on a horizon</a:t>
            </a:r>
          </a:p>
        </p:txBody>
      </p:sp>
      <p:sp>
        <p:nvSpPr>
          <p:cNvPr id="319" name="Google Shape;319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127863" y="1053736"/>
            <a:ext cx="7097486" cy="27432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3"/>
          <p:cNvSpPr txBox="1"/>
          <p:nvPr/>
        </p:nvSpPr>
        <p:spPr>
          <a:xfrm>
            <a:off x="7154907" y="1127215"/>
            <a:ext cx="1249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IPv4/IPv6</a:t>
            </a:r>
            <a:endParaRPr dirty="0"/>
          </a:p>
        </p:txBody>
      </p:sp>
      <p:sp>
        <p:nvSpPr>
          <p:cNvPr id="327" name="Google Shape;327;p23"/>
          <p:cNvSpPr/>
          <p:nvPr/>
        </p:nvSpPr>
        <p:spPr>
          <a:xfrm>
            <a:off x="4127863" y="4019551"/>
            <a:ext cx="7097486" cy="27432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7354810" y="4043226"/>
            <a:ext cx="12650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IPv6 Only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D74A26-20CD-6E9D-7274-C8E6736E1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7442"/>
              </p:ext>
            </p:extLst>
          </p:nvPr>
        </p:nvGraphicFramePr>
        <p:xfrm>
          <a:off x="376383" y="4467321"/>
          <a:ext cx="3128818" cy="1112520"/>
        </p:xfrm>
        <a:graphic>
          <a:graphicData uri="http://schemas.openxmlformats.org/drawingml/2006/table">
            <a:tbl>
              <a:tblPr firstRow="1" bandRow="1">
                <a:tableStyleId>{EAC636DC-C192-42FA-8222-511AABA49DA2}</a:tableStyleId>
              </a:tblPr>
              <a:tblGrid>
                <a:gridCol w="856672">
                  <a:extLst>
                    <a:ext uri="{9D8B030D-6E8A-4147-A177-3AD203B41FA5}">
                      <a16:colId xmlns:a16="http://schemas.microsoft.com/office/drawing/2014/main" val="2051972145"/>
                    </a:ext>
                  </a:extLst>
                </a:gridCol>
                <a:gridCol w="1087581">
                  <a:extLst>
                    <a:ext uri="{9D8B030D-6E8A-4147-A177-3AD203B41FA5}">
                      <a16:colId xmlns:a16="http://schemas.microsoft.com/office/drawing/2014/main" val="1832328137"/>
                    </a:ext>
                  </a:extLst>
                </a:gridCol>
                <a:gridCol w="1184565">
                  <a:extLst>
                    <a:ext uri="{9D8B030D-6E8A-4147-A177-3AD203B41FA5}">
                      <a16:colId xmlns:a16="http://schemas.microsoft.com/office/drawing/2014/main" val="3980382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228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LBNL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2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ORNL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38023"/>
                  </a:ext>
                </a:extLst>
              </a:tr>
            </a:tbl>
          </a:graphicData>
        </a:graphic>
      </p:graphicFrame>
      <p:pic>
        <p:nvPicPr>
          <p:cNvPr id="3" name="Picture 2" descr="A picture containing text, screenshot, line, colorfulness&#10;&#10;Description automatically generated">
            <a:extLst>
              <a:ext uri="{FF2B5EF4-FFF2-40B4-BE49-F238E27FC236}">
                <a16:creationId xmlns:a16="http://schemas.microsoft.com/office/drawing/2014/main" id="{E55F11FA-A628-D774-087D-0E4445231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643187"/>
            <a:ext cx="6858000" cy="966978"/>
          </a:xfrm>
          <a:prstGeom prst="rect">
            <a:avLst/>
          </a:prstGeom>
        </p:spPr>
      </p:pic>
      <p:pic>
        <p:nvPicPr>
          <p:cNvPr id="7" name="Picture 6" descr="A picture containing text, screenshot, line, colorfulness&#10;&#10;Description automatically generated">
            <a:extLst>
              <a:ext uri="{FF2B5EF4-FFF2-40B4-BE49-F238E27FC236}">
                <a16:creationId xmlns:a16="http://schemas.microsoft.com/office/drawing/2014/main" id="{28E1F29E-45CF-362E-07AD-A9F63E4B1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800" y="1564462"/>
            <a:ext cx="6858000" cy="966978"/>
          </a:xfrm>
          <a:prstGeom prst="rect">
            <a:avLst/>
          </a:prstGeom>
        </p:spPr>
      </p:pic>
      <p:pic>
        <p:nvPicPr>
          <p:cNvPr id="10" name="Picture 9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3AC9FAC1-9DC8-0DD4-4E08-859092D00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75" y="4443412"/>
            <a:ext cx="6858000" cy="966978"/>
          </a:xfrm>
          <a:prstGeom prst="rect">
            <a:avLst/>
          </a:prstGeom>
        </p:spPr>
      </p:pic>
      <p:pic>
        <p:nvPicPr>
          <p:cNvPr id="12" name="Picture 11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F1CA60CB-3A50-A6BD-720C-5C728413C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800" y="5631637"/>
            <a:ext cx="6858000" cy="966978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D63F-5BFB-265F-AF7C-194CEC82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 Issues at LBL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C3DBB-1DBE-4600-5AA1-64F5CB882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Sometime this year problems with EOS started to trickle in</a:t>
            </a:r>
          </a:p>
          <a:p>
            <a:r>
              <a:rPr lang="en-US" sz="2000" dirty="0"/>
              <a:t>We have seen high numbers of corrupted/inaccessible files at EOS and discussed/debugged it during the last meeting at ORNL</a:t>
            </a:r>
          </a:p>
          <a:p>
            <a:r>
              <a:rPr lang="en-US" sz="2000" dirty="0"/>
              <a:t>The problem got worse sometime in February-March with successful checksum rates falling to 16%</a:t>
            </a:r>
          </a:p>
          <a:p>
            <a:r>
              <a:rPr lang="en-US" sz="2000" dirty="0"/>
              <a:t>Many jobs were failing, and John got deep into debugging the issues</a:t>
            </a:r>
          </a:p>
          <a:p>
            <a:r>
              <a:rPr lang="en-US" sz="2000" dirty="0"/>
              <a:t>Fixing EOS also fixed the problem with files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BBE60-F64B-C797-D078-12A0D9C75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5FC21-9B0C-6651-864C-E2350D7C8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7" y="4260104"/>
            <a:ext cx="5486400" cy="219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D3BBE-C085-3367-51AF-FB391CF88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14" y="4243210"/>
            <a:ext cx="5486400" cy="22330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E454B5-2CA6-6572-1BF2-376F3DD0D6AB}"/>
              </a:ext>
            </a:extLst>
          </p:cNvPr>
          <p:cNvCxnSpPr/>
          <p:nvPr/>
        </p:nvCxnSpPr>
        <p:spPr>
          <a:xfrm>
            <a:off x="3209925" y="2352675"/>
            <a:ext cx="542925" cy="2924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B66E83-F020-CF3B-EE14-2D2F103CF2E8}"/>
              </a:ext>
            </a:extLst>
          </p:cNvPr>
          <p:cNvCxnSpPr>
            <a:cxnSpLocks/>
          </p:cNvCxnSpPr>
          <p:nvPr/>
        </p:nvCxnSpPr>
        <p:spPr>
          <a:xfrm>
            <a:off x="4905375" y="3848100"/>
            <a:ext cx="4752975" cy="1476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2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EEDA-1F5D-1C84-EE3B-C9E34C43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25" y="2651760"/>
            <a:ext cx="11071952" cy="1325563"/>
          </a:xfrm>
        </p:spPr>
        <p:txBody>
          <a:bodyPr/>
          <a:lstStyle/>
          <a:p>
            <a:pPr algn="ctr"/>
            <a:r>
              <a:rPr lang="en-US" dirty="0"/>
              <a:t>Project Execution and Acquisition Plan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F3EA-72E7-E792-A243-A0D3E0F77F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/>
              <a:t>ALICE-USA Obligations and Acquisition Strategy</a:t>
            </a:r>
            <a:endParaRPr sz="4200" dirty="0"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367145" y="1496125"/>
            <a:ext cx="10986655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ALICE-USA collaboration share of resources in respect to WLCG / C-RCG recommendations for the next few years and planned hardware acquisition strategy table</a:t>
            </a:r>
            <a:endParaRPr dirty="0"/>
          </a:p>
        </p:txBody>
      </p:sp>
      <p:sp>
        <p:nvSpPr>
          <p:cNvPr id="158" name="Google Shape;158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159" name="Google Shape;159;p6"/>
          <p:cNvGraphicFramePr/>
          <p:nvPr/>
        </p:nvGraphicFramePr>
        <p:xfrm>
          <a:off x="448081" y="2216616"/>
          <a:ext cx="5340175" cy="3274990"/>
        </p:xfrm>
        <a:graphic>
          <a:graphicData uri="http://schemas.openxmlformats.org/drawingml/2006/table">
            <a:tbl>
              <a:tblPr>
                <a:noFill/>
                <a:tableStyleId>{EAC636DC-C192-42FA-8222-511AABA49DA2}</a:tableStyleId>
              </a:tblPr>
              <a:tblGrid>
                <a:gridCol w="15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FY2021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FY2022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FY2023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FY2024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FY2025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ALICE Requirements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CPU (kHS06)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852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1013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1164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1338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1579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Disk (PB)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163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ALICE-USA Participation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ALICE M&amp;O-A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561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571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ALICE-USA M&amp;O-A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ALICE-USA/ALICE (%)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8.20%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8.06%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8.13%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8.13%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8.13%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ALICE-USA Obligations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CPU (kHS06)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69.9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94.6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108.7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128.3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Disk (PB)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8.4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9.8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11.2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13.2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0" name="Google Shape;160;p6"/>
          <p:cNvGraphicFramePr/>
          <p:nvPr>
            <p:extLst>
              <p:ext uri="{D42A27DB-BD31-4B8C-83A1-F6EECF244321}">
                <p14:modId xmlns:p14="http://schemas.microsoft.com/office/powerpoint/2010/main" val="3170291929"/>
              </p:ext>
            </p:extLst>
          </p:nvPr>
        </p:nvGraphicFramePr>
        <p:xfrm>
          <a:off x="6095989" y="2216619"/>
          <a:ext cx="5652200" cy="2556400"/>
        </p:xfrm>
        <a:graphic>
          <a:graphicData uri="http://schemas.openxmlformats.org/drawingml/2006/table">
            <a:tbl>
              <a:tblPr>
                <a:noFill/>
                <a:tableStyleId>{EAC636DC-C192-42FA-8222-511AABA49DA2}</a:tableStyleId>
              </a:tblPr>
              <a:tblGrid>
                <a:gridCol w="159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9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Resource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Installed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FY2022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FY2023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FY2024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FY2025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LBNL HW &amp; Costs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600" marR="4600" marT="46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 change (+/- kHS06)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600" marR="4600" marT="46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-7.0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+11.0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 Installed (kHS06)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Disk change (+/- PB)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600" marR="4600" marT="46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-1.6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+2.1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+0.9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Disk installed (PB)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2.75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4.75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4.75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5.25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6.15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ORNL HW &amp; Costs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dirty="0"/>
                    </a:p>
                  </a:txBody>
                  <a:tcPr marL="4600" marR="4600" marT="46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 change (+/- kHS06)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600" marR="4600" marT="46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-10.0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+16.0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-11.0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+17.0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+7.0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+10.0</a:t>
                      </a:r>
                      <a:endParaRPr dirty="0"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 Installed (kHS06)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Disk change (+/- PB)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600" marR="4600" marT="46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-2.75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+1.2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+0.9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Disk installed (PB)</a:t>
                      </a:r>
                      <a:endParaRPr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2.75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6.20</a:t>
                      </a:r>
                      <a:endParaRPr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7.10</a:t>
                      </a:r>
                      <a:endParaRPr dirty="0"/>
                    </a:p>
                  </a:txBody>
                  <a:tcPr marL="4600" marR="4600" marT="4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CPU Acquisition</a:t>
            </a:r>
            <a:endParaRPr dirty="0"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290946" y="1246506"/>
            <a:ext cx="56110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We are gradually retiring out of warranty hardware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HS06 for the planned CPU acquisition is roughly estimated based on the measurements we made on similar nodes</a:t>
            </a:r>
            <a:endParaRPr dirty="0"/>
          </a:p>
        </p:txBody>
      </p:sp>
      <p:sp>
        <p:nvSpPr>
          <p:cNvPr id="167" name="Google Shape;167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B8F588A9-425B-3B0F-9408-7BE7834B0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577" y="3383280"/>
            <a:ext cx="3474720" cy="3474720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2D1BBBF5-3E9D-0521-B8CA-EC33E28E6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87" y="1371589"/>
            <a:ext cx="6400813" cy="5486411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plot&#10;&#10;Description automatically generated">
            <a:extLst>
              <a:ext uri="{FF2B5EF4-FFF2-40B4-BE49-F238E27FC236}">
                <a16:creationId xmlns:a16="http://schemas.microsoft.com/office/drawing/2014/main" id="{FAB482B5-1F1D-3AE5-F723-3DEAB4A05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19276"/>
            <a:ext cx="6400800" cy="3750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870CB-1437-B17B-C00B-55512507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570AD-C013-8C3B-F8A6-25A90345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473" y="960670"/>
            <a:ext cx="6131053" cy="5764326"/>
          </a:xfrm>
        </p:spPr>
        <p:txBody>
          <a:bodyPr>
            <a:noAutofit/>
          </a:bodyPr>
          <a:lstStyle/>
          <a:p>
            <a:r>
              <a:rPr lang="en-US" sz="1800" dirty="0"/>
              <a:t>Original Project Proposal - 2009</a:t>
            </a:r>
          </a:p>
          <a:p>
            <a:endParaRPr lang="en-US" sz="1800" dirty="0"/>
          </a:p>
          <a:p>
            <a:r>
              <a:rPr lang="en-US" sz="1800" dirty="0"/>
              <a:t>In operational since 2010</a:t>
            </a:r>
          </a:p>
          <a:p>
            <a:endParaRPr lang="en-US" sz="1800" dirty="0"/>
          </a:p>
          <a:p>
            <a:r>
              <a:rPr lang="en-US" sz="1800" dirty="0"/>
              <a:t>3-Year Project Review Cycle</a:t>
            </a:r>
          </a:p>
          <a:p>
            <a:pPr lvl="1"/>
            <a:r>
              <a:rPr lang="en-US" sz="1800" dirty="0"/>
              <a:t>Initial plan requested in 2014</a:t>
            </a:r>
          </a:p>
          <a:p>
            <a:pPr lvl="1"/>
            <a:r>
              <a:rPr lang="en-US" sz="1800" dirty="0"/>
              <a:t>Latest review in July 2021</a:t>
            </a:r>
          </a:p>
          <a:p>
            <a:pPr lvl="1"/>
            <a:endParaRPr lang="en-US" sz="1800" dirty="0"/>
          </a:p>
          <a:p>
            <a:r>
              <a:rPr lang="en-US" sz="1800" dirty="0"/>
              <a:t>Project Execution &amp; Acquisition Plan (PEAP)</a:t>
            </a:r>
          </a:p>
          <a:p>
            <a:pPr lvl="1"/>
            <a:r>
              <a:rPr lang="en-US" sz="1800" dirty="0"/>
              <a:t>Multi-year plan containing resource delivery, milestones, budget estimates, operations guide   </a:t>
            </a:r>
            <a:endParaRPr lang="en-US" sz="1800" dirty="0">
              <a:sym typeface="Wingdings"/>
            </a:endParaRPr>
          </a:p>
          <a:p>
            <a:pPr lvl="1"/>
            <a:r>
              <a:rPr lang="en-US" sz="1800" dirty="0"/>
              <a:t>updated annually &amp; submitted to DOE</a:t>
            </a:r>
          </a:p>
          <a:p>
            <a:pPr lvl="1"/>
            <a:r>
              <a:rPr lang="en-US" sz="1800" dirty="0"/>
              <a:t>Latest one submitted in October 2023</a:t>
            </a:r>
          </a:p>
          <a:p>
            <a:pPr lvl="1"/>
            <a:endParaRPr lang="en-US" sz="1800" dirty="0"/>
          </a:p>
          <a:p>
            <a:r>
              <a:rPr lang="en-US" sz="1800" dirty="0"/>
              <a:t>ALICE-USA Computing Website: </a:t>
            </a:r>
            <a:r>
              <a:rPr 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https://sites.google.com/lbl.gov/alice-usa-computing/meetings?authuser=1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83266-125D-61CD-839B-5116F58AD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7" name="Google Shape;134;p3">
            <a:extLst>
              <a:ext uri="{FF2B5EF4-FFF2-40B4-BE49-F238E27FC236}">
                <a16:creationId xmlns:a16="http://schemas.microsoft.com/office/drawing/2014/main" id="{8A7C2D11-F4F8-5464-BC01-EBBBE592675C}"/>
              </a:ext>
            </a:extLst>
          </p:cNvPr>
          <p:cNvSpPr txBox="1"/>
          <p:nvPr/>
        </p:nvSpPr>
        <p:spPr>
          <a:xfrm>
            <a:off x="8341252" y="4851197"/>
            <a:ext cx="57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PDSF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5;p3">
            <a:extLst>
              <a:ext uri="{FF2B5EF4-FFF2-40B4-BE49-F238E27FC236}">
                <a16:creationId xmlns:a16="http://schemas.microsoft.com/office/drawing/2014/main" id="{F9F3740F-5920-7EDA-296C-7CE195EA61C4}"/>
              </a:ext>
            </a:extLst>
          </p:cNvPr>
          <p:cNvSpPr txBox="1"/>
          <p:nvPr/>
        </p:nvSpPr>
        <p:spPr>
          <a:xfrm>
            <a:off x="10622082" y="3664456"/>
            <a:ext cx="6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ORNL</a:t>
            </a:r>
            <a:endParaRPr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6;p3">
            <a:extLst>
              <a:ext uri="{FF2B5EF4-FFF2-40B4-BE49-F238E27FC236}">
                <a16:creationId xmlns:a16="http://schemas.microsoft.com/office/drawing/2014/main" id="{E946C822-6AFB-5C1A-8D1A-A9247790C95F}"/>
              </a:ext>
            </a:extLst>
          </p:cNvPr>
          <p:cNvSpPr txBox="1"/>
          <p:nvPr/>
        </p:nvSpPr>
        <p:spPr>
          <a:xfrm>
            <a:off x="10861048" y="4510894"/>
            <a:ext cx="6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HPCS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7;p3">
            <a:extLst>
              <a:ext uri="{FF2B5EF4-FFF2-40B4-BE49-F238E27FC236}">
                <a16:creationId xmlns:a16="http://schemas.microsoft.com/office/drawing/2014/main" id="{A51DA97B-6D90-ED73-DC0C-310BCB55211A}"/>
              </a:ext>
            </a:extLst>
          </p:cNvPr>
          <p:cNvSpPr txBox="1"/>
          <p:nvPr/>
        </p:nvSpPr>
        <p:spPr>
          <a:xfrm>
            <a:off x="8269852" y="4517672"/>
            <a:ext cx="6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LNLL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8;p3">
            <a:extLst>
              <a:ext uri="{FF2B5EF4-FFF2-40B4-BE49-F238E27FC236}">
                <a16:creationId xmlns:a16="http://schemas.microsoft.com/office/drawing/2014/main" id="{5383A28C-416B-D993-B19C-8611E9AA362A}"/>
              </a:ext>
            </a:extLst>
          </p:cNvPr>
          <p:cNvSpPr txBox="1"/>
          <p:nvPr/>
        </p:nvSpPr>
        <p:spPr>
          <a:xfrm>
            <a:off x="9903402" y="2779372"/>
            <a:ext cx="12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Lawrencium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9;p3">
            <a:extLst>
              <a:ext uri="{FF2B5EF4-FFF2-40B4-BE49-F238E27FC236}">
                <a16:creationId xmlns:a16="http://schemas.microsoft.com/office/drawing/2014/main" id="{4D659863-B701-FFE8-5D8C-84E74974BE52}"/>
              </a:ext>
            </a:extLst>
          </p:cNvPr>
          <p:cNvSpPr txBox="1"/>
          <p:nvPr/>
        </p:nvSpPr>
        <p:spPr>
          <a:xfrm>
            <a:off x="9370027" y="3312747"/>
            <a:ext cx="12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NERSC-Cori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40;p3">
            <a:extLst>
              <a:ext uri="{FF2B5EF4-FFF2-40B4-BE49-F238E27FC236}">
                <a16:creationId xmlns:a16="http://schemas.microsoft.com/office/drawing/2014/main" id="{ED223023-4918-018F-29D1-DF721E49BB6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525752" y="3179572"/>
            <a:ext cx="1427100" cy="1300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Google Shape;141;p3">
            <a:extLst>
              <a:ext uri="{FF2B5EF4-FFF2-40B4-BE49-F238E27FC236}">
                <a16:creationId xmlns:a16="http://schemas.microsoft.com/office/drawing/2014/main" id="{422413D4-1CF8-073C-71F3-2A36283340B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992377" y="3712947"/>
            <a:ext cx="1922400" cy="13335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Google Shape;138;p3">
            <a:extLst>
              <a:ext uri="{FF2B5EF4-FFF2-40B4-BE49-F238E27FC236}">
                <a16:creationId xmlns:a16="http://schemas.microsoft.com/office/drawing/2014/main" id="{B2D1815F-0524-B851-4E5A-664BBFE434A1}"/>
              </a:ext>
            </a:extLst>
          </p:cNvPr>
          <p:cNvSpPr txBox="1"/>
          <p:nvPr/>
        </p:nvSpPr>
        <p:spPr>
          <a:xfrm>
            <a:off x="10055802" y="2103097"/>
            <a:ext cx="12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Perlmutter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140;p3">
            <a:extLst>
              <a:ext uri="{FF2B5EF4-FFF2-40B4-BE49-F238E27FC236}">
                <a16:creationId xmlns:a16="http://schemas.microsoft.com/office/drawing/2014/main" id="{3229D677-2C12-EE68-A072-C04A3518323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0678152" y="2503297"/>
            <a:ext cx="1427100" cy="1300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Storage Acquisition</a:t>
            </a:r>
            <a:endParaRPr dirty="0"/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455815" y="1268673"/>
            <a:ext cx="5003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000" dirty="0"/>
              <a:t>Our storage utilization has been on a lighter side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000" dirty="0"/>
              <a:t>We keep evaluating the utilization and purchase the new storage based on it and optimized for the available budget</a:t>
            </a:r>
            <a:endParaRPr sz="3600" dirty="0"/>
          </a:p>
        </p:txBody>
      </p:sp>
      <p:sp>
        <p:nvSpPr>
          <p:cNvPr id="177" name="Google Shape;177;p9"/>
          <p:cNvSpPr txBox="1">
            <a:spLocks noGrp="1"/>
          </p:cNvSpPr>
          <p:nvPr>
            <p:ph type="sldNum" idx="12"/>
          </p:nvPr>
        </p:nvSpPr>
        <p:spPr>
          <a:xfrm>
            <a:off x="11811000" y="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7C845A3C-AD24-455E-C68C-7B42AA61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67" y="3396298"/>
            <a:ext cx="3474720" cy="347472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F7FC5DEE-B395-D400-C55F-7D3FDDEDD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87" y="1371589"/>
            <a:ext cx="6400813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E634-EB2C-0F7E-0957-8CBCC57E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trends for the CPU and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133C0-5D0D-9566-CF51-6D96C29F9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CPU unit cost per HS06 is based on extrapolating the CPU clock frequency</a:t>
            </a:r>
          </a:p>
          <a:p>
            <a:r>
              <a:rPr lang="en-US" sz="2400" dirty="0"/>
              <a:t>We’ll measure the real HS06 values as soon as the new hardware is deployed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45198-ED53-1F7C-E6CF-0B30C3F6A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9BFD065C-6A2F-4FE5-27C4-88F92FF710F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59652" y="2640733"/>
            <a:ext cx="5486400" cy="3917950"/>
          </a:xfrm>
          <a:prstGeom prst="rect">
            <a:avLst/>
          </a:prstGeom>
          <a:ln/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94594AD5-C716-21C8-C676-318ACD6FD0B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6887" y="2650546"/>
            <a:ext cx="5486400" cy="39814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3918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0F56-459C-0ED6-3D86-86B80C3D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Delivered Resources by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852B9-D4C8-8306-5E63-CD756B526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result of the above-described plan is shown in this 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plan to proceed with both storage and CE plan as outlined in the PEAP 2023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982E-4997-5297-84AE-61B9D7F12D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D6289D-3FDA-CF52-24E7-56365D020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62275"/>
              </p:ext>
            </p:extLst>
          </p:nvPr>
        </p:nvGraphicFramePr>
        <p:xfrm>
          <a:off x="2563091" y="2001982"/>
          <a:ext cx="6791035" cy="2938824"/>
        </p:xfrm>
        <a:graphic>
          <a:graphicData uri="http://schemas.openxmlformats.org/drawingml/2006/table">
            <a:tbl>
              <a:tblPr/>
              <a:tblGrid>
                <a:gridCol w="2757161">
                  <a:extLst>
                    <a:ext uri="{9D8B030D-6E8A-4147-A177-3AD203B41FA5}">
                      <a16:colId xmlns:a16="http://schemas.microsoft.com/office/drawing/2014/main" val="3994210828"/>
                    </a:ext>
                  </a:extLst>
                </a:gridCol>
                <a:gridCol w="801342">
                  <a:extLst>
                    <a:ext uri="{9D8B030D-6E8A-4147-A177-3AD203B41FA5}">
                      <a16:colId xmlns:a16="http://schemas.microsoft.com/office/drawing/2014/main" val="1116568395"/>
                    </a:ext>
                  </a:extLst>
                </a:gridCol>
                <a:gridCol w="801342">
                  <a:extLst>
                    <a:ext uri="{9D8B030D-6E8A-4147-A177-3AD203B41FA5}">
                      <a16:colId xmlns:a16="http://schemas.microsoft.com/office/drawing/2014/main" val="553009402"/>
                    </a:ext>
                  </a:extLst>
                </a:gridCol>
                <a:gridCol w="801342">
                  <a:extLst>
                    <a:ext uri="{9D8B030D-6E8A-4147-A177-3AD203B41FA5}">
                      <a16:colId xmlns:a16="http://schemas.microsoft.com/office/drawing/2014/main" val="1903762208"/>
                    </a:ext>
                  </a:extLst>
                </a:gridCol>
                <a:gridCol w="801342">
                  <a:extLst>
                    <a:ext uri="{9D8B030D-6E8A-4147-A177-3AD203B41FA5}">
                      <a16:colId xmlns:a16="http://schemas.microsoft.com/office/drawing/2014/main" val="1006091160"/>
                    </a:ext>
                  </a:extLst>
                </a:gridCol>
                <a:gridCol w="828506">
                  <a:extLst>
                    <a:ext uri="{9D8B030D-6E8A-4147-A177-3AD203B41FA5}">
                      <a16:colId xmlns:a16="http://schemas.microsoft.com/office/drawing/2014/main" val="2510224441"/>
                    </a:ext>
                  </a:extLst>
                </a:gridCol>
              </a:tblGrid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08656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ALICE-USA Obligations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786754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(kHS06)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965009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(PB)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20785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ALICE-USA Plan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60077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(kHS06)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11852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CPU obligation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102.9%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99.4%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99.3%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743939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(PB)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237006"/>
                  </a:ext>
                </a:extLst>
              </a:tr>
              <a:tr h="3265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Disk obligation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73.7%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92.5%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99.1%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1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3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F76F-35EE-73EF-839D-975AE8EF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PEAP 2023 Quarterly Milestones – Q1-Q2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AF3E0-FD6F-9970-8422-144C7BCDA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310" y="1018309"/>
            <a:ext cx="11512626" cy="5493327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Q1 FY2023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Noto Sans" panose="020B0502040504020204" pitchFamily="34" charset="0"/>
              </a:rPr>
              <a:t>Submit 2023 WLCG pledges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Restore HTTPS support in EOS at ORNL – Low urgency</a:t>
            </a:r>
            <a:endParaRPr lang="en-US" sz="1600" dirty="0">
              <a:solidFill>
                <a:schemeClr val="accent4">
                  <a:lumMod val="75000"/>
                </a:schemeClr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Noto Sans" panose="020B0502040504020204" pitchFamily="34" charset="0"/>
              </a:rPr>
              <a:t>Present prototype AF configuration to ALICE grid team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Prepare storage for the prototype AF</a:t>
            </a:r>
            <a:endParaRPr lang="en-US" sz="1600" dirty="0">
              <a:solidFill>
                <a:srgbClr val="00B0F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ORNL: IPv6 support, upgrade perfsonar system and register with OSG</a:t>
            </a:r>
            <a:endParaRPr lang="en-US" sz="16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Hold Fall project meeting at ORNL or virtually</a:t>
            </a:r>
            <a:endParaRPr lang="en-US" sz="1600" dirty="0">
              <a:solidFill>
                <a:schemeClr val="accent6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Noto Sans" panose="020B0502040504020204" pitchFamily="34" charset="0"/>
              </a:rPr>
              <a:t>Receive and review 2023 ERCAP allocations at NERSC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Migrate ALICE Grid at NERSC from Cori to Perlmutter</a:t>
            </a:r>
            <a:endParaRPr lang="en-US" sz="1600" dirty="0">
              <a:solidFill>
                <a:srgbClr val="00B0F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Q2 FY2023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Test and move to whole-node scheduling at ORNL</a:t>
            </a:r>
            <a:endParaRPr lang="en-US" sz="1600" dirty="0">
              <a:solidFill>
                <a:schemeClr val="accent6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Attend EOS community workshop</a:t>
            </a:r>
            <a:endParaRPr lang="en-US" sz="1600" dirty="0">
              <a:solidFill>
                <a:srgbClr val="92D05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Deploy LBNL/HPCS perfsonar, register with OSG, and upgrade dashboard</a:t>
            </a:r>
            <a:endParaRPr lang="en-US" sz="16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Attend OSG All Hands meeting – in July</a:t>
            </a:r>
            <a:endParaRPr lang="en-US" sz="1600" dirty="0">
              <a:solidFill>
                <a:srgbClr val="7030A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Noto Sans" panose="020B0502040504020204" pitchFamily="34" charset="0"/>
              </a:rPr>
              <a:t>Set up analysis facility prototype at LBNL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Initiate the larger usage of NERSC by the ALICE-USA physicists to run jobs with access to T2 storage</a:t>
            </a:r>
            <a:endParaRPr lang="en-US" sz="16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Hold annual ALICE-USA/CERN resource review meeting at LBNL</a:t>
            </a:r>
            <a:endParaRPr lang="en-US" sz="1600" dirty="0">
              <a:solidFill>
                <a:srgbClr val="00B0F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Noto Sans" panose="020B0502040504020204" pitchFamily="34" charset="0"/>
              </a:rPr>
              <a:t>Purchase and deploy new CPU for the 2023 RRB year as needed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97AE2-70B9-B4E5-395F-1AC1115341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A9E8-5192-948C-C080-B361EEAA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PEAP 2023 Quarterly Milestones – Q3-Q4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2CFE9-7686-9FBE-AEB4-E71C20EAD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Q3 FY2023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Update Analysis Facility Proposal to DOE</a:t>
            </a: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Report status of ALICE-USA grid operations at annual ALICE T1/T2 Workshop</a:t>
            </a: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Review updated ALICE requirements for 2024-2025</a:t>
            </a: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Test and move to whole-node scheduling at LBNL</a:t>
            </a: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Q4 FY2023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Update PEAP for FY2024</a:t>
            </a: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Purchase and deploy remaining disk storage as needed depending on utilization</a:t>
            </a: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Submit FY2024 ERCAP request for NERSC HPC CPU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A6689-8930-A8F4-184A-A5DF25C50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NERSC Allocation</a:t>
            </a:r>
            <a:endParaRPr dirty="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149118" y="1373487"/>
            <a:ext cx="4506009" cy="437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As part of the project, we request allocation on NERSC HPCs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Cori – retiring May 31, 2022. Initially announced to retire in February 2023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Sergiu has done an extensive work to move the workflow to Perlmutter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Due to the low utilization last year, we were allocated third of the requested resource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Explicit request of GPU in 2023</a:t>
            </a:r>
            <a:endParaRPr dirty="0"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387" y="282965"/>
            <a:ext cx="1520615" cy="43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9176" y="801686"/>
            <a:ext cx="2692176" cy="55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1698" y="938456"/>
            <a:ext cx="1925551" cy="49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>
            <a:spLocks noGrp="1"/>
          </p:cNvSpPr>
          <p:nvPr>
            <p:ph type="sldNum" idx="12"/>
          </p:nvPr>
        </p:nvSpPr>
        <p:spPr>
          <a:xfrm>
            <a:off x="11811000" y="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6E526-FD31-2980-57CD-FCECF1688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420" y="1790330"/>
            <a:ext cx="7315200" cy="45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6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6F24-FF1E-239B-4AAA-DF60C120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Perlmutter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4FEFD-FA12-B0B0-28A4-A0C71DE3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2431" y="985436"/>
            <a:ext cx="6284319" cy="4649118"/>
          </a:xfrm>
        </p:spPr>
        <p:txBody>
          <a:bodyPr>
            <a:normAutofit/>
          </a:bodyPr>
          <a:lstStyle/>
          <a:p>
            <a:r>
              <a:rPr lang="en-US" sz="1800" u="sng" dirty="0"/>
              <a:t>Credit goes to Sergiu!!!</a:t>
            </a:r>
          </a:p>
          <a:p>
            <a:r>
              <a:rPr lang="en-US" sz="1800" dirty="0" err="1"/>
              <a:t>Superfacility</a:t>
            </a:r>
            <a:r>
              <a:rPr lang="en-US" sz="1800" dirty="0"/>
              <a:t> API is used for job management</a:t>
            </a:r>
          </a:p>
          <a:p>
            <a:r>
              <a:rPr lang="en-US" sz="1800" dirty="0"/>
              <a:t>Initially attempted to use SPIN</a:t>
            </a:r>
          </a:p>
          <a:p>
            <a:r>
              <a:rPr lang="en-US" sz="1800" dirty="0"/>
              <a:t>Later we added a new VO box on T2 to submit jobs to Perlmutter</a:t>
            </a:r>
          </a:p>
          <a:p>
            <a:r>
              <a:rPr lang="en-US" sz="1800" dirty="0"/>
              <a:t>300 TB of scratch space</a:t>
            </a:r>
          </a:p>
          <a:p>
            <a:r>
              <a:rPr lang="en-US" sz="1800" dirty="0"/>
              <a:t>Currently awaiting `</a:t>
            </a:r>
            <a:r>
              <a:rPr lang="en-US" sz="1800" dirty="0" err="1"/>
              <a:t>ulimit</a:t>
            </a:r>
            <a:r>
              <a:rPr lang="en-US" sz="1800" dirty="0"/>
              <a:t>` increase</a:t>
            </a:r>
          </a:p>
          <a:p>
            <a:r>
              <a:rPr lang="en-US" sz="1800" dirty="0"/>
              <a:t>Very quickly exhausted existing allocation</a:t>
            </a:r>
          </a:p>
          <a:p>
            <a:r>
              <a:rPr lang="en-US" sz="1800" dirty="0"/>
              <a:t>I will request additional resources up to the initial request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C058-2912-9DA1-8CC3-2F0F4DB8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F76BC-EA11-1596-895F-98EBD670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9" y="2795367"/>
            <a:ext cx="5486400" cy="2003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5063E-2FBA-1B89-0EC0-980001E06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1" y="942778"/>
            <a:ext cx="5486400" cy="178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2C741C-D1A4-2EF6-B681-74B4886CF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1" y="4857534"/>
            <a:ext cx="5486400" cy="1981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517DA-8540-D1E0-200E-AE2E62AF2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648955"/>
            <a:ext cx="6200775" cy="16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8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B1C6-6A6F-1309-D783-655272E9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4F41-C3C9-EC0D-22DE-F5277691C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ALICE-USA Computing project grows along with ALICE to meet it’s ALICE-USA obligations</a:t>
            </a: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Both T2 sites, operate with very high availability, reliability, and efficiency</a:t>
            </a: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We secured funds for 2022 scheduled upgrades and postponed ones from 2021</a:t>
            </a: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Further extended </a:t>
            </a:r>
            <a:r>
              <a:rPr lang="en-US" dirty="0" err="1"/>
              <a:t>ppportunistic</a:t>
            </a:r>
            <a:r>
              <a:rPr lang="en-US" dirty="0"/>
              <a:t> resources of Lawrencium which is a highly dependable resource that supplements the ALICE-USA pledged resources to meet the requirements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Sergiu successfully implemented SFAPI to submit jobs to Perlmutter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9BDE9-EDE3-BF64-3806-D411E79476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0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E4C14F9-D41A-39E7-AD4D-DEE797EAD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75B41-70AF-7E26-3669-FB83C713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B9F6-F155-59E7-B181-9F6D695583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4572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defTabSz="457200">
                <a:spcBef>
                  <a:spcPts val="0"/>
                </a:spcBef>
                <a:spcAft>
                  <a:spcPts val="600"/>
                </a:spcAft>
                <a:buNone/>
              </a:pPr>
              <a:t>28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4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A2A4-EEA5-E88F-DA9C-2994EB84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 Department of Energy Supported ALICE-USA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0531F-1C7E-AA64-8FA5-BD5DD7CB3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0"/>
            <a:ext cx="5718333" cy="5063369"/>
          </a:xfrm>
        </p:spPr>
        <p:txBody>
          <a:bodyPr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The project’s main goal is to fulfills DOE funded MoU-based ALICE USA obligations for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/>
              <a:t>11 Institutions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/>
              <a:t>46 </a:t>
            </a:r>
            <a:r>
              <a:rPr lang="en-US" sz="1800"/>
              <a:t>M&amp;OA</a:t>
            </a:r>
            <a:endParaRPr lang="en-US" sz="1800" dirty="0"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Operates ALICE grid facilities at 2 DOE labs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ALICE-USA Computing core group meets monthly, every third Tuesday of the Month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We keep very close contact on our SLACK channel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We try to hold two annual ALICE-USA Computing meetings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/>
              <a:t>Spring meeting at LBL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/>
              <a:t>Fall meeting at ORNL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80FED-3AAE-41CF-DE77-C9A383865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D651EF-6EFE-F5CF-F8B5-69BA6BF00473}"/>
              </a:ext>
            </a:extLst>
          </p:cNvPr>
          <p:cNvGrpSpPr/>
          <p:nvPr/>
        </p:nvGrpSpPr>
        <p:grpSpPr>
          <a:xfrm>
            <a:off x="6054437" y="1537855"/>
            <a:ext cx="5320801" cy="4541857"/>
            <a:chOff x="6247255" y="1690692"/>
            <a:chExt cx="5179269" cy="4113395"/>
          </a:xfrm>
        </p:grpSpPr>
        <p:grpSp>
          <p:nvGrpSpPr>
            <p:cNvPr id="6" name="Google Shape;102;p2">
              <a:extLst>
                <a:ext uri="{FF2B5EF4-FFF2-40B4-BE49-F238E27FC236}">
                  <a16:creationId xmlns:a16="http://schemas.microsoft.com/office/drawing/2014/main" id="{26A1780A-4A34-7FD7-A8E7-5CD421C045AE}"/>
                </a:ext>
              </a:extLst>
            </p:cNvPr>
            <p:cNvGrpSpPr/>
            <p:nvPr/>
          </p:nvGrpSpPr>
          <p:grpSpPr>
            <a:xfrm>
              <a:off x="6247255" y="1690692"/>
              <a:ext cx="5179269" cy="4113395"/>
              <a:chOff x="5302205" y="497220"/>
              <a:chExt cx="6641792" cy="5679916"/>
            </a:xfrm>
          </p:grpSpPr>
          <p:pic>
            <p:nvPicPr>
              <p:cNvPr id="9" name="Google Shape;103;p2" descr="Logo&#10;&#10;Description automatically generated">
                <a:extLst>
                  <a:ext uri="{FF2B5EF4-FFF2-40B4-BE49-F238E27FC236}">
                    <a16:creationId xmlns:a16="http://schemas.microsoft.com/office/drawing/2014/main" id="{698E77FB-7371-5E38-56B0-856C7F74811A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5365917" y="3624843"/>
                <a:ext cx="1732195" cy="1732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104;p2" descr="Logo&#10;&#10;Description automatically generated">
                <a:extLst>
                  <a:ext uri="{FF2B5EF4-FFF2-40B4-BE49-F238E27FC236}">
                    <a16:creationId xmlns:a16="http://schemas.microsoft.com/office/drawing/2014/main" id="{46CE1043-6251-91C7-5033-1BBB0046129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14955" y="1966946"/>
                <a:ext cx="1768768" cy="7635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05;p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308192D-B12B-402E-7A72-F4FCD3F4B1C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810528" y="1009265"/>
                <a:ext cx="1828800" cy="684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06;p2" descr="A black and white sign&#10;&#10;Description automatically generated with low confidence">
                <a:extLst>
                  <a:ext uri="{FF2B5EF4-FFF2-40B4-BE49-F238E27FC236}">
                    <a16:creationId xmlns:a16="http://schemas.microsoft.com/office/drawing/2014/main" id="{2193E45C-B944-A80A-20D6-020B95D43BD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045416" y="1771718"/>
                <a:ext cx="1828800" cy="5786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07;p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3D9F0A59-43A1-8B54-E4B8-83CBA8F9038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0324319" y="2559022"/>
                <a:ext cx="1619678" cy="1226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08;p2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3B502649-5F9E-5033-4D9C-A71AF872A2B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410295" y="4859207"/>
                <a:ext cx="1828800" cy="7202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09;p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15EAE67-562F-9CB8-8EBE-3A7E6B6C97D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2541" t="29111" r="11585" b="26368"/>
              <a:stretch/>
            </p:blipFill>
            <p:spPr>
              <a:xfrm>
                <a:off x="7371856" y="5611077"/>
                <a:ext cx="2081347" cy="5660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10;p2" descr="Logo&#10;&#10;Description automatically generated">
                <a:extLst>
                  <a:ext uri="{FF2B5EF4-FFF2-40B4-BE49-F238E27FC236}">
                    <a16:creationId xmlns:a16="http://schemas.microsoft.com/office/drawing/2014/main" id="{FE977613-1CC5-F595-1B44-750292014679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115195" y="3969778"/>
                <a:ext cx="1828800" cy="9433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11;p2">
                <a:extLst>
                  <a:ext uri="{FF2B5EF4-FFF2-40B4-BE49-F238E27FC236}">
                    <a16:creationId xmlns:a16="http://schemas.microsoft.com/office/drawing/2014/main" id="{9930DCD6-F9D1-79A2-290C-B7341EEEE13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649936" y="2636864"/>
                <a:ext cx="2057652" cy="197595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" name="Google Shape;112;p2">
                <a:extLst>
                  <a:ext uri="{FF2B5EF4-FFF2-40B4-BE49-F238E27FC236}">
                    <a16:creationId xmlns:a16="http://schemas.microsoft.com/office/drawing/2014/main" id="{840F453E-92AB-8D24-A3F3-2A445991D01F}"/>
                  </a:ext>
                </a:extLst>
              </p:cNvPr>
              <p:cNvCxnSpPr/>
              <p:nvPr/>
            </p:nvCxnSpPr>
            <p:spPr>
              <a:xfrm rot="10800000" flipH="1">
                <a:off x="7084955" y="3887845"/>
                <a:ext cx="572323" cy="2894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19" name="Google Shape;113;p2">
                <a:extLst>
                  <a:ext uri="{FF2B5EF4-FFF2-40B4-BE49-F238E27FC236}">
                    <a16:creationId xmlns:a16="http://schemas.microsoft.com/office/drawing/2014/main" id="{918A7B66-CEBD-6F2F-4DAF-80692264590A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 rot="10800000" flipH="1">
                <a:off x="7324695" y="4315307"/>
                <a:ext cx="621900" cy="54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0" name="Google Shape;114;p2">
                <a:extLst>
                  <a:ext uri="{FF2B5EF4-FFF2-40B4-BE49-F238E27FC236}">
                    <a16:creationId xmlns:a16="http://schemas.microsoft.com/office/drawing/2014/main" id="{1C73A40F-B07B-D6A6-6D7E-6EB519FC691A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rot="10800000">
                <a:off x="8678762" y="4612822"/>
                <a:ext cx="16500" cy="101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1" name="Google Shape;115;p2">
                <a:extLst>
                  <a:ext uri="{FF2B5EF4-FFF2-40B4-BE49-F238E27FC236}">
                    <a16:creationId xmlns:a16="http://schemas.microsoft.com/office/drawing/2014/main" id="{3CBE0FA8-3783-EB2D-E48C-6DBFA5DE8B45}"/>
                  </a:ext>
                </a:extLst>
              </p:cNvPr>
              <p:cNvCxnSpPr/>
              <p:nvPr/>
            </p:nvCxnSpPr>
            <p:spPr>
              <a:xfrm>
                <a:off x="7249416" y="2670837"/>
                <a:ext cx="690734" cy="24340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2" name="Google Shape;116;p2">
                <a:extLst>
                  <a:ext uri="{FF2B5EF4-FFF2-40B4-BE49-F238E27FC236}">
                    <a16:creationId xmlns:a16="http://schemas.microsoft.com/office/drawing/2014/main" id="{6C1E79A9-413A-5ECF-0A76-52F3E8B07D56}"/>
                  </a:ext>
                </a:extLst>
              </p:cNvPr>
              <p:cNvCxnSpPr/>
              <p:nvPr/>
            </p:nvCxnSpPr>
            <p:spPr>
              <a:xfrm flipH="1">
                <a:off x="8951886" y="1861692"/>
                <a:ext cx="501300" cy="71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3" name="Google Shape;117;p2">
                <a:extLst>
                  <a:ext uri="{FF2B5EF4-FFF2-40B4-BE49-F238E27FC236}">
                    <a16:creationId xmlns:a16="http://schemas.microsoft.com/office/drawing/2014/main" id="{8939BD85-102B-73A1-09BB-FA24E5BEEA1D}"/>
                  </a:ext>
                </a:extLst>
              </p:cNvPr>
              <p:cNvCxnSpPr>
                <a:endCxn id="12" idx="1"/>
              </p:cNvCxnSpPr>
              <p:nvPr/>
            </p:nvCxnSpPr>
            <p:spPr>
              <a:xfrm rot="10800000" flipH="1">
                <a:off x="9410016" y="2061040"/>
                <a:ext cx="635400" cy="797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4" name="Google Shape;118;p2">
                <a:extLst>
                  <a:ext uri="{FF2B5EF4-FFF2-40B4-BE49-F238E27FC236}">
                    <a16:creationId xmlns:a16="http://schemas.microsoft.com/office/drawing/2014/main" id="{CE1492C2-8648-E360-38D7-88E70A0D7632}"/>
                  </a:ext>
                </a:extLst>
              </p:cNvPr>
              <p:cNvCxnSpPr>
                <a:stCxn id="13" idx="1"/>
              </p:cNvCxnSpPr>
              <p:nvPr/>
            </p:nvCxnSpPr>
            <p:spPr>
              <a:xfrm flipH="1">
                <a:off x="9760019" y="3172385"/>
                <a:ext cx="564300" cy="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5" name="Google Shape;119;p2">
                <a:extLst>
                  <a:ext uri="{FF2B5EF4-FFF2-40B4-BE49-F238E27FC236}">
                    <a16:creationId xmlns:a16="http://schemas.microsoft.com/office/drawing/2014/main" id="{A0FBB075-7131-72E7-2E28-5645DA11C60F}"/>
                  </a:ext>
                </a:extLst>
              </p:cNvPr>
              <p:cNvCxnSpPr>
                <a:stCxn id="16" idx="1"/>
              </p:cNvCxnSpPr>
              <p:nvPr/>
            </p:nvCxnSpPr>
            <p:spPr>
              <a:xfrm rot="10800000">
                <a:off x="9651995" y="4160056"/>
                <a:ext cx="463200" cy="28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pic>
            <p:nvPicPr>
              <p:cNvPr id="26" name="Google Shape;120;p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BE47A67F-5EA6-C1B7-BFE6-E27CD0612C7D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302205" y="2848455"/>
                <a:ext cx="1862632" cy="977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21;p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436D9A01-7BF0-6CBB-5613-DB849A5320FE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012593" y="497220"/>
                <a:ext cx="1502620" cy="150262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8" name="Google Shape;122;p2">
                <a:extLst>
                  <a:ext uri="{FF2B5EF4-FFF2-40B4-BE49-F238E27FC236}">
                    <a16:creationId xmlns:a16="http://schemas.microsoft.com/office/drawing/2014/main" id="{DC9A5EC9-8F60-3212-A65C-480D223966C4}"/>
                  </a:ext>
                </a:extLst>
              </p:cNvPr>
              <p:cNvCxnSpPr/>
              <p:nvPr/>
            </p:nvCxnSpPr>
            <p:spPr>
              <a:xfrm>
                <a:off x="6927073" y="3315522"/>
                <a:ext cx="723626" cy="6578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9" name="Google Shape;123;p2">
                <a:extLst>
                  <a:ext uri="{FF2B5EF4-FFF2-40B4-BE49-F238E27FC236}">
                    <a16:creationId xmlns:a16="http://schemas.microsoft.com/office/drawing/2014/main" id="{4EBEFB69-6E1F-D459-0698-774EE579FB8A}"/>
                  </a:ext>
                </a:extLst>
              </p:cNvPr>
              <p:cNvCxnSpPr/>
              <p:nvPr/>
            </p:nvCxnSpPr>
            <p:spPr>
              <a:xfrm>
                <a:off x="7887522" y="2124829"/>
                <a:ext cx="328921" cy="4868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</p:grpSp>
        <p:pic>
          <p:nvPicPr>
            <p:cNvPr id="7" name="Google Shape;124;p2">
              <a:extLst>
                <a:ext uri="{FF2B5EF4-FFF2-40B4-BE49-F238E27FC236}">
                  <a16:creationId xmlns:a16="http://schemas.microsoft.com/office/drawing/2014/main" id="{E02F3A25-28E1-A11D-06C9-7EBCC50141AB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9379575" y="4698975"/>
              <a:ext cx="1263026" cy="1079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Google Shape;125;p2">
              <a:extLst>
                <a:ext uri="{FF2B5EF4-FFF2-40B4-BE49-F238E27FC236}">
                  <a16:creationId xmlns:a16="http://schemas.microsoft.com/office/drawing/2014/main" id="{8F001900-1E79-E7BD-39B5-E5C080C1867F}"/>
                </a:ext>
              </a:extLst>
            </p:cNvPr>
            <p:cNvCxnSpPr/>
            <p:nvPr/>
          </p:nvCxnSpPr>
          <p:spPr>
            <a:xfrm rot="10800000">
              <a:off x="9393325" y="4516600"/>
              <a:ext cx="257100" cy="36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944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C392-6028-F0B9-053E-06E01DC5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ALICE-USA T2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03A5-D905-2118-F178-10379DABA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currently operates two sites at ORNL and LBNL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1FE5-F11B-11BA-13FE-2C39E0D01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map of the united states&#10;&#10;Description automatically generated with low confidence">
            <a:extLst>
              <a:ext uri="{FF2B5EF4-FFF2-40B4-BE49-F238E27FC236}">
                <a16:creationId xmlns:a16="http://schemas.microsoft.com/office/drawing/2014/main" id="{FF5895CD-E169-A2E2-DEF6-9FDD52DC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6" y="2524886"/>
            <a:ext cx="7753350" cy="4128696"/>
          </a:xfrm>
          <a:prstGeom prst="rect">
            <a:avLst/>
          </a:prstGeom>
        </p:spPr>
      </p:pic>
      <p:pic>
        <p:nvPicPr>
          <p:cNvPr id="11" name="Google Shape;91;p1" descr="Logo, company name&#10;&#10;Description automatically generated">
            <a:extLst>
              <a:ext uri="{FF2B5EF4-FFF2-40B4-BE49-F238E27FC236}">
                <a16:creationId xmlns:a16="http://schemas.microsoft.com/office/drawing/2014/main" id="{09549198-12F2-2BCD-14CC-2CEBD5A72C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3791" y="4289259"/>
            <a:ext cx="750585" cy="56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RNL-LOGO | Ashok Srinivasan">
            <a:extLst>
              <a:ext uri="{FF2B5EF4-FFF2-40B4-BE49-F238E27FC236}">
                <a16:creationId xmlns:a16="http://schemas.microsoft.com/office/drawing/2014/main" id="{A4C66765-4646-1BAB-990F-D6067196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662678"/>
            <a:ext cx="1181100" cy="6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ECA33-8BA1-F363-D7AA-5C5F978D8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80711"/>
            <a:ext cx="12192000" cy="3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34FD-D2A3-3225-0D2B-16512693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US-ALICE Review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E0F36-C476-2708-4F09-F1AFB80DAA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Google Shape;147;p5">
            <a:extLst>
              <a:ext uri="{FF2B5EF4-FFF2-40B4-BE49-F238E27FC236}">
                <a16:creationId xmlns:a16="http://schemas.microsoft.com/office/drawing/2014/main" id="{7BB6C8A2-27F0-5A2E-8F8E-697B8005CB8E}"/>
              </a:ext>
            </a:extLst>
          </p:cNvPr>
          <p:cNvSpPr txBox="1">
            <a:spLocks/>
          </p:cNvSpPr>
          <p:nvPr/>
        </p:nvSpPr>
        <p:spPr>
          <a:xfrm>
            <a:off x="6210300" y="1471768"/>
            <a:ext cx="46812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US" sz="2000" dirty="0"/>
              <a:t>ALICE-USA Computing Meeting at ORNL in December 2022</a:t>
            </a:r>
          </a:p>
        </p:txBody>
      </p:sp>
      <p:pic>
        <p:nvPicPr>
          <p:cNvPr id="6" name="Google Shape;149;p5">
            <a:extLst>
              <a:ext uri="{FF2B5EF4-FFF2-40B4-BE49-F238E27FC236}">
                <a16:creationId xmlns:a16="http://schemas.microsoft.com/office/drawing/2014/main" id="{3DDBB6E4-E16D-B0B4-F357-E719BE9184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550" y="2727692"/>
            <a:ext cx="540952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5">
            <a:extLst>
              <a:ext uri="{FF2B5EF4-FFF2-40B4-BE49-F238E27FC236}">
                <a16:creationId xmlns:a16="http://schemas.microsoft.com/office/drawing/2014/main" id="{BC8DF145-3F7A-84F0-1814-5AAEFAFB3CC7}"/>
              </a:ext>
            </a:extLst>
          </p:cNvPr>
          <p:cNvSpPr txBox="1">
            <a:spLocks/>
          </p:cNvSpPr>
          <p:nvPr/>
        </p:nvSpPr>
        <p:spPr>
          <a:xfrm>
            <a:off x="636263" y="1557493"/>
            <a:ext cx="46812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US" sz="2000" dirty="0"/>
              <a:t>US Grid Operations review in May 2022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785972-C80B-40EC-99BD-029874F2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21461"/>
            <a:ext cx="57047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1EA3-A9EC-E41B-0D66-3294007E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A1AE2-E69A-CC2A-1BC1-AD5CA3BD7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1"/>
            <a:ext cx="6341469" cy="4649118"/>
          </a:xfrm>
        </p:spPr>
        <p:txBody>
          <a:bodyPr>
            <a:normAutofit/>
          </a:bodyPr>
          <a:lstStyle/>
          <a:p>
            <a:r>
              <a:rPr lang="en-US" sz="2000" dirty="0"/>
              <a:t>After last meeting at ORNL we identified additional tasks not outlined in the key deliverables in PEAP</a:t>
            </a:r>
          </a:p>
          <a:p>
            <a:endParaRPr lang="en-US" sz="2000" dirty="0"/>
          </a:p>
          <a:p>
            <a:r>
              <a:rPr lang="en-US" sz="2000" dirty="0"/>
              <a:t>We set up a task tracking for the group</a:t>
            </a:r>
          </a:p>
          <a:p>
            <a:endParaRPr lang="en-US" sz="2000" dirty="0"/>
          </a:p>
          <a:p>
            <a:r>
              <a:rPr lang="en-US" sz="2000" dirty="0"/>
              <a:t>Some tasks are completed</a:t>
            </a:r>
          </a:p>
          <a:p>
            <a:pPr lvl="1"/>
            <a:r>
              <a:rPr lang="en-US" sz="1800" dirty="0"/>
              <a:t>LBL SE is on </a:t>
            </a:r>
            <a:r>
              <a:rPr lang="en-US" sz="1800" dirty="0" err="1"/>
              <a:t>LHCOne</a:t>
            </a:r>
            <a:endParaRPr lang="en-US" sz="1800" dirty="0"/>
          </a:p>
          <a:p>
            <a:pPr lvl="1"/>
            <a:r>
              <a:rPr lang="en-US" sz="1800" dirty="0"/>
              <a:t>ORNL added two EOS instances</a:t>
            </a:r>
          </a:p>
          <a:p>
            <a:pPr lvl="1"/>
            <a:r>
              <a:rPr lang="en-US" sz="1800" dirty="0"/>
              <a:t>Migration to Perlmutter can be considered a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F7BD4-0FFA-BA86-00BF-037ACE96D3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CBB25-FCB4-0718-0CDF-2F00C483A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1864691"/>
            <a:ext cx="4620083" cy="37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EEDA-1F5D-1C84-EE3B-C9E34C43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25" y="2651760"/>
            <a:ext cx="11071952" cy="1325563"/>
          </a:xfrm>
        </p:spPr>
        <p:txBody>
          <a:bodyPr/>
          <a:lstStyle/>
          <a:p>
            <a:pPr algn="ctr"/>
            <a:r>
              <a:rPr lang="en-US" dirty="0"/>
              <a:t>Status of operations | RRB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F3EA-72E7-E792-A243-A0D3E0F77F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A781-EFCF-AF47-8D8F-A98A2EFA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WLCG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498E8-8C1A-39C4-65DE-8AB54005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1"/>
            <a:ext cx="6128282" cy="4649118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Target Availability for each site is 97.0%.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Availability Algorithm: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@ALICE_CE * @ALICE_VOBOX * all AliEn-SE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Since April 2022 we have reported only 24 hours downtime for the LBL_HPCS (and Lawrencium) site [in October].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LBNL had some challenges in March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27CB-2953-C670-C536-5B949DB5AC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21503-FF6D-A628-0BC8-A0C282C4B186}"/>
              </a:ext>
            </a:extLst>
          </p:cNvPr>
          <p:cNvSpPr txBox="1"/>
          <p:nvPr/>
        </p:nvSpPr>
        <p:spPr>
          <a:xfrm>
            <a:off x="8132618" y="171103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RRB 2022 Numbers</a:t>
            </a:r>
          </a:p>
        </p:txBody>
      </p:sp>
      <p:pic>
        <p:nvPicPr>
          <p:cNvPr id="8" name="Picture 7" descr="A screenshot of a calendar&#10;&#10;Description automatically generated with medium confidence">
            <a:extLst>
              <a:ext uri="{FF2B5EF4-FFF2-40B4-BE49-F238E27FC236}">
                <a16:creationId xmlns:a16="http://schemas.microsoft.com/office/drawing/2014/main" id="{37A8297C-20C0-B3ED-A392-1D82620D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89" y="2166560"/>
            <a:ext cx="478971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1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plot, handwriting&#10;&#10;Description automatically generated">
            <a:extLst>
              <a:ext uri="{FF2B5EF4-FFF2-40B4-BE49-F238E27FC236}">
                <a16:creationId xmlns:a16="http://schemas.microsoft.com/office/drawing/2014/main" id="{61D557F5-3EF2-C477-F796-492E0EEC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" y="2665095"/>
            <a:ext cx="7022592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0F47B-D3DA-E3CC-08C7-7BC2AA07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MonAlisa Summary | RRB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2DEB0-7D50-2E0E-CEBD-71F27F1C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219200"/>
            <a:ext cx="11418294" cy="1285875"/>
          </a:xfrm>
        </p:spPr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Average job CPU efficiency over this period is shown in the table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JobMix</a:t>
            </a:r>
            <a:r>
              <a:rPr lang="en-US" sz="2400" dirty="0"/>
              <a:t> defines the average CPU efficiency delivered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925B9-AF7A-3131-26F6-18F0190BBD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C31EAB-E987-6B4F-2B11-08BCD825F0FC}"/>
              </a:ext>
            </a:extLst>
          </p:cNvPr>
          <p:cNvCxnSpPr>
            <a:cxnSpLocks/>
          </p:cNvCxnSpPr>
          <p:nvPr/>
        </p:nvCxnSpPr>
        <p:spPr>
          <a:xfrm>
            <a:off x="4234295" y="2828925"/>
            <a:ext cx="0" cy="351645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1B8D0B4-4DBF-E6DA-7F72-10DCC8BA48E0}"/>
              </a:ext>
            </a:extLst>
          </p:cNvPr>
          <p:cNvSpPr txBox="1"/>
          <p:nvPr/>
        </p:nvSpPr>
        <p:spPr>
          <a:xfrm>
            <a:off x="2211532" y="5673436"/>
            <a:ext cx="201529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ORNL Switched to</a:t>
            </a:r>
          </a:p>
          <a:p>
            <a:r>
              <a:rPr lang="en-US" dirty="0"/>
              <a:t>whole-node scheduling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957E2F-08D7-B0E2-F617-9410121D6BCC}"/>
              </a:ext>
            </a:extLst>
          </p:cNvPr>
          <p:cNvCxnSpPr>
            <a:cxnSpLocks/>
          </p:cNvCxnSpPr>
          <p:nvPr/>
        </p:nvCxnSpPr>
        <p:spPr>
          <a:xfrm>
            <a:off x="6177395" y="2847975"/>
            <a:ext cx="0" cy="351645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DADE2-AF59-B8F1-D841-86B55BE4169E}"/>
              </a:ext>
            </a:extLst>
          </p:cNvPr>
          <p:cNvSpPr txBox="1"/>
          <p:nvPr/>
        </p:nvSpPr>
        <p:spPr>
          <a:xfrm>
            <a:off x="4371975" y="5333999"/>
            <a:ext cx="180747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Adding more nodes to Lr</a:t>
            </a:r>
          </a:p>
        </p:txBody>
      </p:sp>
      <p:pic>
        <p:nvPicPr>
          <p:cNvPr id="29" name="Picture 2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267DD419-748F-D2D5-BDB9-1F5F4947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13" y="3457575"/>
            <a:ext cx="4589202" cy="20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4857</TotalTime>
  <Words>1670</Words>
  <Application>Microsoft Office PowerPoint</Application>
  <PresentationFormat>Widescreen</PresentationFormat>
  <Paragraphs>469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Noto Sans</vt:lpstr>
      <vt:lpstr>Times New Roman</vt:lpstr>
      <vt:lpstr>Office Theme</vt:lpstr>
      <vt:lpstr>ALICE-USA Computing Project Status and Plan</vt:lpstr>
      <vt:lpstr>Brief History</vt:lpstr>
      <vt:lpstr>US Department of Energy Supported ALICE-USA Group</vt:lpstr>
      <vt:lpstr>ALICE-USA T2 Sites</vt:lpstr>
      <vt:lpstr>US-ALICE Review Meetings</vt:lpstr>
      <vt:lpstr>Task Tracking</vt:lpstr>
      <vt:lpstr>Status of operations | RRB 2022</vt:lpstr>
      <vt:lpstr>WLCG Summary</vt:lpstr>
      <vt:lpstr>MonAlisa Summary | RRB 2022</vt:lpstr>
      <vt:lpstr>Job Mix</vt:lpstr>
      <vt:lpstr>Some of the issues</vt:lpstr>
      <vt:lpstr>CPU Performance | RRB 2022</vt:lpstr>
      <vt:lpstr>Multi-core jobs</vt:lpstr>
      <vt:lpstr>2022 RRB CPU Delivery vs. Obligations</vt:lpstr>
      <vt:lpstr>Storage Performance | RRB 2022</vt:lpstr>
      <vt:lpstr>EOS Issues at LBL</vt:lpstr>
      <vt:lpstr>Project Execution and Acquisition Plan 2023</vt:lpstr>
      <vt:lpstr>ALICE-USA Obligations and Acquisition Strategy</vt:lpstr>
      <vt:lpstr>CPU Acquisition</vt:lpstr>
      <vt:lpstr>Storage Acquisition</vt:lpstr>
      <vt:lpstr>Cost trends for the CPU and Storage</vt:lpstr>
      <vt:lpstr>Delivered Resources by Year</vt:lpstr>
      <vt:lpstr>PEAP 2023 Quarterly Milestones – Q1-Q2</vt:lpstr>
      <vt:lpstr>PEAP 2023 Quarterly Milestones – Q3-Q4</vt:lpstr>
      <vt:lpstr>NERSC Allocation</vt:lpstr>
      <vt:lpstr>Perlmutter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ALICE-USA Computing Project Status Report</dc:title>
  <dc:creator>Irakli Chakaberia</dc:creator>
  <cp:lastModifiedBy>Irakli Chakaberia</cp:lastModifiedBy>
  <cp:revision>366</cp:revision>
  <dcterms:created xsi:type="dcterms:W3CDTF">2022-05-11T21:02:55Z</dcterms:created>
  <dcterms:modified xsi:type="dcterms:W3CDTF">2023-05-15T15:38:36Z</dcterms:modified>
</cp:coreProperties>
</file>