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7010400" cy="9296400"/>
  <p:embeddedFontLst>
    <p:embeddedFont>
      <p:font typeface="Arial Black"/>
      <p:regular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FBFD7E-7BB8-4C55-BF18-FEDE8415981D}">
  <a:tblStyle styleId="{1CFBFD7E-7BB8-4C55-BF18-FEDE841598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ArialBlack-regular.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970341" y="8801100"/>
            <a:ext cx="3038475" cy="46672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701675" y="4473577"/>
            <a:ext cx="5607050" cy="36607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9pPr>
          </a:lstStyle>
          <a:p/>
        </p:txBody>
      </p:sp>
      <p:sp>
        <p:nvSpPr>
          <p:cNvPr id="6" name="Google Shape;6;n"/>
          <p:cNvSpPr txBox="1"/>
          <p:nvPr>
            <p:ph idx="12" type="sldNum"/>
          </p:nvPr>
        </p:nvSpPr>
        <p:spPr>
          <a:xfrm>
            <a:off x="1" y="8801100"/>
            <a:ext cx="3038475" cy="466726"/>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701675" y="4473577"/>
            <a:ext cx="5607050" cy="3660774"/>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70" name="Google Shape;17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3414c3d00_0_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3414c3d00_0_4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37" name="Google Shape;237;g243414c3d00_0_4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3414c3d00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43414c3d00_0_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50" name="Google Shape;250;g243414c3d00_0_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3414c3d00_0_6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43414c3d00_0_69: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60" name="Google Shape;260;g243414c3d00_0_69: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43414c3d00_0_7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43414c3d00_0_79: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67" name="Google Shape;267;g243414c3d00_0_79: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43414c3d00_0_5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43414c3d00_0_5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76" name="Google Shape;276;g243414c3d00_0_5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3414c3d00_0_8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43414c3d00_0_8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83" name="Google Shape;283;g243414c3d00_0_8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43414c3d00_0_9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43414c3d00_0_9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90" name="Google Shape;290;g243414c3d00_0_9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3414c3d00_0_1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43414c3d00_0_112: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97" name="Google Shape;297;g243414c3d00_0_112: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3414c3d00_0_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43414c3d00_0_2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04" name="Google Shape;304;g243414c3d00_0_2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3414c3d00_0_10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43414c3d00_0_103: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11" name="Google Shape;311;g243414c3d00_0_103: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7e726be6c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7e726be6c_0_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77" name="Google Shape;177;g127e726be6c_0_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43414c3d00_0_4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43414c3d00_0_4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18" name="Google Shape;318;g243414c3d00_0_4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43414c3c15_0_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43414c3c15_0_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26" name="Google Shape;326;g243414c3c15_0_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3414c3d00_0_6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43414c3d00_0_63: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33" name="Google Shape;333;g243414c3d00_0_63: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43414c3d00_0_1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43414c3d00_0_12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40" name="Google Shape;340;g243414c3d00_0_12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b64afbacd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b64afbacd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47" name="Google Shape;347;g11b64afbacd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43414c3d00_0_1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43414c3d00_0_126: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57" name="Google Shape;357;g243414c3d00_0_126: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45111cc3af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45111cc3af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65" name="Google Shape;365;g245111cc3af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b64afbacd_0_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1b64afbacd_0_1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72" name="Google Shape;372;g11b64afbacd_0_1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b64afbacd_0_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b64afbacd_0_3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80" name="Google Shape;380;g11b64afbacd_0_3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b64afbacd_0_2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1b64afbacd_0_2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88" name="Google Shape;388;g11b64afbacd_0_2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3414c3c15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43414c3c15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84" name="Google Shape;184;g243414c3c15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7e726be6c_0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7e726be6c_0_1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91" name="Google Shape;191;g127e726be6c_0_1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6452b7cf3_0_6: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98" name="Google Shape;198;g56452b7cf3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802e993ce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2802e993ce_0_14: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05" name="Google Shape;205;g12802e993ce_0_14: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64bdf3391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264bdf3391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13" name="Google Shape;213;g1264bdf3391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43414c3d00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43414c3d00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20" name="Google Shape;220;g243414c3d00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3414c3d00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43414c3d00_0_12: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27" name="Google Shape;227;g243414c3d00_0_12: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type="title">
  <p:cSld name="TITLE">
    <p:spTree>
      <p:nvGrpSpPr>
        <p:cNvPr id="15" name="Shape 15"/>
        <p:cNvGrpSpPr/>
        <p:nvPr/>
      </p:nvGrpSpPr>
      <p:grpSpPr>
        <a:xfrm>
          <a:off x="0" y="0"/>
          <a:ext cx="0" cy="0"/>
          <a:chOff x="0" y="0"/>
          <a:chExt cx="0" cy="0"/>
        </a:xfrm>
      </p:grpSpPr>
      <p:sp>
        <p:nvSpPr>
          <p:cNvPr id="16" name="Google Shape;16;p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 name="Google Shape;17;p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8" name="Google Shape;18;p2"/>
          <p:cNvPicPr preferRelativeResize="0"/>
          <p:nvPr/>
        </p:nvPicPr>
        <p:blipFill rotWithShape="1">
          <a:blip r:embed="rId2">
            <a:alphaModFix/>
          </a:blip>
          <a:srcRect b="0" l="0" r="0" t="0"/>
          <a:stretch/>
        </p:blipFill>
        <p:spPr>
          <a:xfrm>
            <a:off x="274321" y="1074420"/>
            <a:ext cx="11334582" cy="4233245"/>
          </a:xfrm>
          <a:prstGeom prst="rect">
            <a:avLst/>
          </a:prstGeom>
          <a:noFill/>
          <a:ln>
            <a:noFill/>
          </a:ln>
        </p:spPr>
      </p:pic>
      <p:sp>
        <p:nvSpPr>
          <p:cNvPr id="19" name="Google Shape;19;p2"/>
          <p:cNvSpPr txBox="1"/>
          <p:nvPr/>
        </p:nvSpPr>
        <p:spPr>
          <a:xfrm>
            <a:off x="267160" y="5343835"/>
            <a:ext cx="538480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entury Gothic"/>
                <a:ea typeface="Century Gothic"/>
                <a:cs typeface="Century Gothic"/>
                <a:sym typeface="Century Gothic"/>
              </a:rPr>
              <a:t>ORNL is managed by UT-Battelle, LLC for the US Department of Energy</a:t>
            </a:r>
            <a:endParaRPr/>
          </a:p>
        </p:txBody>
      </p:sp>
      <p:sp>
        <p:nvSpPr>
          <p:cNvPr id="20" name="Google Shape;20;p2"/>
          <p:cNvSpPr txBox="1"/>
          <p:nvPr>
            <p:ph type="ctrTitle"/>
          </p:nvPr>
        </p:nvSpPr>
        <p:spPr>
          <a:xfrm>
            <a:off x="428736" y="1388962"/>
            <a:ext cx="8678194"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lt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1" name="Google Shape;21;p2"/>
          <p:cNvSpPr txBox="1"/>
          <p:nvPr>
            <p:ph idx="1" type="subTitle"/>
          </p:nvPr>
        </p:nvSpPr>
        <p:spPr>
          <a:xfrm>
            <a:off x="447481" y="3013455"/>
            <a:ext cx="5440514" cy="2028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400"/>
              </a:spcBef>
              <a:spcAft>
                <a:spcPts val="0"/>
              </a:spcAft>
              <a:buSzPts val="1800"/>
              <a:buNone/>
              <a:defRPr sz="2000">
                <a:solidFill>
                  <a:schemeClr val="lt1"/>
                </a:solidFill>
                <a:latin typeface="Century Gothic"/>
                <a:ea typeface="Century Gothic"/>
                <a:cs typeface="Century Gothic"/>
                <a:sym typeface="Century Gothic"/>
              </a:defRPr>
            </a:lvl1pPr>
            <a:lvl2pPr lvl="1" algn="ctr">
              <a:lnSpc>
                <a:spcPct val="90000"/>
              </a:lnSpc>
              <a:spcBef>
                <a:spcPts val="800"/>
              </a:spcBef>
              <a:spcAft>
                <a:spcPts val="0"/>
              </a:spcAft>
              <a:buSzPts val="2160"/>
              <a:buNone/>
              <a:defRPr>
                <a:solidFill>
                  <a:srgbClr val="888888"/>
                </a:solidFill>
              </a:defRPr>
            </a:lvl2pPr>
            <a:lvl3pPr lvl="2" algn="ctr">
              <a:lnSpc>
                <a:spcPct val="90000"/>
              </a:lnSpc>
              <a:spcBef>
                <a:spcPts val="800"/>
              </a:spcBef>
              <a:spcAft>
                <a:spcPts val="0"/>
              </a:spcAft>
              <a:buSzPts val="18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60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2" name="Google Shape;22;p2"/>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23" name="Google Shape;23;p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24" name="Google Shape;24;p2"/>
          <p:cNvPicPr preferRelativeResize="0"/>
          <p:nvPr/>
        </p:nvPicPr>
        <p:blipFill rotWithShape="1">
          <a:blip r:embed="rId4">
            <a:alphaModFix/>
          </a:blip>
          <a:srcRect b="0" l="0" r="0" t="0"/>
          <a:stretch/>
        </p:blipFill>
        <p:spPr>
          <a:xfrm>
            <a:off x="9934576" y="5409488"/>
            <a:ext cx="1603756" cy="388553"/>
          </a:xfrm>
          <a:prstGeom prst="rect">
            <a:avLst/>
          </a:prstGeom>
          <a:noFill/>
          <a:ln>
            <a:noFill/>
          </a:ln>
        </p:spPr>
      </p:pic>
    </p:spTree>
  </p:cSld>
  <p:clrMapOvr>
    <a:masterClrMapping/>
  </p:clrMapOvr>
  <p:extLst>
    <p:ext uri="{DCECCB84-F9BA-43D5-87BE-67443E8EF086}">
      <p15:sldGuideLst>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green picture layout" showMasterSp="0">
  <p:cSld name="Dk green picture layout">
    <p:spTree>
      <p:nvGrpSpPr>
        <p:cNvPr id="128" name="Shape 128"/>
        <p:cNvGrpSpPr/>
        <p:nvPr/>
      </p:nvGrpSpPr>
      <p:grpSpPr>
        <a:xfrm>
          <a:off x="0" y="0"/>
          <a:ext cx="0" cy="0"/>
          <a:chOff x="0" y="0"/>
          <a:chExt cx="0" cy="0"/>
        </a:xfrm>
      </p:grpSpPr>
      <p:sp>
        <p:nvSpPr>
          <p:cNvPr id="129" name="Google Shape;129;p11"/>
          <p:cNvSpPr/>
          <p:nvPr>
            <p:ph idx="2" type="pic"/>
          </p:nvPr>
        </p:nvSpPr>
        <p:spPr>
          <a:xfrm>
            <a:off x="6095637" y="1083755"/>
            <a:ext cx="5486764" cy="42192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30" name="Google Shape;130;p11"/>
          <p:cNvSpPr/>
          <p:nvPr/>
        </p:nvSpPr>
        <p:spPr>
          <a:xfrm>
            <a:off x="274320" y="1078992"/>
            <a:ext cx="5821680" cy="4221671"/>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11"/>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32" name="Google Shape;132;p11"/>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1"/>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35" name="Google Shape;135;p11"/>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cxnSp>
        <p:nvCxnSpPr>
          <p:cNvPr id="136" name="Google Shape;136;p11"/>
          <p:cNvCxnSpPr/>
          <p:nvPr/>
        </p:nvCxnSpPr>
        <p:spPr>
          <a:xfrm>
            <a:off x="8004175" y="822325"/>
            <a:ext cx="0" cy="0"/>
          </a:xfrm>
          <a:prstGeom prst="straightConnector1">
            <a:avLst/>
          </a:prstGeom>
          <a:noFill/>
          <a:ln>
            <a:noFill/>
          </a:ln>
        </p:spPr>
      </p:cxnSp>
      <p:cxnSp>
        <p:nvCxnSpPr>
          <p:cNvPr id="137" name="Google Shape;137;p11"/>
          <p:cNvCxnSpPr/>
          <p:nvPr/>
        </p:nvCxnSpPr>
        <p:spPr>
          <a:xfrm>
            <a:off x="8004175" y="822325"/>
            <a:ext cx="0" cy="0"/>
          </a:xfrm>
          <a:prstGeom prst="straightConnector1">
            <a:avLst/>
          </a:prstGeom>
          <a:noFill/>
          <a:ln>
            <a:noFill/>
          </a:ln>
        </p:spPr>
      </p:cxnSp>
      <p:sp>
        <p:nvSpPr>
          <p:cNvPr id="138" name="Google Shape;138;p11"/>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11"/>
          <p:cNvSpPr txBox="1"/>
          <p:nvPr>
            <p:ph idx="1" type="body"/>
          </p:nvPr>
        </p:nvSpPr>
        <p:spPr>
          <a:xfrm>
            <a:off x="388079" y="2453317"/>
            <a:ext cx="5512904" cy="26901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green picture layout 2" showMasterSp="0">
  <p:cSld name="Dk green picture layout 2">
    <p:spTree>
      <p:nvGrpSpPr>
        <p:cNvPr id="140" name="Shape 140"/>
        <p:cNvGrpSpPr/>
        <p:nvPr/>
      </p:nvGrpSpPr>
      <p:grpSpPr>
        <a:xfrm>
          <a:off x="0" y="0"/>
          <a:ext cx="0" cy="0"/>
          <a:chOff x="0" y="0"/>
          <a:chExt cx="0" cy="0"/>
        </a:xfrm>
      </p:grpSpPr>
      <p:sp>
        <p:nvSpPr>
          <p:cNvPr id="141" name="Google Shape;141;p12"/>
          <p:cNvSpPr/>
          <p:nvPr>
            <p:ph idx="2" type="pic"/>
          </p:nvPr>
        </p:nvSpPr>
        <p:spPr>
          <a:xfrm>
            <a:off x="6095636" y="1078992"/>
            <a:ext cx="5487073" cy="42240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42" name="Google Shape;142;p12"/>
          <p:cNvSpPr/>
          <p:nvPr/>
        </p:nvSpPr>
        <p:spPr>
          <a:xfrm>
            <a:off x="274320" y="1078992"/>
            <a:ext cx="5821680" cy="5779008"/>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12"/>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44" name="Google Shape;144;p12"/>
          <p:cNvSpPr txBox="1"/>
          <p:nvPr>
            <p:ph idx="1" type="body"/>
          </p:nvPr>
        </p:nvSpPr>
        <p:spPr>
          <a:xfrm>
            <a:off x="388079" y="2453316"/>
            <a:ext cx="5512904" cy="416329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5" name="Google Shape;145;p1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12"/>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48" name="Google Shape;148;p12"/>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49" name="Google Shape;149;p1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k green picture layout wide" showMasterSp="0">
  <p:cSld name="2_Dk green picture layout wide">
    <p:spTree>
      <p:nvGrpSpPr>
        <p:cNvPr id="150" name="Shape 150"/>
        <p:cNvGrpSpPr/>
        <p:nvPr/>
      </p:nvGrpSpPr>
      <p:grpSpPr>
        <a:xfrm>
          <a:off x="0" y="0"/>
          <a:ext cx="0" cy="0"/>
          <a:chOff x="0" y="0"/>
          <a:chExt cx="0" cy="0"/>
        </a:xfrm>
      </p:grpSpPr>
      <p:sp>
        <p:nvSpPr>
          <p:cNvPr id="151" name="Google Shape;151;p13"/>
          <p:cNvSpPr/>
          <p:nvPr>
            <p:ph idx="2" type="pic"/>
          </p:nvPr>
        </p:nvSpPr>
        <p:spPr>
          <a:xfrm>
            <a:off x="4120595" y="1078989"/>
            <a:ext cx="7464186" cy="422600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52" name="Google Shape;152;p13"/>
          <p:cNvSpPr/>
          <p:nvPr/>
        </p:nvSpPr>
        <p:spPr>
          <a:xfrm>
            <a:off x="274321" y="1078991"/>
            <a:ext cx="3846274" cy="5779007"/>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3"/>
          <p:cNvSpPr txBox="1"/>
          <p:nvPr>
            <p:ph type="title"/>
          </p:nvPr>
        </p:nvSpPr>
        <p:spPr>
          <a:xfrm>
            <a:off x="388079" y="1275788"/>
            <a:ext cx="3576228" cy="97969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54" name="Google Shape;154;p13"/>
          <p:cNvSpPr txBox="1"/>
          <p:nvPr>
            <p:ph idx="1" type="body"/>
          </p:nvPr>
        </p:nvSpPr>
        <p:spPr>
          <a:xfrm>
            <a:off x="388079" y="2800350"/>
            <a:ext cx="3541945" cy="381625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5" name="Google Shape;155;p13"/>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13"/>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58" name="Google Shape;158;p13"/>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59" name="Google Shape;159;p13"/>
          <p:cNvSpPr/>
          <p:nvPr/>
        </p:nvSpPr>
        <p:spPr>
          <a:xfrm>
            <a:off x="4120595" y="1"/>
            <a:ext cx="8071405" cy="6857998"/>
          </a:xfrm>
          <a:custGeom>
            <a:rect b="b" l="l" r="r" t="t"/>
            <a:pathLst>
              <a:path extrusionOk="0" h="3815" w="4490">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layout " showMasterSp="0">
  <p:cSld name="Full picture layout ">
    <p:spTree>
      <p:nvGrpSpPr>
        <p:cNvPr id="160" name="Shape 160"/>
        <p:cNvGrpSpPr/>
        <p:nvPr/>
      </p:nvGrpSpPr>
      <p:grpSpPr>
        <a:xfrm>
          <a:off x="0" y="0"/>
          <a:ext cx="0" cy="0"/>
          <a:chOff x="0" y="0"/>
          <a:chExt cx="0" cy="0"/>
        </a:xfrm>
      </p:grpSpPr>
      <p:sp>
        <p:nvSpPr>
          <p:cNvPr id="161" name="Google Shape;161;p14"/>
          <p:cNvSpPr/>
          <p:nvPr>
            <p:ph idx="2" type="pic"/>
          </p:nvPr>
        </p:nvSpPr>
        <p:spPr>
          <a:xfrm>
            <a:off x="274320" y="2381"/>
            <a:ext cx="11312843" cy="634202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62" name="Google Shape;162;p14"/>
          <p:cNvSpPr txBox="1"/>
          <p:nvPr>
            <p:ph type="title"/>
          </p:nvPr>
        </p:nvSpPr>
        <p:spPr>
          <a:xfrm>
            <a:off x="429769" y="274320"/>
            <a:ext cx="11000232"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63" name="Google Shape;163;p14"/>
          <p:cNvSpPr txBox="1"/>
          <p:nvPr/>
        </p:nvSpPr>
        <p:spPr>
          <a:xfrm>
            <a:off x="8010283" y="647700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chemeClr val="lt1"/>
                </a:solidFill>
                <a:latin typeface="Century Gothic"/>
                <a:ea typeface="Century Gothic"/>
                <a:cs typeface="Century Gothic"/>
                <a:sym typeface="Century Gothic"/>
              </a:rPr>
              <a:t> </a:t>
            </a:r>
            <a:endParaRPr/>
          </a:p>
        </p:txBody>
      </p:sp>
      <p:sp>
        <p:nvSpPr>
          <p:cNvPr id="164" name="Google Shape;164;p14"/>
          <p:cNvSpPr/>
          <p:nvPr/>
        </p:nvSpPr>
        <p:spPr>
          <a:xfrm>
            <a:off x="6026150" y="0"/>
            <a:ext cx="6165850" cy="6858000"/>
          </a:xfrm>
          <a:custGeom>
            <a:rect b="b" l="l" r="r" t="t"/>
            <a:pathLst>
              <a:path extrusionOk="0" h="4320" w="3884">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5" name="Google Shape;165;p14"/>
          <p:cNvSpPr/>
          <p:nvPr/>
        </p:nvSpPr>
        <p:spPr>
          <a:xfrm>
            <a:off x="0" y="6344402"/>
            <a:ext cx="274320" cy="510909"/>
          </a:xfrm>
          <a:prstGeom prst="rect">
            <a:avLst/>
          </a:prstGeom>
          <a:solidFill>
            <a:srgbClr val="397D5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4"/>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67" name="Google Shape;167;p14"/>
          <p:cNvPicPr preferRelativeResize="0"/>
          <p:nvPr/>
        </p:nvPicPr>
        <p:blipFill rotWithShape="1">
          <a:blip r:embed="rId2">
            <a:alphaModFix/>
          </a:blip>
          <a:srcRect b="0" l="0" r="0" t="0"/>
          <a:stretch/>
        </p:blipFill>
        <p:spPr>
          <a:xfrm>
            <a:off x="407604" y="6472945"/>
            <a:ext cx="1093661" cy="2651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showMasterSp="0">
  <p:cSld name="7_Title only">
    <p:spTree>
      <p:nvGrpSpPr>
        <p:cNvPr id="25" name="Shape 25"/>
        <p:cNvGrpSpPr/>
        <p:nvPr/>
      </p:nvGrpSpPr>
      <p:grpSpPr>
        <a:xfrm>
          <a:off x="0" y="0"/>
          <a:ext cx="0" cy="0"/>
          <a:chOff x="0" y="0"/>
          <a:chExt cx="0" cy="0"/>
        </a:xfrm>
      </p:grpSpPr>
      <p:sp>
        <p:nvSpPr>
          <p:cNvPr id="26" name="Google Shape;26;p3"/>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txBox="1"/>
          <p:nvPr>
            <p:ph type="title"/>
          </p:nvPr>
        </p:nvSpPr>
        <p:spPr>
          <a:xfrm>
            <a:off x="429768" y="274320"/>
            <a:ext cx="11425236"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8" name="Google Shape;28;p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29" name="Google Shape;29;p3"/>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30" name="Google Shape;30;p3"/>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1" name="Shape 31"/>
        <p:cNvGrpSpPr/>
        <p:nvPr/>
      </p:nvGrpSpPr>
      <p:grpSpPr>
        <a:xfrm>
          <a:off x="0" y="0"/>
          <a:ext cx="0" cy="0"/>
          <a:chOff x="0" y="0"/>
          <a:chExt cx="0" cy="0"/>
        </a:xfrm>
      </p:grpSpPr>
      <p:sp>
        <p:nvSpPr>
          <p:cNvPr id="32" name="Google Shape;32;p4"/>
          <p:cNvSpPr txBox="1"/>
          <p:nvPr>
            <p:ph type="title"/>
          </p:nvPr>
        </p:nvSpPr>
        <p:spPr>
          <a:xfrm>
            <a:off x="429767" y="274320"/>
            <a:ext cx="11430000" cy="5394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3" name="Google Shape;33;p4"/>
          <p:cNvSpPr txBox="1"/>
          <p:nvPr>
            <p:ph idx="1" type="body"/>
          </p:nvPr>
        </p:nvSpPr>
        <p:spPr>
          <a:xfrm>
            <a:off x="448055" y="1653735"/>
            <a:ext cx="11430000" cy="4047778"/>
          </a:xfrm>
          <a:prstGeom prst="rect">
            <a:avLst/>
          </a:prstGeom>
          <a:noFill/>
          <a:ln>
            <a:noFill/>
          </a:ln>
        </p:spPr>
        <p:txBody>
          <a:bodyPr anchorCtr="0" anchor="t" bIns="45700" lIns="91425" spcFirstLastPara="1" rIns="91425" wrap="square" tIns="45700">
            <a:noAutofit/>
          </a:bodyPr>
          <a:lstStyle>
            <a:lvl1pPr indent="-388620" lvl="0" marL="45720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indent="-365760" lvl="1" marL="914400" algn="l">
              <a:lnSpc>
                <a:spcPct val="90000"/>
              </a:lnSpc>
              <a:spcBef>
                <a:spcPts val="800"/>
              </a:spcBef>
              <a:spcAft>
                <a:spcPts val="0"/>
              </a:spcAft>
              <a:buClr>
                <a:schemeClr val="dk1"/>
              </a:buClr>
              <a:buSzPts val="2160"/>
              <a:buFont typeface="Century Gothic"/>
              <a:buChar char="–"/>
              <a:defRPr>
                <a:latin typeface="Century Gothic"/>
                <a:ea typeface="Century Gothic"/>
                <a:cs typeface="Century Gothic"/>
                <a:sym typeface="Century Gothic"/>
              </a:defRPr>
            </a:lvl2pPr>
            <a:lvl3pPr indent="-342900" lvl="2" marL="1371600" algn="l">
              <a:lnSpc>
                <a:spcPct val="90000"/>
              </a:lnSpc>
              <a:spcBef>
                <a:spcPts val="800"/>
              </a:spcBef>
              <a:spcAft>
                <a:spcPts val="0"/>
              </a:spcAft>
              <a:buClr>
                <a:schemeClr val="dk1"/>
              </a:buClr>
              <a:buSzPts val="1800"/>
              <a:buFont typeface="Century Gothic"/>
              <a:buChar char="•"/>
              <a:defRPr>
                <a:latin typeface="Century Gothic"/>
                <a:ea typeface="Century Gothic"/>
                <a:cs typeface="Century Gothic"/>
                <a:sym typeface="Century Gothic"/>
              </a:defRPr>
            </a:lvl3pPr>
            <a:lvl4pPr indent="-342900" lvl="3" marL="1828800" algn="l">
              <a:lnSpc>
                <a:spcPct val="90000"/>
              </a:lnSpc>
              <a:spcBef>
                <a:spcPts val="800"/>
              </a:spcBef>
              <a:spcAft>
                <a:spcPts val="0"/>
              </a:spcAft>
              <a:buClr>
                <a:schemeClr val="dk1"/>
              </a:buClr>
              <a:buSzPts val="1800"/>
              <a:buChar char="–"/>
              <a:defRPr>
                <a:latin typeface="Century Gothic"/>
                <a:ea typeface="Century Gothic"/>
                <a:cs typeface="Century Gothic"/>
                <a:sym typeface="Century Gothic"/>
              </a:defRPr>
            </a:lvl4pPr>
            <a:lvl5pPr indent="-342900" lvl="4" marL="2286000" algn="l">
              <a:lnSpc>
                <a:spcPct val="90000"/>
              </a:lnSpc>
              <a:spcBef>
                <a:spcPts val="600"/>
              </a:spcBef>
              <a:spcAft>
                <a:spcPts val="0"/>
              </a:spcAft>
              <a:buClr>
                <a:schemeClr val="dk1"/>
              </a:buClr>
              <a:buSzPts val="1800"/>
              <a:buFont typeface="Arial"/>
              <a:buChar char="•"/>
              <a:defRPr>
                <a:latin typeface="Century Gothic"/>
                <a:ea typeface="Century Gothic"/>
                <a:cs typeface="Century Gothic"/>
                <a:sym typeface="Century Gothic"/>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4"/>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36" name="Google Shape;36;p4"/>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37" name="Google Shape;37;p4"/>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38" name="Shape 38"/>
        <p:cNvGrpSpPr/>
        <p:nvPr/>
      </p:nvGrpSpPr>
      <p:grpSpPr>
        <a:xfrm>
          <a:off x="0" y="0"/>
          <a:ext cx="0" cy="0"/>
          <a:chOff x="0" y="0"/>
          <a:chExt cx="0" cy="0"/>
        </a:xfrm>
      </p:grpSpPr>
      <p:pic>
        <p:nvPicPr>
          <p:cNvPr id="39" name="Google Shape;39;p5"/>
          <p:cNvPicPr preferRelativeResize="0"/>
          <p:nvPr/>
        </p:nvPicPr>
        <p:blipFill rotWithShape="1">
          <a:blip r:embed="rId2">
            <a:alphaModFix/>
          </a:blip>
          <a:srcRect b="-1" l="0" r="-400" t="0"/>
          <a:stretch/>
        </p:blipFill>
        <p:spPr>
          <a:xfrm>
            <a:off x="6095998" y="1078992"/>
            <a:ext cx="5535025" cy="4228673"/>
          </a:xfrm>
          <a:prstGeom prst="rect">
            <a:avLst/>
          </a:prstGeom>
          <a:noFill/>
          <a:ln>
            <a:noFill/>
          </a:ln>
        </p:spPr>
      </p:pic>
      <p:sp>
        <p:nvSpPr>
          <p:cNvPr id="40" name="Google Shape;40;p5"/>
          <p:cNvSpPr/>
          <p:nvPr/>
        </p:nvSpPr>
        <p:spPr>
          <a:xfrm>
            <a:off x="274320" y="1078992"/>
            <a:ext cx="5821680" cy="4228673"/>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5"/>
          <p:cNvSpPr txBox="1"/>
          <p:nvPr>
            <p:ph type="title"/>
          </p:nvPr>
        </p:nvSpPr>
        <p:spPr>
          <a:xfrm>
            <a:off x="429768" y="1352479"/>
            <a:ext cx="5413469" cy="110078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2" name="Google Shape;42;p5"/>
          <p:cNvSpPr txBox="1"/>
          <p:nvPr>
            <p:ph idx="1" type="body"/>
          </p:nvPr>
        </p:nvSpPr>
        <p:spPr>
          <a:xfrm>
            <a:off x="412217" y="2891883"/>
            <a:ext cx="5431021" cy="22525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3" name="Google Shape;43;p5"/>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5"/>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pic>
        <p:nvPicPr>
          <p:cNvPr id="45" name="Google Shape;45;p5"/>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46" name="Google Shape;46;p5"/>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sp>
        <p:nvSpPr>
          <p:cNvPr id="48" name="Google Shape;48;p6"/>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6"/>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0" name="Google Shape;50;p6"/>
          <p:cNvSpPr txBox="1"/>
          <p:nvPr>
            <p:ph idx="1" type="body"/>
          </p:nvPr>
        </p:nvSpPr>
        <p:spPr>
          <a:xfrm>
            <a:off x="417010" y="1444752"/>
            <a:ext cx="5507832"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6"/>
          <p:cNvSpPr txBox="1"/>
          <p:nvPr>
            <p:ph idx="2" type="body"/>
          </p:nvPr>
        </p:nvSpPr>
        <p:spPr>
          <a:xfrm>
            <a:off x="417010" y="2275467"/>
            <a:ext cx="5507832"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228600" lvl="3" marL="1828800" algn="l">
              <a:lnSpc>
                <a:spcPct val="90000"/>
              </a:lnSpc>
              <a:spcBef>
                <a:spcPts val="800"/>
              </a:spcBef>
              <a:spcAft>
                <a:spcPts val="0"/>
              </a:spcAft>
              <a:buClr>
                <a:schemeClr val="dk1"/>
              </a:buClr>
              <a:buSzPts val="1400"/>
              <a:buFont typeface="Century Gothic"/>
              <a:buNone/>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Font typeface="Century Gothic"/>
              <a:buChar char="•"/>
              <a:defRPr sz="1600">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6"/>
          <p:cNvSpPr txBox="1"/>
          <p:nvPr>
            <p:ph idx="3" type="body"/>
          </p:nvPr>
        </p:nvSpPr>
        <p:spPr>
          <a:xfrm>
            <a:off x="6193368" y="1444752"/>
            <a:ext cx="5504688"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6"/>
          <p:cNvSpPr txBox="1"/>
          <p:nvPr>
            <p:ph idx="4" type="body"/>
          </p:nvPr>
        </p:nvSpPr>
        <p:spPr>
          <a:xfrm>
            <a:off x="6193368" y="2275467"/>
            <a:ext cx="5504688"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317500" lvl="3" marL="1828800" algn="l">
              <a:lnSpc>
                <a:spcPct val="90000"/>
              </a:lnSpc>
              <a:spcBef>
                <a:spcPts val="800"/>
              </a:spcBef>
              <a:spcAft>
                <a:spcPts val="0"/>
              </a:spcAft>
              <a:buClr>
                <a:schemeClr val="dk1"/>
              </a:buClr>
              <a:buSzPts val="1400"/>
              <a:buFont typeface="Century Gothic"/>
              <a:buChar char="•"/>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6"/>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55" name="Google Shape;55;p6"/>
          <p:cNvPicPr preferRelativeResize="0"/>
          <p:nvPr/>
        </p:nvPicPr>
        <p:blipFill rotWithShape="1">
          <a:blip r:embed="rId2">
            <a:alphaModFix/>
          </a:blip>
          <a:srcRect b="0" l="0" r="0" t="0"/>
          <a:stretch/>
        </p:blipFill>
        <p:spPr>
          <a:xfrm>
            <a:off x="413129" y="6486525"/>
            <a:ext cx="1088136" cy="261860"/>
          </a:xfrm>
          <a:prstGeom prst="rect">
            <a:avLst/>
          </a:prstGeom>
          <a:noFill/>
          <a:ln>
            <a:noFill/>
          </a:ln>
        </p:spPr>
      </p:pic>
      <p:sp>
        <p:nvSpPr>
          <p:cNvPr id="56" name="Google Shape;56;p6"/>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oxes with reverse headers" showMasterSp="0">
  <p:cSld name="3 content boxes with reverse headers">
    <p:spTree>
      <p:nvGrpSpPr>
        <p:cNvPr id="57" name="Shape 57"/>
        <p:cNvGrpSpPr/>
        <p:nvPr/>
      </p:nvGrpSpPr>
      <p:grpSpPr>
        <a:xfrm>
          <a:off x="0" y="0"/>
          <a:ext cx="0" cy="0"/>
          <a:chOff x="0" y="0"/>
          <a:chExt cx="0" cy="0"/>
        </a:xfrm>
      </p:grpSpPr>
      <p:sp>
        <p:nvSpPr>
          <p:cNvPr id="58" name="Google Shape;58;p7"/>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7"/>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60" name="Google Shape;60;p7"/>
          <p:cNvSpPr txBox="1"/>
          <p:nvPr>
            <p:ph idx="1" type="body"/>
          </p:nvPr>
        </p:nvSpPr>
        <p:spPr>
          <a:xfrm>
            <a:off x="536696" y="1387602"/>
            <a:ext cx="361047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7"/>
          <p:cNvSpPr txBox="1"/>
          <p:nvPr>
            <p:ph idx="2" type="body"/>
          </p:nvPr>
        </p:nvSpPr>
        <p:spPr>
          <a:xfrm>
            <a:off x="536696" y="2208792"/>
            <a:ext cx="361047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7"/>
          <p:cNvSpPr txBox="1"/>
          <p:nvPr>
            <p:ph idx="3" type="body"/>
          </p:nvPr>
        </p:nvSpPr>
        <p:spPr>
          <a:xfrm>
            <a:off x="4393659"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7"/>
          <p:cNvSpPr txBox="1"/>
          <p:nvPr>
            <p:ph idx="4" type="body"/>
          </p:nvPr>
        </p:nvSpPr>
        <p:spPr>
          <a:xfrm>
            <a:off x="4393659"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7"/>
          <p:cNvSpPr txBox="1"/>
          <p:nvPr>
            <p:ph idx="5" type="body"/>
          </p:nvPr>
        </p:nvSpPr>
        <p:spPr>
          <a:xfrm>
            <a:off x="8248562"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7"/>
          <p:cNvSpPr txBox="1"/>
          <p:nvPr>
            <p:ph idx="6" type="body"/>
          </p:nvPr>
        </p:nvSpPr>
        <p:spPr>
          <a:xfrm>
            <a:off x="8248562"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7"/>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67" name="Google Shape;67;p7"/>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68" name="Google Shape;68;p7"/>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section science highlight" showMasterSp="0">
  <p:cSld name="1_3 section science highlight">
    <p:spTree>
      <p:nvGrpSpPr>
        <p:cNvPr id="69" name="Shape 69"/>
        <p:cNvGrpSpPr/>
        <p:nvPr/>
      </p:nvGrpSpPr>
      <p:grpSpPr>
        <a:xfrm>
          <a:off x="0" y="0"/>
          <a:ext cx="0" cy="0"/>
          <a:chOff x="0" y="0"/>
          <a:chExt cx="0" cy="0"/>
        </a:xfrm>
      </p:grpSpPr>
      <p:sp>
        <p:nvSpPr>
          <p:cNvPr id="70" name="Google Shape;70;p8"/>
          <p:cNvSpPr/>
          <p:nvPr/>
        </p:nvSpPr>
        <p:spPr>
          <a:xfrm>
            <a:off x="274320" y="1435551"/>
            <a:ext cx="5840756"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8"/>
          <p:cNvSpPr/>
          <p:nvPr/>
        </p:nvSpPr>
        <p:spPr>
          <a:xfrm>
            <a:off x="6351585" y="1435551"/>
            <a:ext cx="5840415"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8"/>
          <p:cNvSpPr/>
          <p:nvPr/>
        </p:nvSpPr>
        <p:spPr>
          <a:xfrm>
            <a:off x="274320" y="948037"/>
            <a:ext cx="583867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8"/>
          <p:cNvSpPr/>
          <p:nvPr/>
        </p:nvSpPr>
        <p:spPr>
          <a:xfrm>
            <a:off x="6351584" y="948037"/>
            <a:ext cx="584041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8"/>
          <p:cNvSpPr txBox="1"/>
          <p:nvPr>
            <p:ph idx="1" type="body"/>
          </p:nvPr>
        </p:nvSpPr>
        <p:spPr>
          <a:xfrm>
            <a:off x="280804" y="966165"/>
            <a:ext cx="5815195"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5" name="Google Shape;75;p8"/>
          <p:cNvSpPr txBox="1"/>
          <p:nvPr>
            <p:ph idx="2" type="body"/>
          </p:nvPr>
        </p:nvSpPr>
        <p:spPr>
          <a:xfrm>
            <a:off x="280804" y="1517523"/>
            <a:ext cx="5815195"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8"/>
          <p:cNvSpPr txBox="1"/>
          <p:nvPr>
            <p:ph idx="3" type="body"/>
          </p:nvPr>
        </p:nvSpPr>
        <p:spPr>
          <a:xfrm>
            <a:off x="6357344" y="966165"/>
            <a:ext cx="5811876"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7" name="Google Shape;77;p8"/>
          <p:cNvSpPr txBox="1"/>
          <p:nvPr>
            <p:ph idx="4" type="body"/>
          </p:nvPr>
        </p:nvSpPr>
        <p:spPr>
          <a:xfrm>
            <a:off x="6357344" y="1517523"/>
            <a:ext cx="5811876"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8" name="Google Shape;78;p8"/>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8"/>
          <p:cNvSpPr txBox="1"/>
          <p:nvPr>
            <p:ph type="title"/>
          </p:nvPr>
        </p:nvSpPr>
        <p:spPr>
          <a:xfrm>
            <a:off x="1773669" y="342737"/>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0" name="Google Shape;80;p8"/>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8"/>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8"/>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83" name="Google Shape;83;p8"/>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84" name="Google Shape;84;p8"/>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section science highlight" showMasterSp="0">
  <p:cSld name="2_3 section science highlight">
    <p:spTree>
      <p:nvGrpSpPr>
        <p:cNvPr id="85" name="Shape 85"/>
        <p:cNvGrpSpPr/>
        <p:nvPr/>
      </p:nvGrpSpPr>
      <p:grpSpPr>
        <a:xfrm>
          <a:off x="0" y="0"/>
          <a:ext cx="0" cy="0"/>
          <a:chOff x="0" y="0"/>
          <a:chExt cx="0" cy="0"/>
        </a:xfrm>
      </p:grpSpPr>
      <p:sp>
        <p:nvSpPr>
          <p:cNvPr id="86" name="Google Shape;86;p9"/>
          <p:cNvSpPr/>
          <p:nvPr/>
        </p:nvSpPr>
        <p:spPr>
          <a:xfrm>
            <a:off x="27432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9"/>
          <p:cNvSpPr/>
          <p:nvPr/>
        </p:nvSpPr>
        <p:spPr>
          <a:xfrm>
            <a:off x="4299090" y="1435551"/>
            <a:ext cx="3867912"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9"/>
          <p:cNvSpPr/>
          <p:nvPr/>
        </p:nvSpPr>
        <p:spPr>
          <a:xfrm>
            <a:off x="832386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9"/>
          <p:cNvSpPr/>
          <p:nvPr/>
        </p:nvSpPr>
        <p:spPr>
          <a:xfrm>
            <a:off x="274320" y="948037"/>
            <a:ext cx="3866758"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9"/>
          <p:cNvSpPr/>
          <p:nvPr/>
        </p:nvSpPr>
        <p:spPr>
          <a:xfrm>
            <a:off x="4299089" y="948037"/>
            <a:ext cx="386791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9"/>
          <p:cNvSpPr/>
          <p:nvPr/>
        </p:nvSpPr>
        <p:spPr>
          <a:xfrm>
            <a:off x="8323860" y="948037"/>
            <a:ext cx="3885931"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9"/>
          <p:cNvSpPr txBox="1"/>
          <p:nvPr>
            <p:ph idx="1" type="body"/>
          </p:nvPr>
        </p:nvSpPr>
        <p:spPr>
          <a:xfrm>
            <a:off x="278000" y="966165"/>
            <a:ext cx="3833880"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3" name="Google Shape;93;p9"/>
          <p:cNvSpPr txBox="1"/>
          <p:nvPr>
            <p:ph idx="2" type="body"/>
          </p:nvPr>
        </p:nvSpPr>
        <p:spPr>
          <a:xfrm>
            <a:off x="283464" y="1517904"/>
            <a:ext cx="3833880"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 name="Google Shape;94;p9"/>
          <p:cNvSpPr txBox="1"/>
          <p:nvPr>
            <p:ph idx="3" type="body"/>
          </p:nvPr>
        </p:nvSpPr>
        <p:spPr>
          <a:xfrm>
            <a:off x="4312016" y="966165"/>
            <a:ext cx="3831692"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5" name="Google Shape;95;p9"/>
          <p:cNvSpPr txBox="1"/>
          <p:nvPr>
            <p:ph idx="4" type="body"/>
          </p:nvPr>
        </p:nvSpPr>
        <p:spPr>
          <a:xfrm>
            <a:off x="4319831" y="1517904"/>
            <a:ext cx="3831692"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6" name="Google Shape;96;p9"/>
          <p:cNvSpPr txBox="1"/>
          <p:nvPr>
            <p:ph idx="5" type="body"/>
          </p:nvPr>
        </p:nvSpPr>
        <p:spPr>
          <a:xfrm>
            <a:off x="8337939" y="966165"/>
            <a:ext cx="3797323"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7" name="Google Shape;97;p9"/>
          <p:cNvSpPr txBox="1"/>
          <p:nvPr>
            <p:ph idx="6" type="body"/>
          </p:nvPr>
        </p:nvSpPr>
        <p:spPr>
          <a:xfrm>
            <a:off x="8345754" y="1517904"/>
            <a:ext cx="3797323"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9"/>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9"/>
          <p:cNvSpPr txBox="1"/>
          <p:nvPr>
            <p:ph type="title"/>
          </p:nvPr>
        </p:nvSpPr>
        <p:spPr>
          <a:xfrm>
            <a:off x="1773936"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00" name="Google Shape;100;p9"/>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9"/>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9"/>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03" name="Google Shape;103;p9"/>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04" name="Google Shape;104;p9"/>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3 section science highlight" showMasterSp="0">
  <p:cSld name="4_3 section science highlight">
    <p:spTree>
      <p:nvGrpSpPr>
        <p:cNvPr id="105" name="Shape 105"/>
        <p:cNvGrpSpPr/>
        <p:nvPr/>
      </p:nvGrpSpPr>
      <p:grpSpPr>
        <a:xfrm>
          <a:off x="0" y="0"/>
          <a:ext cx="0" cy="0"/>
          <a:chOff x="0" y="0"/>
          <a:chExt cx="0" cy="0"/>
        </a:xfrm>
      </p:grpSpPr>
      <p:sp>
        <p:nvSpPr>
          <p:cNvPr id="106" name="Google Shape;106;p10"/>
          <p:cNvSpPr/>
          <p:nvPr/>
        </p:nvSpPr>
        <p:spPr>
          <a:xfrm>
            <a:off x="274320"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0"/>
          <p:cNvSpPr txBox="1"/>
          <p:nvPr>
            <p:ph idx="1" type="body"/>
          </p:nvPr>
        </p:nvSpPr>
        <p:spPr>
          <a:xfrm>
            <a:off x="278816" y="966459"/>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8" name="Google Shape;108;p10"/>
          <p:cNvSpPr/>
          <p:nvPr/>
        </p:nvSpPr>
        <p:spPr>
          <a:xfrm>
            <a:off x="274319"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10"/>
          <p:cNvSpPr/>
          <p:nvPr/>
        </p:nvSpPr>
        <p:spPr>
          <a:xfrm>
            <a:off x="328861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0"/>
          <p:cNvSpPr/>
          <p:nvPr/>
        </p:nvSpPr>
        <p:spPr>
          <a:xfrm>
            <a:off x="3288610" y="948037"/>
            <a:ext cx="287480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10"/>
          <p:cNvSpPr/>
          <p:nvPr/>
        </p:nvSpPr>
        <p:spPr>
          <a:xfrm>
            <a:off x="630290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10"/>
          <p:cNvSpPr/>
          <p:nvPr/>
        </p:nvSpPr>
        <p:spPr>
          <a:xfrm>
            <a:off x="6302901"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10"/>
          <p:cNvSpPr/>
          <p:nvPr/>
        </p:nvSpPr>
        <p:spPr>
          <a:xfrm>
            <a:off x="9317192"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10"/>
          <p:cNvSpPr/>
          <p:nvPr/>
        </p:nvSpPr>
        <p:spPr>
          <a:xfrm>
            <a:off x="9317193"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10"/>
          <p:cNvSpPr txBox="1"/>
          <p:nvPr>
            <p:ph idx="2" type="body"/>
          </p:nvPr>
        </p:nvSpPr>
        <p:spPr>
          <a:xfrm>
            <a:off x="283464"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6" name="Google Shape;116;p10"/>
          <p:cNvSpPr txBox="1"/>
          <p:nvPr>
            <p:ph idx="3" type="body"/>
          </p:nvPr>
        </p:nvSpPr>
        <p:spPr>
          <a:xfrm>
            <a:off x="3283916" y="969264"/>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 name="Google Shape;117;p10"/>
          <p:cNvSpPr txBox="1"/>
          <p:nvPr>
            <p:ph idx="4" type="body"/>
          </p:nvPr>
        </p:nvSpPr>
        <p:spPr>
          <a:xfrm>
            <a:off x="330537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304800" lvl="3" marL="1828800" algn="l">
              <a:lnSpc>
                <a:spcPct val="90000"/>
              </a:lnSpc>
              <a:spcBef>
                <a:spcPts val="800"/>
              </a:spcBef>
              <a:spcAft>
                <a:spcPts val="0"/>
              </a:spcAft>
              <a:buSzPts val="1200"/>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8" name="Google Shape;118;p10"/>
          <p:cNvSpPr txBox="1"/>
          <p:nvPr>
            <p:ph idx="5" type="body"/>
          </p:nvPr>
        </p:nvSpPr>
        <p:spPr>
          <a:xfrm>
            <a:off x="6304922" y="969264"/>
            <a:ext cx="2868091"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10"/>
          <p:cNvSpPr txBox="1"/>
          <p:nvPr>
            <p:ph idx="6" type="body"/>
          </p:nvPr>
        </p:nvSpPr>
        <p:spPr>
          <a:xfrm>
            <a:off x="6312952"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10"/>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10"/>
          <p:cNvSpPr txBox="1"/>
          <p:nvPr>
            <p:ph type="title"/>
          </p:nvPr>
        </p:nvSpPr>
        <p:spPr>
          <a:xfrm>
            <a:off x="1773669"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22" name="Google Shape;122;p10"/>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10"/>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10"/>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25" name="Google Shape;125;p10"/>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26" name="Google Shape;126;p10"/>
          <p:cNvSpPr txBox="1"/>
          <p:nvPr>
            <p:ph idx="7" type="body"/>
          </p:nvPr>
        </p:nvSpPr>
        <p:spPr>
          <a:xfrm>
            <a:off x="9312498" y="969264"/>
            <a:ext cx="2879502"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7" name="Google Shape;127;p10"/>
          <p:cNvSpPr txBox="1"/>
          <p:nvPr>
            <p:ph idx="8" type="body"/>
          </p:nvPr>
        </p:nvSpPr>
        <p:spPr>
          <a:xfrm>
            <a:off x="933193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 name="Shape 7"/>
        <p:cNvGrpSpPr/>
        <p:nvPr/>
      </p:nvGrpSpPr>
      <p:grpSpPr>
        <a:xfrm>
          <a:off x="0" y="0"/>
          <a:ext cx="0" cy="0"/>
          <a:chOff x="0" y="0"/>
          <a:chExt cx="0" cy="0"/>
        </a:xfrm>
      </p:grpSpPr>
      <p:sp>
        <p:nvSpPr>
          <p:cNvPr id="8" name="Google Shape;8;p1"/>
          <p:cNvSpPr txBox="1"/>
          <p:nvPr>
            <p:ph type="title"/>
          </p:nvPr>
        </p:nvSpPr>
        <p:spPr>
          <a:xfrm>
            <a:off x="429768" y="274320"/>
            <a:ext cx="11430000" cy="5355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chemeClr val="dk1"/>
                </a:solidFill>
                <a:latin typeface="Century Gothic"/>
                <a:ea typeface="Century Gothic"/>
                <a:cs typeface="Century Gothic"/>
                <a:sym typeface="Century Gothic"/>
              </a:defRPr>
            </a:lvl1pPr>
            <a:lvl2pPr lvl="1"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2pPr>
            <a:lvl3pPr lvl="2"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3pPr>
            <a:lvl4pPr lvl="3"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4pPr>
            <a:lvl5pPr lvl="4"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5pPr>
            <a:lvl6pPr lvl="5"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6pPr>
            <a:lvl7pPr lvl="6"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7pPr>
            <a:lvl8pPr lvl="7"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8pPr>
            <a:lvl9pPr lvl="8"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9pPr>
          </a:lstStyle>
          <a:p/>
        </p:txBody>
      </p:sp>
      <p:sp>
        <p:nvSpPr>
          <p:cNvPr id="9" name="Google Shape;9;p1"/>
          <p:cNvSpPr txBox="1"/>
          <p:nvPr>
            <p:ph idx="1" type="body"/>
          </p:nvPr>
        </p:nvSpPr>
        <p:spPr>
          <a:xfrm>
            <a:off x="451614" y="1650029"/>
            <a:ext cx="11419468" cy="4040923"/>
          </a:xfrm>
          <a:prstGeom prst="rect">
            <a:avLst/>
          </a:prstGeom>
          <a:noFill/>
          <a:ln>
            <a:noFill/>
          </a:ln>
        </p:spPr>
        <p:txBody>
          <a:bodyPr anchorCtr="0" anchor="t" bIns="45700" lIns="91425" spcFirstLastPara="1" rIns="91425" wrap="square" tIns="45700">
            <a:noAutofit/>
          </a:bodyPr>
          <a:lstStyle>
            <a:lvl1pPr indent="-388620" lvl="0" marL="457200" marR="0" rtl="0" algn="l">
              <a:lnSpc>
                <a:spcPct val="90000"/>
              </a:lnSpc>
              <a:spcBef>
                <a:spcPts val="1400"/>
              </a:spcBef>
              <a:spcAft>
                <a:spcPts val="0"/>
              </a:spcAft>
              <a:buClr>
                <a:schemeClr val="dk1"/>
              </a:buClr>
              <a:buSzPts val="2520"/>
              <a:buFont typeface="Century Gothic"/>
              <a:buChar char="•"/>
              <a:defRPr b="0" i="0" sz="2800" u="none" cap="none" strike="noStrike">
                <a:solidFill>
                  <a:schemeClr val="dk1"/>
                </a:solidFill>
                <a:latin typeface="Century Gothic"/>
                <a:ea typeface="Century Gothic"/>
                <a:cs typeface="Century Gothic"/>
                <a:sym typeface="Century Gothic"/>
              </a:defRPr>
            </a:lvl1pPr>
            <a:lvl2pPr indent="-365760" lvl="1" marL="914400"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sp>
        <p:nvSpPr>
          <p:cNvPr id="11" name="Google Shape;11;p1"/>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 name="Google Shape;12;p1"/>
          <p:cNvSpPr/>
          <p:nvPr/>
        </p:nvSpPr>
        <p:spPr>
          <a:xfrm flipH="1">
            <a:off x="-4391" y="6616607"/>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pic>
        <p:nvPicPr>
          <p:cNvPr id="13" name="Google Shape;13;p1"/>
          <p:cNvPicPr preferRelativeResize="0"/>
          <p:nvPr/>
        </p:nvPicPr>
        <p:blipFill rotWithShape="1">
          <a:blip r:embed="rId1">
            <a:alphaModFix/>
          </a:blip>
          <a:srcRect b="0" l="0" r="0" t="0"/>
          <a:stretch/>
        </p:blipFill>
        <p:spPr>
          <a:xfrm>
            <a:off x="413129" y="6477000"/>
            <a:ext cx="1088136" cy="261860"/>
          </a:xfrm>
          <a:prstGeom prst="rect">
            <a:avLst/>
          </a:prstGeom>
          <a:noFill/>
          <a:ln>
            <a:noFill/>
          </a:ln>
        </p:spPr>
      </p:pic>
      <p:sp>
        <p:nvSpPr>
          <p:cNvPr id="14" name="Google Shape;14;p1"/>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000" u="none" cap="none" strike="noStrike">
                <a:solidFill>
                  <a:srgbClr val="BFBFBF"/>
                </a:solidFill>
                <a:latin typeface="Century Gothic"/>
                <a:ea typeface="Century Gothic"/>
                <a:cs typeface="Century Gothic"/>
                <a:sym typeface="Century Gothic"/>
              </a:rPr>
              <a:t>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bypi@orn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alimonitor.cern.ch/stats?filter_0_13=5.1&amp;filter_1=z&amp;imgsize=1024x600&amp;interval.max=0&amp;interval.min=86400000&amp;job_stats.owner=alidaq&amp;page=SE%2Ftable&amp;pinned=true"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quarkdb.web.cern.ch/quarkdb/docs/master/installation/" TargetMode="External"/><Relationship Id="rId4" Type="http://schemas.openxmlformats.org/officeDocument/2006/relationships/hyperlink" Target="https://storage-ci.web.cern.ch/storage-ci/eos/diopside/tag/testing/el-8/x86_6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eos-community.web.cern.ch/t/eos5-fst-unable-to-get-free-physical-space/86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eos-community.web.cern.ch/t/eos5-fst-unable-to-get-free-physical-space/863" TargetMode="External"/><Relationship Id="rId4" Type="http://schemas.openxmlformats.org/officeDocument/2006/relationships/hyperlink" Target="https://eos-community.web.cern.ch/t/eo5-upgrade-broken-no-filesystems/76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arm.gov" TargetMode="External"/><Relationship Id="rId4" Type="http://schemas.openxmlformats.org/officeDocument/2006/relationships/hyperlink" Target="https://www.arm.gov/news/facility/post/68016" TargetMode="External"/><Relationship Id="rId5" Type="http://schemas.openxmlformats.org/officeDocument/2006/relationships/hyperlink" Target="https://www.ornl.gov/news/cold-hard-data-ornl-data-scientists-support-historic-arctic-expedition" TargetMode="External"/><Relationship Id="rId6" Type="http://schemas.openxmlformats.org/officeDocument/2006/relationships/hyperlink" Target="https://www.arm.gov/news/features/post/78859" TargetMode="External"/><Relationship Id="rId7"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github.com/opensciencegrid/gratia-probe/compare/v1.24.0-1...2.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hyperlink" Target="https://docs.google.com/spreadsheets/d/1Q-aRroh1Slxd511NXQskFxZd4pdKZRLg1iLcamkeAB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linux.web.cern.ch/#update-on-centos-linux-strategy" TargetMode="External"/><Relationship Id="rId4" Type="http://schemas.openxmlformats.org/officeDocument/2006/relationships/hyperlink" Target="https://indico.cern.ch/event/876772/contributions/4175482/attachments/2170305/3664100/future%20linux%20v4.pdf" TargetMode="External"/><Relationship Id="rId5"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ctrTitle"/>
          </p:nvPr>
        </p:nvSpPr>
        <p:spPr>
          <a:xfrm>
            <a:off x="428736" y="1388962"/>
            <a:ext cx="8678194" cy="5355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latin typeface="Arial"/>
                <a:ea typeface="Arial"/>
                <a:cs typeface="Arial"/>
                <a:sym typeface="Arial"/>
              </a:rPr>
              <a:t>ORNL Status Update</a:t>
            </a:r>
            <a:endParaRPr>
              <a:latin typeface="Arial"/>
              <a:ea typeface="Arial"/>
              <a:cs typeface="Arial"/>
              <a:sym typeface="Arial"/>
            </a:endParaRPr>
          </a:p>
          <a:p>
            <a:pPr indent="0" lvl="0" marL="0" rtl="0" algn="l">
              <a:lnSpc>
                <a:spcPct val="90000"/>
              </a:lnSpc>
              <a:spcBef>
                <a:spcPts val="0"/>
              </a:spcBef>
              <a:spcAft>
                <a:spcPts val="0"/>
              </a:spcAft>
              <a:buNone/>
            </a:pPr>
            <a:r>
              <a:t/>
            </a:r>
            <a:endParaRPr sz="2400">
              <a:latin typeface="Arial"/>
              <a:ea typeface="Arial"/>
              <a:cs typeface="Arial"/>
              <a:sym typeface="Arial"/>
            </a:endParaRPr>
          </a:p>
        </p:txBody>
      </p:sp>
      <p:sp>
        <p:nvSpPr>
          <p:cNvPr id="173" name="Google Shape;173;p15"/>
          <p:cNvSpPr txBox="1"/>
          <p:nvPr>
            <p:ph idx="1" type="subTitle"/>
          </p:nvPr>
        </p:nvSpPr>
        <p:spPr>
          <a:xfrm>
            <a:off x="353525" y="2476174"/>
            <a:ext cx="5440500" cy="252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latin typeface="Arial"/>
                <a:ea typeface="Arial"/>
                <a:cs typeface="Arial"/>
                <a:sym typeface="Arial"/>
              </a:rPr>
              <a:t>Pete Eby</a:t>
            </a:r>
            <a:br>
              <a:rPr lang="en-US"/>
            </a:br>
            <a:r>
              <a:rPr lang="en-US" u="sng">
                <a:solidFill>
                  <a:srgbClr val="FFFFFF"/>
                </a:solidFill>
                <a:latin typeface="Arial"/>
                <a:ea typeface="Arial"/>
                <a:cs typeface="Arial"/>
                <a:sym typeface="Arial"/>
                <a:hlinkClick r:id="rId3">
                  <a:extLst>
                    <a:ext uri="{A12FA001-AC4F-418D-AE19-62706E023703}">
                      <ahyp:hlinkClr val="tx"/>
                    </a:ext>
                  </a:extLst>
                </a:hlinkClick>
              </a:rPr>
              <a:t>ebypi@ornl.gov</a:t>
            </a:r>
            <a:endParaRPr>
              <a:solidFill>
                <a:srgbClr val="FFFFFF"/>
              </a:solidFill>
              <a:latin typeface="Arial"/>
              <a:ea typeface="Arial"/>
              <a:cs typeface="Arial"/>
              <a:sym typeface="Arial"/>
            </a:endParaRPr>
          </a:p>
          <a:p>
            <a:pPr indent="0" lvl="0" marL="0" rtl="0" algn="l">
              <a:lnSpc>
                <a:spcPct val="90000"/>
              </a:lnSpc>
              <a:spcBef>
                <a:spcPts val="1400"/>
              </a:spcBef>
              <a:spcAft>
                <a:spcPts val="0"/>
              </a:spcAft>
              <a:buSzPts val="1800"/>
              <a:buNone/>
            </a:pPr>
            <a:r>
              <a:rPr lang="en-US">
                <a:latin typeface="Arial"/>
                <a:ea typeface="Arial"/>
                <a:cs typeface="Arial"/>
                <a:sym typeface="Arial"/>
              </a:rPr>
              <a:t>Steve Moulton </a:t>
            </a:r>
            <a:br>
              <a:rPr lang="en-US">
                <a:latin typeface="Arial"/>
                <a:ea typeface="Arial"/>
                <a:cs typeface="Arial"/>
                <a:sym typeface="Arial"/>
              </a:rPr>
            </a:br>
            <a:r>
              <a:rPr lang="en-US">
                <a:latin typeface="Arial"/>
                <a:ea typeface="Arial"/>
                <a:cs typeface="Arial"/>
                <a:sym typeface="Arial"/>
              </a:rPr>
              <a:t>moultonsa@ornl.gov</a:t>
            </a:r>
            <a:endParaRPr>
              <a:latin typeface="Arial"/>
              <a:ea typeface="Arial"/>
              <a:cs typeface="Arial"/>
              <a:sym typeface="Arial"/>
            </a:endParaRPr>
          </a:p>
          <a:p>
            <a:pPr indent="0" lvl="0" marL="0" rtl="0" algn="l">
              <a:lnSpc>
                <a:spcPct val="90000"/>
              </a:lnSpc>
              <a:spcBef>
                <a:spcPts val="1400"/>
              </a:spcBef>
              <a:spcAft>
                <a:spcPts val="0"/>
              </a:spcAft>
              <a:buSzPts val="1800"/>
              <a:buNone/>
            </a:pPr>
            <a:r>
              <a:t/>
            </a:r>
            <a:endParaRPr>
              <a:solidFill>
                <a:srgbClr val="C9DAF8"/>
              </a:solidFill>
              <a:latin typeface="Arial"/>
              <a:ea typeface="Arial"/>
              <a:cs typeface="Arial"/>
              <a:sym typeface="Arial"/>
            </a:endParaRPr>
          </a:p>
          <a:p>
            <a:pPr indent="0" lvl="0" marL="0" rtl="0" algn="l">
              <a:lnSpc>
                <a:spcPct val="90000"/>
              </a:lnSpc>
              <a:spcBef>
                <a:spcPts val="1400"/>
              </a:spcBef>
              <a:spcAft>
                <a:spcPts val="0"/>
              </a:spcAft>
              <a:buSzPts val="1800"/>
              <a:buNone/>
            </a:pPr>
            <a:r>
              <a:rPr lang="en-US">
                <a:solidFill>
                  <a:srgbClr val="C9DAF8"/>
                </a:solidFill>
                <a:latin typeface="Arial"/>
                <a:ea typeface="Arial"/>
                <a:cs typeface="Arial"/>
                <a:sym typeface="Arial"/>
              </a:rPr>
              <a:t>Slides: </a:t>
            </a:r>
            <a:br>
              <a:rPr lang="en-US">
                <a:solidFill>
                  <a:srgbClr val="C9DAF8"/>
                </a:solidFill>
                <a:latin typeface="Arial"/>
                <a:ea typeface="Arial"/>
                <a:cs typeface="Arial"/>
                <a:sym typeface="Arial"/>
              </a:rPr>
            </a:br>
            <a:r>
              <a:rPr lang="en-US">
                <a:solidFill>
                  <a:srgbClr val="C9DAF8"/>
                </a:solidFill>
                <a:latin typeface="Arial"/>
                <a:ea typeface="Arial"/>
                <a:cs typeface="Arial"/>
                <a:sym typeface="Arial"/>
              </a:rPr>
              <a:t>May</a:t>
            </a:r>
            <a:r>
              <a:rPr lang="en-US">
                <a:solidFill>
                  <a:srgbClr val="C9DAF8"/>
                </a:solidFill>
                <a:latin typeface="Arial"/>
                <a:ea typeface="Arial"/>
                <a:cs typeface="Arial"/>
                <a:sym typeface="Arial"/>
              </a:rPr>
              <a:t> 16th 2023 @ LBNL</a:t>
            </a:r>
            <a:endParaRPr>
              <a:solidFill>
                <a:srgbClr val="C9DAF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2023 PEAP Update ORNL Resource Pledges</a:t>
            </a:r>
            <a:endParaRPr/>
          </a:p>
        </p:txBody>
      </p:sp>
      <p:sp>
        <p:nvSpPr>
          <p:cNvPr id="240" name="Google Shape;240;p24"/>
          <p:cNvSpPr txBox="1"/>
          <p:nvPr/>
        </p:nvSpPr>
        <p:spPr>
          <a:xfrm>
            <a:off x="3887525"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Installed</a:t>
            </a:r>
            <a:endParaRPr b="1" sz="1900"/>
          </a:p>
        </p:txBody>
      </p:sp>
      <p:sp>
        <p:nvSpPr>
          <p:cNvPr id="241" name="Google Shape;241;p24"/>
          <p:cNvSpPr txBox="1"/>
          <p:nvPr/>
        </p:nvSpPr>
        <p:spPr>
          <a:xfrm>
            <a:off x="709040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FY2023</a:t>
            </a:r>
            <a:endParaRPr b="1" sz="1900"/>
          </a:p>
        </p:txBody>
      </p:sp>
      <p:sp>
        <p:nvSpPr>
          <p:cNvPr id="242" name="Google Shape;242;p24"/>
          <p:cNvSpPr txBox="1"/>
          <p:nvPr/>
        </p:nvSpPr>
        <p:spPr>
          <a:xfrm>
            <a:off x="8556525"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FY2024</a:t>
            </a:r>
            <a:endParaRPr b="1" sz="1900"/>
          </a:p>
        </p:txBody>
      </p:sp>
      <p:sp>
        <p:nvSpPr>
          <p:cNvPr id="243" name="Google Shape;243;p24"/>
          <p:cNvSpPr txBox="1"/>
          <p:nvPr/>
        </p:nvSpPr>
        <p:spPr>
          <a:xfrm>
            <a:off x="1879275" y="5072275"/>
            <a:ext cx="9435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Depending</a:t>
            </a:r>
            <a:r>
              <a:rPr lang="en-US" sz="1700"/>
              <a:t> on drive capacities in FST to be added mid 2023, and SE utilization,  can we be a little low in 2023 and a little more in 2024?</a:t>
            </a:r>
            <a:endParaRPr sz="1700"/>
          </a:p>
        </p:txBody>
      </p:sp>
      <p:pic>
        <p:nvPicPr>
          <p:cNvPr id="244" name="Google Shape;244;p24"/>
          <p:cNvPicPr preferRelativeResize="0"/>
          <p:nvPr/>
        </p:nvPicPr>
        <p:blipFill>
          <a:blip r:embed="rId3">
            <a:alphaModFix/>
          </a:blip>
          <a:stretch>
            <a:fillRect/>
          </a:stretch>
        </p:blipFill>
        <p:spPr>
          <a:xfrm>
            <a:off x="733425" y="2095324"/>
            <a:ext cx="10817900" cy="2403975"/>
          </a:xfrm>
          <a:prstGeom prst="rect">
            <a:avLst/>
          </a:prstGeom>
          <a:noFill/>
          <a:ln>
            <a:noFill/>
          </a:ln>
        </p:spPr>
      </p:pic>
      <p:sp>
        <p:nvSpPr>
          <p:cNvPr id="245" name="Google Shape;245;p24"/>
          <p:cNvSpPr txBox="1"/>
          <p:nvPr/>
        </p:nvSpPr>
        <p:spPr>
          <a:xfrm>
            <a:off x="1002265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FY2025</a:t>
            </a:r>
            <a:endParaRPr b="1" sz="1900"/>
          </a:p>
        </p:txBody>
      </p:sp>
      <p:sp>
        <p:nvSpPr>
          <p:cNvPr id="246" name="Google Shape;246;p24"/>
          <p:cNvSpPr txBox="1"/>
          <p:nvPr/>
        </p:nvSpPr>
        <p:spPr>
          <a:xfrm>
            <a:off x="545025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FY2022</a:t>
            </a:r>
            <a:endParaRPr b="1"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(Old and New hardware)</a:t>
            </a:r>
            <a:endParaRPr/>
          </a:p>
        </p:txBody>
      </p:sp>
      <p:sp>
        <p:nvSpPr>
          <p:cNvPr id="253" name="Google Shape;253;p25"/>
          <p:cNvSpPr txBox="1"/>
          <p:nvPr/>
        </p:nvSpPr>
        <p:spPr>
          <a:xfrm>
            <a:off x="429775" y="3875600"/>
            <a:ext cx="10264500" cy="24627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US" sz="2200"/>
              <a:t>3PB new hardware racked (2x 1.5PB new FSTs)</a:t>
            </a:r>
            <a:endParaRPr sz="2200"/>
          </a:p>
          <a:p>
            <a:pPr indent="-368300" lvl="1" marL="914400" rtl="0" algn="l">
              <a:spcBef>
                <a:spcPts val="0"/>
              </a:spcBef>
              <a:spcAft>
                <a:spcPts val="0"/>
              </a:spcAft>
              <a:buSzPts val="2200"/>
              <a:buChar char="○"/>
            </a:pPr>
            <a:r>
              <a:rPr lang="en-US" sz="2200"/>
              <a:t>5PB avail in this env, will migrate ~2PB to PRF leaving 3PB</a:t>
            </a:r>
            <a:br>
              <a:rPr lang="en-US" sz="2200"/>
            </a:br>
            <a:r>
              <a:rPr lang="en-US" sz="2200"/>
              <a:t>on all new hardware</a:t>
            </a:r>
            <a:br>
              <a:rPr lang="en-US" sz="2200"/>
            </a:br>
            <a:endParaRPr sz="2200"/>
          </a:p>
          <a:p>
            <a:pPr indent="-349250" lvl="0" marL="457200" rtl="0" algn="l">
              <a:spcBef>
                <a:spcPts val="0"/>
              </a:spcBef>
              <a:spcAft>
                <a:spcPts val="0"/>
              </a:spcAft>
              <a:buSzPts val="1900"/>
              <a:buChar char="●"/>
            </a:pPr>
            <a:r>
              <a:rPr lang="en-US" sz="2200"/>
              <a:t>Plan to +1.5PB this summer, thus total production SE capacity &gt;4PB</a:t>
            </a:r>
            <a:br>
              <a:rPr lang="en-US" sz="1900"/>
            </a:br>
            <a:endParaRPr sz="1900"/>
          </a:p>
          <a:p>
            <a:pPr indent="0" lvl="0" marL="457200" rtl="0" algn="l">
              <a:spcBef>
                <a:spcPts val="0"/>
              </a:spcBef>
              <a:spcAft>
                <a:spcPts val="0"/>
              </a:spcAft>
              <a:buNone/>
            </a:pPr>
            <a:r>
              <a:t/>
            </a:r>
            <a:endParaRPr sz="1900"/>
          </a:p>
        </p:txBody>
      </p:sp>
      <p:pic>
        <p:nvPicPr>
          <p:cNvPr id="254" name="Google Shape;254;p25"/>
          <p:cNvPicPr preferRelativeResize="0"/>
          <p:nvPr/>
        </p:nvPicPr>
        <p:blipFill>
          <a:blip r:embed="rId3">
            <a:alphaModFix/>
          </a:blip>
          <a:stretch>
            <a:fillRect/>
          </a:stretch>
        </p:blipFill>
        <p:spPr>
          <a:xfrm>
            <a:off x="304800" y="934000"/>
            <a:ext cx="11887200" cy="1062164"/>
          </a:xfrm>
          <a:prstGeom prst="rect">
            <a:avLst/>
          </a:prstGeom>
          <a:noFill/>
          <a:ln>
            <a:noFill/>
          </a:ln>
        </p:spPr>
      </p:pic>
      <p:pic>
        <p:nvPicPr>
          <p:cNvPr id="255" name="Google Shape;255;p25"/>
          <p:cNvPicPr preferRelativeResize="0"/>
          <p:nvPr/>
        </p:nvPicPr>
        <p:blipFill>
          <a:blip r:embed="rId4">
            <a:alphaModFix/>
          </a:blip>
          <a:stretch>
            <a:fillRect/>
          </a:stretch>
        </p:blipFill>
        <p:spPr>
          <a:xfrm>
            <a:off x="775038" y="2454875"/>
            <a:ext cx="10734675" cy="962025"/>
          </a:xfrm>
          <a:prstGeom prst="rect">
            <a:avLst/>
          </a:prstGeom>
          <a:noFill/>
          <a:ln>
            <a:noFill/>
          </a:ln>
        </p:spPr>
      </p:pic>
      <p:pic>
        <p:nvPicPr>
          <p:cNvPr id="256" name="Google Shape;256;p25"/>
          <p:cNvPicPr preferRelativeResize="0"/>
          <p:nvPr/>
        </p:nvPicPr>
        <p:blipFill>
          <a:blip r:embed="rId5">
            <a:alphaModFix/>
          </a:blip>
          <a:stretch>
            <a:fillRect/>
          </a:stretch>
        </p:blipFill>
        <p:spPr>
          <a:xfrm>
            <a:off x="9841125" y="3667226"/>
            <a:ext cx="1668600" cy="2879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6"/>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(New Hardware)</a:t>
            </a:r>
            <a:endParaRPr/>
          </a:p>
        </p:txBody>
      </p:sp>
      <p:sp>
        <p:nvSpPr>
          <p:cNvPr id="263" name="Google Shape;263;p26"/>
          <p:cNvSpPr txBox="1"/>
          <p:nvPr/>
        </p:nvSpPr>
        <p:spPr>
          <a:xfrm>
            <a:off x="810475" y="1643275"/>
            <a:ext cx="10754700" cy="37866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Char char="●"/>
            </a:pPr>
            <a:r>
              <a:rPr lang="en-US" sz="2600">
                <a:solidFill>
                  <a:schemeClr val="dk1"/>
                </a:solidFill>
              </a:rPr>
              <a:t>New </a:t>
            </a:r>
            <a:r>
              <a:rPr lang="en-US" sz="2600">
                <a:solidFill>
                  <a:schemeClr val="dk1"/>
                </a:solidFill>
              </a:rPr>
              <a:t>eos-fst-11,12 FSTs </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Supermicro (Silicon Mechanics)</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25G uplink (can increase if indicated)</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Seagate 84 disk JBODS</a:t>
            </a:r>
            <a:endParaRPr sz="2600">
              <a:solidFill>
                <a:schemeClr val="dk1"/>
              </a:solidFill>
            </a:endParaRPr>
          </a:p>
          <a:p>
            <a:pPr indent="-393700" lvl="2" marL="1371600" rtl="0" algn="l">
              <a:spcBef>
                <a:spcPts val="0"/>
              </a:spcBef>
              <a:spcAft>
                <a:spcPts val="0"/>
              </a:spcAft>
              <a:buClr>
                <a:schemeClr val="dk1"/>
              </a:buClr>
              <a:buSzPts val="2600"/>
              <a:buChar char="■"/>
            </a:pPr>
            <a:r>
              <a:rPr lang="en-US" sz="2600">
                <a:solidFill>
                  <a:schemeClr val="dk1"/>
                </a:solidFill>
              </a:rPr>
              <a:t>Exos 18TB SAS drives (17TB usable in os/eos) </a:t>
            </a:r>
            <a:endParaRPr sz="2600">
              <a:solidFill>
                <a:schemeClr val="dk1"/>
              </a:solidFill>
            </a:endParaRPr>
          </a:p>
          <a:p>
            <a:pPr indent="-393700" lvl="2" marL="1371600" rtl="0" algn="l">
              <a:spcBef>
                <a:spcPts val="0"/>
              </a:spcBef>
              <a:spcAft>
                <a:spcPts val="0"/>
              </a:spcAft>
              <a:buClr>
                <a:schemeClr val="dk1"/>
              </a:buClr>
              <a:buSzPts val="2600"/>
              <a:buChar char="■"/>
            </a:pPr>
            <a:r>
              <a:rPr lang="en-US" sz="2600">
                <a:solidFill>
                  <a:schemeClr val="dk1"/>
                </a:solidFill>
              </a:rPr>
              <a:t>12G SAS, multipath to each fsid device</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Presents as 1.5PB in eos</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Single disk fsids - continuing this design </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RHEL8</a:t>
            </a:r>
            <a:endParaRPr sz="21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270" name="Google Shape;270;p27"/>
          <p:cNvSpPr txBox="1"/>
          <p:nvPr/>
        </p:nvSpPr>
        <p:spPr>
          <a:xfrm>
            <a:off x="1255800" y="1287025"/>
            <a:ext cx="100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71" name="Google Shape;271;p27"/>
          <p:cNvSpPr txBox="1"/>
          <p:nvPr/>
        </p:nvSpPr>
        <p:spPr>
          <a:xfrm>
            <a:off x="820375" y="1071200"/>
            <a:ext cx="10644000" cy="32016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US" sz="2400">
                <a:solidFill>
                  <a:schemeClr val="dk1"/>
                </a:solidFill>
              </a:rPr>
              <a:t>Elvin “I would strongly encourage you to use EOS5 for any new deployment and also move away as soon as possible from EOS4 for older ones. All our physics instances at CERN are running EOS5 since end of last year and we are happy with the stability. EOS4 is now in maintenance mode and there are no more fixes or improvements going to that branch only critical fixes.</a:t>
            </a:r>
            <a:endParaRPr sz="2400">
              <a:solidFill>
                <a:schemeClr val="dk1"/>
              </a:solidFill>
            </a:endParaRPr>
          </a:p>
          <a:p>
            <a:pPr indent="0" lvl="0" marL="0" rtl="0" algn="l">
              <a:spcBef>
                <a:spcPts val="0"/>
              </a:spcBef>
              <a:spcAft>
                <a:spcPts val="0"/>
              </a:spcAft>
              <a:buNone/>
            </a:pPr>
            <a:r>
              <a:t/>
            </a:r>
            <a:endParaRPr sz="2600">
              <a:solidFill>
                <a:schemeClr val="dk1"/>
              </a:solidFill>
            </a:endParaRPr>
          </a:p>
          <a:p>
            <a:pPr indent="-393700" lvl="0" marL="457200" rtl="0" algn="l">
              <a:spcBef>
                <a:spcPts val="0"/>
              </a:spcBef>
              <a:spcAft>
                <a:spcPts val="0"/>
              </a:spcAft>
              <a:buClr>
                <a:schemeClr val="dk1"/>
              </a:buClr>
              <a:buSzPts val="2600"/>
              <a:buChar char="●"/>
            </a:pPr>
            <a:r>
              <a:rPr lang="en-US" sz="2400">
                <a:solidFill>
                  <a:schemeClr val="dk1"/>
                </a:solidFill>
              </a:rPr>
              <a:t>Current ALICE EOS5 </a:t>
            </a:r>
            <a:r>
              <a:rPr lang="en-US" sz="2400" u="sng">
                <a:solidFill>
                  <a:schemeClr val="hlink"/>
                </a:solidFill>
                <a:hlinkClick r:id="rId3"/>
              </a:rPr>
              <a:t>Instances</a:t>
            </a:r>
            <a:endParaRPr sz="2600">
              <a:solidFill>
                <a:schemeClr val="dk1"/>
              </a:solidFill>
            </a:endParaRPr>
          </a:p>
        </p:txBody>
      </p:sp>
      <p:pic>
        <p:nvPicPr>
          <p:cNvPr id="272" name="Google Shape;272;p27"/>
          <p:cNvPicPr preferRelativeResize="0"/>
          <p:nvPr/>
        </p:nvPicPr>
        <p:blipFill>
          <a:blip r:embed="rId4">
            <a:alphaModFix/>
          </a:blip>
          <a:stretch>
            <a:fillRect/>
          </a:stretch>
        </p:blipFill>
        <p:spPr>
          <a:xfrm>
            <a:off x="661812" y="4272797"/>
            <a:ext cx="11207676" cy="1797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279" name="Google Shape;279;p28"/>
          <p:cNvSpPr txBox="1"/>
          <p:nvPr/>
        </p:nvSpPr>
        <p:spPr>
          <a:xfrm>
            <a:off x="788225" y="1131150"/>
            <a:ext cx="10242600" cy="5325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US" sz="2200"/>
              <a:t>Correct eos diopside &amp; quark repos</a:t>
            </a:r>
            <a:endParaRPr sz="2200"/>
          </a:p>
          <a:p>
            <a:pPr indent="-368300" lvl="1" marL="914400" rtl="0" algn="l">
              <a:spcBef>
                <a:spcPts val="0"/>
              </a:spcBef>
              <a:spcAft>
                <a:spcPts val="0"/>
              </a:spcAft>
              <a:buSzPts val="2200"/>
              <a:buChar char="○"/>
            </a:pPr>
            <a:r>
              <a:rPr lang="en-US" sz="2200"/>
              <a:t>Quarkdb </a:t>
            </a:r>
            <a:r>
              <a:rPr lang="en-US" sz="2200" u="sng">
                <a:solidFill>
                  <a:schemeClr val="hlink"/>
                </a:solidFill>
                <a:hlinkClick r:id="rId3"/>
              </a:rPr>
              <a:t>docs </a:t>
            </a:r>
            <a:r>
              <a:rPr lang="en-US" sz="2200"/>
              <a:t>not updated for eos5</a:t>
            </a:r>
            <a:br>
              <a:rPr lang="en-US" sz="2200"/>
            </a:br>
            <a:endParaRPr sz="2200"/>
          </a:p>
          <a:p>
            <a:pPr indent="-368300" lvl="1" marL="914400" rtl="0" algn="l">
              <a:spcBef>
                <a:spcPts val="0"/>
              </a:spcBef>
              <a:spcAft>
                <a:spcPts val="0"/>
              </a:spcAft>
              <a:buSzPts val="2200"/>
              <a:buChar char="○"/>
            </a:pPr>
            <a:r>
              <a:rPr lang="en-US" sz="2200"/>
              <a:t>Elvin “Yes, for diopside you should use only the following tag:</a:t>
            </a:r>
            <a:endParaRPr sz="2200"/>
          </a:p>
          <a:p>
            <a:pPr indent="0" lvl="0" marL="914400" rtl="0" algn="l">
              <a:spcBef>
                <a:spcPts val="0"/>
              </a:spcBef>
              <a:spcAft>
                <a:spcPts val="0"/>
              </a:spcAft>
              <a:buNone/>
            </a:pPr>
            <a:r>
              <a:rPr lang="en-US" sz="2200" u="sng">
                <a:solidFill>
                  <a:schemeClr val="hlink"/>
                </a:solidFill>
                <a:hlinkClick r:id="rId4"/>
              </a:rPr>
              <a:t>https://storage-ci.web.cern.ch/storage-ci/eos/diopside/tag/testing/el-8/x86_64/</a:t>
            </a:r>
            <a:br>
              <a:rPr lang="en-US" sz="2200"/>
            </a:br>
            <a:endParaRPr sz="2200"/>
          </a:p>
          <a:p>
            <a:pPr indent="0" lvl="0" marL="914400" rtl="0" algn="l">
              <a:spcBef>
                <a:spcPts val="0"/>
              </a:spcBef>
              <a:spcAft>
                <a:spcPts val="0"/>
              </a:spcAft>
              <a:buNone/>
            </a:pPr>
            <a:r>
              <a:rPr lang="en-US" sz="2200"/>
              <a:t>The QuarkDB repo is no longer relevant since now we build and distribute quarkdb together with EOS. QuarkDB info is not anymore stiped from the libraries and binaries so there is no longer a separate debuginfo package.</a:t>
            </a:r>
            <a:br>
              <a:rPr lang="en-US" sz="2200"/>
            </a:br>
            <a:endParaRPr sz="2200"/>
          </a:p>
          <a:p>
            <a:pPr indent="-368300" lvl="0" marL="457200" rtl="0" algn="l">
              <a:spcBef>
                <a:spcPts val="0"/>
              </a:spcBef>
              <a:spcAft>
                <a:spcPts val="0"/>
              </a:spcAft>
              <a:buSzPts val="2200"/>
              <a:buChar char="●"/>
            </a:pPr>
            <a:r>
              <a:rPr lang="en-US" sz="2200"/>
              <a:t> eos-quarkdb from diopside should call </a:t>
            </a:r>
            <a:br>
              <a:rPr lang="en-US" sz="2200"/>
            </a:br>
            <a:r>
              <a:rPr lang="en-US" sz="2200"/>
              <a:t>/usr/lib/systemd/system/xrootd@.service ExecStart /opt/eos/xrootd/bin/xrootd</a:t>
            </a:r>
            <a:br>
              <a:rPr lang="en-US" sz="2200"/>
            </a:br>
            <a:endParaRPr sz="2200"/>
          </a:p>
          <a:p>
            <a:pPr indent="0" lvl="0" marL="457200" rtl="0" algn="l">
              <a:spcBef>
                <a:spcPts val="0"/>
              </a:spcBef>
              <a:spcAft>
                <a:spcPts val="0"/>
              </a:spcAft>
              <a:buNone/>
            </a:pPr>
            <a:r>
              <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9"/>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286" name="Google Shape;286;p29"/>
          <p:cNvSpPr txBox="1"/>
          <p:nvPr/>
        </p:nvSpPr>
        <p:spPr>
          <a:xfrm>
            <a:off x="562800" y="1197925"/>
            <a:ext cx="11066400" cy="5418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Char char="●"/>
            </a:pPr>
            <a:r>
              <a:rPr lang="en-US" sz="2600"/>
              <a:t>Alimon Storage </a:t>
            </a:r>
            <a:r>
              <a:rPr lang="en-US" sz="2600"/>
              <a:t>provided</a:t>
            </a:r>
            <a:r>
              <a:rPr lang="en-US" sz="2600"/>
              <a:t> statistics not populating</a:t>
            </a:r>
            <a:endParaRPr sz="2600"/>
          </a:p>
          <a:p>
            <a:pPr indent="-374650" lvl="1" marL="914400" rtl="0" algn="l">
              <a:spcBef>
                <a:spcPts val="0"/>
              </a:spcBef>
              <a:spcAft>
                <a:spcPts val="0"/>
              </a:spcAft>
              <a:buSzPts val="2300"/>
              <a:buChar char="○"/>
            </a:pPr>
            <a:r>
              <a:rPr lang="en-US" sz="2600"/>
              <a:t>tcpdump appears to </a:t>
            </a:r>
            <a:r>
              <a:rPr lang="en-US" sz="2600"/>
              <a:t>show eos_rpm_vers reaching vobox </a:t>
            </a:r>
            <a:br>
              <a:rPr lang="en-US" sz="2300"/>
            </a:br>
            <a:br>
              <a:rPr lang="en-US" sz="1800">
                <a:solidFill>
                  <a:schemeClr val="dk1"/>
                </a:solidFill>
              </a:rPr>
            </a:br>
            <a:r>
              <a:rPr lang="en-US" sz="2100">
                <a:solidFill>
                  <a:schemeClr val="dk1"/>
                </a:solidFill>
              </a:rPr>
              <a:t>[root@voboxslr ~]# tcpdump -i eth0 -nnvvXSs 500 src 192.188.182.26 and dst port 8884 | grep -i ver # from ornl-eosprf-01</a:t>
            </a:r>
            <a:endParaRPr sz="2100">
              <a:solidFill>
                <a:schemeClr val="dk1"/>
              </a:solidFill>
            </a:endParaRPr>
          </a:p>
          <a:p>
            <a:pPr indent="0" lvl="0" marL="0" rtl="0" algn="l">
              <a:spcBef>
                <a:spcPts val="0"/>
              </a:spcBef>
              <a:spcAft>
                <a:spcPts val="0"/>
              </a:spcAft>
              <a:buNone/>
            </a:pPr>
            <a:r>
              <a:rPr lang="en-US" sz="2100">
                <a:solidFill>
                  <a:schemeClr val="dk1"/>
                </a:solidFill>
              </a:rPr>
              <a:t>tcpdump: listening on eth0, link-type EN10MB (Ethernet), capture size 500 bytes</a:t>
            </a:r>
            <a:endParaRPr sz="2100">
              <a:solidFill>
                <a:schemeClr val="dk1"/>
              </a:solidFill>
            </a:endParaRPr>
          </a:p>
          <a:p>
            <a:pPr indent="0" lvl="0" marL="0" rtl="0" algn="l">
              <a:spcBef>
                <a:spcPts val="0"/>
              </a:spcBef>
              <a:spcAft>
                <a:spcPts val="0"/>
              </a:spcAft>
              <a:buNone/>
            </a:pPr>
            <a:r>
              <a:rPr lang="en-US" sz="2100">
                <a:solidFill>
                  <a:schemeClr val="dk1"/>
                </a:solidFill>
              </a:rPr>
              <a:t>       0x0190:  0000 000f 656f 735f 7270 6d5f 7665 7273  ...</a:t>
            </a:r>
            <a:r>
              <a:rPr b="1" lang="en-US" sz="2100">
                <a:solidFill>
                  <a:schemeClr val="dk1"/>
                </a:solidFill>
              </a:rPr>
              <a:t>.eos_rpm_vers</a:t>
            </a:r>
            <a:endParaRPr b="1" sz="2100">
              <a:solidFill>
                <a:schemeClr val="dk1"/>
              </a:solidFill>
            </a:endParaRPr>
          </a:p>
          <a:p>
            <a:pPr indent="0" lvl="0" marL="0" rtl="0" algn="l">
              <a:spcBef>
                <a:spcPts val="0"/>
              </a:spcBef>
              <a:spcAft>
                <a:spcPts val="0"/>
              </a:spcAft>
              <a:buNone/>
            </a:pPr>
            <a:r>
              <a:rPr lang="en-US" sz="2100">
                <a:solidFill>
                  <a:schemeClr val="dk1"/>
                </a:solidFill>
              </a:rPr>
              <a:t>       . . .</a:t>
            </a:r>
            <a:endParaRPr sz="2100">
              <a:solidFill>
                <a:schemeClr val="dk1"/>
              </a:solidFill>
            </a:endParaRPr>
          </a:p>
          <a:p>
            <a:pPr indent="0" lvl="0" marL="457200" rtl="0" algn="l">
              <a:spcBef>
                <a:spcPts val="0"/>
              </a:spcBef>
              <a:spcAft>
                <a:spcPts val="0"/>
              </a:spcAft>
              <a:buNone/>
            </a:pPr>
            <a:r>
              <a:rPr lang="en-US" sz="2100">
                <a:solidFill>
                  <a:schemeClr val="dk1"/>
                </a:solidFill>
              </a:rPr>
              <a:t> 0x0050:  7665 725f 7872 6f6f 7464 5f53 6572 7669  </a:t>
            </a:r>
            <a:r>
              <a:rPr b="1" lang="en-US" sz="2100">
                <a:solidFill>
                  <a:schemeClr val="dk1"/>
                </a:solidFill>
              </a:rPr>
              <a:t>ver_xrootd_Servi</a:t>
            </a:r>
            <a:br>
              <a:rPr lang="en-US" sz="2300"/>
            </a:br>
            <a:endParaRPr sz="2300"/>
          </a:p>
          <a:p>
            <a:pPr indent="-342900" lvl="0" marL="457200" rtl="0" algn="l">
              <a:spcBef>
                <a:spcPts val="0"/>
              </a:spcBef>
              <a:spcAft>
                <a:spcPts val="0"/>
              </a:spcAft>
              <a:buSzPts val="1800"/>
              <a:buChar char="●"/>
            </a:pPr>
            <a:r>
              <a:rPr lang="en-US" sz="2800"/>
              <a:t>Where is newer mlsensor?</a:t>
            </a:r>
            <a:r>
              <a:rPr lang="en-US" sz="2300"/>
              <a:t> </a:t>
            </a:r>
            <a:endParaRPr sz="2300"/>
          </a:p>
          <a:p>
            <a:pPr indent="-342900" lvl="0" marL="457200" rtl="0" algn="l">
              <a:spcBef>
                <a:spcPts val="0"/>
              </a:spcBef>
              <a:spcAft>
                <a:spcPts val="0"/>
              </a:spcAft>
              <a:buSzPts val="1800"/>
              <a:buChar char="●"/>
            </a:pPr>
            <a:r>
              <a:rPr lang="en-US" sz="2200"/>
              <a:t>Using http://linuxsoft.cern.ch/wlcg/centos7/x86_64/mlsensor-1.2.6-1.el7.noarch.rpm</a:t>
            </a:r>
            <a:br>
              <a:rPr lang="en-US" sz="1800"/>
            </a:br>
            <a:br>
              <a:rPr lang="en-US" sz="1800"/>
            </a:br>
            <a:br>
              <a:rPr lang="en-US" sz="1800"/>
            </a:br>
            <a:endParaRPr b="1" sz="2100"/>
          </a:p>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293" name="Google Shape;293;p30"/>
          <p:cNvSpPr txBox="1"/>
          <p:nvPr/>
        </p:nvSpPr>
        <p:spPr>
          <a:xfrm>
            <a:off x="1077675" y="1264750"/>
            <a:ext cx="9908400" cy="2770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SzPts val="2800"/>
              <a:buChar char="●"/>
            </a:pPr>
            <a:r>
              <a:rPr lang="en-US" sz="2800"/>
              <a:t>xrdfs spaceinfo was returning zero space used</a:t>
            </a:r>
            <a:br>
              <a:rPr lang="en-US" sz="2800"/>
            </a:br>
            <a:endParaRPr sz="2800"/>
          </a:p>
          <a:p>
            <a:pPr indent="-406400" lvl="1" marL="914400" rtl="0" algn="l">
              <a:spcBef>
                <a:spcPts val="0"/>
              </a:spcBef>
              <a:spcAft>
                <a:spcPts val="0"/>
              </a:spcAft>
              <a:buSzPts val="2800"/>
              <a:buChar char="○"/>
            </a:pPr>
            <a:r>
              <a:rPr lang="en-US" sz="2800"/>
              <a:t>Sergiu noted this appeared to be ldap config, wherein he changed the ldap entry to / given it is aliased. Subsequently the storage provided information on space usage appeared</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300" name="Google Shape;300;p31"/>
          <p:cNvSpPr txBox="1"/>
          <p:nvPr/>
        </p:nvSpPr>
        <p:spPr>
          <a:xfrm>
            <a:off x="855025" y="1242475"/>
            <a:ext cx="10420500" cy="32631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US" sz="2500"/>
              <a:t>eos-fst-12 not available for writes “Unable to get free space” </a:t>
            </a:r>
            <a:endParaRPr sz="2500"/>
          </a:p>
          <a:p>
            <a:pPr indent="-387350" lvl="1" marL="914400" rtl="0" algn="l">
              <a:spcBef>
                <a:spcPts val="0"/>
              </a:spcBef>
              <a:spcAft>
                <a:spcPts val="0"/>
              </a:spcAft>
              <a:buSzPts val="2500"/>
              <a:buChar char="○"/>
            </a:pPr>
            <a:r>
              <a:rPr lang="en-US" sz="2500"/>
              <a:t>eos-community </a:t>
            </a:r>
            <a:r>
              <a:rPr lang="en-US" sz="2500" u="sng">
                <a:solidFill>
                  <a:schemeClr val="hlink"/>
                </a:solidFill>
                <a:hlinkClick r:id="rId3"/>
              </a:rPr>
              <a:t>thread</a:t>
            </a:r>
            <a:r>
              <a:rPr lang="en-US" sz="2500"/>
              <a:t> created</a:t>
            </a:r>
            <a:br>
              <a:rPr lang="en-US" sz="2500"/>
            </a:br>
            <a:br>
              <a:rPr lang="en-US" sz="2500"/>
            </a:br>
            <a:endParaRPr sz="2500"/>
          </a:p>
          <a:p>
            <a:pPr indent="-387350" lvl="0" marL="457200" rtl="0" algn="l">
              <a:spcBef>
                <a:spcPts val="0"/>
              </a:spcBef>
              <a:spcAft>
                <a:spcPts val="0"/>
              </a:spcAft>
              <a:buSzPts val="2500"/>
              <a:buChar char="●"/>
            </a:pPr>
            <a:r>
              <a:rPr lang="en-US" sz="2500"/>
              <a:t>eos-fst-11 when started crashes mgm</a:t>
            </a:r>
            <a:endParaRPr sz="2500"/>
          </a:p>
          <a:p>
            <a:pPr indent="-387350" lvl="1" marL="914400" rtl="0" algn="l">
              <a:spcBef>
                <a:spcPts val="0"/>
              </a:spcBef>
              <a:spcAft>
                <a:spcPts val="0"/>
              </a:spcAft>
              <a:buSzPts val="2500"/>
              <a:buChar char="○"/>
            </a:pPr>
            <a:r>
              <a:rPr lang="en-US" sz="2500"/>
              <a:t>Nothing logged by fst or mgm</a:t>
            </a:r>
            <a:endParaRPr sz="2500"/>
          </a:p>
          <a:p>
            <a:pPr indent="-387350" lvl="1" marL="914400" rtl="0" algn="l">
              <a:spcBef>
                <a:spcPts val="0"/>
              </a:spcBef>
              <a:spcAft>
                <a:spcPts val="0"/>
              </a:spcAft>
              <a:buSzPts val="2500"/>
              <a:buChar char="○"/>
            </a:pPr>
            <a:r>
              <a:rPr lang="en-US" sz="2500"/>
              <a:t>Config appears identical to eos-fst-12</a:t>
            </a:r>
            <a:endParaRPr sz="2500"/>
          </a:p>
          <a:p>
            <a:pPr indent="-387350" lvl="1" marL="914400" rtl="0" algn="l">
              <a:spcBef>
                <a:spcPts val="0"/>
              </a:spcBef>
              <a:spcAft>
                <a:spcPts val="0"/>
              </a:spcAft>
              <a:buSzPts val="2500"/>
              <a:buChar char="○"/>
            </a:pPr>
            <a:r>
              <a:rPr lang="en-US" sz="2500"/>
              <a:t>Critical operational bug, will address with Andreas</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Next Steps </a:t>
            </a:r>
            <a:endParaRPr/>
          </a:p>
        </p:txBody>
      </p:sp>
      <p:sp>
        <p:nvSpPr>
          <p:cNvPr id="307" name="Google Shape;307;p32"/>
          <p:cNvSpPr txBox="1"/>
          <p:nvPr/>
        </p:nvSpPr>
        <p:spPr>
          <a:xfrm>
            <a:off x="1168800" y="1074000"/>
            <a:ext cx="9854400" cy="51411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Char char="●"/>
            </a:pPr>
            <a:r>
              <a:rPr b="1" lang="en-US" sz="2300"/>
              <a:t>Issues to resolve</a:t>
            </a:r>
            <a:endParaRPr b="1" sz="2300"/>
          </a:p>
          <a:p>
            <a:pPr indent="-374650" lvl="1" marL="914400" rtl="0" algn="l">
              <a:spcBef>
                <a:spcPts val="0"/>
              </a:spcBef>
              <a:spcAft>
                <a:spcPts val="0"/>
              </a:spcAft>
              <a:buSzPts val="2300"/>
              <a:buChar char="○"/>
            </a:pPr>
            <a:r>
              <a:rPr lang="en-US" sz="2300"/>
              <a:t>Activation of eos-fst-11 crashes mgm </a:t>
            </a:r>
            <a:endParaRPr sz="2300"/>
          </a:p>
          <a:p>
            <a:pPr indent="-374650" lvl="1" marL="914400" rtl="0" algn="l">
              <a:spcBef>
                <a:spcPts val="0"/>
              </a:spcBef>
              <a:spcAft>
                <a:spcPts val="0"/>
              </a:spcAft>
              <a:buSzPts val="2300"/>
              <a:buChar char="○"/>
            </a:pPr>
            <a:r>
              <a:rPr lang="en-US" sz="2300"/>
              <a:t>Unable to write to eos-fst-12 - </a:t>
            </a:r>
            <a:r>
              <a:rPr lang="en-US" sz="2300" u="sng">
                <a:solidFill>
                  <a:schemeClr val="hlink"/>
                </a:solidFill>
                <a:hlinkClick r:id="rId3"/>
              </a:rPr>
              <a:t>thread on eos-community</a:t>
            </a:r>
            <a:endParaRPr sz="2300"/>
          </a:p>
          <a:p>
            <a:pPr indent="-374650" lvl="1" marL="914400" rtl="0" algn="l">
              <a:spcBef>
                <a:spcPts val="0"/>
              </a:spcBef>
              <a:spcAft>
                <a:spcPts val="0"/>
              </a:spcAft>
              <a:buSzPts val="2300"/>
              <a:buChar char="○"/>
            </a:pPr>
            <a:r>
              <a:rPr lang="en-US" sz="2300"/>
              <a:t>eos5 systems not submitting “storage provided statistics” to alimon, despite mlsensor and </a:t>
            </a:r>
            <a:r>
              <a:rPr lang="en-US" sz="2300"/>
              <a:t>apmond </a:t>
            </a:r>
            <a:endParaRPr sz="2300"/>
          </a:p>
          <a:p>
            <a:pPr indent="-374650" lvl="2" marL="1371600" rtl="0" algn="l">
              <a:spcBef>
                <a:spcPts val="0"/>
              </a:spcBef>
              <a:spcAft>
                <a:spcPts val="0"/>
              </a:spcAft>
              <a:buSzPts val="2300"/>
              <a:buChar char="■"/>
            </a:pPr>
            <a:r>
              <a:rPr lang="en-US" sz="2300"/>
              <a:t>tcpdump shows packets arriving at vobox</a:t>
            </a:r>
            <a:endParaRPr sz="2300"/>
          </a:p>
          <a:p>
            <a:pPr indent="-374650" lvl="2" marL="1371600" rtl="0" algn="l">
              <a:spcBef>
                <a:spcPts val="0"/>
              </a:spcBef>
              <a:spcAft>
                <a:spcPts val="0"/>
              </a:spcAft>
              <a:buSzPts val="2300"/>
              <a:buChar char="■"/>
            </a:pPr>
            <a:r>
              <a:rPr lang="en-US" sz="2300"/>
              <a:t>New mlsensor package available? From where?</a:t>
            </a:r>
            <a:br>
              <a:rPr lang="en-US" sz="2300"/>
            </a:br>
            <a:endParaRPr sz="2300"/>
          </a:p>
          <a:p>
            <a:pPr indent="-374650" lvl="0" marL="457200" rtl="0" algn="l">
              <a:spcBef>
                <a:spcPts val="0"/>
              </a:spcBef>
              <a:spcAft>
                <a:spcPts val="0"/>
              </a:spcAft>
              <a:buSzPts val="2300"/>
              <a:buChar char="●"/>
            </a:pPr>
            <a:r>
              <a:rPr b="1" lang="en-US" sz="2300"/>
              <a:t>Then, complete migration</a:t>
            </a:r>
            <a:endParaRPr b="1" sz="2300"/>
          </a:p>
          <a:p>
            <a:pPr indent="-374650" lvl="1" marL="914400" rtl="0" algn="l">
              <a:spcBef>
                <a:spcPts val="0"/>
              </a:spcBef>
              <a:spcAft>
                <a:spcPts val="0"/>
              </a:spcAft>
              <a:buSzPts val="2300"/>
              <a:buChar char="○"/>
            </a:pPr>
            <a:r>
              <a:rPr lang="en-US" sz="2300"/>
              <a:t>Drain warp-ornl-cern-05..08 (~1PB)</a:t>
            </a:r>
            <a:endParaRPr sz="2300"/>
          </a:p>
          <a:p>
            <a:pPr indent="-374650" lvl="1" marL="914400" rtl="0" algn="l">
              <a:spcBef>
                <a:spcPts val="0"/>
              </a:spcBef>
              <a:spcAft>
                <a:spcPts val="0"/>
              </a:spcAft>
              <a:buSzPts val="2300"/>
              <a:buChar char="○"/>
            </a:pPr>
            <a:r>
              <a:rPr lang="en-US" sz="2300"/>
              <a:t>Install two new MGMs (rhel8, eos5)</a:t>
            </a:r>
            <a:endParaRPr sz="2300"/>
          </a:p>
          <a:p>
            <a:pPr indent="-374650" lvl="2" marL="1371600" rtl="0" algn="l">
              <a:spcBef>
                <a:spcPts val="0"/>
              </a:spcBef>
              <a:spcAft>
                <a:spcPts val="0"/>
              </a:spcAft>
              <a:buSzPts val="2300"/>
              <a:buChar char="■"/>
            </a:pPr>
            <a:r>
              <a:rPr lang="en-US" sz="2300"/>
              <a:t>Migrate from eos4 mgms to eos5 mgms</a:t>
            </a:r>
            <a:endParaRPr sz="2300"/>
          </a:p>
          <a:p>
            <a:pPr indent="-374650" lvl="2" marL="1371600" rtl="0" algn="l">
              <a:spcBef>
                <a:spcPts val="0"/>
              </a:spcBef>
              <a:spcAft>
                <a:spcPts val="0"/>
              </a:spcAft>
              <a:buSzPts val="2300"/>
              <a:buChar char="■"/>
            </a:pPr>
            <a:r>
              <a:rPr lang="en-US" sz="2300"/>
              <a:t>Requires </a:t>
            </a:r>
            <a:r>
              <a:rPr lang="en-US" sz="2300" u="sng">
                <a:solidFill>
                  <a:schemeClr val="hlink"/>
                </a:solidFill>
                <a:hlinkClick r:id="rId4"/>
              </a:rPr>
              <a:t>porting </a:t>
            </a:r>
            <a:r>
              <a:rPr lang="en-US" sz="2300"/>
              <a:t>eos config to quarkdb</a:t>
            </a:r>
            <a:endParaRPr sz="2300"/>
          </a:p>
          <a:p>
            <a:pPr indent="-374650" lvl="1" marL="914400" rtl="0" algn="l">
              <a:spcBef>
                <a:spcPts val="0"/>
              </a:spcBef>
              <a:spcAft>
                <a:spcPts val="0"/>
              </a:spcAft>
              <a:buSzPts val="2300"/>
              <a:buChar char="○"/>
            </a:pPr>
            <a:r>
              <a:rPr lang="en-US" sz="2300"/>
              <a:t>Upgrade/migrate to quarkdb5 </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3"/>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 </a:t>
            </a:r>
            <a:r>
              <a:rPr lang="en-US"/>
              <a:t>Recommendations</a:t>
            </a:r>
            <a:endParaRPr/>
          </a:p>
        </p:txBody>
      </p:sp>
      <p:sp>
        <p:nvSpPr>
          <p:cNvPr id="314" name="Google Shape;314;p33"/>
          <p:cNvSpPr txBox="1"/>
          <p:nvPr/>
        </p:nvSpPr>
        <p:spPr>
          <a:xfrm>
            <a:off x="707550" y="930775"/>
            <a:ext cx="10776900" cy="56928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Better document configuration and verification (JAliEn testSE ALICE::ORNL::PRF_EOS) of alicetokenauth for eos4/5 as misconfiguration results in no auth and such is not particularly obvious to site admins out of the gate -- at least such as been our experience in the past and with the recent issue.</a:t>
            </a:r>
            <a:br>
              <a:rPr lang="en-US" sz="2300">
                <a:solidFill>
                  <a:schemeClr val="dk1"/>
                </a:solidFill>
                <a:highlight>
                  <a:srgbClr val="FFFFFF"/>
                </a:highlight>
              </a:rPr>
            </a:br>
            <a:endParaRPr sz="2300">
              <a:solidFill>
                <a:schemeClr val="dk1"/>
              </a:solidFill>
              <a:highlight>
                <a:srgbClr val="FFFFFF"/>
              </a:highlight>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During deployment I've noted and clarified with Elvin a few confusing points due to outdated docs, ambiguity on correct repos and changes in quark packages,  configs, etc. (I'll work with Elvin on providing feedback on this points.)  </a:t>
            </a:r>
            <a:br>
              <a:rPr lang="en-US" sz="2300">
                <a:solidFill>
                  <a:schemeClr val="dk1"/>
                </a:solidFill>
                <a:highlight>
                  <a:srgbClr val="FFFFFF"/>
                </a:highlight>
              </a:rPr>
            </a:br>
            <a:endParaRPr sz="2300">
              <a:solidFill>
                <a:schemeClr val="dk1"/>
              </a:solidFill>
              <a:highlight>
                <a:srgbClr val="FFFFFF"/>
              </a:highlight>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EOS5 details and experience (ORNL and others)  might be an </a:t>
            </a:r>
            <a:r>
              <a:rPr lang="en-US" sz="2300">
                <a:solidFill>
                  <a:schemeClr val="dk1"/>
                </a:solidFill>
                <a:highlight>
                  <a:srgbClr val="FFFFFF"/>
                </a:highlight>
              </a:rPr>
              <a:t>interesting</a:t>
            </a:r>
            <a:r>
              <a:rPr lang="en-US" sz="2300">
                <a:solidFill>
                  <a:schemeClr val="dk1"/>
                </a:solidFill>
                <a:highlight>
                  <a:srgbClr val="FFFFFF"/>
                </a:highlight>
              </a:rPr>
              <a:t> topic for the next T1/T2 if desired. Should there be an ALICE EOS5 doc area?</a:t>
            </a:r>
            <a:endParaRPr sz="23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Summary 2022 - mid 2023</a:t>
            </a:r>
            <a:endParaRPr/>
          </a:p>
        </p:txBody>
      </p:sp>
      <p:sp>
        <p:nvSpPr>
          <p:cNvPr id="180" name="Google Shape;180;p16"/>
          <p:cNvSpPr txBox="1"/>
          <p:nvPr/>
        </p:nvSpPr>
        <p:spPr>
          <a:xfrm>
            <a:off x="429775" y="1091675"/>
            <a:ext cx="10222500" cy="5318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US" sz="2500"/>
              <a:t>High availability of SE and CE</a:t>
            </a:r>
            <a:endParaRPr sz="2500"/>
          </a:p>
          <a:p>
            <a:pPr indent="-387350" lvl="1" marL="914400" rtl="0" algn="l">
              <a:spcBef>
                <a:spcPts val="0"/>
              </a:spcBef>
              <a:spcAft>
                <a:spcPts val="0"/>
              </a:spcAft>
              <a:buSzPts val="2500"/>
              <a:buChar char="○"/>
            </a:pPr>
            <a:r>
              <a:rPr lang="en-US" sz="2500"/>
              <a:t>Quiet year, stable operations</a:t>
            </a:r>
            <a:br>
              <a:rPr lang="en-US" sz="2500"/>
            </a:br>
            <a:endParaRPr sz="2500"/>
          </a:p>
          <a:p>
            <a:pPr indent="-387350" lvl="0" marL="457200" rtl="0" algn="l">
              <a:spcBef>
                <a:spcPts val="0"/>
              </a:spcBef>
              <a:spcAft>
                <a:spcPts val="0"/>
              </a:spcAft>
              <a:buSzPts val="2500"/>
              <a:buChar char="●"/>
            </a:pPr>
            <a:r>
              <a:rPr lang="en-US" sz="2500"/>
              <a:t>T2 organizationally moved under Jonathan Wilson, RDSE Team Lead for Nuc Phys </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Full SE and CE Hardware refresh are well in progress  </a:t>
            </a:r>
            <a:br>
              <a:rPr lang="en-US" sz="2500"/>
            </a:br>
            <a:endParaRPr sz="2500"/>
          </a:p>
          <a:p>
            <a:pPr indent="-387350" lvl="0" marL="457200" rtl="0" algn="l">
              <a:spcBef>
                <a:spcPts val="0"/>
              </a:spcBef>
              <a:spcAft>
                <a:spcPts val="0"/>
              </a:spcAft>
              <a:buSzPts val="2500"/>
              <a:buChar char="●"/>
            </a:pPr>
            <a:r>
              <a:rPr lang="en-US" sz="2500"/>
              <a:t>ORNL::PRF_EOS deployed</a:t>
            </a:r>
            <a:br>
              <a:rPr lang="en-US" sz="2500"/>
            </a:br>
            <a:endParaRPr sz="2500"/>
          </a:p>
          <a:p>
            <a:pPr indent="-387350" lvl="0" marL="457200" rtl="0" algn="l">
              <a:spcBef>
                <a:spcPts val="0"/>
              </a:spcBef>
              <a:spcAft>
                <a:spcPts val="0"/>
              </a:spcAft>
              <a:buSzPts val="2500"/>
              <a:buChar char="●"/>
            </a:pPr>
            <a:r>
              <a:rPr lang="en-US" sz="2500"/>
              <a:t>CCDB EOS area created</a:t>
            </a:r>
            <a:br>
              <a:rPr lang="en-US" sz="2500"/>
            </a:br>
            <a:endParaRPr sz="2500"/>
          </a:p>
          <a:p>
            <a:pPr indent="-387350" lvl="0" marL="457200" rtl="0" algn="l">
              <a:spcBef>
                <a:spcPts val="0"/>
              </a:spcBef>
              <a:spcAft>
                <a:spcPts val="0"/>
              </a:spcAft>
              <a:buSzPts val="2500"/>
              <a:buChar char="●"/>
            </a:pPr>
            <a:r>
              <a:rPr lang="en-US" sz="2500"/>
              <a:t>Migration from eos4 to eos5 occuring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4"/>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 Institutional Exploration</a:t>
            </a:r>
            <a:endParaRPr/>
          </a:p>
        </p:txBody>
      </p:sp>
      <p:sp>
        <p:nvSpPr>
          <p:cNvPr id="321" name="Google Shape;321;p34"/>
          <p:cNvSpPr txBox="1"/>
          <p:nvPr/>
        </p:nvSpPr>
        <p:spPr>
          <a:xfrm>
            <a:off x="788225" y="1331550"/>
            <a:ext cx="11712000" cy="4802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US" sz="2500" u="sng">
                <a:solidFill>
                  <a:schemeClr val="hlink"/>
                </a:solidFill>
                <a:hlinkClick r:id="rId3"/>
              </a:rPr>
              <a:t>https://arm.gov</a:t>
            </a:r>
            <a:r>
              <a:rPr lang="en-US" sz="2500"/>
              <a:t> evaluating future storage options </a:t>
            </a:r>
            <a:endParaRPr sz="2500"/>
          </a:p>
          <a:p>
            <a:pPr indent="-387350" lvl="0" marL="457200" rtl="0" algn="l">
              <a:spcBef>
                <a:spcPts val="0"/>
              </a:spcBef>
              <a:spcAft>
                <a:spcPts val="0"/>
              </a:spcAft>
              <a:buSzPts val="2500"/>
              <a:buChar char="●"/>
            </a:pPr>
            <a:r>
              <a:rPr lang="en-US" sz="2500"/>
              <a:t>30 year project</a:t>
            </a:r>
            <a:endParaRPr sz="2500"/>
          </a:p>
          <a:p>
            <a:pPr indent="-387350" lvl="0" marL="457200" rtl="0" algn="l">
              <a:spcBef>
                <a:spcPts val="0"/>
              </a:spcBef>
              <a:spcAft>
                <a:spcPts val="0"/>
              </a:spcAft>
              <a:buSzPts val="2500"/>
              <a:buChar char="●"/>
            </a:pPr>
            <a:r>
              <a:rPr lang="en-US" sz="2500"/>
              <a:t>~6PB but rapidly growing (multispectral radar, etc.)</a:t>
            </a:r>
            <a:endParaRPr sz="2500"/>
          </a:p>
          <a:p>
            <a:pPr indent="-387350" lvl="0" marL="457200" rtl="0" algn="l">
              <a:spcBef>
                <a:spcPts val="0"/>
              </a:spcBef>
              <a:spcAft>
                <a:spcPts val="0"/>
              </a:spcAft>
              <a:buSzPts val="2500"/>
              <a:buChar char="●"/>
            </a:pPr>
            <a:r>
              <a:rPr lang="en-US" sz="2500"/>
              <a:t>Fixed sites and mobile facilities </a:t>
            </a:r>
            <a:endParaRPr sz="2500"/>
          </a:p>
          <a:p>
            <a:pPr indent="-387350" lvl="1" marL="914400" rtl="0" algn="l">
              <a:spcBef>
                <a:spcPts val="0"/>
              </a:spcBef>
              <a:spcAft>
                <a:spcPts val="0"/>
              </a:spcAft>
              <a:buSzPts val="2500"/>
              <a:buChar char="○"/>
            </a:pPr>
            <a:r>
              <a:rPr lang="en-US" sz="2500" u="sng">
                <a:solidFill>
                  <a:schemeClr val="hlink"/>
                </a:solidFill>
                <a:hlinkClick r:id="rId4"/>
              </a:rPr>
              <a:t>MOSAiC </a:t>
            </a:r>
            <a:r>
              <a:rPr lang="en-US" sz="2500"/>
              <a:t>project and R/V Polarstern - largest </a:t>
            </a:r>
            <a:r>
              <a:rPr lang="en-US" sz="2500" u="sng">
                <a:solidFill>
                  <a:schemeClr val="hlink"/>
                </a:solidFill>
                <a:hlinkClick r:id="rId5"/>
              </a:rPr>
              <a:t>polar expedition</a:t>
            </a:r>
            <a:r>
              <a:rPr lang="en-US" sz="2500"/>
              <a:t> of all time</a:t>
            </a:r>
            <a:endParaRPr sz="2500"/>
          </a:p>
          <a:p>
            <a:pPr indent="-387350" lvl="1" marL="914400" rtl="0" algn="l">
              <a:spcBef>
                <a:spcPts val="0"/>
              </a:spcBef>
              <a:spcAft>
                <a:spcPts val="0"/>
              </a:spcAft>
              <a:buSzPts val="2500"/>
              <a:buChar char="○"/>
            </a:pPr>
            <a:r>
              <a:rPr lang="en-US" sz="2500" u="sng">
                <a:solidFill>
                  <a:schemeClr val="hlink"/>
                </a:solidFill>
                <a:hlinkClick r:id="rId6"/>
              </a:rPr>
              <a:t>SGP </a:t>
            </a:r>
            <a:r>
              <a:rPr lang="en-US" sz="2500"/>
              <a:t>long term Southern Great Plains </a:t>
            </a:r>
            <a:r>
              <a:rPr lang="en-US" sz="2500"/>
              <a:t>experiment</a:t>
            </a:r>
            <a:r>
              <a:rPr lang="en-US" sz="2500"/>
              <a:t> site </a:t>
            </a:r>
            <a:endParaRPr sz="2500"/>
          </a:p>
          <a:p>
            <a:pPr indent="-387350" lvl="0" marL="457200" rtl="0" algn="l">
              <a:spcBef>
                <a:spcPts val="0"/>
              </a:spcBef>
              <a:spcAft>
                <a:spcPts val="0"/>
              </a:spcAft>
              <a:buSzPts val="2500"/>
              <a:buChar char="●"/>
            </a:pPr>
            <a:r>
              <a:rPr lang="en-US" sz="2500"/>
              <a:t>Other Environmental Science project (NASA DAAC) share storage needs.</a:t>
            </a:r>
            <a:br>
              <a:rPr lang="en-US" sz="2500"/>
            </a:br>
            <a:endParaRPr sz="2500"/>
          </a:p>
          <a:p>
            <a:pPr indent="-387350" lvl="0" marL="457200" rtl="0" algn="l">
              <a:spcBef>
                <a:spcPts val="0"/>
              </a:spcBef>
              <a:spcAft>
                <a:spcPts val="0"/>
              </a:spcAft>
              <a:buSzPts val="2500"/>
              <a:buChar char="●"/>
            </a:pPr>
            <a:r>
              <a:rPr lang="en-US" sz="2500"/>
              <a:t>Looking</a:t>
            </a:r>
            <a:r>
              <a:rPr lang="en-US" sz="2500"/>
              <a:t> for more than “Object Storage, S3 and done” solution </a:t>
            </a:r>
            <a:endParaRPr sz="2500"/>
          </a:p>
          <a:p>
            <a:pPr indent="-387350" lvl="1" marL="914400" rtl="0" algn="l">
              <a:spcBef>
                <a:spcPts val="0"/>
              </a:spcBef>
              <a:spcAft>
                <a:spcPts val="0"/>
              </a:spcAft>
              <a:buSzPts val="2500"/>
              <a:buChar char="○"/>
            </a:pPr>
            <a:r>
              <a:rPr lang="en-US" sz="2500"/>
              <a:t>Evaluating gen storage platforms for ten+ year </a:t>
            </a:r>
            <a:r>
              <a:rPr lang="en-US" sz="2500"/>
              <a:t>operational</a:t>
            </a:r>
            <a:r>
              <a:rPr lang="en-US" sz="2500"/>
              <a:t> plan</a:t>
            </a:r>
            <a:endParaRPr sz="2500"/>
          </a:p>
          <a:p>
            <a:pPr indent="-387350" lvl="1" marL="914400" rtl="0" algn="l">
              <a:spcBef>
                <a:spcPts val="0"/>
              </a:spcBef>
              <a:spcAft>
                <a:spcPts val="0"/>
              </a:spcAft>
              <a:buSzPts val="2500"/>
              <a:buChar char="○"/>
            </a:pPr>
            <a:r>
              <a:rPr lang="en-US" sz="2500"/>
              <a:t>EOS fusex could provide NFS and posix for legacy apps</a:t>
            </a:r>
            <a:endParaRPr sz="2500"/>
          </a:p>
          <a:p>
            <a:pPr indent="-387350" lvl="1" marL="914400" rtl="0" algn="l">
              <a:spcBef>
                <a:spcPts val="0"/>
              </a:spcBef>
              <a:spcAft>
                <a:spcPts val="0"/>
              </a:spcAft>
              <a:buSzPts val="2500"/>
              <a:buChar char="○"/>
            </a:pPr>
            <a:r>
              <a:rPr lang="en-US" sz="2500"/>
              <a:t>Explore Jalien data catalog to abstract storage elements and mounts</a:t>
            </a:r>
            <a:endParaRPr sz="2500"/>
          </a:p>
        </p:txBody>
      </p:sp>
      <p:pic>
        <p:nvPicPr>
          <p:cNvPr id="322" name="Google Shape;322;p34"/>
          <p:cNvPicPr preferRelativeResize="0"/>
          <p:nvPr/>
        </p:nvPicPr>
        <p:blipFill>
          <a:blip r:embed="rId7">
            <a:alphaModFix/>
          </a:blip>
          <a:stretch>
            <a:fillRect/>
          </a:stretch>
        </p:blipFill>
        <p:spPr>
          <a:xfrm>
            <a:off x="8086475" y="274325"/>
            <a:ext cx="2549625" cy="777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CE Overview and Planning </a:t>
            </a:r>
            <a:endParaRPr/>
          </a:p>
          <a:p>
            <a:pPr indent="0" lvl="0" marL="0" rtl="0" algn="l">
              <a:spcBef>
                <a:spcPts val="0"/>
              </a:spcBef>
              <a:spcAft>
                <a:spcPts val="0"/>
              </a:spcAft>
              <a:buNone/>
            </a:pPr>
            <a:r>
              <a:t/>
            </a:r>
            <a:endParaRPr/>
          </a:p>
        </p:txBody>
      </p:sp>
      <p:sp>
        <p:nvSpPr>
          <p:cNvPr id="329" name="Google Shape;329;p35"/>
          <p:cNvSpPr txBox="1"/>
          <p:nvPr/>
        </p:nvSpPr>
        <p:spPr>
          <a:xfrm>
            <a:off x="1055400" y="1732350"/>
            <a:ext cx="979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OSG Reporting Issue / Need for HT Condor</a:t>
            </a:r>
            <a:endParaRPr/>
          </a:p>
        </p:txBody>
      </p:sp>
      <p:sp>
        <p:nvSpPr>
          <p:cNvPr id="336" name="Google Shape;336;p36"/>
          <p:cNvSpPr txBox="1"/>
          <p:nvPr/>
        </p:nvSpPr>
        <p:spPr>
          <a:xfrm>
            <a:off x="676075" y="1070400"/>
            <a:ext cx="10932600" cy="57876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Char char="●"/>
            </a:pPr>
            <a:r>
              <a:rPr lang="en-US" sz="2600"/>
              <a:t>Upgrading to OSG3.6 will break reporting to OSG</a:t>
            </a:r>
            <a:endParaRPr sz="2600"/>
          </a:p>
          <a:p>
            <a:pPr indent="-393700" lvl="1" marL="914400" rtl="0" algn="l">
              <a:spcBef>
                <a:spcPts val="0"/>
              </a:spcBef>
              <a:spcAft>
                <a:spcPts val="0"/>
              </a:spcAft>
              <a:buSzPts val="2600"/>
              <a:buChar char="○"/>
            </a:pPr>
            <a:r>
              <a:rPr lang="en-US" sz="2600"/>
              <a:t>We have already been patching the xml_utils.py with a simple </a:t>
            </a:r>
            <a:r>
              <a:rPr lang="en-US" sz="2600"/>
              <a:t>modification</a:t>
            </a:r>
            <a:r>
              <a:rPr lang="en-US" sz="2600"/>
              <a:t>, which has </a:t>
            </a:r>
            <a:r>
              <a:rPr lang="en-US" sz="2600"/>
              <a:t>historical</a:t>
            </a:r>
            <a:r>
              <a:rPr lang="en-US" sz="2600"/>
              <a:t> allowed reporting to function.</a:t>
            </a:r>
            <a:br>
              <a:rPr lang="en-US" sz="2600"/>
            </a:br>
            <a:r>
              <a:rPr lang="en-US" sz="2600"/>
              <a:t> </a:t>
            </a:r>
            <a:endParaRPr sz="2600"/>
          </a:p>
          <a:p>
            <a:pPr indent="-393700" lvl="1" marL="914400" rtl="0" algn="l">
              <a:spcBef>
                <a:spcPts val="0"/>
              </a:spcBef>
              <a:spcAft>
                <a:spcPts val="0"/>
              </a:spcAft>
              <a:buSzPts val="2600"/>
              <a:buChar char="○"/>
            </a:pPr>
            <a:r>
              <a:rPr lang="en-US" sz="2600"/>
              <a:t>ORNL is running OSG3.5 which </a:t>
            </a:r>
            <a:r>
              <a:rPr lang="en-US" sz="2600"/>
              <a:t>provides </a:t>
            </a:r>
            <a:br>
              <a:rPr lang="en-US" sz="2600"/>
            </a:br>
            <a:r>
              <a:rPr lang="en-US" sz="2600"/>
              <a:t>[root@osg gratia_patch]# rpm -qa | grep gratia-probe-slurm</a:t>
            </a:r>
            <a:endParaRPr sz="2600"/>
          </a:p>
          <a:p>
            <a:pPr indent="0" lvl="0" marL="914400" rtl="0" algn="l">
              <a:spcBef>
                <a:spcPts val="0"/>
              </a:spcBef>
              <a:spcAft>
                <a:spcPts val="0"/>
              </a:spcAft>
              <a:buNone/>
            </a:pPr>
            <a:r>
              <a:rPr lang="en-US" sz="2600"/>
              <a:t>gratia-probe-slurm-1.24.0-1.osg35.el7.x86_6</a:t>
            </a:r>
            <a:br>
              <a:rPr lang="en-US" sz="2600"/>
            </a:br>
            <a:endParaRPr sz="2600"/>
          </a:p>
          <a:p>
            <a:pPr indent="-393700" lvl="0" marL="914400" rtl="0" algn="l">
              <a:spcBef>
                <a:spcPts val="0"/>
              </a:spcBef>
              <a:spcAft>
                <a:spcPts val="0"/>
              </a:spcAft>
              <a:buSzPts val="2600"/>
              <a:buChar char="●"/>
            </a:pPr>
            <a:r>
              <a:rPr lang="en-US" sz="2600"/>
              <a:t>OSG git repo branches </a:t>
            </a:r>
            <a:r>
              <a:rPr lang="en-US" sz="2600" u="sng">
                <a:solidFill>
                  <a:schemeClr val="hlink"/>
                </a:solidFill>
                <a:hlinkClick r:id="rId3"/>
              </a:rPr>
              <a:t>comparison between 1.24.0-1 to latest </a:t>
            </a:r>
            <a:r>
              <a:rPr lang="en-US" sz="2600"/>
              <a:t>shows no changes to xml_utils.py, though of course many changes to 185 files. Pinpointing the explicit changes may take a little dev effort. Is there someone familiar with the stack who may be available to assist? </a:t>
            </a:r>
            <a:endParaRPr sz="2600"/>
          </a:p>
          <a:p>
            <a:pPr indent="0" lvl="0" marL="914400" rtl="0" algn="l">
              <a:spcBef>
                <a:spcPts val="0"/>
              </a:spcBef>
              <a:spcAft>
                <a:spcPts val="0"/>
              </a:spcAft>
              <a:buNone/>
            </a:pPr>
            <a:r>
              <a:t/>
            </a: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OSG Reporting Issue / Need for HT Condor</a:t>
            </a:r>
            <a:endParaRPr/>
          </a:p>
          <a:p>
            <a:pPr indent="0" lvl="0" marL="0" rtl="0" algn="l">
              <a:spcBef>
                <a:spcPts val="0"/>
              </a:spcBef>
              <a:spcAft>
                <a:spcPts val="0"/>
              </a:spcAft>
              <a:buNone/>
            </a:pPr>
            <a:r>
              <a:t/>
            </a:r>
            <a:endParaRPr/>
          </a:p>
        </p:txBody>
      </p:sp>
      <p:sp>
        <p:nvSpPr>
          <p:cNvPr id="343" name="Google Shape;343;p37"/>
          <p:cNvSpPr txBox="1"/>
          <p:nvPr/>
        </p:nvSpPr>
        <p:spPr>
          <a:xfrm>
            <a:off x="632350" y="1420600"/>
            <a:ext cx="10576500" cy="28782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US" sz="2500"/>
              <a:t>If we can patch gratia and continue to report directly to OSG it keep the job submission workflow a little leaner, and the stack easier to debug.</a:t>
            </a:r>
            <a:br>
              <a:rPr lang="en-US" sz="2500"/>
            </a:br>
            <a:endParaRPr sz="2500"/>
          </a:p>
          <a:p>
            <a:pPr indent="-387350" lvl="0" marL="457200" rtl="0" algn="l">
              <a:spcBef>
                <a:spcPts val="0"/>
              </a:spcBef>
              <a:spcAft>
                <a:spcPts val="0"/>
              </a:spcAft>
              <a:buSzPts val="2500"/>
              <a:buChar char="●"/>
            </a:pPr>
            <a:r>
              <a:rPr lang="en-US" sz="2500"/>
              <a:t>Implementing HT Condor could (potentially) provide the ability for other project (EIC, etc.) to submit through OSG to our resources. However, this </a:t>
            </a:r>
            <a:r>
              <a:rPr lang="en-US" sz="2500"/>
              <a:t>possibility</a:t>
            </a:r>
            <a:r>
              <a:rPr lang="en-US" sz="2500"/>
              <a:t> is remote at this time. </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 T2 Compute Element</a:t>
            </a:r>
            <a:endParaRPr/>
          </a:p>
        </p:txBody>
      </p:sp>
      <p:sp>
        <p:nvSpPr>
          <p:cNvPr id="350" name="Google Shape;350;p38"/>
          <p:cNvSpPr txBox="1"/>
          <p:nvPr>
            <p:ph idx="1" type="body"/>
          </p:nvPr>
        </p:nvSpPr>
        <p:spPr>
          <a:xfrm>
            <a:off x="429775" y="999647"/>
            <a:ext cx="11430000" cy="50703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457200" rtl="0" algn="l">
              <a:spcBef>
                <a:spcPts val="1800"/>
              </a:spcBef>
              <a:spcAft>
                <a:spcPts val="0"/>
              </a:spcAft>
              <a:buNone/>
            </a:pPr>
            <a:r>
              <a:t/>
            </a:r>
            <a:endParaRPr/>
          </a:p>
          <a:p>
            <a:pPr indent="-388620" lvl="0" marL="457200" rtl="0" algn="l">
              <a:spcBef>
                <a:spcPts val="1800"/>
              </a:spcBef>
              <a:spcAft>
                <a:spcPts val="0"/>
              </a:spcAft>
              <a:buSzPts val="2520"/>
              <a:buChar char="•"/>
            </a:pPr>
            <a:r>
              <a:rPr lang="en-US"/>
              <a:t>All are in quad chassis.  </a:t>
            </a:r>
            <a:endParaRPr/>
          </a:p>
          <a:p>
            <a:pPr indent="-388620" lvl="0" marL="457200" rtl="0" algn="l">
              <a:spcBef>
                <a:spcPts val="0"/>
              </a:spcBef>
              <a:spcAft>
                <a:spcPts val="0"/>
              </a:spcAft>
              <a:buSzPts val="2520"/>
              <a:buChar char="•"/>
            </a:pPr>
            <a:r>
              <a:rPr lang="en-US"/>
              <a:t>Dell counts not even due to node failures.  </a:t>
            </a:r>
            <a:endParaRPr/>
          </a:p>
          <a:p>
            <a:pPr indent="-388620" lvl="0" marL="457200" rtl="0" algn="l">
              <a:spcBef>
                <a:spcPts val="0"/>
              </a:spcBef>
              <a:spcAft>
                <a:spcPts val="0"/>
              </a:spcAft>
              <a:buSzPts val="2520"/>
              <a:buChar char="•"/>
            </a:pPr>
            <a:r>
              <a:rPr lang="en-US"/>
              <a:t>Hyperthreading enabled on all nodes.  </a:t>
            </a:r>
            <a:endParaRPr/>
          </a:p>
        </p:txBody>
      </p:sp>
      <p:graphicFrame>
        <p:nvGraphicFramePr>
          <p:cNvPr id="351" name="Google Shape;351;p38"/>
          <p:cNvGraphicFramePr/>
          <p:nvPr/>
        </p:nvGraphicFramePr>
        <p:xfrm>
          <a:off x="649563" y="881392"/>
          <a:ext cx="3000000" cy="3000000"/>
        </p:xfrm>
        <a:graphic>
          <a:graphicData uri="http://schemas.openxmlformats.org/drawingml/2006/table">
            <a:tbl>
              <a:tblPr>
                <a:noFill/>
                <a:tableStyleId>{1CFBFD7E-7BB8-4C55-BF18-FEDE8415981D}</a:tableStyleId>
              </a:tblPr>
              <a:tblGrid>
                <a:gridCol w="3385200"/>
                <a:gridCol w="1804375"/>
                <a:gridCol w="1122725"/>
                <a:gridCol w="1341275"/>
                <a:gridCol w="2296375"/>
                <a:gridCol w="942925"/>
              </a:tblGrid>
              <a:tr h="502875">
                <a:tc>
                  <a:txBody>
                    <a:bodyPr/>
                    <a:lstStyle/>
                    <a:p>
                      <a:pPr indent="0" lvl="0" marL="0" rtl="0" algn="l">
                        <a:spcBef>
                          <a:spcPts val="0"/>
                        </a:spcBef>
                        <a:spcAft>
                          <a:spcPts val="0"/>
                        </a:spcAft>
                        <a:buClr>
                          <a:schemeClr val="dk1"/>
                        </a:buClr>
                        <a:buSzPts val="1100"/>
                        <a:buFont typeface="Arial"/>
                        <a:buNone/>
                      </a:pPr>
                      <a:r>
                        <a:rPr lang="en-US" sz="1800"/>
                        <a:t>Model</a:t>
                      </a:r>
                      <a:endParaRPr sz="1800"/>
                    </a:p>
                    <a:p>
                      <a:pPr indent="0" lvl="0" marL="0" rtl="0" algn="l">
                        <a:spcBef>
                          <a:spcPts val="0"/>
                        </a:spcBef>
                        <a:spcAft>
                          <a:spcPts val="0"/>
                        </a:spcAft>
                        <a:buNone/>
                      </a:pPr>
                      <a:r>
                        <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Physical Cores</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Count</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Memory</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Memory / Job Slot</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Age</a:t>
                      </a:r>
                      <a:endParaRPr sz="1800"/>
                    </a:p>
                  </a:txBody>
                  <a:tcPr marT="91425" marB="91425" marR="91425" marL="91425">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b="1" lang="en-US" sz="1800"/>
                        <a:t>Supermicro SYS-2029BT-HTR  2022</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384Gb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 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1</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b="1" lang="en-US" sz="1800"/>
                        <a:t>Silicon Mech R4420.v8 * 2023</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256Gb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2.6 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&lt;1</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lang="en-US" sz="1800"/>
                        <a:t>Cray S2600KPR</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36</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8</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256Gb</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3.6 Gb</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4</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lang="en-US" sz="1800"/>
                        <a:t>Dell PowerEdge C6220</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16</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35</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64Gb</a:t>
                      </a:r>
                      <a:r>
                        <a:rPr baseline="30000" lang="en-US" sz="1800"/>
                        <a:t>*</a:t>
                      </a:r>
                      <a:endParaRPr baseline="30000"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2.4 Gb</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8</a:t>
                      </a:r>
                      <a:endParaRPr sz="1800"/>
                    </a:p>
                  </a:txBody>
                  <a:tcPr marT="91425" marB="91425" marR="91425" marL="91425">
                    <a:lnT cap="flat" cmpd="sng" w="9525">
                      <a:solidFill>
                        <a:srgbClr val="9E9E9E"/>
                      </a:solidFill>
                      <a:prstDash val="solid"/>
                      <a:round/>
                      <a:headEnd len="sm" w="sm" type="none"/>
                      <a:tailEnd len="sm" w="sm" type="none"/>
                    </a:lnT>
                  </a:tcPr>
                </a:tc>
              </a:tr>
              <a:tr h="493825">
                <a:tc>
                  <a:txBody>
                    <a:bodyPr/>
                    <a:lstStyle/>
                    <a:p>
                      <a:pPr indent="0" lvl="0" marL="0" rtl="0" algn="l">
                        <a:spcBef>
                          <a:spcPts val="0"/>
                        </a:spcBef>
                        <a:spcAft>
                          <a:spcPts val="0"/>
                        </a:spcAft>
                        <a:buNone/>
                      </a:pPr>
                      <a:r>
                        <a:rPr lang="en-US" sz="1800"/>
                        <a:t>Dell PowerEdge C6220 II</a:t>
                      </a:r>
                      <a:endParaRPr sz="1800"/>
                    </a:p>
                  </a:txBody>
                  <a:tcPr marT="91425" marB="91425" marR="91425" marL="91425"/>
                </a:tc>
                <a:tc>
                  <a:txBody>
                    <a:bodyPr/>
                    <a:lstStyle/>
                    <a:p>
                      <a:pPr indent="0" lvl="0" marL="0" rtl="0" algn="ctr">
                        <a:spcBef>
                          <a:spcPts val="0"/>
                        </a:spcBef>
                        <a:spcAft>
                          <a:spcPts val="0"/>
                        </a:spcAft>
                        <a:buNone/>
                      </a:pPr>
                      <a:r>
                        <a:rPr lang="en-US" sz="1800"/>
                        <a:t>16</a:t>
                      </a:r>
                      <a:endParaRPr sz="1800"/>
                    </a:p>
                  </a:txBody>
                  <a:tcPr marT="91425" marB="91425" marR="91425" marL="91425"/>
                </a:tc>
                <a:tc>
                  <a:txBody>
                    <a:bodyPr/>
                    <a:lstStyle/>
                    <a:p>
                      <a:pPr indent="0" lvl="0" marL="0" rtl="0" algn="ctr">
                        <a:spcBef>
                          <a:spcPts val="0"/>
                        </a:spcBef>
                        <a:spcAft>
                          <a:spcPts val="0"/>
                        </a:spcAft>
                        <a:buNone/>
                      </a:pPr>
                      <a:r>
                        <a:rPr lang="en-US" sz="1800"/>
                        <a:t>54</a:t>
                      </a:r>
                      <a:endParaRPr sz="1800"/>
                    </a:p>
                  </a:txBody>
                  <a:tcPr marT="91425" marB="91425" marR="91425" marL="91425"/>
                </a:tc>
                <a:tc>
                  <a:txBody>
                    <a:bodyPr/>
                    <a:lstStyle/>
                    <a:p>
                      <a:pPr indent="0" lvl="0" marL="0" rtl="0" algn="ctr">
                        <a:spcBef>
                          <a:spcPts val="0"/>
                        </a:spcBef>
                        <a:spcAft>
                          <a:spcPts val="0"/>
                        </a:spcAft>
                        <a:buNone/>
                      </a:pPr>
                      <a:r>
                        <a:rPr lang="en-US" sz="1800"/>
                        <a:t>64Gb</a:t>
                      </a:r>
                      <a:r>
                        <a:rPr baseline="30000" lang="en-US" sz="1800"/>
                        <a:t>*</a:t>
                      </a:r>
                      <a:endParaRPr baseline="30000" sz="1800"/>
                    </a:p>
                  </a:txBody>
                  <a:tcPr marT="91425" marB="91425" marR="91425" marL="91425"/>
                </a:tc>
                <a:tc>
                  <a:txBody>
                    <a:bodyPr/>
                    <a:lstStyle/>
                    <a:p>
                      <a:pPr indent="0" lvl="0" marL="0" rtl="0" algn="ctr">
                        <a:spcBef>
                          <a:spcPts val="0"/>
                        </a:spcBef>
                        <a:spcAft>
                          <a:spcPts val="0"/>
                        </a:spcAft>
                        <a:buNone/>
                      </a:pPr>
                      <a:r>
                        <a:rPr lang="en-US" sz="1800"/>
                        <a:t>2.4 Gb</a:t>
                      </a:r>
                      <a:endParaRPr sz="1800"/>
                    </a:p>
                  </a:txBody>
                  <a:tcPr marT="91425" marB="91425" marR="91425" marL="91425"/>
                </a:tc>
                <a:tc>
                  <a:txBody>
                    <a:bodyPr/>
                    <a:lstStyle/>
                    <a:p>
                      <a:pPr indent="0" lvl="0" marL="0" rtl="0" algn="ctr">
                        <a:spcBef>
                          <a:spcPts val="0"/>
                        </a:spcBef>
                        <a:spcAft>
                          <a:spcPts val="0"/>
                        </a:spcAft>
                        <a:buNone/>
                      </a:pPr>
                      <a:r>
                        <a:rPr lang="en-US" sz="1800"/>
                        <a:t>7</a:t>
                      </a:r>
                      <a:endParaRPr sz="1800"/>
                    </a:p>
                  </a:txBody>
                  <a:tcPr marT="91425" marB="91425" marR="91425" marL="91425"/>
                </a:tc>
              </a:tr>
            </a:tbl>
          </a:graphicData>
        </a:graphic>
      </p:graphicFrame>
      <p:pic>
        <p:nvPicPr>
          <p:cNvPr id="352" name="Google Shape;352;p38"/>
          <p:cNvPicPr preferRelativeResize="0"/>
          <p:nvPr/>
        </p:nvPicPr>
        <p:blipFill>
          <a:blip r:embed="rId3">
            <a:alphaModFix/>
          </a:blip>
          <a:stretch>
            <a:fillRect/>
          </a:stretch>
        </p:blipFill>
        <p:spPr>
          <a:xfrm>
            <a:off x="9458548" y="4675923"/>
            <a:ext cx="1883500" cy="1883500"/>
          </a:xfrm>
          <a:prstGeom prst="rect">
            <a:avLst/>
          </a:prstGeom>
          <a:noFill/>
          <a:ln>
            <a:noFill/>
          </a:ln>
        </p:spPr>
      </p:pic>
      <p:sp>
        <p:nvSpPr>
          <p:cNvPr id="353" name="Google Shape;353;p38"/>
          <p:cNvSpPr txBox="1"/>
          <p:nvPr/>
        </p:nvSpPr>
        <p:spPr>
          <a:xfrm>
            <a:off x="619400" y="5940125"/>
            <a:ext cx="64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9"/>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2023 Compute Nodes </a:t>
            </a:r>
            <a:endParaRPr/>
          </a:p>
        </p:txBody>
      </p:sp>
      <p:pic>
        <p:nvPicPr>
          <p:cNvPr id="360" name="Google Shape;360;p39"/>
          <p:cNvPicPr preferRelativeResize="0"/>
          <p:nvPr/>
        </p:nvPicPr>
        <p:blipFill>
          <a:blip r:embed="rId3">
            <a:alphaModFix/>
          </a:blip>
          <a:stretch>
            <a:fillRect/>
          </a:stretch>
        </p:blipFill>
        <p:spPr>
          <a:xfrm>
            <a:off x="482150" y="2162275"/>
            <a:ext cx="11227700" cy="3630025"/>
          </a:xfrm>
          <a:prstGeom prst="rect">
            <a:avLst/>
          </a:prstGeom>
          <a:noFill/>
          <a:ln>
            <a:noFill/>
          </a:ln>
        </p:spPr>
      </p:pic>
      <p:sp>
        <p:nvSpPr>
          <p:cNvPr id="361" name="Google Shape;361;p39"/>
          <p:cNvSpPr txBox="1"/>
          <p:nvPr/>
        </p:nvSpPr>
        <p:spPr>
          <a:xfrm>
            <a:off x="765950" y="975275"/>
            <a:ext cx="10643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Provisional ORNL ALICE HS06 Results 2022 (alice-110) and CE hs06 projections are </a:t>
            </a:r>
            <a:r>
              <a:rPr lang="en-US" sz="2200" u="sng">
                <a:solidFill>
                  <a:schemeClr val="hlink"/>
                </a:solidFill>
                <a:hlinkClick r:id="rId4"/>
              </a:rPr>
              <a:t>here</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429775" y="274321"/>
            <a:ext cx="11425200" cy="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pic>
        <p:nvPicPr>
          <p:cNvPr id="368" name="Google Shape;368;p40"/>
          <p:cNvPicPr preferRelativeResize="0"/>
          <p:nvPr/>
        </p:nvPicPr>
        <p:blipFill>
          <a:blip r:embed="rId3">
            <a:alphaModFix/>
          </a:blip>
          <a:stretch>
            <a:fillRect/>
          </a:stretch>
        </p:blipFill>
        <p:spPr>
          <a:xfrm>
            <a:off x="549450" y="673470"/>
            <a:ext cx="9762322" cy="57433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OS/</a:t>
            </a:r>
            <a:r>
              <a:rPr lang="en-US"/>
              <a:t>Licensing Options</a:t>
            </a:r>
            <a:r>
              <a:rPr lang="en-US"/>
              <a:t>	</a:t>
            </a:r>
            <a:endParaRPr/>
          </a:p>
        </p:txBody>
      </p:sp>
      <p:sp>
        <p:nvSpPr>
          <p:cNvPr id="375" name="Google Shape;375;p41"/>
          <p:cNvSpPr txBox="1"/>
          <p:nvPr>
            <p:ph idx="1" type="body"/>
          </p:nvPr>
        </p:nvSpPr>
        <p:spPr>
          <a:xfrm>
            <a:off x="448055" y="1653735"/>
            <a:ext cx="11430000" cy="40479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Not clear yet which direction to take.  If we decide RH8:</a:t>
            </a:r>
            <a:endParaRPr/>
          </a:p>
          <a:p>
            <a:pPr indent="-388620" lvl="0" marL="457200" rtl="0" algn="l">
              <a:spcBef>
                <a:spcPts val="1800"/>
              </a:spcBef>
              <a:spcAft>
                <a:spcPts val="0"/>
              </a:spcAft>
              <a:buSzPts val="2520"/>
              <a:buChar char="•"/>
            </a:pPr>
            <a:r>
              <a:rPr lang="en-US"/>
              <a:t>Nodes can reach ORNL RedHat server and repos</a:t>
            </a:r>
            <a:endParaRPr/>
          </a:p>
          <a:p>
            <a:pPr indent="-388620" lvl="0" marL="457200" rtl="0" algn="l">
              <a:spcBef>
                <a:spcPts val="0"/>
              </a:spcBef>
              <a:spcAft>
                <a:spcPts val="0"/>
              </a:spcAft>
              <a:buSzPts val="2520"/>
              <a:buChar char="•"/>
            </a:pPr>
            <a:r>
              <a:rPr lang="en-US"/>
              <a:t>HPC nodes $19/year - can probably use on </a:t>
            </a:r>
            <a:r>
              <a:rPr i="1" lang="en-US"/>
              <a:t>all</a:t>
            </a:r>
            <a:r>
              <a:rPr lang="en-US"/>
              <a:t> systems</a:t>
            </a:r>
            <a:endParaRPr/>
          </a:p>
          <a:p>
            <a:pPr indent="-388620" lvl="0" marL="457200" rtl="0" algn="l">
              <a:spcBef>
                <a:spcPts val="0"/>
              </a:spcBef>
              <a:spcAft>
                <a:spcPts val="0"/>
              </a:spcAft>
              <a:buSzPts val="2520"/>
              <a:buChar char="•"/>
            </a:pPr>
            <a:r>
              <a:rPr lang="en-US"/>
              <a:t>Non-HPC nodes workstation license $100 / year (reference cost).</a:t>
            </a:r>
            <a:endParaRPr/>
          </a:p>
          <a:p>
            <a:pPr indent="-388620" lvl="0" marL="457200" rtl="0" algn="l">
              <a:spcBef>
                <a:spcPts val="0"/>
              </a:spcBef>
              <a:spcAft>
                <a:spcPts val="0"/>
              </a:spcAft>
              <a:buSzPts val="2520"/>
              <a:buChar char="•"/>
            </a:pPr>
            <a:r>
              <a:rPr lang="en-US"/>
              <a:t>Input from ALICE?</a:t>
            </a:r>
            <a:endParaRPr/>
          </a:p>
          <a:p>
            <a:pPr indent="-365760" lvl="1" marL="914400" rtl="0" algn="l">
              <a:spcBef>
                <a:spcPts val="0"/>
              </a:spcBef>
              <a:spcAft>
                <a:spcPts val="0"/>
              </a:spcAft>
              <a:buSzPts val="2160"/>
              <a:buChar char="–"/>
            </a:pPr>
            <a:r>
              <a:rPr lang="en-US"/>
              <a:t>CERN going with CentOS streams per </a:t>
            </a:r>
            <a:r>
              <a:rPr lang="en-US" u="sng">
                <a:solidFill>
                  <a:schemeClr val="hlink"/>
                </a:solidFill>
                <a:hlinkClick r:id="rId3"/>
              </a:rPr>
              <a:t>this </a:t>
            </a:r>
            <a:r>
              <a:rPr lang="en-US"/>
              <a:t>and </a:t>
            </a:r>
            <a:r>
              <a:rPr lang="en-US" u="sng">
                <a:solidFill>
                  <a:schemeClr val="hlink"/>
                </a:solidFill>
                <a:hlinkClick r:id="rId4"/>
              </a:rPr>
              <a:t>that</a:t>
            </a:r>
            <a:r>
              <a:rPr lang="en-US"/>
              <a:t>?</a:t>
            </a:r>
            <a:br>
              <a:rPr lang="en-US"/>
            </a:br>
            <a:endParaRPr/>
          </a:p>
        </p:txBody>
      </p:sp>
      <p:pic>
        <p:nvPicPr>
          <p:cNvPr id="376" name="Google Shape;376;p41"/>
          <p:cNvPicPr preferRelativeResize="0"/>
          <p:nvPr/>
        </p:nvPicPr>
        <p:blipFill>
          <a:blip r:embed="rId5">
            <a:alphaModFix/>
          </a:blip>
          <a:stretch>
            <a:fillRect/>
          </a:stretch>
        </p:blipFill>
        <p:spPr>
          <a:xfrm>
            <a:off x="9906773" y="3914048"/>
            <a:ext cx="1787575" cy="1787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2"/>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Swap usage last 365 days</a:t>
            </a:r>
            <a:endParaRPr/>
          </a:p>
        </p:txBody>
      </p:sp>
      <p:sp>
        <p:nvSpPr>
          <p:cNvPr id="383" name="Google Shape;383;p42"/>
          <p:cNvSpPr txBox="1"/>
          <p:nvPr/>
        </p:nvSpPr>
        <p:spPr>
          <a:xfrm>
            <a:off x="915975" y="5737325"/>
            <a:ext cx="1025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latin typeface="Century Gothic"/>
                <a:ea typeface="Century Gothic"/>
                <a:cs typeface="Century Gothic"/>
                <a:sym typeface="Century Gothic"/>
              </a:rPr>
              <a:t>swap exaustion not shown due to sampling granularity.  five to ten OOMs per day over last two weeks</a:t>
            </a:r>
            <a:endParaRPr i="1">
              <a:latin typeface="Century Gothic"/>
              <a:ea typeface="Century Gothic"/>
              <a:cs typeface="Century Gothic"/>
              <a:sym typeface="Century Gothic"/>
            </a:endParaRPr>
          </a:p>
          <a:p>
            <a:pPr indent="0" lvl="0" marL="0" rtl="0" algn="l">
              <a:spcBef>
                <a:spcPts val="0"/>
              </a:spcBef>
              <a:spcAft>
                <a:spcPts val="0"/>
              </a:spcAft>
              <a:buNone/>
            </a:pPr>
            <a:r>
              <a:t/>
            </a:r>
            <a:endParaRPr i="1">
              <a:latin typeface="Century Gothic"/>
              <a:ea typeface="Century Gothic"/>
              <a:cs typeface="Century Gothic"/>
              <a:sym typeface="Century Gothic"/>
            </a:endParaRPr>
          </a:p>
        </p:txBody>
      </p:sp>
      <p:pic>
        <p:nvPicPr>
          <p:cNvPr id="384" name="Google Shape;384;p42"/>
          <p:cNvPicPr preferRelativeResize="0"/>
          <p:nvPr/>
        </p:nvPicPr>
        <p:blipFill>
          <a:blip r:embed="rId3">
            <a:alphaModFix/>
          </a:blip>
          <a:stretch>
            <a:fillRect/>
          </a:stretch>
        </p:blipFill>
        <p:spPr>
          <a:xfrm>
            <a:off x="766000" y="944325"/>
            <a:ext cx="10315075" cy="4658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Notes II</a:t>
            </a:r>
            <a:endParaRPr/>
          </a:p>
        </p:txBody>
      </p:sp>
      <p:sp>
        <p:nvSpPr>
          <p:cNvPr id="391" name="Google Shape;391;p43"/>
          <p:cNvSpPr txBox="1"/>
          <p:nvPr>
            <p:ph idx="1" type="body"/>
          </p:nvPr>
        </p:nvSpPr>
        <p:spPr>
          <a:xfrm>
            <a:off x="429775" y="1126198"/>
            <a:ext cx="11430000" cy="5062800"/>
          </a:xfrm>
          <a:prstGeom prst="rect">
            <a:avLst/>
          </a:prstGeom>
        </p:spPr>
        <p:txBody>
          <a:bodyPr anchorCtr="0" anchor="t" bIns="45700" lIns="91425" spcFirstLastPara="1" rIns="91425" wrap="square" tIns="45700">
            <a:noAutofit/>
          </a:bodyPr>
          <a:lstStyle/>
          <a:p>
            <a:pPr indent="-388620" lvl="0" marL="457200" rtl="0" algn="l">
              <a:lnSpc>
                <a:spcPct val="100000"/>
              </a:lnSpc>
              <a:spcBef>
                <a:spcPts val="1800"/>
              </a:spcBef>
              <a:spcAft>
                <a:spcPts val="0"/>
              </a:spcAft>
              <a:buSzPts val="2520"/>
              <a:buChar char="•"/>
            </a:pPr>
            <a:r>
              <a:rPr lang="en-US"/>
              <a:t>Slurm update as soon as it is available to address CVEs.  </a:t>
            </a:r>
            <a:endParaRPr/>
          </a:p>
          <a:p>
            <a:pPr indent="-365760" lvl="1" marL="914400" rtl="0" algn="l">
              <a:lnSpc>
                <a:spcPct val="100000"/>
              </a:lnSpc>
              <a:spcBef>
                <a:spcPts val="0"/>
              </a:spcBef>
              <a:spcAft>
                <a:spcPts val="0"/>
              </a:spcAft>
              <a:buSzPts val="2160"/>
              <a:buChar char="–"/>
            </a:pPr>
            <a:r>
              <a:rPr lang="en-US"/>
              <a:t>ORNL T2 not SchedMD customer</a:t>
            </a:r>
            <a:endParaRPr/>
          </a:p>
          <a:p>
            <a:pPr indent="-388620" lvl="0" marL="457200" rtl="0" algn="l">
              <a:lnSpc>
                <a:spcPct val="100000"/>
              </a:lnSpc>
              <a:spcBef>
                <a:spcPts val="0"/>
              </a:spcBef>
              <a:spcAft>
                <a:spcPts val="0"/>
              </a:spcAft>
              <a:buSzPts val="2520"/>
              <a:buChar char="•"/>
            </a:pPr>
            <a:r>
              <a:rPr lang="en-US"/>
              <a:t>IPv6 deployment planned for June, pending no problems</a:t>
            </a:r>
            <a:endParaRPr/>
          </a:p>
          <a:p>
            <a:pPr indent="-388620" lvl="0" marL="457200" rtl="0" algn="l">
              <a:lnSpc>
                <a:spcPct val="100000"/>
              </a:lnSpc>
              <a:spcBef>
                <a:spcPts val="0"/>
              </a:spcBef>
              <a:spcAft>
                <a:spcPts val="0"/>
              </a:spcAft>
              <a:buSzPts val="2520"/>
              <a:buChar char="•"/>
            </a:pPr>
            <a:r>
              <a:rPr lang="en-US"/>
              <a:t>8 core jobs.  No problems seen.</a:t>
            </a:r>
            <a:endParaRPr/>
          </a:p>
          <a:p>
            <a:pPr indent="0" lvl="0" marL="0" rtl="0" algn="l">
              <a:lnSpc>
                <a:spcPct val="100000"/>
              </a:lnSpc>
              <a:spcBef>
                <a:spcPts val="1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SE Overview and Planning </a:t>
            </a:r>
            <a:endParaRPr/>
          </a:p>
          <a:p>
            <a:pPr indent="0" lvl="0" marL="0" rtl="0" algn="l">
              <a:spcBef>
                <a:spcPts val="0"/>
              </a:spcBef>
              <a:spcAft>
                <a:spcPts val="0"/>
              </a:spcAft>
              <a:buNone/>
            </a:pPr>
            <a:r>
              <a:t/>
            </a:r>
            <a:endParaRPr/>
          </a:p>
        </p:txBody>
      </p:sp>
      <p:pic>
        <p:nvPicPr>
          <p:cNvPr id="187" name="Google Shape;187;p17"/>
          <p:cNvPicPr preferRelativeResize="0"/>
          <p:nvPr/>
        </p:nvPicPr>
        <p:blipFill>
          <a:blip r:embed="rId3">
            <a:alphaModFix/>
          </a:blip>
          <a:stretch>
            <a:fillRect/>
          </a:stretch>
        </p:blipFill>
        <p:spPr>
          <a:xfrm>
            <a:off x="3583275" y="939945"/>
            <a:ext cx="5025458" cy="57433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Network Topology </a:t>
            </a:r>
            <a:endParaRPr/>
          </a:p>
        </p:txBody>
      </p:sp>
      <p:pic>
        <p:nvPicPr>
          <p:cNvPr id="194" name="Google Shape;194;p18"/>
          <p:cNvPicPr preferRelativeResize="0"/>
          <p:nvPr/>
        </p:nvPicPr>
        <p:blipFill>
          <a:blip r:embed="rId3">
            <a:alphaModFix/>
          </a:blip>
          <a:stretch>
            <a:fillRect/>
          </a:stretch>
        </p:blipFill>
        <p:spPr>
          <a:xfrm>
            <a:off x="3875300" y="962220"/>
            <a:ext cx="5052960" cy="5743380"/>
          </a:xfrm>
          <a:prstGeom prst="rect">
            <a:avLst/>
          </a:prstGeom>
          <a:noFill/>
          <a:ln>
            <a:noFill/>
          </a:ln>
        </p:spPr>
      </p:pic>
      <p:sp>
        <p:nvSpPr>
          <p:cNvPr id="195" name="Google Shape;195;p18"/>
          <p:cNvSpPr txBox="1"/>
          <p:nvPr/>
        </p:nvSpPr>
        <p:spPr>
          <a:xfrm>
            <a:off x="587825" y="1331550"/>
            <a:ext cx="3473400" cy="3386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Char char="●"/>
            </a:pPr>
            <a:r>
              <a:rPr lang="en-US" sz="2600"/>
              <a:t>ORNL ESNet Uplinks now 400G</a:t>
            </a:r>
            <a:br>
              <a:rPr lang="en-US" sz="2600"/>
            </a:br>
            <a:endParaRPr sz="2600"/>
          </a:p>
          <a:p>
            <a:pPr indent="-393700" lvl="0" marL="457200" rtl="0" algn="l">
              <a:spcBef>
                <a:spcPts val="0"/>
              </a:spcBef>
              <a:spcAft>
                <a:spcPts val="0"/>
              </a:spcAft>
              <a:buSzPts val="2600"/>
              <a:buChar char="●"/>
            </a:pPr>
            <a:r>
              <a:rPr lang="en-US" sz="2600"/>
              <a:t>Likely swing T2 core switch from CADES and directly to ORNL border rtrs. </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429768" y="274320"/>
            <a:ext cx="11425200" cy="53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a:t>Network Overview</a:t>
            </a:r>
            <a:endParaRPr/>
          </a:p>
        </p:txBody>
      </p:sp>
      <p:sp>
        <p:nvSpPr>
          <p:cNvPr id="201" name="Google Shape;201;p19"/>
          <p:cNvSpPr txBox="1"/>
          <p:nvPr/>
        </p:nvSpPr>
        <p:spPr>
          <a:xfrm>
            <a:off x="719575" y="809825"/>
            <a:ext cx="10845600" cy="54624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lang="en-US" sz="2600"/>
              <a:t>PRF_EOS </a:t>
            </a:r>
            <a:r>
              <a:rPr lang="en-US" sz="2600"/>
              <a:t>FSTs are 20Gbit bonded (</a:t>
            </a:r>
            <a:r>
              <a:rPr lang="en-US" sz="2600">
                <a:solidFill>
                  <a:schemeClr val="dk1"/>
                </a:solidFill>
              </a:rPr>
              <a:t>802.3ad)</a:t>
            </a:r>
            <a:endParaRPr sz="2600">
              <a:solidFill>
                <a:schemeClr val="dk1"/>
              </a:solidFill>
            </a:endParaRPr>
          </a:p>
          <a:p>
            <a:pPr indent="-393700" lvl="0" marL="457200" rtl="0" algn="l">
              <a:spcBef>
                <a:spcPts val="0"/>
              </a:spcBef>
              <a:spcAft>
                <a:spcPts val="0"/>
              </a:spcAft>
              <a:buClr>
                <a:schemeClr val="dk1"/>
              </a:buClr>
              <a:buSzPts val="2600"/>
              <a:buChar char="●"/>
            </a:pPr>
            <a:r>
              <a:rPr lang="en-US" sz="2600">
                <a:solidFill>
                  <a:schemeClr val="dk1"/>
                </a:solidFill>
              </a:rPr>
              <a:t>New ORNL::EOS FSTs are 25G (SFP28)</a:t>
            </a:r>
            <a:br>
              <a:rPr lang="en-US" sz="2600">
                <a:solidFill>
                  <a:schemeClr val="dk1"/>
                </a:solidFill>
              </a:rPr>
            </a:br>
            <a:endParaRPr sz="2600">
              <a:solidFill>
                <a:schemeClr val="dk1"/>
              </a:solidFill>
            </a:endParaRPr>
          </a:p>
          <a:p>
            <a:pPr indent="-393700" lvl="0" marL="457200" rtl="0" algn="l">
              <a:spcBef>
                <a:spcPts val="0"/>
              </a:spcBef>
              <a:spcAft>
                <a:spcPts val="0"/>
              </a:spcAft>
              <a:buClr>
                <a:schemeClr val="dk1"/>
              </a:buClr>
              <a:buSzPts val="2600"/>
              <a:buChar char="●"/>
            </a:pPr>
            <a:r>
              <a:rPr lang="en-US" sz="2600">
                <a:solidFill>
                  <a:schemeClr val="dk1"/>
                </a:solidFill>
              </a:rPr>
              <a:t>Uplink is currently 40Gbit </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Swing uplinks to ORNL </a:t>
            </a:r>
            <a:r>
              <a:rPr lang="en-US" sz="2600">
                <a:solidFill>
                  <a:schemeClr val="dk1"/>
                </a:solidFill>
              </a:rPr>
              <a:t>border</a:t>
            </a:r>
            <a:r>
              <a:rPr lang="en-US" sz="2600">
                <a:solidFill>
                  <a:schemeClr val="dk1"/>
                </a:solidFill>
              </a:rPr>
              <a:t> routers</a:t>
            </a:r>
            <a:br>
              <a:rPr lang="en-US" sz="2600">
                <a:solidFill>
                  <a:schemeClr val="dk1"/>
                </a:solidFill>
              </a:rPr>
            </a:br>
            <a:endParaRPr sz="2600">
              <a:solidFill>
                <a:schemeClr val="dk1"/>
              </a:solidFill>
            </a:endParaRPr>
          </a:p>
          <a:p>
            <a:pPr indent="-393700" lvl="0" marL="457200" rtl="0" algn="l">
              <a:spcBef>
                <a:spcPts val="0"/>
              </a:spcBef>
              <a:spcAft>
                <a:spcPts val="0"/>
              </a:spcAft>
              <a:buClr>
                <a:schemeClr val="dk1"/>
              </a:buClr>
              <a:buSzPts val="2600"/>
              <a:buChar char="●"/>
            </a:pPr>
            <a:r>
              <a:rPr lang="en-US" sz="2600">
                <a:solidFill>
                  <a:schemeClr val="dk1"/>
                </a:solidFill>
              </a:rPr>
              <a:t>Upgraded primary switch - swalice-core-1 (no change)</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Arista </a:t>
            </a:r>
            <a:r>
              <a:rPr lang="en-US" sz="2600">
                <a:solidFill>
                  <a:schemeClr val="dk1"/>
                </a:solidFill>
              </a:rPr>
              <a:t>7280SR2-48YC6 </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48 SFP+ ports are 1/10/25G and the 6 ports 100GbE that can be configured as 6 x 100GbE, 24x 25GbE, 6x 40GbE, or 24x 10GbE.</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Shard buffer depletion issue resolved (on core switch)</a:t>
            </a:r>
            <a:br>
              <a:rPr lang="en-US" sz="2600">
                <a:solidFill>
                  <a:schemeClr val="dk1"/>
                </a:solidFill>
              </a:rPr>
            </a:br>
            <a:endParaRPr sz="2600">
              <a:solidFill>
                <a:schemeClr val="dk1"/>
              </a:solidFill>
            </a:endParaRPr>
          </a:p>
          <a:p>
            <a:pPr indent="-393700" lvl="0" marL="457200" rtl="0" algn="l">
              <a:spcBef>
                <a:spcPts val="0"/>
              </a:spcBef>
              <a:spcAft>
                <a:spcPts val="0"/>
              </a:spcAft>
              <a:buClr>
                <a:schemeClr val="dk1"/>
              </a:buClr>
              <a:buSzPts val="2600"/>
              <a:buChar char="●"/>
            </a:pPr>
            <a:r>
              <a:rPr lang="en-US" sz="2600">
                <a:solidFill>
                  <a:schemeClr val="dk1"/>
                </a:solidFill>
              </a:rPr>
              <a:t>10G/1G Leaf switches getting a bit old</a:t>
            </a:r>
            <a:endParaRPr sz="2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SE Hardware Refresh - Quickstart Option </a:t>
            </a:r>
            <a:endParaRPr/>
          </a:p>
        </p:txBody>
      </p:sp>
      <p:sp>
        <p:nvSpPr>
          <p:cNvPr id="208" name="Google Shape;208;p20"/>
          <p:cNvSpPr txBox="1"/>
          <p:nvPr/>
        </p:nvSpPr>
        <p:spPr>
          <a:xfrm>
            <a:off x="672525" y="1008325"/>
            <a:ext cx="10321800" cy="5275500"/>
          </a:xfrm>
          <a:prstGeom prst="rect">
            <a:avLst/>
          </a:prstGeom>
          <a:noFill/>
          <a:ln>
            <a:noFill/>
          </a:ln>
        </p:spPr>
        <p:txBody>
          <a:bodyPr anchorCtr="0" anchor="t" bIns="91425" lIns="91425" spcFirstLastPara="1" rIns="91425" wrap="square" tIns="91425">
            <a:noAutofit/>
          </a:bodyPr>
          <a:lstStyle/>
          <a:p>
            <a:pPr indent="-381000" lvl="0" marL="457200" rtl="0" algn="l">
              <a:lnSpc>
                <a:spcPct val="90000"/>
              </a:lnSpc>
              <a:spcBef>
                <a:spcPts val="0"/>
              </a:spcBef>
              <a:spcAft>
                <a:spcPts val="0"/>
              </a:spcAft>
              <a:buSzPts val="2400"/>
              <a:buChar char="●"/>
            </a:pPr>
            <a:r>
              <a:rPr b="1" lang="en-US" sz="3200">
                <a:solidFill>
                  <a:schemeClr val="dk1"/>
                </a:solidFill>
                <a:latin typeface="Century Gothic"/>
                <a:ea typeface="Century Gothic"/>
                <a:cs typeface="Century Gothic"/>
                <a:sym typeface="Century Gothic"/>
              </a:rPr>
              <a:t>(Last fall slide)</a:t>
            </a:r>
            <a:br>
              <a:rPr lang="en-US" sz="3200">
                <a:solidFill>
                  <a:schemeClr val="dk1"/>
                </a:solidFill>
                <a:latin typeface="Century Gothic"/>
                <a:ea typeface="Century Gothic"/>
                <a:cs typeface="Century Gothic"/>
                <a:sym typeface="Century Gothic"/>
              </a:rPr>
            </a:br>
            <a:endParaRPr b="1" sz="2400"/>
          </a:p>
          <a:p>
            <a:pPr indent="-381000" lvl="0" marL="457200" rtl="0" algn="l">
              <a:spcBef>
                <a:spcPts val="0"/>
              </a:spcBef>
              <a:spcAft>
                <a:spcPts val="0"/>
              </a:spcAft>
              <a:buSzPts val="2400"/>
              <a:buChar char="●"/>
            </a:pPr>
            <a:r>
              <a:rPr b="1" lang="en-US" sz="2400"/>
              <a:t>SE</a:t>
            </a:r>
            <a:endParaRPr b="1" sz="2400"/>
          </a:p>
          <a:p>
            <a:pPr indent="-381000" lvl="1" marL="914400" rtl="0" algn="l">
              <a:spcBef>
                <a:spcPts val="0"/>
              </a:spcBef>
              <a:spcAft>
                <a:spcPts val="0"/>
              </a:spcAft>
              <a:buSzPts val="2400"/>
              <a:buChar char="○"/>
            </a:pPr>
            <a:r>
              <a:rPr b="1" lang="en-US" sz="2400"/>
              <a:t>Start small:</a:t>
            </a:r>
            <a:endParaRPr b="1" sz="2400"/>
          </a:p>
          <a:p>
            <a:pPr indent="-406400" lvl="1" marL="914400" rtl="0" algn="l">
              <a:spcBef>
                <a:spcPts val="0"/>
              </a:spcBef>
              <a:spcAft>
                <a:spcPts val="0"/>
              </a:spcAft>
              <a:buSzPts val="2800"/>
              <a:buChar char="○"/>
            </a:pPr>
            <a:r>
              <a:rPr lang="en-US" sz="2800"/>
              <a:t>New EOS deployment (ornl::prf_eos)</a:t>
            </a:r>
            <a:endParaRPr sz="2800"/>
          </a:p>
          <a:p>
            <a:pPr indent="-406400" lvl="1" marL="914400" rtl="0" algn="l">
              <a:spcBef>
                <a:spcPts val="0"/>
              </a:spcBef>
              <a:spcAft>
                <a:spcPts val="0"/>
              </a:spcAft>
              <a:buSzPts val="2800"/>
              <a:buChar char="○"/>
            </a:pPr>
            <a:r>
              <a:rPr lang="en-US" sz="2800"/>
              <a:t>Reuse cern-10 and 60 disks jbod </a:t>
            </a:r>
            <a:endParaRPr sz="2800"/>
          </a:p>
          <a:p>
            <a:pPr indent="-406400" lvl="1" marL="914400" rtl="0" algn="l">
              <a:spcBef>
                <a:spcPts val="0"/>
              </a:spcBef>
              <a:spcAft>
                <a:spcPts val="0"/>
              </a:spcAft>
              <a:buSzPts val="2800"/>
              <a:buChar char="○"/>
            </a:pPr>
            <a:r>
              <a:rPr lang="en-US" sz="2800"/>
              <a:t>Purchase and add two new MGMs.</a:t>
            </a:r>
            <a:endParaRPr sz="2800"/>
          </a:p>
          <a:p>
            <a:pPr indent="-406400" lvl="1" marL="914400" rtl="0" algn="l">
              <a:spcBef>
                <a:spcPts val="0"/>
              </a:spcBef>
              <a:spcAft>
                <a:spcPts val="0"/>
              </a:spcAft>
              <a:buSzPts val="2800"/>
              <a:buChar char="○"/>
            </a:pPr>
            <a:r>
              <a:rPr lang="en-US" sz="2800"/>
              <a:t>Migrate additional FSTs/JBODs later -- eventually replace cern10/JBOD if appropriate.</a:t>
            </a:r>
            <a:endParaRPr sz="2800"/>
          </a:p>
          <a:p>
            <a:pPr indent="0" lvl="0" marL="914400" rtl="0" algn="l">
              <a:spcBef>
                <a:spcPts val="0"/>
              </a:spcBef>
              <a:spcAft>
                <a:spcPts val="0"/>
              </a:spcAft>
              <a:buNone/>
            </a:pPr>
            <a:r>
              <a:t/>
            </a:r>
            <a:endParaRPr b="1" sz="2400"/>
          </a:p>
          <a:p>
            <a:pPr indent="0" lvl="0" marL="457200" rtl="0" algn="l">
              <a:spcBef>
                <a:spcPts val="0"/>
              </a:spcBef>
              <a:spcAft>
                <a:spcPts val="0"/>
              </a:spcAft>
              <a:buNone/>
            </a:pPr>
            <a:r>
              <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209" name="Google Shape;209;p20"/>
          <p:cNvSpPr txBox="1"/>
          <p:nvPr/>
        </p:nvSpPr>
        <p:spPr>
          <a:xfrm>
            <a:off x="3972300" y="5116800"/>
            <a:ext cx="6189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900"/>
              <a:t>So this idea lead to…</a:t>
            </a:r>
            <a:endParaRPr b="1" sz="2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 T2 Rack Layout (2022)</a:t>
            </a:r>
            <a:endParaRPr/>
          </a:p>
        </p:txBody>
      </p:sp>
      <p:pic>
        <p:nvPicPr>
          <p:cNvPr id="216" name="Google Shape;216;p21"/>
          <p:cNvPicPr preferRelativeResize="0"/>
          <p:nvPr/>
        </p:nvPicPr>
        <p:blipFill>
          <a:blip r:embed="rId3">
            <a:alphaModFix/>
          </a:blip>
          <a:stretch>
            <a:fillRect/>
          </a:stretch>
        </p:blipFill>
        <p:spPr>
          <a:xfrm>
            <a:off x="2269825" y="809825"/>
            <a:ext cx="8176475" cy="5593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 T2 Rack Layout (2023)</a:t>
            </a:r>
            <a:endParaRPr/>
          </a:p>
        </p:txBody>
      </p:sp>
      <p:pic>
        <p:nvPicPr>
          <p:cNvPr id="223" name="Google Shape;223;p22"/>
          <p:cNvPicPr preferRelativeResize="0"/>
          <p:nvPr/>
        </p:nvPicPr>
        <p:blipFill>
          <a:blip r:embed="rId3">
            <a:alphaModFix/>
          </a:blip>
          <a:stretch>
            <a:fillRect/>
          </a:stretch>
        </p:blipFill>
        <p:spPr>
          <a:xfrm>
            <a:off x="2326675" y="975775"/>
            <a:ext cx="7769824" cy="5577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ORNL::PRF_EOS - The End is the Begining </a:t>
            </a:r>
            <a:endParaRPr/>
          </a:p>
        </p:txBody>
      </p:sp>
      <p:pic>
        <p:nvPicPr>
          <p:cNvPr id="230" name="Google Shape;230;p23"/>
          <p:cNvPicPr preferRelativeResize="0"/>
          <p:nvPr/>
        </p:nvPicPr>
        <p:blipFill>
          <a:blip r:embed="rId3">
            <a:alphaModFix/>
          </a:blip>
          <a:stretch>
            <a:fillRect/>
          </a:stretch>
        </p:blipFill>
        <p:spPr>
          <a:xfrm>
            <a:off x="304800" y="875695"/>
            <a:ext cx="11887198" cy="754743"/>
          </a:xfrm>
          <a:prstGeom prst="rect">
            <a:avLst/>
          </a:prstGeom>
          <a:noFill/>
          <a:ln>
            <a:noFill/>
          </a:ln>
        </p:spPr>
      </p:pic>
      <p:pic>
        <p:nvPicPr>
          <p:cNvPr id="231" name="Google Shape;231;p23"/>
          <p:cNvPicPr preferRelativeResize="0"/>
          <p:nvPr/>
        </p:nvPicPr>
        <p:blipFill>
          <a:blip r:embed="rId4">
            <a:alphaModFix/>
          </a:blip>
          <a:stretch>
            <a:fillRect/>
          </a:stretch>
        </p:blipFill>
        <p:spPr>
          <a:xfrm>
            <a:off x="742950" y="1815288"/>
            <a:ext cx="10706100" cy="1000125"/>
          </a:xfrm>
          <a:prstGeom prst="rect">
            <a:avLst/>
          </a:prstGeom>
          <a:noFill/>
          <a:ln>
            <a:noFill/>
          </a:ln>
        </p:spPr>
      </p:pic>
      <p:sp>
        <p:nvSpPr>
          <p:cNvPr id="232" name="Google Shape;232;p23"/>
          <p:cNvSpPr txBox="1"/>
          <p:nvPr/>
        </p:nvSpPr>
        <p:spPr>
          <a:xfrm>
            <a:off x="837875" y="3358138"/>
            <a:ext cx="8534700" cy="3140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US" sz="2400"/>
              <a:t>Repurposed</a:t>
            </a:r>
            <a:r>
              <a:rPr lang="en-US" sz="2400"/>
              <a:t> cern-09..10 FSTs (ca 2018 hardware)</a:t>
            </a:r>
            <a:endParaRPr sz="2400"/>
          </a:p>
          <a:p>
            <a:pPr indent="-381000" lvl="1" marL="914400" rtl="0" algn="l">
              <a:spcBef>
                <a:spcPts val="0"/>
              </a:spcBef>
              <a:spcAft>
                <a:spcPts val="0"/>
              </a:spcAft>
              <a:buSzPts val="2400"/>
              <a:buChar char="○"/>
            </a:pPr>
            <a:r>
              <a:rPr lang="en-US" sz="2400"/>
              <a:t>HGST JBODS and Helium drives (7TB and 9TB)</a:t>
            </a:r>
            <a:br>
              <a:rPr lang="en-US" sz="2400"/>
            </a:br>
            <a:endParaRPr sz="2400"/>
          </a:p>
          <a:p>
            <a:pPr indent="-381000" lvl="0" marL="457200" rtl="0" algn="l">
              <a:spcBef>
                <a:spcPts val="0"/>
              </a:spcBef>
              <a:spcAft>
                <a:spcPts val="0"/>
              </a:spcAft>
              <a:buSzPts val="2400"/>
              <a:buChar char="●"/>
            </a:pPr>
            <a:r>
              <a:rPr lang="en-US" sz="2400"/>
              <a:t>Installed MGMS and FSTs eos 5.1.14</a:t>
            </a:r>
            <a:endParaRPr sz="2400"/>
          </a:p>
          <a:p>
            <a:pPr indent="-381000" lvl="0" marL="457200" rtl="0" algn="l">
              <a:spcBef>
                <a:spcPts val="0"/>
              </a:spcBef>
              <a:spcAft>
                <a:spcPts val="0"/>
              </a:spcAft>
              <a:buSzPts val="2400"/>
              <a:buChar char="●"/>
            </a:pPr>
            <a:r>
              <a:rPr lang="en-US" sz="2400"/>
              <a:t>Own </a:t>
            </a:r>
            <a:r>
              <a:rPr lang="en-US" sz="2400"/>
              <a:t>quarkdb 5.1.11 cluster (three nodes)</a:t>
            </a:r>
            <a:endParaRPr sz="2400"/>
          </a:p>
          <a:p>
            <a:pPr indent="-381000" lvl="0" marL="457200" rtl="0" algn="l">
              <a:spcBef>
                <a:spcPts val="0"/>
              </a:spcBef>
              <a:spcAft>
                <a:spcPts val="0"/>
              </a:spcAft>
              <a:buSzPts val="2400"/>
              <a:buChar char="●"/>
            </a:pPr>
            <a:r>
              <a:rPr lang="en-US" sz="2400"/>
              <a:t>Final capacity expected to be ~3.5PB +/-</a:t>
            </a:r>
            <a:endParaRPr sz="2400"/>
          </a:p>
          <a:p>
            <a:pPr indent="-381000" lvl="1" marL="914400" rtl="0" algn="l">
              <a:spcBef>
                <a:spcPts val="0"/>
              </a:spcBef>
              <a:spcAft>
                <a:spcPts val="0"/>
              </a:spcAft>
              <a:buSzPts val="2400"/>
              <a:buChar char="○"/>
            </a:pPr>
            <a:r>
              <a:rPr lang="en-US" sz="2400"/>
              <a:t>Could provision one or two units for testing env </a:t>
            </a:r>
            <a:br>
              <a:rPr lang="en-US" sz="2400"/>
            </a:br>
            <a:r>
              <a:rPr lang="en-US" sz="2400"/>
              <a:t>to which external collaborators could access</a:t>
            </a:r>
            <a:endParaRPr sz="2400"/>
          </a:p>
        </p:txBody>
      </p:sp>
      <p:pic>
        <p:nvPicPr>
          <p:cNvPr id="233" name="Google Shape;233;p23"/>
          <p:cNvPicPr preferRelativeResize="0"/>
          <p:nvPr/>
        </p:nvPicPr>
        <p:blipFill>
          <a:blip r:embed="rId5">
            <a:alphaModFix/>
          </a:blip>
          <a:stretch>
            <a:fillRect/>
          </a:stretch>
        </p:blipFill>
        <p:spPr>
          <a:xfrm>
            <a:off x="9088350" y="3194988"/>
            <a:ext cx="1891175" cy="3096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RNL presentation palette 180710">
      <a:dk1>
        <a:srgbClr val="000000"/>
      </a:dk1>
      <a:lt1>
        <a:srgbClr val="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