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9" r:id="rId5"/>
    <p:sldMasterId id="2147483669" r:id="rId6"/>
    <p:sldMasterId id="2147483684" r:id="rId7"/>
    <p:sldMasterId id="2147483698" r:id="rId8"/>
    <p:sldMasterId id="2147483705" r:id="rId9"/>
  </p:sldMasterIdLst>
  <p:notesMasterIdLst>
    <p:notesMasterId r:id="rId47"/>
  </p:notesMasterIdLst>
  <p:handoutMasterIdLst>
    <p:handoutMasterId r:id="rId48"/>
  </p:handoutMasterIdLst>
  <p:sldIdLst>
    <p:sldId id="263" r:id="rId10"/>
    <p:sldId id="794" r:id="rId11"/>
    <p:sldId id="1087" r:id="rId12"/>
    <p:sldId id="1565" r:id="rId13"/>
    <p:sldId id="785" r:id="rId14"/>
    <p:sldId id="1569" r:id="rId15"/>
    <p:sldId id="387" r:id="rId16"/>
    <p:sldId id="789" r:id="rId17"/>
    <p:sldId id="1091" r:id="rId18"/>
    <p:sldId id="1571" r:id="rId19"/>
    <p:sldId id="1152" r:id="rId20"/>
    <p:sldId id="1123" r:id="rId21"/>
    <p:sldId id="664" r:id="rId22"/>
    <p:sldId id="1134" r:id="rId23"/>
    <p:sldId id="1045" r:id="rId24"/>
    <p:sldId id="536" r:id="rId25"/>
    <p:sldId id="1163" r:id="rId26"/>
    <p:sldId id="1164" r:id="rId27"/>
    <p:sldId id="1573" r:id="rId28"/>
    <p:sldId id="1167" r:id="rId29"/>
    <p:sldId id="1168" r:id="rId30"/>
    <p:sldId id="1136" r:id="rId31"/>
    <p:sldId id="1576" r:id="rId32"/>
    <p:sldId id="1140" r:id="rId33"/>
    <p:sldId id="1170" r:id="rId34"/>
    <p:sldId id="1145" r:id="rId35"/>
    <p:sldId id="1144" r:id="rId36"/>
    <p:sldId id="1572" r:id="rId37"/>
    <p:sldId id="1151" r:id="rId38"/>
    <p:sldId id="1131" r:id="rId39"/>
    <p:sldId id="1567" r:id="rId40"/>
    <p:sldId id="1570" r:id="rId41"/>
    <p:sldId id="1085" r:id="rId42"/>
    <p:sldId id="532" r:id="rId43"/>
    <p:sldId id="1124" r:id="rId44"/>
    <p:sldId id="1126" r:id="rId45"/>
    <p:sldId id="1143" r:id="rId4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Baldini" initials="MB" lastIdx="1" clrIdx="0">
    <p:extLst>
      <p:ext uri="{19B8F6BF-5375-455C-9EA6-DF929625EA0E}">
        <p15:presenceInfo xmlns:p15="http://schemas.microsoft.com/office/powerpoint/2012/main" userId="S::mbaldini@services.fnal.gov::5828f898-10ca-4ebe-9420-c9a8ee02c5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009900"/>
    <a:srgbClr val="FFE699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65" autoAdjust="0"/>
    <p:restoredTop sz="96407" autoAdjust="0"/>
  </p:normalViewPr>
  <p:slideViewPr>
    <p:cSldViewPr snapToObjects="1" showGuides="1">
      <p:cViewPr varScale="1">
        <p:scale>
          <a:sx n="91" d="100"/>
          <a:sy n="91" d="100"/>
        </p:scale>
        <p:origin x="108" y="55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9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2-08-23T19:00:03.945"/>
    </inkml:context>
    <inkml:brush xml:id="br0">
      <inkml:brushProperty name="width" value="0.1" units="cm"/>
      <inkml:brushProperty name="height" value="0.2" units="cm"/>
      <inkml:brushProperty name="color" value="#CA1100"/>
      <inkml:brushProperty name="tip" value="rectangle"/>
      <inkml:brushProperty name="rasterOp" value="maskPen"/>
      <inkml:brushProperty name="fitToCurve" value="1"/>
    </inkml:brush>
  </inkml:definitions>
  <inkml:trace contextRef="#ctx0" brushRef="#br0">261 0 0,'0'8'719,"-8"-8"-516,-1 0-125,9 8-16,-8-8-62,8 8 32,0 0-17,0 0 16,-9-8 1,9 8 171,0 0-172,-8-8-15,8 8-1,-9-8 1,1 0 0,8 8 15,0 0-16,-8-8 1,-1 0 15,9 8-31,-8 1 203,8-1-187,-9-8 15,9 7-15,-8-7 0,8 9-1,-9-9 1,9 8 15,-8-8-15,8 8-1,0 0 17,-8-8-1,8 8 16,0 0 31,-9-8-63,9 8 1,0 0 0,-8-8 15,8 8-15,0 0-16,-9-8 15,1 0-15,-1 0 31,9 8-15,0 0 15,-8 0 16,-1-8-31,9 8-1,-8-8 17,0 9-1,-1-9 0,9 7-15,-8-7 15,-1 0 32,9 8 405,-16 1-452,7-9 0,9 8-1,-8-8 1,8 8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22-08-23T19:00:10.833"/>
    </inkml:context>
    <inkml:brush xml:id="br0">
      <inkml:brushProperty name="width" value="0.1" units="cm"/>
      <inkml:brushProperty name="height" value="0.2" units="cm"/>
      <inkml:brushProperty name="color" value="#FF0000"/>
      <inkml:brushProperty name="tip" value="rectangle"/>
      <inkml:brushProperty name="rasterOp" value="maskPen"/>
      <inkml:brushProperty name="fitToCurve" value="1"/>
    </inkml:brush>
  </inkml:definitions>
  <inkml:trace contextRef="#ctx0" brushRef="#br0">0 0 0,'0'8'219,"9"0"-188,-1-8-31,0 8 31,1 0-15,-9 0 0,8-8-1,-8 9 1,0-2 0,9-7-1,-9 8 1,8-8-16,0 0 15,-8 9-15,9-9 16,-9 7 0,0 2-16,0-1 62,8-8-62,1 0 31,-9 8 32,0 0 140,0 0-187,8-8-16,-8 8 15,8-8 1,-8 8-16,0 0 16,0 0-1,9-8 1,-1 8-1,-8 0 48,0 0-32,9-8 32,-9 8-48,0 0 48,0 0-48,0 1 32,0-2-31,8-7 0,0 0 15,1 0 0,-1 9-15,-8-1-16,9-1 31,-9 2-31,8-9 16,-8 8 15,0 0-31,9-8 31,-9 8-31,8-8 16,-8 8-1,8-8 32,-8 8-16,9-8-15,-9 8 0,8-8 15,1 0-15,-9 8-1,0 0 1,8-8-1,-8 8 1,9-8 0,-9 8-16,0 0 31,0 0 47,8 0-47,-8 0-15,0 0 0,8 0-1,-8 1 1,9-9-1,-9 8 1,0-1 0,8-7-1,-8 9 1,0-1 31,0 0-32,0 0 17,0 0-1,9-8-15,-9 8-16,0 0 15,8 0 1,-8 0-1,9-8-15,-9 8 16,8-8 15,-8 8-15,9 0 0,-9 0-1,0 0 1,0 1 15,8-9-31,-8 7 16,0 1 15,0 1 0,0-1-15,8-8-1,-8 8 1,0 0 0,9-8-1,-9 8-15,0 0 32,8-8-1,-8 8-31,9 0 15,-9 0 1,0 0 47,8-8-17,-8 8-30,9-8 0,-9 8-1,0 0 17,0 0 30,0 0-46,0 0 15,0 0 47,0 1-62,0-2-1,0 1 1,0 1 15,0-2-15,0 2 15,0-1-15,0 0 31,0 0 15,0 0-15,0 0-16,0 8 32,8-16-63,-8 8 15,0 0-15,0 0 16,8-8 0,-8 8-1,9 0 32,-9 0-31,8 0-1,-8 1-15,0-2 16,0 2 0,9-9-16,-9 8 15,0-1 1,0 2-1,0-1 17,0 0-17,0 0 1,0 8 31,0-8-32,0 0 1,0 0 0,0 0-16,0 0 15,0 0 1,0 0 0,0 0-16,0 0 15,0 0 1,8-8 15,-8 8 0,0 1 1,0-1 14,0 0 1,0 0-31,0 0 0,0 0-1,0 0 32,0 0-31,0 0-1,0 0-15,0 0 16,9-8-16,-9 8 16,0 8-1,0 0-15,0-8 16,0 1-16,0-2 15,8-7-15,-8 8 16,0 9 0,0-9-16,0 0 31,0 0-31,8 0 31,-8 0 157,0 0-157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01/02/2023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48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02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Lumi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35696" y="6344260"/>
            <a:ext cx="5900220" cy="372090"/>
          </a:xfrm>
        </p:spPr>
        <p:txBody>
          <a:bodyPr/>
          <a:lstStyle/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3D700-EE58-9942-92CD-DF1F706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51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89872" y="6356350"/>
            <a:ext cx="534212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MDP mtg 2/1/23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905000" y="6263451"/>
            <a:ext cx="1168023" cy="50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267401"/>
            <a:ext cx="456510" cy="4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MDP mtg 2/1/23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5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1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MDP mtg 2/1/23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0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6324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371600" y="838200"/>
            <a:ext cx="74676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6" t="18308" r="8845" b="72769"/>
          <a:stretch/>
        </p:blipFill>
        <p:spPr bwMode="auto">
          <a:xfrm>
            <a:off x="7277683" y="0"/>
            <a:ext cx="1866317" cy="70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64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2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1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2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6504215"/>
            <a:ext cx="6262119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31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72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6504216"/>
            <a:ext cx="6260399" cy="242873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53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07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31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39952" y="6356350"/>
            <a:ext cx="4392048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09" y="6165306"/>
            <a:ext cx="639919" cy="591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044DD3-CADA-47CC-84EE-596A0AA20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3728" y="6255974"/>
            <a:ext cx="173751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6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80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9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37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3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147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896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365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461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248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186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1" y="6356350"/>
            <a:ext cx="608072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3" y="476672"/>
            <a:ext cx="4048095" cy="1896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83573D-854A-4C61-B3B7-2CBCB6AA2BDD}"/>
              </a:ext>
            </a:extLst>
          </p:cNvPr>
          <p:cNvSpPr/>
          <p:nvPr/>
        </p:nvSpPr>
        <p:spPr>
          <a:xfrm>
            <a:off x="0" y="6165304"/>
            <a:ext cx="1371600" cy="69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n>
                <a:solidFill>
                  <a:schemeClr val="bg1"/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83122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93F3F2-3156-4CCA-9FFB-33FB73546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8D81352-506E-4AC6-B67B-06B98711ED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16" y="6233313"/>
            <a:ext cx="1737704" cy="4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61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E33E18-C9A2-451C-9A6B-D3915804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2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13954-B0CB-4016-B535-BDE242BD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16CAA-2881-4B1D-B534-7399FA0A5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89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9B40DA-0308-42AE-8E50-C2701538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9" y="6165306"/>
            <a:ext cx="639919" cy="5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2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6" name="Image 11" descr="HLU-logoN-title.png">
            <a:extLst>
              <a:ext uri="{FF2B5EF4-FFF2-40B4-BE49-F238E27FC236}">
                <a16:creationId xmlns:a16="http://schemas.microsoft.com/office/drawing/2014/main" id="{E648E206-9737-7940-BEF3-1C621346E3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370" y="548680"/>
            <a:ext cx="3540430" cy="15343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4CF305-757A-C44A-B525-5072C9F78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010" y="548680"/>
            <a:ext cx="4057610" cy="16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2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ilumi-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27784" y="6356350"/>
            <a:ext cx="5904215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G. Ambrosio - MQXFA magnets - MDP mtg 2/1/23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73172" y="6284350"/>
            <a:ext cx="1168023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  <a:br>
              <a:rPr lang="en-GB" noProof="0" dirty="0"/>
            </a:br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G. Ambrosio - MQXFA magnets - MDP mtg 2/1/23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C2580D-4E86-A944-9207-F70927A3F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08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04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212900"/>
            <a:ext cx="1826399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7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ECA5-1535-4B50-BC38-7FADCF7EA7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64664"/>
            <a:ext cx="1434505" cy="671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77831-B09B-4D91-8BBA-DDE409E6AE9C}"/>
              </a:ext>
            </a:extLst>
          </p:cNvPr>
          <p:cNvPicPr>
            <a:picLocks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16" y="6183700"/>
            <a:ext cx="1697696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1.xml"/><Relationship Id="rId7" Type="http://schemas.openxmlformats.org/officeDocument/2006/relationships/image" Target="../media/image4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0333" y="2636912"/>
            <a:ext cx="6656784" cy="1368152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MQXFA Test Results Overview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MQXFA07/08 Analysis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10333" y="4254524"/>
            <a:ext cx="6480000" cy="169475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Ambrosio, P. Ferracin, G. Vallone and the MQXFA team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400" i="1" dirty="0">
                <a:solidFill>
                  <a:schemeClr val="tx2"/>
                </a:solidFill>
              </a:rPr>
              <a:t>MDP meeting Feb. 1, 2023</a:t>
            </a:r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66" y="116632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1706" y="116632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2302-506B-406C-9D65-23B7C6F9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24" y="7358"/>
            <a:ext cx="7920000" cy="720000"/>
          </a:xfrm>
        </p:spPr>
        <p:txBody>
          <a:bodyPr/>
          <a:lstStyle/>
          <a:p>
            <a:r>
              <a:rPr lang="en-US" dirty="0"/>
              <a:t>Integrated Gradient &amp; Field Quality @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8AD7F-8670-45C6-9353-571745C44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88" y="5230070"/>
            <a:ext cx="5264461" cy="89757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Mechanical data and analysis: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B60EA-B6B0-4641-B432-B2EA0FE9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498000"/>
            <a:ext cx="6627000" cy="360000"/>
          </a:xfr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1ED89-E08C-42FD-9A74-560A3EF69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A5F9C-70BC-41FC-92C7-910F071E10F2}"/>
              </a:ext>
            </a:extLst>
          </p:cNvPr>
          <p:cNvSpPr txBox="1"/>
          <p:nvPr/>
        </p:nvSpPr>
        <p:spPr>
          <a:xfrm>
            <a:off x="1619671" y="6137852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L. Garcia Fajardo et al., “Analysis of the mechanical performance of the 4.5 m long MQXFA Pre-Series magnets for the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LHC Upgrade”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3LPo1A-01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6EBDC8-CEE2-4F89-A60D-7FF6A355D710}"/>
              </a:ext>
            </a:extLst>
          </p:cNvPr>
          <p:cNvSpPr/>
          <p:nvPr/>
        </p:nvSpPr>
        <p:spPr>
          <a:xfrm>
            <a:off x="5554432" y="423173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Average IG at 16.23 kA: 561.92 T</a:t>
            </a:r>
          </a:p>
          <a:p>
            <a:r>
              <a:rPr lang="en-US" sz="1200" dirty="0"/>
              <a:t>In order to obtain a consistent comparison, correction factors were applied to several magnets to account for measurements taken at different currents as well as changes in the measurement setup and coil design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11611-C6FE-48CC-A98D-26899D7DE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08" y="578479"/>
            <a:ext cx="5178892" cy="3638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1A47A7-3F73-41AC-AEAD-F645B8B52872}"/>
              </a:ext>
            </a:extLst>
          </p:cNvPr>
          <p:cNvSpPr txBox="1"/>
          <p:nvPr/>
        </p:nvSpPr>
        <p:spPr>
          <a:xfrm>
            <a:off x="2303428" y="808417"/>
            <a:ext cx="1800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G. Sabbi and  A. Ben Yahia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C3344-D4C9-47A7-B25D-856E746FBF61}"/>
              </a:ext>
            </a:extLst>
          </p:cNvPr>
          <p:cNvSpPr/>
          <p:nvPr/>
        </p:nvSpPr>
        <p:spPr>
          <a:xfrm>
            <a:off x="323528" y="1414533"/>
            <a:ext cx="36415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Field Quality in Straight Section vs expectation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F3C01-1159-44E4-BCB0-09A6FDF3B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324"/>
            <a:ext cx="4139952" cy="3207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6A00E0-BEB2-4516-8F13-795A9D6F913F}"/>
              </a:ext>
            </a:extLst>
          </p:cNvPr>
          <p:cNvSpPr txBox="1"/>
          <p:nvPr/>
        </p:nvSpPr>
        <p:spPr>
          <a:xfrm>
            <a:off x="195745" y="5042538"/>
            <a:ext cx="3089307" cy="30777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Before b6 correction in cross-section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FC69F19-E659-42C1-9260-8F08D5A82AF0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740399" y="3933056"/>
            <a:ext cx="95297" cy="1109482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88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5672-EC2D-4627-AEB7-ED055F26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5938-0C22-44CF-A39E-E917F40B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79323"/>
            <a:ext cx="7920000" cy="37458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MQXFA magnets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Fabrication and test status</a:t>
            </a:r>
          </a:p>
          <a:p>
            <a:r>
              <a:rPr lang="en-US" dirty="0"/>
              <a:t>Analysis of magnets with limited performance</a:t>
            </a:r>
          </a:p>
          <a:p>
            <a:pPr lvl="1"/>
            <a:r>
              <a:rPr lang="en-US" dirty="0"/>
              <a:t>MQXFA07 and MQXFA08</a:t>
            </a:r>
          </a:p>
          <a:p>
            <a:r>
              <a:rPr lang="en-US" dirty="0"/>
              <a:t>Lessons learned and corrective actions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MQXFA endurance &amp; resilience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226AF-4900-4642-92A5-6DC8834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3879559" cy="360000"/>
          </a:xfr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08257-4049-45FF-A791-E0A37EB8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6ECE2-45C5-4010-A8A3-10C64C55B940}"/>
              </a:ext>
            </a:extLst>
          </p:cNvPr>
          <p:cNvSpPr txBox="1"/>
          <p:nvPr/>
        </p:nvSpPr>
        <p:spPr>
          <a:xfrm>
            <a:off x="3032453" y="5287515"/>
            <a:ext cx="288624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US-HiLumi-doc-4293</a:t>
            </a:r>
          </a:p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CERN EDMS #2777612</a:t>
            </a:r>
          </a:p>
          <a:p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https://inspirehep.net/literature?q=FERMILAB-TM-2789-TD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309816-77E3-48AA-9146-4276667C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524" y="3717032"/>
            <a:ext cx="2998669" cy="314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4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8B0B-F8F5-4E92-B8A4-59FB0082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8023-2662-4AD0-B14D-E5EA7073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72136" y="649800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FB8E53-C24C-4FF1-B5C3-96B754EB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16416" cy="5529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565C32-29A4-41DC-964B-5911CCED0E55}"/>
              </a:ext>
            </a:extLst>
          </p:cNvPr>
          <p:cNvSpPr txBox="1"/>
          <p:nvPr/>
        </p:nvSpPr>
        <p:spPr>
          <a:xfrm>
            <a:off x="7127353" y="5307763"/>
            <a:ext cx="18002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Muratore and A. Ben Yahia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683AB1-1E51-499F-8987-2C1CFF8EC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82" t="34348" b="23663"/>
          <a:stretch/>
        </p:blipFill>
        <p:spPr>
          <a:xfrm>
            <a:off x="6732240" y="1844824"/>
            <a:ext cx="2195313" cy="17281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9DF007-B775-40A8-937A-9BDD9A0E7A0F}"/>
              </a:ext>
            </a:extLst>
          </p:cNvPr>
          <p:cNvSpPr/>
          <p:nvPr/>
        </p:nvSpPr>
        <p:spPr>
          <a:xfrm>
            <a:off x="7740352" y="2204864"/>
            <a:ext cx="720080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6C1E5-22CE-47AE-ADAD-9BE92D41A7DA}"/>
              </a:ext>
            </a:extLst>
          </p:cNvPr>
          <p:cNvSpPr txBox="1"/>
          <p:nvPr/>
        </p:nvSpPr>
        <p:spPr>
          <a:xfrm>
            <a:off x="6724027" y="3481844"/>
            <a:ext cx="235863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Location based on Quench Antenna and Voltage Taps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A072ED-8168-44E4-85CD-676977832626}"/>
              </a:ext>
            </a:extLst>
          </p:cNvPr>
          <p:cNvCxnSpPr>
            <a:cxnSpLocks/>
          </p:cNvCxnSpPr>
          <p:nvPr/>
        </p:nvCxnSpPr>
        <p:spPr>
          <a:xfrm flipV="1">
            <a:off x="3923928" y="3023149"/>
            <a:ext cx="3812318" cy="87984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144210A-7EB5-447D-8E00-86DEFBB65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5608157"/>
            <a:ext cx="6192688" cy="1167428"/>
          </a:xfrm>
        </p:spPr>
        <p:txBody>
          <a:bodyPr>
            <a:normAutofit fontScale="92500" lnSpcReduction="10000"/>
          </a:bodyPr>
          <a:lstStyle/>
          <a:p>
            <a:r>
              <a:rPr lang="en-GB" sz="2600" u="sng" dirty="0"/>
              <a:t>Reverse temperature dependence</a:t>
            </a:r>
          </a:p>
          <a:p>
            <a:r>
              <a:rPr lang="en-GB" sz="2600" u="sng" dirty="0"/>
              <a:t>Reverse ramp-rate dependence</a:t>
            </a:r>
          </a:p>
          <a:p>
            <a:r>
              <a:rPr lang="en-GB" sz="2600" dirty="0"/>
              <a:t>Same features and location in MQXFA08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0D1A72-F497-4BC4-90DC-A74C93FF9A9A}"/>
              </a:ext>
            </a:extLst>
          </p:cNvPr>
          <p:cNvCxnSpPr>
            <a:cxnSpLocks/>
          </p:cNvCxnSpPr>
          <p:nvPr/>
        </p:nvCxnSpPr>
        <p:spPr>
          <a:xfrm flipV="1">
            <a:off x="2206207" y="1844824"/>
            <a:ext cx="1573705" cy="3703249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E6248A-E957-4279-AA2D-B97BC80490D9}"/>
              </a:ext>
            </a:extLst>
          </p:cNvPr>
          <p:cNvCxnSpPr>
            <a:cxnSpLocks/>
          </p:cNvCxnSpPr>
          <p:nvPr/>
        </p:nvCxnSpPr>
        <p:spPr>
          <a:xfrm flipV="1">
            <a:off x="2269571" y="1556792"/>
            <a:ext cx="1888637" cy="4496286"/>
          </a:xfrm>
          <a:prstGeom prst="straightConnector1">
            <a:avLst/>
          </a:prstGeom>
          <a:ln>
            <a:solidFill>
              <a:schemeClr val="tx2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22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86CA-5FEC-48FE-8909-F7A0C4B5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 “Mechanism”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2D4EF-2EAA-4F57-BC85-FFD6D7AFD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900000"/>
            <a:ext cx="7920000" cy="507342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Instability </a:t>
            </a:r>
            <a:r>
              <a:rPr lang="en-US" dirty="0"/>
              <a:t>triggered by a </a:t>
            </a:r>
            <a:r>
              <a:rPr lang="en-US" b="1" dirty="0"/>
              <a:t>local issue</a:t>
            </a:r>
            <a:r>
              <a:rPr lang="en-US" dirty="0"/>
              <a:t>, likely affecting only some strands, that pushes </a:t>
            </a:r>
            <a:r>
              <a:rPr lang="en-US" u="sng" dirty="0"/>
              <a:t>more current in adjacent strand(s)</a:t>
            </a:r>
          </a:p>
          <a:p>
            <a:pPr lvl="1"/>
            <a:r>
              <a:rPr lang="en-US" dirty="0"/>
              <a:t>Field in quenching turn is between 6 and 9 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Similar mechanism in other magnets:</a:t>
            </a:r>
          </a:p>
          <a:p>
            <a:pPr lvl="1"/>
            <a:r>
              <a:rPr lang="en-US" dirty="0"/>
              <a:t>MQXFS03 showed a reversible component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LARP Long Quadrupole #2 showed “enhanced thermo-magnetic instability” in mid-plane block</a:t>
            </a:r>
          </a:p>
          <a:p>
            <a:pPr lvl="1"/>
            <a:r>
              <a:rPr lang="en-US" dirty="0"/>
              <a:t>With flux jumps </a:t>
            </a:r>
          </a:p>
          <a:p>
            <a:pPr marL="457200" lvl="1" indent="0">
              <a:buNone/>
            </a:pPr>
            <a:r>
              <a:rPr lang="en-US" sz="1900" dirty="0"/>
              <a:t>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026E23-3D53-4299-BFB9-EE92F472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C5DFE-2C64-46BE-A899-8F14D9DF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673052-E646-455D-B264-B8BEA1A103EC}"/>
              </a:ext>
            </a:extLst>
          </p:cNvPr>
          <p:cNvSpPr txBox="1"/>
          <p:nvPr/>
        </p:nvSpPr>
        <p:spPr>
          <a:xfrm>
            <a:off x="971600" y="394177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H. Bajas et al., “Test Results of the Short Models MQXFS3 and MQXFS5 for the HL-LHC Upgrade”, IEEE Trans. Appl. </a:t>
            </a:r>
            <a:r>
              <a:rPr lang="en-US" sz="1200" dirty="0" err="1"/>
              <a:t>Superc</a:t>
            </a:r>
            <a:r>
              <a:rPr lang="en-US" sz="1200" dirty="0"/>
              <a:t>. Vol 28, # 4007006 (2018)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6E14E4-E8AD-452F-921D-961F4212C75E}"/>
              </a:ext>
            </a:extLst>
          </p:cNvPr>
          <p:cNvSpPr txBox="1"/>
          <p:nvPr/>
        </p:nvSpPr>
        <p:spPr>
          <a:xfrm>
            <a:off x="930858" y="569349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Ref: G. Ambrosio et al., “Progress in the Long Nb</a:t>
            </a:r>
            <a:r>
              <a:rPr lang="en-US" sz="1200" baseline="-25000" dirty="0"/>
              <a:t>3</a:t>
            </a:r>
            <a:r>
              <a:rPr lang="en-US" sz="1200" dirty="0"/>
              <a:t>Sn Quadrupole R&amp;D by LARP”, IEEE Trans Appl, </a:t>
            </a:r>
            <a:r>
              <a:rPr lang="en-US" sz="1200" dirty="0" err="1"/>
              <a:t>Superc</a:t>
            </a:r>
            <a:r>
              <a:rPr lang="en-US" sz="1200" dirty="0"/>
              <a:t>. Vol 22, # 4003804 (2012)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E2912-CDAC-42AD-8E6E-26461C34D1B8}"/>
              </a:ext>
            </a:extLst>
          </p:cNvPr>
          <p:cNvSpPr txBox="1"/>
          <p:nvPr/>
        </p:nvSpPr>
        <p:spPr>
          <a:xfrm>
            <a:off x="971600" y="2391271"/>
            <a:ext cx="56166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l-NL" sz="1200" dirty="0"/>
              <a:t>B. Bordini, et al., IEEE </a:t>
            </a:r>
            <a:r>
              <a:rPr lang="en-US" sz="1200" dirty="0"/>
              <a:t>Trans. Appl. </a:t>
            </a:r>
            <a:r>
              <a:rPr lang="en-US" sz="1200" dirty="0" err="1"/>
              <a:t>Superc</a:t>
            </a:r>
            <a:r>
              <a:rPr lang="nl-NL" sz="1200" dirty="0"/>
              <a:t>., vol. 22, 2012, # 4705804</a:t>
            </a:r>
          </a:p>
          <a:p>
            <a:r>
              <a:rPr lang="en-US" sz="1200" dirty="0"/>
              <a:t>A. K. Ghosh, IEEE Trans. Appl. </a:t>
            </a:r>
            <a:r>
              <a:rPr lang="en-US" sz="1200" dirty="0" err="1"/>
              <a:t>Superc</a:t>
            </a:r>
            <a:r>
              <a:rPr lang="en-US" sz="1200" dirty="0"/>
              <a:t>., vol. 23, 2013, # 7100407</a:t>
            </a:r>
          </a:p>
          <a:p>
            <a:r>
              <a:rPr lang="en-US" sz="12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0836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550"/>
            <a:ext cx="7920000" cy="720000"/>
          </a:xfrm>
        </p:spPr>
        <p:txBody>
          <a:bodyPr/>
          <a:lstStyle/>
          <a:p>
            <a:r>
              <a:rPr lang="en-US" dirty="0"/>
              <a:t>Coil Fabrication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728391"/>
            <a:ext cx="8074800" cy="33486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few discrepancies during fabrication:</a:t>
            </a:r>
          </a:p>
          <a:p>
            <a:pPr lvl="1"/>
            <a:r>
              <a:rPr lang="en-US" dirty="0"/>
              <a:t>Some strands popped out during winding, were fixed, popped out overnight and were fixed a second time (BNL DR AM-164) </a:t>
            </a:r>
          </a:p>
          <a:p>
            <a:pPr lvl="1"/>
            <a:r>
              <a:rPr lang="en-US" dirty="0"/>
              <a:t>Limiting coil was affected by COVID lockdown</a:t>
            </a:r>
          </a:p>
          <a:p>
            <a:pPr lvl="2"/>
            <a:r>
              <a:rPr lang="en-US" dirty="0"/>
              <a:t>14 weeks stop after winding &amp; curing of inner layer</a:t>
            </a:r>
          </a:p>
          <a:p>
            <a:pPr lvl="1"/>
            <a:r>
              <a:rPr lang="en-US" dirty="0"/>
              <a:t>No other NCR nor traveler data anomaly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FB876-871F-4238-B206-24F750EB6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86" b="12582"/>
          <a:stretch/>
        </p:blipFill>
        <p:spPr>
          <a:xfrm>
            <a:off x="3608424" y="3786634"/>
            <a:ext cx="5322269" cy="3071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F35337-EB8E-4123-96F8-151FFE1224D4}"/>
              </a:ext>
            </a:extLst>
          </p:cNvPr>
          <p:cNvSpPr txBox="1"/>
          <p:nvPr/>
        </p:nvSpPr>
        <p:spPr>
          <a:xfrm>
            <a:off x="3707904" y="6477886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coil 214 as it was setup for the lab shutdown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DDD2F-67F1-4B52-BDCD-7CF6CE713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2" t="16759" r="304" b="15314"/>
          <a:stretch/>
        </p:blipFill>
        <p:spPr>
          <a:xfrm>
            <a:off x="16632" y="3779898"/>
            <a:ext cx="3591792" cy="233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CE112-ADFF-4450-934E-C66C96E2D2F2}"/>
              </a:ext>
            </a:extLst>
          </p:cNvPr>
          <p:cNvSpPr txBox="1"/>
          <p:nvPr/>
        </p:nvSpPr>
        <p:spPr>
          <a:xfrm>
            <a:off x="23172" y="5941406"/>
            <a:ext cx="359179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Inner layer coil showing in yellow the position of coil-214 cable affected by DR AM-164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3C5EF-7742-42AA-BBEE-FF59A7C71E55}"/>
              </a:ext>
            </a:extLst>
          </p:cNvPr>
          <p:cNvSpPr txBox="1"/>
          <p:nvPr/>
        </p:nvSpPr>
        <p:spPr>
          <a:xfrm>
            <a:off x="2755061" y="3771088"/>
            <a:ext cx="188894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Schmalzle</a:t>
            </a:r>
          </a:p>
        </p:txBody>
      </p:sp>
    </p:spTree>
    <p:extLst>
      <p:ext uri="{BB962C8B-B14F-4D97-AF65-F5344CB8AC3E}">
        <p14:creationId xmlns:p14="http://schemas.microsoft.com/office/powerpoint/2010/main" val="750560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E7C1-D7F7-4163-834E-481404B5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064"/>
            <a:ext cx="8071474" cy="720000"/>
          </a:xfrm>
        </p:spPr>
        <p:txBody>
          <a:bodyPr/>
          <a:lstStyle/>
          <a:p>
            <a:r>
              <a:rPr lang="en-US" dirty="0"/>
              <a:t>Structure Analysis &amp; MQXFA07 Disassembly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07441-C721-4BCD-B7B9-B7914BE92A03}"/>
              </a:ext>
            </a:extLst>
          </p:cNvPr>
          <p:cNvPicPr/>
          <p:nvPr/>
        </p:nvPicPr>
        <p:blipFill rotWithShape="1">
          <a:blip r:embed="rId2"/>
          <a:srcRect l="14287" t="46667" r="13293" b="9206"/>
          <a:stretch/>
        </p:blipFill>
        <p:spPr bwMode="auto">
          <a:xfrm>
            <a:off x="533400" y="1005710"/>
            <a:ext cx="8251677" cy="31533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D574C-DDA1-4FF8-8789-D8F69F4D9B2C}"/>
              </a:ext>
            </a:extLst>
          </p:cNvPr>
          <p:cNvSpPr txBox="1"/>
          <p:nvPr/>
        </p:nvSpPr>
        <p:spPr>
          <a:xfrm>
            <a:off x="457200" y="1158111"/>
            <a:ext cx="608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CEC06-4BEF-4150-B0F9-190B7A3FBBB1}"/>
              </a:ext>
            </a:extLst>
          </p:cNvPr>
          <p:cNvSpPr txBox="1"/>
          <p:nvPr/>
        </p:nvSpPr>
        <p:spPr>
          <a:xfrm>
            <a:off x="457200" y="3672711"/>
            <a:ext cx="830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shell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C3D7B-2149-465D-A3F0-2A62D22F4596}"/>
              </a:ext>
            </a:extLst>
          </p:cNvPr>
          <p:cNvSpPr txBox="1"/>
          <p:nvPr/>
        </p:nvSpPr>
        <p:spPr>
          <a:xfrm>
            <a:off x="2895600" y="1158111"/>
            <a:ext cx="87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key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CD7B0C-8246-4BEE-8B2B-B17573E96ADA}"/>
              </a:ext>
            </a:extLst>
          </p:cNvPr>
          <p:cNvCxnSpPr>
            <a:cxnSpLocks/>
          </p:cNvCxnSpPr>
          <p:nvPr/>
        </p:nvCxnSpPr>
        <p:spPr>
          <a:xfrm>
            <a:off x="753057" y="1412026"/>
            <a:ext cx="725014" cy="29618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2A90A5-CD1F-49C1-9436-E3A8BD53FB63}"/>
              </a:ext>
            </a:extLst>
          </p:cNvPr>
          <p:cNvCxnSpPr>
            <a:cxnSpLocks/>
          </p:cNvCxnSpPr>
          <p:nvPr/>
        </p:nvCxnSpPr>
        <p:spPr>
          <a:xfrm flipH="1">
            <a:off x="2880986" y="1493495"/>
            <a:ext cx="451592" cy="25855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45ABDE-8CFB-4244-A1A1-DD97D0360C14}"/>
              </a:ext>
            </a:extLst>
          </p:cNvPr>
          <p:cNvCxnSpPr>
            <a:cxnSpLocks/>
          </p:cNvCxnSpPr>
          <p:nvPr/>
        </p:nvCxnSpPr>
        <p:spPr>
          <a:xfrm flipH="1">
            <a:off x="774860" y="3524947"/>
            <a:ext cx="229095" cy="21565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1AEAC73-3215-40F6-871F-A1C4B1B33A40}"/>
              </a:ext>
            </a:extLst>
          </p:cNvPr>
          <p:cNvSpPr txBox="1"/>
          <p:nvPr/>
        </p:nvSpPr>
        <p:spPr>
          <a:xfrm>
            <a:off x="2978739" y="3549600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6A0F-4529-4CE8-81B7-018182FEC157}"/>
              </a:ext>
            </a:extLst>
          </p:cNvPr>
          <p:cNvCxnSpPr>
            <a:cxnSpLocks/>
          </p:cNvCxnSpPr>
          <p:nvPr/>
        </p:nvCxnSpPr>
        <p:spPr>
          <a:xfrm flipH="1" flipV="1">
            <a:off x="2761989" y="3386700"/>
            <a:ext cx="344269" cy="51218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6FFF7A-02C5-44A2-B180-254890CC1970}"/>
              </a:ext>
            </a:extLst>
          </p:cNvPr>
          <p:cNvSpPr txBox="1"/>
          <p:nvPr/>
        </p:nvSpPr>
        <p:spPr>
          <a:xfrm>
            <a:off x="3881612" y="3549662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21B417-F886-4AB7-A1B3-FD4693808C91}"/>
              </a:ext>
            </a:extLst>
          </p:cNvPr>
          <p:cNvSpPr txBox="1"/>
          <p:nvPr/>
        </p:nvSpPr>
        <p:spPr>
          <a:xfrm>
            <a:off x="3840841" y="127216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A806C9-A3FD-4E41-AED2-4E3A57AB00CE}"/>
              </a:ext>
            </a:extLst>
          </p:cNvPr>
          <p:cNvSpPr txBox="1"/>
          <p:nvPr/>
        </p:nvSpPr>
        <p:spPr>
          <a:xfrm>
            <a:off x="4750107" y="128422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 key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9B600E-3F8B-4B1A-BC1E-4875CC1E712E}"/>
              </a:ext>
            </a:extLst>
          </p:cNvPr>
          <p:cNvSpPr txBox="1"/>
          <p:nvPr/>
        </p:nvSpPr>
        <p:spPr>
          <a:xfrm>
            <a:off x="4929597" y="3549662"/>
            <a:ext cx="966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Axial rod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D48781-CAB9-4397-B894-9EC390F97687}"/>
              </a:ext>
            </a:extLst>
          </p:cNvPr>
          <p:cNvCxnSpPr>
            <a:cxnSpLocks/>
          </p:cNvCxnSpPr>
          <p:nvPr/>
        </p:nvCxnSpPr>
        <p:spPr>
          <a:xfrm>
            <a:off x="4086674" y="1578933"/>
            <a:ext cx="378855" cy="373537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EEA58F-1100-408D-AF0E-9D1BF17EFC4E}"/>
              </a:ext>
            </a:extLst>
          </p:cNvPr>
          <p:cNvCxnSpPr>
            <a:cxnSpLocks/>
          </p:cNvCxnSpPr>
          <p:nvPr/>
        </p:nvCxnSpPr>
        <p:spPr>
          <a:xfrm flipH="1">
            <a:off x="5062603" y="1576689"/>
            <a:ext cx="141961" cy="647178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F2C1D60-6CFE-4F21-9387-47A76C8FB8D4}"/>
              </a:ext>
            </a:extLst>
          </p:cNvPr>
          <p:cNvCxnSpPr>
            <a:cxnSpLocks/>
          </p:cNvCxnSpPr>
          <p:nvPr/>
        </p:nvCxnSpPr>
        <p:spPr>
          <a:xfrm flipH="1">
            <a:off x="4270882" y="3139311"/>
            <a:ext cx="309488" cy="46841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29CCB01-C356-414F-8053-75F96C991967}"/>
              </a:ext>
            </a:extLst>
          </p:cNvPr>
          <p:cNvCxnSpPr>
            <a:cxnSpLocks/>
          </p:cNvCxnSpPr>
          <p:nvPr/>
        </p:nvCxnSpPr>
        <p:spPr>
          <a:xfrm>
            <a:off x="5205095" y="3126847"/>
            <a:ext cx="129752" cy="50592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37E667E-F829-491D-8D9F-FFB14E9C35B6}"/>
              </a:ext>
            </a:extLst>
          </p:cNvPr>
          <p:cNvSpPr txBox="1"/>
          <p:nvPr/>
        </p:nvSpPr>
        <p:spPr>
          <a:xfrm>
            <a:off x="5752997" y="996141"/>
            <a:ext cx="808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2337EB-7510-4B6A-92C7-B0D7B9EDF7B7}"/>
              </a:ext>
            </a:extLst>
          </p:cNvPr>
          <p:cNvSpPr txBox="1"/>
          <p:nvPr/>
        </p:nvSpPr>
        <p:spPr>
          <a:xfrm>
            <a:off x="8268934" y="3482506"/>
            <a:ext cx="657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Load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5E712A-4DAA-4C80-BD1F-339F8BC86091}"/>
              </a:ext>
            </a:extLst>
          </p:cNvPr>
          <p:cNvCxnSpPr>
            <a:cxnSpLocks/>
          </p:cNvCxnSpPr>
          <p:nvPr/>
        </p:nvCxnSpPr>
        <p:spPr>
          <a:xfrm>
            <a:off x="6236669" y="1525417"/>
            <a:ext cx="696487" cy="257952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25FDC-63BE-45F5-B9BE-1FA19BB3B3BE}"/>
              </a:ext>
            </a:extLst>
          </p:cNvPr>
          <p:cNvCxnSpPr>
            <a:cxnSpLocks/>
          </p:cNvCxnSpPr>
          <p:nvPr/>
        </p:nvCxnSpPr>
        <p:spPr>
          <a:xfrm>
            <a:off x="6244225" y="1532848"/>
            <a:ext cx="641627" cy="33582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98B6D27-E77D-499A-9859-1352FB062093}"/>
              </a:ext>
            </a:extLst>
          </p:cNvPr>
          <p:cNvCxnSpPr>
            <a:cxnSpLocks/>
          </p:cNvCxnSpPr>
          <p:nvPr/>
        </p:nvCxnSpPr>
        <p:spPr>
          <a:xfrm>
            <a:off x="8116866" y="2747873"/>
            <a:ext cx="446191" cy="811263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D918940-ECAF-45BA-B7AB-E6B5A54750AE}"/>
              </a:ext>
            </a:extLst>
          </p:cNvPr>
          <p:cNvSpPr txBox="1"/>
          <p:nvPr/>
        </p:nvSpPr>
        <p:spPr>
          <a:xfrm>
            <a:off x="7915806" y="908720"/>
            <a:ext cx="8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2011812-C47B-4A30-8DCA-593FD17423C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8111647" y="1493495"/>
            <a:ext cx="228314" cy="76440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7D4C4-B422-410A-967E-D2FCEFD3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2D26BD-92D6-40EE-B8F2-ED7081F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2F0031-9E5E-4C2F-B043-6D8ADF0F1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348" y="4221088"/>
            <a:ext cx="4589100" cy="263629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5789B7-2388-4617-B302-A9570FADE51D}"/>
              </a:ext>
            </a:extLst>
          </p:cNvPr>
          <p:cNvSpPr/>
          <p:nvPr/>
        </p:nvSpPr>
        <p:spPr>
          <a:xfrm>
            <a:off x="4835374" y="2027391"/>
            <a:ext cx="454457" cy="447307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3A99CE-734B-4E38-8051-BECED458523B}"/>
              </a:ext>
            </a:extLst>
          </p:cNvPr>
          <p:cNvCxnSpPr>
            <a:stCxn id="11" idx="4"/>
          </p:cNvCxnSpPr>
          <p:nvPr/>
        </p:nvCxnSpPr>
        <p:spPr>
          <a:xfrm flipH="1">
            <a:off x="4929597" y="2474698"/>
            <a:ext cx="133006" cy="1784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459D6A-2438-47C4-A683-AFE0EDBF4352}"/>
              </a:ext>
            </a:extLst>
          </p:cNvPr>
          <p:cNvSpPr txBox="1"/>
          <p:nvPr/>
        </p:nvSpPr>
        <p:spPr>
          <a:xfrm>
            <a:off x="260398" y="4558690"/>
            <a:ext cx="3447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pole-key gap asymmetry was found during MQXFA07 and MQXFA08 disassembly:</a:t>
            </a:r>
          </a:p>
          <a:p>
            <a:r>
              <a:rPr lang="en-US" dirty="0"/>
              <a:t>- Gaps closed in quadrant 3</a:t>
            </a:r>
          </a:p>
          <a:p>
            <a:r>
              <a:rPr lang="en-US" dirty="0"/>
              <a:t>- Gaps open in other quadrants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0AA727-E28A-46C1-BE27-5076DA01A829}"/>
              </a:ext>
            </a:extLst>
          </p:cNvPr>
          <p:cNvSpPr txBox="1"/>
          <p:nvPr/>
        </p:nvSpPr>
        <p:spPr>
          <a:xfrm>
            <a:off x="3130953" y="6383021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D7607-2ED1-4349-809E-FE27161A5970}"/>
              </a:ext>
            </a:extLst>
          </p:cNvPr>
          <p:cNvSpPr txBox="1"/>
          <p:nvPr/>
        </p:nvSpPr>
        <p:spPr>
          <a:xfrm>
            <a:off x="5287602" y="169257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7464CA-20FB-4472-9413-94B84DC1F785}"/>
              </a:ext>
            </a:extLst>
          </p:cNvPr>
          <p:cNvSpPr txBox="1"/>
          <p:nvPr/>
        </p:nvSpPr>
        <p:spPr>
          <a:xfrm>
            <a:off x="3675602" y="166579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CB2D9B-B8D6-4315-B5DB-E78470991E87}"/>
              </a:ext>
            </a:extLst>
          </p:cNvPr>
          <p:cNvSpPr txBox="1"/>
          <p:nvPr/>
        </p:nvSpPr>
        <p:spPr>
          <a:xfrm>
            <a:off x="3641007" y="317548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274E4A-F2B9-4458-9AD1-D78A04DEF518}"/>
              </a:ext>
            </a:extLst>
          </p:cNvPr>
          <p:cNvSpPr txBox="1"/>
          <p:nvPr/>
        </p:nvSpPr>
        <p:spPr>
          <a:xfrm>
            <a:off x="5278238" y="315135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398817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3682"/>
            <a:ext cx="7138656" cy="720000"/>
          </a:xfrm>
        </p:spPr>
        <p:txBody>
          <a:bodyPr/>
          <a:lstStyle/>
          <a:p>
            <a:r>
              <a:rPr lang="en-US" dirty="0"/>
              <a:t>Pole-key gaps in MQXFA07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G. Ambrosio - MQXFA magnets - MDP mtg 2/1/23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9000"/>
            <a:ext cx="7776424" cy="278442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measured </a:t>
            </a:r>
            <a:r>
              <a:rPr lang="en-GB" b="1" dirty="0"/>
              <a:t>pole-key</a:t>
            </a:r>
            <a:r>
              <a:rPr lang="en-GB" dirty="0"/>
              <a:t> </a:t>
            </a:r>
            <a:r>
              <a:rPr lang="en-GB" b="1" dirty="0"/>
              <a:t>gaps</a:t>
            </a:r>
            <a:r>
              <a:rPr lang="en-GB" dirty="0"/>
              <a:t> were not as </a:t>
            </a:r>
            <a:r>
              <a:rPr lang="en-GB" b="1" dirty="0"/>
              <a:t>uniform</a:t>
            </a:r>
            <a:r>
              <a:rPr lang="en-GB" dirty="0"/>
              <a:t> in MQXFA07 and MQXFA08 as in past magnets; this is particularly apparent on the </a:t>
            </a:r>
            <a:r>
              <a:rPr lang="en-GB" b="1" dirty="0"/>
              <a:t>limiting</a:t>
            </a:r>
            <a:r>
              <a:rPr lang="en-GB" dirty="0"/>
              <a:t> </a:t>
            </a:r>
            <a:r>
              <a:rPr lang="en-GB" b="1" dirty="0"/>
              <a:t>coils</a:t>
            </a:r>
            <a:r>
              <a:rPr lang="en-GB" dirty="0"/>
              <a:t> (</a:t>
            </a:r>
            <a:r>
              <a:rPr lang="en-GB" b="1" dirty="0"/>
              <a:t>Q3</a:t>
            </a:r>
            <a:r>
              <a:rPr lang="en-GB" dirty="0"/>
              <a:t> for both magnets)</a:t>
            </a:r>
          </a:p>
          <a:p>
            <a:pPr lvl="2"/>
            <a:endParaRPr lang="en-GB" dirty="0"/>
          </a:p>
          <a:p>
            <a:r>
              <a:rPr lang="en-GB" dirty="0"/>
              <a:t>Only the </a:t>
            </a:r>
            <a:r>
              <a:rPr lang="en-GB" b="1" dirty="0"/>
              <a:t>total</a:t>
            </a:r>
            <a:r>
              <a:rPr lang="en-GB" dirty="0"/>
              <a:t> </a:t>
            </a:r>
            <a:r>
              <a:rPr lang="en-GB" b="1" dirty="0"/>
              <a:t>average</a:t>
            </a:r>
            <a:r>
              <a:rPr lang="en-GB" dirty="0"/>
              <a:t> (on the 4 keys) was targeted in the </a:t>
            </a:r>
            <a:r>
              <a:rPr lang="en-GB" b="1" dirty="0"/>
              <a:t>specification</a:t>
            </a:r>
            <a:r>
              <a:rPr lang="en-GB" dirty="0"/>
              <a:t>. The underlying assumption was that the </a:t>
            </a:r>
            <a:r>
              <a:rPr lang="en-GB" b="1" dirty="0"/>
              <a:t>gaps </a:t>
            </a:r>
            <a:r>
              <a:rPr lang="en-GB" dirty="0"/>
              <a:t>would be </a:t>
            </a:r>
            <a:r>
              <a:rPr lang="en-GB" b="1" dirty="0"/>
              <a:t>redistributed</a:t>
            </a:r>
            <a:r>
              <a:rPr lang="en-GB" dirty="0"/>
              <a:t> across coils during </a:t>
            </a:r>
            <a:r>
              <a:rPr lang="en-GB" b="1" dirty="0"/>
              <a:t>loading</a:t>
            </a:r>
            <a:r>
              <a:rPr lang="en-GB" dirty="0"/>
              <a:t>.</a:t>
            </a:r>
          </a:p>
          <a:p>
            <a:pPr lvl="2"/>
            <a:endParaRPr lang="en-GB" dirty="0"/>
          </a:p>
          <a:p>
            <a:r>
              <a:rPr lang="en-GB" b="1" dirty="0"/>
              <a:t>Investigation </a:t>
            </a:r>
            <a:r>
              <a:rPr lang="en-GB" dirty="0"/>
              <a:t>of the effect of this non-uniformity on the mechanical performances with </a:t>
            </a:r>
            <a:r>
              <a:rPr lang="en-GB" b="1" dirty="0"/>
              <a:t>2D</a:t>
            </a:r>
            <a:r>
              <a:rPr lang="en-GB" dirty="0"/>
              <a:t> and </a:t>
            </a:r>
            <a:r>
              <a:rPr lang="en-GB" b="1" dirty="0"/>
              <a:t>3D</a:t>
            </a:r>
            <a:r>
              <a:rPr lang="en-GB" dirty="0"/>
              <a:t> FE </a:t>
            </a:r>
            <a:r>
              <a:rPr lang="en-GB" b="1" dirty="0"/>
              <a:t>models</a:t>
            </a:r>
          </a:p>
          <a:p>
            <a:pPr lvl="1"/>
            <a:r>
              <a:rPr lang="en-GB" b="1" dirty="0"/>
              <a:t>See next slides by P. Ferracin and G. Vallone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4582B5F3-18C0-8848-A37A-C0151A34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91677"/>
            <a:ext cx="3594925" cy="261326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B6D3BE0-6843-4D84-BC4B-61F66EA6AED7}"/>
              </a:ext>
            </a:extLst>
          </p:cNvPr>
          <p:cNvSpPr/>
          <p:nvPr/>
        </p:nvSpPr>
        <p:spPr>
          <a:xfrm>
            <a:off x="4427984" y="1844824"/>
            <a:ext cx="437525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284BD-CD7F-4D14-8842-E113CF7C23B3}"/>
              </a:ext>
            </a:extLst>
          </p:cNvPr>
          <p:cNvSpPr txBox="1"/>
          <p:nvPr/>
        </p:nvSpPr>
        <p:spPr>
          <a:xfrm>
            <a:off x="7105230" y="258548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67AA2B-AFD2-43BF-A88D-7FFB9A5D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411" y="791677"/>
            <a:ext cx="3579029" cy="2601776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5FCC928-B9F1-402F-A5F6-90632179420B}"/>
              </a:ext>
            </a:extLst>
          </p:cNvPr>
          <p:cNvSpPr/>
          <p:nvPr/>
        </p:nvSpPr>
        <p:spPr>
          <a:xfrm>
            <a:off x="7750656" y="4221088"/>
            <a:ext cx="1296144" cy="1080120"/>
          </a:xfrm>
          <a:prstGeom prst="triangl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LL1</a:t>
            </a:r>
          </a:p>
        </p:txBody>
      </p:sp>
    </p:spTree>
    <p:extLst>
      <p:ext uri="{BB962C8B-B14F-4D97-AF65-F5344CB8AC3E}">
        <p14:creationId xmlns:p14="http://schemas.microsoft.com/office/powerpoint/2010/main" val="1117126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14B3-736B-440E-909A-9312259A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  <a:br>
              <a:rPr lang="en-US" dirty="0"/>
            </a:br>
            <a:r>
              <a:rPr lang="en-US" dirty="0"/>
              <a:t>Effect of a close 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4DAAC-1293-4AB2-BBBF-1EA2E5DFB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705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different finite element models: </a:t>
            </a:r>
          </a:p>
          <a:p>
            <a:pPr lvl="1"/>
            <a:r>
              <a:rPr lang="en-US" dirty="0"/>
              <a:t>360-degrees, full cross-section 2D model</a:t>
            </a:r>
          </a:p>
          <a:p>
            <a:pPr lvl="1"/>
            <a:r>
              <a:rPr lang="en-US" dirty="0"/>
              <a:t>360-degrees, full cross-section 3D model (MQXFS)</a:t>
            </a:r>
          </a:p>
          <a:p>
            <a:pPr lvl="1"/>
            <a:r>
              <a:rPr lang="en-US" dirty="0"/>
              <a:t>45-degrees, octant 3D model (MQXFS)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CD8DC-9331-4EE0-A66F-D069FA8E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FCDB1-8FDE-4E66-A7A6-1A3CFE92E75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3386564"/>
            <a:ext cx="2835625" cy="27321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90878-888D-4A2E-901C-DAB7B8E8303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r="2607" b="2816"/>
          <a:stretch/>
        </p:blipFill>
        <p:spPr bwMode="auto">
          <a:xfrm>
            <a:off x="3806702" y="3401306"/>
            <a:ext cx="2087880" cy="272984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141C6-214F-4227-A5B7-812BB679FB0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r="16175" b="5835"/>
          <a:stretch/>
        </p:blipFill>
        <p:spPr bwMode="auto">
          <a:xfrm>
            <a:off x="6313825" y="3401307"/>
            <a:ext cx="2218174" cy="271739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81E06F-BFAB-721F-ED95-AE84D6B515A1}"/>
              </a:ext>
            </a:extLst>
          </p:cNvPr>
          <p:cNvSpPr txBox="1">
            <a:spLocks/>
          </p:cNvSpPr>
          <p:nvPr/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455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D5B78-AFD2-43CF-90E3-5B77DC64E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  <a:br>
              <a:rPr lang="en-US" dirty="0"/>
            </a:br>
            <a:r>
              <a:rPr lang="en-US" dirty="0"/>
              <a:t>360-degrees, full cross-section 2D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EE79-1AA4-4E09-AC54-CBD612ED3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50095"/>
            <a:ext cx="7920000" cy="24262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With a </a:t>
            </a:r>
            <a:r>
              <a:rPr lang="en-US" dirty="0">
                <a:solidFill>
                  <a:schemeClr val="bg2"/>
                </a:solidFill>
              </a:rPr>
              <a:t>close pole key gap </a:t>
            </a:r>
            <a:r>
              <a:rPr lang="en-US" dirty="0"/>
              <a:t>in Q3, the azimuthal pre-stress is: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Significantly lower </a:t>
            </a:r>
            <a:r>
              <a:rPr lang="en-US" dirty="0"/>
              <a:t>(~30 MPa reduction) in the Q3</a:t>
            </a:r>
          </a:p>
          <a:p>
            <a:pPr lvl="1"/>
            <a:r>
              <a:rPr lang="en-US" dirty="0"/>
              <a:t>‘Medium’ on the opposite side (Q1)</a:t>
            </a:r>
          </a:p>
          <a:p>
            <a:pPr lvl="1"/>
            <a:r>
              <a:rPr lang="en-US" dirty="0"/>
              <a:t>“Maximum” on the two remaining quadrants</a:t>
            </a:r>
          </a:p>
          <a:p>
            <a:pPr lvl="1"/>
            <a:r>
              <a:rPr lang="it-IT" dirty="0"/>
              <a:t>No ‘dangerous’ </a:t>
            </a:r>
            <a:r>
              <a:rPr lang="en-US" dirty="0"/>
              <a:t>stress/strain increase on the coil</a:t>
            </a:r>
          </a:p>
          <a:p>
            <a:r>
              <a:rPr lang="en-US" dirty="0"/>
              <a:t>This effect is not measured by the </a:t>
            </a:r>
            <a:r>
              <a:rPr lang="en-US" dirty="0">
                <a:solidFill>
                  <a:schemeClr val="bg2"/>
                </a:solidFill>
              </a:rPr>
              <a:t>strain gauges</a:t>
            </a:r>
          </a:p>
          <a:p>
            <a:pPr lvl="1"/>
            <a:r>
              <a:rPr lang="en-US" dirty="0"/>
              <a:t>However, measurement on a single axial location in RE</a:t>
            </a:r>
          </a:p>
          <a:p>
            <a:r>
              <a:rPr lang="en-US" dirty="0"/>
              <a:t>No ‘dangerous’ stress/strain on </a:t>
            </a:r>
            <a:r>
              <a:rPr lang="en-US"/>
              <a:t>the coils</a:t>
            </a:r>
            <a:endParaRPr lang="en-US" dirty="0"/>
          </a:p>
          <a:p>
            <a:pPr lvl="1"/>
            <a:r>
              <a:rPr lang="en-US" dirty="0"/>
              <a:t>MQXFS1 (short model) went over </a:t>
            </a:r>
            <a:r>
              <a:rPr lang="en-US" dirty="0" err="1"/>
              <a:t>I</a:t>
            </a:r>
            <a:r>
              <a:rPr lang="en-US" baseline="-25000" dirty="0" err="1"/>
              <a:t>ult</a:t>
            </a:r>
            <a:r>
              <a:rPr lang="en-US" dirty="0"/>
              <a:t> with 85 MPa preload at cold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347F8-2016-4332-9A24-18074907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4AF3B-57F4-44FF-9D82-E8AB16BD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75250"/>
            <a:ext cx="2799574" cy="2710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EC7CC8-22FC-48D3-AA65-4B3805829427}"/>
              </a:ext>
            </a:extLst>
          </p:cNvPr>
          <p:cNvSpPr txBox="1"/>
          <p:nvPr/>
        </p:nvSpPr>
        <p:spPr>
          <a:xfrm>
            <a:off x="899592" y="3347018"/>
            <a:ext cx="42351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Q3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0DD00B-B71C-4C71-BE9E-9ACBCDF58C97}"/>
              </a:ext>
            </a:extLst>
          </p:cNvPr>
          <p:cNvSpPr txBox="1"/>
          <p:nvPr/>
        </p:nvSpPr>
        <p:spPr>
          <a:xfrm>
            <a:off x="3131840" y="1253369"/>
            <a:ext cx="42351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Q1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798A5A-C940-455D-BAEE-71D677C282A8}"/>
              </a:ext>
            </a:extLst>
          </p:cNvPr>
          <p:cNvSpPr txBox="1"/>
          <p:nvPr/>
        </p:nvSpPr>
        <p:spPr>
          <a:xfrm>
            <a:off x="899592" y="1251880"/>
            <a:ext cx="42351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Q2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51F6B-1772-402B-91F1-F61759B43D86}"/>
              </a:ext>
            </a:extLst>
          </p:cNvPr>
          <p:cNvSpPr txBox="1"/>
          <p:nvPr/>
        </p:nvSpPr>
        <p:spPr>
          <a:xfrm>
            <a:off x="3104252" y="3365688"/>
            <a:ext cx="42351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2"/>
                </a:solidFill>
              </a:rPr>
              <a:t>Q4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888C8146-ADEB-4945-909F-267EAD391E83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23530"/>
            <a:ext cx="2966418" cy="294220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9FAB9A-9397-8909-908C-7D3D8A339D90}"/>
              </a:ext>
            </a:extLst>
          </p:cNvPr>
          <p:cNvSpPr txBox="1">
            <a:spLocks/>
          </p:cNvSpPr>
          <p:nvPr/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02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26DB-BEEC-4F71-98D3-5FFE9D88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  <a:br>
              <a:rPr lang="en-US" dirty="0"/>
            </a:br>
            <a:r>
              <a:rPr lang="en-US" dirty="0"/>
              <a:t>360-degrees, full cross-section 3D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27F25-DDDF-4563-9546-ED97C104D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005064"/>
            <a:ext cx="7920000" cy="2121099"/>
          </a:xfrm>
        </p:spPr>
        <p:txBody>
          <a:bodyPr>
            <a:normAutofit/>
          </a:bodyPr>
          <a:lstStyle/>
          <a:p>
            <a:r>
              <a:rPr lang="en-US" dirty="0"/>
              <a:t>Axial behavior:</a:t>
            </a:r>
          </a:p>
          <a:p>
            <a:pPr lvl="1"/>
            <a:r>
              <a:rPr lang="en-US" dirty="0"/>
              <a:t>No difference in the rods stress, but less force axial pre-load on the Q3 coil</a:t>
            </a:r>
          </a:p>
          <a:p>
            <a:pPr lvl="2"/>
            <a:r>
              <a:rPr lang="en-US" dirty="0"/>
              <a:t>Lower azimuthal pre-stress results in less friction coil-structure </a:t>
            </a:r>
            <a:r>
              <a:rPr lang="en-US" dirty="0">
                <a:sym typeface="Wingdings" panose="05000000000000000000" pitchFamily="2" charset="2"/>
              </a:rPr>
              <a:t> “axially softer coil”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11CC7-8EA9-49E0-8091-78BBAA3C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F004444-23E6-4FD2-999A-06D3FF6A2D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87824" y="1045971"/>
            <a:ext cx="2880320" cy="2844000"/>
          </a:xfrm>
          <a:prstGeom prst="rect">
            <a:avLst/>
          </a:prstGeom>
          <a:ln w="3175">
            <a:noFill/>
          </a:ln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B9FAA11-6B47-4788-9062-49943F00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938" y="1043224"/>
            <a:ext cx="2793529" cy="2844000"/>
          </a:xfrm>
          <a:prstGeom prst="rect">
            <a:avLst/>
          </a:prstGeom>
          <a:ln w="3175">
            <a:noFill/>
          </a:ln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77D80B1-0789-7130-DF60-94CEE44B9D85}"/>
              </a:ext>
            </a:extLst>
          </p:cNvPr>
          <p:cNvSpPr txBox="1">
            <a:spLocks/>
          </p:cNvSpPr>
          <p:nvPr/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G. Ambrosio - MQXFA magnets - MDP mtg 2/1/23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2FFE2-2D53-1492-576A-34ACF3A1567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r="2607" b="2816"/>
          <a:stretch/>
        </p:blipFill>
        <p:spPr bwMode="auto">
          <a:xfrm>
            <a:off x="554278" y="1043224"/>
            <a:ext cx="2087880" cy="2743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368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FD1F4-1A76-4A94-B9C3-B11BFF9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44624"/>
            <a:ext cx="7920000" cy="720000"/>
          </a:xfrm>
        </p:spPr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41A9A-7A48-4C7D-A0E1-A6CCA323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975518"/>
            <a:ext cx="8784976" cy="511777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US HL-LHC Accelerator Upgrade Project (AUP)</a:t>
            </a:r>
          </a:p>
          <a:p>
            <a:pPr lvl="1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BNL</a:t>
            </a:r>
            <a:r>
              <a:rPr lang="en-US" dirty="0"/>
              <a:t>: K. Amm, M. Anerella, A. Ben Yahia, H. Hocker, P. Joshi, J. Muratore, J. Schmalzle, H. Song, P. Wanderer </a:t>
            </a:r>
            <a:endParaRPr lang="en-GB" altLang="en-US" dirty="0">
              <a:solidFill>
                <a:srgbClr val="FF0000"/>
              </a:solidFill>
              <a:sym typeface="Symbol"/>
            </a:endParaRP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FNAL: </a:t>
            </a:r>
            <a:r>
              <a:rPr lang="en-GB" altLang="en-US" dirty="0">
                <a:sym typeface="Symbol"/>
              </a:rPr>
              <a:t>G. Ambrosio, G. Apollinari, M. Baldini, J. Blowers, R. Bossert, R. Carcagno, G. Chlachidze, J. DiMarco, S. Feher, S. Krave, V. Lombardo, </a:t>
            </a:r>
            <a:r>
              <a:rPr lang="en-US" dirty="0"/>
              <a:t>C. Narug, </a:t>
            </a:r>
            <a:r>
              <a:rPr lang="en-GB" altLang="en-US" dirty="0">
                <a:sym typeface="Symbol"/>
              </a:rPr>
              <a:t> A. Nobrega, V. Marinozzi, C. Orozco, T. Page M. Parker, S. Stoynev, T. Strauss, M. Turenne, D. Turrioni, A. Vouris, M. Yu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LBNL: </a:t>
            </a:r>
            <a:r>
              <a:rPr lang="en-US" dirty="0"/>
              <a:t>D. Cheng, P. Ferracin, L. Garcia Fajardo, E. Lee, M. Marchevsky, M. Naus, H. Pan, I. Pong, S. Prestemon, K. Ray, G. </a:t>
            </a:r>
            <a:r>
              <a:rPr lang="en-US" dirty="0" err="1"/>
              <a:t>Sabbi</a:t>
            </a:r>
            <a:r>
              <a:rPr lang="en-US" dirty="0"/>
              <a:t>, </a:t>
            </a:r>
            <a:r>
              <a:rPr lang="en-GB" altLang="en-US" dirty="0">
                <a:sym typeface="Symbol"/>
              </a:rPr>
              <a:t>G. Vallone, </a:t>
            </a:r>
            <a:r>
              <a:rPr lang="en-US" dirty="0"/>
              <a:t>X. Wang</a:t>
            </a:r>
          </a:p>
          <a:p>
            <a:pPr lvl="1"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NHMFL: 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L. Cooley, J. Levitan, J. Lu, R. Walsh</a:t>
            </a:r>
            <a:endParaRPr lang="en-GB" altLang="en-US" dirty="0">
              <a:solidFill>
                <a:schemeClr val="tx1">
                  <a:lumMod val="65000"/>
                  <a:lumOff val="35000"/>
                </a:schemeClr>
              </a:solidFill>
              <a:sym typeface="Symbol"/>
            </a:endParaRPr>
          </a:p>
          <a:p>
            <a:pPr>
              <a:defRPr/>
            </a:pPr>
            <a:r>
              <a:rPr lang="en-GB" altLang="en-US" dirty="0">
                <a:solidFill>
                  <a:schemeClr val="bg2"/>
                </a:solidFill>
                <a:sym typeface="Symbol"/>
              </a:rPr>
              <a:t>CERN: HL-LHC Project</a:t>
            </a:r>
          </a:p>
          <a:p>
            <a:pPr lvl="1">
              <a:defRPr/>
            </a:pPr>
            <a:r>
              <a:rPr lang="en-GB" altLang="en-US" dirty="0">
                <a:sym typeface="Symbol"/>
              </a:rPr>
              <a:t>G. Arnau Izquierdo, A. Ballarino, M. </a:t>
            </a:r>
            <a:r>
              <a:rPr lang="en-GB" altLang="en-US" dirty="0" err="1">
                <a:sym typeface="Symbol"/>
              </a:rPr>
              <a:t>Bajko</a:t>
            </a:r>
            <a:r>
              <a:rPr lang="en-GB" altLang="en-US" dirty="0">
                <a:sym typeface="Symbol"/>
              </a:rPr>
              <a:t>, C. Barth, N. Bourcey, B. Bulat, M. </a:t>
            </a:r>
            <a:r>
              <a:rPr lang="en-GB" altLang="en-US" dirty="0" err="1">
                <a:sym typeface="Symbol"/>
              </a:rPr>
              <a:t>Cruovizier</a:t>
            </a:r>
            <a:r>
              <a:rPr lang="en-GB" altLang="en-US" dirty="0">
                <a:sym typeface="Symbol"/>
              </a:rPr>
              <a:t>, A. Devred, H. Felice, S. Ferradas Troitino, L. </a:t>
            </a:r>
            <a:r>
              <a:rPr lang="en-GB" altLang="en-US" dirty="0" err="1">
                <a:sym typeface="Symbol"/>
              </a:rPr>
              <a:t>Fiscarelli</a:t>
            </a:r>
            <a:r>
              <a:rPr lang="en-GB" altLang="en-US" dirty="0">
                <a:sym typeface="Symbol"/>
              </a:rPr>
              <a:t>, J. Fleiter, M. Guinchard, O. </a:t>
            </a:r>
            <a:r>
              <a:rPr lang="en-GB" altLang="en-US" dirty="0" err="1">
                <a:sym typeface="Symbol"/>
              </a:rPr>
              <a:t>Housiaux</a:t>
            </a:r>
            <a:r>
              <a:rPr lang="en-GB" altLang="en-US" dirty="0">
                <a:sym typeface="Symbol"/>
              </a:rPr>
              <a:t>, S. Izquierdo Bermudez, N. Lusa, F. Mangiarotti, A. Milanese, A. Moros, P. Moyret, C. </a:t>
            </a:r>
            <a:r>
              <a:rPr lang="en-GB" altLang="en-US" dirty="0" err="1">
                <a:sym typeface="Symbol"/>
              </a:rPr>
              <a:t>Petrone</a:t>
            </a:r>
            <a:r>
              <a:rPr lang="en-GB" altLang="en-US" dirty="0">
                <a:sym typeface="Symbol"/>
              </a:rPr>
              <a:t>, J.C. Perez, H. </a:t>
            </a:r>
            <a:r>
              <a:rPr lang="en-GB" altLang="en-US" dirty="0" err="1">
                <a:sym typeface="Symbol"/>
              </a:rPr>
              <a:t>Prin</a:t>
            </a:r>
            <a:r>
              <a:rPr lang="en-GB" altLang="en-US" dirty="0">
                <a:sym typeface="Symbol"/>
              </a:rPr>
              <a:t>, R. Principe, </a:t>
            </a:r>
            <a:r>
              <a:rPr lang="en-US" dirty="0"/>
              <a:t>E. Ravaioli, </a:t>
            </a:r>
            <a:r>
              <a:rPr lang="en-GB" altLang="en-US" dirty="0">
                <a:sym typeface="Symbol"/>
              </a:rPr>
              <a:t>T. </a:t>
            </a:r>
            <a:r>
              <a:rPr lang="en-GB" altLang="en-US" dirty="0" err="1">
                <a:sym typeface="Symbol"/>
              </a:rPr>
              <a:t>Sahner</a:t>
            </a:r>
            <a:r>
              <a:rPr lang="en-GB" altLang="en-US" dirty="0">
                <a:sym typeface="Symbol"/>
              </a:rPr>
              <a:t>, S. Sgobba,</a:t>
            </a:r>
            <a:r>
              <a:rPr lang="pt-BR" altLang="en-US" dirty="0">
                <a:sym typeface="Symbol"/>
              </a:rPr>
              <a:t> P. Tavares Coutinho Borges De Sousa,</a:t>
            </a:r>
            <a:r>
              <a:rPr lang="en-GB" altLang="en-US" dirty="0">
                <a:sym typeface="Symbol"/>
              </a:rPr>
              <a:t> E. </a:t>
            </a:r>
            <a:r>
              <a:rPr lang="en-GB" altLang="en-US" dirty="0" err="1">
                <a:sym typeface="Symbol"/>
              </a:rPr>
              <a:t>Todesco</a:t>
            </a:r>
            <a:r>
              <a:rPr lang="en-GB" altLang="en-US" dirty="0">
                <a:sym typeface="Symbol"/>
              </a:rPr>
              <a:t>, J. Ferradas Troitino, </a:t>
            </a:r>
            <a:r>
              <a:rPr lang="en-US" dirty="0"/>
              <a:t>R. Van Weelderen, </a:t>
            </a:r>
            <a:r>
              <a:rPr lang="en-GB" altLang="en-US" dirty="0">
                <a:sym typeface="Symbol"/>
              </a:rPr>
              <a:t>G. </a:t>
            </a:r>
            <a:r>
              <a:rPr lang="en-GB" altLang="en-US" dirty="0" err="1">
                <a:sym typeface="Symbol"/>
              </a:rPr>
              <a:t>Willering</a:t>
            </a:r>
            <a:endParaRPr lang="en-GB" altLang="en-US" dirty="0">
              <a:solidFill>
                <a:schemeClr val="bg2"/>
              </a:solidFill>
              <a:sym typeface="Symbol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883D-174A-4A20-A241-7A93B166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7E78-1842-404F-8042-D10626D47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G. Ambrosio - MQXFA magnets - MDP mtg 2/1/23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1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50DD-C6B1-4F1F-AB98-C98ECD94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  <a:br>
              <a:rPr lang="en-US" dirty="0"/>
            </a:br>
            <a:r>
              <a:rPr lang="en-US" dirty="0"/>
              <a:t>360-degrees, full cross-section 3D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12369-05C9-4AEA-AB05-B85826E1A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077072"/>
            <a:ext cx="7920000" cy="1998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“a3a4 LE area”</a:t>
            </a:r>
          </a:p>
          <a:p>
            <a:pPr lvl="1"/>
            <a:r>
              <a:rPr lang="en-US" dirty="0"/>
              <a:t>Contact between </a:t>
            </a:r>
            <a:r>
              <a:rPr lang="en-US" dirty="0">
                <a:solidFill>
                  <a:schemeClr val="bg2"/>
                </a:solidFill>
              </a:rPr>
              <a:t>wedge</a:t>
            </a:r>
            <a:r>
              <a:rPr lang="en-US" dirty="0"/>
              <a:t> and </a:t>
            </a:r>
            <a:r>
              <a:rPr lang="en-US" dirty="0">
                <a:solidFill>
                  <a:schemeClr val="bg2"/>
                </a:solidFill>
              </a:rPr>
              <a:t>end spacer </a:t>
            </a:r>
            <a:r>
              <a:rPr lang="en-US" dirty="0"/>
              <a:t>in L1</a:t>
            </a:r>
          </a:p>
          <a:p>
            <a:pPr lvl="1"/>
            <a:r>
              <a:rPr lang="en-US" dirty="0"/>
              <a:t>Considering </a:t>
            </a:r>
            <a:r>
              <a:rPr lang="en-US" dirty="0">
                <a:solidFill>
                  <a:schemeClr val="bg2"/>
                </a:solidFill>
              </a:rPr>
              <a:t>bonded</a:t>
            </a:r>
            <a:r>
              <a:rPr lang="en-US" dirty="0"/>
              <a:t> conditions</a:t>
            </a:r>
          </a:p>
          <a:p>
            <a:pPr lvl="2"/>
            <a:r>
              <a:rPr lang="en-US" dirty="0">
                <a:solidFill>
                  <a:schemeClr val="bg2"/>
                </a:solidFill>
              </a:rPr>
              <a:t>Tension</a:t>
            </a:r>
            <a:r>
              <a:rPr lang="en-US" dirty="0"/>
              <a:t> occurs in Q3 during excitation</a:t>
            </a:r>
          </a:p>
          <a:p>
            <a:pPr lvl="1"/>
            <a:r>
              <a:rPr lang="en-US" dirty="0"/>
              <a:t>Debonding models show interfacial failure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0F2FB-F53E-420A-A3BB-90B194DD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09D348-A2FA-4CF8-BE97-E4D75B23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94" y="1186714"/>
            <a:ext cx="4133543" cy="2743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0710FA3-47AD-46A8-B62D-C9CA41ABEDD0}"/>
              </a:ext>
            </a:extLst>
          </p:cNvPr>
          <p:cNvSpPr/>
          <p:nvPr/>
        </p:nvSpPr>
        <p:spPr>
          <a:xfrm>
            <a:off x="787412" y="2698882"/>
            <a:ext cx="648072" cy="2544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F34FC-AC1D-4234-A012-C336A80F3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/>
          <a:stretch/>
        </p:blipFill>
        <p:spPr bwMode="auto">
          <a:xfrm>
            <a:off x="5100872" y="1191525"/>
            <a:ext cx="2997602" cy="2743200"/>
          </a:xfrm>
          <a:prstGeom prst="rect">
            <a:avLst/>
          </a:prstGeom>
          <a:noFill/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6D1229-6B13-A576-1560-2CF459BB6F1E}"/>
              </a:ext>
            </a:extLst>
          </p:cNvPr>
          <p:cNvSpPr txBox="1">
            <a:spLocks/>
          </p:cNvSpPr>
          <p:nvPr/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G. Ambrosio - MQXFA magnets - MDP mtg 2/1/23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932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D1A8-8D21-47E1-B55A-4D4D81DE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element analysis</a:t>
            </a:r>
            <a:br>
              <a:rPr lang="en-US" dirty="0"/>
            </a:br>
            <a:r>
              <a:rPr lang="en-US" dirty="0"/>
              <a:t>45-degrees, octant 3D model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684FD-6EAE-441A-A2E1-F331D424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0A513-40BB-4928-8F04-EBAADBC0C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3" r="16175" b="5835"/>
          <a:stretch/>
        </p:blipFill>
        <p:spPr bwMode="auto">
          <a:xfrm>
            <a:off x="323528" y="1397893"/>
            <a:ext cx="1779621" cy="218013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3B82F5-ECDB-E2DE-7A0E-554111D5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425" y="957962"/>
            <a:ext cx="3659699" cy="306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DD4058-6ABA-F5CE-08BD-B38F0CBBB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383108"/>
            <a:ext cx="2505275" cy="2209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A5CC3-66E0-4FF8-B5E0-1565A1998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37" y="4077072"/>
            <a:ext cx="7920000" cy="2252147"/>
          </a:xfrm>
        </p:spPr>
        <p:txBody>
          <a:bodyPr>
            <a:normAutofit fontScale="92500"/>
          </a:bodyPr>
          <a:lstStyle/>
          <a:p>
            <a:r>
              <a:rPr lang="en-US" dirty="0"/>
              <a:t>More detailed analysis using the octant model</a:t>
            </a:r>
          </a:p>
          <a:p>
            <a:pPr lvl="1"/>
            <a:r>
              <a:rPr lang="en-US" dirty="0"/>
              <a:t>Not bonded, as if </a:t>
            </a:r>
            <a:r>
              <a:rPr lang="en-US" dirty="0">
                <a:solidFill>
                  <a:schemeClr val="bg2"/>
                </a:solidFill>
              </a:rPr>
              <a:t>epoxy cracking </a:t>
            </a:r>
            <a:r>
              <a:rPr lang="en-US" dirty="0"/>
              <a:t>has already occurred </a:t>
            </a:r>
          </a:p>
          <a:p>
            <a:pPr lvl="1"/>
            <a:r>
              <a:rPr lang="en-US" dirty="0"/>
              <a:t>The gap between wedge and end-spacer induces a </a:t>
            </a:r>
            <a:r>
              <a:rPr lang="en-US" dirty="0">
                <a:solidFill>
                  <a:schemeClr val="bg2"/>
                </a:solidFill>
              </a:rPr>
              <a:t>spike in axial strain</a:t>
            </a:r>
            <a:r>
              <a:rPr lang="en-US" dirty="0"/>
              <a:t> in the coil which can reach the 0.4% level </a:t>
            </a:r>
          </a:p>
          <a:p>
            <a:pPr lvl="2"/>
            <a:r>
              <a:rPr lang="en-US" dirty="0"/>
              <a:t>Larger increase in the pole block turn</a:t>
            </a:r>
          </a:p>
          <a:p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C5306A-A46C-64B3-ECB2-C84F25D9C941}"/>
              </a:ext>
            </a:extLst>
          </p:cNvPr>
          <p:cNvSpPr txBox="1">
            <a:spLocks/>
          </p:cNvSpPr>
          <p:nvPr/>
        </p:nvSpPr>
        <p:spPr>
          <a:xfrm>
            <a:off x="5004048" y="6356350"/>
            <a:ext cx="352795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G. Ambrosio - MQXFA magnets - MDP mtg 2/1/23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0D46625-8619-4C09-AB36-6E36A5540800}"/>
              </a:ext>
            </a:extLst>
          </p:cNvPr>
          <p:cNvSpPr/>
          <p:nvPr/>
        </p:nvSpPr>
        <p:spPr>
          <a:xfrm>
            <a:off x="7783772" y="5298152"/>
            <a:ext cx="1296144" cy="1080120"/>
          </a:xfrm>
          <a:prstGeom prst="triangle">
            <a:avLst/>
          </a:prstGeom>
          <a:solidFill>
            <a:srgbClr val="FFC000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LL2</a:t>
            </a:r>
          </a:p>
        </p:txBody>
      </p:sp>
    </p:spTree>
    <p:extLst>
      <p:ext uri="{BB962C8B-B14F-4D97-AF65-F5344CB8AC3E}">
        <p14:creationId xmlns:p14="http://schemas.microsoft.com/office/powerpoint/2010/main" val="645469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BD7E-D7B9-4AA8-8F9C-42BBDD4B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93" y="115618"/>
            <a:ext cx="7920000" cy="720000"/>
          </a:xfrm>
        </p:spPr>
        <p:txBody>
          <a:bodyPr/>
          <a:lstStyle/>
          <a:p>
            <a:r>
              <a:rPr lang="en-US" dirty="0"/>
              <a:t>Magnet Dis-assembly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B91CC-0829-4B51-B292-81B921B79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48" y="4178324"/>
            <a:ext cx="8784976" cy="1154760"/>
          </a:xfrm>
        </p:spPr>
        <p:txBody>
          <a:bodyPr>
            <a:normAutofit/>
          </a:bodyPr>
          <a:lstStyle/>
          <a:p>
            <a:r>
              <a:rPr lang="en-US" dirty="0"/>
              <a:t>Pressure imprint on the Kapton in Q3 pole-key gaps</a:t>
            </a:r>
          </a:p>
          <a:p>
            <a:pPr lvl="1"/>
            <a:r>
              <a:rPr lang="en-US" dirty="0"/>
              <a:t>Absent in the other coils 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57AD1-3F8A-473A-9296-98E14D0BD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51102-D566-4FF8-BB3B-A989FA46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DC1AB2-9D57-4585-95B5-8DD5C92ACBF3}"/>
              </a:ext>
            </a:extLst>
          </p:cNvPr>
          <p:cNvGrpSpPr/>
          <p:nvPr/>
        </p:nvGrpSpPr>
        <p:grpSpPr>
          <a:xfrm>
            <a:off x="6565623" y="1201083"/>
            <a:ext cx="2556676" cy="2350193"/>
            <a:chOff x="3563888" y="908719"/>
            <a:chExt cx="5587822" cy="53729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B5A67D-644F-4C6F-96D3-C328D4927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24" t="22638" r="37779" b="20358"/>
            <a:stretch/>
          </p:blipFill>
          <p:spPr>
            <a:xfrm>
              <a:off x="3563888" y="908719"/>
              <a:ext cx="5587822" cy="5372905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759344-B34F-44A5-BEE5-BE838F80D9D2}"/>
                    </a:ext>
                  </a:extLst>
                </p14:cNvPr>
                <p14:cNvContentPartPr/>
                <p14:nvPr/>
              </p14:nvContentPartPr>
              <p14:xfrm>
                <a:off x="7434563" y="2332477"/>
                <a:ext cx="205560" cy="225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759344-B34F-44A5-BEE5-BE838F80D9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95334" y="2250397"/>
                  <a:ext cx="283233" cy="389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F659F5F-758D-44B4-B87A-6FBF27E7E3D3}"/>
                    </a:ext>
                  </a:extLst>
                </p14:cNvPr>
                <p14:cNvContentPartPr/>
                <p14:nvPr/>
              </p14:nvContentPartPr>
              <p14:xfrm>
                <a:off x="7474163" y="2584117"/>
                <a:ext cx="364680" cy="102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F659F5F-758D-44B4-B87A-6FBF27E7E3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434866" y="2501848"/>
                  <a:ext cx="442489" cy="118467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B5E5DD5-4E3E-4EC3-BBCC-F4722E4DC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4" y="1153534"/>
            <a:ext cx="6579550" cy="263550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F92633-441F-4A80-B1F3-F2C595B46610}"/>
              </a:ext>
            </a:extLst>
          </p:cNvPr>
          <p:cNvCxnSpPr/>
          <p:nvPr/>
        </p:nvCxnSpPr>
        <p:spPr>
          <a:xfrm flipV="1">
            <a:off x="6519621" y="2109034"/>
            <a:ext cx="1892420" cy="96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33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E3AA1-8B12-4FEB-A737-C17B4BB1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865" y="353921"/>
            <a:ext cx="7920000" cy="1057672"/>
          </a:xfrm>
        </p:spPr>
        <p:txBody>
          <a:bodyPr/>
          <a:lstStyle/>
          <a:p>
            <a:r>
              <a:rPr lang="en-US" dirty="0"/>
              <a:t>Unusual marks at wedge-spacer interface in the lead end of coil 214 (in Q3)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E3E83F-ECBA-425D-B54E-5D51481B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36102-2D10-4861-901E-DA8C54EC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1D8CA-05A9-4696-A9D6-B06C009C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57535"/>
            <a:ext cx="3682303" cy="49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3E961B-C87F-4F78-B5AC-FBD97759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057" y="1285646"/>
            <a:ext cx="3962743" cy="5279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DBCC0A-8115-4DB6-9DCB-124F838B3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5191394"/>
            <a:ext cx="1902117" cy="39017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CE8507-7B93-4317-8FAD-8D19DA6D2E65}"/>
              </a:ext>
            </a:extLst>
          </p:cNvPr>
          <p:cNvCxnSpPr>
            <a:cxnSpLocks/>
          </p:cNvCxnSpPr>
          <p:nvPr/>
        </p:nvCxnSpPr>
        <p:spPr>
          <a:xfrm>
            <a:off x="2596727" y="1267752"/>
            <a:ext cx="3559449" cy="388944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55173D-1DC8-442A-929F-9DD29C4CD449}"/>
              </a:ext>
            </a:extLst>
          </p:cNvPr>
          <p:cNvCxnSpPr>
            <a:cxnSpLocks/>
          </p:cNvCxnSpPr>
          <p:nvPr/>
        </p:nvCxnSpPr>
        <p:spPr>
          <a:xfrm>
            <a:off x="2987824" y="1267752"/>
            <a:ext cx="4256004" cy="388944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AF268E-C020-417D-AB56-5B8570B42012}"/>
              </a:ext>
            </a:extLst>
          </p:cNvPr>
          <p:cNvCxnSpPr>
            <a:cxnSpLocks/>
          </p:cNvCxnSpPr>
          <p:nvPr/>
        </p:nvCxnSpPr>
        <p:spPr>
          <a:xfrm>
            <a:off x="2267744" y="1267752"/>
            <a:ext cx="1405055" cy="324136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06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02CF-6F4E-4ABF-BDD3-27808692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47" y="38350"/>
            <a:ext cx="7920000" cy="720000"/>
          </a:xfrm>
        </p:spPr>
        <p:txBody>
          <a:bodyPr/>
          <a:lstStyle/>
          <a:p>
            <a:r>
              <a:rPr lang="en-US" dirty="0"/>
              <a:t>Micrographic Analysis of Coil 214 Lead End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8FE3E0-4684-4784-903D-61E033D9D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288" y="692696"/>
            <a:ext cx="5694158" cy="356646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4C837-DBE6-433E-BFA9-44149110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70D28-E16C-4DD1-8358-E7E47CD1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7E328-C029-4737-AD45-53175803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896833"/>
            <a:ext cx="4744597" cy="2961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6A5732-BB18-4CC5-BEF1-D442B795B331}"/>
              </a:ext>
            </a:extLst>
          </p:cNvPr>
          <p:cNvSpPr txBox="1"/>
          <p:nvPr/>
        </p:nvSpPr>
        <p:spPr>
          <a:xfrm>
            <a:off x="1331640" y="4913511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anomalies found in cross-section #1.</a:t>
            </a:r>
          </a:p>
          <a:p>
            <a:r>
              <a:rPr lang="en-US" dirty="0"/>
              <a:t>Therefore, we did </a:t>
            </a:r>
            <a:r>
              <a:rPr lang="en-US" dirty="0">
                <a:solidFill>
                  <a:srgbClr val="FF0000"/>
                </a:solidFill>
              </a:rPr>
              <a:t>longitudinal sections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0E46D4-0033-461E-A850-1D3A6A0F802C}"/>
              </a:ext>
            </a:extLst>
          </p:cNvPr>
          <p:cNvSpPr txBox="1"/>
          <p:nvPr/>
        </p:nvSpPr>
        <p:spPr>
          <a:xfrm>
            <a:off x="5687870" y="2939335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started with sample #1: wedge-spacer interface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11DE78-B20B-4577-9256-E7784CA0EDE1}"/>
              </a:ext>
            </a:extLst>
          </p:cNvPr>
          <p:cNvSpPr txBox="1"/>
          <p:nvPr/>
        </p:nvSpPr>
        <p:spPr>
          <a:xfrm>
            <a:off x="5784472" y="873841"/>
            <a:ext cx="3359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CT-scan, dye-penetrant test and metallurgical analysis by </a:t>
            </a:r>
            <a:r>
              <a:rPr lang="en-US" b="1" dirty="0"/>
              <a:t>CERN teams</a:t>
            </a:r>
          </a:p>
          <a:p>
            <a:r>
              <a:rPr lang="en-US" b="1" dirty="0"/>
              <a:t>Outstanding collaboration!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AC6312A-9B5A-4ECD-8639-685FDB126E64}"/>
              </a:ext>
            </a:extLst>
          </p:cNvPr>
          <p:cNvSpPr txBox="1"/>
          <p:nvPr/>
        </p:nvSpPr>
        <p:spPr>
          <a:xfrm>
            <a:off x="1475657" y="6577850"/>
            <a:ext cx="340578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8B9341A-1829-4419-A343-9F42B41C24FC}"/>
              </a:ext>
            </a:extLst>
          </p:cNvPr>
          <p:cNvSpPr txBox="1"/>
          <p:nvPr/>
        </p:nvSpPr>
        <p:spPr>
          <a:xfrm>
            <a:off x="1389460" y="4283854"/>
            <a:ext cx="1526356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B. Bulat,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925753-7CBC-4F8E-BD91-206C7035FD20}"/>
              </a:ext>
            </a:extLst>
          </p:cNvPr>
          <p:cNvCxnSpPr>
            <a:cxnSpLocks/>
          </p:cNvCxnSpPr>
          <p:nvPr/>
        </p:nvCxnSpPr>
        <p:spPr>
          <a:xfrm flipV="1">
            <a:off x="3554365" y="5513675"/>
            <a:ext cx="3249883" cy="44816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90240F5-BE02-4E51-9ED2-27EA544D77D2}"/>
              </a:ext>
            </a:extLst>
          </p:cNvPr>
          <p:cNvCxnSpPr>
            <a:cxnSpLocks/>
          </p:cNvCxnSpPr>
          <p:nvPr/>
        </p:nvCxnSpPr>
        <p:spPr>
          <a:xfrm>
            <a:off x="3554365" y="5961839"/>
            <a:ext cx="3910061" cy="21730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20751F8-6FE4-473C-9600-575A3D9DED13}"/>
              </a:ext>
            </a:extLst>
          </p:cNvPr>
          <p:cNvSpPr txBox="1"/>
          <p:nvPr/>
        </p:nvSpPr>
        <p:spPr>
          <a:xfrm>
            <a:off x="5755493" y="2060431"/>
            <a:ext cx="338437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Sgobba et al., “</a:t>
            </a:r>
            <a:r>
              <a:rPr lang="en-US" sz="1200" dirty="0"/>
              <a:t>Advanced Examination of Nb</a:t>
            </a:r>
            <a:r>
              <a:rPr lang="en-US" sz="1200" baseline="-25000" dirty="0"/>
              <a:t>3</a:t>
            </a:r>
            <a:r>
              <a:rPr lang="en-US" sz="1200" dirty="0"/>
              <a:t>Sn Coils and Conductors for the LHC luminosity upgrade: Computed Tomography and </a:t>
            </a:r>
            <a:r>
              <a:rPr lang="en-US" sz="1200" dirty="0" err="1"/>
              <a:t>Materialographic</a:t>
            </a:r>
            <a:r>
              <a:rPr lang="en-US" sz="1200" dirty="0"/>
              <a:t> Analyses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”,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this session</a:t>
            </a:r>
          </a:p>
        </p:txBody>
      </p:sp>
    </p:spTree>
    <p:extLst>
      <p:ext uri="{BB962C8B-B14F-4D97-AF65-F5344CB8AC3E}">
        <p14:creationId xmlns:p14="http://schemas.microsoft.com/office/powerpoint/2010/main" val="297275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E813-4E92-4F3C-A8EF-422239D1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26" y="58120"/>
            <a:ext cx="7920000" cy="720000"/>
          </a:xfrm>
        </p:spPr>
        <p:txBody>
          <a:bodyPr/>
          <a:lstStyle/>
          <a:p>
            <a:r>
              <a:rPr lang="en-GB" dirty="0"/>
              <a:t>Metallurgical inspection: the smoking gun!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7FB1D-8D99-47D8-BDCC-E9433ACBE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32" y="822273"/>
            <a:ext cx="8352928" cy="14897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Longitudinal cuts on cables adjacent to the end-spacer/copper-wedge transition</a:t>
            </a:r>
          </a:p>
          <a:p>
            <a:pPr lvl="1"/>
            <a:r>
              <a:rPr lang="en-US" dirty="0"/>
              <a:t>Localized field of </a:t>
            </a:r>
            <a:r>
              <a:rPr lang="en-US" dirty="0">
                <a:solidFill>
                  <a:schemeClr val="bg2"/>
                </a:solidFill>
              </a:rPr>
              <a:t>broken filaments (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red dots</a:t>
            </a:r>
            <a:r>
              <a:rPr lang="en-US" dirty="0">
                <a:solidFill>
                  <a:schemeClr val="bg2"/>
                </a:solidFill>
              </a:rPr>
              <a:t>)</a:t>
            </a:r>
            <a:r>
              <a:rPr lang="en-US" dirty="0"/>
              <a:t>, especially at pole block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FD56E-89CA-4D84-A7A3-47FBD56C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E8E91-583C-416A-95C0-904F5BCE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5260B-633B-494A-BAD3-9437B74C6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4" y="2420888"/>
            <a:ext cx="4299632" cy="2448272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B26FFEFD-1709-4D8A-9F1B-FE42EF2F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61" y="2430105"/>
            <a:ext cx="4338165" cy="24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F14D6-E7F5-4EE3-8B5D-D386EA425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789040"/>
            <a:ext cx="1352806" cy="100811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DB0356BE-52A2-4D77-94D9-DE6A509FC6BD}"/>
              </a:ext>
            </a:extLst>
          </p:cNvPr>
          <p:cNvSpPr txBox="1"/>
          <p:nvPr/>
        </p:nvSpPr>
        <p:spPr>
          <a:xfrm>
            <a:off x="5508104" y="2140389"/>
            <a:ext cx="344972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FDA5AB-42A5-47E1-B359-C56DAEB21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09416"/>
              </p:ext>
            </p:extLst>
          </p:nvPr>
        </p:nvGraphicFramePr>
        <p:xfrm>
          <a:off x="-36512" y="4999188"/>
          <a:ext cx="8738648" cy="186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469">
                  <a:extLst>
                    <a:ext uri="{9D8B030D-6E8A-4147-A177-3AD203B41FA5}">
                      <a16:colId xmlns:a16="http://schemas.microsoft.com/office/drawing/2014/main" val="1830206674"/>
                    </a:ext>
                  </a:extLst>
                </a:gridCol>
                <a:gridCol w="6561580">
                  <a:extLst>
                    <a:ext uri="{9D8B030D-6E8A-4147-A177-3AD203B41FA5}">
                      <a16:colId xmlns:a16="http://schemas.microsoft.com/office/drawing/2014/main" val="3345762729"/>
                    </a:ext>
                  </a:extLst>
                </a:gridCol>
                <a:gridCol w="1817599">
                  <a:extLst>
                    <a:ext uri="{9D8B030D-6E8A-4147-A177-3AD203B41FA5}">
                      <a16:colId xmlns:a16="http://schemas.microsoft.com/office/drawing/2014/main" val="6064778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#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Samples adjacent to W-S transition from coil 214 Lead End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Number of cracked filaments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31182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Layer-jump side, cable in midplane block, side adjacent to W-S transition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252657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Layer-jump side, cable in </a:t>
                      </a:r>
                      <a:r>
                        <a:rPr lang="en-US" sz="1400" b="1" dirty="0">
                          <a:effectLst/>
                        </a:rPr>
                        <a:t>pole block, side adjacent to W-S transition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532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708232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Non-layer-jump side, cable in midplane block, side adjacent to W-S transition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351208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Non-layer-jump side, cable in </a:t>
                      </a:r>
                      <a:r>
                        <a:rPr lang="en-US" sz="1400" b="1" dirty="0">
                          <a:effectLst/>
                        </a:rPr>
                        <a:t>pole block, side adjacent to W-S transition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728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164835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Same cable of sample 4, side opposite to the W-S transition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2253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84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3F19-3D1F-4216-AEAB-20F53539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0485"/>
            <a:ext cx="7920000" cy="720000"/>
          </a:xfrm>
        </p:spPr>
        <p:txBody>
          <a:bodyPr/>
          <a:lstStyle/>
          <a:p>
            <a:r>
              <a:rPr lang="en-US" dirty="0"/>
              <a:t>MQXFA08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3CFD-B119-4045-A790-6D662818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00" y="661358"/>
            <a:ext cx="8074800" cy="1400553"/>
          </a:xfrm>
        </p:spPr>
        <p:txBody>
          <a:bodyPr>
            <a:normAutofit/>
          </a:bodyPr>
          <a:lstStyle/>
          <a:p>
            <a:r>
              <a:rPr lang="en-US" sz="2400" dirty="0"/>
              <a:t>Same features as in MQXFA07</a:t>
            </a:r>
          </a:p>
          <a:p>
            <a:r>
              <a:rPr lang="en-US" sz="2400" dirty="0"/>
              <a:t>Metallographic analysis of lead end shows broken filaments at wedge-spacer interface 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7932D-B382-439D-B246-80849CB0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DE029-B9BB-4C0C-996D-69CEF99D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77EDD-1C47-4866-BF41-D35960605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522"/>
            <a:ext cx="8831610" cy="4967782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C4ADE28-D830-4F17-BBB2-6E6C36EC60C1}"/>
              </a:ext>
            </a:extLst>
          </p:cNvPr>
          <p:cNvSpPr txBox="1"/>
          <p:nvPr/>
        </p:nvSpPr>
        <p:spPr>
          <a:xfrm>
            <a:off x="5594406" y="2132856"/>
            <a:ext cx="3466688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047E-82A9-41B7-8478-0EA60AAE5681}"/>
              </a:ext>
            </a:extLst>
          </p:cNvPr>
          <p:cNvSpPr txBox="1"/>
          <p:nvPr/>
        </p:nvSpPr>
        <p:spPr>
          <a:xfrm>
            <a:off x="971600" y="6397639"/>
            <a:ext cx="6627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Sgobba et al., “</a:t>
            </a:r>
            <a:r>
              <a:rPr lang="en-US" sz="1200" dirty="0"/>
              <a:t>Advanced Examination of Nb</a:t>
            </a:r>
            <a:r>
              <a:rPr lang="en-US" sz="1200" baseline="-25000" dirty="0"/>
              <a:t>3</a:t>
            </a:r>
            <a:r>
              <a:rPr lang="en-US" sz="1200" dirty="0"/>
              <a:t>Sn Coils and Conductors for the LHC luminosity upgrade: Computed Tomography and </a:t>
            </a:r>
            <a:r>
              <a:rPr lang="en-US" sz="1200" dirty="0" err="1"/>
              <a:t>Materialographic</a:t>
            </a:r>
            <a:r>
              <a:rPr lang="en-US" sz="1200" dirty="0"/>
              <a:t> Analyses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”,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this session</a:t>
            </a:r>
          </a:p>
        </p:txBody>
      </p:sp>
    </p:spTree>
    <p:extLst>
      <p:ext uri="{BB962C8B-B14F-4D97-AF65-F5344CB8AC3E}">
        <p14:creationId xmlns:p14="http://schemas.microsoft.com/office/powerpoint/2010/main" val="55696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73680-16C5-44D9-A83A-001F8E06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033" y="476672"/>
            <a:ext cx="7920000" cy="583264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i="1" dirty="0"/>
              <a:t>Based on these findings, we understand that </a:t>
            </a:r>
            <a:r>
              <a:rPr lang="en-US" i="1" u="sng" dirty="0"/>
              <a:t>coil 214 pole-key gaps were closed at cold</a:t>
            </a:r>
            <a:r>
              <a:rPr lang="en-US" i="1" dirty="0"/>
              <a:t>, whereas those of other coils were open. During magnet energization this difference caused </a:t>
            </a:r>
            <a:r>
              <a:rPr lang="en-US" i="1" u="sng" dirty="0"/>
              <a:t>tensile strain at wedge-spacer interfaces </a:t>
            </a:r>
            <a:r>
              <a:rPr lang="en-US" i="1" dirty="0"/>
              <a:t>in coil 214 ends. In early ramps to quench (possibly before or during ramp #4) </a:t>
            </a:r>
            <a:r>
              <a:rPr lang="en-US" i="1" u="sng" dirty="0"/>
              <a:t>the bonding between the copper wedge and the resin </a:t>
            </a:r>
            <a:r>
              <a:rPr lang="en-US" i="1" dirty="0"/>
              <a:t>(filled with S-e glass)</a:t>
            </a:r>
            <a:r>
              <a:rPr lang="en-US" i="1" u="sng" dirty="0"/>
              <a:t> gave away in the lead end </a:t>
            </a:r>
            <a:r>
              <a:rPr lang="en-US" i="1" dirty="0"/>
              <a:t>increasing the strain on the strands closest to that interface. The “</a:t>
            </a:r>
            <a:r>
              <a:rPr lang="en-US" i="1" u="sng" dirty="0"/>
              <a:t>increased” strain degraded some strands </a:t>
            </a:r>
            <a:r>
              <a:rPr lang="en-US" i="1" dirty="0"/>
              <a:t>and triggered the enhanced self-field instability behavior.  This mechanism caused quench #4 and all subsequent quenches at 1.9 K and 20 A/s.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i="1" dirty="0"/>
              <a:t>These quenches with hot-spot close to the wedge-spacer interface may have exacerbated this mechanism increasing the local strain and strand damage, and therefore causing the current drop (~1 kA) from quench #4 to #8.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D81A1-D0DB-4BCA-BD16-75BD310F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9BFAA-29A2-4820-B055-8DCC9C64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19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0DBB-2C67-48EC-A0A0-D45C3511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Covid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A0CAE-8357-40BF-B340-E36EB42F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720001"/>
            <a:ext cx="8424936" cy="46532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Changes to assembly procedures caused by COVID requirements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#1: change in bolting procedure for increasing tech distance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#2: </a:t>
            </a:r>
            <a:r>
              <a:rPr lang="en-US" u="sng" dirty="0">
                <a:sym typeface="Wingdings" panose="05000000000000000000" pitchFamily="2" charset="2"/>
              </a:rPr>
              <a:t>the technician who had been leading the coil-pack assembly operations was removed from that task </a:t>
            </a:r>
            <a:r>
              <a:rPr lang="en-US" dirty="0">
                <a:sym typeface="Wingdings" panose="05000000000000000000" pitchFamily="2" charset="2"/>
              </a:rPr>
              <a:t>(starting from MQXFA06) because not vaccinated.</a:t>
            </a:r>
          </a:p>
          <a:p>
            <a:r>
              <a:rPr lang="en-US" dirty="0"/>
              <a:t>COVID lockdown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Stop in fabrication of coil 214 after Inner-Layer was cured may have weakened wedge-spacer bond</a:t>
            </a:r>
          </a:p>
          <a:p>
            <a:r>
              <a:rPr lang="en-US" dirty="0"/>
              <a:t>Less supervision caused by COVID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i</a:t>
            </a:r>
            <a:r>
              <a:rPr lang="en-US" dirty="0"/>
              <a:t>ncreased probability of non-uniform pole-key gaps and other differences.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AF612-4E46-4873-A95E-53208829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3313D-63F1-45EC-AAD5-1652A1808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44648" y="6356350"/>
            <a:ext cx="2375824" cy="40703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04DD4E-2279-41B5-BF0E-96D1FB7CB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68" y="5013176"/>
            <a:ext cx="5009508" cy="19501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3CCE1-DC2B-489C-8C92-BA8822008F2D}"/>
              </a:ext>
            </a:extLst>
          </p:cNvPr>
          <p:cNvSpPr txBox="1"/>
          <p:nvPr/>
        </p:nvSpPr>
        <p:spPr>
          <a:xfrm>
            <a:off x="6789401" y="5475780"/>
            <a:ext cx="18889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 and D. Cheng</a:t>
            </a:r>
          </a:p>
        </p:txBody>
      </p:sp>
    </p:spTree>
    <p:extLst>
      <p:ext uri="{BB962C8B-B14F-4D97-AF65-F5344CB8AC3E}">
        <p14:creationId xmlns:p14="http://schemas.microsoft.com/office/powerpoint/2010/main" val="3451615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E781-A52C-4482-AE44-7B015877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7" y="-3393"/>
            <a:ext cx="7920000" cy="720000"/>
          </a:xfrm>
        </p:spPr>
        <p:txBody>
          <a:bodyPr/>
          <a:lstStyle/>
          <a:p>
            <a:r>
              <a:rPr lang="en-US" dirty="0"/>
              <a:t>Preventive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BC07-21C6-4E74-85A8-2C3718C76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10" y="638367"/>
            <a:ext cx="8726658" cy="25030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In order to prevent reoccurrence of this issue,</a:t>
            </a:r>
          </a:p>
          <a:p>
            <a:r>
              <a:rPr lang="en-US" dirty="0"/>
              <a:t>Design change for </a:t>
            </a:r>
            <a:r>
              <a:rPr lang="en-US" u="sng" dirty="0"/>
              <a:t>larger pole-key gaps:</a:t>
            </a:r>
            <a:endParaRPr lang="en-US" dirty="0"/>
          </a:p>
          <a:p>
            <a:pPr lvl="1"/>
            <a:r>
              <a:rPr lang="en-US" dirty="0"/>
              <a:t>From 200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to 400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- average pole key gap per side</a:t>
            </a:r>
          </a:p>
          <a:p>
            <a:r>
              <a:rPr lang="en-US" dirty="0"/>
              <a:t>Revised MQXFA Series Magnet Production Specification:</a:t>
            </a:r>
          </a:p>
          <a:p>
            <a:pPr lvl="1"/>
            <a:r>
              <a:rPr lang="en-US" dirty="0"/>
              <a:t>Added </a:t>
            </a:r>
            <a:r>
              <a:rPr lang="en-US" u="sng" dirty="0"/>
              <a:t>spec for minimum gap</a:t>
            </a:r>
            <a:r>
              <a:rPr lang="en-US" dirty="0"/>
              <a:t> on each coil at each longitudinal location: 300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per side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40DE8-7D62-4A61-A2AB-8F9B7FEC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8E497-804D-4450-BBFE-24BED177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645023"/>
            <a:ext cx="4552813" cy="2874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33206-1106-435C-BD36-5F1B38E18749}"/>
              </a:ext>
            </a:extLst>
          </p:cNvPr>
          <p:cNvSpPr txBox="1"/>
          <p:nvPr/>
        </p:nvSpPr>
        <p:spPr>
          <a:xfrm>
            <a:off x="6409118" y="5230840"/>
            <a:ext cx="26526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MQXFA10 Quench History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A2841-A5CD-4351-A38C-9519FFEFB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8" y="3928418"/>
            <a:ext cx="3550187" cy="2580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565B63-EA05-45E8-86C6-F7FA986764D7}"/>
              </a:ext>
            </a:extLst>
          </p:cNvPr>
          <p:cNvSpPr txBox="1"/>
          <p:nvPr/>
        </p:nvSpPr>
        <p:spPr>
          <a:xfrm>
            <a:off x="971600" y="4014715"/>
            <a:ext cx="2582604" cy="33855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MQXFA10 Pole-key gaps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4A006C-940F-4ED3-85AB-F2DD57FCDB5E}"/>
              </a:ext>
            </a:extLst>
          </p:cNvPr>
          <p:cNvSpPr txBox="1"/>
          <p:nvPr/>
        </p:nvSpPr>
        <p:spPr>
          <a:xfrm>
            <a:off x="6110226" y="6536350"/>
            <a:ext cx="198067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A. Ben Yahia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D9BB4B-56CC-4D8B-8704-DA07CD096631}"/>
              </a:ext>
            </a:extLst>
          </p:cNvPr>
          <p:cNvSpPr txBox="1"/>
          <p:nvPr/>
        </p:nvSpPr>
        <p:spPr>
          <a:xfrm>
            <a:off x="1979712" y="6519520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P. Ferracin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69DDC2-BD59-427F-81EC-68DC7680DEE4}"/>
              </a:ext>
            </a:extLst>
          </p:cNvPr>
          <p:cNvSpPr txBox="1"/>
          <p:nvPr/>
        </p:nvSpPr>
        <p:spPr>
          <a:xfrm>
            <a:off x="1187624" y="3140209"/>
            <a:ext cx="7200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D. Cheng et al., “The challenges and solutions of meeting the assembly specifications for the 4.5 m long MQXFA magnets for the Hi-Luminosity LHC”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2LOr2A-02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BF2D5-FD0D-45F1-BEC1-D8D7A577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897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5672-EC2D-4627-AEB7-ED055F26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5938-0C22-44CF-A39E-E917F40BF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052736"/>
            <a:ext cx="7920000" cy="5040560"/>
          </a:xfrm>
        </p:spPr>
        <p:txBody>
          <a:bodyPr>
            <a:normAutofit/>
          </a:bodyPr>
          <a:lstStyle/>
          <a:p>
            <a:r>
              <a:rPr lang="en-US" dirty="0"/>
              <a:t>MQXFA magnets</a:t>
            </a:r>
          </a:p>
          <a:p>
            <a:r>
              <a:rPr lang="en-US" dirty="0"/>
              <a:t>Fabrication and test status</a:t>
            </a:r>
          </a:p>
          <a:p>
            <a:r>
              <a:rPr lang="en-US" dirty="0"/>
              <a:t>Analysis of magnets with limited performance</a:t>
            </a:r>
          </a:p>
          <a:p>
            <a:pPr lvl="1"/>
            <a:r>
              <a:rPr lang="en-US" dirty="0"/>
              <a:t>MQXFA07 and MQXFA08</a:t>
            </a:r>
          </a:p>
          <a:p>
            <a:r>
              <a:rPr lang="en-US" dirty="0"/>
              <a:t>Lessons learned and corrective actions</a:t>
            </a:r>
          </a:p>
          <a:p>
            <a:r>
              <a:rPr lang="en-US" dirty="0"/>
              <a:t>MQXFA endurance and resilience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226AF-4900-4642-92A5-6DC88340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08257-4049-45FF-A791-E0A37EB8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358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50C3-FCFE-41DA-88F1-720A5EB3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Endurance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2BC6-819E-47B1-9087-EE4FD8E33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544" y="620689"/>
            <a:ext cx="7920000" cy="1872208"/>
          </a:xfrm>
        </p:spPr>
        <p:txBody>
          <a:bodyPr>
            <a:normAutofit/>
          </a:bodyPr>
          <a:lstStyle/>
          <a:p>
            <a:r>
              <a:rPr lang="en-US" sz="2400" dirty="0"/>
              <a:t>Previous endurance tests were successfully performed on short models</a:t>
            </a:r>
          </a:p>
          <a:p>
            <a:r>
              <a:rPr lang="en-US" sz="2400" dirty="0"/>
              <a:t>MQXFA05 met requirements after </a:t>
            </a:r>
            <a:r>
              <a:rPr lang="en-US" sz="2400" u="sng" dirty="0"/>
              <a:t>5 thermal cycles</a:t>
            </a:r>
            <a:r>
              <a:rPr lang="en-US" sz="2400" dirty="0"/>
              <a:t>,    </a:t>
            </a:r>
            <a:r>
              <a:rPr lang="en-US" sz="2400" u="sng" dirty="0"/>
              <a:t>52 quenches</a:t>
            </a:r>
            <a:r>
              <a:rPr lang="en-US" sz="2400" dirty="0"/>
              <a:t> and </a:t>
            </a:r>
            <a:r>
              <a:rPr lang="en-US" sz="2400" u="sng" dirty="0"/>
              <a:t>79 powering cycles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0DCE2-2443-4C5B-B13E-4C110DD4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8CD94-F086-43E0-A28F-85F864FD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3A1BD-7ACF-477C-B631-7A505A4ED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77" y="2204864"/>
            <a:ext cx="7074841" cy="4620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7F62F-AC03-4BA1-AD31-152EC6A18951}"/>
              </a:ext>
            </a:extLst>
          </p:cNvPr>
          <p:cNvSpPr txBox="1"/>
          <p:nvPr/>
        </p:nvSpPr>
        <p:spPr>
          <a:xfrm>
            <a:off x="2123728" y="5315956"/>
            <a:ext cx="345638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 Thermal cycles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52 quenches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(10 spontaneous + 42 induced)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79 power cycles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(52 quenches + 27 cycles w/o quench) above 10 kA.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20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C77F7-6862-4081-A89C-E3BB25C89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8B581B-CCC8-48DE-9F0B-5F17A905A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20364"/>
          <a:stretch/>
        </p:blipFill>
        <p:spPr bwMode="auto">
          <a:xfrm>
            <a:off x="2051720" y="3851688"/>
            <a:ext cx="3744416" cy="29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71459FE-72AA-4DA5-8A90-4FA06E492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" b="9643"/>
          <a:stretch/>
        </p:blipFill>
        <p:spPr bwMode="auto">
          <a:xfrm>
            <a:off x="5796136" y="3654083"/>
            <a:ext cx="3152775" cy="32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64B4-CB9E-415E-B2FE-90F3F8CD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319CEE-AFF3-4DC1-BD32-72DD0C67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059"/>
            <a:ext cx="7920000" cy="720000"/>
          </a:xfrm>
        </p:spPr>
        <p:txBody>
          <a:bodyPr/>
          <a:lstStyle/>
          <a:p>
            <a:r>
              <a:rPr lang="en-US" dirty="0"/>
              <a:t>MQXFA11 </a:t>
            </a:r>
            <a:r>
              <a:rPr lang="en-US" i="1" dirty="0"/>
              <a:t>“Resilience Test”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855A98-30CF-4400-9EEB-3A7F55B81BE2}"/>
              </a:ext>
            </a:extLst>
          </p:cNvPr>
          <p:cNvSpPr/>
          <p:nvPr/>
        </p:nvSpPr>
        <p:spPr>
          <a:xfrm>
            <a:off x="8229600" y="-1544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3D52-730E-47FF-87F2-6B751D1FF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24" y="692696"/>
            <a:ext cx="8892480" cy="315899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truck transporting the MQXFA11 magnet from LBNL to BNL was rear ended by another truck.  </a:t>
            </a:r>
          </a:p>
          <a:p>
            <a:r>
              <a:rPr lang="en-US" sz="2000" dirty="0"/>
              <a:t>The main hit took place on the right back corner. During the incident the truck rear axle disengaged as displayed below. Nobody was injured.</a:t>
            </a:r>
          </a:p>
          <a:p>
            <a:r>
              <a:rPr lang="en-US" sz="2000" dirty="0"/>
              <a:t>The magnet was moved to FNAL. Upon arrival a visual inspection was performed followed by electrical checkout, metrology survey, analysis of the fiber optic sensors and accelerometer data analysis </a:t>
            </a:r>
          </a:p>
          <a:p>
            <a:pPr lvl="1"/>
            <a:r>
              <a:rPr lang="en-US" sz="1600" dirty="0"/>
              <a:t>Max shock: 6 or 10 g vertical (depending on the device in the same accelerometer unit)</a:t>
            </a:r>
          </a:p>
          <a:p>
            <a:pPr lvl="1"/>
            <a:r>
              <a:rPr lang="en-US" sz="1600" dirty="0"/>
              <a:t>Duration: 5 </a:t>
            </a:r>
            <a:r>
              <a:rPr lang="en-US" sz="1600" dirty="0" err="1"/>
              <a:t>ms</a:t>
            </a:r>
            <a:endParaRPr lang="en-US" sz="1600" dirty="0"/>
          </a:p>
          <a:p>
            <a:r>
              <a:rPr lang="en-US" sz="2000" dirty="0"/>
              <a:t>All tests and analyses were OK. Magnet was shipped to BNL 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E2F6A-4E4A-4320-99CE-DD42B76BC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32" r="19984"/>
          <a:stretch/>
        </p:blipFill>
        <p:spPr>
          <a:xfrm>
            <a:off x="-1649" y="4057599"/>
            <a:ext cx="2036132" cy="1603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387F1-9DE1-4AF5-B8F6-20DE2961A8DD}"/>
              </a:ext>
            </a:extLst>
          </p:cNvPr>
          <p:cNvSpPr txBox="1"/>
          <p:nvPr/>
        </p:nvSpPr>
        <p:spPr>
          <a:xfrm>
            <a:off x="5004048" y="6580461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J. Blowers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13A164-9C9B-4986-A51E-F4501089C17D}"/>
              </a:ext>
            </a:extLst>
          </p:cNvPr>
          <p:cNvSpPr txBox="1"/>
          <p:nvPr/>
        </p:nvSpPr>
        <p:spPr>
          <a:xfrm>
            <a:off x="113631" y="5661248"/>
            <a:ext cx="18002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T. Cruise</a:t>
            </a:r>
          </a:p>
        </p:txBody>
      </p:sp>
    </p:spTree>
    <p:extLst>
      <p:ext uri="{BB962C8B-B14F-4D97-AF65-F5344CB8AC3E}">
        <p14:creationId xmlns:p14="http://schemas.microsoft.com/office/powerpoint/2010/main" val="3389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3CF2-7D8E-4DC6-A406-997A1CE3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MQXFA11 </a:t>
            </a:r>
            <a:r>
              <a:rPr lang="en-US" i="1" dirty="0"/>
              <a:t>“Maverick” </a:t>
            </a:r>
            <a:r>
              <a:rPr lang="en-US" dirty="0"/>
              <a:t>Quench History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152C1-7F0F-4DBB-9CCD-7BB22144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E7D949-083C-4939-B7D6-998E6B1D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5A33F-ACDC-4D9F-B3EA-9015B640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9377"/>
            <a:ext cx="7435218" cy="4820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B2B0E-3CE3-4143-8CDC-042D7B485E4F}"/>
              </a:ext>
            </a:extLst>
          </p:cNvPr>
          <p:cNvSpPr txBox="1"/>
          <p:nvPr/>
        </p:nvSpPr>
        <p:spPr>
          <a:xfrm>
            <a:off x="6354564" y="5849974"/>
            <a:ext cx="20162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Courtesy of A. Ben Yahia</a:t>
            </a:r>
          </a:p>
        </p:txBody>
      </p:sp>
    </p:spTree>
    <p:extLst>
      <p:ext uri="{BB962C8B-B14F-4D97-AF65-F5344CB8AC3E}">
        <p14:creationId xmlns:p14="http://schemas.microsoft.com/office/powerpoint/2010/main" val="2128490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4610-12F4-4333-94D7-707C3268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686" y="0"/>
            <a:ext cx="7920000" cy="720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6B648-30E2-4B09-8BC3-1B9CF5756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75" y="776424"/>
            <a:ext cx="8539279" cy="5579926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6 out of 8 successful MQXFA vertical tests</a:t>
            </a:r>
          </a:p>
          <a:p>
            <a:pPr>
              <a:spcBef>
                <a:spcPts val="1200"/>
              </a:spcBef>
            </a:pPr>
            <a:r>
              <a:rPr lang="en-US" dirty="0"/>
              <a:t>MQXFA07/08 </a:t>
            </a:r>
            <a:r>
              <a:rPr lang="en-US" u="sng" dirty="0"/>
              <a:t>“smoking gun” was found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Mechanism is understood </a:t>
            </a:r>
            <a:endParaRPr lang="en-US" u="sng" dirty="0"/>
          </a:p>
          <a:p>
            <a:pPr lvl="1">
              <a:spcBef>
                <a:spcPts val="1200"/>
              </a:spcBef>
            </a:pPr>
            <a:r>
              <a:rPr lang="en-US" dirty="0"/>
              <a:t>Covid restrictions and lockdown contributed to the degradation mechanism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Design change (larger gaps) and Specification revision (minimum gaps spec.) are going to prevent reoccurrence in future magnets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MQXFA10 &amp; MQXFA11 demonstrated that this issue is over</a:t>
            </a:r>
          </a:p>
          <a:p>
            <a:pPr>
              <a:spcBef>
                <a:spcPts val="1200"/>
              </a:spcBef>
            </a:pPr>
            <a:r>
              <a:rPr lang="en-US" dirty="0"/>
              <a:t>MQXFA05 demonstrated </a:t>
            </a:r>
            <a:r>
              <a:rPr lang="en-US" b="1" dirty="0"/>
              <a:t>Endurance</a:t>
            </a:r>
          </a:p>
          <a:p>
            <a:pPr>
              <a:spcBef>
                <a:spcPts val="1200"/>
              </a:spcBef>
            </a:pPr>
            <a:r>
              <a:rPr lang="en-US" dirty="0"/>
              <a:t>MQXFA11 demonstrated </a:t>
            </a:r>
            <a:r>
              <a:rPr lang="en-US" b="1" dirty="0"/>
              <a:t>Resilience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59108-75D9-4DCA-BF51-71E01BF4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8F098-8128-470C-A095-D6B3182D8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G. Ambrosio - MQXFA magnets - MDP mtg 2/1/23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96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4897F-B30E-4848-86B0-E9163DD6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A0092-50C2-4387-BB4B-BFD79576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B55A8-6B29-4253-98DB-268487CD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A85D9-3333-49FC-B35D-326525AF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1885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1A88C-4F12-4FB4-95C7-74EA117C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MQXFA08 Quench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56780-224F-4FAE-82A0-5D4EEE586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DDDC4-B996-438E-8D18-CDE26936D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1027" name="Picture 1" descr="image001">
            <a:extLst>
              <a:ext uri="{FF2B5EF4-FFF2-40B4-BE49-F238E27FC236}">
                <a16:creationId xmlns:a16="http://schemas.microsoft.com/office/drawing/2014/main" id="{00827ABB-A0A4-4775-A33B-D10F5405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3" y="980728"/>
            <a:ext cx="913447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0B263F-8294-450A-B313-1E68BCA28C89}"/>
              </a:ext>
            </a:extLst>
          </p:cNvPr>
          <p:cNvSpPr txBox="1"/>
          <p:nvPr/>
        </p:nvSpPr>
        <p:spPr>
          <a:xfrm>
            <a:off x="6016934" y="3202058"/>
            <a:ext cx="216023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Fixed 42-nohm splice to test facility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1E936-293C-45A1-ADC3-96D30FA1DC40}"/>
              </a:ext>
            </a:extLst>
          </p:cNvPr>
          <p:cNvSpPr txBox="1"/>
          <p:nvPr/>
        </p:nvSpPr>
        <p:spPr>
          <a:xfrm>
            <a:off x="7097054" y="3867561"/>
            <a:ext cx="202656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Connected voltage taps to coil 213 LE</a:t>
            </a:r>
          </a:p>
        </p:txBody>
      </p:sp>
    </p:spTree>
    <p:extLst>
      <p:ext uri="{BB962C8B-B14F-4D97-AF65-F5344CB8AC3E}">
        <p14:creationId xmlns:p14="http://schemas.microsoft.com/office/powerpoint/2010/main" val="3231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5007"/>
            <a:ext cx="7920000" cy="720000"/>
          </a:xfrm>
        </p:spPr>
        <p:txBody>
          <a:bodyPr/>
          <a:lstStyle/>
          <a:p>
            <a:r>
              <a:rPr lang="en-US" dirty="0"/>
              <a:t>Assessment of MQXFA Data &amp; Travelers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6924"/>
            <a:ext cx="8147248" cy="3764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Completed assessment of travelers for Coil Fabrication at BNL, and Magnet Assembly at LBNL:</a:t>
            </a:r>
          </a:p>
          <a:p>
            <a:r>
              <a:rPr lang="en-US" dirty="0"/>
              <a:t>Assessment of coil parameters, which are being tracked, did not show any anomaly</a:t>
            </a:r>
          </a:p>
          <a:p>
            <a:r>
              <a:rPr lang="en-US" dirty="0"/>
              <a:t>Coil traveler assessment did not show any issue in addition to known DRs</a:t>
            </a:r>
          </a:p>
          <a:p>
            <a:r>
              <a:rPr lang="en-US" dirty="0"/>
              <a:t>Assessment of magnet assembly &amp; preload data in next slides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C1610-6AF7-467A-8A49-3CE5AEAE4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" y="4882725"/>
            <a:ext cx="4608975" cy="197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84262-631D-4598-B987-4DFAE2A9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775" y="4216082"/>
            <a:ext cx="3615673" cy="26269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E556E0-F3EC-47AD-AFD1-7662512EBCDE}"/>
              </a:ext>
            </a:extLst>
          </p:cNvPr>
          <p:cNvSpPr/>
          <p:nvPr/>
        </p:nvSpPr>
        <p:spPr>
          <a:xfrm>
            <a:off x="2195736" y="5301208"/>
            <a:ext cx="360040" cy="154178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28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53DCA7-E722-4F65-98FA-12E15CE4F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677" y="-2155"/>
            <a:ext cx="5853491" cy="450003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4A017-A3B3-4889-9DA4-9B0AD474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FE6EE-8A57-4FF0-87D7-E8E5EC3F3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67089-3E05-42E6-B92D-8C83D53FE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12"/>
          <a:stretch/>
        </p:blipFill>
        <p:spPr>
          <a:xfrm>
            <a:off x="6304046" y="357885"/>
            <a:ext cx="2376264" cy="42232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2FE89-3F7F-4A3C-98AD-1F0DE9E6E390}"/>
              </a:ext>
            </a:extLst>
          </p:cNvPr>
          <p:cNvSpPr/>
          <p:nvPr/>
        </p:nvSpPr>
        <p:spPr>
          <a:xfrm>
            <a:off x="0" y="4581128"/>
            <a:ext cx="9144000" cy="135421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Left: coil section after samples were extracted for metallographic inspection.  </a:t>
            </a:r>
          </a:p>
          <a:p>
            <a:r>
              <a:rPr lang="en-US" sz="1600" dirty="0"/>
              <a:t>Center: color scheme used to show the position of filament cracks with respect to the W-S transition in the following figure.  A: End spacer + ceramic coating ≈ 0,5 mm; B: resin (filled with S-2 glass) between end spacer and wedge ≈ 1,5 mm; C: copper wedge.</a:t>
            </a:r>
          </a:p>
          <a:p>
            <a:r>
              <a:rPr lang="en-US" sz="1600" dirty="0"/>
              <a:t>Right: color scheme applied on sample with broken filaments.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7EE044-2CAD-45AB-AA9C-82948ECA1542}"/>
              </a:ext>
            </a:extLst>
          </p:cNvPr>
          <p:cNvSpPr txBox="1"/>
          <p:nvPr/>
        </p:nvSpPr>
        <p:spPr>
          <a:xfrm>
            <a:off x="4645814" y="705528"/>
            <a:ext cx="98755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Copper wedge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CA34D-DA9E-40BF-9FE9-FC1A45A126C9}"/>
              </a:ext>
            </a:extLst>
          </p:cNvPr>
          <p:cNvSpPr txBox="1"/>
          <p:nvPr/>
        </p:nvSpPr>
        <p:spPr>
          <a:xfrm>
            <a:off x="3115349" y="3152364"/>
            <a:ext cx="14566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End spacer &amp; ceramic coating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959EFE-D345-472D-810D-5AAC8793AAC4}"/>
              </a:ext>
            </a:extLst>
          </p:cNvPr>
          <p:cNvSpPr txBox="1"/>
          <p:nvPr/>
        </p:nvSpPr>
        <p:spPr>
          <a:xfrm>
            <a:off x="3642760" y="1924696"/>
            <a:ext cx="128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Resin with S-2 glass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D21E09-4E35-48CE-B6BE-365A01AB7B74}"/>
              </a:ext>
            </a:extLst>
          </p:cNvPr>
          <p:cNvCxnSpPr>
            <a:stCxn id="2" idx="1"/>
          </p:cNvCxnSpPr>
          <p:nvPr/>
        </p:nvCxnSpPr>
        <p:spPr>
          <a:xfrm flipH="1">
            <a:off x="2195736" y="1029564"/>
            <a:ext cx="2450078" cy="95180"/>
          </a:xfrm>
          <a:prstGeom prst="straightConnector1">
            <a:avLst/>
          </a:prstGeom>
          <a:ln>
            <a:solidFill>
              <a:srgbClr val="FFC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BD92F7-3071-4A54-83C8-82A5524BFF66}"/>
              </a:ext>
            </a:extLst>
          </p:cNvPr>
          <p:cNvCxnSpPr>
            <a:cxnSpLocks/>
          </p:cNvCxnSpPr>
          <p:nvPr/>
        </p:nvCxnSpPr>
        <p:spPr>
          <a:xfrm flipH="1" flipV="1">
            <a:off x="1979712" y="1923175"/>
            <a:ext cx="2088232" cy="152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D30199-4E73-4EBA-8774-D060212A6308}"/>
              </a:ext>
            </a:extLst>
          </p:cNvPr>
          <p:cNvCxnSpPr>
            <a:cxnSpLocks/>
          </p:cNvCxnSpPr>
          <p:nvPr/>
        </p:nvCxnSpPr>
        <p:spPr>
          <a:xfrm flipH="1" flipV="1">
            <a:off x="1763688" y="3103275"/>
            <a:ext cx="1944216" cy="34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:a16="http://schemas.microsoft.com/office/drawing/2014/main" id="{EADF7F95-6318-4324-91BB-FAE7BA5E3053}"/>
              </a:ext>
            </a:extLst>
          </p:cNvPr>
          <p:cNvSpPr txBox="1"/>
          <p:nvPr/>
        </p:nvSpPr>
        <p:spPr>
          <a:xfrm>
            <a:off x="5782242" y="5636927"/>
            <a:ext cx="341987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en-GB" sz="1200" kern="0" dirty="0">
                <a:solidFill>
                  <a:schemeClr val="bg2"/>
                </a:solidFill>
              </a:rPr>
              <a:t>By </a:t>
            </a:r>
            <a:r>
              <a:rPr lang="nl-NL" sz="1200" dirty="0">
                <a:solidFill>
                  <a:schemeClr val="bg2"/>
                </a:solidFill>
              </a:rPr>
              <a:t>M. Crouvizier, A. Moros, S. Sgobba, CERN </a:t>
            </a:r>
            <a:endParaRPr lang="en-GB" sz="1200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6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98" y="-148187"/>
            <a:ext cx="8434800" cy="1160178"/>
          </a:xfrm>
        </p:spPr>
        <p:txBody>
          <a:bodyPr/>
          <a:lstStyle/>
          <a:p>
            <a:r>
              <a:rPr lang="en-US" dirty="0"/>
              <a:t>20 MQXFA Magnets for HL-LHC Inner Triplets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01C5C1-E505-415E-AF11-81A614A6FB00}"/>
              </a:ext>
            </a:extLst>
          </p:cNvPr>
          <p:cNvSpPr/>
          <p:nvPr/>
        </p:nvSpPr>
        <p:spPr>
          <a:xfrm>
            <a:off x="487913" y="750381"/>
            <a:ext cx="804254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sz="2800" dirty="0">
                <a:solidFill>
                  <a:srgbClr val="5A5A5A"/>
                </a:solidFill>
              </a:rPr>
              <a:t>10 Q1/Q3 Cryo-assemblies (including 2 spares)</a:t>
            </a:r>
          </a:p>
          <a:p>
            <a:pPr marL="342900" indent="-342900">
              <a:spcBef>
                <a:spcPct val="20000"/>
              </a:spcBef>
              <a:buClr>
                <a:srgbClr val="FB963C"/>
              </a:buClr>
              <a:buFont typeface="Wingdings" charset="2"/>
              <a:buChar char="§"/>
            </a:pPr>
            <a:r>
              <a:rPr lang="en-US" sz="2800" dirty="0">
                <a:solidFill>
                  <a:srgbClr val="5A5A5A"/>
                </a:solidFill>
              </a:rPr>
              <a:t>2 magnets in each cryo-assembly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FBE184-9899-4E73-AA53-8F0FEC2F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D478-B0A1-412E-920F-DE4F117E3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10658"/>
            <a:ext cx="8434800" cy="2470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4B960-8A1E-4B12-8BEE-9719F5AF2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7" y="5085184"/>
            <a:ext cx="8933157" cy="1943642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566E9012-30BC-420E-9660-7B871283F295}"/>
              </a:ext>
            </a:extLst>
          </p:cNvPr>
          <p:cNvSpPr/>
          <p:nvPr/>
        </p:nvSpPr>
        <p:spPr>
          <a:xfrm rot="19887839">
            <a:off x="6596262" y="4121062"/>
            <a:ext cx="250533" cy="1995877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C2BA1C9-A9AB-4BE1-B054-BF7756B75C4E}"/>
              </a:ext>
            </a:extLst>
          </p:cNvPr>
          <p:cNvSpPr/>
          <p:nvPr/>
        </p:nvSpPr>
        <p:spPr>
          <a:xfrm rot="3135419">
            <a:off x="4653141" y="3821085"/>
            <a:ext cx="234113" cy="2340581"/>
          </a:xfrm>
          <a:prstGeom prst="downArrow">
            <a:avLst>
              <a:gd name="adj1" fmla="val 56220"/>
              <a:gd name="adj2" fmla="val 5000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5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624"/>
            <a:ext cx="5616184" cy="720000"/>
          </a:xfrm>
        </p:spPr>
        <p:txBody>
          <a:bodyPr/>
          <a:lstStyle/>
          <a:p>
            <a:r>
              <a:rPr lang="en-US" dirty="0"/>
              <a:t>MQXFA/B Design</a:t>
            </a: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790969"/>
              </p:ext>
            </p:extLst>
          </p:nvPr>
        </p:nvGraphicFramePr>
        <p:xfrm>
          <a:off x="19050" y="908720"/>
          <a:ext cx="5562599" cy="4443173"/>
        </p:xfrm>
        <a:graphic>
          <a:graphicData uri="http://schemas.openxmlformats.org/drawingml/2006/table">
            <a:tbl>
              <a:tblPr firstCol="1" bandRow="1">
                <a:solidFill>
                  <a:schemeClr val="accent1">
                    <a:lumMod val="20000"/>
                    <a:lumOff val="80000"/>
                  </a:schemeClr>
                </a:solidFill>
              </a:tblPr>
              <a:tblGrid>
                <a:gridCol w="3231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83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cap="small" dirty="0">
                          <a:effectLst/>
                        </a:rPr>
                        <a:t>Parameter</a:t>
                      </a:r>
                      <a:endParaRPr lang="en-US" sz="1800" cap="small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Unit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MQXFA/B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Coil aperture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150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Magnetic length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4.2/7.15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layers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N. of turns Inner-Outer layer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</a:t>
                      </a:r>
                      <a:r>
                        <a:rPr lang="en-US" sz="1800" baseline="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Operation temperature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1.9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gradient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132.2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kA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16.23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Peak field at nom. current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11.3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Stored energy at nom. </a:t>
                      </a:r>
                      <a:r>
                        <a:rPr lang="en-US" sz="1800" dirty="0" err="1">
                          <a:effectLst/>
                        </a:rPr>
                        <a:t>curr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MJ/m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Diff. inductance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D6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mH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/m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8.26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 diameter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mm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0.85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Strand</a:t>
                      </a:r>
                      <a:r>
                        <a:rPr lang="en-US" sz="1800" baseline="0" dirty="0">
                          <a:effectLst/>
                        </a:rPr>
                        <a:t> number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40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Cable</a:t>
                      </a:r>
                      <a:r>
                        <a:rPr lang="en-US" sz="18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width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18.15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 mid thickness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1.525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Keystone angle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720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13" b="5868"/>
          <a:stretch/>
        </p:blipFill>
        <p:spPr>
          <a:xfrm>
            <a:off x="5580112" y="4413279"/>
            <a:ext cx="3581400" cy="244472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16294" y="6423128"/>
            <a:ext cx="360000" cy="360000"/>
          </a:xfrm>
        </p:spPr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6" y="5404532"/>
            <a:ext cx="56949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P. Ferracin et al., “</a:t>
            </a:r>
            <a:r>
              <a:rPr lang="x-none" sz="1200" dirty="0"/>
              <a:t>Development of MQXF, the Nb</a:t>
            </a:r>
            <a:r>
              <a:rPr lang="x-none" sz="1200" baseline="-25000" dirty="0"/>
              <a:t>3</a:t>
            </a:r>
            <a:r>
              <a:rPr lang="x-none" sz="1200" dirty="0"/>
              <a:t>Sn Low-β Quadrupole for the HiLumi LHC 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” IEEE Trans App. 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Supercond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. Vol. 26, no. 4, 4000207</a:t>
            </a:r>
          </a:p>
        </p:txBody>
      </p:sp>
      <p:pic>
        <p:nvPicPr>
          <p:cNvPr id="16" name="Picture 15" descr="C:\Documents and Settings\bbordini\Local Settings\Temporary Internet Files\Content.Word\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5614009" y="3624262"/>
            <a:ext cx="1262247" cy="128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86166" y="3933906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Conductor</a:t>
            </a:r>
          </a:p>
          <a:p>
            <a:r>
              <a:rPr lang="en-US" dirty="0"/>
              <a:t>RRP 108/127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78BC6-2180-472B-9EC1-4648E0CB02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1" t="1147" r="13208" b="2441"/>
          <a:stretch/>
        </p:blipFill>
        <p:spPr>
          <a:xfrm>
            <a:off x="5592600" y="2160"/>
            <a:ext cx="3551400" cy="35473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40B8C5-1861-42C9-AABB-69B5F202C67D}"/>
              </a:ext>
            </a:extLst>
          </p:cNvPr>
          <p:cNvSpPr/>
          <p:nvPr/>
        </p:nvSpPr>
        <p:spPr>
          <a:xfrm>
            <a:off x="1403648" y="6661047"/>
            <a:ext cx="648072" cy="196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881816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G. Ambrosio et al., “First Test Results of the 150 mm Aperture IR Quadrupole Models for the High Luminosity LHC” NAPAC16, FERMILAB-CONF-16-440-TD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66DC0-6698-4D1C-907E-0CF6CD349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6091" y="6513619"/>
            <a:ext cx="374333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C11B5-2D92-47E5-A01D-1B4EE1939E55}"/>
              </a:ext>
            </a:extLst>
          </p:cNvPr>
          <p:cNvSpPr/>
          <p:nvPr/>
        </p:nvSpPr>
        <p:spPr>
          <a:xfrm>
            <a:off x="4572000" y="1174304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355DFC-7B61-45C0-9774-C2F482416A8C}"/>
              </a:ext>
            </a:extLst>
          </p:cNvPr>
          <p:cNvSpPr/>
          <p:nvPr/>
        </p:nvSpPr>
        <p:spPr>
          <a:xfrm>
            <a:off x="4572000" y="3083078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BEAEEF-0316-4804-ADCB-9A7D1AD5A2DC}"/>
              </a:ext>
            </a:extLst>
          </p:cNvPr>
          <p:cNvSpPr/>
          <p:nvPr/>
        </p:nvSpPr>
        <p:spPr>
          <a:xfrm>
            <a:off x="4608019" y="3939670"/>
            <a:ext cx="648072" cy="36004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180B04-4DA6-47DB-B924-4EEAAC476FE2}"/>
              </a:ext>
            </a:extLst>
          </p:cNvPr>
          <p:cNvSpPr/>
          <p:nvPr/>
        </p:nvSpPr>
        <p:spPr>
          <a:xfrm>
            <a:off x="4434757" y="1498313"/>
            <a:ext cx="432048" cy="287904"/>
          </a:xfrm>
          <a:prstGeom prst="ellipse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7EA8E2-B092-4E7B-9522-31E41C50175A}"/>
              </a:ext>
            </a:extLst>
          </p:cNvPr>
          <p:cNvSpPr/>
          <p:nvPr/>
        </p:nvSpPr>
        <p:spPr>
          <a:xfrm>
            <a:off x="2915816" y="188640"/>
            <a:ext cx="402508" cy="432048"/>
          </a:xfrm>
          <a:prstGeom prst="ellipse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F49F34-BC64-4B9F-AF11-390814D0F2CD}"/>
              </a:ext>
            </a:extLst>
          </p:cNvPr>
          <p:cNvSpPr txBox="1"/>
          <p:nvPr/>
        </p:nvSpPr>
        <p:spPr>
          <a:xfrm>
            <a:off x="-1" y="6351711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E. Takala et al., “Mechanical Comparison of Short Models of Nb3 Sn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Low-β Quadrupole for the Hi-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</a:rPr>
              <a:t>Lumi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LHC” IEEE TAS. Vol. 31, no. 5, 4000306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AEC05E-8CF0-4D6A-A324-F4A3C0F1FE1F}"/>
              </a:ext>
            </a:extLst>
          </p:cNvPr>
          <p:cNvCxnSpPr/>
          <p:nvPr/>
        </p:nvCxnSpPr>
        <p:spPr>
          <a:xfrm>
            <a:off x="3318324" y="620688"/>
            <a:ext cx="1116433" cy="8776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80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5E0E-B881-4872-8834-DB95252E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80" y="0"/>
            <a:ext cx="7920000" cy="720000"/>
          </a:xfrm>
        </p:spPr>
        <p:txBody>
          <a:bodyPr/>
          <a:lstStyle/>
          <a:p>
            <a:r>
              <a:rPr lang="en-US" dirty="0"/>
              <a:t>MQXFA Fabrication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4EFE-57AB-4C2C-B2C5-BCF1957DF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33247"/>
            <a:ext cx="8074800" cy="358784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9</a:t>
            </a:r>
            <a:r>
              <a:rPr lang="en-US" dirty="0"/>
              <a:t> magnets have been </a:t>
            </a:r>
            <a:r>
              <a:rPr lang="en-US" u="sng" dirty="0"/>
              <a:t>assembled</a:t>
            </a:r>
            <a:r>
              <a:rPr lang="en-US" dirty="0"/>
              <a:t>: MQXFA03-11</a:t>
            </a:r>
          </a:p>
          <a:p>
            <a:r>
              <a:rPr lang="en-US" b="1" dirty="0"/>
              <a:t>1</a:t>
            </a:r>
            <a:r>
              <a:rPr lang="en-US" dirty="0"/>
              <a:t> magnet has been disassembled after preload</a:t>
            </a:r>
          </a:p>
          <a:p>
            <a:pPr lvl="1"/>
            <a:r>
              <a:rPr lang="en-US" dirty="0"/>
              <a:t>MQXFA09 </a:t>
            </a:r>
          </a:p>
          <a:p>
            <a:r>
              <a:rPr lang="en-US" b="1" dirty="0"/>
              <a:t>8</a:t>
            </a:r>
            <a:r>
              <a:rPr lang="en-US" dirty="0"/>
              <a:t> magnets have been </a:t>
            </a:r>
            <a:r>
              <a:rPr lang="en-US" u="sng" dirty="0"/>
              <a:t>tested</a:t>
            </a:r>
          </a:p>
          <a:p>
            <a:pPr lvl="1"/>
            <a:r>
              <a:rPr lang="en-US" dirty="0"/>
              <a:t>MQXFA03-08 and MQXFA10-11</a:t>
            </a:r>
          </a:p>
          <a:p>
            <a:r>
              <a:rPr lang="en-US" b="1" dirty="0"/>
              <a:t>1</a:t>
            </a:r>
            <a:r>
              <a:rPr lang="en-US" dirty="0"/>
              <a:t> magnet has been dis-assembled after test &amp; </a:t>
            </a:r>
            <a:r>
              <a:rPr lang="en-US" u="sng" dirty="0"/>
              <a:t>re-assembled</a:t>
            </a:r>
            <a:r>
              <a:rPr lang="en-US" dirty="0"/>
              <a:t> with a new coil</a:t>
            </a:r>
          </a:p>
          <a:p>
            <a:pPr lvl="1"/>
            <a:r>
              <a:rPr lang="en-US" dirty="0"/>
              <a:t>MQXFA08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MQXFA08b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E0B6F-B780-4722-9F3C-7965F6CD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6497" y="5667565"/>
            <a:ext cx="6627000" cy="360000"/>
          </a:xfrm>
        </p:spPr>
        <p:txBody>
          <a:bodyPr/>
          <a:lstStyle/>
          <a:p>
            <a:r>
              <a:rPr lang="en-US" noProof="0"/>
              <a:t>G. Ambrosio - MQXFA magnets - MDP mtg 2/1/23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8A033-0AFF-44FF-AB73-C581103A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Picture 6" descr="A large machine in a room&#10;&#10;Description automatically generated">
            <a:extLst>
              <a:ext uri="{FF2B5EF4-FFF2-40B4-BE49-F238E27FC236}">
                <a16:creationId xmlns:a16="http://schemas.microsoft.com/office/drawing/2014/main" id="{A155E146-7EDD-4AB4-ACB0-3F8CB65E3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2" t="25200" r="1797" b="39101"/>
          <a:stretch/>
        </p:blipFill>
        <p:spPr>
          <a:xfrm>
            <a:off x="747868" y="4149080"/>
            <a:ext cx="7444532" cy="2114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36009-C829-43F2-A24A-A8991AC99BE0}"/>
              </a:ext>
            </a:extLst>
          </p:cNvPr>
          <p:cNvSpPr txBox="1"/>
          <p:nvPr/>
        </p:nvSpPr>
        <p:spPr>
          <a:xfrm>
            <a:off x="736983" y="5898562"/>
            <a:ext cx="45750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MQXFA03 during final preparation at LBNL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7A574-E24E-46B1-8DAD-296A7C450AE8}"/>
              </a:ext>
            </a:extLst>
          </p:cNvPr>
          <p:cNvSpPr txBox="1"/>
          <p:nvPr/>
        </p:nvSpPr>
        <p:spPr>
          <a:xfrm>
            <a:off x="1717227" y="6394550"/>
            <a:ext cx="56981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K. Ray et al., “Applied metrology for the assembly of Nb</a:t>
            </a:r>
            <a:r>
              <a:rPr lang="en-US" sz="1200" baseline="-25000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Sn MQXFA quadrupole magnets for the HL-LHC AUP”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3LPo1A-02</a:t>
            </a:r>
          </a:p>
        </p:txBody>
      </p:sp>
    </p:spTree>
    <p:extLst>
      <p:ext uri="{BB962C8B-B14F-4D97-AF65-F5344CB8AC3E}">
        <p14:creationId xmlns:p14="http://schemas.microsoft.com/office/powerpoint/2010/main" val="3816619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20E96-8E1D-4C73-8160-3986013E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60D61-F4FB-420A-90EB-5CB20644C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5696" y="6318000"/>
            <a:ext cx="46085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EE8A5B-7806-410D-90CE-D03CEB12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9196"/>
            <a:ext cx="6912328" cy="720000"/>
          </a:xfrm>
        </p:spPr>
        <p:txBody>
          <a:bodyPr/>
          <a:lstStyle/>
          <a:p>
            <a:r>
              <a:rPr lang="en-US" dirty="0"/>
              <a:t>MQXFA Vertical Test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FE090-76CC-4A85-933C-85AC47346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796878"/>
            <a:ext cx="7920000" cy="4906963"/>
          </a:xfrm>
        </p:spPr>
        <p:txBody>
          <a:bodyPr/>
          <a:lstStyle/>
          <a:p>
            <a:pPr lvl="1"/>
            <a:r>
              <a:rPr lang="en-US" dirty="0"/>
              <a:t>MQXFA magnets are vertically tested at BNL</a:t>
            </a:r>
          </a:p>
          <a:p>
            <a:pPr lvl="1"/>
            <a:r>
              <a:rPr lang="en-US" dirty="0"/>
              <a:t>Test plan demonstrates: </a:t>
            </a:r>
          </a:p>
          <a:p>
            <a:pPr lvl="2"/>
            <a:r>
              <a:rPr lang="en-US" dirty="0"/>
              <a:t>Holding at </a:t>
            </a:r>
            <a:r>
              <a:rPr lang="en-US" b="1" dirty="0"/>
              <a:t>Acceptance Current</a:t>
            </a:r>
            <a:r>
              <a:rPr lang="en-US" dirty="0"/>
              <a:t>: Nominal + 300 A</a:t>
            </a:r>
          </a:p>
          <a:p>
            <a:pPr lvl="2"/>
            <a:r>
              <a:rPr lang="en-US" b="1" dirty="0"/>
              <a:t>Temperature margin</a:t>
            </a:r>
            <a:r>
              <a:rPr lang="en-US" dirty="0"/>
              <a:t>: Nominal </a:t>
            </a:r>
            <a:r>
              <a:rPr lang="en-US" dirty="0" err="1"/>
              <a:t>curr</a:t>
            </a:r>
            <a:r>
              <a:rPr lang="en-US" dirty="0"/>
              <a:t>. at 4.5 K	</a:t>
            </a:r>
          </a:p>
          <a:p>
            <a:pPr lvl="2"/>
            <a:r>
              <a:rPr lang="en-US" b="1" dirty="0"/>
              <a:t>Memory after thermal cycle</a:t>
            </a:r>
          </a:p>
          <a:p>
            <a:pPr lvl="2"/>
            <a:r>
              <a:rPr lang="en-US" dirty="0"/>
              <a:t>Other requirements (next slide)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D60615-C75B-4BC4-8402-A3B75E65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24536"/>
            <a:ext cx="1835697" cy="6833464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ED2531-0F5E-4B8B-B631-85C62BB4C827}"/>
              </a:ext>
            </a:extLst>
          </p:cNvPr>
          <p:cNvSpPr txBox="1">
            <a:spLocks/>
          </p:cNvSpPr>
          <p:nvPr/>
        </p:nvSpPr>
        <p:spPr>
          <a:xfrm flipH="1">
            <a:off x="8748464" y="6573771"/>
            <a:ext cx="288032" cy="23611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FDCA1C4-9514-7B4F-976F-D92F7E296653}" type="slidenum">
              <a:rPr lang="fr-FR" b="1" smtClean="0">
                <a:solidFill>
                  <a:schemeClr val="tx2"/>
                </a:solidFill>
                <a:latin typeface="Arial"/>
              </a:rPr>
              <a:pPr algn="ctr">
                <a:defRPr/>
              </a:pPr>
              <a:t>7</a:t>
            </a:fld>
            <a:endParaRPr lang="fr-FR" b="1" dirty="0">
              <a:solidFill>
                <a:schemeClr val="tx2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3E8E70-222B-4408-A678-1383FC49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445" y="3284984"/>
            <a:ext cx="5419795" cy="35409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8215C4-0878-400C-AC02-3A4A7039DE59}"/>
              </a:ext>
            </a:extLst>
          </p:cNvPr>
          <p:cNvCxnSpPr/>
          <p:nvPr/>
        </p:nvCxnSpPr>
        <p:spPr>
          <a:xfrm>
            <a:off x="2195736" y="1988840"/>
            <a:ext cx="1224136" cy="216024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ECA074-A673-4853-A474-13B43C523E97}"/>
              </a:ext>
            </a:extLst>
          </p:cNvPr>
          <p:cNvCxnSpPr>
            <a:cxnSpLocks/>
          </p:cNvCxnSpPr>
          <p:nvPr/>
        </p:nvCxnSpPr>
        <p:spPr>
          <a:xfrm flipH="1">
            <a:off x="4716016" y="2348880"/>
            <a:ext cx="540060" cy="1872208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57A59F-F8BB-4F97-9143-2E4B089A9791}"/>
              </a:ext>
            </a:extLst>
          </p:cNvPr>
          <p:cNvCxnSpPr>
            <a:cxnSpLocks/>
          </p:cNvCxnSpPr>
          <p:nvPr/>
        </p:nvCxnSpPr>
        <p:spPr>
          <a:xfrm>
            <a:off x="3572272" y="2750158"/>
            <a:ext cx="1359768" cy="147861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3B4120C-8E55-47F4-8E95-BBEC0DC8B609}"/>
              </a:ext>
            </a:extLst>
          </p:cNvPr>
          <p:cNvSpPr txBox="1"/>
          <p:nvPr/>
        </p:nvSpPr>
        <p:spPr>
          <a:xfrm>
            <a:off x="6873769" y="6485861"/>
            <a:ext cx="18746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MQXFA @ BNL </a:t>
            </a:r>
          </a:p>
        </p:txBody>
      </p:sp>
    </p:spTree>
    <p:extLst>
      <p:ext uri="{BB962C8B-B14F-4D97-AF65-F5344CB8AC3E}">
        <p14:creationId xmlns:p14="http://schemas.microsoft.com/office/powerpoint/2010/main" val="1039930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2CF4-7E3D-48A4-83FE-D0F11A30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11328"/>
            <a:ext cx="7920000" cy="720000"/>
          </a:xfrm>
        </p:spPr>
        <p:txBody>
          <a:bodyPr/>
          <a:lstStyle/>
          <a:p>
            <a:r>
              <a:rPr lang="en-US" dirty="0"/>
              <a:t>Vertical Test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A4009-E95D-4874-B20A-8E02D3E5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35" y="727001"/>
            <a:ext cx="8136464" cy="494235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Magnets are accepted for use in LMQXFA Cold Mass if they meet all Vertical Test Requirements</a:t>
            </a:r>
          </a:p>
          <a:p>
            <a:pPr lvl="1"/>
            <a:r>
              <a:rPr lang="en-US" dirty="0"/>
              <a:t>Hold current at nominal current + 300 A 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Integrated gradient</a:t>
            </a:r>
          </a:p>
          <a:p>
            <a:pPr lvl="1"/>
            <a:r>
              <a:rPr lang="en-US" dirty="0"/>
              <a:t>Ramp to/from </a:t>
            </a:r>
            <a:r>
              <a:rPr lang="en-US" dirty="0" err="1"/>
              <a:t>I_nom</a:t>
            </a:r>
            <a:r>
              <a:rPr lang="en-US" dirty="0"/>
              <a:t> at  ±30 A/s</a:t>
            </a:r>
          </a:p>
          <a:p>
            <a:pPr lvl="1"/>
            <a:r>
              <a:rPr lang="en-US" dirty="0"/>
              <a:t>100 A/s ramp down w/o quench </a:t>
            </a:r>
            <a:r>
              <a:rPr lang="en-US" sz="1800" dirty="0">
                <a:solidFill>
                  <a:srgbClr val="5A5A5A"/>
                </a:solidFill>
              </a:rPr>
              <a:t>(max for power supply) </a:t>
            </a:r>
            <a:endParaRPr lang="en-US" dirty="0"/>
          </a:p>
          <a:p>
            <a:pPr lvl="1"/>
            <a:r>
              <a:rPr lang="en-US" dirty="0"/>
              <a:t>Temperature margin </a:t>
            </a:r>
          </a:p>
          <a:p>
            <a:pPr lvl="1"/>
            <a:r>
              <a:rPr lang="en-US" dirty="0"/>
              <a:t>Training memory</a:t>
            </a:r>
          </a:p>
          <a:p>
            <a:pPr lvl="1"/>
            <a:r>
              <a:rPr lang="en-US" dirty="0"/>
              <a:t>Splice resistance </a:t>
            </a:r>
            <a:r>
              <a:rPr lang="en-US" sz="1800" dirty="0"/>
              <a:t>(less than 1 </a:t>
            </a:r>
            <a:r>
              <a:rPr lang="en-US" sz="1800" dirty="0" err="1"/>
              <a:t>n</a:t>
            </a:r>
            <a:r>
              <a:rPr lang="en-US" sz="1800" dirty="0" err="1">
                <a:latin typeface="Symbol" panose="05050102010706020507" pitchFamily="18" charset="2"/>
              </a:rPr>
              <a:t>W</a:t>
            </a:r>
            <a:r>
              <a:rPr lang="en-US" sz="1800" dirty="0"/>
              <a:t>)</a:t>
            </a:r>
            <a:endParaRPr lang="en-US" dirty="0"/>
          </a:p>
          <a:p>
            <a:pPr lvl="1"/>
            <a:r>
              <a:rPr lang="en-US" dirty="0"/>
              <a:t>All electrical requirements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80381-3E57-4FE2-8819-17716613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F5597-9BEF-4466-AC23-E573A44BC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6604" y="6414269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8AA2C7-EC0D-457E-985E-F8569385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2052741"/>
            <a:ext cx="432854" cy="384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9ECF0D-C2EE-46BB-98E2-5C9BE066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40" y="2535226"/>
            <a:ext cx="432854" cy="3840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0C5462-7160-4BFA-B8C8-D1C2CC68D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740" y="3436493"/>
            <a:ext cx="432854" cy="384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4D52EA-2482-426F-A116-EF9ED124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59" y="3879614"/>
            <a:ext cx="432854" cy="3840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673040-F529-4B8A-8BAC-C6FB49D97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144" y="4729322"/>
            <a:ext cx="432854" cy="3840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906E95-F141-4B75-B952-3D911123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5133751"/>
            <a:ext cx="432854" cy="3840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97B3A6-F2C9-44F7-8AFE-54986DBD2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139" y="4296737"/>
            <a:ext cx="432854" cy="384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8D4BA06-F0C3-49A8-9A24-8AA4C709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59" y="2987746"/>
            <a:ext cx="432854" cy="3840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5D3E35-C956-4822-A79E-054A2ABEB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16" y="1623700"/>
            <a:ext cx="432854" cy="384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A0E45B-6EF7-48D9-A857-93EA84424B64}"/>
              </a:ext>
            </a:extLst>
          </p:cNvPr>
          <p:cNvSpPr txBox="1"/>
          <p:nvPr/>
        </p:nvSpPr>
        <p:spPr>
          <a:xfrm>
            <a:off x="731902" y="5877272"/>
            <a:ext cx="736646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S. Feher et al., “AUP first pre-series Cryo-Assembly Design Production and Test Overview”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2LOr2A-04</a:t>
            </a:r>
          </a:p>
        </p:txBody>
      </p:sp>
    </p:spTree>
    <p:extLst>
      <p:ext uri="{BB962C8B-B14F-4D97-AF65-F5344CB8AC3E}">
        <p14:creationId xmlns:p14="http://schemas.microsoft.com/office/powerpoint/2010/main" val="1380760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6DDBE-B4D4-425E-A62E-1124B32B3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1837"/>
            <a:ext cx="7518098" cy="720000"/>
          </a:xfrm>
        </p:spPr>
        <p:txBody>
          <a:bodyPr/>
          <a:lstStyle/>
          <a:p>
            <a:r>
              <a:rPr lang="en-US" dirty="0"/>
              <a:t>Vertical Test: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8B0B-F8F5-4E92-B8A4-59FB0082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E8023-2662-4AD0-B14D-E5EA70732B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 Ambrosio - MQXFA magnets - MDP mtg 2/1/23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AF2BA9-1F4E-4C23-A6A5-160E5CEB8ABF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2789071"/>
            <a:ext cx="1728192" cy="1215993"/>
          </a:xfrm>
          <a:prstGeom prst="straightConnector1">
            <a:avLst/>
          </a:prstGeom>
          <a:ln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69D191-9736-428A-96EE-68B73E305461}"/>
              </a:ext>
            </a:extLst>
          </p:cNvPr>
          <p:cNvSpPr txBox="1">
            <a:spLocks/>
          </p:cNvSpPr>
          <p:nvPr/>
        </p:nvSpPr>
        <p:spPr>
          <a:xfrm>
            <a:off x="1331640" y="5790800"/>
            <a:ext cx="7684009" cy="1055363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GB" sz="2400" dirty="0"/>
              <a:t>MQXFA03-06 and MQXFA10-11 </a:t>
            </a:r>
            <a:r>
              <a:rPr lang="en-GB" sz="2400" u="sng" dirty="0"/>
              <a:t>reached and held Acceptance Current</a:t>
            </a:r>
            <a:r>
              <a:rPr lang="en-GB" sz="2400" dirty="0"/>
              <a:t> and met all requirements tested at BNL</a:t>
            </a:r>
          </a:p>
          <a:p>
            <a:pPr marL="0" indent="0">
              <a:buNone/>
              <a:defRPr/>
            </a:pPr>
            <a:r>
              <a:rPr lang="en-GB" sz="2400" dirty="0"/>
              <a:t>	6 out of 8 magnets tested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2CFAAB-2F65-4F7F-A5C3-BE99D88CB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571" y="692696"/>
            <a:ext cx="751085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940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C0BA59F-F041-4A4A-B5A7-70988B318AC9}" vid="{1D599B4C-3A8E-4AAF-AAD1-A7248040689F}"/>
    </a:ext>
  </a:extLst>
</a:theme>
</file>

<file path=ppt/theme/theme4.xml><?xml version="1.0" encoding="utf-8"?>
<a:theme xmlns:a="http://schemas.openxmlformats.org/drawingml/2006/main" name="5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56396</TotalTime>
  <Words>3266</Words>
  <Application>Microsoft Office PowerPoint</Application>
  <PresentationFormat>On-screen Show (4:3)</PresentationFormat>
  <Paragraphs>413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Calibri</vt:lpstr>
      <vt:lpstr>Helvetica</vt:lpstr>
      <vt:lpstr>Symbol</vt:lpstr>
      <vt:lpstr>Times New Roman</vt:lpstr>
      <vt:lpstr>Wingdings</vt:lpstr>
      <vt:lpstr>Thème Office</vt:lpstr>
      <vt:lpstr>1_Thème Office</vt:lpstr>
      <vt:lpstr>Fermilab_PPT_090915</vt:lpstr>
      <vt:lpstr>5_Thème Office</vt:lpstr>
      <vt:lpstr>4_Thème Office</vt:lpstr>
      <vt:lpstr>6_Thème Office</vt:lpstr>
      <vt:lpstr>MQXFA Test Results Overview &amp; MQXFA07/08 Analysis </vt:lpstr>
      <vt:lpstr>Acknowledgement</vt:lpstr>
      <vt:lpstr>Outline</vt:lpstr>
      <vt:lpstr>20 MQXFA Magnets for HL-LHC Inner Triplets</vt:lpstr>
      <vt:lpstr>MQXFA/B Design</vt:lpstr>
      <vt:lpstr>MQXFA Fabrication Status</vt:lpstr>
      <vt:lpstr>MQXFA Vertical Test</vt:lpstr>
      <vt:lpstr>Vertical Test Summary</vt:lpstr>
      <vt:lpstr>Vertical Test: Training</vt:lpstr>
      <vt:lpstr>Integrated Gradient &amp; Field Quality @ BNL</vt:lpstr>
      <vt:lpstr>Outline</vt:lpstr>
      <vt:lpstr>PowerPoint Presentation</vt:lpstr>
      <vt:lpstr>Limitation “Mechanism”</vt:lpstr>
      <vt:lpstr>Coil Fabrication Analysis</vt:lpstr>
      <vt:lpstr>Structure Analysis &amp; MQXFA07 Disassembly</vt:lpstr>
      <vt:lpstr>Pole-key gaps in MQXFA07</vt:lpstr>
      <vt:lpstr>Finite element analysis Effect of a close pole key gap</vt:lpstr>
      <vt:lpstr>Finite element analysis 360-degrees, full cross-section 2D model</vt:lpstr>
      <vt:lpstr>Finite element analysis 360-degrees, full cross-section 3D model</vt:lpstr>
      <vt:lpstr>Finite element analysis 360-degrees, full cross-section 3D model</vt:lpstr>
      <vt:lpstr>Finite element analysis 45-degrees, octant 3D model </vt:lpstr>
      <vt:lpstr>Magnet Dis-assembly</vt:lpstr>
      <vt:lpstr>PowerPoint Presentation</vt:lpstr>
      <vt:lpstr>Micrographic Analysis of Coil 214 Lead End</vt:lpstr>
      <vt:lpstr>Metallurgical inspection: the smoking gun!</vt:lpstr>
      <vt:lpstr>MQXFA08 Analysis</vt:lpstr>
      <vt:lpstr>PowerPoint Presentation</vt:lpstr>
      <vt:lpstr>Covid impact</vt:lpstr>
      <vt:lpstr>Preventive Actions</vt:lpstr>
      <vt:lpstr>Endurance Tests</vt:lpstr>
      <vt:lpstr>MQXFA11 “Resilience Test”</vt:lpstr>
      <vt:lpstr>MQXFA11 “Maverick” Quench History</vt:lpstr>
      <vt:lpstr>Conclusions</vt:lpstr>
      <vt:lpstr>Backup Slides</vt:lpstr>
      <vt:lpstr>MQXFA08 Quench History</vt:lpstr>
      <vt:lpstr>Assessment of MQXFA Data &amp; Travelers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</cp:lastModifiedBy>
  <cp:revision>1183</cp:revision>
  <cp:lastPrinted>2017-02-20T21:06:17Z</cp:lastPrinted>
  <dcterms:created xsi:type="dcterms:W3CDTF">2016-03-23T12:58:39Z</dcterms:created>
  <dcterms:modified xsi:type="dcterms:W3CDTF">2023-02-01T19:25:43Z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