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450" r:id="rId3"/>
    <p:sldId id="457" r:id="rId4"/>
    <p:sldId id="426" r:id="rId5"/>
    <p:sldId id="422" r:id="rId6"/>
    <p:sldId id="435" r:id="rId7"/>
    <p:sldId id="436" r:id="rId8"/>
    <p:sldId id="438" r:id="rId9"/>
    <p:sldId id="452" r:id="rId10"/>
    <p:sldId id="454" r:id="rId11"/>
    <p:sldId id="456" r:id="rId12"/>
    <p:sldId id="442" r:id="rId13"/>
    <p:sldId id="443" r:id="rId14"/>
    <p:sldId id="461" r:id="rId15"/>
    <p:sldId id="458" r:id="rId16"/>
    <p:sldId id="444" r:id="rId17"/>
    <p:sldId id="460" r:id="rId18"/>
    <p:sldId id="449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C4184"/>
    <a:srgbClr val="CED2E3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5907" autoAdjust="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C53EC74-3F92-4D9C-AAC9-56A567CCF642}" type="datetimeFigureOut">
              <a:rPr lang="en-US" smtClean="0"/>
              <a:t>10/27/2021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139192-3011-4C39-B1B7-33D8F85B78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593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4572000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787583"/>
            <a:ext cx="10972800" cy="1263534"/>
          </a:xfrm>
        </p:spPr>
        <p:txBody>
          <a:bodyPr anchor="ctr">
            <a:normAutofit/>
          </a:bodyPr>
          <a:lstStyle>
            <a:lvl1pPr algn="l">
              <a:defRPr sz="5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10300"/>
            <a:ext cx="12192000" cy="0"/>
          </a:xfrm>
          <a:prstGeom prst="line">
            <a:avLst/>
          </a:prstGeom>
          <a:ln w="76200">
            <a:solidFill>
              <a:srgbClr val="4C4184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3333750"/>
            <a:ext cx="7603671" cy="45720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42658" y="6286500"/>
            <a:ext cx="3741728" cy="51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0" y="6282383"/>
            <a:ext cx="521208" cy="5212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2" y="6282383"/>
            <a:ext cx="521208" cy="5212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73" y="6342962"/>
            <a:ext cx="2370792" cy="4000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598" y="6282383"/>
            <a:ext cx="616984" cy="5212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564" y="6282383"/>
            <a:ext cx="536953" cy="52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6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308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0320" y="1529541"/>
            <a:ext cx="4754880" cy="811583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0320" y="2484692"/>
            <a:ext cx="4754880" cy="3687508"/>
          </a:xfrm>
        </p:spPr>
        <p:txBody>
          <a:bodyPr/>
          <a:lstStyle>
            <a:lvl1pPr>
              <a:spcBef>
                <a:spcPts val="2000"/>
              </a:spcBef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861707" y="6636202"/>
            <a:ext cx="3365155" cy="221798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7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10/27/2021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6062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61707" y="6636202"/>
            <a:ext cx="3365155" cy="221798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10/27/2021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594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C9F40-B079-4B71-A627-7266DFEA7F03}" type="slidenum">
              <a:rPr/>
              <a:t>‹#›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61707" y="6636202"/>
            <a:ext cx="3365155" cy="221798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902D-A5F5-4D7D-AAA7-32469BA0BC4D}" type="datetimeFigureOut">
              <a:rPr lang="en-US"/>
              <a:t>10/27/2021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633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solidFill>
              <a:srgbClr val="00206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19" y="465512"/>
            <a:ext cx="350616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0519" y="3746500"/>
            <a:ext cx="3506162" cy="24257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0" y="465513"/>
            <a:ext cx="7048500" cy="5935287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0201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flipH="1">
            <a:off x="4267200" y="0"/>
            <a:ext cx="1" cy="6858000"/>
          </a:xfrm>
          <a:prstGeom prst="line">
            <a:avLst/>
          </a:prstGeom>
          <a:ln w="76200">
            <a:solidFill>
              <a:srgbClr val="002060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466344"/>
            <a:ext cx="3502152" cy="1600200"/>
          </a:xfrm>
        </p:spPr>
        <p:txBody>
          <a:bodyPr anchor="t">
            <a:normAutofit/>
          </a:bodyPr>
          <a:lstStyle>
            <a:lvl1pPr>
              <a:defRPr sz="2800" b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048" y="3749040"/>
            <a:ext cx="3502152" cy="242316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4309872" y="0"/>
            <a:ext cx="7882128" cy="6858000"/>
          </a:xfrm>
        </p:spPr>
        <p:txBody>
          <a:bodyPr tIns="7315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3493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258610D-0376-4D1E-8ED8-29382288BB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783" t="-3"/>
          <a:stretch/>
        </p:blipFill>
        <p:spPr>
          <a:xfrm>
            <a:off x="269032" y="4801396"/>
            <a:ext cx="11653936" cy="178622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1C16CD2-606C-441E-BBA3-51767980C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250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3" y="26278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 userDrawn="1"/>
        </p:nvSpPr>
        <p:spPr bwMode="blackWhite">
          <a:xfrm>
            <a:off x="254951" y="262786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8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9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64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604254"/>
            <a:ext cx="12192000" cy="253746"/>
          </a:xfrm>
          <a:prstGeom prst="rect">
            <a:avLst/>
          </a:prstGeom>
          <a:solidFill>
            <a:srgbClr val="4C418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066800" y="127000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7088" y="6655661"/>
            <a:ext cx="523875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5F4C9F40-B079-4B71-A627-7266DFEA7F0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07471" y="6655661"/>
            <a:ext cx="23241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0402902D-A5F5-4D7D-AAA7-32469BA0BC4D}" type="datetimeFigureOut">
              <a:rPr lang="en-US" smtClean="0"/>
              <a:pPr/>
              <a:t>10/27/2021</a:t>
            </a:fld>
            <a:endParaRPr lang="en-US" dirty="0"/>
          </a:p>
        </p:txBody>
      </p:sp>
      <p:pic>
        <p:nvPicPr>
          <p:cNvPr id="11" name="Picture 2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06481" y="6611207"/>
            <a:ext cx="1404910" cy="24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0" y="6625283"/>
            <a:ext cx="228600" cy="228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89" y="6625283"/>
            <a:ext cx="228600" cy="228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007" y="6625283"/>
            <a:ext cx="257993" cy="2286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98" y="6625283"/>
            <a:ext cx="228600" cy="228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309" y="6616827"/>
            <a:ext cx="236338" cy="22860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32A06DA-7FF5-4DDE-94D0-63A83DB241E8}"/>
              </a:ext>
            </a:extLst>
          </p:cNvPr>
          <p:cNvCxnSpPr/>
          <p:nvPr userDrawn="1"/>
        </p:nvCxnSpPr>
        <p:spPr>
          <a:xfrm>
            <a:off x="0" y="1196392"/>
            <a:ext cx="12192000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9584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ts val="2200"/>
        </a:spcBef>
        <a:buClr>
          <a:schemeClr val="tx1">
            <a:lumMod val="65000"/>
          </a:schemeClr>
        </a:buClr>
        <a:buFont typeface="Arial" pitchFamily="34" charset="0"/>
        <a:buChar char="•"/>
        <a:defRPr sz="2200" kern="12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1pPr>
      <a:lvl2pPr marL="594360" indent="-274320" algn="l" defTabSz="914400" rtl="0" eaLnBrk="1" latinLnBrk="0" hangingPunct="1">
        <a:spcBef>
          <a:spcPts val="1600"/>
        </a:spcBef>
        <a:buClr>
          <a:schemeClr val="tx1">
            <a:lumMod val="65000"/>
          </a:schemeClr>
        </a:buClr>
        <a:buFont typeface="Arial" pitchFamily="34" charset="0"/>
        <a:buChar char="•"/>
        <a:defRPr sz="2000" kern="12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2pPr>
      <a:lvl3pPr marL="868680" indent="-228600" algn="l" defTabSz="914400" rtl="0" eaLnBrk="1" latinLnBrk="0" hangingPunct="1">
        <a:spcBef>
          <a:spcPts val="1200"/>
        </a:spcBef>
        <a:buClr>
          <a:schemeClr val="tx1">
            <a:lumMod val="65000"/>
          </a:schemeClr>
        </a:buClr>
        <a:buFont typeface="Arial" pitchFamily="34" charset="0"/>
        <a:buChar char="•"/>
        <a:defRPr sz="1800" kern="12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ts val="10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4pPr>
      <a:lvl5pPr marL="1417320" indent="-228600" algn="l" defTabSz="914400" rtl="0" eaLnBrk="1" latinLnBrk="0" hangingPunct="1">
        <a:spcBef>
          <a:spcPts val="8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22860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ture.com/articles/s41598-019-41817-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ture.com/articles/s41598-019-41817-7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ture.com/articles/s41598-019-41817-7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ture.com/articles/s41598-019-41817-7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https://www.nature.com/articles/s41598-019-41817-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2771" y="688084"/>
            <a:ext cx="11589229" cy="790097"/>
          </a:xfrm>
        </p:spPr>
        <p:txBody>
          <a:bodyPr>
            <a:noAutofit/>
          </a:bodyPr>
          <a:lstStyle/>
          <a:p>
            <a:r>
              <a:rPr lang="en-US" sz="3400" b="1" i="1" dirty="0">
                <a:solidFill>
                  <a:schemeClr val="accent3"/>
                </a:solidFill>
                <a:latin typeface="Constantia" panose="02030602050306030303" pitchFamily="18" charset="0"/>
              </a:rPr>
              <a:t>Wire Strain Characterization at ASC</a:t>
            </a:r>
            <a:r>
              <a:rPr lang="en-US" sz="3400" b="1" i="1" dirty="0">
                <a:solidFill>
                  <a:schemeClr val="accent3"/>
                </a:solidFill>
                <a:latin typeface="Palatino Linotype" panose="02040502050505030304" pitchFamily="18" charset="0"/>
              </a:rPr>
              <a:t>‒</a:t>
            </a:r>
            <a:r>
              <a:rPr lang="en-US" sz="3400" b="1" i="1" dirty="0">
                <a:solidFill>
                  <a:schemeClr val="accent3"/>
                </a:solidFill>
                <a:latin typeface="Constantia" panose="02030602050306030303" pitchFamily="18" charset="0"/>
              </a:rPr>
              <a:t>NHMFL</a:t>
            </a:r>
            <a:endParaRPr lang="en-US" sz="3400" dirty="0">
              <a:solidFill>
                <a:schemeClr val="accent3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55158" y="5252409"/>
            <a:ext cx="4539903" cy="71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70000"/>
              </a:lnSpc>
              <a:spcBef>
                <a:spcPts val="600"/>
              </a:spcBef>
              <a:spcAft>
                <a:spcPts val="200"/>
              </a:spcAft>
              <a:buClr>
                <a:srgbClr val="B5AE53"/>
              </a:buClr>
              <a:buSzPct val="100000"/>
            </a:pPr>
            <a:r>
              <a:rPr lang="en-US" sz="2400" spc="200" dirty="0">
                <a:solidFill>
                  <a:schemeClr val="accent3"/>
                </a:solidFill>
                <a:latin typeface="Arial Narrow" panose="020B0606020202030204" pitchFamily="34" charset="0"/>
              </a:rPr>
              <a:t>TFD Wire Specification Review</a:t>
            </a:r>
          </a:p>
          <a:p>
            <a:pPr lvl="0">
              <a:lnSpc>
                <a:spcPct val="70000"/>
              </a:lnSpc>
              <a:spcBef>
                <a:spcPts val="600"/>
              </a:spcBef>
              <a:spcAft>
                <a:spcPts val="200"/>
              </a:spcAft>
              <a:buClr>
                <a:srgbClr val="B5AE53"/>
              </a:buClr>
              <a:buSzPct val="100000"/>
            </a:pPr>
            <a:r>
              <a:rPr lang="en-US" sz="2400" spc="200" dirty="0">
                <a:solidFill>
                  <a:schemeClr val="accent3"/>
                </a:solidFill>
                <a:latin typeface="Arial Narrow" panose="020B0606020202030204" pitchFamily="34" charset="0"/>
              </a:rPr>
              <a:t>October 28, 2021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B0886818-D8BE-4C97-9EFD-FD95C1A0B1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7275" y="1889179"/>
            <a:ext cx="10993893" cy="448573"/>
          </a:xfrm>
        </p:spPr>
        <p:txBody>
          <a:bodyPr>
            <a:normAutofit fontScale="92500"/>
          </a:bodyPr>
          <a:lstStyle/>
          <a:p>
            <a:pPr>
              <a:lnSpc>
                <a:spcPct val="70000"/>
              </a:lnSpc>
              <a:spcBef>
                <a:spcPts val="600"/>
              </a:spcBef>
              <a:spcAft>
                <a:spcPts val="200"/>
              </a:spcAft>
              <a:buClr>
                <a:srgbClr val="B5AE53"/>
              </a:buClr>
              <a:buSzPct val="100000"/>
            </a:pPr>
            <a:r>
              <a:rPr lang="en-US" sz="2800" spc="200" dirty="0">
                <a:solidFill>
                  <a:srgbClr val="0070C0"/>
                </a:solidFill>
                <a:latin typeface="Arial Narrow" panose="020B0606020202030204" pitchFamily="34" charset="0"/>
              </a:rPr>
              <a:t>Najib Cheggour, Emsley L. Marks, William Starch, and GianLuca Sabbi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1FE2B8-2619-4A29-AB17-BF92A317963B}"/>
              </a:ext>
            </a:extLst>
          </p:cNvPr>
          <p:cNvSpPr/>
          <p:nvPr/>
        </p:nvSpPr>
        <p:spPr>
          <a:xfrm>
            <a:off x="637275" y="2507464"/>
            <a:ext cx="9386619" cy="66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50000"/>
              </a:lnSpc>
              <a:buClr>
                <a:srgbClr val="B5AE53"/>
              </a:buClr>
              <a:buSzPct val="100000"/>
            </a:pPr>
            <a:r>
              <a:rPr lang="en-US" sz="2400" spc="200" dirty="0">
                <a:solidFill>
                  <a:srgbClr val="FF0000"/>
                </a:solidFill>
                <a:latin typeface="Arial Narrow" panose="020B0606020202030204" pitchFamily="34" charset="0"/>
              </a:rPr>
              <a:t>ASC-NHMFL, Florida State University, Tallahassee, FL 32310</a:t>
            </a:r>
          </a:p>
          <a:p>
            <a:pPr lvl="0">
              <a:lnSpc>
                <a:spcPct val="50000"/>
              </a:lnSpc>
              <a:buClr>
                <a:srgbClr val="B5AE53"/>
              </a:buClr>
              <a:buSzPct val="100000"/>
            </a:pPr>
            <a:endParaRPr lang="en-US" sz="2400" spc="200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lvl="0">
              <a:lnSpc>
                <a:spcPct val="50000"/>
              </a:lnSpc>
              <a:buClr>
                <a:srgbClr val="B5AE53"/>
              </a:buClr>
              <a:buSzPct val="100000"/>
            </a:pPr>
            <a:r>
              <a:rPr lang="en-US" sz="2400" spc="200" dirty="0">
                <a:solidFill>
                  <a:srgbClr val="FF0000"/>
                </a:solidFill>
                <a:latin typeface="Arial Narrow" panose="020B0606020202030204" pitchFamily="34" charset="0"/>
              </a:rPr>
              <a:t>Lawrence Berkeley National Laboratory, Berkeley, CA 94720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E628EA-DB52-4738-BA5C-A53DADEDB8DA}"/>
              </a:ext>
            </a:extLst>
          </p:cNvPr>
          <p:cNvSpPr/>
          <p:nvPr/>
        </p:nvSpPr>
        <p:spPr>
          <a:xfrm>
            <a:off x="637274" y="3695899"/>
            <a:ext cx="58661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200"/>
              </a:spcAft>
              <a:buClr>
                <a:srgbClr val="B5AE53"/>
              </a:buClr>
              <a:buSzPct val="100000"/>
            </a:pPr>
            <a:r>
              <a:rPr lang="en-US" sz="2400" spc="200" dirty="0">
                <a:solidFill>
                  <a:srgbClr val="FFC000"/>
                </a:solidFill>
                <a:latin typeface="Arial Narrow" panose="020B0606020202030204" pitchFamily="34" charset="0"/>
              </a:rPr>
              <a:t>Work for LBNL Subcontract NO. 7560179</a:t>
            </a:r>
          </a:p>
        </p:txBody>
      </p:sp>
    </p:spTree>
    <p:extLst>
      <p:ext uri="{BB962C8B-B14F-4D97-AF65-F5344CB8AC3E}">
        <p14:creationId xmlns:p14="http://schemas.microsoft.com/office/powerpoint/2010/main" val="350286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4" y="1244670"/>
            <a:ext cx="6428232" cy="5423916"/>
          </a:xfrm>
          <a:prstGeom prst="rect">
            <a:avLst/>
          </a:prstGeom>
        </p:spPr>
      </p:pic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10</a:t>
            </a:fld>
            <a:endParaRPr lang="en-US" b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428232" y="1490472"/>
            <a:ext cx="5763768" cy="48737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</a:t>
            </a:r>
            <a:r>
              <a:rPr lang="en-US" i="1" dirty="0" err="1">
                <a:solidFill>
                  <a:schemeClr val="accent3"/>
                </a:solidFill>
                <a:latin typeface="Constantia"/>
                <a:sym typeface="Symbol"/>
              </a:rPr>
              <a:t>I</a:t>
            </a:r>
            <a:r>
              <a:rPr lang="en-US" baseline="-25000" dirty="0" err="1">
                <a:solidFill>
                  <a:schemeClr val="accent3"/>
                </a:solidFill>
                <a:latin typeface="Constantia"/>
                <a:sym typeface="Symbol"/>
              </a:rPr>
              <a:t>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dependence on </a:t>
            </a:r>
            <a:r>
              <a:rPr lang="en-US" i="1" dirty="0">
                <a:solidFill>
                  <a:srgbClr val="0000FF"/>
                </a:solidFill>
                <a:latin typeface="Constantia"/>
                <a:sym typeface="Symbol"/>
              </a:rPr>
              <a:t>intrinsic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strain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16.4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 for two samples.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Summary for three samples, three taps each, one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16.3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 and two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16.4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T: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065379"/>
              </p:ext>
            </p:extLst>
          </p:nvPr>
        </p:nvGraphicFramePr>
        <p:xfrm>
          <a:off x="6428232" y="3600493"/>
          <a:ext cx="5550408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3662">
                  <a:extLst>
                    <a:ext uri="{9D8B030D-6E8A-4147-A177-3AD203B41FA5}">
                      <a16:colId xmlns:a16="http://schemas.microsoft.com/office/drawing/2014/main" val="1085438625"/>
                    </a:ext>
                  </a:extLst>
                </a:gridCol>
                <a:gridCol w="715098">
                  <a:extLst>
                    <a:ext uri="{9D8B030D-6E8A-4147-A177-3AD203B41FA5}">
                      <a16:colId xmlns:a16="http://schemas.microsoft.com/office/drawing/2014/main" val="2602940535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3298938159"/>
                    </a:ext>
                  </a:extLst>
                </a:gridCol>
                <a:gridCol w="795528">
                  <a:extLst>
                    <a:ext uri="{9D8B030D-6E8A-4147-A177-3AD203B41FA5}">
                      <a16:colId xmlns:a16="http://schemas.microsoft.com/office/drawing/2014/main" val="3945075125"/>
                    </a:ext>
                  </a:extLst>
                </a:gridCol>
                <a:gridCol w="813816">
                  <a:extLst>
                    <a:ext uri="{9D8B030D-6E8A-4147-A177-3AD203B41FA5}">
                      <a16:colId xmlns:a16="http://schemas.microsoft.com/office/drawing/2014/main" val="2913959934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1844741149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585772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 of segments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300" baseline="-25000" dirty="0">
                          <a:effectLst/>
                        </a:rPr>
                        <a:t>irr,0 </a:t>
                      </a:r>
                      <a:r>
                        <a:rPr lang="en-US" sz="1300" dirty="0">
                          <a:effectLst/>
                        </a:rPr>
                        <a:t>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300" baseline="-25000" dirty="0">
                          <a:effectLst/>
                        </a:rPr>
                        <a:t>irr,0 </a:t>
                      </a:r>
                      <a:r>
                        <a:rPr lang="en-US" sz="1300" dirty="0">
                          <a:effectLst/>
                        </a:rPr>
                        <a:t>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Spread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Sigma 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 err="1">
                          <a:effectLst/>
                        </a:rPr>
                        <a:t>I</a:t>
                      </a:r>
                      <a:r>
                        <a:rPr lang="en-US" sz="1300" baseline="-25000" dirty="0" err="1">
                          <a:effectLst/>
                        </a:rPr>
                        <a:t>c</a:t>
                      </a:r>
                      <a:r>
                        <a:rPr lang="en-US" sz="1300" baseline="-25000" dirty="0">
                          <a:effectLst/>
                        </a:rPr>
                        <a:t>-max</a:t>
                      </a:r>
                      <a:r>
                        <a:rPr lang="en-US" sz="1300" dirty="0">
                          <a:effectLst/>
                        </a:rPr>
                        <a:t> (A)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Sigma (A)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6757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r>
                        <a:rPr lang="en-US" sz="1300" dirty="0">
                          <a:solidFill>
                            <a:srgbClr val="4C4184"/>
                          </a:solidFill>
                          <a:effectLst/>
                        </a:rPr>
                        <a:t>9</a:t>
                      </a:r>
                      <a:endParaRPr lang="en-US" sz="1300" dirty="0">
                        <a:solidFill>
                          <a:srgbClr val="4C4184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4C4184"/>
                          </a:solidFill>
                          <a:effectLst/>
                        </a:rPr>
                        <a:t>681 ͦ C/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4C4184"/>
                          </a:solidFill>
                          <a:effectLst/>
                        </a:rPr>
                        <a:t>50 </a:t>
                      </a:r>
                      <a:r>
                        <a:rPr lang="en-US" sz="1300" b="1" dirty="0" err="1">
                          <a:solidFill>
                            <a:srgbClr val="4C4184"/>
                          </a:solidFill>
                          <a:effectLst/>
                        </a:rPr>
                        <a:t>hrs</a:t>
                      </a:r>
                      <a:endParaRPr lang="en-US" sz="1300" b="1" dirty="0">
                        <a:solidFill>
                          <a:srgbClr val="4C4184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0.38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0.35 –0.39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0.013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Maybe ≥ 640 A?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?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8569433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42EBCA9C-A5DB-418C-A522-FBC197A6F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672" y="235792"/>
            <a:ext cx="10506456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681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 – I</a:t>
            </a:r>
            <a:r>
              <a:rPr lang="en-US" sz="36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(</a:t>
            </a:r>
            <a:r>
              <a:rPr lang="el-GR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ε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 at </a:t>
            </a:r>
            <a:r>
              <a:rPr lang="en-US" sz="33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16.4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T (Billet 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20506-4A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94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44" y="1241387"/>
            <a:ext cx="6249924" cy="5423916"/>
          </a:xfrm>
          <a:prstGeom prst="rect">
            <a:avLst/>
          </a:prstGeom>
        </p:spPr>
      </p:pic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11</a:t>
            </a:fld>
            <a:endParaRPr lang="en-US" b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428232" y="1490472"/>
            <a:ext cx="5763768" cy="48737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</a:t>
            </a:r>
            <a:r>
              <a:rPr lang="en-US" i="1" dirty="0" err="1">
                <a:solidFill>
                  <a:schemeClr val="accent3"/>
                </a:solidFill>
                <a:latin typeface="Constantia"/>
                <a:sym typeface="Symbol"/>
              </a:rPr>
              <a:t>I</a:t>
            </a:r>
            <a:r>
              <a:rPr lang="en-US" baseline="-25000" dirty="0" err="1">
                <a:solidFill>
                  <a:schemeClr val="accent3"/>
                </a:solidFill>
                <a:latin typeface="Constantia"/>
                <a:sym typeface="Symbol"/>
              </a:rPr>
              <a:t>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dependence on </a:t>
            </a:r>
            <a:r>
              <a:rPr lang="en-US" i="1" dirty="0">
                <a:solidFill>
                  <a:srgbClr val="0000FF"/>
                </a:solidFill>
                <a:latin typeface="Constantia"/>
                <a:sym typeface="Symbol"/>
              </a:rPr>
              <a:t>applied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strain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16.4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 for two samples.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Summary for two samples, three taps each,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16.4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T: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326692"/>
              </p:ext>
            </p:extLst>
          </p:nvPr>
        </p:nvGraphicFramePr>
        <p:xfrm>
          <a:off x="6428232" y="3099397"/>
          <a:ext cx="5550408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3662">
                  <a:extLst>
                    <a:ext uri="{9D8B030D-6E8A-4147-A177-3AD203B41FA5}">
                      <a16:colId xmlns:a16="http://schemas.microsoft.com/office/drawing/2014/main" val="1085438625"/>
                    </a:ext>
                  </a:extLst>
                </a:gridCol>
                <a:gridCol w="715098">
                  <a:extLst>
                    <a:ext uri="{9D8B030D-6E8A-4147-A177-3AD203B41FA5}">
                      <a16:colId xmlns:a16="http://schemas.microsoft.com/office/drawing/2014/main" val="2602940535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3298938159"/>
                    </a:ext>
                  </a:extLst>
                </a:gridCol>
                <a:gridCol w="795528">
                  <a:extLst>
                    <a:ext uri="{9D8B030D-6E8A-4147-A177-3AD203B41FA5}">
                      <a16:colId xmlns:a16="http://schemas.microsoft.com/office/drawing/2014/main" val="3945075125"/>
                    </a:ext>
                  </a:extLst>
                </a:gridCol>
                <a:gridCol w="813816">
                  <a:extLst>
                    <a:ext uri="{9D8B030D-6E8A-4147-A177-3AD203B41FA5}">
                      <a16:colId xmlns:a16="http://schemas.microsoft.com/office/drawing/2014/main" val="2913959934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1844741149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585772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 of segments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300" baseline="-25000" dirty="0">
                          <a:effectLst/>
                        </a:rPr>
                        <a:t>irr,0 </a:t>
                      </a:r>
                      <a:r>
                        <a:rPr lang="en-US" sz="1300" dirty="0">
                          <a:effectLst/>
                        </a:rPr>
                        <a:t>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300" baseline="-25000" dirty="0">
                          <a:effectLst/>
                        </a:rPr>
                        <a:t>irr,0 </a:t>
                      </a:r>
                      <a:r>
                        <a:rPr lang="en-US" sz="1300" dirty="0">
                          <a:effectLst/>
                        </a:rPr>
                        <a:t>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Spread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Sigma 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 err="1">
                          <a:effectLst/>
                        </a:rPr>
                        <a:t>I</a:t>
                      </a:r>
                      <a:r>
                        <a:rPr lang="en-US" sz="1300" baseline="-25000" dirty="0" err="1">
                          <a:effectLst/>
                        </a:rPr>
                        <a:t>c</a:t>
                      </a:r>
                      <a:r>
                        <a:rPr lang="en-US" sz="1300" baseline="-25000" dirty="0">
                          <a:effectLst/>
                        </a:rPr>
                        <a:t>-max</a:t>
                      </a:r>
                      <a:r>
                        <a:rPr lang="en-US" sz="1300" dirty="0">
                          <a:effectLst/>
                        </a:rPr>
                        <a:t> (A)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Sigma (A)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6757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r>
                        <a:rPr lang="en-US" sz="1300" dirty="0">
                          <a:solidFill>
                            <a:srgbClr val="4C4184"/>
                          </a:solidFill>
                          <a:effectLst/>
                        </a:rPr>
                        <a:t>6</a:t>
                      </a:r>
                      <a:endParaRPr lang="en-US" sz="1300" dirty="0">
                        <a:solidFill>
                          <a:srgbClr val="4C4184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4C4184"/>
                          </a:solidFill>
                          <a:effectLst/>
                        </a:rPr>
                        <a:t>695 ͦ C/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4C4184"/>
                          </a:solidFill>
                          <a:effectLst/>
                        </a:rPr>
                        <a:t>50 </a:t>
                      </a:r>
                      <a:r>
                        <a:rPr lang="en-US" sz="1300" b="1" dirty="0" err="1">
                          <a:solidFill>
                            <a:srgbClr val="4C4184"/>
                          </a:solidFill>
                          <a:effectLst/>
                        </a:rPr>
                        <a:t>hrs</a:t>
                      </a:r>
                      <a:endParaRPr lang="en-US" sz="1300" b="1" dirty="0">
                        <a:solidFill>
                          <a:srgbClr val="4C4184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0.39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0.36 –0.41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0.006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Maybe ≥ 640 A?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?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8569433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0AD07082-B304-45BD-B77D-1A17FFC6C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672" y="235792"/>
            <a:ext cx="10506456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695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 – I</a:t>
            </a:r>
            <a:r>
              <a:rPr lang="en-US" sz="36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(</a:t>
            </a:r>
            <a:r>
              <a:rPr lang="el-GR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ε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 at </a:t>
            </a:r>
            <a:r>
              <a:rPr lang="en-US" sz="33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16.4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T (Billet 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20506-4A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13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8532" y="218240"/>
            <a:ext cx="6909816" cy="636422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56818" y="235792"/>
            <a:ext cx="11159694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Strain Irreversibility Cliff in this RRP 162/169 wire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12</a:t>
            </a:fld>
            <a:endParaRPr lang="en-US" b="1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428232" y="1490472"/>
            <a:ext cx="5763768" cy="44805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</a:t>
            </a:r>
            <a:r>
              <a:rPr lang="en-US" i="1" dirty="0">
                <a:solidFill>
                  <a:schemeClr val="accent3"/>
                </a:solidFill>
                <a:latin typeface="Constantia"/>
                <a:sym typeface="Symbol"/>
              </a:rPr>
              <a:t>SIC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for two </a:t>
            </a:r>
            <a:r>
              <a: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108/127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standard-Sn and </a:t>
            </a:r>
            <a:r>
              <a:rPr lang="en-US" dirty="0" err="1">
                <a:solidFill>
                  <a:schemeClr val="accent3"/>
                </a:solidFill>
                <a:latin typeface="Constantia"/>
                <a:sym typeface="Symbol"/>
              </a:rPr>
              <a:t>Ti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-doped RRP billets (published in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  <a:hlinkClick r:id="rId4"/>
              </a:rPr>
              <a:t>https://www.nature.com/articles/s41598-019-41817-7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)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417695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1650" y="209614"/>
            <a:ext cx="7126224" cy="6364224"/>
          </a:xfrm>
          <a:prstGeom prst="rect">
            <a:avLst/>
          </a:prstGeom>
        </p:spPr>
      </p:pic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13</a:t>
            </a:fld>
            <a:endParaRPr lang="en-US" b="1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428232" y="1490472"/>
            <a:ext cx="5763768" cy="44805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</a:t>
            </a:r>
            <a:r>
              <a:rPr lang="en-US" i="1" dirty="0">
                <a:solidFill>
                  <a:schemeClr val="accent3"/>
                </a:solidFill>
                <a:latin typeface="Constantia"/>
                <a:sym typeface="Symbol"/>
              </a:rPr>
              <a:t>SIC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for two </a:t>
            </a:r>
            <a:r>
              <a: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108/127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standard-Sn and </a:t>
            </a:r>
            <a:r>
              <a:rPr lang="en-US" dirty="0" err="1">
                <a:solidFill>
                  <a:schemeClr val="accent3"/>
                </a:solidFill>
                <a:latin typeface="Constantia"/>
                <a:sym typeface="Symbol"/>
              </a:rPr>
              <a:t>Ti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-doped RRP billets (published in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  <a:hlinkClick r:id="rId4"/>
              </a:rPr>
              <a:t>https://www.nature.com/articles/s41598-019-41817-7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)</a:t>
            </a: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56818" y="235792"/>
            <a:ext cx="11159694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Strain Irreversibility Cliff in this RRP 162/169 wire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79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1650" y="209614"/>
            <a:ext cx="7126224" cy="6364224"/>
          </a:xfrm>
          <a:prstGeom prst="rect">
            <a:avLst/>
          </a:prstGeom>
        </p:spPr>
      </p:pic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14</a:t>
            </a:fld>
            <a:endParaRPr lang="en-US" b="1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428232" y="1490472"/>
            <a:ext cx="5763768" cy="44805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</a:t>
            </a:r>
            <a:r>
              <a:rPr lang="en-US" i="1" dirty="0">
                <a:solidFill>
                  <a:schemeClr val="accent3"/>
                </a:solidFill>
                <a:latin typeface="Constantia"/>
                <a:sym typeface="Symbol"/>
              </a:rPr>
              <a:t>SIC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for two </a:t>
            </a:r>
            <a:r>
              <a: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108/127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standard-Sn and </a:t>
            </a:r>
            <a:r>
              <a:rPr lang="en-US" dirty="0" err="1">
                <a:solidFill>
                  <a:schemeClr val="accent3"/>
                </a:solidFill>
                <a:latin typeface="Constantia"/>
                <a:sym typeface="Symbol"/>
              </a:rPr>
              <a:t>Ti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-doped RRP billets (published in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  <a:hlinkClick r:id="rId4"/>
              </a:rPr>
              <a:t>https://www.nature.com/articles/s41598-019-41817-7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)</a:t>
            </a: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Results obtained so far on two RRP </a:t>
            </a:r>
            <a:r>
              <a: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162/169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billets are also shown for comparisons. SIC might be shifted slightly to lower temperatures but cannot be confirmed for sure.</a:t>
            </a: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The general trend seems similar to 108/127 RRP billets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56818" y="235792"/>
            <a:ext cx="11159694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Strain Irreversibility Cliff in this RRP 162/169 wire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45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F176BB-3D22-4C98-99A8-71B7D07EE5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061" y="1864295"/>
            <a:ext cx="10384972" cy="3571619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940F718D-ED5E-4FC8-AAC6-814AB2348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291" y="235792"/>
            <a:ext cx="11848261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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3600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CuSn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-phase Disease in samples reacted at 620 °C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B66A8D-8F0E-4CD0-B296-94389E611CD2}"/>
              </a:ext>
            </a:extLst>
          </p:cNvPr>
          <p:cNvSpPr txBox="1"/>
          <p:nvPr/>
        </p:nvSpPr>
        <p:spPr>
          <a:xfrm>
            <a:off x="1998451" y="5596070"/>
            <a:ext cx="9319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onstantia" panose="02030602050306030303" pitchFamily="18" charset="0"/>
              </a:rPr>
              <a:t>Presence of the </a:t>
            </a:r>
            <a:r>
              <a:rPr lang="en-US" sz="2400" i="1" dirty="0">
                <a:solidFill>
                  <a:srgbClr val="FF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</a:t>
            </a:r>
            <a:r>
              <a:rPr lang="en-US" sz="2400" dirty="0">
                <a:solidFill>
                  <a:srgbClr val="FF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-</a:t>
            </a:r>
            <a:r>
              <a:rPr lang="en-US" sz="2400" dirty="0" err="1">
                <a:solidFill>
                  <a:srgbClr val="FF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CuSn</a:t>
            </a:r>
            <a:r>
              <a:rPr lang="en-US" sz="2400" dirty="0">
                <a:solidFill>
                  <a:srgbClr val="FF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-phase confirmed in samples reacted at 620 C</a:t>
            </a:r>
            <a:endParaRPr lang="en-US" sz="24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568BEA-76C1-40F9-BD57-BB921C90B5DC}"/>
              </a:ext>
            </a:extLst>
          </p:cNvPr>
          <p:cNvSpPr txBox="1"/>
          <p:nvPr/>
        </p:nvSpPr>
        <p:spPr>
          <a:xfrm>
            <a:off x="8099064" y="1457060"/>
            <a:ext cx="3937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Constantia" panose="02030602050306030303" pitchFamily="18" charset="0"/>
              </a:rPr>
              <a:t>Micrograph made by Elzbieta Krekora</a:t>
            </a:r>
          </a:p>
        </p:txBody>
      </p:sp>
      <p:sp>
        <p:nvSpPr>
          <p:cNvPr id="5" name="Oval 4"/>
          <p:cNvSpPr/>
          <p:nvPr/>
        </p:nvSpPr>
        <p:spPr>
          <a:xfrm>
            <a:off x="1682150" y="5004857"/>
            <a:ext cx="897147" cy="465561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txBody>
          <a:bodyPr rtlCol="0" anchor="ctr">
            <a:spAutoFit/>
          </a:bodyPr>
          <a:lstStyle/>
          <a:p>
            <a:pPr algn="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336210" y="4569508"/>
            <a:ext cx="897147" cy="465561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txBody>
          <a:bodyPr rtlCol="0" anchor="ctr">
            <a:spAutoFit/>
          </a:bodyPr>
          <a:lstStyle/>
          <a:p>
            <a:pPr algn="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8992605" y="3733897"/>
            <a:ext cx="1590424" cy="518925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txBody>
          <a:bodyPr rtlCol="0" anchor="ctr">
            <a:spAutoFit/>
          </a:bodyPr>
          <a:lstStyle/>
          <a:p>
            <a:pPr algn="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147314" y="2127857"/>
            <a:ext cx="1431984" cy="426723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txBody>
          <a:bodyPr rtlCol="0" anchor="ctr">
            <a:spAutoFit/>
          </a:bodyPr>
          <a:lstStyle/>
          <a:p>
            <a:pPr algn="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998452" y="3957961"/>
            <a:ext cx="897147" cy="465561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txBody>
          <a:bodyPr rtlCol="0" anchor="ctr">
            <a:spAutoFit/>
          </a:bodyPr>
          <a:lstStyle/>
          <a:p>
            <a:pPr algn="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942052" y="4698773"/>
            <a:ext cx="897147" cy="465561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txBody>
          <a:bodyPr rtlCol="0" anchor="ctr">
            <a:spAutoFit/>
          </a:bodyPr>
          <a:lstStyle/>
          <a:p>
            <a:pPr algn="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33357" y="1881719"/>
            <a:ext cx="2409646" cy="492275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txBody>
          <a:bodyPr rtlCol="0" anchor="ctr">
            <a:spAutoFit/>
          </a:bodyPr>
          <a:lstStyle/>
          <a:p>
            <a:pPr algn="r"/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12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44" y="1238128"/>
            <a:ext cx="6249924" cy="5423916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82296" y="235792"/>
            <a:ext cx="12399264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“elbow” is present – should HT be increased &gt; 665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C?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16</a:t>
            </a:fld>
            <a:endParaRPr lang="en-US" b="1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428232" y="1490472"/>
            <a:ext cx="5763768" cy="44805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Notice the “elbow” at high values of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baseline="-25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0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, consistent with published data on a Hi-</a:t>
            </a:r>
            <a:r>
              <a:rPr lang="en-US" dirty="0" err="1">
                <a:solidFill>
                  <a:schemeClr val="accent3"/>
                </a:solidFill>
                <a:latin typeface="Constantia"/>
                <a:sym typeface="Symbol"/>
              </a:rPr>
              <a:t>Lumi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pre-production billet (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  <a:hlinkClick r:id="rId4"/>
              </a:rPr>
              <a:t>https://www.nature.com/articles/s41598-019-41817-7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; Figure </a:t>
            </a:r>
            <a:r>
              <a: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8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)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Increasing HT temperature beyond </a:t>
            </a:r>
            <a:r>
              <a: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665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°C might further improve strain properties.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</p:txBody>
      </p:sp>
      <p:sp>
        <p:nvSpPr>
          <p:cNvPr id="10" name="Oval 9"/>
          <p:cNvSpPr/>
          <p:nvPr/>
        </p:nvSpPr>
        <p:spPr>
          <a:xfrm rot="16977013">
            <a:off x="4561109" y="3030641"/>
            <a:ext cx="1227122" cy="809321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r"/>
            <a:endParaRPr lang="en-US" dirty="0">
              <a:ln w="9525">
                <a:solidFill>
                  <a:schemeClr val="tx1"/>
                </a:solidFill>
                <a:prstDash val="lgDash"/>
              </a:ln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2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193" y="1621765"/>
            <a:ext cx="5954268" cy="4815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86" y="1621765"/>
            <a:ext cx="5707380" cy="4817364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2976" y="235792"/>
            <a:ext cx="10580643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“elbow” disappears for HTs at 681 and 695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17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03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07034" y="1688842"/>
            <a:ext cx="11869947" cy="473995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Despite experimental challenges for characterizing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-mm diameter RRP Nb3Sn wires, we were able to obtain strain data on samples reacted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620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,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665, 681, 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and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695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8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C for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hours 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US" sz="1700" dirty="0">
                <a:solidFill>
                  <a:srgbClr val="141313"/>
                </a:solidFill>
                <a:latin typeface="Constantia" panose="02030602050306030303" pitchFamily="18" charset="0"/>
              </a:rPr>
              <a:t>Value of </a:t>
            </a:r>
            <a:r>
              <a:rPr lang="en-US" sz="1700" i="1" dirty="0">
                <a:solidFill>
                  <a:srgbClr val="141313"/>
                </a:solidFill>
                <a:latin typeface="Constantia" panose="02030602050306030303" pitchFamily="18" charset="0"/>
              </a:rPr>
              <a:t>I</a:t>
            </a:r>
            <a:r>
              <a:rPr lang="en-US" sz="1700" baseline="-25000" dirty="0">
                <a:solidFill>
                  <a:srgbClr val="141313"/>
                </a:solidFill>
                <a:latin typeface="Constantia" panose="02030602050306030303" pitchFamily="18" charset="0"/>
              </a:rPr>
              <a:t>c-max</a:t>
            </a:r>
            <a:r>
              <a:rPr lang="en-US" sz="1700" dirty="0">
                <a:solidFill>
                  <a:srgbClr val="141313"/>
                </a:solidFill>
                <a:latin typeface="Constantia" panose="02030602050306030303" pitchFamily="18" charset="0"/>
              </a:rPr>
              <a:t> increased by at least </a:t>
            </a:r>
            <a:r>
              <a:rPr lang="en-US" sz="1700" dirty="0">
                <a:solidFill>
                  <a:srgbClr val="1413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en-US" sz="1700" dirty="0">
                <a:solidFill>
                  <a:srgbClr val="141313"/>
                </a:solidFill>
                <a:latin typeface="Constantia" panose="02030602050306030303" pitchFamily="18" charset="0"/>
              </a:rPr>
              <a:t> % for samples reacted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665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8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C as compared to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620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8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C</a:t>
            </a:r>
            <a:endParaRPr lang="en-US" sz="1700" dirty="0">
              <a:solidFill>
                <a:srgbClr val="141313"/>
              </a:solidFill>
              <a:latin typeface="Constantia" panose="02030602050306030303" pitchFamily="18" charset="0"/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 Value of </a:t>
            </a:r>
            <a:r>
              <a:rPr lang="el-GR" sz="1800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sz="1800" baseline="-25000" dirty="0">
                <a:solidFill>
                  <a:schemeClr val="accent3"/>
                </a:solidFill>
                <a:latin typeface="Constantia"/>
                <a:sym typeface="Symbol"/>
              </a:rPr>
              <a:t>irr,</a:t>
            </a:r>
            <a:r>
              <a:rPr lang="en-US" sz="1800" baseline="-25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0</a:t>
            </a:r>
            <a:r>
              <a:rPr lang="en-US" sz="1800" baseline="-25000" dirty="0">
                <a:solidFill>
                  <a:schemeClr val="accent3"/>
                </a:solidFill>
                <a:latin typeface="Constantia"/>
                <a:sym typeface="Symbol"/>
              </a:rPr>
              <a:t> 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increased from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 % to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 % by increasing HT temperature from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620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8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C to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665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8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C, signaling the existence of SIC. Presence of the </a:t>
            </a:r>
            <a:r>
              <a:rPr lang="en-US" sz="1700" i="1" dirty="0">
                <a:solidFill>
                  <a:schemeClr val="accent3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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-</a:t>
            </a:r>
            <a:r>
              <a:rPr lang="en-US" sz="1700" dirty="0" err="1">
                <a:solidFill>
                  <a:schemeClr val="accent3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CuSn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-phase causing the SIC was confirmed in samples reacted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620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8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C.</a:t>
            </a:r>
            <a:r>
              <a:rPr lang="en-US" sz="1700" dirty="0">
                <a:solidFill>
                  <a:srgbClr val="FF0000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 </a:t>
            </a:r>
            <a:endParaRPr lang="en-US" sz="1700" dirty="0">
              <a:solidFill>
                <a:schemeClr val="accent3"/>
              </a:solidFill>
              <a:latin typeface="Constantia" panose="02030602050306030303" pitchFamily="18" charset="0"/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Further increase of </a:t>
            </a:r>
            <a:r>
              <a:rPr lang="el-GR" sz="1600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sz="1600" baseline="-25000" dirty="0">
                <a:solidFill>
                  <a:schemeClr val="accent3"/>
                </a:solidFill>
                <a:latin typeface="Constantia"/>
                <a:sym typeface="Symbol"/>
              </a:rPr>
              <a:t>irr,</a:t>
            </a:r>
            <a:r>
              <a:rPr lang="en-US" sz="1600" baseline="-25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0</a:t>
            </a:r>
            <a:r>
              <a:rPr lang="en-US" sz="1600" baseline="-25000" dirty="0">
                <a:solidFill>
                  <a:schemeClr val="accent3"/>
                </a:solidFill>
                <a:latin typeface="Constantia"/>
                <a:sym typeface="Symbol"/>
              </a:rPr>
              <a:t> </a:t>
            </a:r>
            <a:r>
              <a:rPr lang="en-US" sz="1600" dirty="0">
                <a:solidFill>
                  <a:schemeClr val="accent3"/>
                </a:solidFill>
                <a:latin typeface="Constantia"/>
                <a:sym typeface="Symbol"/>
              </a:rPr>
              <a:t>to </a:t>
            </a:r>
            <a:r>
              <a:rPr lang="en-US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0.39 % </a:t>
            </a:r>
            <a:r>
              <a:rPr lang="en-US" sz="1600" dirty="0">
                <a:solidFill>
                  <a:schemeClr val="accent3"/>
                </a:solidFill>
                <a:latin typeface="Constantia" panose="02030602050306030303" pitchFamily="18" charset="0"/>
              </a:rPr>
              <a:t>for samples </a:t>
            </a:r>
            <a:r>
              <a:rPr lang="en-US" sz="1600" dirty="0" err="1">
                <a:solidFill>
                  <a:schemeClr val="accent3"/>
                </a:solidFill>
                <a:latin typeface="Constantia" panose="02030602050306030303" pitchFamily="18" charset="0"/>
              </a:rPr>
              <a:t>HT’ed</a:t>
            </a:r>
            <a:r>
              <a:rPr lang="en-US" sz="1600" dirty="0">
                <a:solidFill>
                  <a:schemeClr val="accent3"/>
                </a:solidFill>
                <a:latin typeface="Constantia" panose="02030602050306030303" pitchFamily="18" charset="0"/>
              </a:rPr>
              <a:t> at </a:t>
            </a:r>
            <a:r>
              <a:rPr lang="en-US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681 </a:t>
            </a:r>
            <a:r>
              <a:rPr lang="en-US" sz="1600" dirty="0">
                <a:solidFill>
                  <a:schemeClr val="accent3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and</a:t>
            </a:r>
            <a:r>
              <a:rPr lang="en-US" sz="1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695</a:t>
            </a:r>
            <a:r>
              <a:rPr lang="en-US" sz="16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6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600" dirty="0">
                <a:solidFill>
                  <a:schemeClr val="accent3"/>
                </a:solidFill>
                <a:latin typeface="Constantia" panose="02030602050306030303" pitchFamily="18" charset="0"/>
              </a:rPr>
              <a:t>C. Not clear if this increase is a variation from billet to billet or due to the HT temperature itself.</a:t>
            </a:r>
            <a:endParaRPr lang="en-US" sz="17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US" sz="1700" i="1" dirty="0" err="1">
                <a:solidFill>
                  <a:schemeClr val="accent3"/>
                </a:solidFill>
                <a:latin typeface="Constantia" panose="02030602050306030303" pitchFamily="18" charset="0"/>
              </a:rPr>
              <a:t>I</a:t>
            </a:r>
            <a:r>
              <a:rPr lang="en-US" sz="1700" baseline="-25000" dirty="0" err="1">
                <a:solidFill>
                  <a:schemeClr val="accent3"/>
                </a:solidFill>
                <a:latin typeface="Constantia" panose="02030602050306030303" pitchFamily="18" charset="0"/>
              </a:rPr>
              <a:t>c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(</a:t>
            </a:r>
            <a:r>
              <a:rPr lang="en-US" sz="1700" i="1" dirty="0">
                <a:solidFill>
                  <a:schemeClr val="accent3"/>
                </a:solidFill>
                <a:latin typeface="Constantia" panose="02030602050306030303" pitchFamily="18" charset="0"/>
                <a:sym typeface="Symbol" panose="05050102010706020507" pitchFamily="18" charset="2"/>
              </a:rPr>
              <a:t>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) degradation in the irreversible regime is significantly less in samples reacted at </a:t>
            </a: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681 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  <a:cs typeface="Arial" panose="020B0604020202020204" pitchFamily="34" charset="0"/>
              </a:rPr>
              <a:t>and</a:t>
            </a: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695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8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C compared to samples reacted at </a:t>
            </a: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665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8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C. There may be some benefits in doing heat-treatments at least </a:t>
            </a: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680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18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C (instead of </a:t>
            </a: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665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 </a:t>
            </a:r>
            <a:r>
              <a:rPr lang="en-US" sz="2000" dirty="0">
                <a:solidFill>
                  <a:schemeClr val="accent3"/>
                </a:solidFill>
                <a:latin typeface="Constantia"/>
                <a:sym typeface="Symbol"/>
              </a:rPr>
              <a:t>°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C).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General strain behavior of 162/169 RRP wire seems to follow that of </a:t>
            </a:r>
            <a:r>
              <a:rPr lang="en-US" sz="1800" dirty="0" err="1">
                <a:solidFill>
                  <a:schemeClr val="accent3"/>
                </a:solidFill>
                <a:latin typeface="Constantia" panose="02030602050306030303" pitchFamily="18" charset="0"/>
              </a:rPr>
              <a:t>Ti</a:t>
            </a:r>
            <a:r>
              <a:rPr lang="en-US" sz="1800" dirty="0">
                <a:solidFill>
                  <a:schemeClr val="accent3"/>
                </a:solidFill>
                <a:latin typeface="Constantia" panose="02030602050306030303" pitchFamily="18" charset="0"/>
              </a:rPr>
              <a:t>-doped, standard-Sn, 108/127 RRP wires</a:t>
            </a:r>
            <a:endParaRPr lang="en-US" sz="1700" dirty="0">
              <a:solidFill>
                <a:schemeClr val="accent3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18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037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28016" y="1214946"/>
            <a:ext cx="12085255" cy="5279159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Work exploratory in nature, guided by the results obtained on HL-LHC RRP Nb</a:t>
            </a:r>
            <a:r>
              <a:rPr lang="en-US" sz="1700" baseline="-25000" dirty="0">
                <a:solidFill>
                  <a:schemeClr val="accent3"/>
                </a:solidFill>
                <a:latin typeface="Constantia" panose="02030602050306030303" pitchFamily="18" charset="0"/>
              </a:rPr>
              <a:t>3</a:t>
            </a:r>
            <a:r>
              <a:rPr lang="en-US" sz="1700" dirty="0">
                <a:solidFill>
                  <a:schemeClr val="accent3"/>
                </a:solidFill>
                <a:latin typeface="Constantia" panose="02030602050306030303" pitchFamily="18" charset="0"/>
              </a:rPr>
              <a:t>Sn wires.</a:t>
            </a:r>
          </a:p>
          <a:p>
            <a:pPr marL="0" indent="0">
              <a:buClr>
                <a:srgbClr val="0070C0"/>
              </a:buClr>
              <a:buNone/>
            </a:pPr>
            <a:endParaRPr lang="en-US" sz="1700" dirty="0">
              <a:solidFill>
                <a:schemeClr val="accent3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2</a:t>
            </a:fld>
            <a:endParaRPr lang="en-US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EA1B2C-BE3A-488F-BD59-245FAF514414}"/>
              </a:ext>
            </a:extLst>
          </p:cNvPr>
          <p:cNvSpPr/>
          <p:nvPr/>
        </p:nvSpPr>
        <p:spPr>
          <a:xfrm>
            <a:off x="4151758" y="6187718"/>
            <a:ext cx="5452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eaLnBrk="0" hangingPunct="0">
              <a:buClr>
                <a:srgbClr val="04617B"/>
              </a:buClr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  <a:hlinkClick r:id="rId2"/>
              </a:rPr>
              <a:t>https://www.nature.com/articles/s41598-019-41817-7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)</a:t>
            </a:r>
            <a:endParaRPr lang="en-US" dirty="0">
              <a:solidFill>
                <a:schemeClr val="accent3"/>
              </a:solidFill>
              <a:latin typeface="Constanti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0184B2-3379-4576-A900-C2C34518876F}"/>
              </a:ext>
            </a:extLst>
          </p:cNvPr>
          <p:cNvSpPr txBox="1"/>
          <p:nvPr/>
        </p:nvSpPr>
        <p:spPr>
          <a:xfrm>
            <a:off x="8231715" y="3261048"/>
            <a:ext cx="3897586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3"/>
                </a:solidFill>
                <a:latin typeface="Constantia" panose="02030602050306030303" pitchFamily="18" charset="0"/>
              </a:rPr>
              <a:t>I</a:t>
            </a:r>
            <a:r>
              <a:rPr lang="en-US" baseline="-25000" dirty="0">
                <a:solidFill>
                  <a:schemeClr val="accent3"/>
                </a:solidFill>
                <a:latin typeface="Constantia" panose="02030602050306030303" pitchFamily="18" charset="0"/>
              </a:rPr>
              <a:t>c</a:t>
            </a:r>
            <a:r>
              <a:rPr lang="en-US" dirty="0">
                <a:solidFill>
                  <a:schemeClr val="accent3"/>
                </a:solidFill>
                <a:latin typeface="Constantia" panose="02030602050306030303" pitchFamily="18" charset="0"/>
              </a:rPr>
              <a:t> measurements were constrained by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3"/>
                </a:solidFill>
                <a:latin typeface="Constantia" panose="02030602050306030303" pitchFamily="18" charset="0"/>
              </a:rPr>
              <a:t>Power supply (limited to ~ 600 A)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3"/>
                </a:solidFill>
                <a:latin typeface="Constantia" panose="02030602050306030303" pitchFamily="18" charset="0"/>
              </a:rPr>
              <a:t> Magnet (quenched at 16.5 T)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D60C9C5-480F-4C37-897F-7409D3C92BCD}"/>
              </a:ext>
            </a:extLst>
          </p:cNvPr>
          <p:cNvGrpSpPr/>
          <p:nvPr/>
        </p:nvGrpSpPr>
        <p:grpSpPr>
          <a:xfrm>
            <a:off x="128016" y="1532839"/>
            <a:ext cx="3604224" cy="5073238"/>
            <a:chOff x="128016" y="1523508"/>
            <a:chExt cx="3604224" cy="507323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F8CA519-A782-4235-94D9-227A707F2D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754" t="8034" r="31119" b="17035"/>
            <a:stretch/>
          </p:blipFill>
          <p:spPr>
            <a:xfrm>
              <a:off x="128016" y="1874815"/>
              <a:ext cx="3275045" cy="4721931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7E1638E-65BF-48DF-9728-4534FBA51663}"/>
                </a:ext>
              </a:extLst>
            </p:cNvPr>
            <p:cNvSpPr txBox="1"/>
            <p:nvPr/>
          </p:nvSpPr>
          <p:spPr>
            <a:xfrm>
              <a:off x="326317" y="1523508"/>
              <a:ext cx="3405923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Strain Irreversibility Cliff (SIC)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ACCAE81-6C9A-4986-9A40-E5BE9E6A8AC8}"/>
                </a:ext>
              </a:extLst>
            </p:cNvPr>
            <p:cNvSpPr/>
            <p:nvPr/>
          </p:nvSpPr>
          <p:spPr>
            <a:xfrm>
              <a:off x="128016" y="1523508"/>
              <a:ext cx="3510923" cy="5073238"/>
            </a:xfrm>
            <a:prstGeom prst="rect">
              <a:avLst/>
            </a:prstGeom>
            <a:ln w="28575">
              <a:solidFill>
                <a:srgbClr val="0000FF"/>
              </a:solidFill>
            </a:ln>
          </p:spPr>
          <p:txBody>
            <a:bodyPr wrap="square" rtlCol="0" anchor="ctr">
              <a:spAutoFit/>
            </a:bodyPr>
            <a:lstStyle/>
            <a:p>
              <a:pPr algn="r"/>
              <a:endParaRPr lang="en-US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FA74B33-CE02-4794-92F0-19E1309D2AE9}"/>
              </a:ext>
            </a:extLst>
          </p:cNvPr>
          <p:cNvGrpSpPr/>
          <p:nvPr/>
        </p:nvGrpSpPr>
        <p:grpSpPr>
          <a:xfrm>
            <a:off x="3666418" y="1685239"/>
            <a:ext cx="4784117" cy="4358756"/>
            <a:chOff x="3666418" y="1685239"/>
            <a:chExt cx="4784117" cy="435875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3861208-8447-4023-884D-0B9C855226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785" r="36857" b="16995"/>
            <a:stretch/>
          </p:blipFill>
          <p:spPr>
            <a:xfrm>
              <a:off x="3666418" y="2079296"/>
              <a:ext cx="4553340" cy="396469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2CF704-FB63-40C5-95D0-A96AEFD8FEC3}"/>
                </a:ext>
              </a:extLst>
            </p:cNvPr>
            <p:cNvSpPr txBox="1"/>
            <p:nvPr/>
          </p:nvSpPr>
          <p:spPr>
            <a:xfrm>
              <a:off x="4004932" y="1791989"/>
              <a:ext cx="4445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I</a:t>
              </a:r>
              <a:r>
                <a:rPr lang="en-US" baseline="-25000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c</a:t>
              </a:r>
              <a:r>
                <a:rPr lang="en-US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(</a:t>
              </a:r>
              <a:r>
                <a:rPr lang="en-US" i="1" dirty="0">
                  <a:solidFill>
                    <a:srgbClr val="FF0000"/>
                  </a:solidFill>
                  <a:latin typeface="Constantia" panose="02030602050306030303" pitchFamily="18" charset="0"/>
                  <a:sym typeface="Symbol" panose="05050102010706020507" pitchFamily="18" charset="2"/>
                </a:rPr>
                <a:t></a:t>
              </a:r>
              <a:r>
                <a:rPr lang="en-US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) “Elbow” at high strains (beyond </a:t>
              </a:r>
              <a:r>
                <a:rPr lang="en-US" i="1" dirty="0">
                  <a:solidFill>
                    <a:srgbClr val="FF0000"/>
                  </a:solidFill>
                  <a:latin typeface="Constantia" panose="02030602050306030303" pitchFamily="18" charset="0"/>
                  <a:sym typeface="Symbol" panose="05050102010706020507" pitchFamily="18" charset="2"/>
                </a:rPr>
                <a:t></a:t>
              </a:r>
              <a:r>
                <a:rPr lang="en-US" baseline="-25000" dirty="0" err="1">
                  <a:solidFill>
                    <a:srgbClr val="FF0000"/>
                  </a:solidFill>
                  <a:latin typeface="Constantia" panose="02030602050306030303" pitchFamily="18" charset="0"/>
                </a:rPr>
                <a:t>irr</a:t>
              </a:r>
              <a:r>
                <a:rPr lang="en-US" dirty="0">
                  <a:solidFill>
                    <a:srgbClr val="FF0000"/>
                  </a:solidFill>
                  <a:latin typeface="Constantia" panose="02030602050306030303" pitchFamily="18" charset="0"/>
                </a:rPr>
                <a:t>)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4E03C42-6371-47EC-A48C-AB7F687E3890}"/>
                </a:ext>
              </a:extLst>
            </p:cNvPr>
            <p:cNvSpPr/>
            <p:nvPr/>
          </p:nvSpPr>
          <p:spPr>
            <a:xfrm>
              <a:off x="3686089" y="1685239"/>
              <a:ext cx="4480309" cy="4358756"/>
            </a:xfrm>
            <a:prstGeom prst="rect">
              <a:avLst/>
            </a:prstGeom>
            <a:ln w="28575">
              <a:solidFill>
                <a:srgbClr val="0000FF"/>
              </a:solidFill>
            </a:ln>
          </p:spPr>
          <p:txBody>
            <a:bodyPr wrap="square" rtlCol="0" anchor="ctr">
              <a:spAutoFit/>
            </a:bodyPr>
            <a:lstStyle/>
            <a:p>
              <a:pPr algn="r"/>
              <a:endParaRPr lang="en-US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400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64743" y="1786352"/>
            <a:ext cx="9818603" cy="272966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Two RRP Nb</a:t>
            </a:r>
            <a:r>
              <a:rPr lang="en-US" sz="3600" i="1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 Billets </a:t>
            </a:r>
          </a:p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CO11S20235A04A (CERN) and 20506-4A</a:t>
            </a:r>
            <a:endParaRPr lang="en-US" sz="36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6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Four Heat-Treatment Temperatures (50 hours)</a:t>
            </a:r>
          </a:p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600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620, 665, 681, and 695</a:t>
            </a:r>
            <a:r>
              <a:rPr lang="en-US" sz="3600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</a:t>
            </a:r>
            <a:r>
              <a:rPr lang="en-US" sz="3600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36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970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9" y="1252337"/>
            <a:ext cx="6249924" cy="5323332"/>
          </a:xfrm>
          <a:prstGeom prst="rect">
            <a:avLst/>
          </a:prstGeom>
        </p:spPr>
      </p:pic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4</a:t>
            </a:fld>
            <a:endParaRPr lang="en-US" b="1" dirty="0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6428232" y="1490472"/>
            <a:ext cx="5763768" cy="44805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an example of </a:t>
            </a:r>
            <a:r>
              <a:rPr lang="en-US" i="1" dirty="0">
                <a:solidFill>
                  <a:schemeClr val="accent3"/>
                </a:solidFill>
                <a:latin typeface="Constantia"/>
                <a:sym typeface="Symbol"/>
              </a:rPr>
              <a:t>I</a:t>
            </a:r>
            <a:r>
              <a:rPr lang="en-US" baseline="-25000" dirty="0">
                <a:solidFill>
                  <a:schemeClr val="accent3"/>
                </a:solidFill>
                <a:latin typeface="Constantia"/>
                <a:sym typeface="Symbol"/>
              </a:rPr>
              <a:t>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dependence on </a:t>
            </a:r>
            <a:r>
              <a:rPr lang="en-US" i="1" dirty="0">
                <a:solidFill>
                  <a:srgbClr val="0000FF"/>
                </a:solidFill>
                <a:latin typeface="Constantia"/>
                <a:sym typeface="Symbol"/>
              </a:rPr>
              <a:t>applied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strain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 to find its irreversible strain limit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baseline="-25000" dirty="0" err="1">
                <a:solidFill>
                  <a:schemeClr val="accent3"/>
                </a:solidFill>
                <a:latin typeface="Constantia"/>
                <a:sym typeface="Symbol"/>
              </a:rPr>
              <a:t>irr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766B265-A757-4BA5-8291-77E1C21C5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2306" y="235792"/>
            <a:ext cx="11159694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620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 – Determination of </a:t>
            </a:r>
            <a:r>
              <a:rPr lang="el-GR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ε</a:t>
            </a:r>
            <a:r>
              <a:rPr lang="en-US" sz="3600" baseline="-25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irr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(Billet CO11S20235A04A)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41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2" y="1248997"/>
            <a:ext cx="6426708" cy="5423916"/>
          </a:xfrm>
          <a:prstGeom prst="rect">
            <a:avLst/>
          </a:prstGeom>
        </p:spPr>
      </p:pic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5</a:t>
            </a:fld>
            <a:endParaRPr lang="en-US" b="1" dirty="0"/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6428232" y="1490472"/>
            <a:ext cx="5687568" cy="47731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</a:t>
            </a:r>
            <a:r>
              <a:rPr lang="en-US" i="1" dirty="0" err="1">
                <a:solidFill>
                  <a:schemeClr val="accent3"/>
                </a:solidFill>
                <a:latin typeface="Constantia"/>
                <a:sym typeface="Symbol"/>
              </a:rPr>
              <a:t>I</a:t>
            </a:r>
            <a:r>
              <a:rPr lang="en-US" baseline="-25000" dirty="0" err="1">
                <a:solidFill>
                  <a:schemeClr val="accent3"/>
                </a:solidFill>
                <a:latin typeface="Constantia"/>
                <a:sym typeface="Symbol"/>
              </a:rPr>
              <a:t>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dependence on </a:t>
            </a:r>
            <a:r>
              <a:rPr lang="en-US" i="1" dirty="0">
                <a:solidFill>
                  <a:srgbClr val="0000FF"/>
                </a:solidFill>
                <a:latin typeface="Constantia"/>
                <a:sym typeface="Symbol"/>
              </a:rPr>
              <a:t>intrinsic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strain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baseline="-25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0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(=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–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baseline="-25000" dirty="0">
                <a:solidFill>
                  <a:schemeClr val="accent3"/>
                </a:solidFill>
                <a:latin typeface="Constantia"/>
                <a:sym typeface="Symbol"/>
              </a:rPr>
              <a:t>max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)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 for two samples </a:t>
            </a: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Even without normalizing </a:t>
            </a:r>
            <a:r>
              <a:rPr lang="en-US" i="1" dirty="0" err="1">
                <a:solidFill>
                  <a:schemeClr val="accent3"/>
                </a:solidFill>
                <a:latin typeface="Constantia"/>
                <a:sym typeface="Symbol"/>
              </a:rPr>
              <a:t>I</a:t>
            </a:r>
            <a:r>
              <a:rPr lang="en-US" baseline="-25000" dirty="0" err="1">
                <a:solidFill>
                  <a:schemeClr val="accent3"/>
                </a:solidFill>
                <a:latin typeface="Constantia"/>
                <a:sym typeface="Symbol"/>
              </a:rPr>
              <a:t>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values to </a:t>
            </a:r>
            <a:r>
              <a:rPr lang="en-US" i="1" dirty="0" err="1">
                <a:solidFill>
                  <a:schemeClr val="accent3"/>
                </a:solidFill>
                <a:latin typeface="Constantia"/>
                <a:sym typeface="Symbol"/>
              </a:rPr>
              <a:t>I</a:t>
            </a:r>
            <a:r>
              <a:rPr lang="en-US" baseline="-25000" dirty="0" err="1">
                <a:solidFill>
                  <a:schemeClr val="accent3"/>
                </a:solidFill>
                <a:latin typeface="Constantia"/>
                <a:sym typeface="Symbol"/>
              </a:rPr>
              <a:t>c</a:t>
            </a:r>
            <a:r>
              <a:rPr lang="en-US" baseline="-25000" dirty="0">
                <a:solidFill>
                  <a:schemeClr val="accent3"/>
                </a:solidFill>
                <a:latin typeface="Constantia"/>
                <a:sym typeface="Symbol"/>
              </a:rPr>
              <a:t>-max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, the three taps show very similar results throughout the strain range investigated</a:t>
            </a:r>
            <a:r>
              <a:rPr lang="en-US" dirty="0">
                <a:solidFill>
                  <a:schemeClr val="accent3"/>
                </a:solidFill>
                <a:latin typeface="Constantia" panose="02030602050306030303" pitchFamily="18" charset="0"/>
                <a:sym typeface="Symbol"/>
              </a:rPr>
              <a:t>.</a:t>
            </a:r>
            <a:endParaRPr lang="en-US" dirty="0">
              <a:solidFill>
                <a:schemeClr val="accent3"/>
              </a:solidFill>
              <a:latin typeface="Constantia" panose="02030602050306030303" pitchFamily="18" charset="0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Values of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baseline="-25000" dirty="0">
                <a:solidFill>
                  <a:schemeClr val="accent3"/>
                </a:solidFill>
                <a:latin typeface="Constantia"/>
                <a:sym typeface="Symbol"/>
              </a:rPr>
              <a:t>max 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and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baseline="-25000" dirty="0">
                <a:solidFill>
                  <a:schemeClr val="accent3"/>
                </a:solidFill>
                <a:latin typeface="Constantia"/>
                <a:sym typeface="Symbol"/>
              </a:rPr>
              <a:t>irr,</a:t>
            </a:r>
            <a:r>
              <a:rPr lang="en-US" baseline="-25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0</a:t>
            </a:r>
            <a:r>
              <a:rPr lang="en-US" baseline="-25000" dirty="0">
                <a:solidFill>
                  <a:schemeClr val="accent3"/>
                </a:solidFill>
                <a:latin typeface="Constantia"/>
                <a:sym typeface="Symbol"/>
              </a:rPr>
              <a:t>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marked on this graph are average values of those obtained for each tap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F04DC4A-7ADA-4511-BFFC-E1A9EBECF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291776"/>
              </p:ext>
            </p:extLst>
          </p:nvPr>
        </p:nvGraphicFramePr>
        <p:xfrm>
          <a:off x="6456784" y="4298429"/>
          <a:ext cx="5568783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2783">
                  <a:extLst>
                    <a:ext uri="{9D8B030D-6E8A-4147-A177-3AD203B41FA5}">
                      <a16:colId xmlns:a16="http://schemas.microsoft.com/office/drawing/2014/main" val="1085438625"/>
                    </a:ext>
                  </a:extLst>
                </a:gridCol>
                <a:gridCol w="714352">
                  <a:extLst>
                    <a:ext uri="{9D8B030D-6E8A-4147-A177-3AD203B41FA5}">
                      <a16:colId xmlns:a16="http://schemas.microsoft.com/office/drawing/2014/main" val="2602940535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3298938159"/>
                    </a:ext>
                  </a:extLst>
                </a:gridCol>
                <a:gridCol w="795528">
                  <a:extLst>
                    <a:ext uri="{9D8B030D-6E8A-4147-A177-3AD203B41FA5}">
                      <a16:colId xmlns:a16="http://schemas.microsoft.com/office/drawing/2014/main" val="3945075125"/>
                    </a:ext>
                  </a:extLst>
                </a:gridCol>
                <a:gridCol w="813816">
                  <a:extLst>
                    <a:ext uri="{9D8B030D-6E8A-4147-A177-3AD203B41FA5}">
                      <a16:colId xmlns:a16="http://schemas.microsoft.com/office/drawing/2014/main" val="2913959934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1844741149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585772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 of segments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300" baseline="-25000" dirty="0">
                          <a:effectLst/>
                        </a:rPr>
                        <a:t>irr,0 </a:t>
                      </a:r>
                      <a:r>
                        <a:rPr lang="en-US" sz="1300" dirty="0">
                          <a:effectLst/>
                        </a:rPr>
                        <a:t>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300" baseline="-25000" dirty="0">
                          <a:effectLst/>
                        </a:rPr>
                        <a:t>irr,0 </a:t>
                      </a:r>
                      <a:r>
                        <a:rPr lang="en-US" sz="1300" dirty="0">
                          <a:effectLst/>
                        </a:rPr>
                        <a:t>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Spread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Sigma 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 err="1">
                          <a:effectLst/>
                        </a:rPr>
                        <a:t>I</a:t>
                      </a:r>
                      <a:r>
                        <a:rPr lang="en-US" sz="1300" baseline="-25000" dirty="0" err="1">
                          <a:effectLst/>
                        </a:rPr>
                        <a:t>c</a:t>
                      </a:r>
                      <a:r>
                        <a:rPr lang="en-US" sz="1300" baseline="-25000" dirty="0">
                          <a:effectLst/>
                        </a:rPr>
                        <a:t>-max</a:t>
                      </a:r>
                      <a:r>
                        <a:rPr lang="en-US" sz="1300" dirty="0">
                          <a:effectLst/>
                        </a:rPr>
                        <a:t> (A)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Sigma (A)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6757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r>
                        <a:rPr lang="en-US" sz="1300" dirty="0">
                          <a:solidFill>
                            <a:srgbClr val="4C4184"/>
                          </a:solidFill>
                          <a:effectLst/>
                        </a:rPr>
                        <a:t>6</a:t>
                      </a:r>
                      <a:endParaRPr lang="en-US" sz="1300" dirty="0">
                        <a:solidFill>
                          <a:srgbClr val="4C4184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4C4184"/>
                          </a:solidFill>
                          <a:effectLst/>
                        </a:rPr>
                        <a:t>620 ͦ C/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4C4184"/>
                          </a:solidFill>
                          <a:effectLst/>
                        </a:rPr>
                        <a:t>50 </a:t>
                      </a:r>
                      <a:r>
                        <a:rPr lang="en-US" sz="1300" b="1" dirty="0" err="1">
                          <a:solidFill>
                            <a:srgbClr val="4C4184"/>
                          </a:solidFill>
                          <a:effectLst/>
                        </a:rPr>
                        <a:t>hrs</a:t>
                      </a:r>
                      <a:endParaRPr lang="en-US" sz="1300" b="1" dirty="0">
                        <a:solidFill>
                          <a:srgbClr val="4C4184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0.10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0.09 –0.12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0.009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467.5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3.1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8569433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4FFBE3A1-0BD6-4B62-B2F4-C14E8AB63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2306" y="235792"/>
            <a:ext cx="9398657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620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 – I</a:t>
            </a:r>
            <a:r>
              <a:rPr lang="en-US" sz="36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(</a:t>
            </a:r>
            <a:r>
              <a:rPr lang="el-GR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ε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 at </a:t>
            </a:r>
            <a:r>
              <a:rPr lang="en-US" sz="33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T (Billet CO11S20235A04A) 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40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6" y="1240219"/>
            <a:ext cx="6249924" cy="5323332"/>
          </a:xfrm>
          <a:prstGeom prst="rect">
            <a:avLst/>
          </a:prstGeom>
        </p:spPr>
      </p:pic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6</a:t>
            </a:fld>
            <a:endParaRPr lang="en-US" b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428232" y="1490472"/>
            <a:ext cx="5614416" cy="37947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an example of </a:t>
            </a:r>
            <a:r>
              <a:rPr lang="en-US" i="1" dirty="0">
                <a:solidFill>
                  <a:schemeClr val="accent3"/>
                </a:solidFill>
                <a:latin typeface="Constantia"/>
                <a:sym typeface="Symbol"/>
              </a:rPr>
              <a:t>I</a:t>
            </a:r>
            <a:r>
              <a:rPr lang="en-US" baseline="-25000" dirty="0">
                <a:solidFill>
                  <a:schemeClr val="accent3"/>
                </a:solidFill>
                <a:latin typeface="Constantia"/>
                <a:sym typeface="Symbol"/>
              </a:rPr>
              <a:t>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dependence on </a:t>
            </a:r>
            <a:r>
              <a:rPr lang="en-US" i="1" dirty="0">
                <a:solidFill>
                  <a:srgbClr val="0000FF"/>
                </a:solidFill>
                <a:latin typeface="Constantia"/>
                <a:sym typeface="Symbol"/>
              </a:rPr>
              <a:t>applied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strain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As expected, current limitation (&lt; 620 A) did not allow measurements at all strain values. </a:t>
            </a: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We could not measure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i="1" baseline="-25000" dirty="0">
                <a:solidFill>
                  <a:schemeClr val="accent3"/>
                </a:solidFill>
                <a:latin typeface="Constantia"/>
                <a:sym typeface="Symbol"/>
              </a:rPr>
              <a:t>max</a:t>
            </a:r>
            <a:r>
              <a:rPr lang="en-US" i="1" dirty="0">
                <a:solidFill>
                  <a:schemeClr val="accent3"/>
                </a:solidFill>
                <a:latin typeface="Constantia"/>
                <a:sym typeface="Symbol"/>
              </a:rPr>
              <a:t>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but estimated it and found the value of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baseline="-25000" dirty="0" err="1">
                <a:solidFill>
                  <a:schemeClr val="accent3"/>
                </a:solidFill>
                <a:latin typeface="Constantia"/>
                <a:sym typeface="Symbol"/>
              </a:rPr>
              <a:t>irr</a:t>
            </a: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CE2EFD4-5723-41DD-A55E-191E628FB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672" y="235792"/>
            <a:ext cx="10506456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665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 – I</a:t>
            </a:r>
            <a:r>
              <a:rPr lang="en-US" sz="36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(</a:t>
            </a:r>
            <a:r>
              <a:rPr lang="el-GR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ε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 at </a:t>
            </a:r>
            <a:r>
              <a:rPr lang="en-US" sz="33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T (Billet CO11S20235A04A) 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39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4235A6-28C3-4520-A4DE-7E55E1D9D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743" y="1584063"/>
            <a:ext cx="5593080" cy="48554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43" y="1584063"/>
            <a:ext cx="5582412" cy="4754880"/>
          </a:xfrm>
          <a:prstGeom prst="rect">
            <a:avLst/>
          </a:prstGeom>
        </p:spPr>
      </p:pic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7</a:t>
            </a:fld>
            <a:endParaRPr lang="en-US" b="1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D6673C5-89FE-410B-8B85-FF442A8EB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672" y="235792"/>
            <a:ext cx="10506456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665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 – I</a:t>
            </a:r>
            <a:r>
              <a:rPr lang="en-US" sz="36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(</a:t>
            </a:r>
            <a:r>
              <a:rPr lang="el-GR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ε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 at </a:t>
            </a:r>
            <a:r>
              <a:rPr lang="en-US" sz="33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T (Billet CO11S20235A04A) 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16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6" y="1241057"/>
            <a:ext cx="6249924" cy="5425440"/>
          </a:xfrm>
          <a:prstGeom prst="rect">
            <a:avLst/>
          </a:prstGeom>
        </p:spPr>
      </p:pic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8</a:t>
            </a:fld>
            <a:endParaRPr lang="en-US" b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428232" y="1490472"/>
            <a:ext cx="5763768" cy="48737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</a:t>
            </a:r>
            <a:r>
              <a:rPr lang="en-US" i="1" dirty="0" err="1">
                <a:solidFill>
                  <a:schemeClr val="accent3"/>
                </a:solidFill>
                <a:latin typeface="Constantia"/>
                <a:sym typeface="Symbol"/>
              </a:rPr>
              <a:t>I</a:t>
            </a:r>
            <a:r>
              <a:rPr lang="en-US" baseline="-25000" dirty="0" err="1">
                <a:solidFill>
                  <a:schemeClr val="accent3"/>
                </a:solidFill>
                <a:latin typeface="Constantia"/>
                <a:sym typeface="Symbol"/>
              </a:rPr>
              <a:t>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dependence on </a:t>
            </a:r>
            <a:r>
              <a:rPr lang="en-US" i="1" dirty="0">
                <a:solidFill>
                  <a:srgbClr val="0000FF"/>
                </a:solidFill>
                <a:latin typeface="Constantia"/>
                <a:sym typeface="Symbol"/>
              </a:rPr>
              <a:t>intrinsic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strain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 for two samples.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As expected, current limitation (&lt; 620 A) did not allow measurements at all strain values. </a:t>
            </a: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We could not measure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i="1" baseline="-25000" dirty="0">
                <a:solidFill>
                  <a:schemeClr val="accent3"/>
                </a:solidFill>
                <a:latin typeface="Constantia"/>
                <a:sym typeface="Symbol"/>
              </a:rPr>
              <a:t>max</a:t>
            </a:r>
            <a:r>
              <a:rPr lang="en-US" i="1" dirty="0">
                <a:solidFill>
                  <a:schemeClr val="accent3"/>
                </a:solidFill>
                <a:latin typeface="Constantia"/>
                <a:sym typeface="Symbol"/>
              </a:rPr>
              <a:t> 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but estimated it and found the value of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baseline="-25000" dirty="0" err="1">
                <a:solidFill>
                  <a:schemeClr val="accent3"/>
                </a:solidFill>
                <a:latin typeface="Constantia"/>
                <a:sym typeface="Symbol"/>
              </a:rPr>
              <a:t>irr</a:t>
            </a: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Summary for the two samples, three taps each,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T: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endParaRPr lang="en-US" dirty="0">
              <a:solidFill>
                <a:schemeClr val="accent3"/>
              </a:solidFill>
              <a:latin typeface="Constantia"/>
              <a:sym typeface="Symbo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356148"/>
              </p:ext>
            </p:extLst>
          </p:nvPr>
        </p:nvGraphicFramePr>
        <p:xfrm>
          <a:off x="6428232" y="4609783"/>
          <a:ext cx="5550408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3662">
                  <a:extLst>
                    <a:ext uri="{9D8B030D-6E8A-4147-A177-3AD203B41FA5}">
                      <a16:colId xmlns:a16="http://schemas.microsoft.com/office/drawing/2014/main" val="1085438625"/>
                    </a:ext>
                  </a:extLst>
                </a:gridCol>
                <a:gridCol w="715098">
                  <a:extLst>
                    <a:ext uri="{9D8B030D-6E8A-4147-A177-3AD203B41FA5}">
                      <a16:colId xmlns:a16="http://schemas.microsoft.com/office/drawing/2014/main" val="2602940535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3298938159"/>
                    </a:ext>
                  </a:extLst>
                </a:gridCol>
                <a:gridCol w="795528">
                  <a:extLst>
                    <a:ext uri="{9D8B030D-6E8A-4147-A177-3AD203B41FA5}">
                      <a16:colId xmlns:a16="http://schemas.microsoft.com/office/drawing/2014/main" val="3945075125"/>
                    </a:ext>
                  </a:extLst>
                </a:gridCol>
                <a:gridCol w="813816">
                  <a:extLst>
                    <a:ext uri="{9D8B030D-6E8A-4147-A177-3AD203B41FA5}">
                      <a16:colId xmlns:a16="http://schemas.microsoft.com/office/drawing/2014/main" val="2913959934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1844741149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35857727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# of segments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HT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300" baseline="-25000" dirty="0">
                          <a:effectLst/>
                        </a:rPr>
                        <a:t>irr,0 </a:t>
                      </a:r>
                      <a:r>
                        <a:rPr lang="en-US" sz="1300" dirty="0">
                          <a:effectLst/>
                        </a:rPr>
                        <a:t>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300" baseline="-25000" dirty="0">
                          <a:effectLst/>
                        </a:rPr>
                        <a:t>irr,0 </a:t>
                      </a:r>
                      <a:r>
                        <a:rPr lang="en-US" sz="1300" dirty="0">
                          <a:effectLst/>
                        </a:rPr>
                        <a:t>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Spread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Sigma (%)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i="1" dirty="0" err="1">
                          <a:effectLst/>
                        </a:rPr>
                        <a:t>I</a:t>
                      </a:r>
                      <a:r>
                        <a:rPr lang="en-US" sz="1300" baseline="-25000" dirty="0" err="1">
                          <a:effectLst/>
                        </a:rPr>
                        <a:t>c</a:t>
                      </a:r>
                      <a:r>
                        <a:rPr lang="en-US" sz="1300" baseline="-25000" dirty="0">
                          <a:effectLst/>
                        </a:rPr>
                        <a:t>-max</a:t>
                      </a:r>
                      <a:r>
                        <a:rPr lang="en-US" sz="1300" dirty="0">
                          <a:effectLst/>
                        </a:rPr>
                        <a:t> (A)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Average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Sigma (A)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0.1 </a:t>
                      </a: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V/cm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67576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 </a:t>
                      </a:r>
                      <a:r>
                        <a:rPr lang="en-US" sz="1300" dirty="0">
                          <a:solidFill>
                            <a:srgbClr val="4C4184"/>
                          </a:solidFill>
                          <a:effectLst/>
                        </a:rPr>
                        <a:t>6</a:t>
                      </a:r>
                      <a:endParaRPr lang="en-US" sz="1300" dirty="0">
                        <a:solidFill>
                          <a:srgbClr val="4C4184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 </a:t>
                      </a:r>
                      <a:endParaRPr lang="en-US" sz="12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4C4184"/>
                          </a:solidFill>
                          <a:effectLst/>
                        </a:rPr>
                        <a:t>665 ͦ C/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4C4184"/>
                          </a:solidFill>
                          <a:effectLst/>
                        </a:rPr>
                        <a:t>50 </a:t>
                      </a:r>
                      <a:r>
                        <a:rPr lang="en-US" sz="1300" b="1" dirty="0" err="1">
                          <a:solidFill>
                            <a:srgbClr val="4C4184"/>
                          </a:solidFill>
                          <a:effectLst/>
                        </a:rPr>
                        <a:t>hrs</a:t>
                      </a:r>
                      <a:endParaRPr lang="en-US" sz="1300" b="1" dirty="0">
                        <a:solidFill>
                          <a:srgbClr val="4C4184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0.30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0.28 –0.31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0.013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Maybe ≥ 680 A?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ED2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?</a:t>
                      </a:r>
                      <a:endParaRPr lang="en-US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8569433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583FDB7E-8340-415B-A1DE-C4EE9F1FB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672" y="235792"/>
            <a:ext cx="10506456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665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 – I</a:t>
            </a:r>
            <a:r>
              <a:rPr lang="en-US" sz="36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(</a:t>
            </a:r>
            <a:r>
              <a:rPr lang="el-GR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ε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 at </a:t>
            </a:r>
            <a:r>
              <a:rPr lang="en-US" sz="33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T (Billet CO11S20235A04A) 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05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4" y="1239181"/>
            <a:ext cx="6249924" cy="5323332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04672" y="235792"/>
            <a:ext cx="10506456" cy="81438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487" tIns="44450" rIns="90487" bIns="44450" anchor="ctr"/>
          <a:lstStyle/>
          <a:p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681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  <a:sym typeface="Symbol" panose="05050102010706020507" pitchFamily="18" charset="2"/>
              </a:rPr>
              <a:t> </a:t>
            </a:r>
            <a:r>
              <a:rPr lang="en-US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 – I</a:t>
            </a:r>
            <a:r>
              <a:rPr lang="en-US" sz="3600" baseline="-25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c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(</a:t>
            </a:r>
            <a:r>
              <a:rPr lang="el-GR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ε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 at </a:t>
            </a:r>
            <a:r>
              <a:rPr lang="en-US" sz="33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16.4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 T (Billet 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20506-4A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/>
              </a:rPr>
              <a:t>)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907088" y="6655661"/>
            <a:ext cx="523875" cy="182880"/>
          </a:xfrm>
        </p:spPr>
        <p:txBody>
          <a:bodyPr/>
          <a:lstStyle/>
          <a:p>
            <a:fld id="{4FAB73BC-B049-4115-A692-8D63A059BFB8}" type="slidenum">
              <a:rPr lang="en-US" b="1" smtClean="0"/>
              <a:t>9</a:t>
            </a:fld>
            <a:endParaRPr lang="en-US" b="1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428232" y="1490472"/>
            <a:ext cx="5614416" cy="37947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/>
          <a:lstStyle/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This graph shows an example of </a:t>
            </a:r>
            <a:r>
              <a:rPr lang="en-US" i="1" dirty="0">
                <a:solidFill>
                  <a:schemeClr val="accent3"/>
                </a:solidFill>
                <a:latin typeface="Constantia"/>
                <a:sym typeface="Symbol"/>
              </a:rPr>
              <a:t>I</a:t>
            </a:r>
            <a:r>
              <a:rPr lang="en-US" baseline="-25000" dirty="0">
                <a:solidFill>
                  <a:schemeClr val="accent3"/>
                </a:solidFill>
                <a:latin typeface="Constantia"/>
                <a:sym typeface="Symbol"/>
              </a:rPr>
              <a:t>c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dependence on </a:t>
            </a:r>
            <a:r>
              <a:rPr lang="en-US" i="1" dirty="0">
                <a:solidFill>
                  <a:srgbClr val="0000FF"/>
                </a:solidFill>
                <a:latin typeface="Constantia"/>
                <a:sym typeface="Symbol"/>
              </a:rPr>
              <a:t>applied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strain </a:t>
            </a:r>
            <a:r>
              <a:rPr lang="el-GR" i="1" dirty="0">
                <a:solidFill>
                  <a:schemeClr val="accent3"/>
                </a:solidFill>
                <a:latin typeface="Constantia"/>
                <a:sym typeface="Symbol"/>
              </a:rPr>
              <a:t>ε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at </a:t>
            </a:r>
            <a:r>
              <a:rPr lang="en-US" sz="17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16.4</a:t>
            </a: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 T</a:t>
            </a: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0" lvl="2" eaLnBrk="0" hangingPunct="0">
              <a:buClr>
                <a:srgbClr val="04617B"/>
              </a:buClr>
            </a:pPr>
            <a:endParaRPr lang="en-US" dirty="0">
              <a:solidFill>
                <a:schemeClr val="accent3"/>
              </a:solidFill>
              <a:latin typeface="Constantia"/>
            </a:endParaRPr>
          </a:p>
          <a:p>
            <a:pPr marL="228600" lvl="2" indent="-228600" eaLnBrk="0" hangingPunct="0">
              <a:buClr>
                <a:srgbClr val="04617B"/>
              </a:buClr>
              <a:buBlip>
                <a:blip r:embed="rId3"/>
              </a:buBlip>
            </a:pPr>
            <a:r>
              <a:rPr lang="en-US" dirty="0">
                <a:solidFill>
                  <a:schemeClr val="accent3"/>
                </a:solidFill>
                <a:latin typeface="Constantia"/>
                <a:sym typeface="Symbol"/>
              </a:rPr>
              <a:t>At 16.4 T, the window of missing data was reduced substantially. </a:t>
            </a:r>
          </a:p>
        </p:txBody>
      </p:sp>
    </p:spTree>
    <p:extLst>
      <p:ext uri="{BB962C8B-B14F-4D97-AF65-F5344CB8AC3E}">
        <p14:creationId xmlns:p14="http://schemas.microsoft.com/office/powerpoint/2010/main" val="93963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Theme">
  <a:themeElements>
    <a:clrScheme name="MagLabColorScheme">
      <a:dk1>
        <a:srgbClr val="4C4184"/>
      </a:dk1>
      <a:lt1>
        <a:sysClr val="window" lastClr="FFFFFF"/>
      </a:lt1>
      <a:dk2>
        <a:srgbClr val="595565"/>
      </a:dk2>
      <a:lt2>
        <a:srgbClr val="E31837"/>
      </a:lt2>
      <a:accent1>
        <a:srgbClr val="3A5DAE"/>
      </a:accent1>
      <a:accent2>
        <a:srgbClr val="B1B2B0"/>
      </a:accent2>
      <a:accent3>
        <a:srgbClr val="141313"/>
      </a:accent3>
      <a:accent4>
        <a:srgbClr val="777876"/>
      </a:accent4>
      <a:accent5>
        <a:srgbClr val="FFFEFD"/>
      </a:accent5>
      <a:accent6>
        <a:srgbClr val="F79646"/>
      </a:accent6>
      <a:hlink>
        <a:srgbClr val="1F4284"/>
      </a:hlink>
      <a:folHlink>
        <a:srgbClr val="433C78"/>
      </a:folHlink>
    </a:clrScheme>
    <a:fontScheme name="Open Sans All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>
        <a:spAutoFit/>
      </a:bodyPr>
      <a:lstStyle>
        <a:defPPr algn="r">
          <a:defRPr dirty="0">
            <a:solidFill>
              <a:schemeClr val="accent3"/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resentation1.potx" id="{BED0C85C-AAC8-4652-A2A7-90E490536BAE}" vid="{DB8AACED-1E7E-4A4C-BC73-D9F5B1A4CF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DOE-SiteVisitTemplate_2019</Template>
  <TotalTime>21753</TotalTime>
  <Words>1416</Words>
  <Application>Microsoft Office PowerPoint</Application>
  <PresentationFormat>Widescreen</PresentationFormat>
  <Paragraphs>269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Arial Narrow</vt:lpstr>
      <vt:lpstr>Calibri</vt:lpstr>
      <vt:lpstr>Constantia</vt:lpstr>
      <vt:lpstr>Open Sans</vt:lpstr>
      <vt:lpstr>Palatino Linotype</vt:lpstr>
      <vt:lpstr>Symbol</vt:lpstr>
      <vt:lpstr>Times New Roman</vt:lpstr>
      <vt:lpstr>Wingdings</vt:lpstr>
      <vt:lpstr>Default Theme</vt:lpstr>
      <vt:lpstr>Wire Strain Characterization at ASC‒NHMFL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Florida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Electro-Mechanical Studies of Superconductors for DOE/HEP Applications: An Overview of Past Results and Relocation from NIST to ASC-NHMFL</dc:title>
  <dc:creator>Najib Cheggour</dc:creator>
  <cp:lastModifiedBy>Najib Cheggour</cp:lastModifiedBy>
  <cp:revision>425</cp:revision>
  <cp:lastPrinted>2020-02-24T00:36:45Z</cp:lastPrinted>
  <dcterms:created xsi:type="dcterms:W3CDTF">2019-07-29T14:20:23Z</dcterms:created>
  <dcterms:modified xsi:type="dcterms:W3CDTF">2021-10-28T12:47:41Z</dcterms:modified>
</cp:coreProperties>
</file>