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9" r:id="rId4"/>
    <p:sldId id="260" r:id="rId5"/>
    <p:sldId id="266" r:id="rId6"/>
    <p:sldId id="261" r:id="rId7"/>
    <p:sldId id="258" r:id="rId8"/>
    <p:sldId id="267" r:id="rId9"/>
    <p:sldId id="265" r:id="rId10"/>
    <p:sldId id="284" r:id="rId11"/>
    <p:sldId id="262" r:id="rId12"/>
    <p:sldId id="263" r:id="rId13"/>
    <p:sldId id="264" r:id="rId14"/>
    <p:sldId id="271" r:id="rId15"/>
    <p:sldId id="268" r:id="rId16"/>
    <p:sldId id="269" r:id="rId17"/>
    <p:sldId id="270" r:id="rId18"/>
    <p:sldId id="272" r:id="rId19"/>
    <p:sldId id="282" r:id="rId20"/>
    <p:sldId id="273" r:id="rId21"/>
    <p:sldId id="274" r:id="rId22"/>
    <p:sldId id="275" r:id="rId23"/>
    <p:sldId id="276" r:id="rId24"/>
    <p:sldId id="280" r:id="rId25"/>
    <p:sldId id="277" r:id="rId26"/>
    <p:sldId id="278" r:id="rId27"/>
    <p:sldId id="279" r:id="rId28"/>
    <p:sldId id="281" r:id="rId29"/>
    <p:sldId id="283" r:id="rId30"/>
    <p:sldId id="285" r:id="rId31"/>
    <p:sldId id="286" r:id="rId32"/>
    <p:sldId id="287" r:id="rId33"/>
    <p:sldId id="288" r:id="rId34"/>
    <p:sldId id="290" r:id="rId35"/>
    <p:sldId id="28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98A1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38" autoAdjust="0"/>
    <p:restoredTop sz="94660"/>
  </p:normalViewPr>
  <p:slideViewPr>
    <p:cSldViewPr snapToGrid="0">
      <p:cViewPr>
        <p:scale>
          <a:sx n="70" d="100"/>
          <a:sy n="70" d="100"/>
        </p:scale>
        <p:origin x="588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DB4A47-BF6B-488B-9653-8208F29C1A89}" type="datetimeFigureOut">
              <a:rPr lang="en-US" smtClean="0"/>
              <a:t>2023-02-14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EEDD7-6ADE-4249-B350-56E7512B7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26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6;p4" descr="image4.jpg">
            <a:extLst>
              <a:ext uri="{FF2B5EF4-FFF2-40B4-BE49-F238E27FC236}">
                <a16:creationId xmlns:a16="http://schemas.microsoft.com/office/drawing/2014/main" id="{59C6736C-833B-A231-952F-F6D51E820F0F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40000"/>
          </a:blip>
          <a:srcRect b="4306"/>
          <a:stretch/>
        </p:blipFill>
        <p:spPr>
          <a:xfrm>
            <a:off x="4200" y="0"/>
            <a:ext cx="12187799" cy="63150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7;p4">
            <a:extLst>
              <a:ext uri="{FF2B5EF4-FFF2-40B4-BE49-F238E27FC236}">
                <a16:creationId xmlns:a16="http://schemas.microsoft.com/office/drawing/2014/main" id="{3F20544F-B656-4777-15EE-1C61A533D828}"/>
              </a:ext>
            </a:extLst>
          </p:cNvPr>
          <p:cNvSpPr/>
          <p:nvPr userDrawn="1"/>
        </p:nvSpPr>
        <p:spPr>
          <a:xfrm>
            <a:off x="-1" y="3656013"/>
            <a:ext cx="12187799" cy="266974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rgbClr val="A5A5A5">
                  <a:alpha val="47843"/>
                </a:srgbClr>
              </a:gs>
            </a:gsLst>
            <a:lin ang="16200000" scaled="0"/>
          </a:gra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Libre Franklin"/>
              <a:buNone/>
            </a:pPr>
            <a:endParaRPr sz="3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780BB0-97B1-17ED-E02B-1BA9D62ACC8B}"/>
              </a:ext>
            </a:extLst>
          </p:cNvPr>
          <p:cNvSpPr/>
          <p:nvPr userDrawn="1"/>
        </p:nvSpPr>
        <p:spPr>
          <a:xfrm>
            <a:off x="-1" y="2409825"/>
            <a:ext cx="12192001" cy="1381125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2B78CD-7438-AB12-E677-0B54F36D47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9" y="2399146"/>
            <a:ext cx="12183599" cy="1391803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BFA140-40FC-EBC7-30FA-092E4E0D83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92613"/>
            <a:ext cx="9144000" cy="1655762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346D9-8585-5AF9-6CDA-FE1CAE31F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15;p4" descr="RGB_White-Seal_White-Mark_SC_Horizontal–400dpi.png">
            <a:extLst>
              <a:ext uri="{FF2B5EF4-FFF2-40B4-BE49-F238E27FC236}">
                <a16:creationId xmlns:a16="http://schemas.microsoft.com/office/drawing/2014/main" id="{CD67CF29-1468-63B4-FB3A-42A47D0E1CA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885076" y="6392947"/>
            <a:ext cx="2490584" cy="41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8910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6;p5">
            <a:extLst>
              <a:ext uri="{FF2B5EF4-FFF2-40B4-BE49-F238E27FC236}">
                <a16:creationId xmlns:a16="http://schemas.microsoft.com/office/drawing/2014/main" id="{A1CD272A-A506-0471-7A18-EB78408B0FBA}"/>
              </a:ext>
            </a:extLst>
          </p:cNvPr>
          <p:cNvSpPr/>
          <p:nvPr userDrawn="1"/>
        </p:nvSpPr>
        <p:spPr>
          <a:xfrm>
            <a:off x="4201" y="-5773"/>
            <a:ext cx="12187800" cy="11678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CDA7A-CA03-24F4-40E3-67F3E5300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50" y="1"/>
            <a:ext cx="10909300" cy="1162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27333-ABA8-0B5C-26C5-4F6379849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10515600" cy="4754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497B1-A15C-06CB-AED5-217ED8ED3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30F7E-19BD-5731-1E8D-26297896A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25BF4-5FC4-596C-DB1D-908546736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38D572-6E90-4CFC-B748-E5A2419AD3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27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89C16-2A8B-F7F4-EB63-0D7E8BD3F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37509-EB5E-6B25-8338-A09A92FA6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2B5D8-9038-2606-FC41-FE222B50E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03F95-5784-CC1E-E841-71ED38648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D9D79-D1A0-9D65-8B8F-50A837336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64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C021DE-A4FD-71A8-C45B-46FD3C194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CFA098-4282-7A1F-325F-EDD6A5A45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82E2EB-4F80-1524-CC58-7494CCA4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oogle Shape;26;p5">
            <a:extLst>
              <a:ext uri="{FF2B5EF4-FFF2-40B4-BE49-F238E27FC236}">
                <a16:creationId xmlns:a16="http://schemas.microsoft.com/office/drawing/2014/main" id="{E2BAB203-C4A1-8D67-0AA4-6116A572B5A8}"/>
              </a:ext>
            </a:extLst>
          </p:cNvPr>
          <p:cNvSpPr/>
          <p:nvPr userDrawn="1"/>
        </p:nvSpPr>
        <p:spPr>
          <a:xfrm>
            <a:off x="4201" y="-5773"/>
            <a:ext cx="12187800" cy="11678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F42F78D-59E0-F3F9-C10C-EA686D3A9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50" y="1"/>
            <a:ext cx="10909300" cy="1162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123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75A3C3-17B3-2CF6-6134-65EDD1B4B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6829B4-1F77-F071-44BE-914144584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7C213B-08A8-4634-8AB9-4CCD570A2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67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;p3">
            <a:extLst>
              <a:ext uri="{FF2B5EF4-FFF2-40B4-BE49-F238E27FC236}">
                <a16:creationId xmlns:a16="http://schemas.microsoft.com/office/drawing/2014/main" id="{316B812B-B10B-EB34-3E63-C8E967C1C8E5}"/>
              </a:ext>
            </a:extLst>
          </p:cNvPr>
          <p:cNvSpPr/>
          <p:nvPr userDrawn="1"/>
        </p:nvSpPr>
        <p:spPr>
          <a:xfrm>
            <a:off x="4201" y="6311900"/>
            <a:ext cx="12187800" cy="5806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340EF9-D2A0-E89F-A6A1-E25D9FDDB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DF544-8A0D-C4C0-CA6A-353C45A3E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8C8ED-2E99-1715-80AB-96974C7B52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61125"/>
            <a:ext cx="144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05E55-7E19-B7C0-3531-CDDC8EB83C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000" y="6461125"/>
            <a:ext cx="648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D7185-6FEA-8C6F-3919-B618E80D9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2000" y="6461125"/>
            <a:ext cx="4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938D572-6E90-4CFC-B748-E5A2419AD3C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7C89A18-0E72-6013-8ED2-7428873284F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346" y="6336091"/>
            <a:ext cx="2103120" cy="535141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993DF8BF-EE93-F8F2-C083-EB160B6F940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311654"/>
            <a:ext cx="685714" cy="5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69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ipong@lbl.gov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09/TASC.2021.3094410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drive/folders/17JhhCfqiyGM2NCLNTtOzerX0c7aCsKf7?usp=share_link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hyperlink" Target="https://pdmlink.lbl.gov/Windchill/app/#ptc1/tcomp/infoPage?oid=VR%3Awt.doc.WTDocument%3A1207270766&amp;u8=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mp"/><Relationship Id="rId4" Type="http://schemas.openxmlformats.org/officeDocument/2006/relationships/image" Target="../media/image10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drive.google.com/file/d/12xbLGzBskzCSw2mxSJFzm3ZV2p3GEm-w/view?usp=share_lin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0F83D-FCA4-9E05-5FFD-EBF933D7CA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TFD Superconducting Wire and Cable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41204C-8ED3-9F01-78FB-3B669F3320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Ian Pong (</a:t>
            </a:r>
            <a:r>
              <a:rPr lang="en-US" dirty="0">
                <a:hlinkClick r:id="rId2"/>
              </a:rPr>
              <a:t>ipong@lbl.gov</a:t>
            </a:r>
            <a:r>
              <a:rPr lang="en-US" dirty="0"/>
              <a:t>) </a:t>
            </a:r>
          </a:p>
          <a:p>
            <a:r>
              <a:rPr lang="en-US" dirty="0"/>
              <a:t>On behalf of the Cabling Team</a:t>
            </a:r>
          </a:p>
          <a:p>
            <a:r>
              <a:rPr lang="en-US" dirty="0"/>
              <a:t>Lawrence Berkeley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1619116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704BD-C76E-00EB-CA19-18FC7E973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WO11S20506A03A Mid-Length Defect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B9A6B-D0AC-CC62-3A6A-4EE2D86D9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E2A8A-C1A2-12A1-3846-169E9221D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0535F-451A-EBAC-0C55-8821B60FA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Google Shape;266;p15">
            <a:extLst>
              <a:ext uri="{FF2B5EF4-FFF2-40B4-BE49-F238E27FC236}">
                <a16:creationId xmlns:a16="http://schemas.microsoft.com/office/drawing/2014/main" id="{B683E34B-962C-25D6-EA8F-379BFBDC706A}"/>
              </a:ext>
            </a:extLst>
          </p:cNvPr>
          <p:cNvSpPr txBox="1">
            <a:spLocks/>
          </p:cNvSpPr>
          <p:nvPr/>
        </p:nvSpPr>
        <p:spPr>
          <a:xfrm>
            <a:off x="5606400" y="4115669"/>
            <a:ext cx="6480000" cy="215452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75" tIns="45700" rIns="182875" bIns="4570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indent="-540000">
              <a:spcBef>
                <a:spcPts val="0"/>
              </a:spcBef>
              <a:buClr>
                <a:schemeClr val="dk1"/>
              </a:buClr>
              <a:buSzPts val="4000"/>
            </a:pPr>
            <a:r>
              <a:rPr lang="en-US" sz="2000" dirty="0"/>
              <a:t>Not seen at free end</a:t>
            </a:r>
            <a:endParaRPr lang="en-US" sz="1400" dirty="0"/>
          </a:p>
          <a:p>
            <a:pPr marL="540000" indent="-540000">
              <a:spcBef>
                <a:spcPts val="1200"/>
              </a:spcBef>
              <a:buClr>
                <a:schemeClr val="dk1"/>
              </a:buClr>
              <a:buSzPts val="4000"/>
            </a:pPr>
            <a:r>
              <a:rPr lang="en-US" sz="2000" dirty="0"/>
              <a:t>Seen in same strand # away from cable edge (not imaged), i.e. not caused by cabling</a:t>
            </a:r>
            <a:endParaRPr lang="en-US" sz="1200" dirty="0"/>
          </a:p>
          <a:p>
            <a:pPr marL="540000" indent="-540000">
              <a:spcBef>
                <a:spcPts val="1200"/>
              </a:spcBef>
              <a:buClr>
                <a:schemeClr val="dk1"/>
              </a:buClr>
              <a:buSzPts val="4000"/>
            </a:pPr>
            <a:r>
              <a:rPr lang="en-US" sz="2000" dirty="0"/>
              <a:t>Wire manufacturing defect</a:t>
            </a:r>
            <a:endParaRPr lang="en-US" sz="1400" dirty="0"/>
          </a:p>
          <a:p>
            <a:pPr marL="540000" indent="-540000">
              <a:spcBef>
                <a:spcPts val="1200"/>
              </a:spcBef>
              <a:buClr>
                <a:schemeClr val="dk1"/>
              </a:buClr>
              <a:buSzPts val="4000"/>
            </a:pPr>
            <a:r>
              <a:rPr lang="en-US" sz="2000" dirty="0"/>
              <a:t>Risk: Cu poisoning. Avoidable lowering of RRR</a:t>
            </a:r>
            <a:endParaRPr lang="en-US" sz="1400" dirty="0"/>
          </a:p>
        </p:txBody>
      </p:sp>
      <p:pic>
        <p:nvPicPr>
          <p:cNvPr id="8" name="Google Shape;268;p15">
            <a:extLst>
              <a:ext uri="{FF2B5EF4-FFF2-40B4-BE49-F238E27FC236}">
                <a16:creationId xmlns:a16="http://schemas.microsoft.com/office/drawing/2014/main" id="{EF7F402E-964E-B888-3270-4651702E9E2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7675" y="1441472"/>
            <a:ext cx="5056650" cy="414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70;p15">
            <a:extLst>
              <a:ext uri="{FF2B5EF4-FFF2-40B4-BE49-F238E27FC236}">
                <a16:creationId xmlns:a16="http://schemas.microsoft.com/office/drawing/2014/main" id="{050E1FEA-98F6-9960-FA6A-F4717AFEB6A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b="34990"/>
          <a:stretch/>
        </p:blipFill>
        <p:spPr>
          <a:xfrm>
            <a:off x="5606400" y="1441472"/>
            <a:ext cx="4738694" cy="2377282"/>
          </a:xfrm>
          <a:prstGeom prst="rect">
            <a:avLst/>
          </a:prstGeom>
          <a:noFill/>
          <a:ln w="25400" cap="flat" cmpd="sng">
            <a:solidFill>
              <a:srgbClr val="C55A1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" name="Google Shape;269;p15">
            <a:extLst>
              <a:ext uri="{FF2B5EF4-FFF2-40B4-BE49-F238E27FC236}">
                <a16:creationId xmlns:a16="http://schemas.microsoft.com/office/drawing/2014/main" id="{8D127720-257D-0B17-AF81-8419BEAD7493}"/>
              </a:ext>
            </a:extLst>
          </p:cNvPr>
          <p:cNvSpPr/>
          <p:nvPr/>
        </p:nvSpPr>
        <p:spPr>
          <a:xfrm>
            <a:off x="3082718" y="1441472"/>
            <a:ext cx="1311861" cy="796761"/>
          </a:xfrm>
          <a:prstGeom prst="rect">
            <a:avLst/>
          </a:prstGeom>
          <a:noFill/>
          <a:ln w="381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544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8FC5D-2FCF-5A3C-7BBB-0B84A1B7D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Springback</a:t>
            </a:r>
            <a:r>
              <a:rPr lang="en-US" dirty="0"/>
              <a:t> &amp; Self-Bend of Wire in W12OL1303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13271-F2E0-346C-8BF5-A3263F5E4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A11A5-512C-00E6-A252-460F69178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926DF-51E2-0E79-6FE5-9DFD79EC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5113DA-D13E-27BE-2438-D991B404B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225" y="1610139"/>
            <a:ext cx="9867550" cy="421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71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5DD4A-157E-6D59-4A71-1EB8C4CAC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Post-cabling Observation: W12OL1303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032EB-520B-8FF6-6EBD-7B390BA7A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0C1B8-CB36-9FA9-BCB2-00438F631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9AC8D-5773-8665-C99F-A0CEB5358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 descr="A perso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098222BB-40F9-8D20-E850-8949462D1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034142" y="2155627"/>
            <a:ext cx="4595813" cy="34468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0D38C7-3A20-3505-26C4-E0B1500AC8D4}"/>
              </a:ext>
            </a:extLst>
          </p:cNvPr>
          <p:cNvSpPr/>
          <p:nvPr/>
        </p:nvSpPr>
        <p:spPr>
          <a:xfrm>
            <a:off x="8574609" y="2505075"/>
            <a:ext cx="426516" cy="620096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E6351A-8073-1BCC-63B1-2C119FCC5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211" y="5268229"/>
            <a:ext cx="3446861" cy="78997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69E863E-2FC6-F833-F652-22D6DB780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305" y="1433933"/>
            <a:ext cx="3940674" cy="338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5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8EF9B-85F5-1EDA-9B5D-F0275F9CF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CME Thickness: W12OL1303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EEC83-0A5A-BE25-5AF3-090A15843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E5524-A530-9FF7-6D2D-97075B449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57283-08D7-64EB-06BC-9416A3A66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Google Shape;140;p11">
            <a:extLst>
              <a:ext uri="{FF2B5EF4-FFF2-40B4-BE49-F238E27FC236}">
                <a16:creationId xmlns:a16="http://schemas.microsoft.com/office/drawing/2014/main" id="{B9D356BE-B261-2D52-F77E-02FEE13B19FB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889565" y="2144474"/>
            <a:ext cx="10412870" cy="33104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5169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8A71E-DE15-C365-8553-FE7AC84B3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 and Interpretation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E62DC-269A-EB53-7AD9-AC26BE1B01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1303-1 thickness ~1.985 mm – large gaps on top face, unstable</a:t>
            </a:r>
          </a:p>
          <a:p>
            <a:r>
              <a:rPr lang="en-US" dirty="0"/>
              <a:t>1303-3 thickness ~1.913 mm – gaps remain, but now stable</a:t>
            </a:r>
          </a:p>
          <a:p>
            <a:r>
              <a:rPr lang="en-US" dirty="0"/>
              <a:t>Facet length continues to increase during startup</a:t>
            </a:r>
          </a:p>
          <a:p>
            <a:r>
              <a:rPr lang="en-US" dirty="0"/>
              <a:t>Top face has “large” gaps throughout – large as noticeable symptom, but would still have been within equivalent spec</a:t>
            </a:r>
          </a:p>
          <a:p>
            <a:r>
              <a:rPr lang="en-US" dirty="0"/>
              <a:t>Divergence appears to worsen with decreasing cable thickness, consistent with Turkshead asymmetry findings </a:t>
            </a:r>
          </a:p>
          <a:p>
            <a:r>
              <a:rPr lang="en-US" dirty="0"/>
              <a:t>Despite large facets, RRR is still good with comfortable margin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9EC67-CB1D-300B-ACDE-4041CD8AA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FC7D0-0F04-7479-74A4-11EDEE3A2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A13F7-F69C-83D9-1E52-838EE198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50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3C2CD-CB28-01F7-1766-1DCED4982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Startup Image Analysis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C80F8-8AE2-F0E9-173D-3DFAF0983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20CD3-D7C2-29A6-1A0E-08448E4A9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A81AF-2863-CCF6-4357-3C5D551B5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" name="Google Shape;167;p14">
            <a:extLst>
              <a:ext uri="{FF2B5EF4-FFF2-40B4-BE49-F238E27FC236}">
                <a16:creationId xmlns:a16="http://schemas.microsoft.com/office/drawing/2014/main" id="{4529D9FF-0794-3B65-BB7C-AF705BE48A92}"/>
              </a:ext>
            </a:extLst>
          </p:cNvPr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196751" y="1247025"/>
            <a:ext cx="11808000" cy="3311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14DBA7-D819-EA60-0451-51247EE83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47" y="4417941"/>
            <a:ext cx="2475429" cy="1860029"/>
          </a:xfrm>
          <a:prstGeom prst="rect">
            <a:avLst/>
          </a:prstGeom>
        </p:spPr>
      </p:pic>
      <p:pic>
        <p:nvPicPr>
          <p:cNvPr id="12" name="Google Shape;174;p14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E30722BE-09C2-5B3F-E6F7-09C804CBB8E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3372" y="4416770"/>
            <a:ext cx="2208018" cy="18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B8C2D8-A15E-718C-5232-01A7C201CA0F}"/>
              </a:ext>
            </a:extLst>
          </p:cNvPr>
          <p:cNvSpPr txBox="1"/>
          <p:nvPr/>
        </p:nvSpPr>
        <p:spPr>
          <a:xfrm>
            <a:off x="7233313" y="4967785"/>
            <a:ext cx="36599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Cable pitch = 155 mm</a:t>
            </a:r>
          </a:p>
          <a:p>
            <a:pPr algn="ctr"/>
            <a:r>
              <a:rPr lang="en-US" dirty="0"/>
              <a:t>44 strands</a:t>
            </a:r>
          </a:p>
          <a:p>
            <a:pPr algn="ctr"/>
            <a:r>
              <a:rPr lang="en-US" dirty="0"/>
              <a:t>Overlapping facet length = ~4 mm</a:t>
            </a:r>
          </a:p>
        </p:txBody>
      </p:sp>
    </p:spTree>
    <p:extLst>
      <p:ext uri="{BB962C8B-B14F-4D97-AF65-F5344CB8AC3E}">
        <p14:creationId xmlns:p14="http://schemas.microsoft.com/office/powerpoint/2010/main" val="2425898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6D3A1-A7DC-6503-86EE-C8D81F098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Startup Parameters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2FD50D9-4AE4-9E7A-25C5-ACAB613836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781" y="1868362"/>
            <a:ext cx="11918439" cy="3852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2575B-6463-B9BC-D708-6CA80974F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1D45E-714E-828E-F63E-C10FDA109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AAA67-B33F-A8F0-DC36-8546CED4B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36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F606E-5768-D6C0-055F-6BCCBB348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1303-3 Metallography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1817E65-1CDB-327A-632D-8C44AA566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386" y="1299570"/>
            <a:ext cx="5540099" cy="47545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1EE61-5266-1E69-B023-8B1EB5ED5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77AB0-16DD-9EB7-0894-FFC31B777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CC877-EC11-FFF0-37AD-852375321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Google Shape;231;p17">
            <a:extLst>
              <a:ext uri="{FF2B5EF4-FFF2-40B4-BE49-F238E27FC236}">
                <a16:creationId xmlns:a16="http://schemas.microsoft.com/office/drawing/2014/main" id="{DF60E23B-1057-9660-0D1D-3C7F4ED15E6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6527445" y="1299570"/>
            <a:ext cx="5377506" cy="3678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43;p18">
            <a:extLst>
              <a:ext uri="{FF2B5EF4-FFF2-40B4-BE49-F238E27FC236}">
                <a16:creationId xmlns:a16="http://schemas.microsoft.com/office/drawing/2014/main" id="{61CF0B24-2444-5875-C8A2-A2565FB9661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1221" y="2258914"/>
            <a:ext cx="4990958" cy="360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4F3AAD7-4BBE-7801-4B7A-8D2516EB0365}"/>
              </a:ext>
            </a:extLst>
          </p:cNvPr>
          <p:cNvCxnSpPr/>
          <p:nvPr/>
        </p:nvCxnSpPr>
        <p:spPr>
          <a:xfrm>
            <a:off x="0" y="3524536"/>
            <a:ext cx="2870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F954945-787C-CAA9-D585-A65D2EB96684}"/>
              </a:ext>
            </a:extLst>
          </p:cNvPr>
          <p:cNvCxnSpPr/>
          <p:nvPr/>
        </p:nvCxnSpPr>
        <p:spPr>
          <a:xfrm>
            <a:off x="0" y="4550393"/>
            <a:ext cx="2870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20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19B40-8809-EE42-4683-A5450E8EC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1303-5 RRR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8793A-DFDE-BE85-7917-40F7F72B2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3D1DA-A38D-F608-1E3F-EA5C68158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BB7DE-55E7-D549-5C34-150EF0825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81D776-79DA-3B13-31B4-C019E8BB6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7030"/>
            <a:ext cx="12192000" cy="41839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9F0614-2735-618B-DA19-88E4ECE575FA}"/>
              </a:ext>
            </a:extLst>
          </p:cNvPr>
          <p:cNvSpPr txBox="1"/>
          <p:nvPr/>
        </p:nvSpPr>
        <p:spPr>
          <a:xfrm>
            <a:off x="0" y="5643801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Strand from billet #20516 was lowest individual strand, consistent with vendor RRR data</a:t>
            </a:r>
          </a:p>
        </p:txBody>
      </p:sp>
    </p:spTree>
    <p:extLst>
      <p:ext uri="{BB962C8B-B14F-4D97-AF65-F5344CB8AC3E}">
        <p14:creationId xmlns:p14="http://schemas.microsoft.com/office/powerpoint/2010/main" val="2020874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ED99F-79C2-ECB8-B59E-613B5E3C6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Run 1303-A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F4C053-8689-0CDA-4426-F53F62B4BD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7E8ED-AF5A-0379-5AFD-126304AF8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197C3-064D-8CA7-085F-63974FED7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1DDEF-067A-DFFD-CFFA-6A741801C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38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A2380-4C63-B844-DCC7-D473503AE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F2000-21A6-27D7-EAA4-8947B6471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cables “Development”</a:t>
            </a:r>
          </a:p>
          <a:p>
            <a:r>
              <a:rPr lang="en-US" dirty="0"/>
              <a:t>Second cable “Prototype”</a:t>
            </a:r>
          </a:p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wire for “Production”</a:t>
            </a:r>
          </a:p>
          <a:p>
            <a:r>
              <a:rPr lang="en-US" dirty="0"/>
              <a:t>What diagnostics we have</a:t>
            </a:r>
          </a:p>
          <a:p>
            <a:r>
              <a:rPr lang="en-US" dirty="0"/>
              <a:t>What was observed and our interpretation</a:t>
            </a:r>
          </a:p>
          <a:p>
            <a:r>
              <a:rPr lang="en-US" dirty="0"/>
              <a:t>Plan for the next step</a:t>
            </a:r>
          </a:p>
          <a:p>
            <a:r>
              <a:rPr lang="en-US" dirty="0"/>
              <a:t>Lessons learnt from MQXFA cable production</a:t>
            </a:r>
          </a:p>
          <a:p>
            <a:r>
              <a:rPr lang="en-US" dirty="0"/>
              <a:t>Conclusion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5AAB32-F03E-EEC6-6C01-D4FFCFF95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8388E-A08D-A07D-900C-25180C0D2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E60222-496F-9BD1-FB3E-1CE5AA684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106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9B317-7D4D-85FB-9961-B1E5C51F2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 and Interpretation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29CE7-0B53-D532-CC17-1A16936AA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production, conventional CME data are very stable</a:t>
            </a:r>
          </a:p>
          <a:p>
            <a:r>
              <a:rPr lang="en-US" dirty="0"/>
              <a:t>Image analysis shows notable periodic correlation with rollers and cable pitch length</a:t>
            </a:r>
          </a:p>
          <a:p>
            <a:r>
              <a:rPr lang="en-US" dirty="0"/>
              <a:t>Half pitch on top face is significantly shorter, is less compact and resulting in gaps</a:t>
            </a:r>
          </a:p>
          <a:p>
            <a:r>
              <a:rPr lang="en-US" dirty="0"/>
              <a:t>It is plausible that the top roller ran at a different speed relative to the cable compared to the bottom roller due to friction</a:t>
            </a:r>
          </a:p>
          <a:p>
            <a:r>
              <a:rPr lang="en-US" dirty="0"/>
              <a:t>Mandrel asymmetry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the cable biased towards the top roller</a:t>
            </a:r>
          </a:p>
          <a:p>
            <a:r>
              <a:rPr lang="en-US" dirty="0"/>
              <a:t>FFT analysis shows stronger correlation on top broad face</a:t>
            </a:r>
          </a:p>
          <a:p>
            <a:r>
              <a:rPr lang="en-US" dirty="0"/>
              <a:t>Despite very large facets, RRR is still acceptable with margin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4FC12-4D60-D1A1-3DF5-C50571307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A1F27-0918-0B76-914E-215F7A964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C7772-72E5-8261-B684-1173073AB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82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3A5DC-CA1C-2B14-73B1-8C5C2080C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CME – Thickness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2091226-9FD4-1A94-3284-D2C9C1339C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28364"/>
            <a:ext cx="10515600" cy="334263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E27BE-0206-5586-911D-40F92D10D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D7CFD-B904-E70C-766C-744A9D445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D4153-5D65-076D-EDB2-E58CA3DDA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58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54E82-340F-0576-BE67-5D6F7AA5B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CME – Width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BE30BCD-6E3D-9266-8B6C-ED6A3EF5AE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28364"/>
            <a:ext cx="10515600" cy="334263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0983A-37CC-45AF-2EF7-DAF102649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F95D8-0AC6-8B70-B853-9FC0F9361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2E82D-E97D-0DD0-2047-D5A15D089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5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82F68-BA6A-7E9F-15DE-D1CB33E24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CME – Angle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2F725E-8045-CDB0-2AB9-A3E375B24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28364"/>
            <a:ext cx="10515600" cy="334263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56C4F-3230-D493-9F2D-A9084C013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8C20C-E31B-AEAF-7B5A-C01C4323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3BEE3-FDA2-8E96-5D7B-D6ACE5474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32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F6D7-F262-B8FF-660A-B9D9DAC2D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Keyence – Parameters Explained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F7889C-828B-A40B-B795-E789C9583F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1232" y="1422400"/>
            <a:ext cx="6729535" cy="47545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0F629-E089-95C4-07A9-02F6ADF3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D56F6-F2A2-046C-685A-A67F25DB0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4794C-A657-812C-50BF-5D9F470D5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60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6C951-1ED5-E633-075D-410CD3148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Keyence – Overview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25CD2AA-3866-898B-198B-85E811FDE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45485"/>
            <a:ext cx="10515600" cy="470839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A8F46-A3D2-8B3F-509F-A6AA7B172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E9A83-0172-0BFC-14A3-29F34E6F0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28FC5-DDC3-29EA-4A46-F8113CE2C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167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11F85-7965-AF25-9550-979D6A645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Keyence – Periodicity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7E768A4-8E93-D1FA-7A26-9DA0AF0495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62404"/>
            <a:ext cx="10515600" cy="467455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385B6-9C53-0C17-A029-E4B2EE8DC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4881C-C9EF-5EDC-7B36-F77F4526B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6317B-EFC8-4B0B-3A2E-9D51A5D9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421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26713-19A2-74DC-2750-5F9A85A35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Keyence – Periodicity vs. Length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C3AA1B5-B63E-FF43-A915-CEA7847EFC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7201" y="1422400"/>
            <a:ext cx="9237598" cy="47545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12E86-CD88-D411-6A81-BBF85AC71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D8E69-946A-B9CB-9333-3E599889D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8133A-DCCF-3810-30AD-AAA78FE37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804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78D0D-0022-F94D-8CBC-C5EB9F19B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1303-A Metallography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29AA230-8D5E-09AB-79F8-6DECFF2FD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000" y="1296000"/>
            <a:ext cx="5540099" cy="47545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C902F-A378-1362-7869-450E43CD4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5919D-68B2-4400-85E7-9A5D76E65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FE3E8-1995-BD9E-A7EE-60A9E06FE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3E1369-D196-D323-B2B4-D03554773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000" y="1296000"/>
            <a:ext cx="5006046" cy="36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408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D944D-BFA8-D235-6F23-0DB9B3C54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1303-A RRR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220E576-65C9-6BF3-6F39-50D0ED8FE9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0" y="1746917"/>
            <a:ext cx="12182761" cy="346727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65810-E91E-52E5-55F1-EBABA7FF4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20C7E-C924-85EE-69B8-FB3934888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8C9D8-A0DF-5C7A-4D18-E17246A7E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C111DD-1FF7-C4C0-01C3-659A51685811}"/>
              </a:ext>
            </a:extLst>
          </p:cNvPr>
          <p:cNvSpPr txBox="1"/>
          <p:nvPr/>
        </p:nvSpPr>
        <p:spPr>
          <a:xfrm>
            <a:off x="0" y="5288954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Strand from billet #20516 was lowest individual strand, consistent with vendor and startup RRR data.  Effect of defective subelement is unclear</a:t>
            </a:r>
          </a:p>
        </p:txBody>
      </p:sp>
    </p:spTree>
    <p:extLst>
      <p:ext uri="{BB962C8B-B14F-4D97-AF65-F5344CB8AC3E}">
        <p14:creationId xmlns:p14="http://schemas.microsoft.com/office/powerpoint/2010/main" val="4152441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20235-4D50-084F-5BC0-ED251FF3A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Cables “Development”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9B74D-BC83-177F-7C3A-72E907B61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W10OL1301 – used 108/127 strands.  </a:t>
            </a:r>
          </a:p>
          <a:p>
            <a:r>
              <a:rPr lang="en-US" dirty="0"/>
              <a:t>W12OL1302 – used 162/169 strands.  </a:t>
            </a:r>
          </a:p>
          <a:p>
            <a:r>
              <a:rPr lang="en-US" dirty="0"/>
              <a:t>Publication: </a:t>
            </a:r>
            <a:r>
              <a:rPr lang="en-US" dirty="0">
                <a:hlinkClick r:id="rId2"/>
              </a:rPr>
              <a:t>https://doi.org/10.1109/TASC.2021.3094410</a:t>
            </a:r>
            <a:endParaRPr lang="en-US" dirty="0"/>
          </a:p>
          <a:p>
            <a:r>
              <a:rPr lang="en-US" dirty="0"/>
              <a:t>Key findings:</a:t>
            </a:r>
          </a:p>
          <a:p>
            <a:pPr lvl="1"/>
            <a:r>
              <a:rPr lang="en-US" dirty="0"/>
              <a:t>Pre-cabling annealing significantly reduced residual twist</a:t>
            </a:r>
          </a:p>
          <a:p>
            <a:pPr lvl="1"/>
            <a:r>
              <a:rPr lang="en-US" dirty="0"/>
              <a:t>Facet period is comparable to MQXFA cables</a:t>
            </a:r>
          </a:p>
          <a:p>
            <a:pPr lvl="1"/>
            <a:r>
              <a:rPr lang="en-US" dirty="0"/>
              <a:t>Metallographic results are very promising</a:t>
            </a:r>
          </a:p>
          <a:p>
            <a:pPr lvl="1"/>
            <a:r>
              <a:rPr lang="en-US" dirty="0"/>
              <a:t>XS RRR is above spec with comfortable margin</a:t>
            </a:r>
          </a:p>
          <a:p>
            <a:pPr lvl="1"/>
            <a:r>
              <a:rPr lang="en-US" dirty="0"/>
              <a:t>Hardware – roller keyway slot cracked (lesson learnt, improved)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F6EF2-4121-A967-6B11-0DD516F79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0FB52-B803-F6AF-6F93-B59237952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0CB78-E8A0-BFC4-83A4-91358DB83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46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B040-F2A4-93C8-F011-E1CA683DA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Plans for the Next Step (1) – Motor Upgrade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2A8B2-E4A9-7BB1-223E-7C02FDFB8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Moving to ½ hp motors with different gear ratio</a:t>
            </a:r>
          </a:p>
          <a:p>
            <a:pPr lvl="1"/>
            <a:r>
              <a:rPr lang="en-US" dirty="0"/>
              <a:t>Higher full operating speed</a:t>
            </a:r>
          </a:p>
          <a:p>
            <a:pPr lvl="1"/>
            <a:r>
              <a:rPr lang="en-US" dirty="0"/>
              <a:t>Higher starting and continuous torque</a:t>
            </a:r>
          </a:p>
          <a:p>
            <a:pPr lvl="1"/>
            <a:r>
              <a:rPr lang="en-US" dirty="0"/>
              <a:t>Increased safety factor of drivetrain</a:t>
            </a:r>
          </a:p>
          <a:p>
            <a:pPr lvl="2"/>
            <a:r>
              <a:rPr lang="en-US" dirty="0"/>
              <a:t>motor stall current is limiting factor – minimize risk of mechanical risk to drivetrain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8B264-6EBC-FBC0-B05B-1A1848314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8D504-82BB-0136-211B-1D9DD9CB5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089BF-BDC3-A89A-B6ED-ECC6BD38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D156CC-7EA4-4A13-016C-4372BE9E8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5463"/>
            <a:ext cx="12192000" cy="269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802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0E625-BBB8-9C0E-F879-62C266C96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the Next Step (2) – Dummy Cable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D3B7E-DCAE-4B98-8546-01343E8868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Cu strand, fabricate a dummy cable to validate the aperture tuning and mandrel alignment</a:t>
            </a:r>
          </a:p>
          <a:p>
            <a:r>
              <a:rPr lang="en-US" dirty="0"/>
              <a:t>Improved monitoring system such as roller speed DAQ</a:t>
            </a:r>
          </a:p>
          <a:p>
            <a:r>
              <a:rPr lang="en-US" dirty="0"/>
              <a:t>Provisionally planned for May/June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67A3-9900-A015-55B0-977B34BC6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257E6-A50A-E212-A4DF-A139BA24E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17B65-3AC8-FE70-FF75-75F8E200F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6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DFAA5-012B-8A9A-9D99-6CF304AED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Learnt from MQXFA Cable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896DD-0825-EA18-F2D6-699776861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Metallography interpretation </a:t>
            </a:r>
          </a:p>
          <a:p>
            <a:pPr lvl="1"/>
            <a:r>
              <a:rPr lang="en-US" dirty="0"/>
              <a:t>Publication ASC 2022 IEEE TAS</a:t>
            </a:r>
          </a:p>
          <a:p>
            <a:r>
              <a:rPr lang="en-US" dirty="0"/>
              <a:t>Subtle wire </a:t>
            </a:r>
            <a:r>
              <a:rPr lang="en-US" dirty="0" err="1"/>
              <a:t>behaviour</a:t>
            </a:r>
            <a:r>
              <a:rPr lang="en-US" dirty="0"/>
              <a:t> difference procured from the same spec can impact cabling properties despite identical hardware</a:t>
            </a:r>
          </a:p>
          <a:p>
            <a:r>
              <a:rPr lang="en-US" dirty="0"/>
              <a:t>RRP</a:t>
            </a:r>
            <a:r>
              <a:rPr lang="en-US" baseline="30000" dirty="0"/>
              <a:t>®</a:t>
            </a:r>
            <a:r>
              <a:rPr lang="en-US" dirty="0"/>
              <a:t> strands are fairly resilient to RRR cliff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BE2AD-59DA-CA76-D3AA-EE6BA31D0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BD554-4999-8CFE-4F7A-5EC46BA0A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22A2C-888B-A47C-367A-66186C193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672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21BB1-2399-3DAD-CFA5-3CFADD77D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Sheared Subelement – Upcoming Paper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E4602-8A7D-63C8-9B68-DF3ECC0AF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42A28-C621-9907-C0A1-EAB388B85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A48BE-7533-14FE-09EB-ADA106DB5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8F6CCF-3ABF-C1F0-94B2-30A56CB72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852" y="1354539"/>
            <a:ext cx="4840338" cy="4914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A1DB56-DD54-4ABF-2E04-8CBC8F88D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502" y="1354539"/>
            <a:ext cx="5960525" cy="4558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13538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56141-3FC0-0E6E-2389-A38D63B85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Strand Deformation </a:t>
            </a:r>
            <a:r>
              <a:rPr lang="en-US" dirty="0" err="1"/>
              <a:t>Behaviour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1B988-F596-808F-1D43-76AE1F8B7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E50B0-BE75-3712-A397-7B53731A1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B1278-D0F9-BFFD-42D9-B6F7F679C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74FDF2-5E05-069B-8702-A5B3B7C2B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805" y="1337957"/>
            <a:ext cx="6340390" cy="475529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39FAA2B-5E59-A8EE-EAF0-2B8CF9E4ECFC}"/>
              </a:ext>
            </a:extLst>
          </p:cNvPr>
          <p:cNvCxnSpPr/>
          <p:nvPr/>
        </p:nvCxnSpPr>
        <p:spPr>
          <a:xfrm flipH="1" flipV="1">
            <a:off x="7997588" y="3234519"/>
            <a:ext cx="846161" cy="34119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56AED76-366C-9F5E-04C2-8F50E4AAA5FA}"/>
              </a:ext>
            </a:extLst>
          </p:cNvPr>
          <p:cNvCxnSpPr>
            <a:cxnSpLocks/>
          </p:cNvCxnSpPr>
          <p:nvPr/>
        </p:nvCxnSpPr>
        <p:spPr>
          <a:xfrm>
            <a:off x="6823881" y="3234519"/>
            <a:ext cx="961850" cy="31048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957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7AE42-7019-178E-C2C2-C54DFF2E1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5E4DD-CF95-AA91-DF22-9F1AE7C627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cable target thickness gives mechanical stability</a:t>
            </a:r>
          </a:p>
          <a:p>
            <a:r>
              <a:rPr lang="en-US" dirty="0"/>
              <a:t>The cable target width does not over compact at cable edge</a:t>
            </a:r>
          </a:p>
          <a:p>
            <a:r>
              <a:rPr lang="en-US" dirty="0"/>
              <a:t>Rollers design is appropriate for a flat cable (no keystone)</a:t>
            </a:r>
          </a:p>
          <a:p>
            <a:r>
              <a:rPr lang="en-US" dirty="0"/>
              <a:t>Pre-cabling annealing ensures low residual twist</a:t>
            </a:r>
          </a:p>
          <a:p>
            <a:r>
              <a:rPr lang="en-US" dirty="0"/>
              <a:t>Systematic facet size and RRR measurements show that the HT applied to the Development and Prototype cables is appropriate for the wire used.  There’s comfortable RRR margin</a:t>
            </a:r>
          </a:p>
          <a:p>
            <a:r>
              <a:rPr lang="en-US" dirty="0"/>
              <a:t>Lessons learnt are being applied and a plan to fabricate a Cu cable will mitigate risk and provide further confidence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53923-2456-59D1-CD70-8BE191938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CA555-5BEC-79C4-6B4B-52520F8D6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ED893-6C6C-2FE2-01D0-02AC7A329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74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92FA5-E842-1A58-E9D8-6260EF79F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XS RRR of W12OL1302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1B6D9DB-08A8-5273-247C-1ACDD0300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2101" y="1339270"/>
            <a:ext cx="7767799" cy="476848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1885A-E205-D688-B6C3-F7153902C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E7DA6-95B9-1BE6-F53A-BCF984CF1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87560-77B0-8480-6565-B0853618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840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A400A-2592-88D2-821E-42761FD3A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Roller Keyway Redesign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7D52C-AC76-A3BC-5AD5-D9A48292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FE843-D3B1-193A-8A97-DD1B2FEE3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2B903-5385-25F7-7E2E-11EB7DD8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63BC9C-976E-59B4-432F-85819DDE3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217" y="2536983"/>
            <a:ext cx="3150313" cy="32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DF87F3-5D79-2BFD-9B30-1330C180E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84979" y="2714339"/>
            <a:ext cx="3234711" cy="28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526717-99F7-7D4C-0016-497CD77D9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19" y="2560193"/>
            <a:ext cx="4317133" cy="324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641DFA-30D7-F464-1F91-90A3952D6FF0}"/>
              </a:ext>
            </a:extLst>
          </p:cNvPr>
          <p:cNvSpPr txBox="1"/>
          <p:nvPr/>
        </p:nvSpPr>
        <p:spPr>
          <a:xfrm>
            <a:off x="1987021" y="1869625"/>
            <a:ext cx="1391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Before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343E01-7705-0DC7-E1C3-BE7515D6D3AC}"/>
              </a:ext>
            </a:extLst>
          </p:cNvPr>
          <p:cNvSpPr txBox="1"/>
          <p:nvPr/>
        </p:nvSpPr>
        <p:spPr>
          <a:xfrm>
            <a:off x="7821767" y="1869625"/>
            <a:ext cx="1050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2538305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14318-7E23-A54E-CDB1-78FEDDBC2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Cable “Prototype”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A6D64-7742-C207-9C6D-B0541918A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W12OL1303 – used 162/169 strands, made ~380 m</a:t>
            </a:r>
          </a:p>
          <a:p>
            <a:r>
              <a:rPr lang="en-US" dirty="0">
                <a:hlinkClick r:id="rId2"/>
              </a:rPr>
              <a:t>Special seminar on 2022 05 18</a:t>
            </a:r>
            <a:endParaRPr lang="en-US" dirty="0"/>
          </a:p>
          <a:p>
            <a:r>
              <a:rPr lang="en-US" dirty="0"/>
              <a:t>Mapping: 5 billets, 8 spools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3D9EE-1C1B-C2B8-B9DB-6C2D98E0A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90333-F5D4-F9F4-1019-E55D3AC56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09CFF-7D74-BDE9-033E-607F1737C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44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4025E-D010-9257-DDA1-FB4F35DCB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Wire for “Production”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96CA9-F1A1-482E-90DE-983D75FAA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2021 10 28 Wire Specification Review</a:t>
            </a:r>
          </a:p>
          <a:p>
            <a:r>
              <a:rPr lang="en-US" dirty="0"/>
              <a:t>Project chose BOST RRP</a:t>
            </a:r>
            <a:r>
              <a:rPr lang="en-US" baseline="30000" dirty="0"/>
              <a:t>®</a:t>
            </a:r>
            <a:r>
              <a:rPr lang="en-US" dirty="0"/>
              <a:t> 162/169 Design</a:t>
            </a:r>
          </a:p>
          <a:p>
            <a:r>
              <a:rPr lang="en-US" u="sng" dirty="0">
                <a:hlinkClick r:id="rId2"/>
              </a:rPr>
              <a:t>TFD production wire spec</a:t>
            </a:r>
            <a:endParaRPr lang="en-US" u="sng" dirty="0"/>
          </a:p>
          <a:p>
            <a:r>
              <a:rPr lang="en-US" dirty="0"/>
              <a:t>LBNL PO 7629842</a:t>
            </a:r>
          </a:p>
          <a:p>
            <a:endParaRPr lang="en-US" u="sng" dirty="0"/>
          </a:p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C53D2E-09EB-6CC8-6B7D-BF80606FE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5ABB3-2AEC-42CC-B9AF-3D0AC0389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2A558-0646-83EB-CDC3-B12FFDC53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161DC7A1-76F5-3B82-5FD1-354FEB616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183" y="1182975"/>
            <a:ext cx="3643498" cy="5038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EB543F1F-CBB6-613A-8DB0-63C6BC2AB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03" y="2516876"/>
            <a:ext cx="2777260" cy="3678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C550C2CC-5765-897D-0D7A-2AAE0C064D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826" y="3463830"/>
            <a:ext cx="2734057" cy="2748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3422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B510A-CC30-9107-AEBA-6990C8B57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Cabling Diagnostics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88B6E-4328-B628-B44F-1B19AA31E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Keyence Image Analysis</a:t>
            </a:r>
          </a:p>
          <a:p>
            <a:r>
              <a:rPr lang="en-US" dirty="0"/>
              <a:t>Publication: </a:t>
            </a:r>
            <a:r>
              <a:rPr lang="en-US" dirty="0">
                <a:hlinkClick r:id="rId2"/>
              </a:rPr>
              <a:t>ASC 2022 IEEE TAS</a:t>
            </a:r>
            <a:endParaRPr lang="en-US" dirty="0"/>
          </a:p>
          <a:p>
            <a:r>
              <a:rPr lang="en-US" dirty="0"/>
              <a:t>CME</a:t>
            </a:r>
          </a:p>
          <a:p>
            <a:r>
              <a:rPr lang="en-US" dirty="0"/>
              <a:t>Turkshead tension</a:t>
            </a:r>
          </a:p>
          <a:p>
            <a:r>
              <a:rPr lang="en-US" dirty="0"/>
              <a:t>Operator!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F52F3-0D0B-6F52-4DDF-82EF5513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86FEE-B07A-8C45-CCF6-B0A211F7C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9B407-95FE-45B9-28F5-7B0620118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0BE4D9-5B69-748D-1CF7-71D8056F6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0"/>
          <a:stretch/>
        </p:blipFill>
        <p:spPr bwMode="auto">
          <a:xfrm>
            <a:off x="8899071" y="1316990"/>
            <a:ext cx="3180129" cy="48968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78063B-11E7-865A-94DA-FBB807A24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7157" y="4342357"/>
            <a:ext cx="3200400" cy="1785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BD9F98-F2D7-2E22-4E9C-C027A37D40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7792" y="2628493"/>
            <a:ext cx="3199765" cy="1453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566027-35F1-58BF-EB0F-4C0AF2D9C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165" y="4342357"/>
            <a:ext cx="5283478" cy="1785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9629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F04C4-43F7-961D-D2E6-004BAD8C0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 and Interpretation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F7FB6-9F3C-A0E4-2CDA-BFFD1E9DE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billet (20516) had observably low RRR, found to contain mid-piece defects</a:t>
            </a:r>
          </a:p>
          <a:p>
            <a:r>
              <a:rPr lang="en-US" dirty="0"/>
              <a:t>There is a spread of </a:t>
            </a:r>
            <a:r>
              <a:rPr lang="en-US" dirty="0" err="1"/>
              <a:t>springback</a:t>
            </a:r>
            <a:r>
              <a:rPr lang="en-US" dirty="0"/>
              <a:t> property on annealed wire</a:t>
            </a:r>
          </a:p>
          <a:p>
            <a:r>
              <a:rPr lang="en-US" dirty="0"/>
              <a:t>During startup, strong </a:t>
            </a:r>
            <a:r>
              <a:rPr lang="en-US" dirty="0" err="1"/>
              <a:t>springback</a:t>
            </a:r>
            <a:r>
              <a:rPr lang="en-US" dirty="0"/>
              <a:t> of cable upon exiting aperture</a:t>
            </a:r>
          </a:p>
          <a:p>
            <a:r>
              <a:rPr lang="en-US" dirty="0"/>
              <a:t>Top roller closed down considerably (~0.33 mm on ~1.89 mm) to achieve cable target thickness</a:t>
            </a:r>
          </a:p>
          <a:p>
            <a:r>
              <a:rPr lang="en-US" dirty="0"/>
              <a:t>Samples feel mechanically stable when close to target thickness</a:t>
            </a:r>
          </a:p>
          <a:p>
            <a:r>
              <a:rPr lang="en-US" dirty="0"/>
              <a:t>Mandrel axis became mis-aligned with aperture axis</a:t>
            </a:r>
          </a:p>
          <a:p>
            <a:r>
              <a:rPr lang="en-US" dirty="0"/>
              <a:t>Mandrel also found to be asymmetric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4437D-EF2C-F155-0833-CC38BED45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2023 02 16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14F41-7DFF-171C-0D57-E11D8C58A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TFD Preliminary Design Review - Superconducting Wire and Cable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A7FAF-AD28-41A3-EA06-E18F033F9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D572-6E90-4CFC-B748-E5A2419AD3C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40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BNL_colors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3A2E80F6-AB69-491A-8FBE-790FE9FB73C6}" vid="{7F6E9C59-EFD1-496A-9C4B-EE645DEB34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BCMT Template 16 by 9 v3</Template>
  <TotalTime>2346</TotalTime>
  <Words>1287</Words>
  <Application>Microsoft Office PowerPoint</Application>
  <PresentationFormat>Widescreen</PresentationFormat>
  <Paragraphs>218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Libre Franklin</vt:lpstr>
      <vt:lpstr>Office Theme</vt:lpstr>
      <vt:lpstr>TFD Superconducting Wire and Cable</vt:lpstr>
      <vt:lpstr>Outline</vt:lpstr>
      <vt:lpstr>First Cables “Development”</vt:lpstr>
      <vt:lpstr>XS RRR of W12OL1302</vt:lpstr>
      <vt:lpstr>Roller Keyway Redesign</vt:lpstr>
      <vt:lpstr>Second Cable “Prototype”</vt:lpstr>
      <vt:lpstr>Nb3Sn Wire for “Production”</vt:lpstr>
      <vt:lpstr>Cabling Diagnostics</vt:lpstr>
      <vt:lpstr>Observations and Interpretation (1)</vt:lpstr>
      <vt:lpstr>WO11S20506A03A Mid-Length Defect</vt:lpstr>
      <vt:lpstr>Springback &amp; Self-Bend of Wire in W12OL1303</vt:lpstr>
      <vt:lpstr>Post-cabling Observation: W12OL1303</vt:lpstr>
      <vt:lpstr>CME Thickness: W12OL1303</vt:lpstr>
      <vt:lpstr>Observations and Interpretation (2)</vt:lpstr>
      <vt:lpstr>Startup Image Analysis</vt:lpstr>
      <vt:lpstr>Startup Parameters</vt:lpstr>
      <vt:lpstr>1303-3 Metallography</vt:lpstr>
      <vt:lpstr>1303-5 RRR</vt:lpstr>
      <vt:lpstr>Production Run 1303-A</vt:lpstr>
      <vt:lpstr>Observations and Interpretation (3)</vt:lpstr>
      <vt:lpstr>CME – Thickness </vt:lpstr>
      <vt:lpstr>CME – Width </vt:lpstr>
      <vt:lpstr>CME – Angle </vt:lpstr>
      <vt:lpstr>Keyence – Parameters Explained</vt:lpstr>
      <vt:lpstr>Keyence – Overview </vt:lpstr>
      <vt:lpstr>Keyence – Periodicity </vt:lpstr>
      <vt:lpstr>Keyence – Periodicity vs. Length </vt:lpstr>
      <vt:lpstr>1303-A Metallography</vt:lpstr>
      <vt:lpstr>1303-A RRR</vt:lpstr>
      <vt:lpstr>Plans for the Next Step (1) – Motor Upgrade </vt:lpstr>
      <vt:lpstr>Plan for the Next Step (2) – Dummy Cable</vt:lpstr>
      <vt:lpstr>Lessons Learnt from MQXFA Cable</vt:lpstr>
      <vt:lpstr>Sheared Subelement – Upcoming Paper</vt:lpstr>
      <vt:lpstr>Strand Deformation Behaviour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Pong</dc:creator>
  <cp:lastModifiedBy>Ian Pong</cp:lastModifiedBy>
  <cp:revision>18</cp:revision>
  <dcterms:created xsi:type="dcterms:W3CDTF">2023-02-14T16:18:22Z</dcterms:created>
  <dcterms:modified xsi:type="dcterms:W3CDTF">2023-02-16T07:24:55Z</dcterms:modified>
</cp:coreProperties>
</file>