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8" r:id="rId2"/>
    <p:sldId id="1011" r:id="rId3"/>
    <p:sldId id="1012" r:id="rId4"/>
    <p:sldId id="1023" r:id="rId5"/>
    <p:sldId id="1013" r:id="rId6"/>
    <p:sldId id="1014" r:id="rId7"/>
    <p:sldId id="1019" r:id="rId8"/>
    <p:sldId id="1015" r:id="rId9"/>
    <p:sldId id="1017" r:id="rId10"/>
    <p:sldId id="1016" r:id="rId11"/>
    <p:sldId id="1018" r:id="rId12"/>
    <p:sldId id="1020" r:id="rId13"/>
    <p:sldId id="1021" r:id="rId14"/>
  </p:sldIdLst>
  <p:sldSz cx="12192000" cy="6858000"/>
  <p:notesSz cx="7315200" cy="96012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CC"/>
    <a:srgbClr val="3399FF"/>
    <a:srgbClr val="0033CC"/>
    <a:srgbClr val="FF9900"/>
    <a:srgbClr val="000099"/>
    <a:srgbClr val="044D7A"/>
    <a:srgbClr val="045486"/>
    <a:srgbClr val="04619A"/>
    <a:srgbClr val="008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12" autoAdjust="0"/>
    <p:restoredTop sz="94660"/>
  </p:normalViewPr>
  <p:slideViewPr>
    <p:cSldViewPr>
      <p:cViewPr varScale="1">
        <p:scale>
          <a:sx n="86" d="100"/>
          <a:sy n="86" d="100"/>
        </p:scale>
        <p:origin x="13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6725" y="723900"/>
            <a:ext cx="638016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3900"/>
            <a:ext cx="6380163" cy="3589338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3900"/>
            <a:ext cx="6380163" cy="358933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8100"/>
            <a:ext cx="100076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193800"/>
            <a:ext cx="10346267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1" y="38100"/>
            <a:ext cx="2806700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38100"/>
            <a:ext cx="8216900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11200" y="38100"/>
            <a:ext cx="112268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8100"/>
            <a:ext cx="100076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11200" y="1193800"/>
            <a:ext cx="10346267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9214D3-EDC4-4C90-A921-B7AD63ACE8A1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Test Facility Dipole | BERKELEY LAB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6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8100"/>
            <a:ext cx="100076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193800"/>
            <a:ext cx="10346267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8100"/>
            <a:ext cx="100076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193800"/>
            <a:ext cx="5071533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5934" y="1193800"/>
            <a:ext cx="5071533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8100"/>
            <a:ext cx="100076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1" y="6346817"/>
            <a:ext cx="12191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9042400" y="6477001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213" y="6346817"/>
            <a:ext cx="2601616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" y="6346818"/>
            <a:ext cx="798341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5387889" y="6477001"/>
            <a:ext cx="110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Presenter-Title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1071281" y="6477001"/>
            <a:ext cx="196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TFD PDR, February 16, 2023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1" y="6928"/>
            <a:ext cx="12191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hyperlink" Target="https://ieeexplore.ieee.org/document/89820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ferences.lbl.gov/event/759/" TargetMode="External"/><Relationship Id="rId5" Type="http://schemas.openxmlformats.org/officeDocument/2006/relationships/hyperlink" Target="https://ieeexplore.ieee.org/abstract/document/9733270" TargetMode="External"/><Relationship Id="rId4" Type="http://schemas.openxmlformats.org/officeDocument/2006/relationships/hyperlink" Target="https://ieeexplore.ieee.org/abstract/document/937699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onferences.lbl.gov/event/759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12192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60672" y="3762166"/>
            <a:ext cx="8458200" cy="2227243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Diego Arbelaez,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TFD Preliminary Design Review</a:t>
            </a:r>
            <a:br>
              <a:rPr lang="en-US" sz="2800" dirty="0"/>
            </a:br>
            <a:r>
              <a:rPr lang="en-US" sz="2800" dirty="0"/>
              <a:t>February 16, 2023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837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29272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138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1" y="2286000"/>
            <a:ext cx="12192000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Magnet Design Overview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E058-3161-02E4-1873-8CF7189A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Coil Design Overview</a:t>
            </a:r>
          </a:p>
        </p:txBody>
      </p:sp>
      <p:pic>
        <p:nvPicPr>
          <p:cNvPr id="8" name="Picture 7" descr="A picture containing indoor, bathroom, sink, tub&#10;&#10;Description automatically generated">
            <a:extLst>
              <a:ext uri="{FF2B5EF4-FFF2-40B4-BE49-F238E27FC236}">
                <a16:creationId xmlns:a16="http://schemas.microsoft.com/office/drawing/2014/main" id="{9A7467A7-4441-7E47-1721-674FE5D81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83" r="25277" b="15826"/>
          <a:stretch/>
        </p:blipFill>
        <p:spPr>
          <a:xfrm rot="16200000">
            <a:off x="9582062" y="3801090"/>
            <a:ext cx="3206646" cy="1708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7CA83F-4A63-11B7-6AB5-7611D29038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0807" y="3959175"/>
            <a:ext cx="4178024" cy="2169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F081D4-F286-3D02-D1D5-F2FFAB5CEB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65156">
            <a:off x="6291489" y="550026"/>
            <a:ext cx="5609767" cy="33471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045B3D-4B85-1D2E-C24E-EC17B8B26E4A}"/>
              </a:ext>
            </a:extLst>
          </p:cNvPr>
          <p:cNvSpPr txBox="1">
            <a:spLocks/>
          </p:cNvSpPr>
          <p:nvPr/>
        </p:nvSpPr>
        <p:spPr>
          <a:xfrm>
            <a:off x="199306" y="861656"/>
            <a:ext cx="6684093" cy="4853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Coil design and parameter selection – Feedback from prototyping and testing</a:t>
            </a:r>
          </a:p>
          <a:p>
            <a:pPr lvl="1"/>
            <a:r>
              <a:rPr lang="en-US" dirty="0"/>
              <a:t>Hard way bend geometry</a:t>
            </a:r>
          </a:p>
          <a:p>
            <a:pPr lvl="1"/>
            <a:r>
              <a:rPr lang="en-US" dirty="0"/>
              <a:t>Layer jump design</a:t>
            </a:r>
          </a:p>
          <a:p>
            <a:r>
              <a:rPr lang="en-US" dirty="0"/>
              <a:t>Coil parts design</a:t>
            </a:r>
          </a:p>
          <a:p>
            <a:pPr lvl="1"/>
            <a:r>
              <a:rPr lang="en-US" dirty="0"/>
              <a:t>Pole</a:t>
            </a:r>
          </a:p>
          <a:p>
            <a:pPr lvl="1"/>
            <a:r>
              <a:rPr lang="en-US" dirty="0"/>
              <a:t>End shoes</a:t>
            </a:r>
          </a:p>
          <a:p>
            <a:pPr lvl="1"/>
            <a:r>
              <a:rPr lang="en-US" dirty="0"/>
              <a:t>Rails</a:t>
            </a:r>
          </a:p>
          <a:p>
            <a:r>
              <a:rPr lang="en-US" dirty="0"/>
              <a:t>Fabrication steps and tooling use mostly FRESCA2 experience as a starting point </a:t>
            </a:r>
            <a:r>
              <a:rPr lang="en-US" sz="2200" i="1" dirty="0">
                <a:latin typeface="Times New Roman" pitchFamily="18" charset="0"/>
                <a:cs typeface="Times New Roman" panose="02020603050405020304" pitchFamily="18" charset="0"/>
              </a:rPr>
              <a:t>(deviations from FRESCA2 covered by P. </a:t>
            </a:r>
            <a:r>
              <a:rPr lang="en-US" sz="2200" i="1" dirty="0" err="1">
                <a:latin typeface="Times New Roman" pitchFamily="18" charset="0"/>
                <a:cs typeface="Times New Roman" panose="02020603050405020304" pitchFamily="18" charset="0"/>
              </a:rPr>
              <a:t>Ferracin</a:t>
            </a:r>
            <a:r>
              <a:rPr lang="en-US" sz="2200" i="1" dirty="0">
                <a:latin typeface="Times New Roman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/>
              <a:t>Winding</a:t>
            </a:r>
          </a:p>
          <a:p>
            <a:pPr lvl="1"/>
            <a:r>
              <a:rPr lang="en-US" dirty="0"/>
              <a:t>Reaction</a:t>
            </a:r>
          </a:p>
          <a:p>
            <a:pPr lvl="1"/>
            <a:r>
              <a:rPr lang="en-US" dirty="0"/>
              <a:t>Impregnation</a:t>
            </a:r>
          </a:p>
          <a:p>
            <a:r>
              <a:rPr lang="en-US" dirty="0"/>
              <a:t>Current focus on finalizing inner coil design</a:t>
            </a:r>
          </a:p>
          <a:p>
            <a:pPr lvl="1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7FB6A-D368-246B-6AA5-604F014681FC}"/>
              </a:ext>
            </a:extLst>
          </p:cNvPr>
          <p:cNvSpPr txBox="1"/>
          <p:nvPr/>
        </p:nvSpPr>
        <p:spPr>
          <a:xfrm>
            <a:off x="8265054" y="729008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424E8-FEFF-C8BE-B96B-8EBD7389B25F}"/>
              </a:ext>
            </a:extLst>
          </p:cNvPr>
          <p:cNvSpPr txBox="1"/>
          <p:nvPr/>
        </p:nvSpPr>
        <p:spPr>
          <a:xfrm>
            <a:off x="7010400" y="3657600"/>
            <a:ext cx="2299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Tooling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843D6-91DE-AE40-B02E-11B368A0DDFC}"/>
              </a:ext>
            </a:extLst>
          </p:cNvPr>
          <p:cNvSpPr txBox="1"/>
          <p:nvPr/>
        </p:nvSpPr>
        <p:spPr>
          <a:xfrm>
            <a:off x="10212753" y="2590316"/>
            <a:ext cx="1826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Winding Test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8ED79-BCE7-FA23-0AA0-0FA1939A133A}"/>
              </a:ext>
            </a:extLst>
          </p:cNvPr>
          <p:cNvSpPr txBox="1"/>
          <p:nvPr/>
        </p:nvSpPr>
        <p:spPr>
          <a:xfrm>
            <a:off x="237406" y="5796289"/>
            <a:ext cx="5421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cs typeface="Times New Roman" panose="02020603050405020304" pitchFamily="18" charset="0"/>
              </a:rPr>
              <a:t>Details Covered by J.L. </a:t>
            </a:r>
            <a:r>
              <a:rPr lang="en-US" sz="2000" i="1" dirty="0" err="1">
                <a:cs typeface="Times New Roman" panose="02020603050405020304" pitchFamily="18" charset="0"/>
              </a:rPr>
              <a:t>Rudeiros</a:t>
            </a:r>
            <a:r>
              <a:rPr lang="en-US" sz="2000" b="0" i="0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cs typeface="Times New Roman" panose="02020603050405020304" pitchFamily="18" charset="0"/>
              </a:rPr>
              <a:t>Fernandez</a:t>
            </a:r>
          </a:p>
        </p:txBody>
      </p:sp>
    </p:spTree>
    <p:extLst>
      <p:ext uri="{BB962C8B-B14F-4D97-AF65-F5344CB8AC3E}">
        <p14:creationId xmlns:p14="http://schemas.microsoft.com/office/powerpoint/2010/main" val="281104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E058-3161-02E4-1873-8CF7189A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Infrastructure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4A0CC-0514-52BA-13AE-176B5D78BD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756" y="1077264"/>
            <a:ext cx="2652771" cy="304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5186AC6-C3D3-CB95-7C78-667BA409A44C}"/>
              </a:ext>
            </a:extLst>
          </p:cNvPr>
          <p:cNvSpPr txBox="1">
            <a:spLocks/>
          </p:cNvSpPr>
          <p:nvPr/>
        </p:nvSpPr>
        <p:spPr>
          <a:xfrm>
            <a:off x="6290064" y="685800"/>
            <a:ext cx="2125196" cy="42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en-US" sz="1800" dirty="0"/>
              <a:t>Reaction furnace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0B50DE-2339-35B2-DD4F-4312E11980AF}"/>
              </a:ext>
            </a:extLst>
          </p:cNvPr>
          <p:cNvSpPr txBox="1">
            <a:spLocks/>
          </p:cNvSpPr>
          <p:nvPr/>
        </p:nvSpPr>
        <p:spPr>
          <a:xfrm>
            <a:off x="9142708" y="701710"/>
            <a:ext cx="2600182" cy="42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en-US" sz="1800" dirty="0"/>
              <a:t>Impregnation chamber</a:t>
            </a:r>
          </a:p>
        </p:txBody>
      </p:sp>
      <p:pic>
        <p:nvPicPr>
          <p:cNvPr id="6" name="Picture 5" descr="A picture containing indoor, ceiling, device&#10;&#10;Description automatically generated">
            <a:extLst>
              <a:ext uri="{FF2B5EF4-FFF2-40B4-BE49-F238E27FC236}">
                <a16:creationId xmlns:a16="http://schemas.microsoft.com/office/drawing/2014/main" id="{E61D6C90-993C-FD65-884E-F4C831BEB9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52"/>
          <a:stretch/>
        </p:blipFill>
        <p:spPr>
          <a:xfrm>
            <a:off x="5861525" y="1066800"/>
            <a:ext cx="3214047" cy="333318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84ACFF-4F12-7681-49FE-91DE7007C3E2}"/>
              </a:ext>
            </a:extLst>
          </p:cNvPr>
          <p:cNvSpPr txBox="1">
            <a:spLocks/>
          </p:cNvSpPr>
          <p:nvPr/>
        </p:nvSpPr>
        <p:spPr>
          <a:xfrm>
            <a:off x="158275" y="914400"/>
            <a:ext cx="5404341" cy="52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Winding table bearing has been replaced to handle the weight of the coil and associated tooling</a:t>
            </a:r>
          </a:p>
          <a:p>
            <a:r>
              <a:rPr lang="en-US" dirty="0"/>
              <a:t>Reaction furnace has been moved to a new location in building 77A </a:t>
            </a:r>
          </a:p>
          <a:p>
            <a:r>
              <a:rPr lang="en-US" dirty="0"/>
              <a:t>Potting chamber has been moved to building 77A – Upgrading power distribution </a:t>
            </a:r>
            <a:r>
              <a:rPr lang="en-US"/>
              <a:t>chassis and implementing </a:t>
            </a:r>
            <a:r>
              <a:rPr lang="en-US" dirty="0"/>
              <a:t>3 zone temperature control</a:t>
            </a:r>
          </a:p>
          <a:p>
            <a:r>
              <a:rPr lang="en-US" dirty="0"/>
              <a:t>Expect to start recommissioning effort for furnace and potting tooling over the next ~2 months</a:t>
            </a:r>
          </a:p>
          <a:p>
            <a:r>
              <a:rPr lang="en-US" dirty="0"/>
              <a:t>Developed preliminary retort design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7B6AF9-4A52-9D8D-286B-90A6FC5EF977}"/>
              </a:ext>
            </a:extLst>
          </p:cNvPr>
          <p:cNvGrpSpPr/>
          <p:nvPr/>
        </p:nvGrpSpPr>
        <p:grpSpPr>
          <a:xfrm>
            <a:off x="9075572" y="4125264"/>
            <a:ext cx="2595188" cy="2164626"/>
            <a:chOff x="9075572" y="4125264"/>
            <a:chExt cx="2595188" cy="2164626"/>
          </a:xfrm>
        </p:grpSpPr>
        <p:pic>
          <p:nvPicPr>
            <p:cNvPr id="8" name="Picture 7" descr="Engineering drawing&#10;&#10;Description automatically generated">
              <a:extLst>
                <a:ext uri="{FF2B5EF4-FFF2-40B4-BE49-F238E27FC236}">
                  <a16:creationId xmlns:a16="http://schemas.microsoft.com/office/drawing/2014/main" id="{024DE718-834F-A608-9E94-ABB23C3BC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5" t="8556" r="13023" b="9144"/>
            <a:stretch/>
          </p:blipFill>
          <p:spPr>
            <a:xfrm>
              <a:off x="9265620" y="4125264"/>
              <a:ext cx="2405140" cy="2164626"/>
            </a:xfrm>
            <a:prstGeom prst="rect">
              <a:avLst/>
            </a:prstGeom>
          </p:spPr>
        </p:pic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7F72C50F-B57B-235E-8C0C-FB25C1938938}"/>
                </a:ext>
              </a:extLst>
            </p:cNvPr>
            <p:cNvSpPr txBox="1">
              <a:spLocks/>
            </p:cNvSpPr>
            <p:nvPr/>
          </p:nvSpPr>
          <p:spPr>
            <a:xfrm>
              <a:off x="9075572" y="4125264"/>
              <a:ext cx="1247657" cy="4225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Autofit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 hangingPunct="1">
                <a:buNone/>
              </a:pPr>
              <a:r>
                <a:rPr lang="en-US" sz="1800" dirty="0"/>
                <a:t>Retort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605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E058-3161-02E4-1873-8CF7189A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Status and Next Steps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12E620-1DE9-D066-CF4D-EEC637C93B11}"/>
              </a:ext>
            </a:extLst>
          </p:cNvPr>
          <p:cNvGrpSpPr/>
          <p:nvPr/>
        </p:nvGrpSpPr>
        <p:grpSpPr>
          <a:xfrm>
            <a:off x="6858000" y="1066800"/>
            <a:ext cx="5203716" cy="4920400"/>
            <a:chOff x="6975584" y="1251800"/>
            <a:chExt cx="5203716" cy="4920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7B0D7C8-2B75-203D-E8D0-AC242F2BDC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75584" y="1251800"/>
              <a:ext cx="5203716" cy="4920400"/>
              <a:chOff x="4023658" y="931760"/>
              <a:chExt cx="4779567" cy="451934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1D93AD2-6C3D-F285-4CF8-CFB941443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23658" y="964741"/>
                <a:ext cx="2163264" cy="166416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7477BAF-F92E-9860-2494-CF9DDB0E6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6922" y="931760"/>
                <a:ext cx="2616303" cy="169714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2808269-2954-4463-B040-8EBF2FF4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3658" y="2628902"/>
                <a:ext cx="2163264" cy="139110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3F610C0-2C67-6748-AF2F-098B96E7C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3658" y="4052986"/>
                <a:ext cx="2163264" cy="139811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C05F835-854D-BD02-1722-4E8BFDE29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6923" y="4102977"/>
                <a:ext cx="1684538" cy="129200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C9236BC-4A73-3617-6C28-A756B1312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5257" y="2711872"/>
                <a:ext cx="1650677" cy="1274186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BE07BD-07A4-C7B0-4825-6B1FFFCC512E}"/>
                </a:ext>
              </a:extLst>
            </p:cNvPr>
            <p:cNvSpPr txBox="1"/>
            <p:nvPr/>
          </p:nvSpPr>
          <p:spPr>
            <a:xfrm>
              <a:off x="7121832" y="1362596"/>
              <a:ext cx="496931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Al. Shell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CB7502-9875-CF5F-0160-D2C61C5B92D7}"/>
                </a:ext>
              </a:extLst>
            </p:cNvPr>
            <p:cNvSpPr txBox="1"/>
            <p:nvPr/>
          </p:nvSpPr>
          <p:spPr>
            <a:xfrm>
              <a:off x="9399827" y="1321946"/>
              <a:ext cx="1252074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End plate (lead end)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1CA810-05B4-A9AA-39A9-0AFA2D7B7848}"/>
                </a:ext>
              </a:extLst>
            </p:cNvPr>
            <p:cNvSpPr txBox="1"/>
            <p:nvPr/>
          </p:nvSpPr>
          <p:spPr>
            <a:xfrm>
              <a:off x="7086600" y="3124200"/>
              <a:ext cx="1659210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Winding pole (coil 1, end)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79D366-675D-070F-ED29-DFCA470801AD}"/>
                </a:ext>
              </a:extLst>
            </p:cNvPr>
            <p:cNvSpPr txBox="1"/>
            <p:nvPr/>
          </p:nvSpPr>
          <p:spPr>
            <a:xfrm>
              <a:off x="9373355" y="4748037"/>
              <a:ext cx="626185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Iron yoke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3D9DC8-84D7-8B3A-1554-122EAEFBB31B}"/>
                </a:ext>
              </a:extLst>
            </p:cNvPr>
            <p:cNvSpPr txBox="1"/>
            <p:nvPr/>
          </p:nvSpPr>
          <p:spPr>
            <a:xfrm>
              <a:off x="9399827" y="3244334"/>
              <a:ext cx="513214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Wedge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59C9B8-4601-0EC7-992F-2C5924461B75}"/>
                </a:ext>
              </a:extLst>
            </p:cNvPr>
            <p:cNvSpPr txBox="1"/>
            <p:nvPr/>
          </p:nvSpPr>
          <p:spPr>
            <a:xfrm>
              <a:off x="7086600" y="4748037"/>
              <a:ext cx="626185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End Shoe</a:t>
              </a:r>
            </a:p>
          </p:txBody>
        </p:sp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5D9CE6-A76E-7CA5-3171-34B32959B394}"/>
              </a:ext>
            </a:extLst>
          </p:cNvPr>
          <p:cNvSpPr txBox="1">
            <a:spLocks/>
          </p:cNvSpPr>
          <p:nvPr/>
        </p:nvSpPr>
        <p:spPr>
          <a:xfrm>
            <a:off x="113249" y="838200"/>
            <a:ext cx="6471125" cy="548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Structure design is well advanced – ready to proceed to final design / drawings</a:t>
            </a:r>
          </a:p>
          <a:p>
            <a:r>
              <a:rPr lang="en-US" dirty="0"/>
              <a:t>Coil and tooling design (inner coil)</a:t>
            </a:r>
          </a:p>
          <a:p>
            <a:pPr lvl="1"/>
            <a:r>
              <a:rPr lang="en-US" dirty="0"/>
              <a:t>Reaction tooling is well advanced – still need further work on coil splice / end shoe design and layer-jump cover plate design before moving to final design / drawings</a:t>
            </a:r>
          </a:p>
          <a:p>
            <a:pPr lvl="1"/>
            <a:r>
              <a:rPr lang="en-US" dirty="0"/>
              <a:t>Impregnation tooling concept is developed but more design work is needed before moving to final design / drawing phase</a:t>
            </a:r>
          </a:p>
          <a:p>
            <a:r>
              <a:rPr lang="en-US" dirty="0"/>
              <a:t>Preliminary drawings of many parts have been created for quoting purposes</a:t>
            </a:r>
          </a:p>
          <a:p>
            <a:r>
              <a:rPr lang="en-US" dirty="0"/>
              <a:t>Current focus is on inner coil design with the goal of finalizing drawings to procure parts for a practice coil</a:t>
            </a:r>
          </a:p>
          <a:p>
            <a:r>
              <a:rPr lang="en-US" dirty="0"/>
              <a:t>Design of outer coil will take place once inner coil is completed</a:t>
            </a:r>
          </a:p>
          <a:p>
            <a:r>
              <a:rPr lang="en-US" dirty="0"/>
              <a:t>Plan to use AUP experience for assembly tooling and procedures wherever possible</a:t>
            </a:r>
          </a:p>
        </p:txBody>
      </p:sp>
    </p:spTree>
    <p:extLst>
      <p:ext uri="{BB962C8B-B14F-4D97-AF65-F5344CB8AC3E}">
        <p14:creationId xmlns:p14="http://schemas.microsoft.com/office/powerpoint/2010/main" val="1144989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E058-3161-02E4-1873-8CF7189A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834AF-7808-9F1F-232B-F9C4455773C2}"/>
              </a:ext>
            </a:extLst>
          </p:cNvPr>
          <p:cNvSpPr txBox="1">
            <a:spLocks/>
          </p:cNvSpPr>
          <p:nvPr/>
        </p:nvSpPr>
        <p:spPr>
          <a:xfrm>
            <a:off x="113249" y="838200"/>
            <a:ext cx="11697751" cy="5486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Magnet design has advanced significantly since the conceptual design review</a:t>
            </a:r>
          </a:p>
          <a:p>
            <a:pPr lvl="1"/>
            <a:r>
              <a:rPr lang="en-US" sz="2400" dirty="0"/>
              <a:t>Extensive finite element analysis of 3D structure</a:t>
            </a:r>
          </a:p>
          <a:p>
            <a:pPr lvl="1"/>
            <a:r>
              <a:rPr lang="en-US" sz="2400" dirty="0"/>
              <a:t>Design optimization of structural components</a:t>
            </a:r>
          </a:p>
          <a:p>
            <a:pPr lvl="1"/>
            <a:r>
              <a:rPr lang="en-US" sz="2400" dirty="0"/>
              <a:t>Coil winding testing to finalize coil parameters</a:t>
            </a:r>
          </a:p>
          <a:p>
            <a:pPr lvl="1"/>
            <a:r>
              <a:rPr lang="en-US" sz="2400" dirty="0"/>
              <a:t>Coil and coil part design and insulation layout</a:t>
            </a:r>
          </a:p>
          <a:p>
            <a:pPr lvl="1"/>
            <a:r>
              <a:rPr lang="en-US" sz="2400" dirty="0"/>
              <a:t>Advancement of reaction and potting tooling design</a:t>
            </a:r>
          </a:p>
          <a:p>
            <a:r>
              <a:rPr lang="en-US" sz="2400" dirty="0"/>
              <a:t>Large fraction of magnet design if sufficiently advance to start final drawings</a:t>
            </a:r>
          </a:p>
          <a:p>
            <a:r>
              <a:rPr lang="en-US" sz="2400" dirty="0"/>
              <a:t>Some areas still need further attention before preparing final design / drawings</a:t>
            </a:r>
          </a:p>
          <a:p>
            <a:pPr lvl="1"/>
            <a:r>
              <a:rPr lang="en-US" sz="2400" dirty="0"/>
              <a:t>Splice region (plan to use HD magnet approach)</a:t>
            </a:r>
          </a:p>
          <a:p>
            <a:pPr lvl="1"/>
            <a:r>
              <a:rPr lang="en-US" sz="2400" dirty="0"/>
              <a:t>Layer jump (will copy design from winding test)</a:t>
            </a:r>
          </a:p>
          <a:p>
            <a:pPr lvl="1"/>
            <a:r>
              <a:rPr lang="en-US" sz="2400" dirty="0"/>
              <a:t>Potting tooling – working to advance design (similar to HD approach)</a:t>
            </a:r>
          </a:p>
          <a:p>
            <a:r>
              <a:rPr lang="en-US" sz="2400" dirty="0"/>
              <a:t>Infrastructure is being prepared for fabricating the practice coil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597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22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Basic Design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08771-785B-AB4F-14BE-33DA29053E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52" y="827639"/>
            <a:ext cx="4148521" cy="4126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4298C-D2DA-4919-BAA6-6AA78023BE6A}"/>
              </a:ext>
            </a:extLst>
          </p:cNvPr>
          <p:cNvSpPr txBox="1"/>
          <p:nvPr/>
        </p:nvSpPr>
        <p:spPr>
          <a:xfrm>
            <a:off x="4947624" y="784604"/>
            <a:ext cx="7091976" cy="5360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l" defTabSz="4572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4198B5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 field: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buClr>
                <a:srgbClr val="0000FF"/>
              </a:buClr>
              <a:buSzPct val="106000"/>
              <a:buFont typeface="Courier New" panose="02070309020205020404" pitchFamily="49" charset="0"/>
              <a:buChar char="o"/>
              <a:defRPr/>
            </a:pPr>
            <a:r>
              <a:rPr lang="en-US" sz="1800" b="1" dirty="0">
                <a:solidFill>
                  <a:schemeClr val="accent2"/>
                </a:solidFill>
              </a:rPr>
              <a:t>Operation target</a:t>
            </a:r>
            <a:r>
              <a:rPr lang="en-US" sz="1800" dirty="0">
                <a:solidFill>
                  <a:srgbClr val="00303C"/>
                </a:solidFill>
              </a:rPr>
              <a:t>: </a:t>
            </a:r>
            <a:r>
              <a:rPr lang="en-US" sz="1800" b="1" dirty="0">
                <a:solidFill>
                  <a:srgbClr val="00303C"/>
                </a:solidFill>
              </a:rPr>
              <a:t>15 T at 1.9 K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303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buClr>
                <a:srgbClr val="0000FF"/>
              </a:buClr>
              <a:buSzPct val="106000"/>
              <a:buFont typeface="Courier New" panose="02070309020205020404" pitchFamily="49" charset="0"/>
              <a:buChar char="o"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 target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16 T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margin at 1.9 K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buClr>
                <a:srgbClr val="0000FF"/>
              </a:buClr>
              <a:buSzPct val="106000"/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solidFill>
                  <a:srgbClr val="00303C"/>
                </a:solidFill>
                <a:latin typeface="Arial" panose="020B0604020202020204"/>
              </a:rPr>
              <a:t>Straight section (within 1% variation) &gt; 750 mm </a:t>
            </a:r>
          </a:p>
          <a:p>
            <a:pPr marL="225425" marR="0" lvl="0" indent="-225425" algn="l" defTabSz="4572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4198B5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Magnet clear bore size: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buClr>
                <a:srgbClr val="0000FF"/>
              </a:buClr>
              <a:buSzPct val="106000"/>
              <a:buFont typeface="Courier New" panose="02070309020205020404" pitchFamily="49" charset="0"/>
              <a:buChar char="o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150 mm x 102 mm rectangular aperture with superimposed 114 mm diameter</a:t>
            </a:r>
          </a:p>
          <a:p>
            <a:pPr marL="225425" marR="0" lvl="0" indent="-225425" algn="l" defTabSz="4572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4198B5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 coils layout: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buClr>
                <a:srgbClr val="0000FF"/>
              </a:buClr>
              <a:buSzPct val="106000"/>
              <a:buFont typeface="Courier New" panose="02070309020205020404" pitchFamily="49" charset="0"/>
              <a:buChar char="o"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Block coil design with flare ends and rectangular bore.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buClr>
                <a:srgbClr val="0000FF"/>
              </a:buClr>
              <a:buSzPct val="106000"/>
              <a:buFont typeface="Courier New" panose="02070309020205020404" pitchFamily="49" charset="0"/>
              <a:buChar char="o"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Coil 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40 turns/layer,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Coil 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44 turns/layer. (Non-graded coils).</a:t>
            </a:r>
          </a:p>
          <a:p>
            <a:pPr marL="225425" marR="0" lvl="0" indent="-225425" algn="l" defTabSz="4572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4198B5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Mechanical design: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buClr>
                <a:srgbClr val="0000FF"/>
              </a:buClr>
              <a:buSzPct val="106000"/>
              <a:buFont typeface="Courier New" panose="02070309020205020404" pitchFamily="49" charset="0"/>
              <a:buChar char="o"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Aluminum shell-based structure using key-and-bladder technology, with axial pre-load.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303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9F5E2-DC68-ACC1-51F7-763AF646AC62}"/>
              </a:ext>
            </a:extLst>
          </p:cNvPr>
          <p:cNvSpPr txBox="1"/>
          <p:nvPr/>
        </p:nvSpPr>
        <p:spPr>
          <a:xfrm>
            <a:off x="461558" y="4922182"/>
            <a:ext cx="4177614" cy="612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4198B5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Cable test facility magnet for testing inserts and cables in a high dipole filed.</a:t>
            </a:r>
          </a:p>
        </p:txBody>
      </p:sp>
    </p:spTree>
    <p:extLst>
      <p:ext uri="{BB962C8B-B14F-4D97-AF65-F5344CB8AC3E}">
        <p14:creationId xmlns:p14="http://schemas.microsoft.com/office/powerpoint/2010/main" val="279104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982F-0090-EAFB-55EF-0A1C8FBD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Technical Background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DA47496-641D-A273-9E79-4D1CAE44E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37" y="799440"/>
            <a:ext cx="11535415" cy="5556910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Test Facility Dipole design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based on studies and development of large aperture, high field dipoles over the past 15+ years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LARP studies of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HL-LHC “Dipole First” IR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(LBNL/FNAL/BNL, 2003-04)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EFTA Dipole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(EDIPO)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Study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(EFDA/CEA/CRPP/FZK/LBNL, 2004-06)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LD1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 design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(2009-12)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LBNL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FRESCA2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magnet development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(CERN/CEA/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EuCARD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, 2010-2018)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8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study (CERN/PSI/F4E/LBNL, 2017+)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are taking full advantage of these efforts and experience to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 the TFD development and decrease risk in a broad range of areas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particular: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layout and parameters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(LARP, EFDA, LD1/HD, FRESCA2,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tooling, parts, and fabrication process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(FRESCA2, LD/HD)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Magnetic, mechanical, protection models and analysis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(FRESCA2,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However, while building on this experience we are also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 the design to reflect the specific TFD requirements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 the higher field target  </a:t>
            </a:r>
          </a:p>
        </p:txBody>
      </p:sp>
    </p:spTree>
    <p:extLst>
      <p:ext uri="{BB962C8B-B14F-4D97-AF65-F5344CB8AC3E}">
        <p14:creationId xmlns:p14="http://schemas.microsoft.com/office/powerpoint/2010/main" val="100329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1419-B95F-4470-28D3-CD92DCE2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69C58-1650-43FA-BED5-BC7F2472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11582400" cy="5130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srgbClr val="00303C"/>
                </a:solidFill>
                <a:latin typeface="Arial" panose="020B0604020202020204"/>
              </a:rPr>
              <a:t>Design started from work performed on </a:t>
            </a:r>
            <a:r>
              <a:rPr lang="en-US" b="0" kern="1200" dirty="0" err="1">
                <a:solidFill>
                  <a:srgbClr val="00303C"/>
                </a:solidFill>
                <a:latin typeface="Arial" panose="020B0604020202020204"/>
              </a:rPr>
              <a:t>HEPDipo</a:t>
            </a:r>
            <a:r>
              <a:rPr lang="en-US" b="0" kern="1200" dirty="0">
                <a:solidFill>
                  <a:srgbClr val="00303C"/>
                </a:solidFill>
                <a:latin typeface="Arial" panose="020B0604020202020204"/>
              </a:rPr>
              <a:t>, presented at MT26, 2019: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99CC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https://ieeexplore.ieee.org/document/8982034</a:t>
            </a:r>
            <a:endParaRPr lang="en-US" sz="1800" b="0" dirty="0">
              <a:solidFill>
                <a:srgbClr val="0099CC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srgbClr val="00303C"/>
                </a:solidFill>
                <a:latin typeface="Arial" panose="020B0604020202020204"/>
              </a:rPr>
              <a:t>Conceptual design presented at the CDR on 06/11/2020: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1200" dirty="0">
                <a:solidFill>
                  <a:srgbClr val="0099CC"/>
                </a:solidFill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https://conferences.lbl.gov/event/359/</a:t>
            </a:r>
            <a:endParaRPr lang="en-US" sz="1800" b="0" kern="1200" dirty="0">
              <a:solidFill>
                <a:srgbClr val="0099CC"/>
              </a:solidFill>
              <a:latin typeface="Arial" panose="020B0604020202020204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srgbClr val="00303C"/>
                </a:solidFill>
                <a:latin typeface="Arial" panose="020B0604020202020204"/>
              </a:rPr>
              <a:t>Magnetic and mechanical analysis presented at ASC2020: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1200" dirty="0">
                <a:solidFill>
                  <a:srgbClr val="0099CC"/>
                </a:solidFill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https://ieeexplore.ieee.org/abstract/document/9376992</a:t>
            </a:r>
            <a:endParaRPr lang="en-US" sz="1800" b="0" kern="1200" dirty="0">
              <a:solidFill>
                <a:srgbClr val="0099CC"/>
              </a:solidFill>
              <a:latin typeface="Arial" panose="020B0604020202020204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srgbClr val="00303C"/>
                </a:solidFill>
                <a:latin typeface="Arial" panose="020B0604020202020204"/>
              </a:rPr>
              <a:t>Initial developments on engineering design presented at MT27, 2021: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1200" dirty="0">
                <a:solidFill>
                  <a:srgbClr val="0099CC"/>
                </a:solidFill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https://ieeexplore.ieee.org/abstract/document/9733270</a:t>
            </a:r>
            <a:endParaRPr lang="en-US" sz="1800" b="0" kern="1200" dirty="0">
              <a:solidFill>
                <a:srgbClr val="0099CC"/>
              </a:solidFill>
              <a:latin typeface="Arial" panose="020B0604020202020204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srgbClr val="00303C"/>
                </a:solidFill>
                <a:latin typeface="Arial" panose="020B0604020202020204"/>
              </a:rPr>
              <a:t>Strain effects on the magnet critical surface were evaluated including reversible and irreversible effects. Presented at the Wire Specification Review (10/28/2021):</a:t>
            </a:r>
            <a:endParaRPr lang="en-US" b="0" kern="1200" dirty="0">
              <a:solidFill>
                <a:srgbClr val="00303C"/>
              </a:solidFill>
              <a:latin typeface="Arial" panose="020B0604020202020204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1200" dirty="0">
                <a:solidFill>
                  <a:srgbClr val="0099CC"/>
                </a:solidFill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https://conferences.lbl.gov/event/759/</a:t>
            </a:r>
          </a:p>
        </p:txBody>
      </p:sp>
    </p:spTree>
    <p:extLst>
      <p:ext uri="{BB962C8B-B14F-4D97-AF65-F5344CB8AC3E}">
        <p14:creationId xmlns:p14="http://schemas.microsoft.com/office/powerpoint/2010/main" val="129469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CAB4-97AE-FDA0-A432-D50D5FE2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9072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Comparison of “traditional” </a:t>
            </a:r>
            <a:r>
              <a:rPr lang="en-US" i="1" dirty="0">
                <a:solidFill>
                  <a:schemeClr val="bg1"/>
                </a:solidFill>
              </a:rPr>
              <a:t>block-type magnets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6E5AF-7A4A-DF14-1751-8CE43DB4D885}"/>
              </a:ext>
            </a:extLst>
          </p:cNvPr>
          <p:cNvGrpSpPr/>
          <p:nvPr/>
        </p:nvGrpSpPr>
        <p:grpSpPr>
          <a:xfrm>
            <a:off x="308027" y="829573"/>
            <a:ext cx="11814390" cy="5418827"/>
            <a:chOff x="308027" y="1229151"/>
            <a:chExt cx="11814390" cy="5418827"/>
          </a:xfrm>
        </p:grpSpPr>
        <p:pic>
          <p:nvPicPr>
            <p:cNvPr id="6" name="Picture 7" descr="D:\Work\Personal\Applications\2014\2014_11_CERN_IC\Talk\All_cross-sections\all_LBNL_LHC_CERN_cross-section.tif">
              <a:extLst>
                <a:ext uri="{FF2B5EF4-FFF2-40B4-BE49-F238E27FC236}">
                  <a16:creationId xmlns:a16="http://schemas.microsoft.com/office/drawing/2014/main" id="{0E5102D9-7F3D-3940-4CCE-789173B9CD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8027" y="3467605"/>
              <a:ext cx="1993633" cy="196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7A0463-FD4F-D134-6E90-00FEFC031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93" y="2564904"/>
              <a:ext cx="3657600" cy="3657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482CBE-7753-0CD1-E13A-EBF7DC5B2049}"/>
                </a:ext>
              </a:extLst>
            </p:cNvPr>
            <p:cNvSpPr txBox="1"/>
            <p:nvPr/>
          </p:nvSpPr>
          <p:spPr>
            <a:xfrm>
              <a:off x="698301" y="2371935"/>
              <a:ext cx="121308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</a:rPr>
                <a:t>HD2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B854F-1D49-7196-2845-5C5F15A58D62}"/>
                </a:ext>
              </a:extLst>
            </p:cNvPr>
            <p:cNvSpPr txBox="1"/>
            <p:nvPr/>
          </p:nvSpPr>
          <p:spPr>
            <a:xfrm>
              <a:off x="3415843" y="2371935"/>
              <a:ext cx="14877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</a:rPr>
                <a:t>FRESCA2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A6F126-44E8-74D2-43B0-50B0C3782FFA}"/>
                </a:ext>
              </a:extLst>
            </p:cNvPr>
            <p:cNvGrpSpPr/>
            <p:nvPr/>
          </p:nvGrpSpPr>
          <p:grpSpPr>
            <a:xfrm>
              <a:off x="7491945" y="2087672"/>
              <a:ext cx="1213083" cy="400110"/>
              <a:chOff x="7491945" y="2087672"/>
              <a:chExt cx="1213083" cy="40011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F9A0D3D-7414-071D-F3F8-9D34FED7855F}"/>
                  </a:ext>
                </a:extLst>
              </p:cNvPr>
              <p:cNvSpPr/>
              <p:nvPr/>
            </p:nvSpPr>
            <p:spPr>
              <a:xfrm>
                <a:off x="7727147" y="2087673"/>
                <a:ext cx="742678" cy="400109"/>
              </a:xfrm>
              <a:prstGeom prst="roundRect">
                <a:avLst>
                  <a:gd name="adj" fmla="val 40156"/>
                </a:avLst>
              </a:prstGeom>
              <a:solidFill>
                <a:srgbClr val="4CE08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E8191C-AAA2-FDF5-D986-1F7D729C4AB5}"/>
                  </a:ext>
                </a:extLst>
              </p:cNvPr>
              <p:cNvSpPr txBox="1"/>
              <p:nvPr/>
            </p:nvSpPr>
            <p:spPr>
              <a:xfrm>
                <a:off x="7491945" y="2087672"/>
                <a:ext cx="121308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</a:rPr>
                  <a:t>TFD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D2BF72-A2DC-2AF5-3C77-C26055F5323B}"/>
                </a:ext>
              </a:extLst>
            </p:cNvPr>
            <p:cNvGrpSpPr/>
            <p:nvPr/>
          </p:nvGrpSpPr>
          <p:grpSpPr>
            <a:xfrm>
              <a:off x="2640871" y="2924626"/>
              <a:ext cx="3037685" cy="3053023"/>
              <a:chOff x="2640871" y="2924626"/>
              <a:chExt cx="3037685" cy="3053023"/>
            </a:xfrm>
          </p:grpSpPr>
          <p:pic>
            <p:nvPicPr>
              <p:cNvPr id="24" name="Picture 7" descr="D:\Work\Personal\Applications\2014\2014_11_CERN_IC\Talk\All_cross-sections\all_LBNL_LHC_CERN_cross-section.tif">
                <a:extLst>
                  <a:ext uri="{FF2B5EF4-FFF2-40B4-BE49-F238E27FC236}">
                    <a16:creationId xmlns:a16="http://schemas.microsoft.com/office/drawing/2014/main" id="{40D23DC2-FC3B-933B-C2C0-DEB2F818B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640872" y="2924626"/>
                <a:ext cx="3037684" cy="3051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756C7B-E848-BB91-3DED-0706B253F469}"/>
                  </a:ext>
                </a:extLst>
              </p:cNvPr>
              <p:cNvSpPr/>
              <p:nvPr/>
            </p:nvSpPr>
            <p:spPr>
              <a:xfrm>
                <a:off x="2640871" y="5486394"/>
                <a:ext cx="326616" cy="4912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D33738-50D0-9BE8-1EB9-AB6967DF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1446" y="3608412"/>
              <a:ext cx="1700784" cy="169997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56E1AA-65E2-C7A3-900C-A3376B0D600F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V="1">
              <a:off x="6270793" y="1714500"/>
              <a:ext cx="0" cy="2679204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6F397D-BDB3-902D-503E-7ABCE07116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93637" y="1644650"/>
              <a:ext cx="8086" cy="2749054"/>
            </a:xfrm>
            <a:prstGeom prst="line">
              <a:avLst/>
            </a:prstGeom>
            <a:ln w="63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141F9D1-E556-C15E-71B6-0F1D21C72154}"/>
                </a:ext>
              </a:extLst>
            </p:cNvPr>
            <p:cNvCxnSpPr>
              <a:cxnSpLocks/>
            </p:cNvCxnSpPr>
            <p:nvPr/>
          </p:nvCxnSpPr>
          <p:spPr>
            <a:xfrm>
              <a:off x="6275536" y="1955165"/>
              <a:ext cx="3618101" cy="0"/>
            </a:xfrm>
            <a:prstGeom prst="line">
              <a:avLst/>
            </a:prstGeom>
            <a:ln w="3175">
              <a:solidFill>
                <a:srgbClr val="0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182CC0-9DA7-04EA-461F-72C40B50473B}"/>
                </a:ext>
              </a:extLst>
            </p:cNvPr>
            <p:cNvSpPr txBox="1"/>
            <p:nvPr/>
          </p:nvSpPr>
          <p:spPr>
            <a:xfrm>
              <a:off x="7465917" y="1691020"/>
              <a:ext cx="121308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1300 mm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660F40-0ECF-31E0-677E-B7522706C113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12032230" y="2924626"/>
              <a:ext cx="0" cy="1533772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F8221D-BF80-DEAF-51A1-EB28B3BA6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331446" y="3212217"/>
              <a:ext cx="1700784" cy="0"/>
            </a:xfrm>
            <a:prstGeom prst="line">
              <a:avLst/>
            </a:prstGeom>
            <a:ln w="3175">
              <a:solidFill>
                <a:srgbClr val="0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00FFE3-613E-B3E2-827A-B32FD99076EE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V="1">
              <a:off x="10331446" y="2924626"/>
              <a:ext cx="0" cy="1533772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B7C0B5-6162-F1D8-558E-3998308099D1}"/>
                </a:ext>
              </a:extLst>
            </p:cNvPr>
            <p:cNvSpPr txBox="1"/>
            <p:nvPr/>
          </p:nvSpPr>
          <p:spPr>
            <a:xfrm>
              <a:off x="10582077" y="2951024"/>
              <a:ext cx="121308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570 mm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5C8A33-23E9-DFA6-8CD6-1721803E9375}"/>
                </a:ext>
              </a:extLst>
            </p:cNvPr>
            <p:cNvSpPr txBox="1"/>
            <p:nvPr/>
          </p:nvSpPr>
          <p:spPr>
            <a:xfrm>
              <a:off x="10582077" y="2068710"/>
              <a:ext cx="121308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</a:rPr>
                <a:t>LHC dipole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D8946C-48B0-44A8-54E4-45D99F639AB5}"/>
                </a:ext>
              </a:extLst>
            </p:cNvPr>
            <p:cNvSpPr txBox="1"/>
            <p:nvPr/>
          </p:nvSpPr>
          <p:spPr>
            <a:xfrm>
              <a:off x="10110303" y="1229151"/>
              <a:ext cx="201211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“traditional”</a:t>
              </a:r>
            </a:p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Cos</a:t>
              </a:r>
              <a:r>
                <a:rPr lang="el-GR" b="1" dirty="0">
                  <a:solidFill>
                    <a:schemeClr val="accent2"/>
                  </a:solidFill>
                </a:rPr>
                <a:t>θ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01DE36-516F-4AA9-1634-71DACC01AF53}"/>
                </a:ext>
              </a:extLst>
            </p:cNvPr>
            <p:cNvSpPr txBox="1"/>
            <p:nvPr/>
          </p:nvSpPr>
          <p:spPr>
            <a:xfrm>
              <a:off x="7319126" y="6278646"/>
              <a:ext cx="16487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18100 kg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4166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6548-5A97-EFD2-03B6-1EEA9525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716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Cross-Section and Main Design Features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85CE3F-6549-69C6-443F-7D7AF44A01C7}"/>
              </a:ext>
            </a:extLst>
          </p:cNvPr>
          <p:cNvGrpSpPr>
            <a:grpSpLocks noChangeAspect="1"/>
          </p:cNvGrpSpPr>
          <p:nvPr/>
        </p:nvGrpSpPr>
        <p:grpSpPr>
          <a:xfrm>
            <a:off x="381000" y="1143000"/>
            <a:ext cx="6116401" cy="4931130"/>
            <a:chOff x="-152481" y="797270"/>
            <a:chExt cx="7038453" cy="5674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1A595D-EB96-A0DF-B5C3-82B26827A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9416" y="797270"/>
              <a:ext cx="5266556" cy="52465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142C12-BD5F-8032-299A-0E4335DB6FCC}"/>
                </a:ext>
              </a:extLst>
            </p:cNvPr>
            <p:cNvSpPr/>
            <p:nvPr/>
          </p:nvSpPr>
          <p:spPr>
            <a:xfrm>
              <a:off x="2298971" y="4222736"/>
              <a:ext cx="269824" cy="839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D330A4-8DFA-41A2-64D3-116889794471}"/>
                </a:ext>
              </a:extLst>
            </p:cNvPr>
            <p:cNvSpPr/>
            <p:nvPr/>
          </p:nvSpPr>
          <p:spPr>
            <a:xfrm rot="5400000">
              <a:off x="3521609" y="5522198"/>
              <a:ext cx="386372" cy="839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A7DA51D-2B33-28E1-5C8D-D7F5A4413D94}"/>
                </a:ext>
              </a:extLst>
            </p:cNvPr>
            <p:cNvCxnSpPr>
              <a:cxnSpLocks/>
            </p:cNvCxnSpPr>
            <p:nvPr/>
          </p:nvCxnSpPr>
          <p:spPr>
            <a:xfrm>
              <a:off x="1299998" y="2256301"/>
              <a:ext cx="583859" cy="52535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B3299C-83B9-47F1-D706-C68B887E8132}"/>
                </a:ext>
              </a:extLst>
            </p:cNvPr>
            <p:cNvSpPr txBox="1"/>
            <p:nvPr/>
          </p:nvSpPr>
          <p:spPr>
            <a:xfrm>
              <a:off x="189735" y="2032387"/>
              <a:ext cx="11563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Iron yoke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DDAC27-E168-CAF6-B3B7-272456E4F400}"/>
                </a:ext>
              </a:extLst>
            </p:cNvPr>
            <p:cNvSpPr txBox="1"/>
            <p:nvPr/>
          </p:nvSpPr>
          <p:spPr>
            <a:xfrm>
              <a:off x="143612" y="1076072"/>
              <a:ext cx="1316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Aluminum shell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D724668-BE08-34E8-BBBC-ED11A1FFB213}"/>
                </a:ext>
              </a:extLst>
            </p:cNvPr>
            <p:cNvCxnSpPr>
              <a:cxnSpLocks/>
            </p:cNvCxnSpPr>
            <p:nvPr/>
          </p:nvCxnSpPr>
          <p:spPr>
            <a:xfrm>
              <a:off x="1292893" y="1431840"/>
              <a:ext cx="660151" cy="3754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E0018E-1454-7CFF-CFB4-080DF4955D6B}"/>
                </a:ext>
              </a:extLst>
            </p:cNvPr>
            <p:cNvSpPr txBox="1"/>
            <p:nvPr/>
          </p:nvSpPr>
          <p:spPr>
            <a:xfrm>
              <a:off x="74426" y="2546844"/>
              <a:ext cx="1316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Iron yoke rods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7DB79DE-6C92-4150-EDB0-46AF9C835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3707" y="2555042"/>
              <a:ext cx="1345088" cy="156388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E2D250-B454-3C57-22CE-CF8B313AB10E}"/>
                </a:ext>
              </a:extLst>
            </p:cNvPr>
            <p:cNvSpPr txBox="1"/>
            <p:nvPr/>
          </p:nvSpPr>
          <p:spPr>
            <a:xfrm>
              <a:off x="52780" y="3271615"/>
              <a:ext cx="1316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Magnet rods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27EB0DB-4558-1109-33F6-F503B681C2B0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1368875" y="3388888"/>
              <a:ext cx="980775" cy="36616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1314C2-6FAD-9C79-E54C-1A884AB94093}"/>
                </a:ext>
              </a:extLst>
            </p:cNvPr>
            <p:cNvSpPr txBox="1"/>
            <p:nvPr/>
          </p:nvSpPr>
          <p:spPr>
            <a:xfrm>
              <a:off x="3428573" y="3535093"/>
              <a:ext cx="1316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Steel keys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C513A23-371D-3ECF-8C5C-A7854948B026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 flipH="1">
              <a:off x="3756768" y="3907351"/>
              <a:ext cx="324196" cy="1656820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E7DC446-1830-E089-B22B-CDCB632EA711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flipH="1">
              <a:off x="2433883" y="3907351"/>
              <a:ext cx="1647082" cy="31538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E792770-B1DD-CC79-D910-0223A15B9B5C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1330183" y="4336818"/>
              <a:ext cx="874205" cy="440555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7AC119-1422-6EFE-6059-F16FC63C0A91}"/>
                </a:ext>
              </a:extLst>
            </p:cNvPr>
            <p:cNvSpPr txBox="1"/>
            <p:nvPr/>
          </p:nvSpPr>
          <p:spPr>
            <a:xfrm>
              <a:off x="14088" y="4075208"/>
              <a:ext cx="1316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Laminated iron pads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6D7B9FB-F1B7-2A9C-828D-05F40EB22AE0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1330183" y="4336818"/>
              <a:ext cx="1872558" cy="35707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2AA565-A9F4-280F-CE7F-7C31F5F13A57}"/>
                </a:ext>
              </a:extLst>
            </p:cNvPr>
            <p:cNvSpPr txBox="1"/>
            <p:nvPr/>
          </p:nvSpPr>
          <p:spPr>
            <a:xfrm>
              <a:off x="-50597" y="4709800"/>
              <a:ext cx="1627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Steel pusher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303DA6B-681D-945E-1667-17FF832089C2}"/>
                </a:ext>
              </a:extLst>
            </p:cNvPr>
            <p:cNvCxnSpPr>
              <a:cxnSpLocks/>
            </p:cNvCxnSpPr>
            <p:nvPr/>
          </p:nvCxnSpPr>
          <p:spPr>
            <a:xfrm>
              <a:off x="1424766" y="4921227"/>
              <a:ext cx="841696" cy="12706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EE442B-DC1B-6ECF-CEEC-749E06E3DFC9}"/>
                </a:ext>
              </a:extLst>
            </p:cNvPr>
            <p:cNvSpPr txBox="1"/>
            <p:nvPr/>
          </p:nvSpPr>
          <p:spPr>
            <a:xfrm>
              <a:off x="39503" y="5031375"/>
              <a:ext cx="1627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G10 shim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C15AD58-1AC8-7929-E6A8-AE5FBFDA72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6122" y="5093217"/>
              <a:ext cx="498733" cy="11840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A97457-C88E-3044-3A37-95F725B16BB6}"/>
                </a:ext>
              </a:extLst>
            </p:cNvPr>
            <p:cNvSpPr txBox="1"/>
            <p:nvPr/>
          </p:nvSpPr>
          <p:spPr>
            <a:xfrm>
              <a:off x="-152481" y="5768155"/>
              <a:ext cx="1627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Steel spacer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14F3DE1-D5BD-33CA-4A14-58E61583A1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0183" y="5564172"/>
              <a:ext cx="853115" cy="370404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41012A-2ABA-186E-CF74-D168FC4F4EC3}"/>
                </a:ext>
              </a:extLst>
            </p:cNvPr>
            <p:cNvSpPr txBox="1"/>
            <p:nvPr/>
          </p:nvSpPr>
          <p:spPr>
            <a:xfrm>
              <a:off x="-141505" y="6110866"/>
              <a:ext cx="1627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Ti</a:t>
              </a:r>
              <a:r>
                <a:rPr lang="en-US" sz="1400" dirty="0"/>
                <a:t> pole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BBF2DF0-C06E-4749-1472-A6D592266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768" y="5827638"/>
              <a:ext cx="1122529" cy="47021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B148F6-E6D5-8ED5-C132-40603AE02EAF}"/>
                </a:ext>
              </a:extLst>
            </p:cNvPr>
            <p:cNvSpPr txBox="1"/>
            <p:nvPr/>
          </p:nvSpPr>
          <p:spPr>
            <a:xfrm>
              <a:off x="-133134" y="5375780"/>
              <a:ext cx="1627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Iron pole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AE8E5A7-ECC0-A6D2-C7BA-4325E46622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65" y="5329449"/>
              <a:ext cx="638439" cy="219297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94BDBA2-8D70-10FF-CAE8-5C42232F73D5}"/>
                </a:ext>
              </a:extLst>
            </p:cNvPr>
            <p:cNvSpPr txBox="1"/>
            <p:nvPr/>
          </p:nvSpPr>
          <p:spPr>
            <a:xfrm>
              <a:off x="1459707" y="6052045"/>
              <a:ext cx="1627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Steel rail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1D1B22C-DA29-F418-E42C-B52C110E69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8283" y="5903190"/>
              <a:ext cx="298287" cy="33583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2D1ED4-656E-B46B-6503-DCB18C005396}"/>
                </a:ext>
              </a:extLst>
            </p:cNvPr>
            <p:cNvSpPr txBox="1"/>
            <p:nvPr/>
          </p:nvSpPr>
          <p:spPr>
            <a:xfrm>
              <a:off x="2746122" y="6126246"/>
              <a:ext cx="1627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AlBr</a:t>
              </a:r>
              <a:r>
                <a:rPr lang="en-US" sz="1400" dirty="0"/>
                <a:t> rail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0B85B6D-2DB5-621A-12B1-2A1BEDF6C1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7426" y="5439097"/>
              <a:ext cx="512890" cy="689223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890651-A34B-4F64-FFDE-B320A44D929D}"/>
                </a:ext>
              </a:extLst>
            </p:cNvPr>
            <p:cNvSpPr txBox="1"/>
            <p:nvPr/>
          </p:nvSpPr>
          <p:spPr>
            <a:xfrm>
              <a:off x="4200452" y="6117596"/>
              <a:ext cx="1376125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Al spacer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9BEFD37-833F-F5B5-2A68-F188D98C94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27179" y="5231220"/>
              <a:ext cx="1418935" cy="92269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750326B-BF58-C79E-0CAD-E3BA61E3275D}"/>
              </a:ext>
            </a:extLst>
          </p:cNvPr>
          <p:cNvSpPr txBox="1">
            <a:spLocks/>
          </p:cNvSpPr>
          <p:nvPr/>
        </p:nvSpPr>
        <p:spPr>
          <a:xfrm>
            <a:off x="6767166" y="1189373"/>
            <a:ext cx="5204126" cy="4525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preloading at room temperature through the bladders placed between the iron yokes reduce the peak stress within the coil. </a:t>
            </a:r>
          </a:p>
          <a:p>
            <a:r>
              <a:rPr lang="en-US" dirty="0"/>
              <a:t>The inclusion of a G10 shim reduces the overall force on the pole and within the pole to coil interfaces.</a:t>
            </a:r>
          </a:p>
          <a:p>
            <a:r>
              <a:rPr lang="en-US" dirty="0"/>
              <a:t>The location of the keys is based on the reduction of the peak tension stress at the pole to coil interface. </a:t>
            </a:r>
            <a:r>
              <a:rPr lang="en-US" i="1" dirty="0"/>
              <a:t>(see Giorgio’s talk)</a:t>
            </a:r>
          </a:p>
          <a:p>
            <a:r>
              <a:rPr lang="en-US" dirty="0"/>
              <a:t>A series of </a:t>
            </a:r>
            <a:r>
              <a:rPr lang="en-US" dirty="0" err="1"/>
              <a:t>smartshims</a:t>
            </a:r>
            <a:r>
              <a:rPr lang="en-US" dirty="0"/>
              <a:t> will be place within the midplane of the magnet, coil 1 to coil 2 interface and coil 2 to vertical iron pad in order to guarantee perfect contact geometry.</a:t>
            </a:r>
          </a:p>
        </p:txBody>
      </p:sp>
    </p:spTree>
    <p:extLst>
      <p:ext uri="{BB962C8B-B14F-4D97-AF65-F5344CB8AC3E}">
        <p14:creationId xmlns:p14="http://schemas.microsoft.com/office/powerpoint/2010/main" val="148710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FCE5-A1A2-7F53-C6EE-213E0AB1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Parameters and Documentation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3BDCC-6102-C4A6-BC0A-6459CEAEC7E9}"/>
              </a:ext>
            </a:extLst>
          </p:cNvPr>
          <p:cNvGrpSpPr/>
          <p:nvPr/>
        </p:nvGrpSpPr>
        <p:grpSpPr>
          <a:xfrm>
            <a:off x="4923798" y="1037119"/>
            <a:ext cx="7105319" cy="4889500"/>
            <a:chOff x="4923798" y="1037119"/>
            <a:chExt cx="7105319" cy="4889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BC6625-D3E3-D1CF-122C-87EBDB31D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3798" y="1049819"/>
              <a:ext cx="3763002" cy="48768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5CED67-AD52-0A92-08E4-5E9FA13E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0" y="1037119"/>
              <a:ext cx="2590800" cy="337284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EFE1DA-2B5E-6DE2-295B-528869CCC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0" y="3429000"/>
              <a:ext cx="3266117" cy="249761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640C44-5398-BDB9-814E-01A28F8CDA44}"/>
              </a:ext>
            </a:extLst>
          </p:cNvPr>
          <p:cNvSpPr txBox="1">
            <a:spLocks/>
          </p:cNvSpPr>
          <p:nvPr/>
        </p:nvSpPr>
        <p:spPr>
          <a:xfrm>
            <a:off x="188283" y="1037118"/>
            <a:ext cx="4536117" cy="5135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parameters are captured in the TFD Coil and Structure Parameter Document</a:t>
            </a:r>
          </a:p>
          <a:p>
            <a:pPr lvl="1"/>
            <a:r>
              <a:rPr lang="en-US" dirty="0"/>
              <a:t>Basic cable parameters</a:t>
            </a:r>
          </a:p>
          <a:p>
            <a:pPr lvl="1"/>
            <a:r>
              <a:rPr lang="en-US" dirty="0"/>
              <a:t>Coil geometry parameters</a:t>
            </a:r>
          </a:p>
          <a:p>
            <a:pPr lvl="1"/>
            <a:r>
              <a:rPr lang="en-US" dirty="0"/>
              <a:t>Geometry of key parts</a:t>
            </a:r>
          </a:p>
          <a:p>
            <a:pPr lvl="1"/>
            <a:r>
              <a:rPr lang="en-US" dirty="0"/>
              <a:t>Reaction and impregnation layouts</a:t>
            </a:r>
          </a:p>
          <a:p>
            <a:pPr lvl="1"/>
            <a:r>
              <a:rPr lang="en-US" dirty="0"/>
              <a:t>Insulation and interface layouts </a:t>
            </a:r>
          </a:p>
          <a:p>
            <a:r>
              <a:rPr lang="en-US" dirty="0"/>
              <a:t>Version control of CAD models / drawings and documents is handled through Windchill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00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FCE5-A1A2-7F53-C6EE-213E0AB1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Progress Since CDR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1DB94E8-1F1F-9ED2-1084-8F975E2503C7}"/>
              </a:ext>
            </a:extLst>
          </p:cNvPr>
          <p:cNvSpPr txBox="1">
            <a:spLocks/>
          </p:cNvSpPr>
          <p:nvPr/>
        </p:nvSpPr>
        <p:spPr>
          <a:xfrm>
            <a:off x="199306" y="861656"/>
            <a:ext cx="6684093" cy="4853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CDR</a:t>
            </a:r>
          </a:p>
          <a:p>
            <a:pPr lvl="1"/>
            <a:r>
              <a:rPr lang="en-US" dirty="0"/>
              <a:t>2D Cross-section optimization</a:t>
            </a:r>
          </a:p>
          <a:p>
            <a:pPr lvl="1"/>
            <a:r>
              <a:rPr lang="en-US" dirty="0"/>
              <a:t>Quench protection*</a:t>
            </a:r>
          </a:p>
          <a:p>
            <a:pPr lvl="1"/>
            <a:r>
              <a:rPr lang="en-US" dirty="0"/>
              <a:t>Conceptual CAD of magnet structure</a:t>
            </a:r>
          </a:p>
          <a:p>
            <a:pPr lvl="1"/>
            <a:r>
              <a:rPr lang="en-US" dirty="0"/>
              <a:t>Preliminary 3D analysis</a:t>
            </a:r>
          </a:p>
          <a:p>
            <a:r>
              <a:rPr lang="en-US" dirty="0"/>
              <a:t>PDR</a:t>
            </a:r>
          </a:p>
          <a:p>
            <a:pPr lvl="1"/>
            <a:r>
              <a:rPr lang="en-US" dirty="0"/>
              <a:t>3D optimization</a:t>
            </a:r>
          </a:p>
          <a:p>
            <a:pPr lvl="1"/>
            <a:r>
              <a:rPr lang="en-US" dirty="0"/>
              <a:t>Detailing of cross-section features including insulation layers and reaction / potting layouts</a:t>
            </a:r>
          </a:p>
          <a:p>
            <a:pPr lvl="1"/>
            <a:r>
              <a:rPr lang="en-US" dirty="0"/>
              <a:t>Detailing of structure design</a:t>
            </a:r>
          </a:p>
          <a:p>
            <a:pPr lvl="1"/>
            <a:r>
              <a:rPr lang="en-US" dirty="0"/>
              <a:t>Winding testing and prototyping – feedback to coil parameters</a:t>
            </a:r>
          </a:p>
          <a:p>
            <a:pPr lvl="1"/>
            <a:r>
              <a:rPr lang="en-US" dirty="0"/>
              <a:t>Development of coil reaction and potting process and further detailing of the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906" y="5638614"/>
            <a:ext cx="118897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 No heaters will be used a part of quench protection system (dump resistor + CLIQ)</a:t>
            </a:r>
          </a:p>
          <a:p>
            <a:r>
              <a:rPr lang="en-US" sz="1800" dirty="0"/>
              <a:t>* Quench protection was further reviewed at Wire Specification Review (10/28/2021): </a:t>
            </a:r>
            <a:r>
              <a:rPr lang="en-US" sz="1400" dirty="0">
                <a:solidFill>
                  <a:srgbClr val="0099CC"/>
                </a:solidFill>
                <a:latin typeface="Arial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https://conferences.lbl.gov/event/759/</a:t>
            </a:r>
          </a:p>
          <a:p>
            <a:endParaRPr lang="en-US" sz="1400" dirty="0">
              <a:solidFill>
                <a:srgbClr val="0099CC"/>
              </a:solidFill>
              <a:latin typeface="Arial" panose="020B060402020202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DC4B75-9868-B910-513E-DB0A4F81A140}"/>
              </a:ext>
            </a:extLst>
          </p:cNvPr>
          <p:cNvGrpSpPr/>
          <p:nvPr/>
        </p:nvGrpSpPr>
        <p:grpSpPr>
          <a:xfrm>
            <a:off x="6807330" y="659485"/>
            <a:ext cx="5158759" cy="2444890"/>
            <a:chOff x="6807330" y="659485"/>
            <a:chExt cx="5158759" cy="2444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C81402-48DD-CA4B-CEA6-61D2F497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7330" y="898209"/>
              <a:ext cx="3136640" cy="21211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A9F9D-A22F-6169-A820-057FEC2FE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660"/>
            <a:stretch/>
          </p:blipFill>
          <p:spPr>
            <a:xfrm>
              <a:off x="9931270" y="1092489"/>
              <a:ext cx="2034819" cy="20118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083FD7-66C2-3BDC-1C6D-A02DC091AB09}"/>
                </a:ext>
              </a:extLst>
            </p:cNvPr>
            <p:cNvSpPr txBox="1"/>
            <p:nvPr/>
          </p:nvSpPr>
          <p:spPr>
            <a:xfrm>
              <a:off x="8686800" y="659485"/>
              <a:ext cx="2083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3D FEA Model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E4B71F-EBE0-AB70-2A84-4005EE41F184}"/>
              </a:ext>
            </a:extLst>
          </p:cNvPr>
          <p:cNvGrpSpPr/>
          <p:nvPr/>
        </p:nvGrpSpPr>
        <p:grpSpPr>
          <a:xfrm>
            <a:off x="8159309" y="2971800"/>
            <a:ext cx="3575491" cy="2894215"/>
            <a:chOff x="7906903" y="3102683"/>
            <a:chExt cx="3575491" cy="28942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16219-2E54-C85C-3232-FE5CA8361FA2}"/>
                </a:ext>
              </a:extLst>
            </p:cNvPr>
            <p:cNvSpPr txBox="1"/>
            <p:nvPr/>
          </p:nvSpPr>
          <p:spPr>
            <a:xfrm>
              <a:off x="8578150" y="3102683"/>
              <a:ext cx="2635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Engineering Design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1F9B0B-60B4-3411-E30C-75E797BE9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6" t="13333" r="9646" b="14445"/>
            <a:stretch/>
          </p:blipFill>
          <p:spPr>
            <a:xfrm>
              <a:off x="7906903" y="3524484"/>
              <a:ext cx="3575491" cy="2472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39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E058-3161-02E4-1873-8CF7189A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Structure Design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77E5C-C166-48B6-E701-86A9391D63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133" y="1260890"/>
            <a:ext cx="2281267" cy="4606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245DEA-D972-876D-6AC5-051AA03CCE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49982" y="2640889"/>
            <a:ext cx="4534929" cy="191809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FC3FDC0-3035-5C66-783B-588315A1B182}"/>
              </a:ext>
            </a:extLst>
          </p:cNvPr>
          <p:cNvSpPr txBox="1">
            <a:spLocks/>
          </p:cNvSpPr>
          <p:nvPr/>
        </p:nvSpPr>
        <p:spPr>
          <a:xfrm>
            <a:off x="199306" y="861656"/>
            <a:ext cx="7420694" cy="4853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Updates to conceptual structure design are driven by the 3D finite element analysis as well as practical considerations</a:t>
            </a:r>
          </a:p>
          <a:p>
            <a:pPr lvl="1"/>
            <a:r>
              <a:rPr lang="en-US" dirty="0"/>
              <a:t>Segmentation of yoke and load pads (Iron and stainless steel sections)</a:t>
            </a:r>
          </a:p>
          <a:p>
            <a:pPr lvl="1"/>
            <a:r>
              <a:rPr lang="en-US" dirty="0"/>
              <a:t>Split shell configuration</a:t>
            </a:r>
          </a:p>
          <a:p>
            <a:pPr lvl="1"/>
            <a:r>
              <a:rPr lang="en-US" dirty="0"/>
              <a:t>End plate design</a:t>
            </a:r>
          </a:p>
          <a:p>
            <a:pPr lvl="1"/>
            <a:r>
              <a:rPr lang="en-US" dirty="0"/>
              <a:t>End shoe length optimization</a:t>
            </a:r>
          </a:p>
          <a:p>
            <a:pPr lvl="1"/>
            <a:r>
              <a:rPr lang="en-US" dirty="0"/>
              <a:t>Wedge and wedge transition </a:t>
            </a:r>
            <a:r>
              <a:rPr lang="en-US" dirty="0" err="1"/>
              <a:t>optimizaton</a:t>
            </a:r>
            <a:endParaRPr lang="en-US" dirty="0"/>
          </a:p>
          <a:p>
            <a:pPr lvl="1"/>
            <a:r>
              <a:rPr lang="en-US" dirty="0"/>
              <a:t>Optimization of key and bladder locations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CB0E1-C059-5A55-61FF-B8478AF71C39}"/>
              </a:ext>
            </a:extLst>
          </p:cNvPr>
          <p:cNvSpPr txBox="1"/>
          <p:nvPr/>
        </p:nvSpPr>
        <p:spPr>
          <a:xfrm>
            <a:off x="8610600" y="810086"/>
            <a:ext cx="232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8BF57-9AAF-9124-6E67-7DBCCF7DC306}"/>
              </a:ext>
            </a:extLst>
          </p:cNvPr>
          <p:cNvSpPr txBox="1"/>
          <p:nvPr/>
        </p:nvSpPr>
        <p:spPr>
          <a:xfrm>
            <a:off x="237406" y="5513457"/>
            <a:ext cx="6659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cs typeface="Times New Roman" panose="02020603050405020304" pitchFamily="18" charset="0"/>
              </a:rPr>
              <a:t>Analysis details covered by G. Vallone</a:t>
            </a:r>
          </a:p>
          <a:p>
            <a:r>
              <a:rPr lang="en-US" sz="2000" i="1" dirty="0">
                <a:cs typeface="Times New Roman" panose="02020603050405020304" pitchFamily="18" charset="0"/>
              </a:rPr>
              <a:t>CAD Design details covered by R. </a:t>
            </a:r>
            <a:r>
              <a:rPr lang="en-US" sz="2000" i="1" dirty="0" err="1">
                <a:cs typeface="Times New Roman" panose="02020603050405020304" pitchFamily="18" charset="0"/>
              </a:rPr>
              <a:t>Hafalia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5021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18515</TotalTime>
  <Pages>1</Pages>
  <Words>1262</Words>
  <Application>Microsoft Office PowerPoint</Application>
  <PresentationFormat>Widescreen</PresentationFormat>
  <Paragraphs>156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Wingdings</vt:lpstr>
      <vt:lpstr>Courier New</vt:lpstr>
      <vt:lpstr>Times New Roman</vt:lpstr>
      <vt:lpstr>Calibri</vt:lpstr>
      <vt:lpstr>LBNL</vt:lpstr>
      <vt:lpstr>Diego Arbelaez, LBNL  TFD Preliminary Design Review February 16, 2023 </vt:lpstr>
      <vt:lpstr>Basic Design Parameters</vt:lpstr>
      <vt:lpstr>Technical Background</vt:lpstr>
      <vt:lpstr>Timeline</vt:lpstr>
      <vt:lpstr>Comparison of “traditional” block-type magnets</vt:lpstr>
      <vt:lpstr>Magnet Cross-Section and Main Design Features</vt:lpstr>
      <vt:lpstr>Design Parameters and Documentation</vt:lpstr>
      <vt:lpstr>Progress Since CDR</vt:lpstr>
      <vt:lpstr>Structure Design Overview</vt:lpstr>
      <vt:lpstr>Coil Design Overview</vt:lpstr>
      <vt:lpstr>Infrastructure Overview</vt:lpstr>
      <vt:lpstr>Design Status and Next Steps</vt:lpstr>
      <vt:lpstr>Summary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Diego Arbelaez</cp:lastModifiedBy>
  <cp:revision>1327</cp:revision>
  <cp:lastPrinted>2017-02-13T23:14:39Z</cp:lastPrinted>
  <dcterms:created xsi:type="dcterms:W3CDTF">2004-10-30T19:36:16Z</dcterms:created>
  <dcterms:modified xsi:type="dcterms:W3CDTF">2023-02-16T15:58:36Z</dcterms:modified>
</cp:coreProperties>
</file>