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63" r:id="rId2"/>
    <p:sldId id="264" r:id="rId3"/>
    <p:sldId id="582" r:id="rId4"/>
    <p:sldId id="588" r:id="rId5"/>
    <p:sldId id="534" r:id="rId6"/>
    <p:sldId id="485" r:id="rId7"/>
    <p:sldId id="587" r:id="rId8"/>
    <p:sldId id="547" r:id="rId9"/>
    <p:sldId id="596" r:id="rId10"/>
    <p:sldId id="589" r:id="rId11"/>
    <p:sldId id="594" r:id="rId12"/>
    <p:sldId id="572" r:id="rId13"/>
    <p:sldId id="576" r:id="rId14"/>
    <p:sldId id="597" r:id="rId15"/>
    <p:sldId id="590" r:id="rId16"/>
    <p:sldId id="529" r:id="rId17"/>
    <p:sldId id="533" r:id="rId18"/>
    <p:sldId id="537" r:id="rId19"/>
    <p:sldId id="536" r:id="rId20"/>
    <p:sldId id="539" r:id="rId21"/>
    <p:sldId id="540" r:id="rId22"/>
    <p:sldId id="564" r:id="rId23"/>
    <p:sldId id="592" r:id="rId24"/>
    <p:sldId id="553" r:id="rId25"/>
    <p:sldId id="562" r:id="rId26"/>
    <p:sldId id="417" r:id="rId27"/>
    <p:sldId id="591" r:id="rId28"/>
    <p:sldId id="567" r:id="rId29"/>
    <p:sldId id="541" r:id="rId30"/>
    <p:sldId id="542" r:id="rId31"/>
    <p:sldId id="574" r:id="rId32"/>
    <p:sldId id="593" r:id="rId33"/>
    <p:sldId id="482" r:id="rId34"/>
    <p:sldId id="581" r:id="rId35"/>
    <p:sldId id="551" r:id="rId36"/>
    <p:sldId id="595" r:id="rId37"/>
    <p:sldId id="575" r:id="rId38"/>
    <p:sldId id="577" r:id="rId39"/>
    <p:sldId id="568" r:id="rId40"/>
    <p:sldId id="530" r:id="rId41"/>
    <p:sldId id="546" r:id="rId42"/>
    <p:sldId id="550" r:id="rId43"/>
    <p:sldId id="580" r:id="rId44"/>
    <p:sldId id="532" r:id="rId45"/>
    <p:sldId id="549" r:id="rId46"/>
    <p:sldId id="416" r:id="rId47"/>
    <p:sldId id="579" r:id="rId48"/>
    <p:sldId id="418" r:id="rId49"/>
    <p:sldId id="419" r:id="rId50"/>
    <p:sldId id="431" r:id="rId51"/>
    <p:sldId id="432" r:id="rId52"/>
    <p:sldId id="422" r:id="rId53"/>
    <p:sldId id="433" r:id="rId54"/>
    <p:sldId id="434" r:id="rId55"/>
    <p:sldId id="435" r:id="rId56"/>
    <p:sldId id="423" r:id="rId57"/>
    <p:sldId id="426" r:id="rId58"/>
    <p:sldId id="427" r:id="rId59"/>
    <p:sldId id="428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FD9DE45-6C8D-4C49-A3C5-C640173146D6}">
          <p14:sldIdLst>
            <p14:sldId id="263"/>
            <p14:sldId id="264"/>
            <p14:sldId id="582"/>
          </p14:sldIdLst>
        </p14:section>
        <p14:section name="Introduction" id="{73663BE9-BF57-8340-973C-BA0FBAEE5D25}">
          <p14:sldIdLst>
            <p14:sldId id="588"/>
            <p14:sldId id="534"/>
            <p14:sldId id="485"/>
            <p14:sldId id="587"/>
            <p14:sldId id="547"/>
            <p14:sldId id="596"/>
          </p14:sldIdLst>
        </p14:section>
        <p14:section name="Coil Mechanical Analysis" id="{8EEE9170-693B-FC4F-A1E7-B72BA8AFF875}">
          <p14:sldIdLst>
            <p14:sldId id="589"/>
            <p14:sldId id="594"/>
            <p14:sldId id="572"/>
            <p14:sldId id="576"/>
            <p14:sldId id="597"/>
          </p14:sldIdLst>
        </p14:section>
        <p14:section name="3D Design Optimization" id="{4864977C-8AF3-074D-AE17-59921E9BDC4A}">
          <p14:sldIdLst>
            <p14:sldId id="590"/>
            <p14:sldId id="529"/>
            <p14:sldId id="533"/>
            <p14:sldId id="537"/>
            <p14:sldId id="536"/>
            <p14:sldId id="539"/>
            <p14:sldId id="540"/>
            <p14:sldId id="564"/>
          </p14:sldIdLst>
        </p14:section>
        <p14:section name="Critical Current" id="{877290C1-AD57-E64D-ADB6-229E563E0ED3}">
          <p14:sldIdLst>
            <p14:sldId id="592"/>
            <p14:sldId id="553"/>
            <p14:sldId id="562"/>
            <p14:sldId id="417"/>
          </p14:sldIdLst>
        </p14:section>
        <p14:section name="Fine Tuning" id="{8B4E0BED-9A18-5D4E-BEFE-59EFE13F48DC}">
          <p14:sldIdLst>
            <p14:sldId id="591"/>
            <p14:sldId id="567"/>
            <p14:sldId id="541"/>
            <p14:sldId id="542"/>
            <p14:sldId id="574"/>
          </p14:sldIdLst>
        </p14:section>
        <p14:section name="Conclusion" id="{43DA8A73-6493-D042-971E-96A7164699FE}">
          <p14:sldIdLst>
            <p14:sldId id="593"/>
            <p14:sldId id="482"/>
          </p14:sldIdLst>
        </p14:section>
        <p14:section name="Appendix" id="{46F3FD0A-3924-EB48-97D5-CD0E98754A28}">
          <p14:sldIdLst>
            <p14:sldId id="581"/>
            <p14:sldId id="551"/>
            <p14:sldId id="595"/>
            <p14:sldId id="575"/>
            <p14:sldId id="577"/>
            <p14:sldId id="568"/>
            <p14:sldId id="530"/>
            <p14:sldId id="546"/>
            <p14:sldId id="550"/>
            <p14:sldId id="580"/>
            <p14:sldId id="532"/>
            <p14:sldId id="549"/>
            <p14:sldId id="416"/>
            <p14:sldId id="579"/>
            <p14:sldId id="418"/>
            <p14:sldId id="419"/>
            <p14:sldId id="431"/>
            <p14:sldId id="432"/>
            <p14:sldId id="422"/>
            <p14:sldId id="433"/>
            <p14:sldId id="434"/>
            <p14:sldId id="435"/>
            <p14:sldId id="423"/>
            <p14:sldId id="426"/>
            <p14:sldId id="427"/>
            <p14:sldId id="4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24D"/>
    <a:srgbClr val="5383A0"/>
    <a:srgbClr val="A9D18E"/>
    <a:srgbClr val="92D050"/>
    <a:srgbClr val="003366"/>
    <a:srgbClr val="022B45"/>
    <a:srgbClr val="032B44"/>
    <a:srgbClr val="062A44"/>
    <a:srgbClr val="062E44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 autoAdjust="0"/>
    <p:restoredTop sz="96186" autoAdjust="0"/>
  </p:normalViewPr>
  <p:slideViewPr>
    <p:cSldViewPr snapToGrid="0">
      <p:cViewPr varScale="1">
        <p:scale>
          <a:sx n="205" d="100"/>
          <a:sy n="205" d="100"/>
        </p:scale>
        <p:origin x="1864" y="176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33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116533-EDC9-44ED-BEDF-2C06CC3B2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6D688-15F4-4A2D-BEED-044EC1D4ED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C84AEAE7-09E5-49DB-B359-3165B231B51F}" type="datetime1">
              <a:rPr lang="en-US" altLang="en-US"/>
              <a:pPr/>
              <a:t>2/16/23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8DFD1-3754-4F36-A6ED-F47E29D162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83A3D-28F2-4B3F-9292-E53CFE684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370717EF-D0BA-456C-BCEC-7CD2BA3D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24DA18-C57A-4785-90EC-6B35B97F07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5012657-D96C-4E20-AF41-244900A6E0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5CD2191-4222-495B-88B3-DA793FB3CD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D0BA3E4-C098-4276-8EAB-A4E8D5E464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9A1B5FF-EC92-477E-8E01-3B0FC4B4EB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CFEFA6C-28B9-42BB-8DFC-D96E64B17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21F9F75-A5A0-4A6F-BB62-D6587C2BC5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986A32B-E5FA-4F43-99B0-1CDEE6372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FC6D7E5-6927-4A29-9C48-B9C34C4FF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9D146FD-A55C-4A5F-AADC-80CF1B76D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D8EE99-1061-4388-957A-5DBFC4B0C27A}" type="slidenum">
              <a:rPr lang="en-US" altLang="en-US" sz="800"/>
              <a:pPr/>
              <a:t>1</a:t>
            </a:fld>
            <a:endParaRPr lang="en-US" altLang="en-US" sz="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91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TFD_contour_seps_cd.png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75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TFD_contour_seps_cd.png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868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TFD_contour_seps_cd.png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9F75-A5A0-4A6F-BB62-D6587C2BC5B2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41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>
            <a:extLst>
              <a:ext uri="{FF2B5EF4-FFF2-40B4-BE49-F238E27FC236}">
                <a16:creationId xmlns:a16="http://schemas.microsoft.com/office/drawing/2014/main" id="{48F284C9-1923-4A13-AE5A-58725FD6B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9566E7-731D-40E4-A4E0-B54636C407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663D5922-372E-43F4-93F9-C84B61E4D0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7" name="Picture 7" descr="LBNL_Banner.psd">
            <a:extLst>
              <a:ext uri="{FF2B5EF4-FFF2-40B4-BE49-F238E27FC236}">
                <a16:creationId xmlns:a16="http://schemas.microsoft.com/office/drawing/2014/main" id="{D22987CD-6D31-4DC4-B944-B312E618E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260764"/>
            <a:ext cx="8280000" cy="468123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4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24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24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3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429000"/>
            <a:ext cx="8280000" cy="2513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FE922-EFB8-944D-A8C5-2F59C91BC2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2001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EA096-5786-4E41-AF33-B91CDF9207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7018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961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C03FD6-F8B8-4B55-8351-69815ACF5D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1037" y="180000"/>
            <a:ext cx="77819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E04E-CF89-4113-99F1-91AE395F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3" y="630521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8707B-F3D6-497C-9C9B-259CF9B3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199" y="630618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7B7B2A5E-4BFE-4478-8568-162AF3B78EC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A9537-B9F5-EB44-BA86-1E010B6AF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6072" y="6120000"/>
            <a:ext cx="964431" cy="73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E72E7E-564F-6541-9142-8DFDA52AD950}"/>
              </a:ext>
            </a:extLst>
          </p:cNvPr>
          <p:cNvSpPr txBox="1">
            <a:spLocks/>
          </p:cNvSpPr>
          <p:nvPr userDrawn="1"/>
        </p:nvSpPr>
        <p:spPr>
          <a:xfrm>
            <a:off x="5695635" y="630521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3366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400"/>
              <a:t>02/16/23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691CA6-5205-2A41-9AF1-4C869084612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6120000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B6C248-7239-AA48-A092-60E65FE9902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1080362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8" r:id="rId3"/>
    <p:sldLayoutId id="2147483707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conferences.lbl.gov/event/759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9.png"/><Relationship Id="rId7" Type="http://schemas.openxmlformats.org/officeDocument/2006/relationships/image" Target="../media/image2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emf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hyperlink" Target="https://ieeexplore.ieee.org/document/898203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nferences.lbl.gov/event/759/" TargetMode="External"/><Relationship Id="rId5" Type="http://schemas.openxmlformats.org/officeDocument/2006/relationships/hyperlink" Target="https://ieeexplore.ieee.org/abstract/document/9733270" TargetMode="External"/><Relationship Id="rId4" Type="http://schemas.openxmlformats.org/officeDocument/2006/relationships/hyperlink" Target="https://ieeexplore.ieee.org/abstract/document/937699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4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rocess 11">
            <a:extLst>
              <a:ext uri="{FF2B5EF4-FFF2-40B4-BE49-F238E27FC236}">
                <a16:creationId xmlns:a16="http://schemas.microsoft.com/office/drawing/2014/main" id="{F31F9AA1-303A-47B2-86B5-236EDDBDB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138" y="2024063"/>
            <a:ext cx="2219325" cy="1870075"/>
          </a:xfrm>
          <a:prstGeom prst="flowChartProcess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grpSp>
        <p:nvGrpSpPr>
          <p:cNvPr id="13315" name="Group 6">
            <a:extLst>
              <a:ext uri="{FF2B5EF4-FFF2-40B4-BE49-F238E27FC236}">
                <a16:creationId xmlns:a16="http://schemas.microsoft.com/office/drawing/2014/main" id="{272F7D54-A214-4EF7-821F-36A0A992387A}"/>
              </a:ext>
            </a:extLst>
          </p:cNvPr>
          <p:cNvGrpSpPr>
            <a:grpSpLocks/>
          </p:cNvGrpSpPr>
          <p:nvPr/>
        </p:nvGrpSpPr>
        <p:grpSpPr bwMode="auto">
          <a:xfrm>
            <a:off x="1471613" y="4475163"/>
            <a:ext cx="6483350" cy="704850"/>
            <a:chOff x="1471421" y="4474633"/>
            <a:chExt cx="6483360" cy="703987"/>
          </a:xfrm>
        </p:grpSpPr>
        <p:pic>
          <p:nvPicPr>
            <p:cNvPr id="13317" name="Picture 5" descr="New_DOE_Logo_White_060208.eps">
              <a:extLst>
                <a:ext uri="{FF2B5EF4-FFF2-40B4-BE49-F238E27FC236}">
                  <a16:creationId xmlns:a16="http://schemas.microsoft.com/office/drawing/2014/main" id="{D8AE1D42-6CFA-4940-9406-1F42E4CEA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421" y="4485746"/>
              <a:ext cx="269240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18" name="Group 5">
              <a:extLst>
                <a:ext uri="{FF2B5EF4-FFF2-40B4-BE49-F238E27FC236}">
                  <a16:creationId xmlns:a16="http://schemas.microsoft.com/office/drawing/2014/main" id="{2B93EDF8-4973-43F2-8EF9-1EB3413F22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595" y="4474633"/>
              <a:ext cx="3305186" cy="703987"/>
              <a:chOff x="4971328" y="4203700"/>
              <a:chExt cx="3305186" cy="703987"/>
            </a:xfrm>
          </p:grpSpPr>
          <p:pic>
            <p:nvPicPr>
              <p:cNvPr id="13319" name="Picture 4" descr="UClogo_rev.eps">
                <a:extLst>
                  <a:ext uri="{FF2B5EF4-FFF2-40B4-BE49-F238E27FC236}">
                    <a16:creationId xmlns:a16="http://schemas.microsoft.com/office/drawing/2014/main" id="{73CD280B-B1A7-438C-8A6B-B8C134ACB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1328" y="4207599"/>
                <a:ext cx="700090" cy="700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0" name="TextBox 4">
                <a:extLst>
                  <a:ext uri="{FF2B5EF4-FFF2-40B4-BE49-F238E27FC236}">
                    <a16:creationId xmlns:a16="http://schemas.microsoft.com/office/drawing/2014/main" id="{F48F7B3E-9A47-4615-8DCB-72272A3E82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74610" y="4203700"/>
                <a:ext cx="2501904" cy="70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defTabSz="4572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UNIVERSITY OF</a:t>
                </a:r>
              </a:p>
              <a:p>
                <a:pPr eaLnBrk="1" hangingPunct="1"/>
                <a:r>
                  <a:rPr lang="en-US" altLang="en-US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CALIFORNIA</a:t>
                </a:r>
              </a:p>
            </p:txBody>
          </p:sp>
        </p:grpSp>
      </p:grpSp>
      <p:pic>
        <p:nvPicPr>
          <p:cNvPr id="13316" name="Picture 13" descr="LBNL_Logo_white.psd">
            <a:extLst>
              <a:ext uri="{FF2B5EF4-FFF2-40B4-BE49-F238E27FC236}">
                <a16:creationId xmlns:a16="http://schemas.microsoft.com/office/drawing/2014/main" id="{B5EDBB6D-1CCB-4965-A6E8-951AB2F710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788" y="1998663"/>
            <a:ext cx="22479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Design </a:t>
            </a:r>
            <a:r>
              <a:rPr lang="en-US"/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Critical </a:t>
            </a:r>
            <a:r>
              <a:rPr lang="it-IT" err="1"/>
              <a:t>Current</a:t>
            </a:r>
            <a:r>
              <a:rPr lang="it-IT"/>
              <a:t> </a:t>
            </a:r>
            <a:r>
              <a:rPr lang="it-IT" err="1"/>
              <a:t>Computation</a:t>
            </a:r>
            <a:endParaRPr lang="it-IT"/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Fine Tuning</a:t>
            </a:r>
          </a:p>
          <a:p>
            <a:pPr marL="0" indent="0"/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80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0B91516-2D42-B4B6-D920-ED9C3345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664" y="2406650"/>
            <a:ext cx="2326391" cy="1880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/>
              <a:t>Coil Material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51301"/>
            <a:ext cx="8642552" cy="2046846"/>
          </a:xfrm>
        </p:spPr>
        <p:txBody>
          <a:bodyPr/>
          <a:lstStyle/>
          <a:p>
            <a:pPr lvl="1"/>
            <a:r>
              <a:rPr lang="en-US"/>
              <a:t>Coil modeled using an </a:t>
            </a:r>
            <a:r>
              <a:rPr lang="en-US" b="1"/>
              <a:t>elastic</a:t>
            </a:r>
            <a:r>
              <a:rPr lang="en-US"/>
              <a:t> </a:t>
            </a:r>
            <a:r>
              <a:rPr lang="en-US" b="1"/>
              <a:t>isotropic</a:t>
            </a:r>
            <a:r>
              <a:rPr lang="en-US"/>
              <a:t> </a:t>
            </a:r>
            <a:r>
              <a:rPr lang="en-US" b="1"/>
              <a:t>material</a:t>
            </a:r>
            <a:r>
              <a:rPr lang="en-US"/>
              <a:t>, with: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25 </a:t>
            </a:r>
            <a:r>
              <a:rPr lang="en-US" err="1"/>
              <a:t>GPa</a:t>
            </a:r>
            <a:r>
              <a:rPr lang="en-US"/>
              <a:t> modulus, 3.8 mm/m integral thermal contraction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This allows for consistent comparison with magnets built in the past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Additional checks performed considering the ‘best available’ material model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err="1"/>
              <a:t>Elasto</a:t>
            </a:r>
            <a:r>
              <a:rPr lang="en-US" b="1"/>
              <a:t>-plastic</a:t>
            </a:r>
            <a:r>
              <a:rPr lang="en-US"/>
              <a:t>, </a:t>
            </a:r>
            <a:r>
              <a:rPr lang="en-US" b="1"/>
              <a:t>anisotropic</a:t>
            </a:r>
            <a:r>
              <a:rPr lang="en-US"/>
              <a:t> with properties extracted from </a:t>
            </a:r>
            <a:r>
              <a:rPr lang="en-US" b="1"/>
              <a:t>RVE</a:t>
            </a:r>
            <a:r>
              <a:rPr lang="en-US"/>
              <a:t> models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Material limits from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0B937A-BDF9-4996-0E00-C3B50AE4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3" y="1165494"/>
            <a:ext cx="2786762" cy="2782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353" y="1224088"/>
            <a:ext cx="4064001" cy="19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5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Results – Coil </a:t>
            </a:r>
            <a:r>
              <a:rPr lang="en-US" err="1"/>
              <a:t>Eqv</a:t>
            </a:r>
            <a:r>
              <a:rPr lang="en-US"/>
              <a:t>. Stress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5829"/>
            <a:ext cx="5681582" cy="24556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Current design </a:t>
            </a:r>
            <a:r>
              <a:rPr lang="en-US" b="1"/>
              <a:t>satisfies</a:t>
            </a:r>
            <a:r>
              <a:rPr lang="en-US"/>
              <a:t> the </a:t>
            </a:r>
            <a:r>
              <a:rPr lang="en-US" b="1"/>
              <a:t>mechanical</a:t>
            </a:r>
            <a:r>
              <a:rPr lang="en-US"/>
              <a:t> </a:t>
            </a:r>
            <a:r>
              <a:rPr lang="en-US" b="1"/>
              <a:t>constraints</a:t>
            </a:r>
            <a:r>
              <a:rPr lang="en-US"/>
              <a:t> on the coil limits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With </a:t>
            </a:r>
            <a:r>
              <a:rPr lang="en-US" b="1"/>
              <a:t>full</a:t>
            </a:r>
            <a:r>
              <a:rPr lang="en-US"/>
              <a:t> </a:t>
            </a:r>
            <a:r>
              <a:rPr lang="en-US" b="1"/>
              <a:t>prestress</a:t>
            </a:r>
            <a:r>
              <a:rPr lang="en-US"/>
              <a:t> for </a:t>
            </a:r>
            <a:r>
              <a:rPr lang="en-US" b="1"/>
              <a:t>16 T </a:t>
            </a:r>
            <a:r>
              <a:rPr lang="en-US"/>
              <a:t>operation: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Peak stress below 100 MPa at room temperature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151 MPa on the high field region after cooldown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155 MPa in the low region at 16 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Small region with </a:t>
            </a:r>
            <a:r>
              <a:rPr lang="en-US" b="1"/>
              <a:t>tension</a:t>
            </a:r>
            <a:r>
              <a:rPr lang="en-US"/>
              <a:t> in the </a:t>
            </a:r>
            <a:r>
              <a:rPr lang="en-US" b="1"/>
              <a:t>end</a:t>
            </a:r>
            <a:r>
              <a:rPr lang="en-US"/>
              <a:t> region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45" y="3663071"/>
            <a:ext cx="3052905" cy="2296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65" y="1141974"/>
            <a:ext cx="3039533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" y="1135097"/>
            <a:ext cx="3039533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32" y="1141974"/>
            <a:ext cx="3039533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1775897" y="1042319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801092" y="1042319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4761559" y="1042319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6016542" y="3635829"/>
            <a:ext cx="236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mic Sans MS" panose="030F0702030302020204" pitchFamily="66" charset="0"/>
                <a:cs typeface="Courier New" panose="02070309020205020404" pitchFamily="49" charset="0"/>
              </a:rPr>
              <a:t>Contact Pressure</a:t>
            </a:r>
            <a:endParaRPr lang="en-US" sz="18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31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56601" cy="720000"/>
          </a:xfrm>
        </p:spPr>
        <p:txBody>
          <a:bodyPr/>
          <a:lstStyle/>
          <a:p>
            <a:r>
              <a:rPr lang="en-US"/>
              <a:t>Design Results – </a:t>
            </a:r>
            <a:r>
              <a:rPr lang="en-US" err="1"/>
              <a:t>Eqv</a:t>
            </a:r>
            <a:r>
              <a:rPr lang="en-US"/>
              <a:t>. Stress - </a:t>
            </a:r>
            <a:r>
              <a:rPr lang="en-US" err="1"/>
              <a:t>Debonded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5829"/>
            <a:ext cx="5681582" cy="2455625"/>
          </a:xfrm>
        </p:spPr>
        <p:txBody>
          <a:bodyPr/>
          <a:lstStyle/>
          <a:p>
            <a:pPr marL="0" indent="0"/>
            <a:r>
              <a:rPr lang="en-US"/>
              <a:t>We need to </a:t>
            </a:r>
            <a:r>
              <a:rPr lang="en-US" b="1"/>
              <a:t>check</a:t>
            </a:r>
            <a:r>
              <a:rPr lang="en-US"/>
              <a:t> if the excessive </a:t>
            </a:r>
            <a:r>
              <a:rPr lang="en-US" b="1"/>
              <a:t>tension</a:t>
            </a:r>
            <a:r>
              <a:rPr lang="en-US"/>
              <a:t> can result in coil </a:t>
            </a:r>
            <a:r>
              <a:rPr lang="en-US" b="1"/>
              <a:t>damage</a:t>
            </a:r>
            <a:r>
              <a:rPr lang="en-US"/>
              <a:t> after </a:t>
            </a:r>
            <a:r>
              <a:rPr lang="en-US" b="1"/>
              <a:t>detachment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Debonding</a:t>
            </a:r>
            <a:r>
              <a:rPr lang="en-US"/>
              <a:t> between the coil and the pole allowed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‘Large’ detached regions (limit is 0 now…)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Peak</a:t>
            </a:r>
            <a:r>
              <a:rPr lang="en-US"/>
              <a:t> </a:t>
            </a:r>
            <a:r>
              <a:rPr lang="en-US" b="1"/>
              <a:t>stress</a:t>
            </a:r>
            <a:r>
              <a:rPr lang="en-US"/>
              <a:t> stays below the threshold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Peak stress below the threshold also modeling the progressive failure at the pole-coil interface with </a:t>
            </a:r>
            <a:r>
              <a:rPr lang="en-US" b="1"/>
              <a:t>cohesive</a:t>
            </a:r>
            <a:r>
              <a:rPr lang="en-US"/>
              <a:t>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5D0DF-A721-DF59-C0C5-D9330254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" y="1174120"/>
            <a:ext cx="3036711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0313B2-D024-21BA-D775-B5619B64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643" y="1174120"/>
            <a:ext cx="3036711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8B194-7CC6-2AD1-1179-36964CA1A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894" y="1174120"/>
            <a:ext cx="3036711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50C441-DA9B-1777-641B-CF66BD77C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893" y="3635829"/>
            <a:ext cx="3036711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1742560" y="1113757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767755" y="1113757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4728222" y="1113757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729022" y="3635829"/>
            <a:ext cx="5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vm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5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58830-0DD3-78A1-E562-F44D0C5C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278" y="1114731"/>
            <a:ext cx="2337285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0B4F8-3A01-9923-431E-C3CA9C2A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4" y="1114731"/>
            <a:ext cx="2385583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74C1A-981F-3C18-A849-2493E3B5D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229" y="3028724"/>
            <a:ext cx="2265269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5E8FD-098A-F648-79AB-CEBE2C34D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337" y="3027694"/>
            <a:ext cx="228982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80A63-9488-67E3-426B-419C80F75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114" y="1114731"/>
            <a:ext cx="229633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 Strength – Additional Checks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5" y="2951962"/>
            <a:ext cx="4100454" cy="313949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‘Best possible’ </a:t>
            </a:r>
            <a:r>
              <a:rPr lang="en-US" sz="1400" b="1" dirty="0"/>
              <a:t>strength </a:t>
            </a:r>
            <a:r>
              <a:rPr lang="en-US" sz="1400" dirty="0"/>
              <a:t>check: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Anisotropic </a:t>
            </a:r>
            <a:r>
              <a:rPr lang="en-US" sz="1400" dirty="0"/>
              <a:t>properties from RVE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Limits</a:t>
            </a:r>
            <a:r>
              <a:rPr lang="en-US" sz="1400" dirty="0"/>
              <a:t> from measurements on strands/cables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err="1"/>
              <a:t>x,y,z</a:t>
            </a:r>
            <a:r>
              <a:rPr lang="en-US" sz="1400" dirty="0"/>
              <a:t> follow the </a:t>
            </a:r>
            <a:r>
              <a:rPr lang="en-US" sz="1400" b="1" dirty="0"/>
              <a:t>cable</a:t>
            </a:r>
            <a:r>
              <a:rPr lang="en-US" sz="1400" dirty="0"/>
              <a:t> </a:t>
            </a:r>
            <a:r>
              <a:rPr lang="en-US" sz="1400" b="1" dirty="0"/>
              <a:t>coordinate</a:t>
            </a:r>
            <a:r>
              <a:rPr lang="en-US" sz="1400" dirty="0"/>
              <a:t> system along the coil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Considering a </a:t>
            </a:r>
            <a:r>
              <a:rPr lang="en-US" sz="1400" b="1" dirty="0"/>
              <a:t>prestress</a:t>
            </a:r>
            <a:r>
              <a:rPr lang="en-US" sz="1400" dirty="0"/>
              <a:t> for 15 T (shown), </a:t>
            </a:r>
            <a:r>
              <a:rPr lang="en-US" sz="1400" b="1" dirty="0"/>
              <a:t>limits</a:t>
            </a:r>
            <a:r>
              <a:rPr lang="en-US" sz="1400" dirty="0"/>
              <a:t> (</a:t>
            </a:r>
            <a:r>
              <a:rPr lang="en-US" sz="1400" dirty="0" err="1"/>
              <a:t>s</a:t>
            </a:r>
            <a:r>
              <a:rPr lang="en-US" sz="1400" baseline="-25000" dirty="0" err="1"/>
              <a:t>T</a:t>
            </a:r>
            <a:r>
              <a:rPr lang="en-US" sz="1400" dirty="0"/>
              <a:t>) exceeded at 16 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Not clear how these checks would look on </a:t>
            </a:r>
            <a:r>
              <a:rPr lang="en-US" sz="1400" b="1" dirty="0"/>
              <a:t>other</a:t>
            </a:r>
            <a:r>
              <a:rPr lang="en-US" sz="1400" dirty="0"/>
              <a:t> successful </a:t>
            </a:r>
            <a:r>
              <a:rPr lang="en-US" sz="1400" b="1" dirty="0"/>
              <a:t>magnets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This is not part of our </a:t>
            </a:r>
            <a:r>
              <a:rPr lang="en-US" sz="1400" b="1" dirty="0"/>
              <a:t>design criteria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Within limits </a:t>
            </a:r>
            <a:r>
              <a:rPr lang="en-US" sz="1400" dirty="0"/>
              <a:t>lowering prestress (e.g. 14 T)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94882-6538-C1B7-CF52-015B3F50E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868" y="5137396"/>
            <a:ext cx="1123951" cy="674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951" y="5045194"/>
            <a:ext cx="3692742" cy="858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1513914" y="1102160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xx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4571999" y="1114731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yy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435450" y="1114731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000" b="1">
                <a:cs typeface="Arial" panose="020B0604020202020204" pitchFamily="34" charset="0"/>
              </a:rPr>
              <a:t>ԑ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zz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931831" y="3028890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xz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5490131" y="2997131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yz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76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Design </a:t>
            </a:r>
            <a:r>
              <a:rPr lang="en-US"/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Critical </a:t>
            </a:r>
            <a:r>
              <a:rPr lang="it-IT" err="1"/>
              <a:t>Current</a:t>
            </a:r>
            <a:r>
              <a:rPr lang="it-IT"/>
              <a:t> </a:t>
            </a:r>
            <a:r>
              <a:rPr lang="it-IT" err="1"/>
              <a:t>Computation</a:t>
            </a:r>
            <a:endParaRPr lang="it-IT"/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Fine Tuning</a:t>
            </a:r>
          </a:p>
          <a:p>
            <a:pPr marL="0" indent="0"/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961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Shell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16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283" y="3380136"/>
                <a:ext cx="8679917" cy="2711318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 b="1"/>
                  <a:t>Shell</a:t>
                </a:r>
                <a:r>
                  <a:rPr lang="en-US" sz="1500"/>
                  <a:t> thickness, radius and length were </a:t>
                </a:r>
                <a:r>
                  <a:rPr lang="en-US" sz="1500" b="1"/>
                  <a:t>optimized</a:t>
                </a:r>
                <a:r>
                  <a:rPr lang="en-US" sz="1500"/>
                  <a:t>. Objectives: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500"/>
                  <a:t>Avoid LRS1 friction effect: shell/yoke sticking after cooldown, slipping after powering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500"/>
                  <a:t>Limit the shell stress (as suggested after the CDR)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500" b="1"/>
                  <a:t>Results</a:t>
                </a:r>
                <a:r>
                  <a:rPr lang="en-US" sz="1500"/>
                  <a:t>: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500"/>
                  <a:t>With 0.2 friction we never reach saturation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500"/>
                  <a:t> almost half of the length of LRS1</a:t>
                </a:r>
              </a:p>
              <a:p>
                <a:pPr lvl="3">
                  <a:buFont typeface="Arial" panose="020B0604020202020204" pitchFamily="34" charset="0"/>
                  <a:buChar char="•"/>
                </a:pPr>
                <a:r>
                  <a:rPr lang="en-US" sz="1500"/>
                  <a:t>Eventual </a:t>
                </a:r>
                <a:r>
                  <a:rPr lang="en-US" sz="1500" b="1"/>
                  <a:t>slippage</a:t>
                </a:r>
                <a:r>
                  <a:rPr lang="en-US" sz="1500"/>
                  <a:t> would be very </a:t>
                </a:r>
                <a:r>
                  <a:rPr lang="en-US" sz="1500" b="1"/>
                  <a:t>small</a:t>
                </a:r>
                <a:r>
                  <a:rPr lang="en-US" sz="1500"/>
                  <a:t> (&lt;200 µm/m)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500" b="1"/>
                  <a:t>3 shells </a:t>
                </a:r>
                <a:r>
                  <a:rPr lang="en-US" sz="1500"/>
                  <a:t>are not optimal to limit the contact tension between coil and pole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500"/>
                  <a:t>A parametric study showed that the 2 shells solution minimizes shell and coil stresses (not all test points shown)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1500"/>
              </a:p>
              <a:p>
                <a:pPr lvl="2">
                  <a:buFont typeface="Arial" panose="020B0604020202020204" pitchFamily="34" charset="0"/>
                  <a:buChar char="•"/>
                </a:pPr>
                <a:endParaRPr lang="en-US" sz="150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283" y="3380136"/>
                <a:ext cx="8679917" cy="2711318"/>
              </a:xfrm>
              <a:blipFill>
                <a:blip r:embed="rId2"/>
                <a:stretch>
                  <a:fillRect l="-211" t="-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page4image44718592">
            <a:extLst>
              <a:ext uri="{FF2B5EF4-FFF2-40B4-BE49-F238E27FC236}">
                <a16:creationId xmlns:a16="http://schemas.microsoft.com/office/drawing/2014/main" id="{96E8A9D7-8066-798F-B951-CF1618F3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" y="1281000"/>
            <a:ext cx="2710895" cy="201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18323-AB04-8A85-651E-800BEDCEC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45" y="1137491"/>
            <a:ext cx="2710896" cy="2164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F57C1C-2F87-C61A-C51C-79106A01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884" y="1212800"/>
            <a:ext cx="2936349" cy="18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8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Region Optimization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3" y="4657015"/>
            <a:ext cx="5052477" cy="14344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Several solutions for the </a:t>
            </a:r>
            <a:r>
              <a:rPr lang="en-US" sz="1500" b="1"/>
              <a:t>end-region</a:t>
            </a:r>
            <a:r>
              <a:rPr lang="en-US" sz="1500"/>
              <a:t> optimized to maximize field, minimize coil stress, avoid coil/pole debonding…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…respecting fabrication/manufacturability constraints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5249A6-09AF-9224-FDFA-689EE388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44" y="1141402"/>
            <a:ext cx="3608391" cy="1089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D08B8F-AD85-91EC-92DA-0A03A9E8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3" y="1113757"/>
            <a:ext cx="3334850" cy="3007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A46738-5662-D4C4-AF29-72EF2F110BEA}"/>
              </a:ext>
            </a:extLst>
          </p:cNvPr>
          <p:cNvSpPr txBox="1"/>
          <p:nvPr/>
        </p:nvSpPr>
        <p:spPr>
          <a:xfrm>
            <a:off x="5623480" y="2157073"/>
            <a:ext cx="270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Coil ramp length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B8EC0-57BE-B8D3-76F7-666E82A42D1F}"/>
              </a:ext>
            </a:extLst>
          </p:cNvPr>
          <p:cNvSpPr txBox="1"/>
          <p:nvPr/>
        </p:nvSpPr>
        <p:spPr>
          <a:xfrm>
            <a:off x="5743572" y="3949475"/>
            <a:ext cx="270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End spacer thickness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809A5C-742F-8A5E-403D-08A7995C2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229" y="2533736"/>
            <a:ext cx="2073837" cy="1339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35B75E-9488-FD61-B70D-D1929EA43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763" y="4350895"/>
            <a:ext cx="3772953" cy="12841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6F7174-5040-BCE9-8C6B-F6C9BD0BD684}"/>
              </a:ext>
            </a:extLst>
          </p:cNvPr>
          <p:cNvSpPr txBox="1"/>
          <p:nvPr/>
        </p:nvSpPr>
        <p:spPr>
          <a:xfrm>
            <a:off x="5743572" y="5572600"/>
            <a:ext cx="270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Wedge design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0FD747-981C-5E16-3AB8-8044E08E7FEB}"/>
              </a:ext>
            </a:extLst>
          </p:cNvPr>
          <p:cNvSpPr txBox="1"/>
          <p:nvPr/>
        </p:nvSpPr>
        <p:spPr>
          <a:xfrm>
            <a:off x="2819686" y="2450065"/>
            <a:ext cx="27093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Iron pads</a:t>
            </a:r>
          </a:p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9BFA5E-CD16-E5D2-D63E-0A4BFCB866E6}"/>
              </a:ext>
            </a:extLst>
          </p:cNvPr>
          <p:cNvSpPr txBox="1"/>
          <p:nvPr/>
        </p:nvSpPr>
        <p:spPr>
          <a:xfrm>
            <a:off x="-70077" y="4072240"/>
            <a:ext cx="27093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Longitudinal load system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5094E2-E507-2B59-85F0-9E25D677DB74}"/>
              </a:ext>
            </a:extLst>
          </p:cNvPr>
          <p:cNvCxnSpPr>
            <a:cxnSpLocks/>
          </p:cNvCxnSpPr>
          <p:nvPr/>
        </p:nvCxnSpPr>
        <p:spPr bwMode="auto">
          <a:xfrm>
            <a:off x="2455704" y="3011541"/>
            <a:ext cx="2116295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45E62C-4FFE-843E-248E-3E17DB1290F4}"/>
              </a:ext>
            </a:extLst>
          </p:cNvPr>
          <p:cNvCxnSpPr>
            <a:cxnSpLocks/>
            <a:endCxn id="26" idx="0"/>
          </p:cNvCxnSpPr>
          <p:nvPr/>
        </p:nvCxnSpPr>
        <p:spPr bwMode="auto">
          <a:xfrm>
            <a:off x="1126067" y="3865253"/>
            <a:ext cx="158523" cy="20698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B09BC08-9699-080C-7864-DDF5E91294A1}"/>
              </a:ext>
            </a:extLst>
          </p:cNvPr>
          <p:cNvSpPr/>
          <p:nvPr/>
        </p:nvSpPr>
        <p:spPr bwMode="auto">
          <a:xfrm>
            <a:off x="210503" y="2149069"/>
            <a:ext cx="1167335" cy="166667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0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 End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18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4800" y="1209722"/>
                <a:ext cx="6028267" cy="262580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What is the impact of the </a:t>
                </a:r>
                <a:r>
                  <a:rPr lang="en-US" b="1"/>
                  <a:t>coil</a:t>
                </a:r>
                <a:r>
                  <a:rPr lang="en-US"/>
                  <a:t> </a:t>
                </a:r>
                <a:r>
                  <a:rPr lang="en-US" b="1"/>
                  <a:t>ramp</a:t>
                </a:r>
                <a:r>
                  <a:rPr lang="en-US"/>
                  <a:t> </a:t>
                </a:r>
                <a:r>
                  <a:rPr lang="en-US" b="1"/>
                  <a:t>length</a:t>
                </a:r>
                <a:r>
                  <a:rPr lang="en-US"/>
                  <a:t> on the magnet performances?</a:t>
                </a:r>
              </a:p>
              <a:p>
                <a:pPr lvl="3">
                  <a:buFont typeface="Arial" panose="020B0604020202020204" pitchFamily="34" charset="0"/>
                  <a:buChar char="•"/>
                </a:pPr>
                <a:r>
                  <a:rPr lang="en-US"/>
                  <a:t>Negligible impact on mechanics, but lower peak field in the ends with </a:t>
                </a:r>
                <a:r>
                  <a:rPr lang="en-US" b="1"/>
                  <a:t>outer</a:t>
                </a:r>
                <a:r>
                  <a:rPr lang="en-US"/>
                  <a:t> </a:t>
                </a:r>
                <a:r>
                  <a:rPr lang="en-US" b="1"/>
                  <a:t>coil</a:t>
                </a:r>
                <a:r>
                  <a:rPr lang="en-US"/>
                  <a:t> </a:t>
                </a:r>
                <a:r>
                  <a:rPr lang="en-US" b="1"/>
                  <a:t>longer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/>
                  <a:t>End-spacers</a:t>
                </a:r>
                <a:r>
                  <a:rPr lang="en-US"/>
                  <a:t> </a:t>
                </a:r>
                <a:r>
                  <a:rPr lang="en-US" b="1"/>
                  <a:t>thickness</a:t>
                </a:r>
                <a:r>
                  <a:rPr lang="en-US"/>
                  <a:t> (iron length) optimization: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Increasing the thickness decreases the contact pressure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/>
                  <a:t>The rods load is quickly ‘absorbed’ by the structure because of friction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</a:t>
                </a:r>
                <a:r>
                  <a:rPr lang="en-US" b="1"/>
                  <a:t>thickness</a:t>
                </a:r>
                <a:r>
                  <a:rPr lang="en-US"/>
                  <a:t> </a:t>
                </a:r>
                <a:r>
                  <a:rPr lang="en-US" b="1"/>
                  <a:t>minimized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4800" y="1209722"/>
                <a:ext cx="6028267" cy="2625800"/>
              </a:xfrm>
              <a:blipFill>
                <a:blip r:embed="rId2"/>
                <a:stretch>
                  <a:fillRect l="-632" t="-483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6FF86D-C754-171A-A285-370DE838EC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5" y="1113757"/>
            <a:ext cx="2597438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253A-0B25-19AB-73E8-65593CD4AE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5" y="3197539"/>
            <a:ext cx="2599909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D6BDD-42D0-7664-BA15-F817EB7FC1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29" y="5277133"/>
            <a:ext cx="2736324" cy="82606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12553EC-4438-8589-A7ED-EFA040072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791" y="3948356"/>
            <a:ext cx="2702609" cy="21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20B28-C030-91B9-8E6D-D7BD8B517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067" y="4060248"/>
            <a:ext cx="1917864" cy="19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9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Prestress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19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283" y="3715455"/>
                <a:ext cx="8696850" cy="237600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/>
                  <a:t>Total </a:t>
                </a:r>
                <a:r>
                  <a:rPr lang="en-US" sz="1500" b="1" err="1"/>
                  <a:t>e.m.</a:t>
                </a:r>
                <a:r>
                  <a:rPr lang="en-US" sz="1500"/>
                  <a:t> </a:t>
                </a:r>
                <a:r>
                  <a:rPr lang="en-US" sz="1500" b="1"/>
                  <a:t>forces</a:t>
                </a:r>
                <a:r>
                  <a:rPr lang="en-US" sz="1500"/>
                  <a:t> in the z direction: 7.20 MN at 16 T (1.8 MN per rod)</a:t>
                </a:r>
              </a:p>
              <a:p>
                <a:pPr lvl="3">
                  <a:buFont typeface="Arial" panose="020B0604020202020204" pitchFamily="34" charset="0"/>
                  <a:buChar char="•"/>
                </a:pPr>
                <a:r>
                  <a:rPr lang="en-US" sz="1500"/>
                  <a:t>However, to guarantee good coil</a:t>
                </a:r>
                <a:r>
                  <a:rPr lang="en-GB" sz="1500"/>
                  <a:t>/pole </a:t>
                </a:r>
                <a:r>
                  <a:rPr lang="en-US" sz="1500"/>
                  <a:t>contact in the end region (at 16 T), we target a </a:t>
                </a:r>
                <a:r>
                  <a:rPr lang="en-US" sz="1500" b="1"/>
                  <a:t>total</a:t>
                </a:r>
                <a:r>
                  <a:rPr lang="en-US" sz="1500"/>
                  <a:t> </a:t>
                </a:r>
                <a:r>
                  <a:rPr lang="en-US" sz="1500" b="1"/>
                  <a:t>force</a:t>
                </a:r>
                <a:r>
                  <a:rPr lang="en-US" sz="1500"/>
                  <a:t> of 10.92 MN ~</a:t>
                </a:r>
                <a:r>
                  <a:rPr lang="en-US" sz="1500" b="1"/>
                  <a:t>2.75 MN per rod</a:t>
                </a:r>
                <a:endParaRPr lang="en-US" sz="150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 b="1"/>
                  <a:t>Slots</a:t>
                </a:r>
                <a:r>
                  <a:rPr lang="en-US" sz="1500"/>
                  <a:t> in the end plate, needed for loading operations (bladder and key insertion), increase the stress w.r.t. conceptual design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500"/>
                  <a:t> </a:t>
                </a:r>
                <a:r>
                  <a:rPr lang="en-US" sz="1500" b="1"/>
                  <a:t>thickness</a:t>
                </a:r>
                <a:r>
                  <a:rPr lang="en-US" sz="1500"/>
                  <a:t> increased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500" b="1"/>
                  <a:t>Bullets</a:t>
                </a:r>
                <a:r>
                  <a:rPr lang="en-US" sz="1500"/>
                  <a:t> cannot be used to transfer the long. load to the coils. Even with high strength steel (e.g. class 12.9) this would require M36 bullets (!)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500"/>
                  <a:t>Bullets </a:t>
                </a:r>
                <a:r>
                  <a:rPr lang="en-US" sz="1500" b="1"/>
                  <a:t>removed</a:t>
                </a:r>
                <a:r>
                  <a:rPr lang="en-US" sz="1500"/>
                  <a:t>; custom made shims will guarantee good end-plate/coil contact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283" y="3715455"/>
                <a:ext cx="8696850" cy="2376000"/>
              </a:xfrm>
              <a:blipFill>
                <a:blip r:embed="rId2"/>
                <a:stretch>
                  <a:fillRect l="-210" t="-256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4626625-61A4-848C-98EF-2B1717AC4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61424"/>
              </p:ext>
            </p:extLst>
          </p:nvPr>
        </p:nvGraphicFramePr>
        <p:xfrm>
          <a:off x="210503" y="1214370"/>
          <a:ext cx="1540510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63905">
                  <a:extLst>
                    <a:ext uri="{9D8B030D-6E8A-4147-A177-3AD203B41FA5}">
                      <a16:colId xmlns:a16="http://schemas.microsoft.com/office/drawing/2014/main" val="1603877554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3448798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/>
                        <a:t>Step</a:t>
                      </a:r>
                      <a:endParaRPr lang="en-US" sz="1200" b="1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err="1"/>
                        <a:t>Fz</a:t>
                      </a:r>
                      <a:r>
                        <a:rPr lang="en-US" sz="1200" b="1"/>
                        <a:t> [MN]</a:t>
                      </a:r>
                      <a:endParaRPr lang="en-US" sz="1200" b="1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203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Loading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9.05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365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Cold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10.62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130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15 T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10.89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90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16 T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10.92</a:t>
                      </a:r>
                      <a:endParaRPr lang="en-US" sz="1200">
                        <a:latin typeface="Century Gothic" panose="020B0502020202020204" pitchFamily="34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7805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7B433CC-C76C-BE21-0C0B-35C6A73F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47" y="1131757"/>
            <a:ext cx="1996042" cy="23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2F145-ECA1-3B3A-1FF7-29229E960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594" y="1113757"/>
            <a:ext cx="2026750" cy="23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3FB4B5-CCFD-728F-DFED-47F73A8B9679}"/>
              </a:ext>
            </a:extLst>
          </p:cNvPr>
          <p:cNvSpPr txBox="1"/>
          <p:nvPr/>
        </p:nvSpPr>
        <p:spPr>
          <a:xfrm>
            <a:off x="1556702" y="3432786"/>
            <a:ext cx="270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Lead End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893B17-DA37-BA3B-6EF5-D059914ABA44}"/>
              </a:ext>
            </a:extLst>
          </p:cNvPr>
          <p:cNvSpPr txBox="1"/>
          <p:nvPr/>
        </p:nvSpPr>
        <p:spPr>
          <a:xfrm>
            <a:off x="4007303" y="3432786"/>
            <a:ext cx="270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Return End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265551A-FD23-3013-1C4B-BCF126F09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286800"/>
              </p:ext>
            </p:extLst>
          </p:nvPr>
        </p:nvGraphicFramePr>
        <p:xfrm>
          <a:off x="6716635" y="1341982"/>
          <a:ext cx="2037504" cy="19195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94001">
                  <a:extLst>
                    <a:ext uri="{9D8B030D-6E8A-4147-A177-3AD203B41FA5}">
                      <a16:colId xmlns:a16="http://schemas.microsoft.com/office/drawing/2014/main" val="145901872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671036149"/>
                    </a:ext>
                  </a:extLst>
                </a:gridCol>
                <a:gridCol w="910103">
                  <a:extLst>
                    <a:ext uri="{9D8B030D-6E8A-4147-A177-3AD203B41FA5}">
                      <a16:colId xmlns:a16="http://schemas.microsoft.com/office/drawing/2014/main" val="682097545"/>
                    </a:ext>
                  </a:extLst>
                </a:gridCol>
              </a:tblGrid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Century Gothic" panose="020B0502020202020204" pitchFamily="34" charset="0"/>
                        </a:rPr>
                        <a:t>Radius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Century Gothic" panose="020B0502020202020204" pitchFamily="34" charset="0"/>
                        </a:rPr>
                        <a:t>Stress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Century Gothic" panose="020B0502020202020204" pitchFamily="34" charset="0"/>
                        </a:rPr>
                        <a:t>Safety Fact.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1915524006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mm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MPa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/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2524662508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8135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0.14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2067090700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4576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0.24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1215100642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2928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0.38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3003719737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2034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0.54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1628553452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1494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0.74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3610297455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1144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0.96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3669472315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Century Gothic" panose="020B0502020202020204" pitchFamily="34" charset="0"/>
                        </a:rPr>
                        <a:t>904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  <a:latin typeface="Century Gothic" panose="020B0502020202020204" pitchFamily="34" charset="0"/>
                        </a:rPr>
                        <a:t>1.22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2492482230"/>
                  </a:ext>
                </a:extLst>
              </a:tr>
              <a:tr h="1919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732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</a:rPr>
                        <a:t>1.50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789" marR="5789" marT="5789" marB="0" anchor="ctr"/>
                </a:tc>
                <a:extLst>
                  <a:ext uri="{0D108BD9-81ED-4DB2-BD59-A6C34878D82A}">
                    <a16:rowId xmlns:a16="http://schemas.microsoft.com/office/drawing/2014/main" val="351822388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EA0D545-FDEF-16A4-120D-2185D4150333}"/>
              </a:ext>
            </a:extLst>
          </p:cNvPr>
          <p:cNvSpPr txBox="1"/>
          <p:nvPr/>
        </p:nvSpPr>
        <p:spPr>
          <a:xfrm>
            <a:off x="6359990" y="3350573"/>
            <a:ext cx="270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Bullet Sizing</a:t>
            </a:r>
            <a:endParaRPr lang="en-US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6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1B41E9D-7F75-4A96-93B2-31289DD00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562" y="2130425"/>
            <a:ext cx="7966875" cy="1470025"/>
          </a:xfrm>
        </p:spPr>
        <p:txBody>
          <a:bodyPr/>
          <a:lstStyle/>
          <a:p>
            <a:pPr algn="ctr"/>
            <a:r>
              <a:rPr lang="en-US" altLang="en-US" dirty="0"/>
              <a:t>Test Facility Dipole</a:t>
            </a:r>
            <a:br>
              <a:rPr lang="en-US" altLang="en-US" dirty="0"/>
            </a:br>
            <a:r>
              <a:rPr lang="en-US" altLang="en-US" dirty="0"/>
              <a:t>Design Analysis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064E279F-D015-4AE2-8AEE-1FDF829A51D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59541" y="3803069"/>
            <a:ext cx="8424918" cy="2985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G. Vallone, D. Arbelaez, N. </a:t>
            </a:r>
            <a:r>
              <a:rPr lang="en-US" altLang="en-US" dirty="0" err="1"/>
              <a:t>Cheggour</a:t>
            </a:r>
            <a:r>
              <a:rPr lang="en-US" altLang="en-US"/>
              <a:t>, P. </a:t>
            </a:r>
            <a:r>
              <a:rPr lang="en-US" altLang="en-US" err="1"/>
              <a:t>Ferracin</a:t>
            </a:r>
            <a:r>
              <a:rPr lang="en-US" altLang="en-US"/>
              <a:t>, A. </a:t>
            </a:r>
            <a:r>
              <a:rPr lang="en-US" altLang="en-US" err="1"/>
              <a:t>Hafalia</a:t>
            </a:r>
            <a:r>
              <a:rPr lang="en-US" altLang="en-US"/>
              <a:t>, R. Lee, P. Mallon, JL. </a:t>
            </a:r>
            <a:r>
              <a:rPr lang="en-US" altLang="en-US" err="1"/>
              <a:t>Rudeiros</a:t>
            </a:r>
            <a:r>
              <a:rPr lang="en-US" altLang="en-US"/>
              <a:t> Fernandez, GL. </a:t>
            </a:r>
            <a:r>
              <a:rPr lang="en-US" altLang="en-US" err="1"/>
              <a:t>Sabbi</a:t>
            </a:r>
            <a:r>
              <a:rPr lang="en-US" altLang="en-US"/>
              <a:t>, M. Solis, D. </a:t>
            </a:r>
            <a:r>
              <a:rPr lang="en-US" altLang="en-US" err="1"/>
              <a:t>Turrioni</a:t>
            </a:r>
            <a:endParaRPr lang="en-US" altLang="en-US" sz="2000"/>
          </a:p>
          <a:p>
            <a:pPr algn="ctr"/>
            <a:endParaRPr lang="en-US" altLang="en-US" sz="2000"/>
          </a:p>
          <a:p>
            <a:pPr algn="ctr"/>
            <a:endParaRPr lang="en-US" altLang="en-US" sz="2000"/>
          </a:p>
          <a:p>
            <a:pPr algn="ctr"/>
            <a:r>
              <a:rPr lang="en-US" altLang="en-US" sz="2000"/>
              <a:t>PDR Review</a:t>
            </a:r>
          </a:p>
          <a:p>
            <a:pPr algn="ctr"/>
            <a:r>
              <a:rPr lang="en-US" altLang="en-US" sz="2000"/>
              <a:t>16 February 2023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E3C1A70-7BBD-F0DE-A6D7-E3FE79D3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9509" y="881661"/>
            <a:ext cx="4870470" cy="2065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Wedge Optimization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3" y="2904016"/>
            <a:ext cx="5995984" cy="32173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Options considered for </a:t>
            </a:r>
            <a:r>
              <a:rPr lang="en-US" sz="1500" b="1"/>
              <a:t>wedge</a:t>
            </a:r>
            <a:r>
              <a:rPr lang="en-US" sz="1500"/>
              <a:t> </a:t>
            </a:r>
            <a:r>
              <a:rPr lang="en-US" sz="1500" b="1"/>
              <a:t>design</a:t>
            </a:r>
            <a:r>
              <a:rPr lang="en-US" sz="1500"/>
              <a:t>:</a:t>
            </a:r>
          </a:p>
          <a:p>
            <a:pPr marL="681038" lvl="2" indent="-400050">
              <a:buFont typeface="+mj-lt"/>
              <a:buAutoNum type="romanUcPeriod"/>
            </a:pPr>
            <a:r>
              <a:rPr lang="en-US" sz="1500"/>
              <a:t>Triangle and wedge in one steel piece, non-bonded</a:t>
            </a:r>
          </a:p>
          <a:p>
            <a:pPr marL="681038" lvl="2" indent="-400050">
              <a:buFont typeface="+mj-lt"/>
              <a:buAutoNum type="romanUcPeriod"/>
            </a:pPr>
            <a:r>
              <a:rPr lang="en-US" sz="1500"/>
              <a:t>Triangle in GFRP, bonded</a:t>
            </a:r>
          </a:p>
          <a:p>
            <a:pPr marL="681038" lvl="2" indent="-400050">
              <a:buFont typeface="+mj-lt"/>
              <a:buAutoNum type="romanUcPeriod"/>
            </a:pPr>
            <a:r>
              <a:rPr lang="en-US" sz="1500"/>
              <a:t>Triangle in GFRP, as additional component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Option II discarded because computations show that the triangle would </a:t>
            </a:r>
            <a:r>
              <a:rPr lang="en-US" sz="1500" b="1" err="1"/>
              <a:t>debond</a:t>
            </a:r>
            <a:r>
              <a:rPr lang="en-US" sz="1500"/>
              <a:t> during loading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Option III discarded as a </a:t>
            </a:r>
            <a:r>
              <a:rPr lang="en-US" sz="1500" b="1"/>
              <a:t>gap</a:t>
            </a:r>
            <a:r>
              <a:rPr lang="en-US" sz="1500"/>
              <a:t> between the </a:t>
            </a:r>
            <a:r>
              <a:rPr lang="en-US" sz="1500" b="1"/>
              <a:t>wedge</a:t>
            </a:r>
            <a:r>
              <a:rPr lang="en-US" sz="1500"/>
              <a:t>/</a:t>
            </a:r>
            <a:r>
              <a:rPr lang="en-US" sz="1500" b="1"/>
              <a:t>triangle</a:t>
            </a:r>
            <a:r>
              <a:rPr lang="en-US" sz="1500"/>
              <a:t> would open during operation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Non impregnated wedge is kept in place by ‘soft’ bullets: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1"/>
              <a:t>Bullet</a:t>
            </a:r>
            <a:r>
              <a:rPr lang="en-US" sz="1500"/>
              <a:t> size/material </a:t>
            </a:r>
            <a:r>
              <a:rPr lang="en-US" sz="1500" b="1"/>
              <a:t>optimized</a:t>
            </a:r>
            <a:r>
              <a:rPr lang="en-US" sz="1500"/>
              <a:t> minimizing the wedge/pole gap, and limiting the </a:t>
            </a:r>
            <a:r>
              <a:rPr lang="en-US" sz="1500" b="1"/>
              <a:t>impact</a:t>
            </a:r>
            <a:r>
              <a:rPr lang="en-US" sz="1500"/>
              <a:t> on </a:t>
            </a:r>
            <a:r>
              <a:rPr lang="en-US" sz="1500" b="1"/>
              <a:t>coil</a:t>
            </a:r>
            <a:r>
              <a:rPr lang="en-US" sz="1500"/>
              <a:t> </a:t>
            </a:r>
            <a:r>
              <a:rPr lang="en-US" sz="1500" b="1"/>
              <a:t>prestress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5F3A3-54AF-C3E5-9DFD-12A2F7985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9" t="18342" r="542"/>
          <a:stretch/>
        </p:blipFill>
        <p:spPr>
          <a:xfrm>
            <a:off x="6043182" y="1150040"/>
            <a:ext cx="2688178" cy="15039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8CC778-4CAD-C3F0-453B-7BEBCB4A05DA}"/>
              </a:ext>
            </a:extLst>
          </p:cNvPr>
          <p:cNvCxnSpPr>
            <a:cxnSpLocks/>
          </p:cNvCxnSpPr>
          <p:nvPr/>
        </p:nvCxnSpPr>
        <p:spPr bwMode="auto">
          <a:xfrm flipV="1">
            <a:off x="7860608" y="2607444"/>
            <a:ext cx="355600" cy="17190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2E7CEE-CDE5-33D3-216A-02E06FD82938}"/>
              </a:ext>
            </a:extLst>
          </p:cNvPr>
          <p:cNvSpPr txBox="1"/>
          <p:nvPr/>
        </p:nvSpPr>
        <p:spPr>
          <a:xfrm>
            <a:off x="6719790" y="2705788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Wedge/Pole Gap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8058F0-9D22-D25A-1405-1ABD7D381D24}"/>
              </a:ext>
            </a:extLst>
          </p:cNvPr>
          <p:cNvCxnSpPr>
            <a:cxnSpLocks/>
          </p:cNvCxnSpPr>
          <p:nvPr/>
        </p:nvCxnSpPr>
        <p:spPr bwMode="auto">
          <a:xfrm flipH="1">
            <a:off x="3865268" y="2222661"/>
            <a:ext cx="295946" cy="27252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7275FE5-300B-ADD3-E295-0DC4FAAB1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300"/>
          <a:stretch/>
        </p:blipFill>
        <p:spPr>
          <a:xfrm>
            <a:off x="6043182" y="3255458"/>
            <a:ext cx="2907525" cy="178803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EA6C91-36DE-C383-0663-D02F8299A11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75220" y="4729733"/>
            <a:ext cx="370775" cy="31376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319385-E097-EE88-F121-DDA0125A58BA}"/>
              </a:ext>
            </a:extLst>
          </p:cNvPr>
          <p:cNvSpPr txBox="1"/>
          <p:nvPr/>
        </p:nvSpPr>
        <p:spPr>
          <a:xfrm>
            <a:off x="7984568" y="4979773"/>
            <a:ext cx="87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Wedge</a:t>
            </a:r>
          </a:p>
          <a:p>
            <a:pPr algn="ctr"/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bullet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33132D-ED94-1DB5-15C3-1CA45A2655C0}"/>
              </a:ext>
            </a:extLst>
          </p:cNvPr>
          <p:cNvSpPr txBox="1"/>
          <p:nvPr/>
        </p:nvSpPr>
        <p:spPr>
          <a:xfrm>
            <a:off x="1832031" y="1116795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Wedge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F903F87-2B59-8633-E896-D8EAE0D9D963}"/>
              </a:ext>
            </a:extLst>
          </p:cNvPr>
          <p:cNvCxnSpPr>
            <a:cxnSpLocks/>
          </p:cNvCxnSpPr>
          <p:nvPr/>
        </p:nvCxnSpPr>
        <p:spPr bwMode="auto">
          <a:xfrm flipH="1">
            <a:off x="1886964" y="1402743"/>
            <a:ext cx="215799" cy="253363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C4E1A4C-E401-91A9-751F-F79B7DF466F4}"/>
              </a:ext>
            </a:extLst>
          </p:cNvPr>
          <p:cNvSpPr txBox="1"/>
          <p:nvPr/>
        </p:nvSpPr>
        <p:spPr>
          <a:xfrm>
            <a:off x="1472925" y="2341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Triangle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67C393-FBCB-C07E-6826-3AD8D0402129}"/>
              </a:ext>
            </a:extLst>
          </p:cNvPr>
          <p:cNvCxnSpPr>
            <a:cxnSpLocks/>
            <a:stCxn id="37" idx="3"/>
          </p:cNvCxnSpPr>
          <p:nvPr/>
        </p:nvCxnSpPr>
        <p:spPr bwMode="auto">
          <a:xfrm flipV="1">
            <a:off x="2516801" y="2301630"/>
            <a:ext cx="694521" cy="193555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B666B8C-6A17-B416-C7E3-6C0374659B64}"/>
              </a:ext>
            </a:extLst>
          </p:cNvPr>
          <p:cNvSpPr txBox="1"/>
          <p:nvPr/>
        </p:nvSpPr>
        <p:spPr>
          <a:xfrm>
            <a:off x="2111229" y="2634348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Pole Interface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D56713-4FF1-8E9F-F44A-B1116814E1DA}"/>
              </a:ext>
            </a:extLst>
          </p:cNvPr>
          <p:cNvSpPr txBox="1"/>
          <p:nvPr/>
        </p:nvSpPr>
        <p:spPr>
          <a:xfrm>
            <a:off x="2333989" y="1264282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Wedge</a:t>
            </a:r>
          </a:p>
          <a:p>
            <a:pPr algn="ctr"/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Interface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480DAB-F772-E89A-8684-49721ACFD07A}"/>
              </a:ext>
            </a:extLst>
          </p:cNvPr>
          <p:cNvSpPr txBox="1"/>
          <p:nvPr/>
        </p:nvSpPr>
        <p:spPr>
          <a:xfrm>
            <a:off x="3421115" y="1699996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Mid-plane shim</a:t>
            </a:r>
          </a:p>
          <a:p>
            <a:pPr algn="ctr"/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Interface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40634AE-FCCF-7B8C-82E4-700453A1847A}"/>
              </a:ext>
            </a:extLst>
          </p:cNvPr>
          <p:cNvCxnSpPr>
            <a:cxnSpLocks/>
          </p:cNvCxnSpPr>
          <p:nvPr/>
        </p:nvCxnSpPr>
        <p:spPr bwMode="auto">
          <a:xfrm>
            <a:off x="2852163" y="1715166"/>
            <a:ext cx="164311" cy="47414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9C26818-7868-3875-84DF-8C5B8FF544CE}"/>
              </a:ext>
            </a:extLst>
          </p:cNvPr>
          <p:cNvCxnSpPr>
            <a:cxnSpLocks/>
          </p:cNvCxnSpPr>
          <p:nvPr/>
        </p:nvCxnSpPr>
        <p:spPr bwMode="auto">
          <a:xfrm flipV="1">
            <a:off x="2622020" y="2440472"/>
            <a:ext cx="484083" cy="25522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7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4FA8C86-F9AF-01D2-A301-0EB2B7AD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14" y="1038341"/>
            <a:ext cx="4841851" cy="2479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Iron - Vertical and Horizontal Pad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2" y="3445916"/>
            <a:ext cx="5460995" cy="26455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/>
              <a:t>Parametric</a:t>
            </a:r>
            <a:r>
              <a:rPr lang="en-US"/>
              <a:t> study of the iron length of the pads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Maximize uniform field length (&gt; 0.75 m)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Minimize iron stress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/>
              <a:t>Vertical</a:t>
            </a:r>
            <a:r>
              <a:rPr lang="en-US"/>
              <a:t> </a:t>
            </a:r>
            <a:r>
              <a:rPr lang="en-US" b="1"/>
              <a:t>pad</a:t>
            </a:r>
            <a:r>
              <a:rPr lang="en-US"/>
              <a:t> impact saturates at around 1.3 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Max. </a:t>
            </a:r>
            <a:r>
              <a:rPr lang="en-US" b="1"/>
              <a:t>principal</a:t>
            </a:r>
            <a:r>
              <a:rPr lang="en-US"/>
              <a:t> </a:t>
            </a:r>
            <a:r>
              <a:rPr lang="en-US" b="1"/>
              <a:t>stress</a:t>
            </a:r>
            <a:r>
              <a:rPr lang="en-US"/>
              <a:t> on pads independent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Horizontal pad stress ‘knee’ at 1.4 m (not shown)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Vertical pad stress ‘knee’ at 1.3 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Final magnetic length: 0.78 m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057A6BF-BD8F-43E5-743B-FF3F86B2AF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799" y="1113757"/>
            <a:ext cx="3185738" cy="255600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6284862-5030-370A-B416-94A7EB93B7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7321" y="3593592"/>
            <a:ext cx="3148694" cy="2556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5203A1-5809-EE25-1961-D2C832BFF41D}"/>
              </a:ext>
            </a:extLst>
          </p:cNvPr>
          <p:cNvCxnSpPr>
            <a:cxnSpLocks/>
          </p:cNvCxnSpPr>
          <p:nvPr/>
        </p:nvCxnSpPr>
        <p:spPr bwMode="auto">
          <a:xfrm flipV="1">
            <a:off x="2488367" y="2569813"/>
            <a:ext cx="2148947" cy="604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8ABD12-5278-1F81-1AD0-87C7B755C7AB}"/>
              </a:ext>
            </a:extLst>
          </p:cNvPr>
          <p:cNvSpPr txBox="1"/>
          <p:nvPr/>
        </p:nvSpPr>
        <p:spPr>
          <a:xfrm>
            <a:off x="4366329" y="2346246"/>
            <a:ext cx="89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err="1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sz="1800" b="1" baseline="-25000" err="1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endParaRPr lang="en-US" sz="18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7EF8D-A3EF-64D8-9D51-F95E3EAEE109}"/>
              </a:ext>
            </a:extLst>
          </p:cNvPr>
          <p:cNvSpPr txBox="1"/>
          <p:nvPr/>
        </p:nvSpPr>
        <p:spPr>
          <a:xfrm>
            <a:off x="4002444" y="2877553"/>
            <a:ext cx="89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err="1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sz="1800" b="1" baseline="-25000" err="1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endParaRPr lang="en-US" sz="18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E28B65-0AB7-E6DD-042D-6090E89D73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018620" y="3076585"/>
            <a:ext cx="2174965" cy="587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71597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Structural Checks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13" y="5240216"/>
            <a:ext cx="8640149" cy="8512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Structural checks on all the magnet components performed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Available in this slide deck (see Appendix 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E56D4-A386-3ACE-6D70-2FA1042E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3" y="1178847"/>
            <a:ext cx="8648142" cy="39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42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Design </a:t>
            </a:r>
            <a:r>
              <a:rPr lang="en-US"/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FF0000"/>
                </a:solidFill>
              </a:rPr>
              <a:t>Critical Current Computation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Fine Tuning</a:t>
            </a:r>
          </a:p>
          <a:p>
            <a:pPr marL="0" indent="0"/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231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 ‘Strand’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392549"/>
            <a:ext cx="8626692" cy="272250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/>
              <a:t>Strain</a:t>
            </a:r>
            <a:r>
              <a:rPr lang="en-US"/>
              <a:t> effects on the magnet </a:t>
            </a:r>
            <a:r>
              <a:rPr lang="en-US" b="1"/>
              <a:t>critical</a:t>
            </a:r>
            <a:r>
              <a:rPr lang="en-US"/>
              <a:t> </a:t>
            </a:r>
            <a:r>
              <a:rPr lang="en-US" b="1"/>
              <a:t>surface</a:t>
            </a:r>
            <a:r>
              <a:rPr lang="en-US"/>
              <a:t> were evaluated including reversible and irreversible effects, following a methodology previously tested on MQXF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FE model with detailed </a:t>
            </a:r>
            <a:r>
              <a:rPr lang="en-US" b="1"/>
              <a:t>cable</a:t>
            </a:r>
            <a:r>
              <a:rPr lang="en-US"/>
              <a:t> geometry from cable/strand parameters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Remaining </a:t>
            </a:r>
            <a:r>
              <a:rPr lang="en-US" b="1"/>
              <a:t>modeling</a:t>
            </a:r>
            <a:r>
              <a:rPr lang="en-US"/>
              <a:t> </a:t>
            </a:r>
            <a:r>
              <a:rPr lang="en-US" b="1"/>
              <a:t>assumptions</a:t>
            </a:r>
            <a:r>
              <a:rPr lang="en-US"/>
              <a:t> </a:t>
            </a:r>
            <a:r>
              <a:rPr lang="en-US" b="1"/>
              <a:t>same</a:t>
            </a:r>
            <a:r>
              <a:rPr lang="en-US"/>
              <a:t> as in the standard ‘block’ model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Critical surface</a:t>
            </a:r>
            <a:r>
              <a:rPr lang="en-US"/>
              <a:t> parametrization from </a:t>
            </a:r>
            <a:r>
              <a:rPr lang="en-US" b="1"/>
              <a:t>strand</a:t>
            </a:r>
            <a:r>
              <a:rPr lang="en-US"/>
              <a:t> </a:t>
            </a:r>
            <a:r>
              <a:rPr lang="en-US" b="1"/>
              <a:t>measurements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Critical current computed using the </a:t>
            </a:r>
            <a:r>
              <a:rPr lang="en-US" b="1"/>
              <a:t>exponential</a:t>
            </a:r>
            <a:r>
              <a:rPr lang="en-US"/>
              <a:t> </a:t>
            </a:r>
            <a:r>
              <a:rPr lang="en-US" b="1"/>
              <a:t>strain</a:t>
            </a:r>
            <a:r>
              <a:rPr lang="en-US"/>
              <a:t> </a:t>
            </a:r>
            <a:r>
              <a:rPr lang="en-US" b="1"/>
              <a:t>function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First presented at the Wire Specification Review, see:</a:t>
            </a:r>
            <a:endParaRPr lang="en-US">
              <a:hlinkClick r:id="rId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2"/>
              </a:rPr>
              <a:t>https://conferences.lbl.gov/event/759/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1"/>
          </a:p>
          <a:p>
            <a:pPr>
              <a:buFont typeface="Arial" panose="020B0604020202020204" pitchFamily="34" charset="0"/>
              <a:buChar char="•"/>
            </a:pPr>
            <a:endParaRPr lang="en-US" sz="1400"/>
          </a:p>
          <a:p>
            <a:pPr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24</a:t>
            </a:fld>
            <a:endParaRPr lang="en-US" alt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F10422-58CD-9A8A-5D32-66EFCDF1E947}"/>
              </a:ext>
            </a:extLst>
          </p:cNvPr>
          <p:cNvGrpSpPr/>
          <p:nvPr/>
        </p:nvGrpSpPr>
        <p:grpSpPr>
          <a:xfrm>
            <a:off x="220480" y="1233549"/>
            <a:ext cx="4220770" cy="2159000"/>
            <a:chOff x="93644" y="1233549"/>
            <a:chExt cx="4220770" cy="2159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24228E-0E63-CA48-8D50-F9FFAB2D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644" y="1534456"/>
              <a:ext cx="2692889" cy="18580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076756-92E2-7C4F-A71A-23DB8A1D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9624" y="1233549"/>
              <a:ext cx="1924790" cy="111662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F1E49A-521D-574D-B930-6312898424BD}"/>
                </a:ext>
              </a:extLst>
            </p:cNvPr>
            <p:cNvSpPr/>
            <p:nvPr/>
          </p:nvSpPr>
          <p:spPr bwMode="auto">
            <a:xfrm>
              <a:off x="1529502" y="1694662"/>
              <a:ext cx="294410" cy="342900"/>
            </a:xfrm>
            <a:prstGeom prst="rect">
              <a:avLst/>
            </a:prstGeom>
            <a:solidFill>
              <a:srgbClr val="BBE0E3">
                <a:alpha val="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6CA3E7-603D-EF4A-82C3-F25257ADA79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02026" y="1694662"/>
              <a:ext cx="408037" cy="17145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96C168-6FF4-856E-2CCA-DEECEFF83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805" y="5482062"/>
            <a:ext cx="3358390" cy="590221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0A30D-A4D4-8AB4-8691-108834B65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856" y="1124624"/>
            <a:ext cx="289865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– Assembly + Cooldown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2" y="4062476"/>
                <a:ext cx="8602827" cy="205257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For </a:t>
                </a:r>
                <a:r>
                  <a:rPr lang="en-US" b="1"/>
                  <a:t>assembly</a:t>
                </a:r>
                <a:r>
                  <a:rPr lang="en-US"/>
                  <a:t> and </a:t>
                </a:r>
                <a:r>
                  <a:rPr lang="en-US" b="1"/>
                  <a:t>cool-down,</a:t>
                </a:r>
                <a:r>
                  <a:rPr lang="en-US"/>
                  <a:t> we focus on potential </a:t>
                </a:r>
                <a:r>
                  <a:rPr lang="en-US" b="1"/>
                  <a:t>irreversible</a:t>
                </a:r>
                <a:r>
                  <a:rPr lang="en-US"/>
                  <a:t> degradation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en-US"/>
                  <a:t> is the strain function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𝑖𝑟𝑟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/>
                  <a:t>, equal to 0.85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/>
                  <a:t>We assume this as ‘</a:t>
                </a:r>
                <a:r>
                  <a:rPr lang="en-US" b="1"/>
                  <a:t>limit</a:t>
                </a:r>
                <a:r>
                  <a:rPr lang="en-US"/>
                  <a:t>’ for irreversible degradation onset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The </a:t>
                </a:r>
                <a:r>
                  <a:rPr lang="en-US" b="1"/>
                  <a:t>critical</a:t>
                </a:r>
                <a:r>
                  <a:rPr lang="en-US"/>
                  <a:t> area is the lower side of the upper coil,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</m:oMath>
                </a14:m>
                <a:r>
                  <a:rPr lang="en-US"/>
                  <a:t>= 0.83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/>
                  <a:t>Slightly over the limit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/>
                  <a:t>This is with </a:t>
                </a:r>
                <a:r>
                  <a:rPr lang="en-US" b="1"/>
                  <a:t>full prestress </a:t>
                </a:r>
                <a:r>
                  <a:rPr lang="en-US"/>
                  <a:t>for 16 T, and the plan is to </a:t>
                </a:r>
                <a:r>
                  <a:rPr lang="en-US" b="1"/>
                  <a:t>start</a:t>
                </a:r>
                <a:r>
                  <a:rPr lang="en-US"/>
                  <a:t> with a </a:t>
                </a:r>
                <a:r>
                  <a:rPr lang="en-US" b="1"/>
                  <a:t>lower</a:t>
                </a:r>
                <a:r>
                  <a:rPr lang="en-US"/>
                  <a:t> prestress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2" y="4062476"/>
                <a:ext cx="8602827" cy="2052574"/>
              </a:xfrm>
              <a:blipFill>
                <a:blip r:embed="rId3"/>
                <a:stretch>
                  <a:fillRect l="-295" t="-613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9D8FB-CF6C-8F4B-9A7C-EAF4DEAB6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75" y="1166105"/>
            <a:ext cx="3234722" cy="280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EB7D8D-C847-514C-B0B7-7D8FE5E8F159}"/>
              </a:ext>
            </a:extLst>
          </p:cNvPr>
          <p:cNvSpPr/>
          <p:nvPr/>
        </p:nvSpPr>
        <p:spPr bwMode="auto">
          <a:xfrm>
            <a:off x="1094596" y="1347665"/>
            <a:ext cx="872568" cy="1983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900" b="1">
                <a:latin typeface="Comic Sans MS" panose="030F0902030302020204" pitchFamily="66" charset="0"/>
                <a:ea typeface="ＭＳ Ｐゴシック" charset="-128"/>
              </a:rPr>
              <a:t>N. </a:t>
            </a:r>
            <a:r>
              <a:rPr lang="en-US" sz="900" b="1" err="1">
                <a:latin typeface="Comic Sans MS" panose="030F0902030302020204" pitchFamily="66" charset="0"/>
                <a:ea typeface="ＭＳ Ｐゴシック" charset="-128"/>
              </a:rPr>
              <a:t>Cheggour</a:t>
            </a:r>
            <a:endParaRPr lang="en-US" sz="900" b="1">
              <a:latin typeface="Comic Sans MS" panose="030F0902030302020204" pitchFamily="66" charset="0"/>
              <a:ea typeface="ＭＳ Ｐゴシック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C8EB1-4EF2-A18A-D2D7-092E19B4E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416" y="1166105"/>
            <a:ext cx="3734546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6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 Line Margin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117680"/>
            <a:ext cx="8632708" cy="19973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We compute the current </a:t>
            </a:r>
            <a:r>
              <a:rPr lang="en-US" b="1"/>
              <a:t>limit</a:t>
            </a:r>
            <a:r>
              <a:rPr lang="en-US"/>
              <a:t> for each strand, as a function of </a:t>
            </a:r>
            <a:r>
              <a:rPr lang="en-US" b="1"/>
              <a:t>field</a:t>
            </a:r>
            <a:r>
              <a:rPr lang="en-US"/>
              <a:t> and </a:t>
            </a:r>
            <a:r>
              <a:rPr lang="en-US" b="1"/>
              <a:t>strain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Detailed ‘strand’ model of the magnet (2D)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/>
              <a:t>Load</a:t>
            </a:r>
            <a:r>
              <a:rPr lang="en-US"/>
              <a:t> </a:t>
            </a:r>
            <a:r>
              <a:rPr lang="en-US" b="1"/>
              <a:t>line</a:t>
            </a:r>
            <a:r>
              <a:rPr lang="en-US"/>
              <a:t> </a:t>
            </a:r>
            <a:r>
              <a:rPr lang="en-US" b="1"/>
              <a:t>margin</a:t>
            </a:r>
            <a:r>
              <a:rPr lang="en-US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20% in the </a:t>
            </a:r>
            <a:r>
              <a:rPr lang="en-US" b="1"/>
              <a:t>high</a:t>
            </a:r>
            <a:r>
              <a:rPr lang="en-US"/>
              <a:t> </a:t>
            </a:r>
            <a:r>
              <a:rPr lang="en-US" b="1"/>
              <a:t>field</a:t>
            </a:r>
            <a:r>
              <a:rPr lang="en-US"/>
              <a:t> / low stress region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32% in the </a:t>
            </a:r>
            <a:r>
              <a:rPr lang="en-US" b="1"/>
              <a:t>low</a:t>
            </a:r>
            <a:r>
              <a:rPr lang="en-US"/>
              <a:t> </a:t>
            </a:r>
            <a:r>
              <a:rPr lang="en-US" b="1"/>
              <a:t>field</a:t>
            </a:r>
            <a:r>
              <a:rPr lang="en-US"/>
              <a:t> / high stress region.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This would be 44% with </a:t>
            </a:r>
            <a:r>
              <a:rPr lang="en-US" b="1"/>
              <a:t>no</a:t>
            </a:r>
            <a:r>
              <a:rPr lang="en-US"/>
              <a:t> </a:t>
            </a:r>
            <a:r>
              <a:rPr lang="en-US" b="1"/>
              <a:t>strain</a:t>
            </a:r>
            <a:r>
              <a:rPr lang="en-US"/>
              <a:t>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1A2C2C-7053-CE3C-0EE7-7EBFA638A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21" y="1214112"/>
            <a:ext cx="3649454" cy="28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214112"/>
            <a:ext cx="360914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1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Design </a:t>
            </a:r>
            <a:r>
              <a:rPr lang="en-US"/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Critical </a:t>
            </a:r>
            <a:r>
              <a:rPr lang="it-IT" err="1"/>
              <a:t>Current</a:t>
            </a:r>
            <a:r>
              <a:rPr lang="it-IT"/>
              <a:t> </a:t>
            </a:r>
            <a:r>
              <a:rPr lang="it-IT" err="1"/>
              <a:t>Computation</a:t>
            </a:r>
            <a:endParaRPr lang="it-IT"/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Fine Tuning</a:t>
            </a:r>
          </a:p>
          <a:p>
            <a:pPr marL="0" indent="0"/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724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Fine Tuning – Key 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3" y="5111931"/>
            <a:ext cx="8671896" cy="97952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Can we reduce the pole/coil contact </a:t>
            </a:r>
            <a:r>
              <a:rPr lang="en-US" b="1"/>
              <a:t>tension</a:t>
            </a:r>
            <a:r>
              <a:rPr lang="en-US"/>
              <a:t> in the </a:t>
            </a:r>
            <a:r>
              <a:rPr lang="en-US" b="1"/>
              <a:t>end</a:t>
            </a:r>
            <a:r>
              <a:rPr lang="en-US"/>
              <a:t> region?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Design B: moving the </a:t>
            </a:r>
            <a:r>
              <a:rPr lang="en-US" b="1"/>
              <a:t>vertical</a:t>
            </a:r>
            <a:r>
              <a:rPr lang="en-US"/>
              <a:t> pad </a:t>
            </a:r>
            <a:r>
              <a:rPr lang="en-US" b="1"/>
              <a:t>key</a:t>
            </a:r>
            <a:r>
              <a:rPr lang="en-US"/>
              <a:t> to the left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2B46A-C081-E9F5-08C4-3E430E632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10" y="1227899"/>
            <a:ext cx="3911849" cy="3815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28C18-D081-3597-3784-FC385298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255" y="1317119"/>
            <a:ext cx="3666045" cy="3637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361840-FA7F-77A5-1DB8-D864A2D11C0D}"/>
              </a:ext>
            </a:extLst>
          </p:cNvPr>
          <p:cNvSpPr txBox="1"/>
          <p:nvPr/>
        </p:nvSpPr>
        <p:spPr>
          <a:xfrm>
            <a:off x="6417060" y="1386369"/>
            <a:ext cx="177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mic Sans MS" panose="030F0702030302020204" pitchFamily="66" charset="0"/>
                <a:cs typeface="Courier New" panose="02070309020205020404" pitchFamily="49" charset="0"/>
              </a:rPr>
              <a:t>Design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309EA-28EE-D451-94E3-B7D417721BA8}"/>
              </a:ext>
            </a:extLst>
          </p:cNvPr>
          <p:cNvSpPr txBox="1"/>
          <p:nvPr/>
        </p:nvSpPr>
        <p:spPr>
          <a:xfrm>
            <a:off x="2373734" y="1386369"/>
            <a:ext cx="2067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mic Sans MS" panose="030F0702030302020204" pitchFamily="66" charset="0"/>
                <a:cs typeface="Courier New" panose="02070309020205020404" pitchFamily="49" charset="0"/>
              </a:rPr>
              <a:t>Design A</a:t>
            </a:r>
          </a:p>
          <a:p>
            <a:pPr algn="ctr"/>
            <a:r>
              <a:rPr lang="en-US" sz="2000" b="1">
                <a:latin typeface="Comic Sans MS" panose="030F0702030302020204" pitchFamily="66" charset="0"/>
                <a:cs typeface="Courier New" panose="02070309020205020404" pitchFamily="49" charset="0"/>
              </a:rPr>
              <a:t>(Baseline)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1138765" y="3600976"/>
            <a:ext cx="31379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43940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B – Equivalent Stress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5829"/>
            <a:ext cx="5550217" cy="24556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The </a:t>
            </a:r>
            <a:r>
              <a:rPr lang="en-US" sz="1500" b="1"/>
              <a:t>design</a:t>
            </a:r>
            <a:r>
              <a:rPr lang="en-US" sz="1500"/>
              <a:t> </a:t>
            </a:r>
            <a:r>
              <a:rPr lang="en-US" sz="1500" b="1"/>
              <a:t>variation</a:t>
            </a:r>
            <a:r>
              <a:rPr lang="en-US" sz="1500"/>
              <a:t> satisfies the mechanical constraints on the </a:t>
            </a:r>
            <a:r>
              <a:rPr lang="en-US" sz="1500" b="1"/>
              <a:t>coil</a:t>
            </a:r>
            <a:r>
              <a:rPr lang="en-US" sz="1500"/>
              <a:t> </a:t>
            </a:r>
            <a:r>
              <a:rPr lang="en-US" sz="1500" b="1"/>
              <a:t>equivalent</a:t>
            </a:r>
            <a:r>
              <a:rPr lang="en-US" sz="1500"/>
              <a:t> stress and contact </a:t>
            </a:r>
            <a:r>
              <a:rPr lang="en-US" sz="1500" b="1"/>
              <a:t>pressure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With full prestress for 16 T operation: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00"/>
              <a:t>Peak stress below 110 MPa at room temperature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00"/>
              <a:t>152 MPa on the high field region after cooldown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500"/>
              <a:t>162 MPa in the low region at 16 T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6BECB30-963D-78FE-3FF6-92A67534E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723" y="3830846"/>
            <a:ext cx="2872000" cy="2160000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69A9BD45-8CFE-29F2-B052-46A2F537D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3" y="1269000"/>
            <a:ext cx="2872000" cy="2160000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8746BDFD-2BD7-B797-4D2E-7244F36EF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683" y="1253031"/>
            <a:ext cx="2872000" cy="2160000"/>
          </a:xfrm>
          <a:prstGeom prst="rect">
            <a:avLst/>
          </a:prstGeom>
        </p:spPr>
      </p:pic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B11E38EC-22EF-544F-4DC0-250F55FC4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723" y="1253031"/>
            <a:ext cx="2872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Design </a:t>
            </a:r>
            <a:r>
              <a:rPr lang="en-US" dirty="0"/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Critical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Computation</a:t>
            </a: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Fine Tuning</a:t>
            </a:r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764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B – Horizontal Stress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5829"/>
            <a:ext cx="5631497" cy="24556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The design variation solves the issue in the end region of the pole/coil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/>
              <a:t>But we pay with a significant </a:t>
            </a:r>
            <a:r>
              <a:rPr lang="en-US" sz="1500" b="1"/>
              <a:t>horizontal</a:t>
            </a:r>
            <a:r>
              <a:rPr lang="en-US" sz="1500"/>
              <a:t> </a:t>
            </a:r>
            <a:r>
              <a:rPr lang="en-US" sz="1500" b="1"/>
              <a:t>stress</a:t>
            </a:r>
            <a:r>
              <a:rPr lang="en-US" sz="1500"/>
              <a:t> increase: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R.T.: 156 MPa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CD: 179 MPa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15 T: 202 MPa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16 T: 205 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13" y="3685836"/>
            <a:ext cx="2917954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" y="1226537"/>
            <a:ext cx="2917954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58" y="1226537"/>
            <a:ext cx="2917954" cy="2194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13" y="1226537"/>
            <a:ext cx="291795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91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the </a:t>
            </a:r>
            <a:r>
              <a:rPr lang="en-US" err="1"/>
              <a:t>Prestress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127500"/>
            <a:ext cx="8593137" cy="1958203"/>
          </a:xfrm>
        </p:spPr>
        <p:txBody>
          <a:bodyPr/>
          <a:lstStyle/>
          <a:p>
            <a:pPr marL="0" indent="0"/>
            <a:r>
              <a:rPr lang="en-US" sz="1500"/>
              <a:t>What is the </a:t>
            </a:r>
            <a:r>
              <a:rPr lang="en-US" sz="1500" b="1"/>
              <a:t>horizontal</a:t>
            </a:r>
            <a:r>
              <a:rPr lang="en-US" sz="1500"/>
              <a:t> </a:t>
            </a:r>
            <a:r>
              <a:rPr lang="en-US" sz="1500" b="1"/>
              <a:t>stress</a:t>
            </a:r>
            <a:r>
              <a:rPr lang="en-US" sz="1500"/>
              <a:t> for the 2 designs when </a:t>
            </a:r>
            <a:r>
              <a:rPr lang="en-US" sz="1500" b="1"/>
              <a:t>targeting</a:t>
            </a:r>
            <a:r>
              <a:rPr lang="en-US" sz="1500"/>
              <a:t> a certain </a:t>
            </a:r>
            <a:r>
              <a:rPr lang="en-US" sz="1500" b="1"/>
              <a:t>field</a:t>
            </a:r>
            <a:r>
              <a:rPr lang="en-US" sz="150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500"/>
              <a:t>Parametric analysis: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500"/>
              <a:t>Prestress is lowered accordingly to the target field, allowing a max tension of 20 MPa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500"/>
              <a:t>For design A tension in the ramp/end region is allowed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500"/>
              <a:t>Bonded and debonded cases considered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500"/>
              <a:t>Design B horizontal stress is 15/20 MPa larger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68" y="1293659"/>
            <a:ext cx="3324225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93659"/>
            <a:ext cx="33242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75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/>
              <a:t>Design </a:t>
            </a:r>
            <a:r>
              <a:rPr lang="en-US"/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Critical </a:t>
            </a:r>
            <a:r>
              <a:rPr lang="it-IT" err="1"/>
              <a:t>Current</a:t>
            </a:r>
            <a:r>
              <a:rPr lang="it-IT"/>
              <a:t> </a:t>
            </a:r>
            <a:r>
              <a:rPr lang="it-IT" err="1"/>
              <a:t>Computation</a:t>
            </a:r>
            <a:endParaRPr lang="it-IT"/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Fine Tuning</a:t>
            </a:r>
          </a:p>
          <a:p>
            <a:pPr marL="0" indent="0"/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689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3BD05-358C-6408-13A9-1F04EB3AF7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003121">
            <a:off x="5294425" y="1801311"/>
            <a:ext cx="4497440" cy="3767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1278466"/>
            <a:ext cx="5943410" cy="4812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The magnet design reaches a 16 T field with 20% </a:t>
            </a:r>
            <a:r>
              <a:rPr lang="en-US" sz="1400" b="1"/>
              <a:t>margin</a:t>
            </a:r>
            <a:r>
              <a:rPr lang="en-US" sz="1400"/>
              <a:t> on the load line, an </a:t>
            </a:r>
            <a:r>
              <a:rPr lang="en-US" sz="1400" b="1" err="1"/>
              <a:t>eqv</a:t>
            </a:r>
            <a:r>
              <a:rPr lang="en-US" sz="1400"/>
              <a:t>. </a:t>
            </a:r>
            <a:r>
              <a:rPr lang="en-US" sz="1400" b="1"/>
              <a:t>stress</a:t>
            </a:r>
            <a:r>
              <a:rPr lang="en-US" sz="1400"/>
              <a:t> of 100 MPa at room temperature, and 155 MPa at cold, with limited </a:t>
            </a:r>
            <a:r>
              <a:rPr lang="en-US" sz="1400" b="1"/>
              <a:t>tension</a:t>
            </a:r>
            <a:r>
              <a:rPr lang="en-US" sz="1400"/>
              <a:t> at the coil/pole interface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Multiple checks were performed on the </a:t>
            </a:r>
            <a:r>
              <a:rPr lang="en-US" sz="1400" b="1"/>
              <a:t>coil</a:t>
            </a:r>
            <a:r>
              <a:rPr lang="en-US" sz="1400"/>
              <a:t> </a:t>
            </a:r>
            <a:r>
              <a:rPr lang="en-US" sz="1400" b="1"/>
              <a:t>strength</a:t>
            </a:r>
            <a:r>
              <a:rPr lang="en-US" sz="1400"/>
              <a:t>, with traditional and more ‘advanced’ strategies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We have evaluated the load line </a:t>
            </a:r>
            <a:r>
              <a:rPr lang="en-US" sz="1400" b="1"/>
              <a:t>margin</a:t>
            </a:r>
            <a:r>
              <a:rPr lang="en-US" sz="1400"/>
              <a:t> including </a:t>
            </a:r>
            <a:r>
              <a:rPr lang="en-US" sz="1400" b="1"/>
              <a:t>strain</a:t>
            </a:r>
            <a:r>
              <a:rPr lang="en-US" sz="1400"/>
              <a:t> effects, using a ‘</a:t>
            </a:r>
            <a:r>
              <a:rPr lang="en-US" sz="1400" b="1"/>
              <a:t>strand</a:t>
            </a:r>
            <a:r>
              <a:rPr lang="en-US" sz="1400"/>
              <a:t>’ </a:t>
            </a:r>
            <a:r>
              <a:rPr lang="en-US" sz="1400" b="1"/>
              <a:t>model</a:t>
            </a:r>
            <a:r>
              <a:rPr lang="en-US" sz="1400"/>
              <a:t> of the winding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Design details were defined evaluating their impact on magnetic and mechanical performances: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b="1"/>
              <a:t>Coil</a:t>
            </a:r>
            <a:r>
              <a:rPr lang="en-US" sz="1400"/>
              <a:t> design: ramp length, spacer thickness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b="1"/>
              <a:t>Longitudinal</a:t>
            </a:r>
            <a:r>
              <a:rPr lang="en-US" sz="1400"/>
              <a:t> </a:t>
            </a:r>
            <a:r>
              <a:rPr lang="en-US" sz="1400" b="1"/>
              <a:t>loading</a:t>
            </a:r>
            <a:r>
              <a:rPr lang="en-US" sz="1400"/>
              <a:t> system: end-plate sizing, load transfer to coil and wedge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b="1"/>
              <a:t>Wedge</a:t>
            </a:r>
            <a:r>
              <a:rPr lang="en-US" sz="1400"/>
              <a:t> design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b="1"/>
              <a:t>Iron</a:t>
            </a:r>
            <a:r>
              <a:rPr lang="en-US" sz="1400"/>
              <a:t> pad 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Design fine tuning in progress: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Some </a:t>
            </a:r>
            <a:r>
              <a:rPr lang="en-US" sz="1400" b="1"/>
              <a:t>tension</a:t>
            </a:r>
            <a:r>
              <a:rPr lang="en-US" sz="1400"/>
              <a:t> in the end region, which can be reduced moving the vertical key, increasing the </a:t>
            </a:r>
            <a:r>
              <a:rPr lang="en-US" sz="1400" b="1"/>
              <a:t>coil</a:t>
            </a:r>
            <a:r>
              <a:rPr lang="en-US" sz="1400"/>
              <a:t> </a:t>
            </a:r>
            <a:r>
              <a:rPr lang="en-US" sz="1400" b="1"/>
              <a:t>horizontal</a:t>
            </a:r>
            <a:r>
              <a:rPr lang="en-US" sz="1400"/>
              <a:t> stress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58236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44068" y="2689326"/>
            <a:ext cx="4255864" cy="1479349"/>
          </a:xfrm>
        </p:spPr>
        <p:txBody>
          <a:bodyPr anchor="ctr"/>
          <a:lstStyle/>
          <a:p>
            <a:pPr algn="ctr"/>
            <a:r>
              <a:rPr lang="en-US" sz="2400" b="1"/>
              <a:t>Appendix A</a:t>
            </a:r>
          </a:p>
          <a:p>
            <a:pPr algn="ctr"/>
            <a:r>
              <a:rPr lang="en-US" sz="2400" b="1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623212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Prestress</a:t>
            </a:r>
            <a:r>
              <a:rPr lang="en-US"/>
              <a:t> Criteria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1456"/>
            <a:ext cx="8642552" cy="470040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Traditional </a:t>
            </a:r>
            <a:r>
              <a:rPr lang="en-US" err="1"/>
              <a:t>Prestress</a:t>
            </a:r>
            <a:r>
              <a:rPr lang="en-US"/>
              <a:t> ‘Criteria’, pole/coil interface model and limits: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No</a:t>
            </a:r>
            <a:r>
              <a:rPr lang="en-US"/>
              <a:t> </a:t>
            </a:r>
            <a:r>
              <a:rPr lang="en-US" b="1"/>
              <a:t>tension</a:t>
            </a:r>
            <a:r>
              <a:rPr lang="en-US"/>
              <a:t> (bonded model) / no detachment (friction model)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In our case seem </a:t>
            </a:r>
            <a:r>
              <a:rPr lang="en-US" b="1"/>
              <a:t>unfeasible</a:t>
            </a:r>
            <a:r>
              <a:rPr lang="en-US"/>
              <a:t> (stresses on the coil/structure)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Average</a:t>
            </a:r>
            <a:r>
              <a:rPr lang="en-US"/>
              <a:t> </a:t>
            </a:r>
            <a:r>
              <a:rPr lang="en-US" b="1"/>
              <a:t>pressure</a:t>
            </a:r>
            <a:r>
              <a:rPr lang="en-US"/>
              <a:t> &gt;0 (friction model) – FRESCA II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20 MPa </a:t>
            </a:r>
            <a:r>
              <a:rPr lang="en-US" b="1"/>
              <a:t>avg</a:t>
            </a:r>
            <a:r>
              <a:rPr lang="en-US"/>
              <a:t>. </a:t>
            </a:r>
            <a:r>
              <a:rPr lang="en-US" b="1"/>
              <a:t>tension</a:t>
            </a:r>
            <a:r>
              <a:rPr lang="en-US"/>
              <a:t> (bonded model)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Results might not be representative of the real coil condition, especially if the tension ‘region’ is ‘wide’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Not clear if there is any empirical evidence that this works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20 MPa </a:t>
            </a:r>
            <a:r>
              <a:rPr lang="en-US" b="1">
                <a:solidFill>
                  <a:srgbClr val="FF0000"/>
                </a:solidFill>
              </a:rPr>
              <a:t>max</a:t>
            </a:r>
            <a:r>
              <a:rPr lang="en-US">
                <a:solidFill>
                  <a:srgbClr val="FF0000"/>
                </a:solidFill>
              </a:rPr>
              <a:t>. </a:t>
            </a:r>
            <a:r>
              <a:rPr lang="en-US" b="1">
                <a:solidFill>
                  <a:srgbClr val="FF0000"/>
                </a:solidFill>
              </a:rPr>
              <a:t>tension </a:t>
            </a:r>
            <a:r>
              <a:rPr lang="en-US">
                <a:solidFill>
                  <a:srgbClr val="FF0000"/>
                </a:solidFill>
              </a:rPr>
              <a:t>(bonded model) – selected criteria</a:t>
            </a:r>
            <a:endParaRPr lang="en-US" b="1">
              <a:solidFill>
                <a:srgbClr val="FF0000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Failure criteria for the epoxy bonding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Generally the ‘corner spikes’ (~1 contact element, 1 mm) were neglected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Note: bonded models did not consider a limit shear stress</a:t>
            </a:r>
          </a:p>
          <a:p>
            <a:pPr marL="0" inden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46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/>
              <a:t>Coil Material Properties - Anisotropic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51301"/>
            <a:ext cx="8642552" cy="2046846"/>
          </a:xfrm>
        </p:spPr>
        <p:txBody>
          <a:bodyPr/>
          <a:lstStyle/>
          <a:p>
            <a:pPr lvl="1"/>
            <a:r>
              <a:rPr lang="en-US"/>
              <a:t>Material model applied with generalized Hill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10" y="1240970"/>
            <a:ext cx="5118989" cy="2706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404" y="1240970"/>
            <a:ext cx="3041651" cy="14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39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Results – Coil </a:t>
            </a:r>
            <a:r>
              <a:rPr lang="en-US" err="1"/>
              <a:t>Eqv</a:t>
            </a:r>
            <a:r>
              <a:rPr lang="en-US"/>
              <a:t>. Stress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635829"/>
            <a:ext cx="8637283" cy="24556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Design A, contact pressure/tension between the pole and the coil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5" y="1184434"/>
            <a:ext cx="3052905" cy="2296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407" y="1166887"/>
            <a:ext cx="3066708" cy="23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6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Results – Coil </a:t>
            </a:r>
            <a:r>
              <a:rPr lang="en-US" err="1"/>
              <a:t>Eqv</a:t>
            </a:r>
            <a:r>
              <a:rPr lang="en-US"/>
              <a:t>. Stress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5829"/>
            <a:ext cx="5681582" cy="24556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Cohesive elements applied at the pole-coil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Equivalent stress is fine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BEB59-9C10-4DDC-2781-1AA1499C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519" y="3726533"/>
            <a:ext cx="3036712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8C61D-B902-8095-4265-339F07FD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" y="1143000"/>
            <a:ext cx="3036712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81335-9B0C-0EF7-25CF-7274C572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600" y="1143000"/>
            <a:ext cx="3036712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DC3C53-A8FB-2DE6-93A3-074E81094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18" y="1143000"/>
            <a:ext cx="303671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9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196" y="1136735"/>
            <a:ext cx="2423247" cy="182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7" y="1142331"/>
            <a:ext cx="2443640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60" y="3092076"/>
            <a:ext cx="2377612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49" y="3092076"/>
            <a:ext cx="2374840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022" y="1140747"/>
            <a:ext cx="2397914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 Strength – Additional Checks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027694"/>
            <a:ext cx="3960497" cy="3063761"/>
          </a:xfrm>
        </p:spPr>
        <p:txBody>
          <a:bodyPr/>
          <a:lstStyle/>
          <a:p>
            <a:pPr marL="0" indent="0"/>
            <a:r>
              <a:rPr lang="it-IT" sz="1400" dirty="0"/>
              <a:t>‘Best </a:t>
            </a:r>
            <a:r>
              <a:rPr lang="it-IT" sz="1400" dirty="0" err="1"/>
              <a:t>possible</a:t>
            </a:r>
            <a:r>
              <a:rPr lang="it-IT" sz="1400" dirty="0"/>
              <a:t>’ (to </a:t>
            </a:r>
            <a:r>
              <a:rPr lang="it-IT" sz="1400" dirty="0" err="1"/>
              <a:t>us</a:t>
            </a:r>
            <a:r>
              <a:rPr lang="it-IT" sz="1400" dirty="0"/>
              <a:t>) </a:t>
            </a:r>
            <a:r>
              <a:rPr lang="it-IT" sz="1400" b="1" dirty="0" err="1"/>
              <a:t>strength</a:t>
            </a:r>
            <a:r>
              <a:rPr lang="it-IT" sz="1400" dirty="0"/>
              <a:t> check: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400" b="1" dirty="0" err="1"/>
              <a:t>Anisotropic</a:t>
            </a:r>
            <a:r>
              <a:rPr lang="it-IT" sz="1400" dirty="0"/>
              <a:t> </a:t>
            </a:r>
            <a:r>
              <a:rPr lang="it-IT" sz="1400" dirty="0" err="1"/>
              <a:t>properties</a:t>
            </a:r>
            <a:r>
              <a:rPr lang="it-IT" sz="1400" dirty="0"/>
              <a:t> from RVE</a:t>
            </a:r>
            <a:endParaRPr lang="en-US" sz="14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 dirty="0"/>
              <a:t>Limits</a:t>
            </a:r>
            <a:r>
              <a:rPr lang="en-US" sz="1400" dirty="0"/>
              <a:t> from </a:t>
            </a:r>
            <a:r>
              <a:rPr lang="en-US" sz="1400" b="1" dirty="0"/>
              <a:t>measurements</a:t>
            </a:r>
            <a:r>
              <a:rPr lang="en-US" sz="1400" dirty="0"/>
              <a:t> on strands/cables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err="1"/>
              <a:t>x,y,z</a:t>
            </a:r>
            <a:r>
              <a:rPr lang="en-US" sz="1400" dirty="0"/>
              <a:t> follow the cable coordinate system along the coil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Within the limits </a:t>
            </a:r>
            <a:r>
              <a:rPr lang="it-IT" sz="1400" dirty="0" err="1"/>
              <a:t>considering</a:t>
            </a:r>
            <a:r>
              <a:rPr lang="it-IT" sz="1400" dirty="0"/>
              <a:t> a </a:t>
            </a:r>
            <a:r>
              <a:rPr lang="it-IT" sz="1400" dirty="0" err="1"/>
              <a:t>prestress</a:t>
            </a:r>
            <a:r>
              <a:rPr lang="it-IT" sz="1400" dirty="0"/>
              <a:t> for 14 T </a:t>
            </a:r>
            <a:r>
              <a:rPr lang="en-GB" sz="1400" dirty="0"/>
              <a:t>(shown)</a:t>
            </a:r>
            <a:r>
              <a:rPr lang="it-IT" sz="1400" dirty="0"/>
              <a:t>, </a:t>
            </a:r>
            <a:r>
              <a:rPr lang="it-IT" sz="1400" dirty="0" err="1"/>
              <a:t>exceeded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/>
              <a:t> 15 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400" dirty="0"/>
              <a:t>Not clear </a:t>
            </a:r>
            <a:r>
              <a:rPr lang="it-IT" sz="1400" dirty="0" err="1"/>
              <a:t>how</a:t>
            </a:r>
            <a:r>
              <a:rPr lang="it-IT" sz="1400" dirty="0"/>
              <a:t> </a:t>
            </a:r>
            <a:r>
              <a:rPr lang="it-IT" sz="1400" dirty="0" err="1"/>
              <a:t>these</a:t>
            </a:r>
            <a:r>
              <a:rPr lang="it-IT" sz="1400" dirty="0"/>
              <a:t> checks </a:t>
            </a:r>
            <a:r>
              <a:rPr lang="it-IT" sz="1400" dirty="0" err="1"/>
              <a:t>would</a:t>
            </a:r>
            <a:r>
              <a:rPr lang="it-IT" sz="1400" dirty="0"/>
              <a:t> look on </a:t>
            </a:r>
            <a:r>
              <a:rPr lang="it-IT" sz="1400" dirty="0" err="1"/>
              <a:t>other</a:t>
            </a:r>
            <a:r>
              <a:rPr lang="it-IT" sz="1400" dirty="0"/>
              <a:t> </a:t>
            </a:r>
            <a:r>
              <a:rPr lang="it-IT" sz="1400" dirty="0" err="1"/>
              <a:t>successful</a:t>
            </a:r>
            <a:r>
              <a:rPr lang="it-IT" sz="1400" dirty="0"/>
              <a:t> </a:t>
            </a:r>
            <a:r>
              <a:rPr lang="it-IT" sz="1400" dirty="0" err="1"/>
              <a:t>magnets</a:t>
            </a:r>
            <a:endParaRPr lang="it-IT" sz="14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our</a:t>
            </a:r>
            <a:r>
              <a:rPr lang="it-IT" sz="1400" dirty="0"/>
              <a:t> </a:t>
            </a:r>
            <a:r>
              <a:rPr lang="it-IT" sz="1400" b="1" dirty="0"/>
              <a:t>design</a:t>
            </a:r>
            <a:r>
              <a:rPr lang="it-IT" sz="1400" dirty="0"/>
              <a:t> </a:t>
            </a:r>
            <a:r>
              <a:rPr lang="it-IT" sz="1400" b="1" dirty="0" err="1"/>
              <a:t>criteria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94882-6538-C1B7-CF52-015B3F50E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653" y="5137396"/>
            <a:ext cx="1123951" cy="674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951" y="5045194"/>
            <a:ext cx="3692742" cy="858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1443157" y="1103596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xx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4479921" y="1102160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yy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364692" y="1103596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000" b="1">
                <a:cs typeface="Arial" panose="020B0604020202020204" pitchFamily="34" charset="0"/>
              </a:rPr>
              <a:t>ԑ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zz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7883685" y="3027694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xz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5374222" y="3027694"/>
            <a:ext cx="52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σ</a:t>
            </a:r>
            <a:r>
              <a:rPr lang="it-IT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yz</a:t>
            </a:r>
            <a:endParaRPr lang="en-US" sz="2000" b="1" baseline="-2500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B0D-FBC5-BB49-AD2A-5568C2D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C01C-1C33-1E48-A8C4-EF180EF7A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1793"/>
            <a:ext cx="8280000" cy="463525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FF0000"/>
                </a:solidFill>
              </a:rPr>
              <a:t>Design </a:t>
            </a:r>
            <a:r>
              <a:rPr lang="en-US">
                <a:solidFill>
                  <a:srgbClr val="FF0000"/>
                </a:solidFill>
              </a:rPr>
              <a:t>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Coil Mechanical Analysis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3D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it-IT"/>
          </a:p>
          <a:p>
            <a:pPr>
              <a:buFont typeface="Arial" panose="020B0604020202020204" pitchFamily="34" charset="0"/>
              <a:buChar char="•"/>
            </a:pPr>
            <a:r>
              <a:rPr lang="it-IT"/>
              <a:t>Critical </a:t>
            </a:r>
            <a:r>
              <a:rPr lang="it-IT" err="1"/>
              <a:t>Current</a:t>
            </a:r>
            <a:r>
              <a:rPr lang="it-IT"/>
              <a:t> </a:t>
            </a:r>
            <a:r>
              <a:rPr lang="it-IT" err="1"/>
              <a:t>Computation</a:t>
            </a:r>
            <a:endParaRPr lang="it-IT"/>
          </a:p>
          <a:p>
            <a:pPr>
              <a:buFont typeface="Arial" panose="020B0604020202020204" pitchFamily="34" charset="0"/>
              <a:buChar char="•"/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Fine Tuning</a:t>
            </a:r>
          </a:p>
          <a:p>
            <a:pPr marL="0" indent="0"/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D804-02F5-F64D-B27B-DBD57690B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570EC-8696-3548-81D5-6DCE7ABD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010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Holder Load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947673"/>
            <a:ext cx="5494011" cy="21437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Design was created assuming no mechanical interaction between the magnet and the test well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At the moment, it is not clear if this will be the 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We investigated potential </a:t>
            </a:r>
            <a:r>
              <a:rPr lang="en-US" sz="1400" b="1"/>
              <a:t>usage scenarios</a:t>
            </a:r>
            <a:r>
              <a:rPr lang="en-US" sz="140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E.g. </a:t>
            </a:r>
            <a:r>
              <a:rPr lang="en-US" sz="1400" b="1"/>
              <a:t>non-centered</a:t>
            </a:r>
            <a:r>
              <a:rPr lang="en-US" sz="1400"/>
              <a:t> </a:t>
            </a:r>
            <a:r>
              <a:rPr lang="en-US" sz="1400" b="1"/>
              <a:t>fusion</a:t>
            </a:r>
            <a:r>
              <a:rPr lang="en-US" sz="1400"/>
              <a:t> cables: 200 </a:t>
            </a:r>
            <a:r>
              <a:rPr lang="en-US" sz="1400" err="1"/>
              <a:t>kN</a:t>
            </a:r>
            <a:r>
              <a:rPr lang="en-US" sz="1400"/>
              <a:t> symmetric load. Only quadrant model available but should be as conservative as possible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b="1"/>
              <a:t>Negligible</a:t>
            </a:r>
            <a:r>
              <a:rPr lang="en-US" sz="1400"/>
              <a:t> impact: displacements &lt; 4; stresses &lt; 1 MPa</a:t>
            </a:r>
            <a:endParaRPr lang="en-US" sz="14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55F6D5-44C7-DDE8-5AA7-55FB5AC5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2" y="1187603"/>
            <a:ext cx="3716629" cy="2741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98F0E-AC23-5CCC-0455-F6EE5D189B05}"/>
              </a:ext>
            </a:extLst>
          </p:cNvPr>
          <p:cNvSpPr/>
          <p:nvPr/>
        </p:nvSpPr>
        <p:spPr bwMode="auto">
          <a:xfrm>
            <a:off x="1508288" y="2205018"/>
            <a:ext cx="471341" cy="707011"/>
          </a:xfrm>
          <a:prstGeom prst="rect">
            <a:avLst/>
          </a:prstGeom>
          <a:solidFill>
            <a:srgbClr val="E3524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D36AC-3DAE-1068-E5C0-C4B8CED1F4F5}"/>
              </a:ext>
            </a:extLst>
          </p:cNvPr>
          <p:cNvSpPr/>
          <p:nvPr/>
        </p:nvSpPr>
        <p:spPr bwMode="auto">
          <a:xfrm>
            <a:off x="2230259" y="2205018"/>
            <a:ext cx="471341" cy="707011"/>
          </a:xfrm>
          <a:prstGeom prst="rect">
            <a:avLst/>
          </a:prstGeom>
          <a:solidFill>
            <a:srgbClr val="E3524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9618E9-C393-97EC-7F43-E3D24B2C9090}"/>
              </a:ext>
            </a:extLst>
          </p:cNvPr>
          <p:cNvCxnSpPr>
            <a:cxnSpLocks/>
          </p:cNvCxnSpPr>
          <p:nvPr/>
        </p:nvCxnSpPr>
        <p:spPr bwMode="auto">
          <a:xfrm>
            <a:off x="2103261" y="3115965"/>
            <a:ext cx="0" cy="3487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66FBA4-77C2-F6E3-FA2A-899A92DAA1E8}"/>
              </a:ext>
            </a:extLst>
          </p:cNvPr>
          <p:cNvCxnSpPr/>
          <p:nvPr/>
        </p:nvCxnSpPr>
        <p:spPr bwMode="auto">
          <a:xfrm flipV="1">
            <a:off x="2098006" y="1667623"/>
            <a:ext cx="0" cy="3487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64AD03F-DCB4-C9DD-0C0C-92D457244916}"/>
              </a:ext>
            </a:extLst>
          </p:cNvPr>
          <p:cNvSpPr txBox="1"/>
          <p:nvPr/>
        </p:nvSpPr>
        <p:spPr>
          <a:xfrm>
            <a:off x="1853078" y="1541846"/>
            <a:ext cx="89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sz="1800" b="1" baseline="-2500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FA439D-25F4-03D0-1A50-40F33CEB3E24}"/>
              </a:ext>
            </a:extLst>
          </p:cNvPr>
          <p:cNvSpPr txBox="1"/>
          <p:nvPr/>
        </p:nvSpPr>
        <p:spPr>
          <a:xfrm>
            <a:off x="1853078" y="3224371"/>
            <a:ext cx="89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sz="1800" b="1" baseline="-2500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B6F81D-DED0-C939-77CB-53E37DB5A190}"/>
              </a:ext>
            </a:extLst>
          </p:cNvPr>
          <p:cNvSpPr txBox="1"/>
          <p:nvPr/>
        </p:nvSpPr>
        <p:spPr>
          <a:xfrm>
            <a:off x="6555744" y="3329803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Displacements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D23117-CB98-6687-1B7C-D6B064EF9B2D}"/>
              </a:ext>
            </a:extLst>
          </p:cNvPr>
          <p:cNvSpPr txBox="1"/>
          <p:nvPr/>
        </p:nvSpPr>
        <p:spPr>
          <a:xfrm>
            <a:off x="6824247" y="5836517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Stresses</a:t>
            </a:r>
            <a:endParaRPr lang="en-US" sz="1400" b="1" baseline="-25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C6C25F-33E4-E300-DBB6-4BE445418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101" y="1126429"/>
            <a:ext cx="2944169" cy="22679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5B1533-CEAA-AF78-31FD-3F1023FC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01" y="3650254"/>
            <a:ext cx="2984769" cy="22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6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Irreversible Degradation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815" y="4046105"/>
                <a:ext cx="8720801" cy="2068945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For </a:t>
                </a:r>
                <a:r>
                  <a:rPr lang="en-US" b="1"/>
                  <a:t>assembly</a:t>
                </a:r>
                <a:r>
                  <a:rPr lang="en-US"/>
                  <a:t> and </a:t>
                </a:r>
                <a:r>
                  <a:rPr lang="en-US" b="1"/>
                  <a:t>cool-down,</a:t>
                </a:r>
                <a:r>
                  <a:rPr lang="en-US"/>
                  <a:t> we check against </a:t>
                </a:r>
                <a:r>
                  <a:rPr lang="en-US" b="1"/>
                  <a:t>irreversible</a:t>
                </a:r>
                <a:r>
                  <a:rPr lang="en-US"/>
                  <a:t> degradation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=0.85</m:t>
                    </m:r>
                  </m:oMath>
                </a14:m>
                <a:r>
                  <a:rPr lang="en-US"/>
                  <a:t> (irreversible degradation onset) is the strain function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𝑖𝑟𝑟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endParaRPr lang="en-US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The </a:t>
                </a:r>
                <a:r>
                  <a:rPr lang="en-US" b="1"/>
                  <a:t>critical</a:t>
                </a:r>
                <a:r>
                  <a:rPr lang="en-US"/>
                  <a:t> area is the lower side of the upper coil,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𝐶𝐷</m:t>
                        </m:r>
                      </m:sub>
                    </m:sSub>
                  </m:oMath>
                </a14:m>
                <a:r>
                  <a:rPr lang="en-US"/>
                  <a:t>= 0.83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/>
                  <a:t>Slightly over the limit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/>
                  <a:t>However, this is with </a:t>
                </a:r>
                <a:r>
                  <a:rPr lang="en-US" b="1"/>
                  <a:t>full prestress </a:t>
                </a:r>
                <a:r>
                  <a:rPr lang="en-US"/>
                  <a:t>for 16 T, and the plan is to </a:t>
                </a:r>
                <a:r>
                  <a:rPr lang="en-US" b="1"/>
                  <a:t>start</a:t>
                </a:r>
                <a:r>
                  <a:rPr lang="en-US"/>
                  <a:t> with a </a:t>
                </a:r>
                <a:r>
                  <a:rPr lang="en-US" b="1"/>
                  <a:t>lower</a:t>
                </a:r>
                <a:r>
                  <a:rPr lang="en-US"/>
                  <a:t> prestress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815" y="4046105"/>
                <a:ext cx="8720801" cy="2068945"/>
              </a:xfrm>
              <a:blipFill>
                <a:blip r:embed="rId3"/>
                <a:stretch>
                  <a:fillRect l="-291" t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11" name="Picture 10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BC28EC35-4BC9-F24F-94C3-ABB89982D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51" y="1166105"/>
            <a:ext cx="3633827" cy="28800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37031F-A079-EE4F-8311-40729F51F30D}"/>
              </a:ext>
            </a:extLst>
          </p:cNvPr>
          <p:cNvCxnSpPr/>
          <p:nvPr/>
        </p:nvCxnSpPr>
        <p:spPr bwMode="auto">
          <a:xfrm flipV="1">
            <a:off x="5750118" y="2574854"/>
            <a:ext cx="332631" cy="453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ED0E5-E487-834E-AA69-0DFE4593F578}"/>
              </a:ext>
            </a:extLst>
          </p:cNvPr>
          <p:cNvSpPr/>
          <p:nvPr/>
        </p:nvSpPr>
        <p:spPr bwMode="auto">
          <a:xfrm>
            <a:off x="5361993" y="3067571"/>
            <a:ext cx="668859" cy="4532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Critical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9D8FB-CF6C-8F4B-9A7C-EAF4DEAB6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74" y="1166105"/>
            <a:ext cx="331766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83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Peak Stress as a Function of the Field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76700"/>
            <a:ext cx="8593137" cy="200900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sz="1500"/>
              <a:t>Peak stress at different fields with </a:t>
            </a:r>
            <a:r>
              <a:rPr lang="en-US" sz="1500"/>
              <a:t>~no </a:t>
            </a:r>
            <a:r>
              <a:rPr lang="en-US" sz="1500" err="1"/>
              <a:t>prestress</a:t>
            </a:r>
            <a:r>
              <a:rPr lang="en-US" sz="1500"/>
              <a:t> at room temperature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Some </a:t>
            </a:r>
            <a:r>
              <a:rPr lang="en-US" sz="1500" err="1"/>
              <a:t>prestress</a:t>
            </a:r>
            <a:r>
              <a:rPr lang="en-US" sz="1500"/>
              <a:t> still applied during </a:t>
            </a:r>
            <a:r>
              <a:rPr lang="en-US" sz="1500" err="1"/>
              <a:t>cooldown</a:t>
            </a:r>
            <a:r>
              <a:rPr lang="en-US" sz="1500"/>
              <a:t>, due to differential thermal contractions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/>
              <a:t>Around 10 MPa of difference between the two designs, but the peak value is acceptable also with design 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58" y="1167442"/>
            <a:ext cx="33242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1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44068" y="2689326"/>
            <a:ext cx="4255864" cy="1479349"/>
          </a:xfrm>
        </p:spPr>
        <p:txBody>
          <a:bodyPr anchor="ctr"/>
          <a:lstStyle/>
          <a:p>
            <a:pPr algn="ctr"/>
            <a:r>
              <a:rPr lang="en-US" sz="2400" b="1"/>
              <a:t>Appendix B</a:t>
            </a:r>
          </a:p>
          <a:p>
            <a:pPr algn="ctr"/>
            <a:r>
              <a:rPr lang="en-US" sz="2400" b="1"/>
              <a:t>Structural Checks</a:t>
            </a:r>
          </a:p>
        </p:txBody>
      </p:sp>
    </p:spTree>
    <p:extLst>
      <p:ext uri="{BB962C8B-B14F-4D97-AF65-F5344CB8AC3E}">
        <p14:creationId xmlns:p14="http://schemas.microsoft.com/office/powerpoint/2010/main" val="3743118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Properties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D4B6A-980E-1767-1B2B-FCD172C4F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3" y="1178847"/>
            <a:ext cx="8648142" cy="395456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129F7C-6A1B-B6A9-92ED-5876B6CC9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5110694"/>
            <a:ext cx="8642552" cy="963827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400"/>
              <a:t>Von Mises </a:t>
            </a:r>
            <a:r>
              <a:rPr lang="en-US" sz="1400" err="1"/>
              <a:t>eqv</a:t>
            </a:r>
            <a:r>
              <a:rPr lang="en-US" sz="1400"/>
              <a:t>. stress used for </a:t>
            </a:r>
            <a:r>
              <a:rPr lang="en-US" sz="1400" b="1"/>
              <a:t>non-fragile</a:t>
            </a:r>
            <a:r>
              <a:rPr lang="en-US" sz="1400"/>
              <a:t> material</a:t>
            </a:r>
          </a:p>
          <a:p>
            <a:pPr>
              <a:buFont typeface="+mj-lt"/>
              <a:buAutoNum type="arabicPeriod"/>
            </a:pPr>
            <a:r>
              <a:rPr lang="en-US" sz="1400"/>
              <a:t>Higher between Von Mises and S1 for the </a:t>
            </a:r>
            <a:r>
              <a:rPr lang="en-US" sz="1400" b="1"/>
              <a:t>fragile</a:t>
            </a:r>
            <a:r>
              <a:rPr lang="en-US" sz="1400"/>
              <a:t> materials (very conservative)</a:t>
            </a:r>
          </a:p>
          <a:p>
            <a:pPr>
              <a:buFont typeface="+mj-lt"/>
              <a:buAutoNum type="arabicPeriod"/>
            </a:pPr>
            <a:r>
              <a:rPr lang="en-US" sz="1400"/>
              <a:t>Coil limits at cold: Von Mises &lt; 150/180 MPa (low field/ high field regions)</a:t>
            </a:r>
          </a:p>
        </p:txBody>
      </p:sp>
    </p:spTree>
    <p:extLst>
      <p:ext uri="{BB962C8B-B14F-4D97-AF65-F5344CB8AC3E}">
        <p14:creationId xmlns:p14="http://schemas.microsoft.com/office/powerpoint/2010/main" val="1862985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Fragile Material – Example (Iron)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455803"/>
            <a:ext cx="8642552" cy="25660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Assuming constant stress along the crack path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Conservative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Not relevant for </a:t>
            </a:r>
            <a:r>
              <a:rPr lang="en-US" b="1"/>
              <a:t>local</a:t>
            </a:r>
            <a:r>
              <a:rPr lang="en-US"/>
              <a:t> spikes – should use weight functions (grade IV analysis)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Cracks try to become ‘round’, we assume a/c = 1 (implies </a:t>
            </a:r>
            <a:r>
              <a:rPr lang="en-US" b="1"/>
              <a:t>quasi-static</a:t>
            </a:r>
            <a:r>
              <a:rPr lang="en-US"/>
              <a:t> load)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Limit ~500 MPa for a 1 mm round crack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With a reasonable </a:t>
            </a:r>
            <a:r>
              <a:rPr lang="en-US" b="1"/>
              <a:t>safety</a:t>
            </a:r>
            <a:r>
              <a:rPr lang="en-US"/>
              <a:t> </a:t>
            </a:r>
            <a:r>
              <a:rPr lang="en-US" b="1"/>
              <a:t>factor</a:t>
            </a:r>
            <a:r>
              <a:rPr lang="en-US"/>
              <a:t> (1.5) we get ~</a:t>
            </a:r>
            <a:r>
              <a:rPr lang="en-US" b="1"/>
              <a:t>330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Note: c = half crack width. a is the ‘crack length’ for an ‘edge’ crack, otherwise would be 2a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969" y="1233249"/>
            <a:ext cx="3249783" cy="2171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233249"/>
            <a:ext cx="3260772" cy="21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2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25384" cy="720000"/>
          </a:xfrm>
        </p:spPr>
        <p:txBody>
          <a:bodyPr/>
          <a:lstStyle/>
          <a:p>
            <a:r>
              <a:rPr lang="en-US"/>
              <a:t>End Shoes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95597"/>
            <a:ext cx="5179644" cy="241945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Stainless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198 MPa, C.D. 508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High strength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E.g. </a:t>
            </a:r>
            <a:r>
              <a:rPr lang="en-US" sz="1400" err="1"/>
              <a:t>Nitronic</a:t>
            </a:r>
            <a:r>
              <a:rPr lang="en-US" sz="1400"/>
              <a:t> 40, yield: R.T.: 680 MPa, 4.5 K:1400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Stainless steel would have to endure some plasticization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Might remove the edge extending the shoes (shorter rails)?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24" y="3695597"/>
            <a:ext cx="303953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3" y="1103008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24" y="1103008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9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25384" cy="720000"/>
          </a:xfrm>
        </p:spPr>
        <p:txBody>
          <a:bodyPr/>
          <a:lstStyle/>
          <a:p>
            <a:r>
              <a:rPr lang="en-US"/>
              <a:t>Inner Rail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95597"/>
            <a:ext cx="5767884" cy="241945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 err="1"/>
              <a:t>Aluminium</a:t>
            </a:r>
            <a:r>
              <a:rPr lang="en-US" sz="1400"/>
              <a:t> bronze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342 MPa, C.D. 473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Small spike in the ends, overall is ok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41" y="3606386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1" y="1110193"/>
            <a:ext cx="3039533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88" y="1110193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17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25384" cy="720000"/>
          </a:xfrm>
        </p:spPr>
        <p:txBody>
          <a:bodyPr/>
          <a:lstStyle/>
          <a:p>
            <a:r>
              <a:rPr lang="en-US"/>
              <a:t>Outer Rail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95597"/>
            <a:ext cx="5767884" cy="241945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 err="1"/>
              <a:t>Aluminium</a:t>
            </a:r>
            <a:r>
              <a:rPr lang="en-US" sz="1400"/>
              <a:t> bronze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342 MPa, C.D. 473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ok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29" y="3762324"/>
            <a:ext cx="303953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1" y="1157682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30" y="1164277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34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25384" cy="720000"/>
          </a:xfrm>
        </p:spPr>
        <p:txBody>
          <a:bodyPr/>
          <a:lstStyle/>
          <a:p>
            <a:r>
              <a:rPr lang="en-US"/>
              <a:t>Outer Rail Spacer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95597"/>
            <a:ext cx="4859585" cy="241945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Aluminum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Limits: R.T.: 400 MPa, C.D. 343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~ok, peak should be verified with local model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34" y="3741590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" y="1264456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35" y="1264456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TFD Design Overview (1)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600A0-6C40-5DD2-D735-20C3B02E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1310061"/>
            <a:ext cx="2958391" cy="2478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D6E06-2EE6-D0E3-A307-FE9DDEEB6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621" y="3963722"/>
            <a:ext cx="2958392" cy="1698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85B02D-D6E7-0E85-E707-7AE7892102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34" y="1080779"/>
            <a:ext cx="5345287" cy="5049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846225-6F6A-86DE-EE49-FC6E7D8EA350}"/>
              </a:ext>
            </a:extLst>
          </p:cNvPr>
          <p:cNvSpPr txBox="1"/>
          <p:nvPr/>
        </p:nvSpPr>
        <p:spPr>
          <a:xfrm>
            <a:off x="6104239" y="3691816"/>
            <a:ext cx="2248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mic Sans MS" panose="030F0702030302020204" pitchFamily="66" charset="0"/>
                <a:cs typeface="Courier New" panose="02070309020205020404" pitchFamily="49" charset="0"/>
              </a:rPr>
              <a:t>L</a:t>
            </a:r>
            <a:r>
              <a:rPr lang="en-US" sz="2000" b="1" baseline="-25000">
                <a:latin typeface="Comic Sans MS" panose="030F0702030302020204" pitchFamily="66" charset="0"/>
                <a:cs typeface="Courier New" panose="02070309020205020404" pitchFamily="49" charset="0"/>
              </a:rPr>
              <a:t>y</a:t>
            </a:r>
            <a:r>
              <a:rPr lang="en-US" sz="2000" b="1">
                <a:latin typeface="Comic Sans MS" panose="030F0702030302020204" pitchFamily="66" charset="0"/>
                <a:cs typeface="Courier New" panose="02070309020205020404" pitchFamily="49" charset="0"/>
              </a:rPr>
              <a:t> = 2.0 m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284E6C-503B-3F01-3661-714FC6DE41D4}"/>
              </a:ext>
            </a:extLst>
          </p:cNvPr>
          <p:cNvCxnSpPr>
            <a:cxnSpLocks/>
          </p:cNvCxnSpPr>
          <p:nvPr/>
        </p:nvCxnSpPr>
        <p:spPr bwMode="auto">
          <a:xfrm>
            <a:off x="6014628" y="4045996"/>
            <a:ext cx="213259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4FAE1C-737D-17D0-6FE4-4D24AF10376E}"/>
              </a:ext>
            </a:extLst>
          </p:cNvPr>
          <p:cNvSpPr txBox="1"/>
          <p:nvPr/>
        </p:nvSpPr>
        <p:spPr>
          <a:xfrm rot="3300000">
            <a:off x="2240080" y="4612764"/>
            <a:ext cx="3291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>
                <a:latin typeface="Comic Sans MS" panose="030F0702030302020204" pitchFamily="66" charset="0"/>
                <a:cs typeface="Courier New" panose="02070309020205020404" pitchFamily="49" charset="0"/>
              </a:rPr>
              <a:t>Φ</a:t>
            </a:r>
            <a:r>
              <a:rPr lang="en-US" sz="2000" b="1">
                <a:latin typeface="Comic Sans MS" panose="030F0702030302020204" pitchFamily="66" charset="0"/>
                <a:cs typeface="Courier New" panose="02070309020205020404" pitchFamily="49" charset="0"/>
              </a:rPr>
              <a:t> = 1.3 m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979AC3-B1F5-8055-91D2-EE9064A5A4BE}"/>
              </a:ext>
            </a:extLst>
          </p:cNvPr>
          <p:cNvCxnSpPr>
            <a:cxnSpLocks/>
          </p:cNvCxnSpPr>
          <p:nvPr/>
        </p:nvCxnSpPr>
        <p:spPr bwMode="auto">
          <a:xfrm>
            <a:off x="1371600" y="1611567"/>
            <a:ext cx="2837935" cy="38913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88466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 Spacer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Stainless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198 MPa, C.D. 508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Very close to the limit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Improved thanks to iron optimization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That edge requires some optimization (R.T)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We should discuss possible rounds/chamfers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627" y="1214200"/>
            <a:ext cx="298135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2" y="1214200"/>
            <a:ext cx="2897624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627" y="3591063"/>
            <a:ext cx="304353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51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Loading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Stainless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198 MPa, C.D. 508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Might accept some plasticization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Should run a model with plastic </a:t>
            </a:r>
            <a:r>
              <a:rPr lang="en-US" sz="1400" err="1"/>
              <a:t>ss</a:t>
            </a:r>
            <a:r>
              <a:rPr lang="en-US" sz="1400"/>
              <a:t> to check against plastic strain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04" y="3637306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1" y="1159866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03" y="1159866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8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 Pusher – G10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Limit depends on the direction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Should plot </a:t>
            </a:r>
            <a:r>
              <a:rPr lang="en-US" sz="1400" err="1"/>
              <a:t>sx</a:t>
            </a:r>
            <a:r>
              <a:rPr lang="en-US" sz="1400"/>
              <a:t>/y/z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Needs separate analysis but stresses are low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29" y="3637306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1" y="1160172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429" y="1160172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11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 Push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Stainless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198 MPa, C.D. 508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Not super happy about end region at R.T.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Fine at cold, just small plasticization on the corner (and contact can be improved)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56" y="3558200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125653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55" y="1125653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1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Horizontal Pad - Steel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Stainless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198 MPa, C.D. 508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Needs higher strength at room temperature, might consider high strength stainless steel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Or accept plasticization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3" y="1207715"/>
            <a:ext cx="2937884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052" y="1141416"/>
            <a:ext cx="2980201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052" y="3618550"/>
            <a:ext cx="29438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4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Horizontal Pad -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Iron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175 MPa, C.D. 364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Plasticization near the end at room temperature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Should check FAD near the key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S1 is low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55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799" y="3637306"/>
            <a:ext cx="3033132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9" y="1193436"/>
            <a:ext cx="3021263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15" y="1193436"/>
            <a:ext cx="293788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64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 Pusher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Iron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Limits: R.T.: 175 MPa, C.D. 364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All 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840" y="1246882"/>
            <a:ext cx="2986656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06" y="3673304"/>
            <a:ext cx="298665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1" y="1351306"/>
            <a:ext cx="302421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97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Iron Yoke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Limits: R.T.: 175 MPa, C.D. 364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err="1"/>
              <a:t>sI</a:t>
            </a:r>
            <a:r>
              <a:rPr lang="en-US" sz="1400"/>
              <a:t> &lt; </a:t>
            </a:r>
            <a:r>
              <a:rPr lang="en-US" sz="1400" err="1"/>
              <a:t>seqv</a:t>
            </a:r>
            <a:r>
              <a:rPr lang="en-US" sz="1400"/>
              <a:t> (important for fragile criteria at cold)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Stress at warm exceeded near the keys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Would avoid plasticization at warm – might propagate cracks later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However, this under compression at cold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0" y="1188653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64" y="1188653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63" y="3549516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3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Aluminum 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37306"/>
            <a:ext cx="4764169" cy="247774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Limits: R.T.: 400 MPa, C.D. 343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err="1"/>
              <a:t>sI</a:t>
            </a:r>
            <a:r>
              <a:rPr lang="en-US" sz="1400"/>
              <a:t> &lt; </a:t>
            </a:r>
            <a:r>
              <a:rPr lang="en-US" sz="1400" err="1"/>
              <a:t>seqv</a:t>
            </a:r>
            <a:r>
              <a:rPr lang="en-US" sz="1400"/>
              <a:t> (important for fragile criteria at cold)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Stress at cold &gt; 343 MPa – safety factor &lt; 1.2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Very close, not much margin but is unlikely that we will load the magnet to this stress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Margin should be higher if verified with full FAD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2">
              <a:buFont typeface="Arial" panose="020B0604020202020204" pitchFamily="34" charset="0"/>
              <a:buChar char="•"/>
            </a:pPr>
            <a:endParaRPr lang="en-US" sz="1400"/>
          </a:p>
          <a:p>
            <a:pPr lvl="3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588084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1125653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125653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50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25384" cy="720000"/>
          </a:xfrm>
        </p:spPr>
        <p:txBody>
          <a:bodyPr/>
          <a:lstStyle/>
          <a:p>
            <a:r>
              <a:rPr lang="en-US"/>
              <a:t>Wedge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95597"/>
            <a:ext cx="5767884" cy="2419455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High strength steel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/>
              <a:t>E.g. </a:t>
            </a:r>
            <a:r>
              <a:rPr lang="en-US" sz="1400" err="1"/>
              <a:t>Nitronic</a:t>
            </a:r>
            <a:r>
              <a:rPr lang="en-US" sz="1400"/>
              <a:t> 40, yield: R.T.: 680 MPa, 4.5 K:1400 MPa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Will cut the last part of the wedge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98" y="3694932"/>
            <a:ext cx="303953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7" y="1217798"/>
            <a:ext cx="3039533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98" y="1217798"/>
            <a:ext cx="303953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TFD Design Overview (2)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83" y="1194099"/>
            <a:ext cx="4795102" cy="48973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/>
              <a:t>Highlights</a:t>
            </a:r>
            <a:r>
              <a:rPr lang="en-US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‘LD01’ coil configuration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G10</a:t>
            </a:r>
            <a:r>
              <a:rPr lang="en-US"/>
              <a:t> </a:t>
            </a:r>
            <a:r>
              <a:rPr lang="en-US" b="1"/>
              <a:t>shim</a:t>
            </a:r>
            <a:r>
              <a:rPr lang="en-US"/>
              <a:t> in the boat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Reduces stress in the pole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Limits the pole bending, reducing the tension ‘spikes’ at the pole/coil interface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Key</a:t>
            </a:r>
            <a:r>
              <a:rPr lang="en-US"/>
              <a:t> </a:t>
            </a:r>
            <a:r>
              <a:rPr lang="en-US" b="1"/>
              <a:t>position</a:t>
            </a:r>
            <a:r>
              <a:rPr lang="en-US"/>
              <a:t> defined to limit the max. tension at the pole/coil interface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Aluminum bronze rail with Al shim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A ‘soft’ layer between the coil and the horizontal pad allows to remove local high stress zones in the coil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Different </a:t>
            </a:r>
            <a:r>
              <a:rPr lang="en-US" b="1"/>
              <a:t>shimming</a:t>
            </a:r>
            <a:r>
              <a:rPr lang="en-US"/>
              <a:t> for inner and outer coil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Yoke</a:t>
            </a:r>
            <a:r>
              <a:rPr lang="en-US"/>
              <a:t> </a:t>
            </a:r>
            <a:r>
              <a:rPr lang="en-US" b="1"/>
              <a:t>bladder</a:t>
            </a:r>
            <a:r>
              <a:rPr lang="en-US"/>
              <a:t> loading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Limits the coil peak stress at room temperature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1ECA8-0C12-F6E4-1913-EE37A821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782" y="1194099"/>
            <a:ext cx="4183935" cy="38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5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/>
              <a:t>Magnetic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34118"/>
            <a:ext cx="8642552" cy="2064028"/>
          </a:xfrm>
        </p:spPr>
        <p:txBody>
          <a:bodyPr/>
          <a:lstStyle/>
          <a:p>
            <a:pPr lvl="1"/>
            <a:r>
              <a:rPr lang="en-US" b="1"/>
              <a:t>Design target</a:t>
            </a:r>
            <a:r>
              <a:rPr lang="en-US"/>
              <a:t>:</a:t>
            </a:r>
          </a:p>
          <a:p>
            <a:pPr lvl="2"/>
            <a:r>
              <a:rPr lang="en-US"/>
              <a:t>16 T with 15% margin on the load line at 1.9 K</a:t>
            </a:r>
          </a:p>
          <a:p>
            <a:pPr lvl="2"/>
            <a:r>
              <a:rPr lang="en-US"/>
              <a:t>Uniform field length &gt; 0.75 m</a:t>
            </a:r>
          </a:p>
          <a:p>
            <a:pPr lvl="1"/>
            <a:r>
              <a:rPr lang="en-US" b="1"/>
              <a:t>Results</a:t>
            </a:r>
            <a:r>
              <a:rPr lang="en-US"/>
              <a:t>:</a:t>
            </a:r>
          </a:p>
          <a:p>
            <a:pPr lvl="2"/>
            <a:r>
              <a:rPr lang="en-US" b="1"/>
              <a:t>Margin</a:t>
            </a:r>
            <a:r>
              <a:rPr lang="en-US"/>
              <a:t>:  20% at 16 T, including strain effects</a:t>
            </a:r>
          </a:p>
          <a:p>
            <a:pPr lvl="2"/>
            <a:r>
              <a:rPr lang="en-US" b="1"/>
              <a:t>Uniform</a:t>
            </a:r>
            <a:r>
              <a:rPr lang="en-US"/>
              <a:t> </a:t>
            </a:r>
            <a:r>
              <a:rPr lang="en-US" b="1"/>
              <a:t>field</a:t>
            </a:r>
            <a:r>
              <a:rPr lang="en-US"/>
              <a:t> </a:t>
            </a:r>
            <a:r>
              <a:rPr lang="en-US" b="1"/>
              <a:t>length</a:t>
            </a:r>
            <a:r>
              <a:rPr lang="en-US"/>
              <a:t> equal to 0.78 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6B656-9277-CAF8-286C-9EEA7E9D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76" y="1195037"/>
            <a:ext cx="3571517" cy="27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C022F7-2515-AB71-CBFC-F7F4D975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71" y="1195037"/>
            <a:ext cx="342745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/>
              <a:t>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178054"/>
            <a:ext cx="8642552" cy="4920092"/>
          </a:xfrm>
        </p:spPr>
        <p:txBody>
          <a:bodyPr/>
          <a:lstStyle/>
          <a:p>
            <a:pPr marL="61912" lvl="1" indent="0">
              <a:buNone/>
            </a:pPr>
            <a:r>
              <a:rPr lang="en-US" b="1"/>
              <a:t>Requirements</a:t>
            </a:r>
            <a:r>
              <a:rPr lang="en-US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/>
              <a:t>Material</a:t>
            </a:r>
            <a:r>
              <a:rPr lang="en-US"/>
              <a:t> limits: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Based on the MQXF design criteria</a:t>
            </a:r>
            <a:endParaRPr lang="en-US" b="1" i="1"/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Consider fragile fracture for materials with </a:t>
            </a:r>
            <a:r>
              <a:rPr lang="en-US" err="1"/>
              <a:t>K</a:t>
            </a:r>
            <a:r>
              <a:rPr lang="en-US" baseline="-25000" err="1"/>
              <a:t>Ic</a:t>
            </a:r>
            <a:r>
              <a:rPr lang="en-US"/>
              <a:t>&lt;100 MPa m</a:t>
            </a:r>
            <a:r>
              <a:rPr lang="en-US" baseline="30000"/>
              <a:t>1/2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b="1"/>
              <a:t>Coil</a:t>
            </a:r>
            <a:r>
              <a:rPr lang="en-US" sz="1600"/>
              <a:t> limits: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R.T.: Von Mises &lt; 175 MPa everywhere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Cold: Von Mises &lt; 150/180 MPa (low field/ high field regions)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1" err="1"/>
              <a:t>Prestress</a:t>
            </a:r>
            <a:r>
              <a:rPr lang="en-US"/>
              <a:t>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/>
              <a:t>20 MPa </a:t>
            </a:r>
            <a:r>
              <a:rPr lang="en-US" b="1"/>
              <a:t>max</a:t>
            </a:r>
            <a:r>
              <a:rPr lang="en-US"/>
              <a:t>. </a:t>
            </a:r>
            <a:r>
              <a:rPr lang="en-US" b="1"/>
              <a:t>tension </a:t>
            </a:r>
            <a:r>
              <a:rPr lang="en-US"/>
              <a:t>(bonded model)</a:t>
            </a:r>
            <a:endParaRPr lang="en-US" b="1"/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Failure criteria for the epoxy bonding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1600">
                <a:latin typeface="Century Gothic" panose="020B0502020202020204" pitchFamily="34" charset="0"/>
              </a:rPr>
              <a:t>Neglect the ‘corner spikes’ (~1 contact element, 1 mm)</a:t>
            </a:r>
            <a:endParaRPr lang="en-US"/>
          </a:p>
          <a:p>
            <a:pPr marL="61912" lvl="1" indent="0">
              <a:buNone/>
            </a:pPr>
            <a:endParaRPr lang="en-US"/>
          </a:p>
          <a:p>
            <a:pPr marL="61912" lvl="1" indent="0">
              <a:buNone/>
            </a:pPr>
            <a:r>
              <a:rPr lang="en-US"/>
              <a:t>Design ‘</a:t>
            </a:r>
            <a:r>
              <a:rPr lang="en-US" b="1"/>
              <a:t>performance</a:t>
            </a:r>
            <a:r>
              <a:rPr lang="en-US"/>
              <a:t>’ is evaluated for a 16 T target field: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Load line margin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Coil stress (high/low field)</a:t>
            </a:r>
            <a:endParaRPr lang="en-US" sz="200"/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Field quality for consistent comparison of different options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/>
          </a:p>
          <a:p>
            <a:pPr lvl="2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7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226127"/>
            <a:ext cx="8642552" cy="46920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Design </a:t>
            </a:r>
            <a:r>
              <a:rPr lang="en-US" b="1"/>
              <a:t>started</a:t>
            </a:r>
            <a:r>
              <a:rPr lang="en-US"/>
              <a:t> from work performed on </a:t>
            </a:r>
            <a:r>
              <a:rPr lang="en-US" err="1"/>
              <a:t>HEPDipo</a:t>
            </a:r>
            <a:r>
              <a:rPr lang="en-US"/>
              <a:t>, presented at MT26, 2019: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2"/>
              </a:rPr>
              <a:t>https://</a:t>
            </a:r>
            <a:r>
              <a:rPr lang="en-US" err="1">
                <a:hlinkClick r:id="rId2"/>
              </a:rPr>
              <a:t>ieeexplore.ieee.org</a:t>
            </a:r>
            <a:r>
              <a:rPr lang="en-US">
                <a:hlinkClick r:id="rId2"/>
              </a:rPr>
              <a:t>/document/8982034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Conceptual</a:t>
            </a:r>
            <a:r>
              <a:rPr lang="en-US"/>
              <a:t> </a:t>
            </a:r>
            <a:r>
              <a:rPr lang="en-US" b="1"/>
              <a:t>design</a:t>
            </a:r>
            <a:r>
              <a:rPr lang="en-US"/>
              <a:t> presented at the CDR on 06/11/2020: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https://conferences.lbl.gov/event/359/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/>
              <a:t>Magnetic</a:t>
            </a:r>
            <a:r>
              <a:rPr lang="en-US"/>
              <a:t> and </a:t>
            </a:r>
            <a:r>
              <a:rPr lang="en-US" b="1"/>
              <a:t>mechanical</a:t>
            </a:r>
            <a:r>
              <a:rPr lang="en-US"/>
              <a:t> </a:t>
            </a:r>
            <a:r>
              <a:rPr lang="en-US" b="1"/>
              <a:t>analysis</a:t>
            </a:r>
            <a:r>
              <a:rPr lang="en-US"/>
              <a:t> presented at ASC2020: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https://ieeexplore.ieee.org/abstract/document/9376992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Initial developments on </a:t>
            </a:r>
            <a:r>
              <a:rPr lang="en-US" b="1"/>
              <a:t>engineering</a:t>
            </a:r>
            <a:r>
              <a:rPr lang="en-US"/>
              <a:t> design presented at MT27, 2021: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5"/>
              </a:rPr>
              <a:t>https://</a:t>
            </a:r>
            <a:r>
              <a:rPr lang="en-US" err="1">
                <a:hlinkClick r:id="rId5"/>
              </a:rPr>
              <a:t>ieeexplore.ieee.org</a:t>
            </a:r>
            <a:r>
              <a:rPr lang="en-US">
                <a:hlinkClick r:id="rId5"/>
              </a:rPr>
              <a:t>/abstract/document/9733270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/>
              <a:t>Strain</a:t>
            </a:r>
            <a:r>
              <a:rPr lang="en-US"/>
              <a:t> effects on the magnet </a:t>
            </a:r>
            <a:r>
              <a:rPr lang="en-US" b="1"/>
              <a:t>critical</a:t>
            </a:r>
            <a:r>
              <a:rPr lang="en-US"/>
              <a:t> </a:t>
            </a:r>
            <a:r>
              <a:rPr lang="en-US" b="1"/>
              <a:t>surface</a:t>
            </a:r>
            <a:r>
              <a:rPr lang="en-US"/>
              <a:t> were evaluated including reversible and irreversible effects. Presented at the Wire Specification Review (10/28/2021):</a:t>
            </a:r>
            <a:endParaRPr lang="en-US">
              <a:hlinkClick r:id="rId6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6"/>
              </a:rPr>
              <a:t>https://conferences.lbl.gov/event/759/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/>
              <a:t>Also presented at ASC2022, paper (IEEE) under review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Development from a </a:t>
            </a:r>
            <a:r>
              <a:rPr lang="en-US" b="1"/>
              <a:t>conceptual</a:t>
            </a:r>
            <a:r>
              <a:rPr lang="en-US"/>
              <a:t> design to a ‘</a:t>
            </a:r>
            <a:r>
              <a:rPr lang="en-US" b="1"/>
              <a:t>manufacturable</a:t>
            </a:r>
            <a:r>
              <a:rPr lang="en-US"/>
              <a:t>’ design, with engineering considerations. Presented at the EOC2, 19/08/2022: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hlinkClick r:id="rId6"/>
              </a:rPr>
              <a:t>https://conferences.lbl.gov/event/1036/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123871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0324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172D639-6CA3-4E44-9C1B-E4BE1D628E63}" vid="{195C298B-F8E0-44C0-857F-FA4F3076944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 Template</Template>
  <TotalTime>33182</TotalTime>
  <Words>3498</Words>
  <Application>Microsoft Macintosh PowerPoint</Application>
  <PresentationFormat>On-screen Show (4:3)</PresentationFormat>
  <Paragraphs>625</Paragraphs>
  <Slides>59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Cambria Math</vt:lpstr>
      <vt:lpstr>Century Gothic</vt:lpstr>
      <vt:lpstr>Comic Sans MS</vt:lpstr>
      <vt:lpstr>Courier New</vt:lpstr>
      <vt:lpstr>Lucida Grande</vt:lpstr>
      <vt:lpstr>LBNL_Template_032411</vt:lpstr>
      <vt:lpstr>PowerPoint Presentation</vt:lpstr>
      <vt:lpstr>Test Facility Dipole Design Analysis</vt:lpstr>
      <vt:lpstr>Outline</vt:lpstr>
      <vt:lpstr>Outline</vt:lpstr>
      <vt:lpstr>TFD Design Overview (1)</vt:lpstr>
      <vt:lpstr>TFD Design Overview (2)</vt:lpstr>
      <vt:lpstr>Magnetic Design</vt:lpstr>
      <vt:lpstr>Design Criteria</vt:lpstr>
      <vt:lpstr>Timeline</vt:lpstr>
      <vt:lpstr>Outline</vt:lpstr>
      <vt:lpstr>Coil Material Properties</vt:lpstr>
      <vt:lpstr>Design Results – Coil Eqv. Stress</vt:lpstr>
      <vt:lpstr>Design Results – Eqv. Stress - Debonded</vt:lpstr>
      <vt:lpstr>Coil Strength – Additional Checks</vt:lpstr>
      <vt:lpstr>Outline</vt:lpstr>
      <vt:lpstr>Shell Design</vt:lpstr>
      <vt:lpstr>End Region Optimization</vt:lpstr>
      <vt:lpstr>Coil End Design</vt:lpstr>
      <vt:lpstr>Longitudinal Prestress System</vt:lpstr>
      <vt:lpstr>Wedge Optimization</vt:lpstr>
      <vt:lpstr>Iron - Vertical and Horizontal Pad</vt:lpstr>
      <vt:lpstr>Structural Checks</vt:lpstr>
      <vt:lpstr>Outline</vt:lpstr>
      <vt:lpstr>FE ‘Strand’ Model</vt:lpstr>
      <vt:lpstr>Results – Assembly + Cooldown</vt:lpstr>
      <vt:lpstr>Load Line Margin</vt:lpstr>
      <vt:lpstr>Outline</vt:lpstr>
      <vt:lpstr>Fine Tuning – Key Position</vt:lpstr>
      <vt:lpstr>Design B – Equivalent Stress</vt:lpstr>
      <vt:lpstr>Design B – Horizontal Stress</vt:lpstr>
      <vt:lpstr>Impact of the Prestress</vt:lpstr>
      <vt:lpstr>Outline</vt:lpstr>
      <vt:lpstr>Conclusion</vt:lpstr>
      <vt:lpstr>PowerPoint Presentation</vt:lpstr>
      <vt:lpstr>Prestress Criteria</vt:lpstr>
      <vt:lpstr>Coil Material Properties - Anisotropic</vt:lpstr>
      <vt:lpstr>Design Results – Coil Eqv. Stress</vt:lpstr>
      <vt:lpstr>Design Results – Coil Eqv. Stress</vt:lpstr>
      <vt:lpstr>Coil Strength – Additional Checks</vt:lpstr>
      <vt:lpstr>Sample Holder Load Cases</vt:lpstr>
      <vt:lpstr>Irreversible Degradation</vt:lpstr>
      <vt:lpstr>Peak Stress as a Function of the Field</vt:lpstr>
      <vt:lpstr>PowerPoint Presentation</vt:lpstr>
      <vt:lpstr>Material Properties</vt:lpstr>
      <vt:lpstr>Fragile Material – Example (Iron)</vt:lpstr>
      <vt:lpstr>End Shoes</vt:lpstr>
      <vt:lpstr>Inner Rail</vt:lpstr>
      <vt:lpstr>Outer Rail</vt:lpstr>
      <vt:lpstr>Outer Rail Spacer</vt:lpstr>
      <vt:lpstr>Coil Spacer</vt:lpstr>
      <vt:lpstr>Loading keys</vt:lpstr>
      <vt:lpstr>Vertical Pusher – G10</vt:lpstr>
      <vt:lpstr>Vertical Push</vt:lpstr>
      <vt:lpstr>Horizontal Pad - Steel</vt:lpstr>
      <vt:lpstr>Horizontal Pad - Iron</vt:lpstr>
      <vt:lpstr>Vertical Pusher</vt:lpstr>
      <vt:lpstr>Iron Yoke</vt:lpstr>
      <vt:lpstr>Aluminum Shell</vt:lpstr>
      <vt:lpstr>Wedge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Anderssen</dc:creator>
  <cp:lastModifiedBy>Giorgio Vallone</cp:lastModifiedBy>
  <cp:revision>1631</cp:revision>
  <cp:lastPrinted>2018-11-28T09:31:16Z</cp:lastPrinted>
  <dcterms:created xsi:type="dcterms:W3CDTF">2018-01-11T04:00:47Z</dcterms:created>
  <dcterms:modified xsi:type="dcterms:W3CDTF">2023-02-16T16:21:20Z</dcterms:modified>
</cp:coreProperties>
</file>