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8" r:id="rId2"/>
    <p:sldId id="996" r:id="rId3"/>
    <p:sldId id="994" r:id="rId4"/>
    <p:sldId id="1012" r:id="rId5"/>
    <p:sldId id="998" r:id="rId6"/>
    <p:sldId id="999" r:id="rId7"/>
    <p:sldId id="1007" r:id="rId8"/>
    <p:sldId id="1000" r:id="rId9"/>
    <p:sldId id="1013" r:id="rId10"/>
    <p:sldId id="1001" r:id="rId11"/>
    <p:sldId id="1021" r:id="rId12"/>
    <p:sldId id="989" r:id="rId13"/>
    <p:sldId id="1014" r:id="rId14"/>
    <p:sldId id="993" r:id="rId15"/>
    <p:sldId id="1015" r:id="rId16"/>
    <p:sldId id="990" r:id="rId17"/>
    <p:sldId id="1016" r:id="rId18"/>
    <p:sldId id="991" r:id="rId19"/>
    <p:sldId id="1019" r:id="rId20"/>
    <p:sldId id="1020" r:id="rId21"/>
    <p:sldId id="985" r:id="rId2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0099"/>
    <a:srgbClr val="044D7A"/>
    <a:srgbClr val="045486"/>
    <a:srgbClr val="04619A"/>
    <a:srgbClr val="008000"/>
    <a:srgbClr val="CCFFFF"/>
    <a:srgbClr val="FFFF99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053" autoAdjust="0"/>
    <p:restoredTop sz="94660"/>
  </p:normalViewPr>
  <p:slideViewPr>
    <p:cSldViewPr>
      <p:cViewPr varScale="1">
        <p:scale>
          <a:sx n="111" d="100"/>
          <a:sy n="111" d="100"/>
        </p:scale>
        <p:origin x="113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-44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685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838200"/>
            <a:ext cx="7759700" cy="548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3912513" y="6477000"/>
            <a:ext cx="1088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Paolo Ferracin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821101" y="6477000"/>
            <a:ext cx="1436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February 16</a:t>
            </a:r>
            <a:r>
              <a:rPr lang="en-US" sz="1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2023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15" y="3657600"/>
            <a:ext cx="8458200" cy="35814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dirty="0"/>
              <a:t>P. Ferracin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TFD Preliminary Design Review</a:t>
            </a:r>
            <a:br>
              <a:rPr lang="en-US" sz="2800" dirty="0"/>
            </a:br>
            <a:r>
              <a:rPr lang="en-US" sz="2800" dirty="0"/>
              <a:t>February 16, 2023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700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Coil design and fabrication:</a:t>
            </a:r>
          </a:p>
          <a:p>
            <a:pPr marL="124324" indent="-124324">
              <a:defRPr sz="4800"/>
            </a:pPr>
            <a:r>
              <a:rPr lang="en-US" sz="3600" kern="0" dirty="0"/>
              <a:t>Comparison with previous experiences and projects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8FD1-1577-4480-8F91-6C9F8664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End-shoes and side rails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56AA-8D8A-4C1C-8B7D-70BB67397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6096000" cy="268915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 TFD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Double </a:t>
            </a:r>
            <a:r>
              <a:rPr lang="en-US" dirty="0"/>
              <a:t>end-shoe and double rail</a:t>
            </a:r>
          </a:p>
          <a:p>
            <a:pPr lvl="2"/>
            <a:r>
              <a:rPr lang="en-US" dirty="0"/>
              <a:t>To add insulation between layers </a:t>
            </a:r>
          </a:p>
          <a:p>
            <a:pPr lvl="3"/>
            <a:r>
              <a:rPr lang="en-US" dirty="0"/>
              <a:t>Reduce risks of layer-to-layer shorts </a:t>
            </a:r>
          </a:p>
          <a:p>
            <a:pPr lvl="1"/>
            <a:r>
              <a:rPr lang="en-US" dirty="0"/>
              <a:t>Both end shoes and rails </a:t>
            </a:r>
            <a:r>
              <a:rPr lang="en-US" dirty="0">
                <a:solidFill>
                  <a:srgbClr val="0070C0"/>
                </a:solidFill>
              </a:rPr>
              <a:t>not removed/replaced </a:t>
            </a:r>
            <a:r>
              <a:rPr lang="en-US" dirty="0"/>
              <a:t>after winding</a:t>
            </a:r>
          </a:p>
          <a:p>
            <a:pPr lvl="2"/>
            <a:r>
              <a:rPr lang="en-US" dirty="0"/>
              <a:t>To protect glass and to ease the trimming</a:t>
            </a:r>
          </a:p>
          <a:p>
            <a:r>
              <a:rPr lang="en-US" dirty="0"/>
              <a:t>Same approach use in </a:t>
            </a:r>
            <a:r>
              <a:rPr lang="en-US" dirty="0">
                <a:solidFill>
                  <a:srgbClr val="0070C0"/>
                </a:solidFill>
              </a:rPr>
              <a:t>HD2</a:t>
            </a:r>
          </a:p>
          <a:p>
            <a:pPr lvl="1"/>
            <a:r>
              <a:rPr lang="en-US" dirty="0"/>
              <a:t>Single rail/shoe not an option due to coil design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rgbClr val="0070C0"/>
                </a:solidFill>
              </a:rPr>
              <a:t>FRESCA2</a:t>
            </a:r>
            <a:r>
              <a:rPr lang="en-US" dirty="0"/>
              <a:t>, single end-shoe and rails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23F70-6EB1-494E-886F-9AD7FCC2C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248" y="2369931"/>
            <a:ext cx="2651760" cy="164822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8AC4D-5224-4341-9545-B49EBCA8F43F}"/>
              </a:ext>
            </a:extLst>
          </p:cNvPr>
          <p:cNvSpPr txBox="1"/>
          <p:nvPr/>
        </p:nvSpPr>
        <p:spPr>
          <a:xfrm>
            <a:off x="6324600" y="3682364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5E106-86AD-4793-BEF5-C1F799770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48" y="4231778"/>
            <a:ext cx="2651760" cy="19888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7BFF99-DF40-40AA-93E7-42DD27A898CC}"/>
              </a:ext>
            </a:extLst>
          </p:cNvPr>
          <p:cNvSpPr txBox="1"/>
          <p:nvPr/>
        </p:nvSpPr>
        <p:spPr>
          <a:xfrm>
            <a:off x="6324600" y="4305433"/>
            <a:ext cx="4828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HD2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1039C2-71E7-4336-80D5-FCF769596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248" y="783216"/>
            <a:ext cx="2651760" cy="13209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91FB7E-6065-4631-ABFB-376AF90CE5E3}"/>
              </a:ext>
            </a:extLst>
          </p:cNvPr>
          <p:cNvSpPr txBox="1"/>
          <p:nvPr/>
        </p:nvSpPr>
        <p:spPr>
          <a:xfrm>
            <a:off x="8458200" y="1783429"/>
            <a:ext cx="40588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HQ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7A1CCA-5D36-4240-9244-B08078FBC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48849"/>
            <a:ext cx="5377296" cy="25717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808F36-2021-4B0C-8891-A7EBF26205BD}"/>
              </a:ext>
            </a:extLst>
          </p:cNvPr>
          <p:cNvSpPr txBox="1"/>
          <p:nvPr/>
        </p:nvSpPr>
        <p:spPr>
          <a:xfrm>
            <a:off x="5334000" y="3740972"/>
            <a:ext cx="47481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</p:txBody>
      </p:sp>
    </p:spTree>
    <p:extLst>
      <p:ext uri="{BB962C8B-B14F-4D97-AF65-F5344CB8AC3E}">
        <p14:creationId xmlns:p14="http://schemas.microsoft.com/office/powerpoint/2010/main" val="56622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F98B-114E-415A-BF44-7B86229D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89EC-8AD4-4360-AF8A-6EDF1275D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Pole &amp; tooling gaps during winding, reaction impregnation</a:t>
            </a:r>
          </a:p>
          <a:p>
            <a:endParaRPr lang="en-US" dirty="0"/>
          </a:p>
          <a:p>
            <a:r>
              <a:rPr lang="en-US" dirty="0"/>
              <a:t>End-shoes and side rails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Impregnation process</a:t>
            </a:r>
          </a:p>
          <a:p>
            <a:endParaRPr lang="en-US" dirty="0"/>
          </a:p>
          <a:p>
            <a:r>
              <a:rPr lang="en-US" dirty="0"/>
              <a:t>Wedge and wedge extension</a:t>
            </a:r>
          </a:p>
          <a:p>
            <a:endParaRPr lang="en-US" dirty="0"/>
          </a:p>
          <a:p>
            <a:r>
              <a:rPr lang="en-US" dirty="0"/>
              <a:t>Inter-coil spacer</a:t>
            </a:r>
          </a:p>
          <a:p>
            <a:endParaRPr lang="en-US" dirty="0"/>
          </a:p>
          <a:p>
            <a:r>
              <a:rPr lang="en-US" dirty="0"/>
              <a:t>Contact surfaces during assembly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843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0B357-1B10-44DC-A6FE-E90F9DB29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Impregnation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9F1E1-94CC-4163-9E96-6710D6A40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38199"/>
            <a:ext cx="5638800" cy="35124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</a:t>
            </a:r>
            <a:r>
              <a:rPr lang="en-US" dirty="0">
                <a:solidFill>
                  <a:srgbClr val="0070C0"/>
                </a:solidFill>
              </a:rPr>
              <a:t>FRESCA2</a:t>
            </a:r>
            <a:r>
              <a:rPr lang="en-US" dirty="0"/>
              <a:t>, wedge not impregnated </a:t>
            </a:r>
          </a:p>
          <a:p>
            <a:pPr lvl="1"/>
            <a:r>
              <a:rPr lang="en-US" dirty="0"/>
              <a:t>Then, “second” room temperature impregnation (smart shims)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rgbClr val="0070C0"/>
                </a:solidFill>
              </a:rPr>
              <a:t>HD2</a:t>
            </a:r>
            <a:r>
              <a:rPr lang="en-US" dirty="0"/>
              <a:t>, wedge impregnated with the coil, and mold released</a:t>
            </a:r>
          </a:p>
          <a:p>
            <a:pPr lvl="1"/>
            <a:r>
              <a:rPr lang="en-US" dirty="0"/>
              <a:t>Better contact surfaces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rgbClr val="0070C0"/>
                </a:solidFill>
              </a:rPr>
              <a:t>TFD</a:t>
            </a:r>
            <a:r>
              <a:rPr lang="en-US" dirty="0"/>
              <a:t>, same process as HD2, and similar tooling as FRESCA2 second impregnation</a:t>
            </a:r>
          </a:p>
          <a:p>
            <a:pPr lvl="1"/>
            <a:r>
              <a:rPr lang="en-US" dirty="0"/>
              <a:t>Decision based on results of  </a:t>
            </a:r>
            <a:r>
              <a:rPr lang="en-US" dirty="0">
                <a:solidFill>
                  <a:srgbClr val="0070C0"/>
                </a:solidFill>
              </a:rPr>
              <a:t>mechanical analysis</a:t>
            </a:r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39989-2ACC-438D-93A8-0D5F06A0E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350603"/>
            <a:ext cx="2522375" cy="18917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4" descr="outillage d'imprégnation 05-09-12">
            <a:extLst>
              <a:ext uri="{FF2B5EF4-FFF2-40B4-BE49-F238E27FC236}">
                <a16:creationId xmlns:a16="http://schemas.microsoft.com/office/drawing/2014/main" id="{C5FB142E-02D1-4400-9394-48B889DEC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7466" r="15141" b="5569"/>
          <a:stretch>
            <a:fillRect/>
          </a:stretch>
        </p:blipFill>
        <p:spPr bwMode="auto">
          <a:xfrm>
            <a:off x="6324600" y="838200"/>
            <a:ext cx="2438400" cy="146304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A65DE9-2150-43DF-BD06-D8C3BF960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590800"/>
            <a:ext cx="2413870" cy="13241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7EF555-ED18-4C41-9690-BD4B4DDB1959}"/>
              </a:ext>
            </a:extLst>
          </p:cNvPr>
          <p:cNvSpPr txBox="1"/>
          <p:nvPr/>
        </p:nvSpPr>
        <p:spPr>
          <a:xfrm>
            <a:off x="6400800" y="1963473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D4AC9-997E-408E-BE0E-E8E301E66C18}"/>
              </a:ext>
            </a:extLst>
          </p:cNvPr>
          <p:cNvSpPr txBox="1"/>
          <p:nvPr/>
        </p:nvSpPr>
        <p:spPr>
          <a:xfrm>
            <a:off x="6406816" y="2617053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F9B2A3-9BD8-45DB-8FBB-A9DDB6725435}"/>
              </a:ext>
            </a:extLst>
          </p:cNvPr>
          <p:cNvSpPr txBox="1"/>
          <p:nvPr/>
        </p:nvSpPr>
        <p:spPr>
          <a:xfrm>
            <a:off x="6338924" y="4382687"/>
            <a:ext cx="4828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HD2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05592-92FD-44F3-8B91-E460FB02A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38" y="4724400"/>
            <a:ext cx="3528349" cy="1335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27538-78FB-447B-B7BB-537A3E3B2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724400"/>
            <a:ext cx="2462128" cy="13953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E7EF89-E1F2-4B8C-AC30-7DE63759B13E}"/>
              </a:ext>
            </a:extLst>
          </p:cNvPr>
          <p:cNvSpPr txBox="1"/>
          <p:nvPr/>
        </p:nvSpPr>
        <p:spPr>
          <a:xfrm>
            <a:off x="2030369" y="4800600"/>
            <a:ext cx="47481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B7DFE0-C0FC-4BC3-B5AD-0394BC84EB0F}"/>
              </a:ext>
            </a:extLst>
          </p:cNvPr>
          <p:cNvSpPr txBox="1"/>
          <p:nvPr/>
        </p:nvSpPr>
        <p:spPr>
          <a:xfrm>
            <a:off x="5545323" y="4794720"/>
            <a:ext cx="47481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</p:txBody>
      </p:sp>
    </p:spTree>
    <p:extLst>
      <p:ext uri="{BB962C8B-B14F-4D97-AF65-F5344CB8AC3E}">
        <p14:creationId xmlns:p14="http://schemas.microsoft.com/office/powerpoint/2010/main" val="3677681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F98B-114E-415A-BF44-7B86229D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89EC-8AD4-4360-AF8A-6EDF1275D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Pole &amp; tooling gaps during winding, reaction impregnation</a:t>
            </a:r>
          </a:p>
          <a:p>
            <a:endParaRPr lang="en-US" dirty="0"/>
          </a:p>
          <a:p>
            <a:r>
              <a:rPr lang="en-US" dirty="0"/>
              <a:t>End-shoes and side rails</a:t>
            </a:r>
          </a:p>
          <a:p>
            <a:endParaRPr lang="en-US" dirty="0"/>
          </a:p>
          <a:p>
            <a:r>
              <a:rPr lang="en-US" dirty="0"/>
              <a:t>Impregnation process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Wedge and wedge extension</a:t>
            </a:r>
          </a:p>
          <a:p>
            <a:endParaRPr lang="en-US" dirty="0"/>
          </a:p>
          <a:p>
            <a:r>
              <a:rPr lang="en-US" dirty="0"/>
              <a:t>Inter-coil spacer</a:t>
            </a:r>
          </a:p>
          <a:p>
            <a:endParaRPr lang="en-US" dirty="0"/>
          </a:p>
          <a:p>
            <a:r>
              <a:rPr lang="en-US" dirty="0"/>
              <a:t>Contact surfaces during assembly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96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DABF-1DC6-447E-898C-48228299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Wedge - extension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57B5C-5174-4226-9A60-D55C35047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38199"/>
            <a:ext cx="5442118" cy="231708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Same solution in </a:t>
            </a:r>
            <a:r>
              <a:rPr lang="en-US" dirty="0">
                <a:solidFill>
                  <a:srgbClr val="0070C0"/>
                </a:solidFill>
              </a:rPr>
              <a:t>TFD and FRESCA2</a:t>
            </a:r>
          </a:p>
          <a:p>
            <a:pPr lvl="1"/>
            <a:r>
              <a:rPr lang="en-US" dirty="0"/>
              <a:t>Wedge and extension under the rails and contained by the pole</a:t>
            </a:r>
          </a:p>
          <a:p>
            <a:pPr lvl="2"/>
            <a:r>
              <a:rPr lang="en-US" dirty="0"/>
              <a:t>In the ends, wedge transition under the pole</a:t>
            </a:r>
          </a:p>
          <a:p>
            <a:pPr lvl="1"/>
            <a:r>
              <a:rPr lang="en-US" dirty="0"/>
              <a:t>Best option also according to </a:t>
            </a:r>
            <a:r>
              <a:rPr lang="en-US" dirty="0">
                <a:solidFill>
                  <a:srgbClr val="0070C0"/>
                </a:solidFill>
              </a:rPr>
              <a:t>mechanical analysis </a:t>
            </a:r>
            <a:r>
              <a:rPr lang="en-US" dirty="0"/>
              <a:t>in order to avoid stress discontinuities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C75A7-D4CB-48F7-8BFC-B9B2D80B2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3155280"/>
            <a:ext cx="3017520" cy="1492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3851A6-A663-4A68-B24A-CCF3E2AC8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4163"/>
            <a:ext cx="3017520" cy="1522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B0E10A-9EF8-461E-9C76-CC1FF01CC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0" y="3120005"/>
            <a:ext cx="3017520" cy="1516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71469C-F58A-4967-8B3F-43C2C09631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13350" r="4174" b="23689"/>
          <a:stretch/>
        </p:blipFill>
        <p:spPr>
          <a:xfrm>
            <a:off x="11631" y="5131468"/>
            <a:ext cx="3017520" cy="77808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1B8416-053E-4550-A312-B4B7D8F4C9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 r="996" b="18059"/>
          <a:stretch/>
        </p:blipFill>
        <p:spPr>
          <a:xfrm>
            <a:off x="6156559" y="5107405"/>
            <a:ext cx="2987441" cy="7880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DE6547-C1BA-4068-A6DB-8CD1871E5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t="-2508" r="4945" b="19763"/>
          <a:stretch/>
        </p:blipFill>
        <p:spPr>
          <a:xfrm>
            <a:off x="3084095" y="5115276"/>
            <a:ext cx="3017520" cy="79427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115813-077A-4A3F-BA57-98A49F2B4BE3}"/>
              </a:ext>
            </a:extLst>
          </p:cNvPr>
          <p:cNvSpPr txBox="1"/>
          <p:nvPr/>
        </p:nvSpPr>
        <p:spPr>
          <a:xfrm>
            <a:off x="76200" y="2822538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4C07E-4A60-4059-8ADB-1EDED0856FEB}"/>
              </a:ext>
            </a:extLst>
          </p:cNvPr>
          <p:cNvSpPr txBox="1"/>
          <p:nvPr/>
        </p:nvSpPr>
        <p:spPr>
          <a:xfrm>
            <a:off x="22338" y="4820914"/>
            <a:ext cx="47481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3AA53C-E724-41F9-B261-546731154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8" y="1040432"/>
            <a:ext cx="3017520" cy="14431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5F492D-C77E-4E69-9106-D4692D9CE394}"/>
              </a:ext>
            </a:extLst>
          </p:cNvPr>
          <p:cNvSpPr txBox="1"/>
          <p:nvPr/>
        </p:nvSpPr>
        <p:spPr>
          <a:xfrm>
            <a:off x="8458200" y="1084986"/>
            <a:ext cx="47481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</p:txBody>
      </p:sp>
    </p:spTree>
    <p:extLst>
      <p:ext uri="{BB962C8B-B14F-4D97-AF65-F5344CB8AC3E}">
        <p14:creationId xmlns:p14="http://schemas.microsoft.com/office/powerpoint/2010/main" val="317681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F98B-114E-415A-BF44-7B86229D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89EC-8AD4-4360-AF8A-6EDF1275D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Pole &amp; tooling gaps during winding, reaction impregnation</a:t>
            </a:r>
          </a:p>
          <a:p>
            <a:endParaRPr lang="en-US" dirty="0"/>
          </a:p>
          <a:p>
            <a:r>
              <a:rPr lang="en-US" dirty="0"/>
              <a:t>End-shoes and side rails</a:t>
            </a:r>
          </a:p>
          <a:p>
            <a:endParaRPr lang="en-US" dirty="0"/>
          </a:p>
          <a:p>
            <a:r>
              <a:rPr lang="en-US" dirty="0"/>
              <a:t>Impregnation process</a:t>
            </a:r>
          </a:p>
          <a:p>
            <a:endParaRPr lang="en-US" dirty="0"/>
          </a:p>
          <a:p>
            <a:r>
              <a:rPr lang="en-US" dirty="0"/>
              <a:t>Wedge and wedge extension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Inter-coil spacer</a:t>
            </a:r>
          </a:p>
          <a:p>
            <a:endParaRPr lang="en-US" dirty="0"/>
          </a:p>
          <a:p>
            <a:r>
              <a:rPr lang="en-US" dirty="0"/>
              <a:t>Contact surfaces during assembly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237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57D5-7807-4D4A-BE22-560AA7CF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Inter-coil spacer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64CE8-819C-4964-B854-FEE713D34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38200"/>
            <a:ext cx="5715000" cy="248051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New </a:t>
            </a:r>
            <a:r>
              <a:rPr lang="en-US" dirty="0"/>
              <a:t>structural element (see mech. Analysis)</a:t>
            </a:r>
          </a:p>
          <a:p>
            <a:pPr lvl="1"/>
            <a:r>
              <a:rPr lang="en-US" dirty="0"/>
              <a:t>Vertical interception of Lorentz forces</a:t>
            </a:r>
          </a:p>
          <a:p>
            <a:pPr lvl="1"/>
            <a:r>
              <a:rPr lang="en-US" dirty="0"/>
              <a:t>Improved stress distribution</a:t>
            </a:r>
          </a:p>
          <a:p>
            <a:r>
              <a:rPr lang="en-US" dirty="0">
                <a:solidFill>
                  <a:srgbClr val="0070C0"/>
                </a:solidFill>
              </a:rPr>
              <a:t>Impregnated</a:t>
            </a:r>
            <a:r>
              <a:rPr lang="en-US" dirty="0"/>
              <a:t> with inner coil and </a:t>
            </a:r>
            <a:r>
              <a:rPr lang="en-US" dirty="0">
                <a:solidFill>
                  <a:srgbClr val="0070C0"/>
                </a:solidFill>
              </a:rPr>
              <a:t>mold released</a:t>
            </a:r>
            <a:r>
              <a:rPr lang="en-US" dirty="0"/>
              <a:t> (same as wedge)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9E370-DCAD-4C0F-AE66-F4B6C0BDC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990600"/>
            <a:ext cx="2743200" cy="18109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03124F-4542-4157-A189-0E537F76F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"/>
          <a:stretch/>
        </p:blipFill>
        <p:spPr>
          <a:xfrm>
            <a:off x="152401" y="3733801"/>
            <a:ext cx="4259972" cy="24805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2B233B-88DA-4A5B-A415-A1E3B2DBB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80" y="3730996"/>
            <a:ext cx="4376947" cy="24805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12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F98B-114E-415A-BF44-7B86229D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89EC-8AD4-4360-AF8A-6EDF1275D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Pole &amp; tooling gaps during winding, reaction impregnation</a:t>
            </a:r>
          </a:p>
          <a:p>
            <a:endParaRPr lang="en-US" dirty="0"/>
          </a:p>
          <a:p>
            <a:r>
              <a:rPr lang="en-US" dirty="0"/>
              <a:t>End-shoes and side rails</a:t>
            </a:r>
          </a:p>
          <a:p>
            <a:endParaRPr lang="en-US" dirty="0"/>
          </a:p>
          <a:p>
            <a:r>
              <a:rPr lang="en-US" dirty="0"/>
              <a:t>Impregnation process</a:t>
            </a:r>
          </a:p>
          <a:p>
            <a:endParaRPr lang="en-US" dirty="0"/>
          </a:p>
          <a:p>
            <a:r>
              <a:rPr lang="en-US" dirty="0"/>
              <a:t>Wedge and wedge extension</a:t>
            </a:r>
          </a:p>
          <a:p>
            <a:endParaRPr lang="en-US" dirty="0"/>
          </a:p>
          <a:p>
            <a:r>
              <a:rPr lang="en-US" dirty="0"/>
              <a:t>Inter-coil spacer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Contact surfaces during assembly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83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AB893-7C2B-445E-95EE-469CE486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surfaces during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F88D5-5D74-4B45-9088-446E99E8A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FRESCA2, double impregnation</a:t>
            </a:r>
          </a:p>
          <a:p>
            <a:r>
              <a:rPr lang="en-US" dirty="0"/>
              <a:t>In TFD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Kapton bags </a:t>
            </a:r>
            <a:r>
              <a:rPr lang="en-US" dirty="0"/>
              <a:t>filled with epoxy as smart shims</a:t>
            </a:r>
          </a:p>
          <a:p>
            <a:pPr lvl="2"/>
            <a:r>
              <a:rPr lang="en-US" dirty="0"/>
              <a:t>Easier to disassemble, less tooling</a:t>
            </a:r>
          </a:p>
          <a:p>
            <a:pPr lvl="2"/>
            <a:r>
              <a:rPr lang="en-US" dirty="0"/>
              <a:t>Experience from base program (CCT)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CE472E-BC93-4625-BCCE-807D2EC3DB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82291"/>
            <a:ext cx="2895600" cy="22375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9AC3DD-9478-4FB0-8F4B-45C57F8DD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733800"/>
            <a:ext cx="4220921" cy="2393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1D1655-F1EC-4179-8D71-151421614080}"/>
              </a:ext>
            </a:extLst>
          </p:cNvPr>
          <p:cNvSpPr txBox="1"/>
          <p:nvPr/>
        </p:nvSpPr>
        <p:spPr>
          <a:xfrm>
            <a:off x="5638800" y="3886200"/>
            <a:ext cx="47481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</p:txBody>
      </p:sp>
    </p:spTree>
    <p:extLst>
      <p:ext uri="{BB962C8B-B14F-4D97-AF65-F5344CB8AC3E}">
        <p14:creationId xmlns:p14="http://schemas.microsoft.com/office/powerpoint/2010/main" val="3107419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60FFC-A7AA-4F6F-B866-9865C1922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B1AB2-B924-4F01-89FD-47C37DB00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08991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5EC5C-F9C1-4DB2-9CB6-E2CE3260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71DA5-B44D-4618-81F5-47171199E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38200"/>
            <a:ext cx="7759700" cy="15240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FRESCA2 </a:t>
            </a:r>
            <a:r>
              <a:rPr lang="en-US" dirty="0"/>
              <a:t>coil fabrication tooling and process used a reference for the TFD design</a:t>
            </a:r>
          </a:p>
          <a:p>
            <a:pPr lvl="1"/>
            <a:r>
              <a:rPr lang="en-US" dirty="0"/>
              <a:t>CAD models transferred from CEA/CERN to LBNL (thanks!) and carefully reviewed</a:t>
            </a:r>
          </a:p>
        </p:txBody>
      </p:sp>
      <p:pic>
        <p:nvPicPr>
          <p:cNvPr id="4" name="Picture 2" descr="outillage bobinage 04-09-12">
            <a:extLst>
              <a:ext uri="{FF2B5EF4-FFF2-40B4-BE49-F238E27FC236}">
                <a16:creationId xmlns:a16="http://schemas.microsoft.com/office/drawing/2014/main" id="{BBB3B990-2010-48FA-82FB-169F9AC8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5" r="13397" b="9286"/>
          <a:stretch>
            <a:fillRect/>
          </a:stretch>
        </p:blipFill>
        <p:spPr bwMode="auto">
          <a:xfrm>
            <a:off x="258762" y="2447465"/>
            <a:ext cx="2703513" cy="1143000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outillage de réaction 05-09-12">
            <a:extLst>
              <a:ext uri="{FF2B5EF4-FFF2-40B4-BE49-F238E27FC236}">
                <a16:creationId xmlns:a16="http://schemas.microsoft.com/office/drawing/2014/main" id="{5CAC3596-ACAD-4490-A997-F4115F8A2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16418" b="10555"/>
          <a:stretch>
            <a:fillRect/>
          </a:stretch>
        </p:blipFill>
        <p:spPr bwMode="auto">
          <a:xfrm>
            <a:off x="3486944" y="2441115"/>
            <a:ext cx="2849562" cy="11366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utillage d'imprégnation 05-09-12">
            <a:extLst>
              <a:ext uri="{FF2B5EF4-FFF2-40B4-BE49-F238E27FC236}">
                <a16:creationId xmlns:a16="http://schemas.microsoft.com/office/drawing/2014/main" id="{F2CD88D9-9588-4F2B-BEFE-20D353F2C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7466" r="15141" b="5569"/>
          <a:stretch>
            <a:fillRect/>
          </a:stretch>
        </p:blipFill>
        <p:spPr bwMode="auto">
          <a:xfrm>
            <a:off x="6861175" y="2441115"/>
            <a:ext cx="1905000" cy="114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BFBC7FE-E255-4D08-B86F-4F627B47F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" y="3663030"/>
            <a:ext cx="2057400" cy="26479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cern.ch\dfs\Users\j\jmunozga\Desktop\TE_Magnet_Seminar_jemg_FRESCA2\DSCN9296.JPG">
            <a:extLst>
              <a:ext uri="{FF2B5EF4-FFF2-40B4-BE49-F238E27FC236}">
                <a16:creationId xmlns:a16="http://schemas.microsoft.com/office/drawing/2014/main" id="{CC62771A-EFCD-4C76-9B6D-A72C310E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663030"/>
            <a:ext cx="1984375" cy="2646363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4">
            <a:extLst>
              <a:ext uri="{FF2B5EF4-FFF2-40B4-BE49-F238E27FC236}">
                <a16:creationId xmlns:a16="http://schemas.microsoft.com/office/drawing/2014/main" id="{6F7AD72A-0EA7-4773-B27C-BF3EA3D1D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07" y="3663030"/>
            <a:ext cx="3714750" cy="26479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912734-DD0D-463F-9720-859368D8AF49}"/>
              </a:ext>
            </a:extLst>
          </p:cNvPr>
          <p:cNvSpPr txBox="1"/>
          <p:nvPr/>
        </p:nvSpPr>
        <p:spPr>
          <a:xfrm>
            <a:off x="304800" y="5997886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7ED31-54C0-48BC-B902-2C22E9E1D247}"/>
              </a:ext>
            </a:extLst>
          </p:cNvPr>
          <p:cNvSpPr txBox="1"/>
          <p:nvPr/>
        </p:nvSpPr>
        <p:spPr>
          <a:xfrm>
            <a:off x="2819400" y="5997884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0CCE5F-697D-4AD3-8550-9A8FBE1E606C}"/>
              </a:ext>
            </a:extLst>
          </p:cNvPr>
          <p:cNvSpPr txBox="1"/>
          <p:nvPr/>
        </p:nvSpPr>
        <p:spPr>
          <a:xfrm>
            <a:off x="6843128" y="5997884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</p:spTree>
    <p:extLst>
      <p:ext uri="{BB962C8B-B14F-4D97-AF65-F5344CB8AC3E}">
        <p14:creationId xmlns:p14="http://schemas.microsoft.com/office/powerpoint/2010/main" val="3062257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376D-2438-4134-893D-68A29033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B339C-E6EB-44CF-BFDE-1C1A38EAD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65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533BA-5073-4D1F-AB64-066E3C4A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jump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B4464-0A87-4826-ABCE-312A89AC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38200"/>
            <a:ext cx="4953000" cy="5486400"/>
          </a:xfrm>
        </p:spPr>
        <p:txBody>
          <a:bodyPr/>
          <a:lstStyle/>
          <a:p>
            <a:r>
              <a:rPr lang="en-US" dirty="0"/>
              <a:t>Same as FRESCA2</a:t>
            </a:r>
          </a:p>
          <a:p>
            <a:pPr lvl="1"/>
            <a:r>
              <a:rPr lang="en-US" dirty="0"/>
              <a:t>Double “chicane”</a:t>
            </a:r>
          </a:p>
          <a:p>
            <a:pPr lvl="1"/>
            <a:r>
              <a:rPr lang="en-US" dirty="0"/>
              <a:t>Covered by bolted plate </a:t>
            </a:r>
          </a:p>
          <a:p>
            <a:r>
              <a:rPr lang="en-US" dirty="0"/>
              <a:t>Not used in HD2</a:t>
            </a:r>
          </a:p>
          <a:p>
            <a:pPr lvl="1"/>
            <a:r>
              <a:rPr lang="en-US" dirty="0"/>
              <a:t>Not relevant because in HD2 block are not aligned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DF5BC-F5A9-4E68-B4B4-98C3844D7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073" y="802338"/>
            <a:ext cx="3135085" cy="18288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3F5411-8126-41CB-8DEC-A6CAE852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073" y="2747676"/>
            <a:ext cx="3135085" cy="11872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91297-9FAE-4CDB-9DD9-FD27DA273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30" y="4051435"/>
            <a:ext cx="2866327" cy="21497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806811-890C-4E25-8FB0-D4DBFEB7A486}"/>
              </a:ext>
            </a:extLst>
          </p:cNvPr>
          <p:cNvSpPr txBox="1"/>
          <p:nvPr/>
        </p:nvSpPr>
        <p:spPr>
          <a:xfrm>
            <a:off x="7848600" y="2273909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2B700-9405-4073-9461-25A1075005CF}"/>
              </a:ext>
            </a:extLst>
          </p:cNvPr>
          <p:cNvSpPr txBox="1"/>
          <p:nvPr/>
        </p:nvSpPr>
        <p:spPr>
          <a:xfrm>
            <a:off x="5791200" y="2819400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A7D5E-8BEF-405B-A11F-5718CBF4D609}"/>
              </a:ext>
            </a:extLst>
          </p:cNvPr>
          <p:cNvSpPr txBox="1"/>
          <p:nvPr/>
        </p:nvSpPr>
        <p:spPr>
          <a:xfrm>
            <a:off x="7856621" y="4191000"/>
            <a:ext cx="4828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HD2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E065EC-D0B4-49E4-AE1C-8048ADBFC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3513816"/>
            <a:ext cx="2355683" cy="272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6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F98B-114E-415A-BF44-7B86229D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89EC-8AD4-4360-AF8A-6EDF1275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486400"/>
          </a:xfrm>
        </p:spPr>
        <p:txBody>
          <a:bodyPr/>
          <a:lstStyle/>
          <a:p>
            <a:r>
              <a:rPr lang="en-US" dirty="0"/>
              <a:t>Some </a:t>
            </a:r>
            <a:r>
              <a:rPr lang="en-US" dirty="0">
                <a:solidFill>
                  <a:srgbClr val="0070C0"/>
                </a:solidFill>
              </a:rPr>
              <a:t>modifications</a:t>
            </a:r>
            <a:r>
              <a:rPr lang="en-US" dirty="0"/>
              <a:t> are proposed for the TDF tooling/process, based on experience from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FRESCA2  fabrication and test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Previous or current projects</a:t>
            </a:r>
          </a:p>
          <a:p>
            <a:pPr lvl="2"/>
            <a:r>
              <a:rPr lang="en-US" dirty="0"/>
              <a:t>HD2, HQ/MQXF, and MDP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E8B94-F5BB-40CA-84AD-C216DACA63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47" y="4084320"/>
            <a:ext cx="2682240" cy="2011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A2049A-3BF0-4670-A1AB-88C0DE27C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47" y="4078304"/>
            <a:ext cx="2682240" cy="2011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BC8695-F3E1-4564-BD8A-5C1D548CA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72288"/>
            <a:ext cx="2682240" cy="2011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AAF393-11AE-406D-9D62-A6FA49410462}"/>
              </a:ext>
            </a:extLst>
          </p:cNvPr>
          <p:cNvSpPr txBox="1"/>
          <p:nvPr/>
        </p:nvSpPr>
        <p:spPr>
          <a:xfrm>
            <a:off x="457200" y="5748688"/>
            <a:ext cx="4828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HD2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32B65-8C28-4161-9ED3-DB3039C7B4CB}"/>
              </a:ext>
            </a:extLst>
          </p:cNvPr>
          <p:cNvSpPr txBox="1"/>
          <p:nvPr/>
        </p:nvSpPr>
        <p:spPr>
          <a:xfrm>
            <a:off x="3381607" y="5748687"/>
            <a:ext cx="4828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HD2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B5F57-EF6E-40F6-B06B-2DE29E10B58A}"/>
              </a:ext>
            </a:extLst>
          </p:cNvPr>
          <p:cNvSpPr txBox="1"/>
          <p:nvPr/>
        </p:nvSpPr>
        <p:spPr>
          <a:xfrm>
            <a:off x="6226439" y="5748686"/>
            <a:ext cx="4828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HD2</a:t>
            </a:r>
          </a:p>
        </p:txBody>
      </p:sp>
    </p:spTree>
    <p:extLst>
      <p:ext uri="{BB962C8B-B14F-4D97-AF65-F5344CB8AC3E}">
        <p14:creationId xmlns:p14="http://schemas.microsoft.com/office/powerpoint/2010/main" val="187533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F98B-114E-415A-BF44-7B86229D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89EC-8AD4-4360-AF8A-6EDF1275D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Pole &amp; tooling gaps during winding, reaction impregnation</a:t>
            </a:r>
          </a:p>
          <a:p>
            <a:endParaRPr lang="en-US" dirty="0"/>
          </a:p>
          <a:p>
            <a:r>
              <a:rPr lang="en-US" dirty="0"/>
              <a:t>End-shoes and side rails</a:t>
            </a:r>
          </a:p>
          <a:p>
            <a:endParaRPr lang="en-US" dirty="0"/>
          </a:p>
          <a:p>
            <a:r>
              <a:rPr lang="en-US" dirty="0"/>
              <a:t>Impregnation process</a:t>
            </a:r>
          </a:p>
          <a:p>
            <a:endParaRPr lang="en-US" dirty="0"/>
          </a:p>
          <a:p>
            <a:r>
              <a:rPr lang="en-US" dirty="0"/>
              <a:t>Wedge and wedge extension</a:t>
            </a:r>
          </a:p>
          <a:p>
            <a:endParaRPr lang="en-US" dirty="0"/>
          </a:p>
          <a:p>
            <a:r>
              <a:rPr lang="en-US" dirty="0"/>
              <a:t>Inter-coil spacer</a:t>
            </a:r>
          </a:p>
          <a:p>
            <a:endParaRPr lang="en-US" dirty="0"/>
          </a:p>
          <a:p>
            <a:r>
              <a:rPr lang="en-US" dirty="0"/>
              <a:t>Contact surfaces during assembly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7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0868-AB1C-4C3A-BAAC-D8929D3F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and tooling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AEA13-9C98-48EF-B250-11EC79F7C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3048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design with gaps developed but never implemented in </a:t>
            </a:r>
            <a:r>
              <a:rPr lang="en-US" dirty="0">
                <a:solidFill>
                  <a:srgbClr val="0070C0"/>
                </a:solidFill>
              </a:rPr>
              <a:t>HD2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FRESCA2 concept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Identical gaps </a:t>
            </a:r>
            <a:r>
              <a:rPr lang="en-US" dirty="0"/>
              <a:t>inserted before reaction on pole, rails , and tooling (winding base) </a:t>
            </a:r>
            <a:r>
              <a:rPr lang="en-US" dirty="0">
                <a:sym typeface="Wingdings" panose="05000000000000000000" pitchFamily="2" charset="2"/>
              </a:rPr>
              <a:t> 3 sub-elements</a:t>
            </a:r>
            <a:endParaRPr lang="en-US" dirty="0"/>
          </a:p>
          <a:p>
            <a:pPr lvl="1"/>
            <a:r>
              <a:rPr lang="en-US" dirty="0"/>
              <a:t>Sliding of winding base allowed by system of “</a:t>
            </a:r>
            <a:r>
              <a:rPr lang="en-US" dirty="0">
                <a:solidFill>
                  <a:srgbClr val="0070C0"/>
                </a:solidFill>
              </a:rPr>
              <a:t>ceramic balls and rollers</a:t>
            </a:r>
            <a:r>
              <a:rPr lang="en-US" dirty="0"/>
              <a:t>” </a:t>
            </a:r>
          </a:p>
          <a:p>
            <a:pPr lvl="1"/>
            <a:r>
              <a:rPr lang="en-US" dirty="0"/>
              <a:t>No significant sliding observed</a:t>
            </a:r>
          </a:p>
          <a:p>
            <a:pPr lvl="2"/>
            <a:r>
              <a:rPr lang="en-US" dirty="0"/>
              <a:t>“excessive friction or stuck parts were suspected” </a:t>
            </a:r>
          </a:p>
          <a:p>
            <a:pPr lvl="2"/>
            <a:r>
              <a:rPr lang="en-US" dirty="0"/>
              <a:t>4 turns instead of 42, and no provisions for the</a:t>
            </a:r>
          </a:p>
          <a:p>
            <a:pPr lvl="1"/>
            <a:r>
              <a:rPr lang="en-US" dirty="0"/>
              <a:t>Final configuration: 1 mm gaps, </a:t>
            </a:r>
            <a:r>
              <a:rPr lang="en-US" dirty="0">
                <a:solidFill>
                  <a:srgbClr val="0070C0"/>
                </a:solidFill>
              </a:rPr>
              <a:t>closed after winding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7E2C7-E951-4CE9-87E8-8FCDBA55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0"/>
            <a:ext cx="4495800" cy="23106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04106-C6CF-4C8D-8A14-8C8245F14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3800209"/>
            <a:ext cx="4219575" cy="230485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8BC315-99F3-46CB-B5E6-A624826C06AD}"/>
              </a:ext>
            </a:extLst>
          </p:cNvPr>
          <p:cNvSpPr txBox="1"/>
          <p:nvPr/>
        </p:nvSpPr>
        <p:spPr>
          <a:xfrm>
            <a:off x="188495" y="3832058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73D3C-A94F-4BF1-8FA2-7D197EE8596A}"/>
              </a:ext>
            </a:extLst>
          </p:cNvPr>
          <p:cNvSpPr txBox="1"/>
          <p:nvPr/>
        </p:nvSpPr>
        <p:spPr>
          <a:xfrm>
            <a:off x="4810626" y="3832058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</p:spTree>
    <p:extLst>
      <p:ext uri="{BB962C8B-B14F-4D97-AF65-F5344CB8AC3E}">
        <p14:creationId xmlns:p14="http://schemas.microsoft.com/office/powerpoint/2010/main" val="2557635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EFBF-0738-4441-9D0D-8E4A5920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and tooling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1D876-3B00-44DE-837C-D46D0623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38200"/>
            <a:ext cx="7759700" cy="7139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TFD concept</a:t>
            </a:r>
          </a:p>
          <a:p>
            <a:pPr lvl="1"/>
            <a:r>
              <a:rPr lang="en-US" dirty="0"/>
              <a:t>In general, same concept as FRESCA2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19CE3-E03E-45DF-AC70-49F8B6FC0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8610600" cy="9198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583B2C-075D-4A65-8AB3-911F7C0CF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11" y="2471967"/>
            <a:ext cx="4191000" cy="10506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01460E-C89F-4AB8-A4C3-E5051BA9D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469653"/>
            <a:ext cx="4191000" cy="10483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71FCD5-CE53-442A-82D2-4D5D120CB835}"/>
              </a:ext>
            </a:extLst>
          </p:cNvPr>
          <p:cNvSpPr txBox="1"/>
          <p:nvPr/>
        </p:nvSpPr>
        <p:spPr>
          <a:xfrm>
            <a:off x="381000" y="2590481"/>
            <a:ext cx="7605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Top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13DC4-8B2C-43CD-A46C-F89CB57D90A7}"/>
              </a:ext>
            </a:extLst>
          </p:cNvPr>
          <p:cNvSpPr txBox="1"/>
          <p:nvPr/>
        </p:nvSpPr>
        <p:spPr>
          <a:xfrm>
            <a:off x="4724400" y="2508747"/>
            <a:ext cx="9861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Bottom 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D5EE78-CA45-4AD1-AB5C-C1115C757F7D}"/>
              </a:ext>
            </a:extLst>
          </p:cNvPr>
          <p:cNvSpPr txBox="1"/>
          <p:nvPr/>
        </p:nvSpPr>
        <p:spPr>
          <a:xfrm>
            <a:off x="268212" y="1552112"/>
            <a:ext cx="79701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Side view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E61276-A322-49D5-9904-CF88426EF9B3}"/>
              </a:ext>
            </a:extLst>
          </p:cNvPr>
          <p:cNvSpPr txBox="1">
            <a:spLocks/>
          </p:cNvSpPr>
          <p:nvPr/>
        </p:nvSpPr>
        <p:spPr>
          <a:xfrm>
            <a:off x="546100" y="3657600"/>
            <a:ext cx="7759700" cy="713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But … </a:t>
            </a:r>
            <a:r>
              <a:rPr lang="en-US" dirty="0"/>
              <a:t>sliding plates with Mica layers instead of rollers </a:t>
            </a:r>
            <a:endParaRPr lang="en-US" kern="0" dirty="0"/>
          </a:p>
          <a:p>
            <a:pPr lvl="2"/>
            <a:endParaRPr lang="en-US" kern="0" dirty="0"/>
          </a:p>
          <a:p>
            <a:pPr lvl="2"/>
            <a:endParaRPr lang="en-US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F007A-C4D3-45F9-B6EB-DEDC6C8BE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13333" r="820" b="15556"/>
          <a:stretch/>
        </p:blipFill>
        <p:spPr>
          <a:xfrm>
            <a:off x="4981742" y="4186162"/>
            <a:ext cx="3324058" cy="20795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C5B72-9821-4ADB-9EB1-878CA42DDE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21111" r="8073" b="22632"/>
          <a:stretch/>
        </p:blipFill>
        <p:spPr>
          <a:xfrm>
            <a:off x="664077" y="4179465"/>
            <a:ext cx="3773236" cy="20862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974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EFBF-0738-4441-9D0D-8E4A5920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and tooling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1D876-3B00-44DE-837C-D46D0623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34293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TFD concept</a:t>
            </a:r>
          </a:p>
          <a:p>
            <a:pPr lvl="1"/>
            <a:r>
              <a:rPr lang="en-US" dirty="0"/>
              <a:t>Unlike FRESCA2, </a:t>
            </a:r>
            <a:r>
              <a:rPr lang="en-US" dirty="0">
                <a:solidFill>
                  <a:srgbClr val="0070C0"/>
                </a:solidFill>
              </a:rPr>
              <a:t>different gaps </a:t>
            </a:r>
            <a:r>
              <a:rPr lang="en-US" dirty="0"/>
              <a:t>between pole (iron/</a:t>
            </a:r>
            <a:r>
              <a:rPr lang="en-US" dirty="0" err="1"/>
              <a:t>Ti</a:t>
            </a:r>
            <a:r>
              <a:rPr lang="en-US" dirty="0"/>
              <a:t>) and winding table  (SS)</a:t>
            </a:r>
          </a:p>
          <a:p>
            <a:pPr lvl="2"/>
            <a:r>
              <a:rPr lang="en-US" dirty="0"/>
              <a:t>Table treated as the internal component, like pole and wedges in HQ/MQXF</a:t>
            </a:r>
          </a:p>
          <a:p>
            <a:pPr lvl="3"/>
            <a:r>
              <a:rPr lang="en-US" dirty="0"/>
              <a:t>Larger gap to avoid elongating the coil during reaction</a:t>
            </a:r>
          </a:p>
          <a:p>
            <a:pPr lvl="4"/>
            <a:r>
              <a:rPr lang="en-US" dirty="0"/>
              <a:t>We will try to match expansion table and pole</a:t>
            </a:r>
          </a:p>
          <a:p>
            <a:pPr lvl="1"/>
            <a:r>
              <a:rPr lang="en-US" dirty="0"/>
              <a:t>Gap size will be determined with </a:t>
            </a:r>
            <a:r>
              <a:rPr lang="en-US" dirty="0">
                <a:solidFill>
                  <a:srgbClr val="0070C0"/>
                </a:solidFill>
              </a:rPr>
              <a:t>full practice coil </a:t>
            </a:r>
          </a:p>
          <a:p>
            <a:pPr lvl="2"/>
            <a:r>
              <a:rPr lang="en-US" dirty="0"/>
              <a:t>Large gap introduced in practice coil to determine final gap</a:t>
            </a:r>
          </a:p>
          <a:p>
            <a:pPr lvl="2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19CE3-E03E-45DF-AC70-49F8B6FC0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267519"/>
            <a:ext cx="8610600" cy="919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583B2C-075D-4A65-8AB3-911F7C0CF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11" y="5215486"/>
            <a:ext cx="4191000" cy="1050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01460E-C89F-4AB8-A4C3-E5051BA9D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5213172"/>
            <a:ext cx="4191000" cy="1048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71FCD5-CE53-442A-82D2-4D5D120CB835}"/>
              </a:ext>
            </a:extLst>
          </p:cNvPr>
          <p:cNvSpPr txBox="1"/>
          <p:nvPr/>
        </p:nvSpPr>
        <p:spPr>
          <a:xfrm>
            <a:off x="381000" y="5334000"/>
            <a:ext cx="7605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Top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13DC4-8B2C-43CD-A46C-F89CB57D90A7}"/>
              </a:ext>
            </a:extLst>
          </p:cNvPr>
          <p:cNvSpPr txBox="1"/>
          <p:nvPr/>
        </p:nvSpPr>
        <p:spPr>
          <a:xfrm>
            <a:off x="4724400" y="5252266"/>
            <a:ext cx="9861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Bottom 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D5EE78-CA45-4AD1-AB5C-C1115C757F7D}"/>
              </a:ext>
            </a:extLst>
          </p:cNvPr>
          <p:cNvSpPr txBox="1"/>
          <p:nvPr/>
        </p:nvSpPr>
        <p:spPr>
          <a:xfrm>
            <a:off x="268212" y="4295631"/>
            <a:ext cx="79701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1968851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D2C11-8A91-47ED-A9DA-432BD3736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and tooling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C3536-4CC7-4408-93FB-817E90E93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38200"/>
            <a:ext cx="6096000" cy="26236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FRESCA2 and HD2 the “</a:t>
            </a:r>
            <a:r>
              <a:rPr lang="en-US" dirty="0">
                <a:solidFill>
                  <a:srgbClr val="0070C0"/>
                </a:solidFill>
              </a:rPr>
              <a:t>impregnation filler</a:t>
            </a:r>
            <a:r>
              <a:rPr lang="en-US" dirty="0"/>
              <a:t>” (filler) is a solid piece</a:t>
            </a:r>
          </a:p>
          <a:p>
            <a:r>
              <a:rPr lang="en-US" dirty="0"/>
              <a:t>In TFD practice coil, it will be </a:t>
            </a:r>
            <a:r>
              <a:rPr lang="en-US" dirty="0">
                <a:solidFill>
                  <a:srgbClr val="0070C0"/>
                </a:solidFill>
              </a:rPr>
              <a:t>split</a:t>
            </a:r>
            <a:r>
              <a:rPr lang="en-US" dirty="0"/>
              <a:t> in two parts and shimmed to match the coil geometry after reaction</a:t>
            </a:r>
          </a:p>
          <a:p>
            <a:pPr lvl="1"/>
            <a:r>
              <a:rPr lang="en-US" dirty="0"/>
              <a:t>May be replace by </a:t>
            </a:r>
            <a:r>
              <a:rPr lang="en-US" dirty="0">
                <a:solidFill>
                  <a:srgbClr val="0070C0"/>
                </a:solidFill>
              </a:rPr>
              <a:t>single part </a:t>
            </a:r>
            <a:r>
              <a:rPr lang="en-US" dirty="0"/>
              <a:t>in production coils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0A394-C48D-474F-AD5E-A6BD11F39D5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29400" y="1143000"/>
            <a:ext cx="2317115" cy="1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BE60B-088B-4A6E-9269-C7721824ADFC}"/>
              </a:ext>
            </a:extLst>
          </p:cNvPr>
          <p:cNvSpPr txBox="1"/>
          <p:nvPr/>
        </p:nvSpPr>
        <p:spPr>
          <a:xfrm>
            <a:off x="8001000" y="2514600"/>
            <a:ext cx="841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FRESCA2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D82C3-90DA-4557-91E7-75CFBDCC3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810" y="3449639"/>
            <a:ext cx="3089486" cy="2317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051063-59D7-45F2-BBEB-4A6D3D0E6E09}"/>
              </a:ext>
            </a:extLst>
          </p:cNvPr>
          <p:cNvSpPr txBox="1"/>
          <p:nvPr/>
        </p:nvSpPr>
        <p:spPr>
          <a:xfrm>
            <a:off x="8098602" y="3152001"/>
            <a:ext cx="4828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HD2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E1E2F1-7F04-472C-AACF-2BD55326ED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61884"/>
            <a:ext cx="4748463" cy="26910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D90712-1A15-4B05-BB04-12FF60F76281}"/>
              </a:ext>
            </a:extLst>
          </p:cNvPr>
          <p:cNvSpPr txBox="1"/>
          <p:nvPr/>
        </p:nvSpPr>
        <p:spPr>
          <a:xfrm>
            <a:off x="5181600" y="3505200"/>
            <a:ext cx="47481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TFD</a:t>
            </a:r>
          </a:p>
        </p:txBody>
      </p:sp>
    </p:spTree>
    <p:extLst>
      <p:ext uri="{BB962C8B-B14F-4D97-AF65-F5344CB8AC3E}">
        <p14:creationId xmlns:p14="http://schemas.microsoft.com/office/powerpoint/2010/main" val="593238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F98B-114E-415A-BF44-7B86229D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89EC-8AD4-4360-AF8A-6EDF1275D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Pole &amp; tooling gaps during winding, reaction impregnation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End-shoes and side rails</a:t>
            </a:r>
          </a:p>
          <a:p>
            <a:endParaRPr lang="en-US" dirty="0"/>
          </a:p>
          <a:p>
            <a:r>
              <a:rPr lang="en-US" dirty="0"/>
              <a:t>Impregnation process</a:t>
            </a:r>
          </a:p>
          <a:p>
            <a:endParaRPr lang="en-US" dirty="0"/>
          </a:p>
          <a:p>
            <a:r>
              <a:rPr lang="en-US" dirty="0"/>
              <a:t>Wedge and wedge extension</a:t>
            </a:r>
          </a:p>
          <a:p>
            <a:endParaRPr lang="en-US" dirty="0"/>
          </a:p>
          <a:p>
            <a:r>
              <a:rPr lang="en-US" dirty="0"/>
              <a:t>Inter-coil spacer</a:t>
            </a:r>
          </a:p>
          <a:p>
            <a:endParaRPr lang="en-US" dirty="0"/>
          </a:p>
          <a:p>
            <a:r>
              <a:rPr lang="en-US" dirty="0"/>
              <a:t>Contact surfaces during assembly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960769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33850</TotalTime>
  <Pages>1</Pages>
  <Words>776</Words>
  <Application>Microsoft Office PowerPoint</Application>
  <PresentationFormat>On-screen Show (4:3)</PresentationFormat>
  <Paragraphs>232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Wingdings</vt:lpstr>
      <vt:lpstr>LBNL</vt:lpstr>
      <vt:lpstr>P. Ferracin   TFD Preliminary Design Review February 16, 2023</vt:lpstr>
      <vt:lpstr>Introduction</vt:lpstr>
      <vt:lpstr>Introduction</vt:lpstr>
      <vt:lpstr>Outline</vt:lpstr>
      <vt:lpstr>Pole and tooling gaps</vt:lpstr>
      <vt:lpstr>Pole and tooling gaps</vt:lpstr>
      <vt:lpstr>Pole and tooling gaps</vt:lpstr>
      <vt:lpstr>Pole and tooling gaps</vt:lpstr>
      <vt:lpstr>Outline</vt:lpstr>
      <vt:lpstr>End-shoes and side rails</vt:lpstr>
      <vt:lpstr>Outline</vt:lpstr>
      <vt:lpstr>Impregnation</vt:lpstr>
      <vt:lpstr>Outline</vt:lpstr>
      <vt:lpstr>Wedge - extension</vt:lpstr>
      <vt:lpstr>Outline</vt:lpstr>
      <vt:lpstr>Inter-coil spacer</vt:lpstr>
      <vt:lpstr>Outline</vt:lpstr>
      <vt:lpstr>Contact surfaces during assembly</vt:lpstr>
      <vt:lpstr>PowerPoint Presentation</vt:lpstr>
      <vt:lpstr>Appendix</vt:lpstr>
      <vt:lpstr>Layer jump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Paolo Ferracin</cp:lastModifiedBy>
  <cp:revision>1313</cp:revision>
  <cp:lastPrinted>2017-02-13T23:14:39Z</cp:lastPrinted>
  <dcterms:created xsi:type="dcterms:W3CDTF">2004-10-30T19:36:16Z</dcterms:created>
  <dcterms:modified xsi:type="dcterms:W3CDTF">2023-02-16T17:07:10Z</dcterms:modified>
</cp:coreProperties>
</file>