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964" r:id="rId3"/>
    <p:sldId id="950" r:id="rId4"/>
    <p:sldId id="982" r:id="rId5"/>
    <p:sldId id="951" r:id="rId6"/>
    <p:sldId id="952" r:id="rId7"/>
    <p:sldId id="966" r:id="rId8"/>
    <p:sldId id="954" r:id="rId9"/>
    <p:sldId id="956" r:id="rId10"/>
    <p:sldId id="953" r:id="rId11"/>
    <p:sldId id="967" r:id="rId12"/>
    <p:sldId id="955" r:id="rId13"/>
    <p:sldId id="960" r:id="rId14"/>
    <p:sldId id="957" r:id="rId15"/>
    <p:sldId id="968" r:id="rId16"/>
    <p:sldId id="958" r:id="rId17"/>
    <p:sldId id="969" r:id="rId18"/>
    <p:sldId id="959" r:id="rId19"/>
    <p:sldId id="961" r:id="rId20"/>
    <p:sldId id="970" r:id="rId21"/>
    <p:sldId id="962" r:id="rId22"/>
    <p:sldId id="978" r:id="rId23"/>
    <p:sldId id="971" r:id="rId24"/>
    <p:sldId id="963" r:id="rId25"/>
    <p:sldId id="973" r:id="rId26"/>
    <p:sldId id="976" r:id="rId27"/>
    <p:sldId id="975" r:id="rId28"/>
    <p:sldId id="977" r:id="rId29"/>
    <p:sldId id="972" r:id="rId30"/>
    <p:sldId id="974" r:id="rId31"/>
    <p:sldId id="938" r:id="rId32"/>
    <p:sldId id="980" r:id="rId33"/>
    <p:sldId id="981" r:id="rId3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C4E2E2"/>
    <a:srgbClr val="E08081"/>
    <a:srgbClr val="5C636D"/>
    <a:srgbClr val="FBAA81"/>
    <a:srgbClr val="8CA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74"/>
  </p:normalViewPr>
  <p:slideViewPr>
    <p:cSldViewPr snapToGrid="0" snapToObjects="1">
      <p:cViewPr varScale="1">
        <p:scale>
          <a:sx n="160" d="100"/>
          <a:sy n="160" d="100"/>
        </p:scale>
        <p:origin x="34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1"/>
      <dgm:spPr/>
    </dgm:pt>
    <dgm:pt modelId="{9802C3DF-236D-4F27-80B3-93183AD9AC3B}" type="pres">
      <dgm:prSet presAssocID="{657099F1-0825-4720-8A41-F2354A2AA34A}" presName="child" presStyleLbl="alignAccFollowNode1" presStyleIdx="0" presStyleCnt="1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3"/>
      <dgm:spPr/>
    </dgm:pt>
    <dgm:pt modelId="{9802C3DF-236D-4F27-80B3-93183AD9AC3B}" type="pres">
      <dgm:prSet presAssocID="{657099F1-0825-4720-8A41-F2354A2AA34A}" presName="child" presStyleLbl="alignAccFollowNode1" presStyleIdx="0" presStyleCnt="3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3"/>
      <dgm:spPr/>
    </dgm:pt>
    <dgm:pt modelId="{222301D5-CDFB-4722-9783-900120F0A4EA}" type="pres">
      <dgm:prSet presAssocID="{E677F686-1B1F-4417-A2DA-FC294EA8C14D}" presName="child" presStyleLbl="alignAccFollowNode1" presStyleIdx="1" presStyleCnt="3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3"/>
      <dgm:spPr/>
    </dgm:pt>
    <dgm:pt modelId="{6C289ED8-870D-4A41-8494-C0454186C732}" type="pres">
      <dgm:prSet presAssocID="{36538976-8BD9-4E66-AF27-65189BEE0064}" presName="child" presStyleLbl="alignAccFollowNode1" presStyleIdx="2" presStyleCnt="3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3"/>
      <dgm:spPr/>
    </dgm:pt>
    <dgm:pt modelId="{9802C3DF-236D-4F27-80B3-93183AD9AC3B}" type="pres">
      <dgm:prSet presAssocID="{657099F1-0825-4720-8A41-F2354A2AA34A}" presName="child" presStyleLbl="alignAccFollowNode1" presStyleIdx="0" presStyleCnt="3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3"/>
      <dgm:spPr/>
    </dgm:pt>
    <dgm:pt modelId="{222301D5-CDFB-4722-9783-900120F0A4EA}" type="pres">
      <dgm:prSet presAssocID="{E677F686-1B1F-4417-A2DA-FC294EA8C14D}" presName="child" presStyleLbl="alignAccFollowNode1" presStyleIdx="1" presStyleCnt="3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3"/>
      <dgm:spPr/>
    </dgm:pt>
    <dgm:pt modelId="{6C289ED8-870D-4A41-8494-C0454186C732}" type="pres">
      <dgm:prSet presAssocID="{36538976-8BD9-4E66-AF27-65189BEE0064}" presName="child" presStyleLbl="alignAccFollowNode1" presStyleIdx="2" presStyleCnt="3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4"/>
      <dgm:spPr/>
    </dgm:pt>
    <dgm:pt modelId="{9802C3DF-236D-4F27-80B3-93183AD9AC3B}" type="pres">
      <dgm:prSet presAssocID="{657099F1-0825-4720-8A41-F2354A2AA34A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4"/>
      <dgm:spPr/>
    </dgm:pt>
    <dgm:pt modelId="{222301D5-CDFB-4722-9783-900120F0A4EA}" type="pres">
      <dgm:prSet presAssocID="{E677F686-1B1F-4417-A2DA-FC294EA8C14D}" presName="child" presStyleLbl="alignAccFollowNode1" presStyleIdx="1" presStyleCnt="4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4"/>
      <dgm:spPr/>
    </dgm:pt>
    <dgm:pt modelId="{6C289ED8-870D-4A41-8494-C0454186C732}" type="pres">
      <dgm:prSet presAssocID="{36538976-8BD9-4E66-AF27-65189BEE0064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4"/>
      <dgm:spPr/>
    </dgm:pt>
    <dgm:pt modelId="{F88CEAB6-F8A6-4359-A9E5-BABE6DA50B08}" type="pres">
      <dgm:prSet presAssocID="{83469709-FD8B-42D4-BA26-D6B5CE61538A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4"/>
      <dgm:spPr/>
    </dgm:pt>
    <dgm:pt modelId="{9802C3DF-236D-4F27-80B3-93183AD9AC3B}" type="pres">
      <dgm:prSet presAssocID="{657099F1-0825-4720-8A41-F2354A2AA34A}" presName="child" presStyleLbl="alignAccFollowNode1" presStyleIdx="0" presStyleCnt="4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4"/>
      <dgm:spPr/>
    </dgm:pt>
    <dgm:pt modelId="{222301D5-CDFB-4722-9783-900120F0A4EA}" type="pres">
      <dgm:prSet presAssocID="{E677F686-1B1F-4417-A2DA-FC294EA8C14D}" presName="child" presStyleLbl="alignAccFollowNode1" presStyleIdx="1" presStyleCnt="4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4"/>
      <dgm:spPr/>
    </dgm:pt>
    <dgm:pt modelId="{6C289ED8-870D-4A41-8494-C0454186C732}" type="pres">
      <dgm:prSet presAssocID="{36538976-8BD9-4E66-AF27-65189BEE0064}" presName="child" presStyleLbl="alignAccFollowNode1" presStyleIdx="2" presStyleCnt="4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4"/>
      <dgm:spPr/>
    </dgm:pt>
    <dgm:pt modelId="{F88CEAB6-F8A6-4359-A9E5-BABE6DA50B08}" type="pres">
      <dgm:prSet presAssocID="{83469709-FD8B-42D4-BA26-D6B5CE61538A}" presName="child" presStyleLbl="alignAccFollowNode1" presStyleIdx="3" presStyleCnt="4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D9162BB6-80D5-4B99-BA91-8E501E12C24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impregnation</a:t>
          </a:r>
        </a:p>
      </dgm:t>
    </dgm:pt>
    <dgm:pt modelId="{ABE78974-B64F-436A-B134-5F240B513BBD}" type="parTrans" cxnId="{8CFD7DC1-2B5B-4F94-922F-652567EF209F}">
      <dgm:prSet/>
      <dgm:spPr/>
      <dgm:t>
        <a:bodyPr/>
        <a:lstStyle/>
        <a:p>
          <a:endParaRPr lang="en-US"/>
        </a:p>
      </dgm:t>
    </dgm:pt>
    <dgm:pt modelId="{02F9CF77-D7B2-4580-9732-E76EEE3926BB}" type="sibTrans" cxnId="{8CFD7DC1-2B5B-4F94-922F-652567EF209F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5"/>
      <dgm:spPr/>
    </dgm:pt>
    <dgm:pt modelId="{9802C3DF-236D-4F27-80B3-93183AD9AC3B}" type="pres">
      <dgm:prSet presAssocID="{657099F1-0825-4720-8A41-F2354A2AA34A}" presName="child" presStyleLbl="alignAccFollowNode1" presStyleIdx="0" presStyleCnt="5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5"/>
      <dgm:spPr/>
    </dgm:pt>
    <dgm:pt modelId="{222301D5-CDFB-4722-9783-900120F0A4EA}" type="pres">
      <dgm:prSet presAssocID="{E677F686-1B1F-4417-A2DA-FC294EA8C14D}" presName="child" presStyleLbl="alignAccFollowNode1" presStyleIdx="1" presStyleCnt="5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5"/>
      <dgm:spPr/>
    </dgm:pt>
    <dgm:pt modelId="{6C289ED8-870D-4A41-8494-C0454186C732}" type="pres">
      <dgm:prSet presAssocID="{36538976-8BD9-4E66-AF27-65189BEE0064}" presName="child" presStyleLbl="alignAccFollowNode1" presStyleIdx="2" presStyleCnt="5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5"/>
      <dgm:spPr/>
    </dgm:pt>
    <dgm:pt modelId="{F88CEAB6-F8A6-4359-A9E5-BABE6DA50B08}" type="pres">
      <dgm:prSet presAssocID="{83469709-FD8B-42D4-BA26-D6B5CE61538A}" presName="child" presStyleLbl="alignAccFollowNode1" presStyleIdx="3" presStyleCnt="5">
        <dgm:presLayoutVars>
          <dgm:chMax val="0"/>
          <dgm:bulletEnabled val="1"/>
        </dgm:presLayoutVars>
      </dgm:prSet>
      <dgm:spPr/>
    </dgm:pt>
    <dgm:pt modelId="{FC4EC5F6-D8BD-416E-A829-8C2C8F8B93F9}" type="pres">
      <dgm:prSet presAssocID="{9F03EC7C-251B-4622-A5D9-66EC1A6C2CBF}" presName="sibTrans" presStyleLbl="sibTrans2D1" presStyleIdx="4" presStyleCnt="5"/>
      <dgm:spPr/>
    </dgm:pt>
    <dgm:pt modelId="{357A69A0-EFB7-4611-AA11-BC33DC9D6144}" type="pres">
      <dgm:prSet presAssocID="{D9162BB6-80D5-4B99-BA91-8E501E12C249}" presName="child" presStyleLbl="alignAccFollowNode1" presStyleIdx="4" presStyleCnt="5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8B92A752-7617-422B-BED2-89A8B664C2B7}" type="presOf" srcId="{9F03EC7C-251B-4622-A5D9-66EC1A6C2CBF}" destId="{FC4EC5F6-D8BD-416E-A829-8C2C8F8B93F9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8CFD7DC1-2B5B-4F94-922F-652567EF209F}" srcId="{D6377C24-9304-4EDD-9387-C636B10DEE98}" destId="{D9162BB6-80D5-4B99-BA91-8E501E12C249}" srcOrd="4" destOrd="0" parTransId="{ABE78974-B64F-436A-B134-5F240B513BBD}" sibTransId="{02F9CF77-D7B2-4580-9732-E76EEE3926BB}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6EFEDA-AA94-435F-AF5B-7860FC45BC51}" type="presOf" srcId="{D9162BB6-80D5-4B99-BA91-8E501E12C249}" destId="{357A69A0-EFB7-4611-AA11-BC33DC9D6144}" srcOrd="0" destOrd="0" presId="urn:microsoft.com/office/officeart/2005/8/layout/lProcess1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  <dgm:cxn modelId="{5F69AADA-3FDC-46E7-BDEE-C37BD1E37997}" type="presParOf" srcId="{7BB8777D-56F6-41A3-8994-A848034DAA71}" destId="{FC4EC5F6-D8BD-416E-A829-8C2C8F8B93F9}" srcOrd="9" destOrd="0" presId="urn:microsoft.com/office/officeart/2005/8/layout/lProcess1"/>
    <dgm:cxn modelId="{E26FAA0A-099C-4B92-8482-0392CA18E8D5}" type="presParOf" srcId="{7BB8777D-56F6-41A3-8994-A848034DAA71}" destId="{357A69A0-EFB7-4611-AA11-BC33DC9D6144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D9162BB6-80D5-4B99-BA91-8E501E12C24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impregnation</a:t>
          </a:r>
        </a:p>
      </dgm:t>
    </dgm:pt>
    <dgm:pt modelId="{ABE78974-B64F-436A-B134-5F240B513BBD}" type="parTrans" cxnId="{8CFD7DC1-2B5B-4F94-922F-652567EF209F}">
      <dgm:prSet/>
      <dgm:spPr/>
      <dgm:t>
        <a:bodyPr/>
        <a:lstStyle/>
        <a:p>
          <a:endParaRPr lang="en-US"/>
        </a:p>
      </dgm:t>
    </dgm:pt>
    <dgm:pt modelId="{02F9CF77-D7B2-4580-9732-E76EEE3926BB}" type="sibTrans" cxnId="{8CFD7DC1-2B5B-4F94-922F-652567EF209F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5"/>
      <dgm:spPr/>
    </dgm:pt>
    <dgm:pt modelId="{9802C3DF-236D-4F27-80B3-93183AD9AC3B}" type="pres">
      <dgm:prSet presAssocID="{657099F1-0825-4720-8A41-F2354A2AA34A}" presName="child" presStyleLbl="alignAccFollowNode1" presStyleIdx="0" presStyleCnt="5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5"/>
      <dgm:spPr/>
    </dgm:pt>
    <dgm:pt modelId="{222301D5-CDFB-4722-9783-900120F0A4EA}" type="pres">
      <dgm:prSet presAssocID="{E677F686-1B1F-4417-A2DA-FC294EA8C14D}" presName="child" presStyleLbl="alignAccFollowNode1" presStyleIdx="1" presStyleCnt="5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5"/>
      <dgm:spPr/>
    </dgm:pt>
    <dgm:pt modelId="{6C289ED8-870D-4A41-8494-C0454186C732}" type="pres">
      <dgm:prSet presAssocID="{36538976-8BD9-4E66-AF27-65189BEE0064}" presName="child" presStyleLbl="alignAccFollowNode1" presStyleIdx="2" presStyleCnt="5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5"/>
      <dgm:spPr/>
    </dgm:pt>
    <dgm:pt modelId="{F88CEAB6-F8A6-4359-A9E5-BABE6DA50B08}" type="pres">
      <dgm:prSet presAssocID="{83469709-FD8B-42D4-BA26-D6B5CE61538A}" presName="child" presStyleLbl="alignAccFollowNode1" presStyleIdx="3" presStyleCnt="5">
        <dgm:presLayoutVars>
          <dgm:chMax val="0"/>
          <dgm:bulletEnabled val="1"/>
        </dgm:presLayoutVars>
      </dgm:prSet>
      <dgm:spPr/>
    </dgm:pt>
    <dgm:pt modelId="{FC4EC5F6-D8BD-416E-A829-8C2C8F8B93F9}" type="pres">
      <dgm:prSet presAssocID="{9F03EC7C-251B-4622-A5D9-66EC1A6C2CBF}" presName="sibTrans" presStyleLbl="sibTrans2D1" presStyleIdx="4" presStyleCnt="5"/>
      <dgm:spPr/>
    </dgm:pt>
    <dgm:pt modelId="{357A69A0-EFB7-4611-AA11-BC33DC9D6144}" type="pres">
      <dgm:prSet presAssocID="{D9162BB6-80D5-4B99-BA91-8E501E12C249}" presName="child" presStyleLbl="alignAccFollowNode1" presStyleIdx="4" presStyleCnt="5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8B92A752-7617-422B-BED2-89A8B664C2B7}" type="presOf" srcId="{9F03EC7C-251B-4622-A5D9-66EC1A6C2CBF}" destId="{FC4EC5F6-D8BD-416E-A829-8C2C8F8B93F9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8CFD7DC1-2B5B-4F94-922F-652567EF209F}" srcId="{D6377C24-9304-4EDD-9387-C636B10DEE98}" destId="{D9162BB6-80D5-4B99-BA91-8E501E12C249}" srcOrd="4" destOrd="0" parTransId="{ABE78974-B64F-436A-B134-5F240B513BBD}" sibTransId="{02F9CF77-D7B2-4580-9732-E76EEE3926BB}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6EFEDA-AA94-435F-AF5B-7860FC45BC51}" type="presOf" srcId="{D9162BB6-80D5-4B99-BA91-8E501E12C249}" destId="{357A69A0-EFB7-4611-AA11-BC33DC9D6144}" srcOrd="0" destOrd="0" presId="urn:microsoft.com/office/officeart/2005/8/layout/lProcess1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  <dgm:cxn modelId="{5F69AADA-3FDC-46E7-BDEE-C37BD1E37997}" type="presParOf" srcId="{7BB8777D-56F6-41A3-8994-A848034DAA71}" destId="{FC4EC5F6-D8BD-416E-A829-8C2C8F8B93F9}" srcOrd="9" destOrd="0" presId="urn:microsoft.com/office/officeart/2005/8/layout/lProcess1"/>
    <dgm:cxn modelId="{E26FAA0A-099C-4B92-8482-0392CA18E8D5}" type="presParOf" srcId="{7BB8777D-56F6-41A3-8994-A848034DAA71}" destId="{357A69A0-EFB7-4611-AA11-BC33DC9D6144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D9162BB6-80D5-4B99-BA91-8E501E12C24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impregnation</a:t>
          </a:r>
        </a:p>
      </dgm:t>
    </dgm:pt>
    <dgm:pt modelId="{ABE78974-B64F-436A-B134-5F240B513BBD}" type="parTrans" cxnId="{8CFD7DC1-2B5B-4F94-922F-652567EF209F}">
      <dgm:prSet/>
      <dgm:spPr/>
      <dgm:t>
        <a:bodyPr/>
        <a:lstStyle/>
        <a:p>
          <a:endParaRPr lang="en-US"/>
        </a:p>
      </dgm:t>
    </dgm:pt>
    <dgm:pt modelId="{02F9CF77-D7B2-4580-9732-E76EEE3926BB}" type="sibTrans" cxnId="{8CFD7DC1-2B5B-4F94-922F-652567EF209F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5"/>
      <dgm:spPr/>
    </dgm:pt>
    <dgm:pt modelId="{9802C3DF-236D-4F27-80B3-93183AD9AC3B}" type="pres">
      <dgm:prSet presAssocID="{657099F1-0825-4720-8A41-F2354A2AA34A}" presName="child" presStyleLbl="alignAccFollowNode1" presStyleIdx="0" presStyleCnt="5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5"/>
      <dgm:spPr/>
    </dgm:pt>
    <dgm:pt modelId="{222301D5-CDFB-4722-9783-900120F0A4EA}" type="pres">
      <dgm:prSet presAssocID="{E677F686-1B1F-4417-A2DA-FC294EA8C14D}" presName="child" presStyleLbl="alignAccFollowNode1" presStyleIdx="1" presStyleCnt="5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5"/>
      <dgm:spPr/>
    </dgm:pt>
    <dgm:pt modelId="{6C289ED8-870D-4A41-8494-C0454186C732}" type="pres">
      <dgm:prSet presAssocID="{36538976-8BD9-4E66-AF27-65189BEE0064}" presName="child" presStyleLbl="alignAccFollowNode1" presStyleIdx="2" presStyleCnt="5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5"/>
      <dgm:spPr/>
    </dgm:pt>
    <dgm:pt modelId="{F88CEAB6-F8A6-4359-A9E5-BABE6DA50B08}" type="pres">
      <dgm:prSet presAssocID="{83469709-FD8B-42D4-BA26-D6B5CE61538A}" presName="child" presStyleLbl="alignAccFollowNode1" presStyleIdx="3" presStyleCnt="5">
        <dgm:presLayoutVars>
          <dgm:chMax val="0"/>
          <dgm:bulletEnabled val="1"/>
        </dgm:presLayoutVars>
      </dgm:prSet>
      <dgm:spPr/>
    </dgm:pt>
    <dgm:pt modelId="{FC4EC5F6-D8BD-416E-A829-8C2C8F8B93F9}" type="pres">
      <dgm:prSet presAssocID="{9F03EC7C-251B-4622-A5D9-66EC1A6C2CBF}" presName="sibTrans" presStyleLbl="sibTrans2D1" presStyleIdx="4" presStyleCnt="5"/>
      <dgm:spPr/>
    </dgm:pt>
    <dgm:pt modelId="{357A69A0-EFB7-4611-AA11-BC33DC9D6144}" type="pres">
      <dgm:prSet presAssocID="{D9162BB6-80D5-4B99-BA91-8E501E12C249}" presName="child" presStyleLbl="alignAccFollowNode1" presStyleIdx="4" presStyleCnt="5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8B92A752-7617-422B-BED2-89A8B664C2B7}" type="presOf" srcId="{9F03EC7C-251B-4622-A5D9-66EC1A6C2CBF}" destId="{FC4EC5F6-D8BD-416E-A829-8C2C8F8B93F9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8CFD7DC1-2B5B-4F94-922F-652567EF209F}" srcId="{D6377C24-9304-4EDD-9387-C636B10DEE98}" destId="{D9162BB6-80D5-4B99-BA91-8E501E12C249}" srcOrd="4" destOrd="0" parTransId="{ABE78974-B64F-436A-B134-5F240B513BBD}" sibTransId="{02F9CF77-D7B2-4580-9732-E76EEE3926BB}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6EFEDA-AA94-435F-AF5B-7860FC45BC51}" type="presOf" srcId="{D9162BB6-80D5-4B99-BA91-8E501E12C249}" destId="{357A69A0-EFB7-4611-AA11-BC33DC9D6144}" srcOrd="0" destOrd="0" presId="urn:microsoft.com/office/officeart/2005/8/layout/lProcess1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  <dgm:cxn modelId="{5F69AADA-3FDC-46E7-BDEE-C37BD1E37997}" type="presParOf" srcId="{7BB8777D-56F6-41A3-8994-A848034DAA71}" destId="{FC4EC5F6-D8BD-416E-A829-8C2C8F8B93F9}" srcOrd="9" destOrd="0" presId="urn:microsoft.com/office/officeart/2005/8/layout/lProcess1"/>
    <dgm:cxn modelId="{E26FAA0A-099C-4B92-8482-0392CA18E8D5}" type="presParOf" srcId="{7BB8777D-56F6-41A3-8994-A848034DAA71}" destId="{357A69A0-EFB7-4611-AA11-BC33DC9D6144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D9162BB6-80D5-4B99-BA91-8E501E12C24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impregnation</a:t>
          </a:r>
        </a:p>
      </dgm:t>
    </dgm:pt>
    <dgm:pt modelId="{ABE78974-B64F-436A-B134-5F240B513BBD}" type="parTrans" cxnId="{8CFD7DC1-2B5B-4F94-922F-652567EF209F}">
      <dgm:prSet/>
      <dgm:spPr/>
      <dgm:t>
        <a:bodyPr/>
        <a:lstStyle/>
        <a:p>
          <a:endParaRPr lang="en-US"/>
        </a:p>
      </dgm:t>
    </dgm:pt>
    <dgm:pt modelId="{02F9CF77-D7B2-4580-9732-E76EEE3926BB}" type="sibTrans" cxnId="{8CFD7DC1-2B5B-4F94-922F-652567EF209F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5"/>
      <dgm:spPr/>
    </dgm:pt>
    <dgm:pt modelId="{9802C3DF-236D-4F27-80B3-93183AD9AC3B}" type="pres">
      <dgm:prSet presAssocID="{657099F1-0825-4720-8A41-F2354A2AA34A}" presName="child" presStyleLbl="alignAccFollowNode1" presStyleIdx="0" presStyleCnt="5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5"/>
      <dgm:spPr/>
    </dgm:pt>
    <dgm:pt modelId="{222301D5-CDFB-4722-9783-900120F0A4EA}" type="pres">
      <dgm:prSet presAssocID="{E677F686-1B1F-4417-A2DA-FC294EA8C14D}" presName="child" presStyleLbl="alignAccFollowNode1" presStyleIdx="1" presStyleCnt="5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5"/>
      <dgm:spPr/>
    </dgm:pt>
    <dgm:pt modelId="{6C289ED8-870D-4A41-8494-C0454186C732}" type="pres">
      <dgm:prSet presAssocID="{36538976-8BD9-4E66-AF27-65189BEE0064}" presName="child" presStyleLbl="alignAccFollowNode1" presStyleIdx="2" presStyleCnt="5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5"/>
      <dgm:spPr/>
    </dgm:pt>
    <dgm:pt modelId="{F88CEAB6-F8A6-4359-A9E5-BABE6DA50B08}" type="pres">
      <dgm:prSet presAssocID="{83469709-FD8B-42D4-BA26-D6B5CE61538A}" presName="child" presStyleLbl="alignAccFollowNode1" presStyleIdx="3" presStyleCnt="5">
        <dgm:presLayoutVars>
          <dgm:chMax val="0"/>
          <dgm:bulletEnabled val="1"/>
        </dgm:presLayoutVars>
      </dgm:prSet>
      <dgm:spPr/>
    </dgm:pt>
    <dgm:pt modelId="{FC4EC5F6-D8BD-416E-A829-8C2C8F8B93F9}" type="pres">
      <dgm:prSet presAssocID="{9F03EC7C-251B-4622-A5D9-66EC1A6C2CBF}" presName="sibTrans" presStyleLbl="sibTrans2D1" presStyleIdx="4" presStyleCnt="5"/>
      <dgm:spPr/>
    </dgm:pt>
    <dgm:pt modelId="{357A69A0-EFB7-4611-AA11-BC33DC9D6144}" type="pres">
      <dgm:prSet presAssocID="{D9162BB6-80D5-4B99-BA91-8E501E12C249}" presName="child" presStyleLbl="alignAccFollowNode1" presStyleIdx="4" presStyleCnt="5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8B92A752-7617-422B-BED2-89A8B664C2B7}" type="presOf" srcId="{9F03EC7C-251B-4622-A5D9-66EC1A6C2CBF}" destId="{FC4EC5F6-D8BD-416E-A829-8C2C8F8B93F9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8CFD7DC1-2B5B-4F94-922F-652567EF209F}" srcId="{D6377C24-9304-4EDD-9387-C636B10DEE98}" destId="{D9162BB6-80D5-4B99-BA91-8E501E12C249}" srcOrd="4" destOrd="0" parTransId="{ABE78974-B64F-436A-B134-5F240B513BBD}" sibTransId="{02F9CF77-D7B2-4580-9732-E76EEE3926BB}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6EFEDA-AA94-435F-AF5B-7860FC45BC51}" type="presOf" srcId="{D9162BB6-80D5-4B99-BA91-8E501E12C249}" destId="{357A69A0-EFB7-4611-AA11-BC33DC9D6144}" srcOrd="0" destOrd="0" presId="urn:microsoft.com/office/officeart/2005/8/layout/lProcess1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  <dgm:cxn modelId="{5F69AADA-3FDC-46E7-BDEE-C37BD1E37997}" type="presParOf" srcId="{7BB8777D-56F6-41A3-8994-A848034DAA71}" destId="{FC4EC5F6-D8BD-416E-A829-8C2C8F8B93F9}" srcOrd="9" destOrd="0" presId="urn:microsoft.com/office/officeart/2005/8/layout/lProcess1"/>
    <dgm:cxn modelId="{E26FAA0A-099C-4B92-8482-0392CA18E8D5}" type="presParOf" srcId="{7BB8777D-56F6-41A3-8994-A848034DAA71}" destId="{357A69A0-EFB7-4611-AA11-BC33DC9D6144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D9162BB6-80D5-4B99-BA91-8E501E12C24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impregnation</a:t>
          </a:r>
        </a:p>
      </dgm:t>
    </dgm:pt>
    <dgm:pt modelId="{ABE78974-B64F-436A-B134-5F240B513BBD}" type="parTrans" cxnId="{8CFD7DC1-2B5B-4F94-922F-652567EF209F}">
      <dgm:prSet/>
      <dgm:spPr/>
      <dgm:t>
        <a:bodyPr/>
        <a:lstStyle/>
        <a:p>
          <a:endParaRPr lang="en-US"/>
        </a:p>
      </dgm:t>
    </dgm:pt>
    <dgm:pt modelId="{02F9CF77-D7B2-4580-9732-E76EEE3926BB}" type="sibTrans" cxnId="{8CFD7DC1-2B5B-4F94-922F-652567EF209F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5"/>
      <dgm:spPr/>
    </dgm:pt>
    <dgm:pt modelId="{9802C3DF-236D-4F27-80B3-93183AD9AC3B}" type="pres">
      <dgm:prSet presAssocID="{657099F1-0825-4720-8A41-F2354A2AA34A}" presName="child" presStyleLbl="alignAccFollowNode1" presStyleIdx="0" presStyleCnt="5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5"/>
      <dgm:spPr/>
    </dgm:pt>
    <dgm:pt modelId="{222301D5-CDFB-4722-9783-900120F0A4EA}" type="pres">
      <dgm:prSet presAssocID="{E677F686-1B1F-4417-A2DA-FC294EA8C14D}" presName="child" presStyleLbl="alignAccFollowNode1" presStyleIdx="1" presStyleCnt="5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5"/>
      <dgm:spPr/>
    </dgm:pt>
    <dgm:pt modelId="{6C289ED8-870D-4A41-8494-C0454186C732}" type="pres">
      <dgm:prSet presAssocID="{36538976-8BD9-4E66-AF27-65189BEE0064}" presName="child" presStyleLbl="alignAccFollowNode1" presStyleIdx="2" presStyleCnt="5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5"/>
      <dgm:spPr/>
    </dgm:pt>
    <dgm:pt modelId="{F88CEAB6-F8A6-4359-A9E5-BABE6DA50B08}" type="pres">
      <dgm:prSet presAssocID="{83469709-FD8B-42D4-BA26-D6B5CE61538A}" presName="child" presStyleLbl="alignAccFollowNode1" presStyleIdx="3" presStyleCnt="5">
        <dgm:presLayoutVars>
          <dgm:chMax val="0"/>
          <dgm:bulletEnabled val="1"/>
        </dgm:presLayoutVars>
      </dgm:prSet>
      <dgm:spPr/>
    </dgm:pt>
    <dgm:pt modelId="{FC4EC5F6-D8BD-416E-A829-8C2C8F8B93F9}" type="pres">
      <dgm:prSet presAssocID="{9F03EC7C-251B-4622-A5D9-66EC1A6C2CBF}" presName="sibTrans" presStyleLbl="sibTrans2D1" presStyleIdx="4" presStyleCnt="5"/>
      <dgm:spPr/>
    </dgm:pt>
    <dgm:pt modelId="{357A69A0-EFB7-4611-AA11-BC33DC9D6144}" type="pres">
      <dgm:prSet presAssocID="{D9162BB6-80D5-4B99-BA91-8E501E12C249}" presName="child" presStyleLbl="alignAccFollowNode1" presStyleIdx="4" presStyleCnt="5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8B92A752-7617-422B-BED2-89A8B664C2B7}" type="presOf" srcId="{9F03EC7C-251B-4622-A5D9-66EC1A6C2CBF}" destId="{FC4EC5F6-D8BD-416E-A829-8C2C8F8B93F9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8CFD7DC1-2B5B-4F94-922F-652567EF209F}" srcId="{D6377C24-9304-4EDD-9387-C636B10DEE98}" destId="{D9162BB6-80D5-4B99-BA91-8E501E12C249}" srcOrd="4" destOrd="0" parTransId="{ABE78974-B64F-436A-B134-5F240B513BBD}" sibTransId="{02F9CF77-D7B2-4580-9732-E76EEE3926BB}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6EFEDA-AA94-435F-AF5B-7860FC45BC51}" type="presOf" srcId="{D9162BB6-80D5-4B99-BA91-8E501E12C249}" destId="{357A69A0-EFB7-4611-AA11-BC33DC9D6144}" srcOrd="0" destOrd="0" presId="urn:microsoft.com/office/officeart/2005/8/layout/lProcess1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  <dgm:cxn modelId="{5F69AADA-3FDC-46E7-BDEE-C37BD1E37997}" type="presParOf" srcId="{7BB8777D-56F6-41A3-8994-A848034DAA71}" destId="{FC4EC5F6-D8BD-416E-A829-8C2C8F8B93F9}" srcOrd="9" destOrd="0" presId="urn:microsoft.com/office/officeart/2005/8/layout/lProcess1"/>
    <dgm:cxn modelId="{E26FAA0A-099C-4B92-8482-0392CA18E8D5}" type="presParOf" srcId="{7BB8777D-56F6-41A3-8994-A848034DAA71}" destId="{357A69A0-EFB7-4611-AA11-BC33DC9D6144}" srcOrd="10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36538976-8BD9-4E66-AF27-65189BEE0064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reaction</a:t>
          </a:r>
        </a:p>
      </dgm:t>
    </dgm:pt>
    <dgm:pt modelId="{DB9249EE-036D-46A8-B9C1-C33900D3B426}" type="parTrans" cxnId="{884F1FD5-57AF-4FF8-94B0-6F8689DAE5C7}">
      <dgm:prSet/>
      <dgm:spPr/>
      <dgm:t>
        <a:bodyPr/>
        <a:lstStyle/>
        <a:p>
          <a:endParaRPr lang="en-US"/>
        </a:p>
      </dgm:t>
    </dgm:pt>
    <dgm:pt modelId="{FEB5A222-381E-4313-A347-6E186265D46D}" type="sibTrans" cxnId="{884F1FD5-57AF-4FF8-94B0-6F8689DAE5C7}">
      <dgm:prSet/>
      <dgm:spPr/>
      <dgm:t>
        <a:bodyPr/>
        <a:lstStyle/>
        <a:p>
          <a:endParaRPr lang="en-US"/>
        </a:p>
      </dgm:t>
    </dgm:pt>
    <dgm:pt modelId="{83469709-FD8B-42D4-BA26-D6B5CE61538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Reaction</a:t>
          </a:r>
        </a:p>
      </dgm:t>
    </dgm:pt>
    <dgm:pt modelId="{9C487005-812B-4851-819E-587A234144F1}" type="parTrans" cxnId="{635E52F8-2AC7-4B87-AD32-2CAFB504B9F0}">
      <dgm:prSet/>
      <dgm:spPr/>
      <dgm:t>
        <a:bodyPr/>
        <a:lstStyle/>
        <a:p>
          <a:endParaRPr lang="en-US"/>
        </a:p>
      </dgm:t>
    </dgm:pt>
    <dgm:pt modelId="{9F03EC7C-251B-4622-A5D9-66EC1A6C2CBF}" type="sibTrans" cxnId="{635E52F8-2AC7-4B87-AD32-2CAFB504B9F0}">
      <dgm:prSet/>
      <dgm:spPr/>
      <dgm:t>
        <a:bodyPr/>
        <a:lstStyle/>
        <a:p>
          <a:endParaRPr lang="en-US"/>
        </a:p>
      </dgm:t>
    </dgm:pt>
    <dgm:pt modelId="{D9162BB6-80D5-4B99-BA91-8E501E12C249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impregnation</a:t>
          </a:r>
        </a:p>
      </dgm:t>
    </dgm:pt>
    <dgm:pt modelId="{ABE78974-B64F-436A-B134-5F240B513BBD}" type="parTrans" cxnId="{8CFD7DC1-2B5B-4F94-922F-652567EF209F}">
      <dgm:prSet/>
      <dgm:spPr/>
      <dgm:t>
        <a:bodyPr/>
        <a:lstStyle/>
        <a:p>
          <a:endParaRPr lang="en-US"/>
        </a:p>
      </dgm:t>
    </dgm:pt>
    <dgm:pt modelId="{02F9CF77-D7B2-4580-9732-E76EEE3926BB}" type="sibTrans" cxnId="{8CFD7DC1-2B5B-4F94-922F-652567EF209F}">
      <dgm:prSet/>
      <dgm:spPr/>
      <dgm:t>
        <a:bodyPr/>
        <a:lstStyle/>
        <a:p>
          <a:endParaRPr lang="en-US"/>
        </a:p>
      </dgm:t>
    </dgm:pt>
    <dgm:pt modelId="{AD524780-2E4D-4B44-BFE3-9039E7416B45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Impregnation</a:t>
          </a:r>
        </a:p>
      </dgm:t>
    </dgm:pt>
    <dgm:pt modelId="{287B4D71-A5E6-4C8F-AAC7-60CD95E5AD71}" type="parTrans" cxnId="{76C9D679-EC3A-46AA-87D1-90B668DBD4E3}">
      <dgm:prSet/>
      <dgm:spPr/>
      <dgm:t>
        <a:bodyPr/>
        <a:lstStyle/>
        <a:p>
          <a:endParaRPr lang="en-US"/>
        </a:p>
      </dgm:t>
    </dgm:pt>
    <dgm:pt modelId="{E12C5C0C-6101-41E5-A1C1-20A1D7C0572E}" type="sibTrans" cxnId="{76C9D679-EC3A-46AA-87D1-90B668DBD4E3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6"/>
      <dgm:spPr/>
    </dgm:pt>
    <dgm:pt modelId="{9802C3DF-236D-4F27-80B3-93183AD9AC3B}" type="pres">
      <dgm:prSet presAssocID="{657099F1-0825-4720-8A41-F2354A2AA34A}" presName="child" presStyleLbl="alignAccFollowNode1" presStyleIdx="0" presStyleCnt="6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6"/>
      <dgm:spPr/>
    </dgm:pt>
    <dgm:pt modelId="{222301D5-CDFB-4722-9783-900120F0A4EA}" type="pres">
      <dgm:prSet presAssocID="{E677F686-1B1F-4417-A2DA-FC294EA8C14D}" presName="child" presStyleLbl="alignAccFollowNode1" presStyleIdx="1" presStyleCnt="6">
        <dgm:presLayoutVars>
          <dgm:chMax val="0"/>
          <dgm:bulletEnabled val="1"/>
        </dgm:presLayoutVars>
      </dgm:prSet>
      <dgm:spPr/>
    </dgm:pt>
    <dgm:pt modelId="{EDA9F50A-161B-46EB-818F-00846D5999FC}" type="pres">
      <dgm:prSet presAssocID="{9F7DFD09-C3B0-4BB3-B51D-9B457D403759}" presName="sibTrans" presStyleLbl="sibTrans2D1" presStyleIdx="2" presStyleCnt="6"/>
      <dgm:spPr/>
    </dgm:pt>
    <dgm:pt modelId="{6C289ED8-870D-4A41-8494-C0454186C732}" type="pres">
      <dgm:prSet presAssocID="{36538976-8BD9-4E66-AF27-65189BEE0064}" presName="child" presStyleLbl="alignAccFollowNode1" presStyleIdx="2" presStyleCnt="6">
        <dgm:presLayoutVars>
          <dgm:chMax val="0"/>
          <dgm:bulletEnabled val="1"/>
        </dgm:presLayoutVars>
      </dgm:prSet>
      <dgm:spPr/>
    </dgm:pt>
    <dgm:pt modelId="{9A987D71-A781-4293-956E-DED370B85B97}" type="pres">
      <dgm:prSet presAssocID="{FEB5A222-381E-4313-A347-6E186265D46D}" presName="sibTrans" presStyleLbl="sibTrans2D1" presStyleIdx="3" presStyleCnt="6"/>
      <dgm:spPr/>
    </dgm:pt>
    <dgm:pt modelId="{F88CEAB6-F8A6-4359-A9E5-BABE6DA50B08}" type="pres">
      <dgm:prSet presAssocID="{83469709-FD8B-42D4-BA26-D6B5CE61538A}" presName="child" presStyleLbl="alignAccFollowNode1" presStyleIdx="3" presStyleCnt="6">
        <dgm:presLayoutVars>
          <dgm:chMax val="0"/>
          <dgm:bulletEnabled val="1"/>
        </dgm:presLayoutVars>
      </dgm:prSet>
      <dgm:spPr/>
    </dgm:pt>
    <dgm:pt modelId="{FC4EC5F6-D8BD-416E-A829-8C2C8F8B93F9}" type="pres">
      <dgm:prSet presAssocID="{9F03EC7C-251B-4622-A5D9-66EC1A6C2CBF}" presName="sibTrans" presStyleLbl="sibTrans2D1" presStyleIdx="4" presStyleCnt="6"/>
      <dgm:spPr/>
    </dgm:pt>
    <dgm:pt modelId="{357A69A0-EFB7-4611-AA11-BC33DC9D6144}" type="pres">
      <dgm:prSet presAssocID="{D9162BB6-80D5-4B99-BA91-8E501E12C249}" presName="child" presStyleLbl="alignAccFollowNode1" presStyleIdx="4" presStyleCnt="6">
        <dgm:presLayoutVars>
          <dgm:chMax val="0"/>
          <dgm:bulletEnabled val="1"/>
        </dgm:presLayoutVars>
      </dgm:prSet>
      <dgm:spPr/>
    </dgm:pt>
    <dgm:pt modelId="{016CE921-573C-425C-8D5B-7AB0E9CE9655}" type="pres">
      <dgm:prSet presAssocID="{02F9CF77-D7B2-4580-9732-E76EEE3926BB}" presName="sibTrans" presStyleLbl="sibTrans2D1" presStyleIdx="5" presStyleCnt="6"/>
      <dgm:spPr/>
    </dgm:pt>
    <dgm:pt modelId="{6617384C-2F5C-4C6E-970A-CB96B9890DC6}" type="pres">
      <dgm:prSet presAssocID="{AD524780-2E4D-4B44-BFE3-9039E7416B45}" presName="child" presStyleLbl="alignAccFollowNode1" presStyleIdx="5" presStyleCnt="6">
        <dgm:presLayoutVars>
          <dgm:chMax val="0"/>
          <dgm:bulletEnabled val="1"/>
        </dgm:presLayoutVars>
      </dgm:prSet>
      <dgm:spPr/>
    </dgm:pt>
  </dgm:ptLst>
  <dgm:cxnLst>
    <dgm:cxn modelId="{B3A15D10-3298-4DB6-ACCD-80C58475C4C7}" type="presOf" srcId="{FEB5A222-381E-4313-A347-6E186265D46D}" destId="{9A987D71-A781-4293-956E-DED370B85B97}" srcOrd="0" destOrd="0" presId="urn:microsoft.com/office/officeart/2005/8/layout/lProcess1"/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7B4CF663-13CA-476D-9C7A-34F94D93C6A5}" type="presOf" srcId="{83469709-FD8B-42D4-BA26-D6B5CE61538A}" destId="{F88CEAB6-F8A6-4359-A9E5-BABE6DA50B08}" srcOrd="0" destOrd="0" presId="urn:microsoft.com/office/officeart/2005/8/layout/lProcess1"/>
    <dgm:cxn modelId="{4DAEA044-026C-489C-8E4B-E06A1B026F92}" type="presOf" srcId="{36538976-8BD9-4E66-AF27-65189BEE0064}" destId="{6C289ED8-870D-4A41-8494-C0454186C732}" srcOrd="0" destOrd="0" presId="urn:microsoft.com/office/officeart/2005/8/layout/lProcess1"/>
    <dgm:cxn modelId="{A238D74E-22FD-4553-B8D9-9A86BCB36BE0}" type="presOf" srcId="{AD524780-2E4D-4B44-BFE3-9039E7416B45}" destId="{6617384C-2F5C-4C6E-970A-CB96B9890DC6}" srcOrd="0" destOrd="0" presId="urn:microsoft.com/office/officeart/2005/8/layout/lProcess1"/>
    <dgm:cxn modelId="{8B92A752-7617-422B-BED2-89A8B664C2B7}" type="presOf" srcId="{9F03EC7C-251B-4622-A5D9-66EC1A6C2CBF}" destId="{FC4EC5F6-D8BD-416E-A829-8C2C8F8B93F9}" srcOrd="0" destOrd="0" presId="urn:microsoft.com/office/officeart/2005/8/layout/lProcess1"/>
    <dgm:cxn modelId="{76C9D679-EC3A-46AA-87D1-90B668DBD4E3}" srcId="{D6377C24-9304-4EDD-9387-C636B10DEE98}" destId="{AD524780-2E4D-4B44-BFE3-9039E7416B45}" srcOrd="5" destOrd="0" parTransId="{287B4D71-A5E6-4C8F-AAC7-60CD95E5AD71}" sibTransId="{E12C5C0C-6101-41E5-A1C1-20A1D7C0572E}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B32939D-1DE6-4530-9237-098F082C297A}" type="presOf" srcId="{02F9CF77-D7B2-4580-9732-E76EEE3926BB}" destId="{016CE921-573C-425C-8D5B-7AB0E9CE9655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8CFD7DC1-2B5B-4F94-922F-652567EF209F}" srcId="{D6377C24-9304-4EDD-9387-C636B10DEE98}" destId="{D9162BB6-80D5-4B99-BA91-8E501E12C249}" srcOrd="4" destOrd="0" parTransId="{ABE78974-B64F-436A-B134-5F240B513BBD}" sibTransId="{02F9CF77-D7B2-4580-9732-E76EEE3926BB}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884F1FD5-57AF-4FF8-94B0-6F8689DAE5C7}" srcId="{D6377C24-9304-4EDD-9387-C636B10DEE98}" destId="{36538976-8BD9-4E66-AF27-65189BEE0064}" srcOrd="2" destOrd="0" parTransId="{DB9249EE-036D-46A8-B9C1-C33900D3B426}" sibTransId="{FEB5A222-381E-4313-A347-6E186265D46D}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6EFEDA-AA94-435F-AF5B-7860FC45BC51}" type="presOf" srcId="{D9162BB6-80D5-4B99-BA91-8E501E12C249}" destId="{357A69A0-EFB7-4611-AA11-BC33DC9D6144}" srcOrd="0" destOrd="0" presId="urn:microsoft.com/office/officeart/2005/8/layout/lProcess1"/>
    <dgm:cxn modelId="{950CFCDF-0E4C-4E51-93A7-917D60D402C5}" type="presOf" srcId="{9F7DFD09-C3B0-4BB3-B51D-9B457D403759}" destId="{EDA9F50A-161B-46EB-818F-00846D5999FC}" srcOrd="0" destOrd="0" presId="urn:microsoft.com/office/officeart/2005/8/layout/lProcess1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635E52F8-2AC7-4B87-AD32-2CAFB504B9F0}" srcId="{D6377C24-9304-4EDD-9387-C636B10DEE98}" destId="{83469709-FD8B-42D4-BA26-D6B5CE61538A}" srcOrd="3" destOrd="0" parTransId="{9C487005-812B-4851-819E-587A234144F1}" sibTransId="{9F03EC7C-251B-4622-A5D9-66EC1A6C2CBF}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  <dgm:cxn modelId="{1B592937-2F54-44D6-80B4-877125667190}" type="presParOf" srcId="{7BB8777D-56F6-41A3-8994-A848034DAA71}" destId="{EDA9F50A-161B-46EB-818F-00846D5999FC}" srcOrd="5" destOrd="0" presId="urn:microsoft.com/office/officeart/2005/8/layout/lProcess1"/>
    <dgm:cxn modelId="{015E849C-1765-4061-892A-EAB051F1F9C1}" type="presParOf" srcId="{7BB8777D-56F6-41A3-8994-A848034DAA71}" destId="{6C289ED8-870D-4A41-8494-C0454186C732}" srcOrd="6" destOrd="0" presId="urn:microsoft.com/office/officeart/2005/8/layout/lProcess1"/>
    <dgm:cxn modelId="{7323A086-B283-4F9D-BC81-49280993E81A}" type="presParOf" srcId="{7BB8777D-56F6-41A3-8994-A848034DAA71}" destId="{9A987D71-A781-4293-956E-DED370B85B97}" srcOrd="7" destOrd="0" presId="urn:microsoft.com/office/officeart/2005/8/layout/lProcess1"/>
    <dgm:cxn modelId="{1ACA9059-FA13-4C80-9693-043BE4F41D54}" type="presParOf" srcId="{7BB8777D-56F6-41A3-8994-A848034DAA71}" destId="{F88CEAB6-F8A6-4359-A9E5-BABE6DA50B08}" srcOrd="8" destOrd="0" presId="urn:microsoft.com/office/officeart/2005/8/layout/lProcess1"/>
    <dgm:cxn modelId="{5F69AADA-3FDC-46E7-BDEE-C37BD1E37997}" type="presParOf" srcId="{7BB8777D-56F6-41A3-8994-A848034DAA71}" destId="{FC4EC5F6-D8BD-416E-A829-8C2C8F8B93F9}" srcOrd="9" destOrd="0" presId="urn:microsoft.com/office/officeart/2005/8/layout/lProcess1"/>
    <dgm:cxn modelId="{E26FAA0A-099C-4B92-8482-0392CA18E8D5}" type="presParOf" srcId="{7BB8777D-56F6-41A3-8994-A848034DAA71}" destId="{357A69A0-EFB7-4611-AA11-BC33DC9D6144}" srcOrd="10" destOrd="0" presId="urn:microsoft.com/office/officeart/2005/8/layout/lProcess1"/>
    <dgm:cxn modelId="{F6F34811-56EA-42DE-B2C3-03D438438F63}" type="presParOf" srcId="{7BB8777D-56F6-41A3-8994-A848034DAA71}" destId="{016CE921-573C-425C-8D5B-7AB0E9CE9655}" srcOrd="11" destOrd="0" presId="urn:microsoft.com/office/officeart/2005/8/layout/lProcess1"/>
    <dgm:cxn modelId="{1B27CF1F-0CB8-4390-AB9D-BB26ACB75811}" type="presParOf" srcId="{7BB8777D-56F6-41A3-8994-A848034DAA71}" destId="{6617384C-2F5C-4C6E-970A-CB96B9890DC6}" srcOrd="1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1"/>
      <dgm:spPr/>
    </dgm:pt>
    <dgm:pt modelId="{9802C3DF-236D-4F27-80B3-93183AD9AC3B}" type="pres">
      <dgm:prSet presAssocID="{657099F1-0825-4720-8A41-F2354A2AA34A}" presName="child" presStyleLbl="alignAccFollowNode1" presStyleIdx="0" presStyleCnt="1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1"/>
      <dgm:spPr/>
    </dgm:pt>
    <dgm:pt modelId="{9802C3DF-236D-4F27-80B3-93183AD9AC3B}" type="pres">
      <dgm:prSet presAssocID="{657099F1-0825-4720-8A41-F2354A2AA34A}" presName="child" presStyleLbl="alignAccFollowNode1" presStyleIdx="0" presStyleCnt="1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1"/>
      <dgm:spPr/>
    </dgm:pt>
    <dgm:pt modelId="{9802C3DF-236D-4F27-80B3-93183AD9AC3B}" type="pres">
      <dgm:prSet presAssocID="{657099F1-0825-4720-8A41-F2354A2AA34A}" presName="child" presStyleLbl="alignAccFollowNode1" presStyleIdx="0" presStyleCnt="1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1"/>
      <dgm:spPr/>
    </dgm:pt>
    <dgm:pt modelId="{9802C3DF-236D-4F27-80B3-93183AD9AC3B}" type="pres">
      <dgm:prSet presAssocID="{657099F1-0825-4720-8A41-F2354A2AA34A}" presName="child" presStyleLbl="alignAccFollowNode1" presStyleIdx="0" presStyleCnt="1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1"/>
      <dgm:spPr/>
    </dgm:pt>
    <dgm:pt modelId="{9802C3DF-236D-4F27-80B3-93183AD9AC3B}" type="pres">
      <dgm:prSet presAssocID="{657099F1-0825-4720-8A41-F2354A2AA34A}" presName="child" presStyleLbl="alignAccFollowNode1" presStyleIdx="0" presStyleCnt="1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1"/>
      <dgm:spPr/>
    </dgm:pt>
    <dgm:pt modelId="{9802C3DF-236D-4F27-80B3-93183AD9AC3B}" type="pres">
      <dgm:prSet presAssocID="{657099F1-0825-4720-8A41-F2354A2AA34A}" presName="child" presStyleLbl="alignAccFollowNode1" presStyleIdx="0" presStyleCnt="1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1"/>
      <dgm:spPr/>
    </dgm:pt>
    <dgm:pt modelId="{9802C3DF-236D-4F27-80B3-93183AD9AC3B}" type="pres">
      <dgm:prSet presAssocID="{657099F1-0825-4720-8A41-F2354A2AA34A}" presName="child" presStyleLbl="alignAccFollowNode1" presStyleIdx="0" presStyleCnt="1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9E3AD4F-F620-4A1C-9F6C-5A2C427C4EFF}" type="doc">
      <dgm:prSet loTypeId="urn:microsoft.com/office/officeart/2005/8/layout/lProcess1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377C24-9304-4EDD-9387-C636B10DEE98}">
      <dgm:prSet phldrT="[Text]" custT="1"/>
      <dgm:spPr/>
      <dgm:t>
        <a:bodyPr/>
        <a:lstStyle/>
        <a:p>
          <a:r>
            <a:rPr lang="en-US" sz="1600" dirty="0"/>
            <a:t>Coil fabrication</a:t>
          </a:r>
        </a:p>
      </dgm:t>
    </dgm:pt>
    <dgm:pt modelId="{A8498E13-B1A3-4CFE-BC54-3657708E3291}" type="parTrans" cxnId="{40E70FD9-57FE-4A69-B3A9-268608EEFBA3}">
      <dgm:prSet/>
      <dgm:spPr/>
      <dgm:t>
        <a:bodyPr/>
        <a:lstStyle/>
        <a:p>
          <a:endParaRPr lang="en-US" sz="1600"/>
        </a:p>
      </dgm:t>
    </dgm:pt>
    <dgm:pt modelId="{8C450E28-633F-4647-8C93-4A5229D2A72A}" type="sibTrans" cxnId="{40E70FD9-57FE-4A69-B3A9-268608EEFBA3}">
      <dgm:prSet/>
      <dgm:spPr/>
      <dgm:t>
        <a:bodyPr/>
        <a:lstStyle/>
        <a:p>
          <a:endParaRPr lang="en-US" sz="1600"/>
        </a:p>
      </dgm:t>
    </dgm:pt>
    <dgm:pt modelId="{657099F1-0825-4720-8A41-F2354A2AA34A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Preparation for winding</a:t>
          </a:r>
        </a:p>
      </dgm:t>
    </dgm:pt>
    <dgm:pt modelId="{188A7E72-D6E8-4FA9-9C29-DEC8901EF8B3}" type="parTrans" cxnId="{A9A366FD-FD6A-4D10-8745-D36C06AF23DD}">
      <dgm:prSet/>
      <dgm:spPr/>
      <dgm:t>
        <a:bodyPr/>
        <a:lstStyle/>
        <a:p>
          <a:endParaRPr lang="en-US" sz="1600"/>
        </a:p>
      </dgm:t>
    </dgm:pt>
    <dgm:pt modelId="{71459CBB-13FA-4D42-A739-8C0C401070C0}" type="sibTrans" cxnId="{A9A366FD-FD6A-4D10-8745-D36C06AF23DD}">
      <dgm:prSet/>
      <dgm:spPr/>
      <dgm:t>
        <a:bodyPr/>
        <a:lstStyle/>
        <a:p>
          <a:endParaRPr lang="en-US" sz="1600"/>
        </a:p>
      </dgm:t>
    </dgm:pt>
    <dgm:pt modelId="{E677F686-1B1F-4417-A2DA-FC294EA8C14D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>
            <a:alpha val="50000"/>
          </a:schemeClr>
        </a:solidFill>
        <a:ln>
          <a:noFill/>
        </a:ln>
      </dgm:spPr>
      <dgm:t>
        <a:bodyPr/>
        <a:lstStyle/>
        <a:p>
          <a:r>
            <a:rPr lang="en-US" sz="1600" dirty="0"/>
            <a:t>Winding</a:t>
          </a:r>
        </a:p>
      </dgm:t>
    </dgm:pt>
    <dgm:pt modelId="{EBFE36ED-F4A7-41F7-9E84-C771367F39AD}" type="parTrans" cxnId="{D9BE967D-8210-436D-BC66-AED2B0D15586}">
      <dgm:prSet/>
      <dgm:spPr/>
      <dgm:t>
        <a:bodyPr/>
        <a:lstStyle/>
        <a:p>
          <a:endParaRPr lang="en-US"/>
        </a:p>
      </dgm:t>
    </dgm:pt>
    <dgm:pt modelId="{9F7DFD09-C3B0-4BB3-B51D-9B457D403759}" type="sibTrans" cxnId="{D9BE967D-8210-436D-BC66-AED2B0D15586}">
      <dgm:prSet/>
      <dgm:spPr/>
      <dgm:t>
        <a:bodyPr/>
        <a:lstStyle/>
        <a:p>
          <a:endParaRPr lang="en-US"/>
        </a:p>
      </dgm:t>
    </dgm:pt>
    <dgm:pt modelId="{97B4CFEE-D867-4D51-9A19-1D01D5F87BB6}" type="pres">
      <dgm:prSet presAssocID="{C9E3AD4F-F620-4A1C-9F6C-5A2C427C4EFF}" presName="Name0" presStyleCnt="0">
        <dgm:presLayoutVars>
          <dgm:dir/>
          <dgm:animLvl val="lvl"/>
          <dgm:resizeHandles val="exact"/>
        </dgm:presLayoutVars>
      </dgm:prSet>
      <dgm:spPr/>
    </dgm:pt>
    <dgm:pt modelId="{7BB8777D-56F6-41A3-8994-A848034DAA71}" type="pres">
      <dgm:prSet presAssocID="{D6377C24-9304-4EDD-9387-C636B10DEE98}" presName="vertFlow" presStyleCnt="0"/>
      <dgm:spPr/>
    </dgm:pt>
    <dgm:pt modelId="{1D2D0C22-682C-4C65-9C43-0B163CE945A4}" type="pres">
      <dgm:prSet presAssocID="{D6377C24-9304-4EDD-9387-C636B10DEE98}" presName="header" presStyleLbl="node1" presStyleIdx="0" presStyleCnt="1"/>
      <dgm:spPr/>
    </dgm:pt>
    <dgm:pt modelId="{30542763-607F-4B2A-A9C4-49F73995DE3D}" type="pres">
      <dgm:prSet presAssocID="{188A7E72-D6E8-4FA9-9C29-DEC8901EF8B3}" presName="parTrans" presStyleLbl="sibTrans2D1" presStyleIdx="0" presStyleCnt="2"/>
      <dgm:spPr/>
    </dgm:pt>
    <dgm:pt modelId="{9802C3DF-236D-4F27-80B3-93183AD9AC3B}" type="pres">
      <dgm:prSet presAssocID="{657099F1-0825-4720-8A41-F2354A2AA34A}" presName="child" presStyleLbl="alignAccFollowNode1" presStyleIdx="0" presStyleCnt="2">
        <dgm:presLayoutVars>
          <dgm:chMax val="0"/>
          <dgm:bulletEnabled val="1"/>
        </dgm:presLayoutVars>
      </dgm:prSet>
      <dgm:spPr/>
    </dgm:pt>
    <dgm:pt modelId="{AC950AE3-0608-4F47-B77A-18AF3A91AEA2}" type="pres">
      <dgm:prSet presAssocID="{71459CBB-13FA-4D42-A739-8C0C401070C0}" presName="sibTrans" presStyleLbl="sibTrans2D1" presStyleIdx="1" presStyleCnt="2"/>
      <dgm:spPr/>
    </dgm:pt>
    <dgm:pt modelId="{222301D5-CDFB-4722-9783-900120F0A4EA}" type="pres">
      <dgm:prSet presAssocID="{E677F686-1B1F-4417-A2DA-FC294EA8C14D}" presName="child" presStyleLbl="alignAccFollowNode1" presStyleIdx="1" presStyleCnt="2">
        <dgm:presLayoutVars>
          <dgm:chMax val="0"/>
          <dgm:bulletEnabled val="1"/>
        </dgm:presLayoutVars>
      </dgm:prSet>
      <dgm:spPr/>
    </dgm:pt>
  </dgm:ptLst>
  <dgm:cxnLst>
    <dgm:cxn modelId="{CE3BF65B-1C43-4EC0-B002-D458A95A2725}" type="presOf" srcId="{D6377C24-9304-4EDD-9387-C636B10DEE98}" destId="{1D2D0C22-682C-4C65-9C43-0B163CE945A4}" srcOrd="0" destOrd="0" presId="urn:microsoft.com/office/officeart/2005/8/layout/lProcess1"/>
    <dgm:cxn modelId="{D9BE967D-8210-436D-BC66-AED2B0D15586}" srcId="{D6377C24-9304-4EDD-9387-C636B10DEE98}" destId="{E677F686-1B1F-4417-A2DA-FC294EA8C14D}" srcOrd="1" destOrd="0" parTransId="{EBFE36ED-F4A7-41F7-9E84-C771367F39AD}" sibTransId="{9F7DFD09-C3B0-4BB3-B51D-9B457D403759}"/>
    <dgm:cxn modelId="{86F6D5A7-C7CA-4CD9-B323-8410E034364B}" type="presOf" srcId="{657099F1-0825-4720-8A41-F2354A2AA34A}" destId="{9802C3DF-236D-4F27-80B3-93183AD9AC3B}" srcOrd="0" destOrd="0" presId="urn:microsoft.com/office/officeart/2005/8/layout/lProcess1"/>
    <dgm:cxn modelId="{CB4DB3AF-B30B-4EDC-8DC6-5F183B527F41}" type="presOf" srcId="{71459CBB-13FA-4D42-A739-8C0C401070C0}" destId="{AC950AE3-0608-4F47-B77A-18AF3A91AEA2}" srcOrd="0" destOrd="0" presId="urn:microsoft.com/office/officeart/2005/8/layout/lProcess1"/>
    <dgm:cxn modelId="{0B4898C9-AD6B-4C99-840A-3522577B8BCF}" type="presOf" srcId="{C9E3AD4F-F620-4A1C-9F6C-5A2C427C4EFF}" destId="{97B4CFEE-D867-4D51-9A19-1D01D5F87BB6}" srcOrd="0" destOrd="0" presId="urn:microsoft.com/office/officeart/2005/8/layout/lProcess1"/>
    <dgm:cxn modelId="{53302FD5-A799-4924-8811-AC3C2C4D9B78}" type="presOf" srcId="{E677F686-1B1F-4417-A2DA-FC294EA8C14D}" destId="{222301D5-CDFB-4722-9783-900120F0A4EA}" srcOrd="0" destOrd="0" presId="urn:microsoft.com/office/officeart/2005/8/layout/lProcess1"/>
    <dgm:cxn modelId="{40E70FD9-57FE-4A69-B3A9-268608EEFBA3}" srcId="{C9E3AD4F-F620-4A1C-9F6C-5A2C427C4EFF}" destId="{D6377C24-9304-4EDD-9387-C636B10DEE98}" srcOrd="0" destOrd="0" parTransId="{A8498E13-B1A3-4CFE-BC54-3657708E3291}" sibTransId="{8C450E28-633F-4647-8C93-4A5229D2A72A}"/>
    <dgm:cxn modelId="{1FA926EF-290E-4575-B757-4FCB8ECF5A11}" type="presOf" srcId="{188A7E72-D6E8-4FA9-9C29-DEC8901EF8B3}" destId="{30542763-607F-4B2A-A9C4-49F73995DE3D}" srcOrd="0" destOrd="0" presId="urn:microsoft.com/office/officeart/2005/8/layout/lProcess1"/>
    <dgm:cxn modelId="{A9A366FD-FD6A-4D10-8745-D36C06AF23DD}" srcId="{D6377C24-9304-4EDD-9387-C636B10DEE98}" destId="{657099F1-0825-4720-8A41-F2354A2AA34A}" srcOrd="0" destOrd="0" parTransId="{188A7E72-D6E8-4FA9-9C29-DEC8901EF8B3}" sibTransId="{71459CBB-13FA-4D42-A739-8C0C401070C0}"/>
    <dgm:cxn modelId="{7609EDA9-E022-4836-A632-15E6B910D8EF}" type="presParOf" srcId="{97B4CFEE-D867-4D51-9A19-1D01D5F87BB6}" destId="{7BB8777D-56F6-41A3-8994-A848034DAA71}" srcOrd="0" destOrd="0" presId="urn:microsoft.com/office/officeart/2005/8/layout/lProcess1"/>
    <dgm:cxn modelId="{8C38D9EC-3148-45E3-A3E1-1BDCBB70B799}" type="presParOf" srcId="{7BB8777D-56F6-41A3-8994-A848034DAA71}" destId="{1D2D0C22-682C-4C65-9C43-0B163CE945A4}" srcOrd="0" destOrd="0" presId="urn:microsoft.com/office/officeart/2005/8/layout/lProcess1"/>
    <dgm:cxn modelId="{A5F14ED0-2504-4736-B226-74CA38D52AD6}" type="presParOf" srcId="{7BB8777D-56F6-41A3-8994-A848034DAA71}" destId="{30542763-607F-4B2A-A9C4-49F73995DE3D}" srcOrd="1" destOrd="0" presId="urn:microsoft.com/office/officeart/2005/8/layout/lProcess1"/>
    <dgm:cxn modelId="{F84B5A15-B6BC-42D2-A41F-1703BA68DBE0}" type="presParOf" srcId="{7BB8777D-56F6-41A3-8994-A848034DAA71}" destId="{9802C3DF-236D-4F27-80B3-93183AD9AC3B}" srcOrd="2" destOrd="0" presId="urn:microsoft.com/office/officeart/2005/8/layout/lProcess1"/>
    <dgm:cxn modelId="{E3A0CD80-74D3-4653-9C69-4A88C7A2AA31}" type="presParOf" srcId="{7BB8777D-56F6-41A3-8994-A848034DAA71}" destId="{AC950AE3-0608-4F47-B77A-18AF3A91AEA2}" srcOrd="3" destOrd="0" presId="urn:microsoft.com/office/officeart/2005/8/layout/lProcess1"/>
    <dgm:cxn modelId="{8DEC6AAD-2BC8-43C7-B678-0EE200C16747}" type="presParOf" srcId="{7BB8777D-56F6-41A3-8994-A848034DAA71}" destId="{222301D5-CDFB-4722-9783-900120F0A4EA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80548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400140"/>
        <a:ext cx="1736141" cy="4146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197927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210828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67695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805484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2400140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86626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981895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994796"/>
        <a:ext cx="1736141" cy="4146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197927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210828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67695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805484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2400140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86626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981895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994796"/>
        <a:ext cx="1736141" cy="41468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900599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913500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37962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49525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508156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97428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2089911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2102812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56893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68456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697468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316359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3279222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3292123"/>
        <a:ext cx="1736141" cy="4146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900599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913500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37962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49525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508156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97428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2089911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2102812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56893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68456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697468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316359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3279222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3292123"/>
        <a:ext cx="1736141" cy="41468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603271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616172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08229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19792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210828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67695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1805484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400140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286626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298189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2994796"/>
        <a:ext cx="1736141" cy="414683"/>
      </dsp:txXfrm>
    </dsp:sp>
    <dsp:sp modelId="{FC4EC5F6-D8BD-416E-A829-8C2C8F8B93F9}">
      <dsp:nvSpPr>
        <dsp:cNvPr id="0" name=""/>
        <dsp:cNvSpPr/>
      </dsp:nvSpPr>
      <dsp:spPr>
        <a:xfrm rot="5400000">
          <a:off x="842986" y="346092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A69A0-EFB7-4611-AA11-BC33DC9D6144}">
      <dsp:nvSpPr>
        <dsp:cNvPr id="0" name=""/>
        <dsp:cNvSpPr/>
      </dsp:nvSpPr>
      <dsp:spPr>
        <a:xfrm>
          <a:off x="557" y="3576550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impregnation</a:t>
          </a:r>
        </a:p>
      </dsp:txBody>
      <dsp:txXfrm>
        <a:off x="13458" y="3589451"/>
        <a:ext cx="1736141" cy="4146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603271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616172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08229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19792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210828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67695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1805484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400140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286626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298189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2994796"/>
        <a:ext cx="1736141" cy="414683"/>
      </dsp:txXfrm>
    </dsp:sp>
    <dsp:sp modelId="{FC4EC5F6-D8BD-416E-A829-8C2C8F8B93F9}">
      <dsp:nvSpPr>
        <dsp:cNvPr id="0" name=""/>
        <dsp:cNvSpPr/>
      </dsp:nvSpPr>
      <dsp:spPr>
        <a:xfrm rot="5400000">
          <a:off x="842986" y="346092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A69A0-EFB7-4611-AA11-BC33DC9D6144}">
      <dsp:nvSpPr>
        <dsp:cNvPr id="0" name=""/>
        <dsp:cNvSpPr/>
      </dsp:nvSpPr>
      <dsp:spPr>
        <a:xfrm>
          <a:off x="557" y="3576550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impregnation</a:t>
          </a:r>
        </a:p>
      </dsp:txBody>
      <dsp:txXfrm>
        <a:off x="13458" y="3589451"/>
        <a:ext cx="1736141" cy="41468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603271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616172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08229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19792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210828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67695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1805484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400140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286626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298189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2994796"/>
        <a:ext cx="1736141" cy="414683"/>
      </dsp:txXfrm>
    </dsp:sp>
    <dsp:sp modelId="{FC4EC5F6-D8BD-416E-A829-8C2C8F8B93F9}">
      <dsp:nvSpPr>
        <dsp:cNvPr id="0" name=""/>
        <dsp:cNvSpPr/>
      </dsp:nvSpPr>
      <dsp:spPr>
        <a:xfrm rot="5400000">
          <a:off x="842986" y="346092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A69A0-EFB7-4611-AA11-BC33DC9D6144}">
      <dsp:nvSpPr>
        <dsp:cNvPr id="0" name=""/>
        <dsp:cNvSpPr/>
      </dsp:nvSpPr>
      <dsp:spPr>
        <a:xfrm>
          <a:off x="557" y="3576550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impregnation</a:t>
          </a:r>
        </a:p>
      </dsp:txBody>
      <dsp:txXfrm>
        <a:off x="13458" y="3589451"/>
        <a:ext cx="1736141" cy="41468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603271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616172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08229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19792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210828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67695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1805484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400140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286626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298189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2994796"/>
        <a:ext cx="1736141" cy="414683"/>
      </dsp:txXfrm>
    </dsp:sp>
    <dsp:sp modelId="{FC4EC5F6-D8BD-416E-A829-8C2C8F8B93F9}">
      <dsp:nvSpPr>
        <dsp:cNvPr id="0" name=""/>
        <dsp:cNvSpPr/>
      </dsp:nvSpPr>
      <dsp:spPr>
        <a:xfrm rot="5400000">
          <a:off x="842986" y="346092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A69A0-EFB7-4611-AA11-BC33DC9D6144}">
      <dsp:nvSpPr>
        <dsp:cNvPr id="0" name=""/>
        <dsp:cNvSpPr/>
      </dsp:nvSpPr>
      <dsp:spPr>
        <a:xfrm>
          <a:off x="557" y="3576550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impregnation</a:t>
          </a:r>
        </a:p>
      </dsp:txBody>
      <dsp:txXfrm>
        <a:off x="13458" y="3589451"/>
        <a:ext cx="1736141" cy="41468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603271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616172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08229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119792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1210828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67695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1805484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400140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286626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298189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2994796"/>
        <a:ext cx="1736141" cy="414683"/>
      </dsp:txXfrm>
    </dsp:sp>
    <dsp:sp modelId="{FC4EC5F6-D8BD-416E-A829-8C2C8F8B93F9}">
      <dsp:nvSpPr>
        <dsp:cNvPr id="0" name=""/>
        <dsp:cNvSpPr/>
      </dsp:nvSpPr>
      <dsp:spPr>
        <a:xfrm rot="5400000">
          <a:off x="842986" y="346092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A69A0-EFB7-4611-AA11-BC33DC9D6144}">
      <dsp:nvSpPr>
        <dsp:cNvPr id="0" name=""/>
        <dsp:cNvSpPr/>
      </dsp:nvSpPr>
      <dsp:spPr>
        <a:xfrm>
          <a:off x="557" y="3576550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impregnation</a:t>
          </a:r>
        </a:p>
      </dsp:txBody>
      <dsp:txXfrm>
        <a:off x="13458" y="3589451"/>
        <a:ext cx="1736141" cy="41468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30594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31884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78497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900599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913500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1379627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1495255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1508156"/>
        <a:ext cx="1736141" cy="414683"/>
      </dsp:txXfrm>
    </dsp:sp>
    <dsp:sp modelId="{EDA9F50A-161B-46EB-818F-00846D5999FC}">
      <dsp:nvSpPr>
        <dsp:cNvPr id="0" name=""/>
        <dsp:cNvSpPr/>
      </dsp:nvSpPr>
      <dsp:spPr>
        <a:xfrm rot="5400000">
          <a:off x="842986" y="197428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89ED8-870D-4A41-8494-C0454186C732}">
      <dsp:nvSpPr>
        <dsp:cNvPr id="0" name=""/>
        <dsp:cNvSpPr/>
      </dsp:nvSpPr>
      <dsp:spPr>
        <a:xfrm>
          <a:off x="557" y="2089911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reaction</a:t>
          </a:r>
        </a:p>
      </dsp:txBody>
      <dsp:txXfrm>
        <a:off x="13458" y="2102812"/>
        <a:ext cx="1736141" cy="414683"/>
      </dsp:txXfrm>
    </dsp:sp>
    <dsp:sp modelId="{9A987D71-A781-4293-956E-DED370B85B97}">
      <dsp:nvSpPr>
        <dsp:cNvPr id="0" name=""/>
        <dsp:cNvSpPr/>
      </dsp:nvSpPr>
      <dsp:spPr>
        <a:xfrm rot="5400000">
          <a:off x="842986" y="256893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CEAB6-F8A6-4359-A9E5-BABE6DA50B08}">
      <dsp:nvSpPr>
        <dsp:cNvPr id="0" name=""/>
        <dsp:cNvSpPr/>
      </dsp:nvSpPr>
      <dsp:spPr>
        <a:xfrm>
          <a:off x="557" y="2684567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Reaction</a:t>
          </a:r>
        </a:p>
      </dsp:txBody>
      <dsp:txXfrm>
        <a:off x="13458" y="2697468"/>
        <a:ext cx="1736141" cy="414683"/>
      </dsp:txXfrm>
    </dsp:sp>
    <dsp:sp modelId="{FC4EC5F6-D8BD-416E-A829-8C2C8F8B93F9}">
      <dsp:nvSpPr>
        <dsp:cNvPr id="0" name=""/>
        <dsp:cNvSpPr/>
      </dsp:nvSpPr>
      <dsp:spPr>
        <a:xfrm rot="5400000">
          <a:off x="842986" y="3163595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A69A0-EFB7-4611-AA11-BC33DC9D6144}">
      <dsp:nvSpPr>
        <dsp:cNvPr id="0" name=""/>
        <dsp:cNvSpPr/>
      </dsp:nvSpPr>
      <dsp:spPr>
        <a:xfrm>
          <a:off x="557" y="3279222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impregnation</a:t>
          </a:r>
        </a:p>
      </dsp:txBody>
      <dsp:txXfrm>
        <a:off x="13458" y="3292123"/>
        <a:ext cx="1736141" cy="414683"/>
      </dsp:txXfrm>
    </dsp:sp>
    <dsp:sp modelId="{016CE921-573C-425C-8D5B-7AB0E9CE9655}">
      <dsp:nvSpPr>
        <dsp:cNvPr id="0" name=""/>
        <dsp:cNvSpPr/>
      </dsp:nvSpPr>
      <dsp:spPr>
        <a:xfrm rot="5400000">
          <a:off x="842986" y="375825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7384C-2F5C-4C6E-970A-CB96B9890DC6}">
      <dsp:nvSpPr>
        <dsp:cNvPr id="0" name=""/>
        <dsp:cNvSpPr/>
      </dsp:nvSpPr>
      <dsp:spPr>
        <a:xfrm>
          <a:off x="557" y="3873878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Impregnation</a:t>
          </a:r>
        </a:p>
      </dsp:txBody>
      <dsp:txXfrm>
        <a:off x="13458" y="3886779"/>
        <a:ext cx="1736141" cy="414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80548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400140"/>
        <a:ext cx="1736141" cy="414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80548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400140"/>
        <a:ext cx="1736141" cy="4146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80548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400140"/>
        <a:ext cx="1736141" cy="4146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80548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400140"/>
        <a:ext cx="1736141" cy="4146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80548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400140"/>
        <a:ext cx="1736141" cy="41468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80548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400140"/>
        <a:ext cx="1736141" cy="4146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792583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805484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2271611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387239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400140"/>
        <a:ext cx="1736141" cy="41468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D0C22-682C-4C65-9C43-0B163CE945A4}">
      <dsp:nvSpPr>
        <dsp:cNvPr id="0" name=""/>
        <dsp:cNvSpPr/>
      </dsp:nvSpPr>
      <dsp:spPr>
        <a:xfrm>
          <a:off x="557" y="1495255"/>
          <a:ext cx="1761943" cy="44048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Coil fabrication</a:t>
          </a:r>
        </a:p>
      </dsp:txBody>
      <dsp:txXfrm>
        <a:off x="13458" y="1508156"/>
        <a:ext cx="1736141" cy="414683"/>
      </dsp:txXfrm>
    </dsp:sp>
    <dsp:sp modelId="{30542763-607F-4B2A-A9C4-49F73995DE3D}">
      <dsp:nvSpPr>
        <dsp:cNvPr id="0" name=""/>
        <dsp:cNvSpPr/>
      </dsp:nvSpPr>
      <dsp:spPr>
        <a:xfrm rot="5400000">
          <a:off x="842986" y="1974283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2C3DF-236D-4F27-80B3-93183AD9AC3B}">
      <dsp:nvSpPr>
        <dsp:cNvPr id="0" name=""/>
        <dsp:cNvSpPr/>
      </dsp:nvSpPr>
      <dsp:spPr>
        <a:xfrm>
          <a:off x="557" y="2089911"/>
          <a:ext cx="1761943" cy="440485"/>
        </a:xfrm>
        <a:prstGeom prst="roundRect">
          <a:avLst>
            <a:gd name="adj" fmla="val 10000"/>
          </a:avLst>
        </a:prstGeom>
        <a:solidFill>
          <a:schemeClr val="accent3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Preparation for winding</a:t>
          </a:r>
        </a:p>
      </dsp:txBody>
      <dsp:txXfrm>
        <a:off x="13458" y="2102812"/>
        <a:ext cx="1736141" cy="414683"/>
      </dsp:txXfrm>
    </dsp:sp>
    <dsp:sp modelId="{AC950AE3-0608-4F47-B77A-18AF3A91AEA2}">
      <dsp:nvSpPr>
        <dsp:cNvPr id="0" name=""/>
        <dsp:cNvSpPr/>
      </dsp:nvSpPr>
      <dsp:spPr>
        <a:xfrm rot="5400000">
          <a:off x="842986" y="2568939"/>
          <a:ext cx="77085" cy="77085"/>
        </a:xfrm>
        <a:prstGeom prst="rightArrow">
          <a:avLst>
            <a:gd name="adj1" fmla="val 667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2301D5-CDFB-4722-9783-900120F0A4EA}">
      <dsp:nvSpPr>
        <dsp:cNvPr id="0" name=""/>
        <dsp:cNvSpPr/>
      </dsp:nvSpPr>
      <dsp:spPr>
        <a:xfrm>
          <a:off x="557" y="2684567"/>
          <a:ext cx="1761943" cy="440485"/>
        </a:xfrm>
        <a:prstGeom prst="roundRect">
          <a:avLst>
            <a:gd name="adj" fmla="val 10000"/>
          </a:avLst>
        </a:prstGeom>
        <a:solidFill>
          <a:schemeClr val="accent6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Winding</a:t>
          </a:r>
        </a:p>
      </dsp:txBody>
      <dsp:txXfrm>
        <a:off x="13458" y="2697468"/>
        <a:ext cx="1736141" cy="4146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9" name="Shape 3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1pPr>
    <a:lvl2pPr indent="2286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2pPr>
    <a:lvl3pPr indent="4572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3pPr>
    <a:lvl4pPr indent="6858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4pPr>
    <a:lvl5pPr indent="9144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5pPr>
    <a:lvl6pPr indent="11430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6pPr>
    <a:lvl7pPr indent="13716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7pPr>
    <a:lvl8pPr indent="16002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8pPr>
    <a:lvl9pPr indent="1828800" defTabSz="457200" latinLnBrk="0">
      <a:spcBef>
        <a:spcPts val="400"/>
      </a:spcBef>
      <a:defRPr sz="1200">
        <a:latin typeface="+mj-lt"/>
        <a:ea typeface="+mj-ea"/>
        <a:cs typeface="+mj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"/><Relationship Id="rId4" Type="http://schemas.openxmlformats.org/officeDocument/2006/relationships/image" Target="../media/image3.t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9"/>
          <p:cNvGrpSpPr/>
          <p:nvPr/>
        </p:nvGrpSpPr>
        <p:grpSpPr>
          <a:xfrm>
            <a:off x="-211627" y="-142629"/>
            <a:ext cx="12597296" cy="7137993"/>
            <a:chOff x="0" y="0"/>
            <a:chExt cx="12597294" cy="7137992"/>
          </a:xfrm>
        </p:grpSpPr>
        <p:grpSp>
          <p:nvGrpSpPr>
            <p:cNvPr id="161" name="Group 10"/>
            <p:cNvGrpSpPr/>
            <p:nvPr/>
          </p:nvGrpSpPr>
          <p:grpSpPr>
            <a:xfrm>
              <a:off x="835367" y="7015877"/>
              <a:ext cx="10957156" cy="122116"/>
              <a:chOff x="0" y="0"/>
              <a:chExt cx="10957155" cy="122115"/>
            </a:xfrm>
          </p:grpSpPr>
          <p:sp>
            <p:nvSpPr>
              <p:cNvPr id="153" name="Straight Connector 38"/>
              <p:cNvSpPr/>
              <p:nvPr/>
            </p:nvSpPr>
            <p:spPr>
              <a:xfrm flipH="1">
                <a:off x="0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54" name="Straight Connector 39"/>
              <p:cNvSpPr/>
              <p:nvPr/>
            </p:nvSpPr>
            <p:spPr>
              <a:xfrm>
                <a:off x="1095715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157" name="Group 40"/>
              <p:cNvGrpSpPr/>
              <p:nvPr/>
            </p:nvGrpSpPr>
            <p:grpSpPr>
              <a:xfrm>
                <a:off x="6996259" y="0"/>
                <a:ext cx="609601" cy="122116"/>
                <a:chOff x="0" y="0"/>
                <a:chExt cx="609599" cy="122115"/>
              </a:xfrm>
            </p:grpSpPr>
            <p:sp>
              <p:nvSpPr>
                <p:cNvPr id="155" name="Straight Connector 44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6" name="Straight Connector 45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0" name="Group 41"/>
              <p:cNvGrpSpPr/>
              <p:nvPr/>
            </p:nvGrpSpPr>
            <p:grpSpPr>
              <a:xfrm>
                <a:off x="3338659" y="0"/>
                <a:ext cx="609601" cy="122116"/>
                <a:chOff x="0" y="0"/>
                <a:chExt cx="609599" cy="122115"/>
              </a:xfrm>
            </p:grpSpPr>
            <p:sp>
              <p:nvSpPr>
                <p:cNvPr id="158" name="Straight Connector 42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9" name="Straight Connector 43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70" name="Group 11"/>
            <p:cNvGrpSpPr/>
            <p:nvPr/>
          </p:nvGrpSpPr>
          <p:grpSpPr>
            <a:xfrm>
              <a:off x="835367" y="0"/>
              <a:ext cx="10957156" cy="122116"/>
              <a:chOff x="0" y="0"/>
              <a:chExt cx="10957155" cy="122115"/>
            </a:xfrm>
          </p:grpSpPr>
          <p:sp>
            <p:nvSpPr>
              <p:cNvPr id="162" name="Straight Connector 30"/>
              <p:cNvSpPr/>
              <p:nvPr/>
            </p:nvSpPr>
            <p:spPr>
              <a:xfrm flipH="1">
                <a:off x="0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Straight Connector 31"/>
              <p:cNvSpPr/>
              <p:nvPr/>
            </p:nvSpPr>
            <p:spPr>
              <a:xfrm>
                <a:off x="1095715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166" name="Group 32"/>
              <p:cNvGrpSpPr/>
              <p:nvPr/>
            </p:nvGrpSpPr>
            <p:grpSpPr>
              <a:xfrm>
                <a:off x="6996259" y="0"/>
                <a:ext cx="609601" cy="122116"/>
                <a:chOff x="0" y="0"/>
                <a:chExt cx="609599" cy="122115"/>
              </a:xfrm>
            </p:grpSpPr>
            <p:sp>
              <p:nvSpPr>
                <p:cNvPr id="164" name="Straight Connector 36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5" name="Straight Connector 37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9" name="Group 33"/>
              <p:cNvGrpSpPr/>
              <p:nvPr/>
            </p:nvGrpSpPr>
            <p:grpSpPr>
              <a:xfrm>
                <a:off x="3338659" y="0"/>
                <a:ext cx="609601" cy="122116"/>
                <a:chOff x="0" y="0"/>
                <a:chExt cx="609599" cy="122115"/>
              </a:xfrm>
            </p:grpSpPr>
            <p:sp>
              <p:nvSpPr>
                <p:cNvPr id="167" name="Straight Connector 34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8" name="Straight Connector 35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77" name="Group 12"/>
            <p:cNvGrpSpPr/>
            <p:nvPr/>
          </p:nvGrpSpPr>
          <p:grpSpPr>
            <a:xfrm>
              <a:off x="0" y="1285059"/>
              <a:ext cx="163456" cy="5029135"/>
              <a:chOff x="0" y="0"/>
              <a:chExt cx="163455" cy="5029134"/>
            </a:xfrm>
          </p:grpSpPr>
          <p:sp>
            <p:nvSpPr>
              <p:cNvPr id="171" name="Straight Connector 24"/>
              <p:cNvSpPr/>
              <p:nvPr/>
            </p:nvSpPr>
            <p:spPr>
              <a:xfrm flipH="1" flipV="1">
                <a:off x="635" y="0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Straight Connector 25"/>
              <p:cNvSpPr/>
              <p:nvPr/>
            </p:nvSpPr>
            <p:spPr>
              <a:xfrm flipH="1">
                <a:off x="635" y="457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Straight Connector 26"/>
              <p:cNvSpPr/>
              <p:nvPr/>
            </p:nvSpPr>
            <p:spPr>
              <a:xfrm flipH="1">
                <a:off x="635" y="5029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Straight Connector 27"/>
              <p:cNvSpPr/>
              <p:nvPr/>
            </p:nvSpPr>
            <p:spPr>
              <a:xfrm flipH="1">
                <a:off x="0" y="2933216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5" name="Straight Connector 28"/>
              <p:cNvSpPr/>
              <p:nvPr/>
            </p:nvSpPr>
            <p:spPr>
              <a:xfrm flipH="1">
                <a:off x="0" y="2537015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6" name="Straight Connector 54"/>
              <p:cNvSpPr/>
              <p:nvPr/>
            </p:nvSpPr>
            <p:spPr>
              <a:xfrm flipH="1">
                <a:off x="0" y="4631449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84" name="Group 13"/>
            <p:cNvGrpSpPr/>
            <p:nvPr/>
          </p:nvGrpSpPr>
          <p:grpSpPr>
            <a:xfrm>
              <a:off x="12433839" y="1285059"/>
              <a:ext cx="163456" cy="5029135"/>
              <a:chOff x="0" y="0"/>
              <a:chExt cx="163455" cy="5029134"/>
            </a:xfrm>
          </p:grpSpPr>
          <p:sp>
            <p:nvSpPr>
              <p:cNvPr id="178" name="Straight Connector 16"/>
              <p:cNvSpPr/>
              <p:nvPr/>
            </p:nvSpPr>
            <p:spPr>
              <a:xfrm flipH="1" flipV="1">
                <a:off x="635" y="0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79" name="Straight Connector 17"/>
              <p:cNvSpPr/>
              <p:nvPr/>
            </p:nvSpPr>
            <p:spPr>
              <a:xfrm flipH="1">
                <a:off x="635" y="457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0" name="Straight Connector 18"/>
              <p:cNvSpPr/>
              <p:nvPr/>
            </p:nvSpPr>
            <p:spPr>
              <a:xfrm flipH="1">
                <a:off x="635" y="5029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Straight Connector 19"/>
              <p:cNvSpPr/>
              <p:nvPr/>
            </p:nvSpPr>
            <p:spPr>
              <a:xfrm flipH="1">
                <a:off x="0" y="2933216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Straight Connector 20"/>
              <p:cNvSpPr/>
              <p:nvPr/>
            </p:nvSpPr>
            <p:spPr>
              <a:xfrm flipH="1">
                <a:off x="0" y="2537015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Straight Connector 56"/>
              <p:cNvSpPr/>
              <p:nvPr/>
            </p:nvSpPr>
            <p:spPr>
              <a:xfrm flipH="1">
                <a:off x="0" y="4631449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86" name="Rectangle 51"/>
          <p:cNvSpPr/>
          <p:nvPr/>
        </p:nvSpPr>
        <p:spPr>
          <a:xfrm>
            <a:off x="0" y="6239579"/>
            <a:ext cx="12192000" cy="618421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8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372704"/>
            <a:ext cx="2628593" cy="392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49" descr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6356929"/>
            <a:ext cx="2286000" cy="383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19" y="6239579"/>
            <a:ext cx="775044" cy="58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asted-image.tiff" descr="pasted-imag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816" y="-20515"/>
            <a:ext cx="2279369" cy="639979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Rectangle 2"/>
          <p:cNvSpPr/>
          <p:nvPr/>
        </p:nvSpPr>
        <p:spPr>
          <a:xfrm>
            <a:off x="0" y="1"/>
            <a:ext cx="12192000" cy="855663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ffectLst>
            <a:outerShdw blurRad="50800" dist="38100" dir="5400000" rotWithShape="0">
              <a:srgbClr val="000000">
                <a:alpha val="39999"/>
              </a:srgbClr>
            </a:outerShdw>
          </a:effectLst>
        </p:spPr>
        <p:txBody>
          <a:bodyPr lIns="45719" rIns="45719"/>
          <a:lstStyle/>
          <a:p>
            <a:pPr defTabSz="912812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2" name="Title Text"/>
          <p:cNvSpPr txBox="1">
            <a:spLocks noGrp="1"/>
          </p:cNvSpPr>
          <p:nvPr>
            <p:ph type="title"/>
          </p:nvPr>
        </p:nvSpPr>
        <p:spPr>
          <a:xfrm>
            <a:off x="0" y="12578"/>
            <a:ext cx="12192000" cy="8430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16297" y="6461223"/>
            <a:ext cx="245403" cy="22698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t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9"/>
          <p:cNvGrpSpPr/>
          <p:nvPr/>
        </p:nvGrpSpPr>
        <p:grpSpPr>
          <a:xfrm>
            <a:off x="-211627" y="-142629"/>
            <a:ext cx="12597296" cy="7137993"/>
            <a:chOff x="0" y="0"/>
            <a:chExt cx="12597294" cy="7137992"/>
          </a:xfrm>
        </p:grpSpPr>
        <p:grpSp>
          <p:nvGrpSpPr>
            <p:cNvPr id="10" name="Group 10"/>
            <p:cNvGrpSpPr/>
            <p:nvPr/>
          </p:nvGrpSpPr>
          <p:grpSpPr>
            <a:xfrm>
              <a:off x="835367" y="7015877"/>
              <a:ext cx="10957156" cy="122116"/>
              <a:chOff x="0" y="0"/>
              <a:chExt cx="10957155" cy="122115"/>
            </a:xfrm>
          </p:grpSpPr>
          <p:sp>
            <p:nvSpPr>
              <p:cNvPr id="2" name="Straight Connector 38"/>
              <p:cNvSpPr/>
              <p:nvPr/>
            </p:nvSpPr>
            <p:spPr>
              <a:xfrm flipH="1">
                <a:off x="0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" name="Straight Connector 39"/>
              <p:cNvSpPr/>
              <p:nvPr/>
            </p:nvSpPr>
            <p:spPr>
              <a:xfrm>
                <a:off x="1095715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6" name="Group 40"/>
              <p:cNvGrpSpPr/>
              <p:nvPr/>
            </p:nvGrpSpPr>
            <p:grpSpPr>
              <a:xfrm>
                <a:off x="6996259" y="0"/>
                <a:ext cx="609601" cy="122116"/>
                <a:chOff x="0" y="0"/>
                <a:chExt cx="609599" cy="122115"/>
              </a:xfrm>
            </p:grpSpPr>
            <p:sp>
              <p:nvSpPr>
                <p:cNvPr id="4" name="Straight Connector 44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" name="Straight Connector 45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9" name="Group 41"/>
              <p:cNvGrpSpPr/>
              <p:nvPr/>
            </p:nvGrpSpPr>
            <p:grpSpPr>
              <a:xfrm>
                <a:off x="3338659" y="0"/>
                <a:ext cx="609601" cy="122116"/>
                <a:chOff x="0" y="0"/>
                <a:chExt cx="609599" cy="122115"/>
              </a:xfrm>
            </p:grpSpPr>
            <p:sp>
              <p:nvSpPr>
                <p:cNvPr id="7" name="Straight Connector 42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" name="Straight Connector 43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19" name="Group 11"/>
            <p:cNvGrpSpPr/>
            <p:nvPr/>
          </p:nvGrpSpPr>
          <p:grpSpPr>
            <a:xfrm>
              <a:off x="835367" y="0"/>
              <a:ext cx="10957156" cy="122116"/>
              <a:chOff x="0" y="0"/>
              <a:chExt cx="10957155" cy="122115"/>
            </a:xfrm>
          </p:grpSpPr>
          <p:sp>
            <p:nvSpPr>
              <p:cNvPr id="11" name="Straight Connector 30"/>
              <p:cNvSpPr/>
              <p:nvPr/>
            </p:nvSpPr>
            <p:spPr>
              <a:xfrm flipH="1">
                <a:off x="0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Straight Connector 31"/>
              <p:cNvSpPr/>
              <p:nvPr/>
            </p:nvSpPr>
            <p:spPr>
              <a:xfrm>
                <a:off x="10957155" y="0"/>
                <a:ext cx="1" cy="12211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15" name="Group 32"/>
              <p:cNvGrpSpPr/>
              <p:nvPr/>
            </p:nvGrpSpPr>
            <p:grpSpPr>
              <a:xfrm>
                <a:off x="6996259" y="0"/>
                <a:ext cx="609601" cy="122116"/>
                <a:chOff x="0" y="0"/>
                <a:chExt cx="609599" cy="122115"/>
              </a:xfrm>
            </p:grpSpPr>
            <p:sp>
              <p:nvSpPr>
                <p:cNvPr id="13" name="Straight Connector 36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4" name="Straight Connector 37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Group 33"/>
              <p:cNvGrpSpPr/>
              <p:nvPr/>
            </p:nvGrpSpPr>
            <p:grpSpPr>
              <a:xfrm>
                <a:off x="3338659" y="0"/>
                <a:ext cx="609601" cy="122116"/>
                <a:chOff x="0" y="0"/>
                <a:chExt cx="609599" cy="122115"/>
              </a:xfrm>
            </p:grpSpPr>
            <p:sp>
              <p:nvSpPr>
                <p:cNvPr id="16" name="Straight Connector 34"/>
                <p:cNvSpPr/>
                <p:nvPr/>
              </p:nvSpPr>
              <p:spPr>
                <a:xfrm>
                  <a:off x="609599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7" name="Straight Connector 35"/>
                <p:cNvSpPr/>
                <p:nvPr/>
              </p:nvSpPr>
              <p:spPr>
                <a:xfrm flipH="1">
                  <a:off x="0" y="0"/>
                  <a:ext cx="1" cy="122116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26" name="Group 12"/>
            <p:cNvGrpSpPr/>
            <p:nvPr/>
          </p:nvGrpSpPr>
          <p:grpSpPr>
            <a:xfrm>
              <a:off x="0" y="1285059"/>
              <a:ext cx="163456" cy="5029135"/>
              <a:chOff x="0" y="0"/>
              <a:chExt cx="163455" cy="5029134"/>
            </a:xfrm>
          </p:grpSpPr>
          <p:sp>
            <p:nvSpPr>
              <p:cNvPr id="20" name="Straight Connector 24"/>
              <p:cNvSpPr/>
              <p:nvPr/>
            </p:nvSpPr>
            <p:spPr>
              <a:xfrm flipH="1" flipV="1">
                <a:off x="635" y="0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Straight Connector 25"/>
              <p:cNvSpPr/>
              <p:nvPr/>
            </p:nvSpPr>
            <p:spPr>
              <a:xfrm flipH="1">
                <a:off x="635" y="457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Straight Connector 26"/>
              <p:cNvSpPr/>
              <p:nvPr/>
            </p:nvSpPr>
            <p:spPr>
              <a:xfrm flipH="1">
                <a:off x="635" y="5029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Straight Connector 27"/>
              <p:cNvSpPr/>
              <p:nvPr/>
            </p:nvSpPr>
            <p:spPr>
              <a:xfrm flipH="1">
                <a:off x="0" y="2933216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Straight Connector 28"/>
              <p:cNvSpPr/>
              <p:nvPr/>
            </p:nvSpPr>
            <p:spPr>
              <a:xfrm flipH="1">
                <a:off x="0" y="2537015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Straight Connector 54"/>
              <p:cNvSpPr/>
              <p:nvPr/>
            </p:nvSpPr>
            <p:spPr>
              <a:xfrm flipH="1">
                <a:off x="0" y="4631449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33" name="Group 13"/>
            <p:cNvGrpSpPr/>
            <p:nvPr/>
          </p:nvGrpSpPr>
          <p:grpSpPr>
            <a:xfrm>
              <a:off x="12433839" y="1285059"/>
              <a:ext cx="163456" cy="5029135"/>
              <a:chOff x="0" y="0"/>
              <a:chExt cx="163455" cy="5029134"/>
            </a:xfrm>
          </p:grpSpPr>
          <p:sp>
            <p:nvSpPr>
              <p:cNvPr id="27" name="Straight Connector 16"/>
              <p:cNvSpPr/>
              <p:nvPr/>
            </p:nvSpPr>
            <p:spPr>
              <a:xfrm flipH="1" flipV="1">
                <a:off x="635" y="0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Straight Connector 17"/>
              <p:cNvSpPr/>
              <p:nvPr/>
            </p:nvSpPr>
            <p:spPr>
              <a:xfrm flipH="1">
                <a:off x="635" y="457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Straight Connector 18"/>
              <p:cNvSpPr/>
              <p:nvPr/>
            </p:nvSpPr>
            <p:spPr>
              <a:xfrm flipH="1">
                <a:off x="635" y="5029134"/>
                <a:ext cx="162821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Straight Connector 19"/>
              <p:cNvSpPr/>
              <p:nvPr/>
            </p:nvSpPr>
            <p:spPr>
              <a:xfrm flipH="1">
                <a:off x="0" y="2933216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Straight Connector 20"/>
              <p:cNvSpPr/>
              <p:nvPr/>
            </p:nvSpPr>
            <p:spPr>
              <a:xfrm flipH="1">
                <a:off x="0" y="2537015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Straight Connector 56"/>
              <p:cNvSpPr/>
              <p:nvPr/>
            </p:nvSpPr>
            <p:spPr>
              <a:xfrm flipH="1">
                <a:off x="0" y="4631449"/>
                <a:ext cx="162817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35" name="Rectangle 51"/>
          <p:cNvSpPr/>
          <p:nvPr/>
        </p:nvSpPr>
        <p:spPr>
          <a:xfrm>
            <a:off x="0" y="6239579"/>
            <a:ext cx="12192000" cy="618421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081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6" name="Picture 1" descr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372704"/>
            <a:ext cx="2628593" cy="392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icture 49" descr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6356929"/>
            <a:ext cx="2286000" cy="383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5" descr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19" y="6239579"/>
            <a:ext cx="775044" cy="5846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pasted-image.tiff" descr="pasted-image.tiff"/>
          <p:cNvPicPr>
            <a:picLocks noChangeAspect="1"/>
          </p:cNvPicPr>
          <p:nvPr/>
        </p:nvPicPr>
        <p:blipFill>
          <a:blip r:embed="rId7">
            <a:alphaModFix amt="81163"/>
          </a:blip>
          <a:stretch>
            <a:fillRect/>
          </a:stretch>
        </p:blipFill>
        <p:spPr>
          <a:xfrm>
            <a:off x="9906816" y="-20515"/>
            <a:ext cx="2279369" cy="639979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22184" y="-27972"/>
            <a:ext cx="12192001" cy="914401"/>
          </a:xfrm>
          <a:prstGeom prst="rect">
            <a:avLst/>
          </a:prstGeom>
          <a:solidFill>
            <a:srgbClr val="00395A"/>
          </a:solidFill>
          <a:ln w="12700">
            <a:miter lim="400000"/>
          </a:ln>
          <a:effectLst>
            <a:outerShdw blurRad="50800" dist="38100" dir="2700000" rotWithShape="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idx="1"/>
          </p:nvPr>
        </p:nvSpPr>
        <p:spPr>
          <a:xfrm>
            <a:off x="560970" y="1469664"/>
            <a:ext cx="11052101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40097" y="6393669"/>
            <a:ext cx="245403" cy="2269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43" name="pasted-image.tiff" descr="pasted-image.tiff"/>
          <p:cNvPicPr>
            <a:picLocks noChangeAspect="1"/>
          </p:cNvPicPr>
          <p:nvPr/>
        </p:nvPicPr>
        <p:blipFill>
          <a:blip r:embed="rId7">
            <a:alphaModFix amt="81163"/>
          </a:blip>
          <a:stretch>
            <a:fillRect/>
          </a:stretch>
        </p:blipFill>
        <p:spPr>
          <a:xfrm>
            <a:off x="10142160" y="0"/>
            <a:ext cx="2055627" cy="577158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hdr="0" ftr="0" dt="0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1" i="0" u="none" strike="noStrike" cap="none" spc="0" baseline="0"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8001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o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188719" marR="0" indent="-274319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45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031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" Type="http://schemas.openxmlformats.org/officeDocument/2006/relationships/diagramData" Target="../diagrams/data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11" Type="http://schemas.openxmlformats.org/officeDocument/2006/relationships/image" Target="../media/image36.png"/><Relationship Id="rId5" Type="http://schemas.openxmlformats.org/officeDocument/2006/relationships/diagramColors" Target="../diagrams/colors7.xml"/><Relationship Id="rId15" Type="http://schemas.openxmlformats.org/officeDocument/2006/relationships/image" Target="../media/image39.png"/><Relationship Id="rId10" Type="http://schemas.openxmlformats.org/officeDocument/2006/relationships/image" Target="../media/image35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34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Layout" Target="../diagrams/layout8.xml"/><Relationship Id="rId7" Type="http://schemas.openxmlformats.org/officeDocument/2006/relationships/image" Target="../media/image27.JPG"/><Relationship Id="rId12" Type="http://schemas.openxmlformats.org/officeDocument/2006/relationships/image" Target="../media/image4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11" Type="http://schemas.openxmlformats.org/officeDocument/2006/relationships/image" Target="../media/image43.png"/><Relationship Id="rId5" Type="http://schemas.openxmlformats.org/officeDocument/2006/relationships/diagramColors" Target="../diagrams/colors8.xml"/><Relationship Id="rId10" Type="http://schemas.openxmlformats.org/officeDocument/2006/relationships/image" Target="../media/image42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5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4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6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60.png"/><Relationship Id="rId5" Type="http://schemas.openxmlformats.org/officeDocument/2006/relationships/diagramQuickStyle" Target="../diagrams/quickStyle13.xml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68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11" Type="http://schemas.openxmlformats.org/officeDocument/2006/relationships/image" Target="../media/image73.png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72.svg"/><Relationship Id="rId4" Type="http://schemas.openxmlformats.org/officeDocument/2006/relationships/diagramLayout" Target="../diagrams/layout15.xml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74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79.png"/><Relationship Id="rId4" Type="http://schemas.openxmlformats.org/officeDocument/2006/relationships/diagramLayout" Target="../diagrams/layout17.xml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83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openxmlformats.org/officeDocument/2006/relationships/image" Target="../media/image21.png"/><Relationship Id="rId18" Type="http://schemas.openxmlformats.org/officeDocument/2006/relationships/image" Target="../media/image13.png"/><Relationship Id="rId3" Type="http://schemas.openxmlformats.org/officeDocument/2006/relationships/image" Target="../media/image16.svg"/><Relationship Id="rId7" Type="http://schemas.openxmlformats.org/officeDocument/2006/relationships/diagramColors" Target="../diagrams/colors4.xm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5.png"/><Relationship Id="rId16" Type="http://schemas.openxmlformats.org/officeDocument/2006/relationships/image" Target="../media/image24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19.png"/><Relationship Id="rId5" Type="http://schemas.openxmlformats.org/officeDocument/2006/relationships/diagramLayout" Target="../diagrams/layout4.xml"/><Relationship Id="rId15" Type="http://schemas.openxmlformats.org/officeDocument/2006/relationships/image" Target="../media/image20.jpeg"/><Relationship Id="rId10" Type="http://schemas.openxmlformats.org/officeDocument/2006/relationships/image" Target="../media/image18.png"/><Relationship Id="rId19" Type="http://schemas.openxmlformats.org/officeDocument/2006/relationships/image" Target="../media/image14.png"/><Relationship Id="rId4" Type="http://schemas.openxmlformats.org/officeDocument/2006/relationships/diagramData" Target="../diagrams/data4.xml"/><Relationship Id="rId9" Type="http://schemas.openxmlformats.org/officeDocument/2006/relationships/image" Target="../media/image17.jpeg"/><Relationship Id="rId1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ctangle 5"/>
          <p:cNvSpPr/>
          <p:nvPr/>
        </p:nvSpPr>
        <p:spPr>
          <a:xfrm>
            <a:off x="0" y="-2863"/>
            <a:ext cx="12192000" cy="717341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914165">
              <a:defRPr sz="2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92" name="Title 4"/>
          <p:cNvSpPr txBox="1">
            <a:spLocks noGrp="1"/>
          </p:cNvSpPr>
          <p:nvPr>
            <p:ph type="title"/>
          </p:nvPr>
        </p:nvSpPr>
        <p:spPr>
          <a:xfrm>
            <a:off x="0" y="-76201"/>
            <a:ext cx="12192000" cy="843088"/>
          </a:xfrm>
          <a:prstGeom prst="rect">
            <a:avLst/>
          </a:prstGeom>
        </p:spPr>
        <p:txBody>
          <a:bodyPr/>
          <a:lstStyle/>
          <a:p>
            <a:r>
              <a:t>High Temperature Superconductor Cable Test Facility </a:t>
            </a:r>
          </a:p>
        </p:txBody>
      </p:sp>
      <p:sp>
        <p:nvSpPr>
          <p:cNvPr id="394" name="Title 1"/>
          <p:cNvSpPr txBox="1"/>
          <p:nvPr/>
        </p:nvSpPr>
        <p:spPr>
          <a:xfrm>
            <a:off x="1779862" y="2413484"/>
            <a:ext cx="8632275" cy="4178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341313" indent="-341313" algn="ctr">
              <a:spcBef>
                <a:spcPts val="900"/>
              </a:spcBef>
              <a:defRPr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4800" dirty="0"/>
              <a:t>Coil components and fabrication tooling</a:t>
            </a:r>
            <a:endParaRPr dirty="0"/>
          </a:p>
          <a:p>
            <a:pPr marL="341313" indent="-341313" algn="ctr">
              <a:spcBef>
                <a:spcPts val="900"/>
              </a:spcBef>
              <a:defRPr sz="22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lang="en-US" dirty="0"/>
              <a:t>José Luis Rudeiros Fernández, Diego Arbelaez, P. </a:t>
            </a:r>
            <a:r>
              <a:rPr lang="en-US" dirty="0" err="1"/>
              <a:t>Ferracin</a:t>
            </a:r>
            <a:r>
              <a:rPr lang="en-US" dirty="0"/>
              <a:t>, R. </a:t>
            </a:r>
            <a:r>
              <a:rPr lang="en-US" dirty="0" err="1"/>
              <a:t>Hafalia</a:t>
            </a:r>
            <a:r>
              <a:rPr lang="en-US" dirty="0"/>
              <a:t>, P. Hayes, R. Lee, P. Mallon, G. </a:t>
            </a:r>
            <a:r>
              <a:rPr lang="en-US" dirty="0" err="1"/>
              <a:t>Sabbi</a:t>
            </a:r>
            <a:r>
              <a:rPr lang="en-US" dirty="0"/>
              <a:t>, M. Solis, G. Vallone</a:t>
            </a:r>
            <a:endParaRPr dirty="0">
              <a:latin typeface="Avenir Next Condensed Demi Bold"/>
              <a:ea typeface="Avenir Next Condensed Demi Bold"/>
              <a:cs typeface="Avenir Next Condensed Demi Bold"/>
              <a:sym typeface="Avenir Next Condensed Demi Bold"/>
            </a:endParaRPr>
          </a:p>
          <a:p>
            <a:pPr marL="341313" indent="-341313" algn="ctr">
              <a:spcBef>
                <a:spcPts val="900"/>
              </a:spcBef>
              <a:defRPr sz="2200">
                <a:solidFill>
                  <a:srgbClr val="FFFFF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rPr dirty="0"/>
              <a:t>Lawrence Berkeley National Laboratory</a:t>
            </a:r>
            <a:endParaRPr dirty="0">
              <a:latin typeface="Avenir Next Condensed Demi Bold"/>
              <a:ea typeface="Avenir Next Condensed Demi Bold"/>
              <a:cs typeface="Avenir Next Condensed Demi Bold"/>
              <a:sym typeface="Avenir Next Condensed Demi Bold"/>
            </a:endParaRPr>
          </a:p>
          <a:p>
            <a:pPr marL="341313" indent="-341313" algn="ctr">
              <a:spcBef>
                <a:spcPts val="900"/>
              </a:spcBef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>
              <a:latin typeface="Avenir Next Condensed Demi Bold"/>
              <a:ea typeface="Avenir Next Condensed Demi Bold"/>
              <a:cs typeface="Avenir Next Condensed Demi Bold"/>
              <a:sym typeface="Avenir Next Condensed Demi Bold"/>
            </a:endParaRPr>
          </a:p>
          <a:p>
            <a:pPr marL="341313" indent="-341313" algn="ctr">
              <a:spcBef>
                <a:spcPts val="900"/>
              </a:spcBef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February</a:t>
            </a:r>
            <a:r>
              <a:rPr dirty="0"/>
              <a:t> </a:t>
            </a:r>
            <a:r>
              <a:rPr lang="en-US" dirty="0"/>
              <a:t>16</a:t>
            </a:r>
            <a:r>
              <a:rPr dirty="0"/>
              <a:t>, 202</a:t>
            </a:r>
            <a:r>
              <a:rPr lang="en-US" dirty="0"/>
              <a:t>3</a:t>
            </a:r>
            <a:endParaRPr dirty="0">
              <a:latin typeface="Avenir Next Condensed Demi Bold"/>
              <a:ea typeface="Avenir Next Condensed Demi Bold"/>
              <a:cs typeface="Avenir Next Condensed Demi Bold"/>
              <a:sym typeface="Avenir Next Condensed Demi Bold"/>
            </a:endParaRPr>
          </a:p>
          <a:p>
            <a:pPr marL="341313" indent="-341313" algn="ctr">
              <a:spcBef>
                <a:spcPts val="900"/>
              </a:spcBef>
              <a:defRPr sz="2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LBNL, Berkeley, CA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819D6-5823-E042-5523-0F0562FA9D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Winding base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-7111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DA1488F-EF98-9784-9C59-34F865584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6888" y="1075729"/>
            <a:ext cx="6471801" cy="510988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DD11E0-7AB9-4036-5131-60B7B749637F}"/>
              </a:ext>
            </a:extLst>
          </p:cNvPr>
          <p:cNvCxnSpPr>
            <a:cxnSpLocks/>
          </p:cNvCxnSpPr>
          <p:nvPr/>
        </p:nvCxnSpPr>
        <p:spPr>
          <a:xfrm flipH="1" flipV="1">
            <a:off x="5740400" y="2711450"/>
            <a:ext cx="1022350" cy="99695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936047-51AC-C354-B6AA-2D424344E302}"/>
              </a:ext>
            </a:extLst>
          </p:cNvPr>
          <p:cNvCxnSpPr>
            <a:cxnSpLocks/>
          </p:cNvCxnSpPr>
          <p:nvPr/>
        </p:nvCxnSpPr>
        <p:spPr>
          <a:xfrm flipH="1" flipV="1">
            <a:off x="4476750" y="3219450"/>
            <a:ext cx="2286000" cy="48895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5C682CF-A6BE-F0AC-EC25-AAE609F56070}"/>
              </a:ext>
            </a:extLst>
          </p:cNvPr>
          <p:cNvSpPr txBox="1"/>
          <p:nvPr/>
        </p:nvSpPr>
        <p:spPr>
          <a:xfrm>
            <a:off x="6881506" y="3502602"/>
            <a:ext cx="3402961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Three parts on each side are placed to constrain certain degrees of freedom of the winding base in relation to the support structure.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E96E24A-BA0C-7270-9DA2-D2D66D29AF22}"/>
              </a:ext>
            </a:extLst>
          </p:cNvPr>
          <p:cNvCxnSpPr>
            <a:cxnSpLocks/>
          </p:cNvCxnSpPr>
          <p:nvPr/>
        </p:nvCxnSpPr>
        <p:spPr>
          <a:xfrm flipV="1">
            <a:off x="6762750" y="2117370"/>
            <a:ext cx="228600" cy="159103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Rectangle 4">
            <a:extLst>
              <a:ext uri="{FF2B5EF4-FFF2-40B4-BE49-F238E27FC236}">
                <a16:creationId xmlns:a16="http://schemas.microsoft.com/office/drawing/2014/main" id="{5FAC0FC5-8D45-D823-0651-79507BBD8B67}"/>
              </a:ext>
            </a:extLst>
          </p:cNvPr>
          <p:cNvSpPr/>
          <p:nvPr/>
        </p:nvSpPr>
        <p:spPr>
          <a:xfrm>
            <a:off x="2421253" y="1255394"/>
            <a:ext cx="5600927" cy="2331040"/>
          </a:xfrm>
          <a:custGeom>
            <a:avLst/>
            <a:gdLst>
              <a:gd name="connsiteX0" fmla="*/ 0 w 5323114"/>
              <a:gd name="connsiteY0" fmla="*/ 0 h 1312817"/>
              <a:gd name="connsiteX1" fmla="*/ 5323114 w 5323114"/>
              <a:gd name="connsiteY1" fmla="*/ 0 h 1312817"/>
              <a:gd name="connsiteX2" fmla="*/ 5323114 w 5323114"/>
              <a:gd name="connsiteY2" fmla="*/ 1312817 h 1312817"/>
              <a:gd name="connsiteX3" fmla="*/ 0 w 5323114"/>
              <a:gd name="connsiteY3" fmla="*/ 1312817 h 1312817"/>
              <a:gd name="connsiteX4" fmla="*/ 0 w 5323114"/>
              <a:gd name="connsiteY4" fmla="*/ 0 h 1312817"/>
              <a:gd name="connsiteX0" fmla="*/ 6531 w 5329645"/>
              <a:gd name="connsiteY0" fmla="*/ 0 h 1449977"/>
              <a:gd name="connsiteX1" fmla="*/ 5329645 w 5329645"/>
              <a:gd name="connsiteY1" fmla="*/ 0 h 1449977"/>
              <a:gd name="connsiteX2" fmla="*/ 5329645 w 5329645"/>
              <a:gd name="connsiteY2" fmla="*/ 1312817 h 1449977"/>
              <a:gd name="connsiteX3" fmla="*/ 0 w 5329645"/>
              <a:gd name="connsiteY3" fmla="*/ 1449977 h 1449977"/>
              <a:gd name="connsiteX4" fmla="*/ 6531 w 5329645"/>
              <a:gd name="connsiteY4" fmla="*/ 0 h 1449977"/>
              <a:gd name="connsiteX0" fmla="*/ 0 w 6408964"/>
              <a:gd name="connsiteY0" fmla="*/ 996950 h 1449977"/>
              <a:gd name="connsiteX1" fmla="*/ 6408964 w 6408964"/>
              <a:gd name="connsiteY1" fmla="*/ 0 h 1449977"/>
              <a:gd name="connsiteX2" fmla="*/ 6408964 w 6408964"/>
              <a:gd name="connsiteY2" fmla="*/ 1312817 h 1449977"/>
              <a:gd name="connsiteX3" fmla="*/ 1079319 w 6408964"/>
              <a:gd name="connsiteY3" fmla="*/ 1449977 h 1449977"/>
              <a:gd name="connsiteX4" fmla="*/ 0 w 6408964"/>
              <a:gd name="connsiteY4" fmla="*/ 996950 h 1449977"/>
              <a:gd name="connsiteX0" fmla="*/ 0 w 6408964"/>
              <a:gd name="connsiteY0" fmla="*/ 2101850 h 2554877"/>
              <a:gd name="connsiteX1" fmla="*/ 5024664 w 6408964"/>
              <a:gd name="connsiteY1" fmla="*/ 0 h 2554877"/>
              <a:gd name="connsiteX2" fmla="*/ 6408964 w 6408964"/>
              <a:gd name="connsiteY2" fmla="*/ 2417717 h 2554877"/>
              <a:gd name="connsiteX3" fmla="*/ 1079319 w 6408964"/>
              <a:gd name="connsiteY3" fmla="*/ 2554877 h 2554877"/>
              <a:gd name="connsiteX4" fmla="*/ 0 w 6408964"/>
              <a:gd name="connsiteY4" fmla="*/ 2101850 h 2554877"/>
              <a:gd name="connsiteX0" fmla="*/ 0 w 6110514"/>
              <a:gd name="connsiteY0" fmla="*/ 2101850 h 2554877"/>
              <a:gd name="connsiteX1" fmla="*/ 5024664 w 6110514"/>
              <a:gd name="connsiteY1" fmla="*/ 0 h 2554877"/>
              <a:gd name="connsiteX2" fmla="*/ 6110514 w 6110514"/>
              <a:gd name="connsiteY2" fmla="*/ 449217 h 2554877"/>
              <a:gd name="connsiteX3" fmla="*/ 1079319 w 6110514"/>
              <a:gd name="connsiteY3" fmla="*/ 2554877 h 2554877"/>
              <a:gd name="connsiteX4" fmla="*/ 0 w 6110514"/>
              <a:gd name="connsiteY4" fmla="*/ 2101850 h 2554877"/>
              <a:gd name="connsiteX0" fmla="*/ 0 w 6110514"/>
              <a:gd name="connsiteY0" fmla="*/ 2030413 h 2483440"/>
              <a:gd name="connsiteX1" fmla="*/ 4786539 w 6110514"/>
              <a:gd name="connsiteY1" fmla="*/ 0 h 2483440"/>
              <a:gd name="connsiteX2" fmla="*/ 6110514 w 6110514"/>
              <a:gd name="connsiteY2" fmla="*/ 377780 h 2483440"/>
              <a:gd name="connsiteX3" fmla="*/ 1079319 w 6110514"/>
              <a:gd name="connsiteY3" fmla="*/ 2483440 h 2483440"/>
              <a:gd name="connsiteX4" fmla="*/ 0 w 6110514"/>
              <a:gd name="connsiteY4" fmla="*/ 2030413 h 2483440"/>
              <a:gd name="connsiteX0" fmla="*/ 0 w 6110514"/>
              <a:gd name="connsiteY0" fmla="*/ 2030413 h 2483440"/>
              <a:gd name="connsiteX1" fmla="*/ 3403284 w 6110514"/>
              <a:gd name="connsiteY1" fmla="*/ 582930 h 2483440"/>
              <a:gd name="connsiteX2" fmla="*/ 4786539 w 6110514"/>
              <a:gd name="connsiteY2" fmla="*/ 0 h 2483440"/>
              <a:gd name="connsiteX3" fmla="*/ 6110514 w 6110514"/>
              <a:gd name="connsiteY3" fmla="*/ 377780 h 2483440"/>
              <a:gd name="connsiteX4" fmla="*/ 1079319 w 6110514"/>
              <a:gd name="connsiteY4" fmla="*/ 2483440 h 2483440"/>
              <a:gd name="connsiteX5" fmla="*/ 0 w 6110514"/>
              <a:gd name="connsiteY5" fmla="*/ 2030413 h 2483440"/>
              <a:gd name="connsiteX0" fmla="*/ 0 w 6110514"/>
              <a:gd name="connsiteY0" fmla="*/ 2030413 h 2483440"/>
              <a:gd name="connsiteX1" fmla="*/ 3750947 w 6110514"/>
              <a:gd name="connsiteY1" fmla="*/ 197167 h 2483440"/>
              <a:gd name="connsiteX2" fmla="*/ 4786539 w 6110514"/>
              <a:gd name="connsiteY2" fmla="*/ 0 h 2483440"/>
              <a:gd name="connsiteX3" fmla="*/ 6110514 w 6110514"/>
              <a:gd name="connsiteY3" fmla="*/ 377780 h 2483440"/>
              <a:gd name="connsiteX4" fmla="*/ 1079319 w 6110514"/>
              <a:gd name="connsiteY4" fmla="*/ 2483440 h 2483440"/>
              <a:gd name="connsiteX5" fmla="*/ 0 w 6110514"/>
              <a:gd name="connsiteY5" fmla="*/ 2030413 h 2483440"/>
              <a:gd name="connsiteX0" fmla="*/ 0 w 6110514"/>
              <a:gd name="connsiteY0" fmla="*/ 2030413 h 2483440"/>
              <a:gd name="connsiteX1" fmla="*/ 2003109 w 6110514"/>
              <a:gd name="connsiteY1" fmla="*/ 1044892 h 2483440"/>
              <a:gd name="connsiteX2" fmla="*/ 3750947 w 6110514"/>
              <a:gd name="connsiteY2" fmla="*/ 197167 h 2483440"/>
              <a:gd name="connsiteX3" fmla="*/ 4786539 w 6110514"/>
              <a:gd name="connsiteY3" fmla="*/ 0 h 2483440"/>
              <a:gd name="connsiteX4" fmla="*/ 6110514 w 6110514"/>
              <a:gd name="connsiteY4" fmla="*/ 377780 h 2483440"/>
              <a:gd name="connsiteX5" fmla="*/ 1079319 w 6110514"/>
              <a:gd name="connsiteY5" fmla="*/ 2483440 h 2483440"/>
              <a:gd name="connsiteX6" fmla="*/ 0 w 6110514"/>
              <a:gd name="connsiteY6" fmla="*/ 2030413 h 2483440"/>
              <a:gd name="connsiteX0" fmla="*/ 0 w 6110514"/>
              <a:gd name="connsiteY0" fmla="*/ 2030413 h 2483440"/>
              <a:gd name="connsiteX1" fmla="*/ 1650684 w 6110514"/>
              <a:gd name="connsiteY1" fmla="*/ 1063942 h 2483440"/>
              <a:gd name="connsiteX2" fmla="*/ 3750947 w 6110514"/>
              <a:gd name="connsiteY2" fmla="*/ 197167 h 2483440"/>
              <a:gd name="connsiteX3" fmla="*/ 4786539 w 6110514"/>
              <a:gd name="connsiteY3" fmla="*/ 0 h 2483440"/>
              <a:gd name="connsiteX4" fmla="*/ 6110514 w 6110514"/>
              <a:gd name="connsiteY4" fmla="*/ 377780 h 2483440"/>
              <a:gd name="connsiteX5" fmla="*/ 1079319 w 6110514"/>
              <a:gd name="connsiteY5" fmla="*/ 2483440 h 2483440"/>
              <a:gd name="connsiteX6" fmla="*/ 0 w 6110514"/>
              <a:gd name="connsiteY6" fmla="*/ 2030413 h 2483440"/>
              <a:gd name="connsiteX0" fmla="*/ 0 w 5748564"/>
              <a:gd name="connsiteY0" fmla="*/ 1878013 h 2483440"/>
              <a:gd name="connsiteX1" fmla="*/ 1288734 w 5748564"/>
              <a:gd name="connsiteY1" fmla="*/ 1063942 h 2483440"/>
              <a:gd name="connsiteX2" fmla="*/ 3388997 w 5748564"/>
              <a:gd name="connsiteY2" fmla="*/ 197167 h 2483440"/>
              <a:gd name="connsiteX3" fmla="*/ 4424589 w 5748564"/>
              <a:gd name="connsiteY3" fmla="*/ 0 h 2483440"/>
              <a:gd name="connsiteX4" fmla="*/ 5748564 w 5748564"/>
              <a:gd name="connsiteY4" fmla="*/ 377780 h 2483440"/>
              <a:gd name="connsiteX5" fmla="*/ 717369 w 5748564"/>
              <a:gd name="connsiteY5" fmla="*/ 2483440 h 2483440"/>
              <a:gd name="connsiteX6" fmla="*/ 0 w 5748564"/>
              <a:gd name="connsiteY6" fmla="*/ 1878013 h 2483440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1026931 w 5748564"/>
              <a:gd name="connsiteY5" fmla="*/ 2288177 h 2288177"/>
              <a:gd name="connsiteX6" fmla="*/ 0 w 5748564"/>
              <a:gd name="connsiteY6" fmla="*/ 1878013 h 2288177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2403159 w 5748564"/>
              <a:gd name="connsiteY5" fmla="*/ 1740218 h 2288177"/>
              <a:gd name="connsiteX6" fmla="*/ 1026931 w 5748564"/>
              <a:gd name="connsiteY6" fmla="*/ 2288177 h 2288177"/>
              <a:gd name="connsiteX7" fmla="*/ 0 w 5748564"/>
              <a:gd name="connsiteY7" fmla="*/ 1878013 h 2288177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2145984 w 5748564"/>
              <a:gd name="connsiteY5" fmla="*/ 1535430 h 2288177"/>
              <a:gd name="connsiteX6" fmla="*/ 1026931 w 5748564"/>
              <a:gd name="connsiteY6" fmla="*/ 2288177 h 2288177"/>
              <a:gd name="connsiteX7" fmla="*/ 0 w 5748564"/>
              <a:gd name="connsiteY7" fmla="*/ 1878013 h 2288177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2145984 w 5748564"/>
              <a:gd name="connsiteY5" fmla="*/ 1535430 h 2288177"/>
              <a:gd name="connsiteX6" fmla="*/ 1026931 w 5748564"/>
              <a:gd name="connsiteY6" fmla="*/ 2288177 h 2288177"/>
              <a:gd name="connsiteX7" fmla="*/ 0 w 5748564"/>
              <a:gd name="connsiteY7" fmla="*/ 1878013 h 2288177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4327209 w 5748564"/>
              <a:gd name="connsiteY5" fmla="*/ 830581 h 2288177"/>
              <a:gd name="connsiteX6" fmla="*/ 2145984 w 5748564"/>
              <a:gd name="connsiteY6" fmla="*/ 1535430 h 2288177"/>
              <a:gd name="connsiteX7" fmla="*/ 1026931 w 5748564"/>
              <a:gd name="connsiteY7" fmla="*/ 2288177 h 2288177"/>
              <a:gd name="connsiteX8" fmla="*/ 0 w 5748564"/>
              <a:gd name="connsiteY8" fmla="*/ 1878013 h 2288177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4241484 w 5748564"/>
              <a:gd name="connsiteY5" fmla="*/ 644844 h 2288177"/>
              <a:gd name="connsiteX6" fmla="*/ 2145984 w 5748564"/>
              <a:gd name="connsiteY6" fmla="*/ 1535430 h 2288177"/>
              <a:gd name="connsiteX7" fmla="*/ 1026931 w 5748564"/>
              <a:gd name="connsiteY7" fmla="*/ 2288177 h 2288177"/>
              <a:gd name="connsiteX8" fmla="*/ 0 w 5748564"/>
              <a:gd name="connsiteY8" fmla="*/ 1878013 h 2288177"/>
              <a:gd name="connsiteX0" fmla="*/ 0 w 5600927"/>
              <a:gd name="connsiteY0" fmla="*/ 1878013 h 2288177"/>
              <a:gd name="connsiteX1" fmla="*/ 1288734 w 5600927"/>
              <a:gd name="connsiteY1" fmla="*/ 1063942 h 2288177"/>
              <a:gd name="connsiteX2" fmla="*/ 3388997 w 5600927"/>
              <a:gd name="connsiteY2" fmla="*/ 197167 h 2288177"/>
              <a:gd name="connsiteX3" fmla="*/ 4424589 w 5600927"/>
              <a:gd name="connsiteY3" fmla="*/ 0 h 2288177"/>
              <a:gd name="connsiteX4" fmla="*/ 5600927 w 5600927"/>
              <a:gd name="connsiteY4" fmla="*/ 349205 h 2288177"/>
              <a:gd name="connsiteX5" fmla="*/ 4241484 w 5600927"/>
              <a:gd name="connsiteY5" fmla="*/ 644844 h 2288177"/>
              <a:gd name="connsiteX6" fmla="*/ 2145984 w 5600927"/>
              <a:gd name="connsiteY6" fmla="*/ 1535430 h 2288177"/>
              <a:gd name="connsiteX7" fmla="*/ 1026931 w 5600927"/>
              <a:gd name="connsiteY7" fmla="*/ 2288177 h 2288177"/>
              <a:gd name="connsiteX8" fmla="*/ 0 w 5600927"/>
              <a:gd name="connsiteY8" fmla="*/ 1878013 h 2288177"/>
              <a:gd name="connsiteX0" fmla="*/ 0 w 5600927"/>
              <a:gd name="connsiteY0" fmla="*/ 1911351 h 2321515"/>
              <a:gd name="connsiteX1" fmla="*/ 1288734 w 5600927"/>
              <a:gd name="connsiteY1" fmla="*/ 1097280 h 2321515"/>
              <a:gd name="connsiteX2" fmla="*/ 3388997 w 5600927"/>
              <a:gd name="connsiteY2" fmla="*/ 230505 h 2321515"/>
              <a:gd name="connsiteX3" fmla="*/ 4591277 w 5600927"/>
              <a:gd name="connsiteY3" fmla="*/ 0 h 2321515"/>
              <a:gd name="connsiteX4" fmla="*/ 5600927 w 5600927"/>
              <a:gd name="connsiteY4" fmla="*/ 382543 h 2321515"/>
              <a:gd name="connsiteX5" fmla="*/ 4241484 w 5600927"/>
              <a:gd name="connsiteY5" fmla="*/ 678182 h 2321515"/>
              <a:gd name="connsiteX6" fmla="*/ 2145984 w 5600927"/>
              <a:gd name="connsiteY6" fmla="*/ 1568768 h 2321515"/>
              <a:gd name="connsiteX7" fmla="*/ 1026931 w 5600927"/>
              <a:gd name="connsiteY7" fmla="*/ 2321515 h 2321515"/>
              <a:gd name="connsiteX8" fmla="*/ 0 w 5600927"/>
              <a:gd name="connsiteY8" fmla="*/ 1911351 h 2321515"/>
              <a:gd name="connsiteX0" fmla="*/ 0 w 5600927"/>
              <a:gd name="connsiteY0" fmla="*/ 1920876 h 2331040"/>
              <a:gd name="connsiteX1" fmla="*/ 1288734 w 5600927"/>
              <a:gd name="connsiteY1" fmla="*/ 1106805 h 2331040"/>
              <a:gd name="connsiteX2" fmla="*/ 3388997 w 5600927"/>
              <a:gd name="connsiteY2" fmla="*/ 240030 h 2331040"/>
              <a:gd name="connsiteX3" fmla="*/ 4567465 w 5600927"/>
              <a:gd name="connsiteY3" fmla="*/ 0 h 2331040"/>
              <a:gd name="connsiteX4" fmla="*/ 5600927 w 5600927"/>
              <a:gd name="connsiteY4" fmla="*/ 392068 h 2331040"/>
              <a:gd name="connsiteX5" fmla="*/ 4241484 w 5600927"/>
              <a:gd name="connsiteY5" fmla="*/ 687707 h 2331040"/>
              <a:gd name="connsiteX6" fmla="*/ 2145984 w 5600927"/>
              <a:gd name="connsiteY6" fmla="*/ 1578293 h 2331040"/>
              <a:gd name="connsiteX7" fmla="*/ 1026931 w 5600927"/>
              <a:gd name="connsiteY7" fmla="*/ 2331040 h 2331040"/>
              <a:gd name="connsiteX8" fmla="*/ 0 w 5600927"/>
              <a:gd name="connsiteY8" fmla="*/ 1920876 h 233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0927" h="2331040">
                <a:moveTo>
                  <a:pt x="0" y="1920876"/>
                </a:moveTo>
                <a:lnTo>
                  <a:pt x="1288734" y="1106805"/>
                </a:lnTo>
                <a:lnTo>
                  <a:pt x="3388997" y="240030"/>
                </a:lnTo>
                <a:lnTo>
                  <a:pt x="4567465" y="0"/>
                </a:lnTo>
                <a:lnTo>
                  <a:pt x="5600927" y="392068"/>
                </a:lnTo>
                <a:lnTo>
                  <a:pt x="4241484" y="687707"/>
                </a:lnTo>
                <a:lnTo>
                  <a:pt x="2145984" y="1578293"/>
                </a:lnTo>
                <a:lnTo>
                  <a:pt x="1026931" y="2331040"/>
                </a:lnTo>
                <a:lnTo>
                  <a:pt x="0" y="1920876"/>
                </a:lnTo>
                <a:close/>
              </a:path>
            </a:pathLst>
          </a:custGeom>
          <a:solidFill>
            <a:srgbClr val="FFC000">
              <a:alpha val="29000"/>
            </a:srgbClr>
          </a:solidFill>
          <a:ln w="127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EC8B032-76F8-FB09-DDD1-12FA4FF1786E}"/>
              </a:ext>
            </a:extLst>
          </p:cNvPr>
          <p:cNvCxnSpPr>
            <a:cxnSpLocks/>
          </p:cNvCxnSpPr>
          <p:nvPr/>
        </p:nvCxnSpPr>
        <p:spPr>
          <a:xfrm flipH="1">
            <a:off x="8040607" y="1384300"/>
            <a:ext cx="557293" cy="165894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9834B7B-1D04-155B-AEDF-DDC4D0371E26}"/>
              </a:ext>
            </a:extLst>
          </p:cNvPr>
          <p:cNvCxnSpPr>
            <a:cxnSpLocks/>
            <a:endCxn id="39" idx="4"/>
          </p:cNvCxnSpPr>
          <p:nvPr/>
        </p:nvCxnSpPr>
        <p:spPr>
          <a:xfrm flipH="1">
            <a:off x="8022180" y="1466850"/>
            <a:ext cx="575720" cy="18061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4FB7684-127E-A705-0698-921DE5BCEEF6}"/>
              </a:ext>
            </a:extLst>
          </p:cNvPr>
          <p:cNvSpPr txBox="1"/>
          <p:nvPr/>
        </p:nvSpPr>
        <p:spPr>
          <a:xfrm>
            <a:off x="8693245" y="1134052"/>
            <a:ext cx="340296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Two layers of 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mica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 are placed on top of the winding base parts to improve the sliding of the coil during reaction.</a:t>
            </a:r>
          </a:p>
        </p:txBody>
      </p:sp>
      <p:sp>
        <p:nvSpPr>
          <p:cNvPr id="44" name="Rectangle 4">
            <a:extLst>
              <a:ext uri="{FF2B5EF4-FFF2-40B4-BE49-F238E27FC236}">
                <a16:creationId xmlns:a16="http://schemas.microsoft.com/office/drawing/2014/main" id="{73B67DC6-E3B7-E57E-27ED-06E1A4A2CA3E}"/>
              </a:ext>
            </a:extLst>
          </p:cNvPr>
          <p:cNvSpPr/>
          <p:nvPr/>
        </p:nvSpPr>
        <p:spPr>
          <a:xfrm>
            <a:off x="2439680" y="1164221"/>
            <a:ext cx="5600927" cy="2331040"/>
          </a:xfrm>
          <a:custGeom>
            <a:avLst/>
            <a:gdLst>
              <a:gd name="connsiteX0" fmla="*/ 0 w 5323114"/>
              <a:gd name="connsiteY0" fmla="*/ 0 h 1312817"/>
              <a:gd name="connsiteX1" fmla="*/ 5323114 w 5323114"/>
              <a:gd name="connsiteY1" fmla="*/ 0 h 1312817"/>
              <a:gd name="connsiteX2" fmla="*/ 5323114 w 5323114"/>
              <a:gd name="connsiteY2" fmla="*/ 1312817 h 1312817"/>
              <a:gd name="connsiteX3" fmla="*/ 0 w 5323114"/>
              <a:gd name="connsiteY3" fmla="*/ 1312817 h 1312817"/>
              <a:gd name="connsiteX4" fmla="*/ 0 w 5323114"/>
              <a:gd name="connsiteY4" fmla="*/ 0 h 1312817"/>
              <a:gd name="connsiteX0" fmla="*/ 6531 w 5329645"/>
              <a:gd name="connsiteY0" fmla="*/ 0 h 1449977"/>
              <a:gd name="connsiteX1" fmla="*/ 5329645 w 5329645"/>
              <a:gd name="connsiteY1" fmla="*/ 0 h 1449977"/>
              <a:gd name="connsiteX2" fmla="*/ 5329645 w 5329645"/>
              <a:gd name="connsiteY2" fmla="*/ 1312817 h 1449977"/>
              <a:gd name="connsiteX3" fmla="*/ 0 w 5329645"/>
              <a:gd name="connsiteY3" fmla="*/ 1449977 h 1449977"/>
              <a:gd name="connsiteX4" fmla="*/ 6531 w 5329645"/>
              <a:gd name="connsiteY4" fmla="*/ 0 h 1449977"/>
              <a:gd name="connsiteX0" fmla="*/ 0 w 6408964"/>
              <a:gd name="connsiteY0" fmla="*/ 996950 h 1449977"/>
              <a:gd name="connsiteX1" fmla="*/ 6408964 w 6408964"/>
              <a:gd name="connsiteY1" fmla="*/ 0 h 1449977"/>
              <a:gd name="connsiteX2" fmla="*/ 6408964 w 6408964"/>
              <a:gd name="connsiteY2" fmla="*/ 1312817 h 1449977"/>
              <a:gd name="connsiteX3" fmla="*/ 1079319 w 6408964"/>
              <a:gd name="connsiteY3" fmla="*/ 1449977 h 1449977"/>
              <a:gd name="connsiteX4" fmla="*/ 0 w 6408964"/>
              <a:gd name="connsiteY4" fmla="*/ 996950 h 1449977"/>
              <a:gd name="connsiteX0" fmla="*/ 0 w 6408964"/>
              <a:gd name="connsiteY0" fmla="*/ 2101850 h 2554877"/>
              <a:gd name="connsiteX1" fmla="*/ 5024664 w 6408964"/>
              <a:gd name="connsiteY1" fmla="*/ 0 h 2554877"/>
              <a:gd name="connsiteX2" fmla="*/ 6408964 w 6408964"/>
              <a:gd name="connsiteY2" fmla="*/ 2417717 h 2554877"/>
              <a:gd name="connsiteX3" fmla="*/ 1079319 w 6408964"/>
              <a:gd name="connsiteY3" fmla="*/ 2554877 h 2554877"/>
              <a:gd name="connsiteX4" fmla="*/ 0 w 6408964"/>
              <a:gd name="connsiteY4" fmla="*/ 2101850 h 2554877"/>
              <a:gd name="connsiteX0" fmla="*/ 0 w 6110514"/>
              <a:gd name="connsiteY0" fmla="*/ 2101850 h 2554877"/>
              <a:gd name="connsiteX1" fmla="*/ 5024664 w 6110514"/>
              <a:gd name="connsiteY1" fmla="*/ 0 h 2554877"/>
              <a:gd name="connsiteX2" fmla="*/ 6110514 w 6110514"/>
              <a:gd name="connsiteY2" fmla="*/ 449217 h 2554877"/>
              <a:gd name="connsiteX3" fmla="*/ 1079319 w 6110514"/>
              <a:gd name="connsiteY3" fmla="*/ 2554877 h 2554877"/>
              <a:gd name="connsiteX4" fmla="*/ 0 w 6110514"/>
              <a:gd name="connsiteY4" fmla="*/ 2101850 h 2554877"/>
              <a:gd name="connsiteX0" fmla="*/ 0 w 6110514"/>
              <a:gd name="connsiteY0" fmla="*/ 2030413 h 2483440"/>
              <a:gd name="connsiteX1" fmla="*/ 4786539 w 6110514"/>
              <a:gd name="connsiteY1" fmla="*/ 0 h 2483440"/>
              <a:gd name="connsiteX2" fmla="*/ 6110514 w 6110514"/>
              <a:gd name="connsiteY2" fmla="*/ 377780 h 2483440"/>
              <a:gd name="connsiteX3" fmla="*/ 1079319 w 6110514"/>
              <a:gd name="connsiteY3" fmla="*/ 2483440 h 2483440"/>
              <a:gd name="connsiteX4" fmla="*/ 0 w 6110514"/>
              <a:gd name="connsiteY4" fmla="*/ 2030413 h 2483440"/>
              <a:gd name="connsiteX0" fmla="*/ 0 w 6110514"/>
              <a:gd name="connsiteY0" fmla="*/ 2030413 h 2483440"/>
              <a:gd name="connsiteX1" fmla="*/ 3403284 w 6110514"/>
              <a:gd name="connsiteY1" fmla="*/ 582930 h 2483440"/>
              <a:gd name="connsiteX2" fmla="*/ 4786539 w 6110514"/>
              <a:gd name="connsiteY2" fmla="*/ 0 h 2483440"/>
              <a:gd name="connsiteX3" fmla="*/ 6110514 w 6110514"/>
              <a:gd name="connsiteY3" fmla="*/ 377780 h 2483440"/>
              <a:gd name="connsiteX4" fmla="*/ 1079319 w 6110514"/>
              <a:gd name="connsiteY4" fmla="*/ 2483440 h 2483440"/>
              <a:gd name="connsiteX5" fmla="*/ 0 w 6110514"/>
              <a:gd name="connsiteY5" fmla="*/ 2030413 h 2483440"/>
              <a:gd name="connsiteX0" fmla="*/ 0 w 6110514"/>
              <a:gd name="connsiteY0" fmla="*/ 2030413 h 2483440"/>
              <a:gd name="connsiteX1" fmla="*/ 3750947 w 6110514"/>
              <a:gd name="connsiteY1" fmla="*/ 197167 h 2483440"/>
              <a:gd name="connsiteX2" fmla="*/ 4786539 w 6110514"/>
              <a:gd name="connsiteY2" fmla="*/ 0 h 2483440"/>
              <a:gd name="connsiteX3" fmla="*/ 6110514 w 6110514"/>
              <a:gd name="connsiteY3" fmla="*/ 377780 h 2483440"/>
              <a:gd name="connsiteX4" fmla="*/ 1079319 w 6110514"/>
              <a:gd name="connsiteY4" fmla="*/ 2483440 h 2483440"/>
              <a:gd name="connsiteX5" fmla="*/ 0 w 6110514"/>
              <a:gd name="connsiteY5" fmla="*/ 2030413 h 2483440"/>
              <a:gd name="connsiteX0" fmla="*/ 0 w 6110514"/>
              <a:gd name="connsiteY0" fmla="*/ 2030413 h 2483440"/>
              <a:gd name="connsiteX1" fmla="*/ 2003109 w 6110514"/>
              <a:gd name="connsiteY1" fmla="*/ 1044892 h 2483440"/>
              <a:gd name="connsiteX2" fmla="*/ 3750947 w 6110514"/>
              <a:gd name="connsiteY2" fmla="*/ 197167 h 2483440"/>
              <a:gd name="connsiteX3" fmla="*/ 4786539 w 6110514"/>
              <a:gd name="connsiteY3" fmla="*/ 0 h 2483440"/>
              <a:gd name="connsiteX4" fmla="*/ 6110514 w 6110514"/>
              <a:gd name="connsiteY4" fmla="*/ 377780 h 2483440"/>
              <a:gd name="connsiteX5" fmla="*/ 1079319 w 6110514"/>
              <a:gd name="connsiteY5" fmla="*/ 2483440 h 2483440"/>
              <a:gd name="connsiteX6" fmla="*/ 0 w 6110514"/>
              <a:gd name="connsiteY6" fmla="*/ 2030413 h 2483440"/>
              <a:gd name="connsiteX0" fmla="*/ 0 w 6110514"/>
              <a:gd name="connsiteY0" fmla="*/ 2030413 h 2483440"/>
              <a:gd name="connsiteX1" fmla="*/ 1650684 w 6110514"/>
              <a:gd name="connsiteY1" fmla="*/ 1063942 h 2483440"/>
              <a:gd name="connsiteX2" fmla="*/ 3750947 w 6110514"/>
              <a:gd name="connsiteY2" fmla="*/ 197167 h 2483440"/>
              <a:gd name="connsiteX3" fmla="*/ 4786539 w 6110514"/>
              <a:gd name="connsiteY3" fmla="*/ 0 h 2483440"/>
              <a:gd name="connsiteX4" fmla="*/ 6110514 w 6110514"/>
              <a:gd name="connsiteY4" fmla="*/ 377780 h 2483440"/>
              <a:gd name="connsiteX5" fmla="*/ 1079319 w 6110514"/>
              <a:gd name="connsiteY5" fmla="*/ 2483440 h 2483440"/>
              <a:gd name="connsiteX6" fmla="*/ 0 w 6110514"/>
              <a:gd name="connsiteY6" fmla="*/ 2030413 h 2483440"/>
              <a:gd name="connsiteX0" fmla="*/ 0 w 5748564"/>
              <a:gd name="connsiteY0" fmla="*/ 1878013 h 2483440"/>
              <a:gd name="connsiteX1" fmla="*/ 1288734 w 5748564"/>
              <a:gd name="connsiteY1" fmla="*/ 1063942 h 2483440"/>
              <a:gd name="connsiteX2" fmla="*/ 3388997 w 5748564"/>
              <a:gd name="connsiteY2" fmla="*/ 197167 h 2483440"/>
              <a:gd name="connsiteX3" fmla="*/ 4424589 w 5748564"/>
              <a:gd name="connsiteY3" fmla="*/ 0 h 2483440"/>
              <a:gd name="connsiteX4" fmla="*/ 5748564 w 5748564"/>
              <a:gd name="connsiteY4" fmla="*/ 377780 h 2483440"/>
              <a:gd name="connsiteX5" fmla="*/ 717369 w 5748564"/>
              <a:gd name="connsiteY5" fmla="*/ 2483440 h 2483440"/>
              <a:gd name="connsiteX6" fmla="*/ 0 w 5748564"/>
              <a:gd name="connsiteY6" fmla="*/ 1878013 h 2483440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1026931 w 5748564"/>
              <a:gd name="connsiteY5" fmla="*/ 2288177 h 2288177"/>
              <a:gd name="connsiteX6" fmla="*/ 0 w 5748564"/>
              <a:gd name="connsiteY6" fmla="*/ 1878013 h 2288177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2403159 w 5748564"/>
              <a:gd name="connsiteY5" fmla="*/ 1740218 h 2288177"/>
              <a:gd name="connsiteX6" fmla="*/ 1026931 w 5748564"/>
              <a:gd name="connsiteY6" fmla="*/ 2288177 h 2288177"/>
              <a:gd name="connsiteX7" fmla="*/ 0 w 5748564"/>
              <a:gd name="connsiteY7" fmla="*/ 1878013 h 2288177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2145984 w 5748564"/>
              <a:gd name="connsiteY5" fmla="*/ 1535430 h 2288177"/>
              <a:gd name="connsiteX6" fmla="*/ 1026931 w 5748564"/>
              <a:gd name="connsiteY6" fmla="*/ 2288177 h 2288177"/>
              <a:gd name="connsiteX7" fmla="*/ 0 w 5748564"/>
              <a:gd name="connsiteY7" fmla="*/ 1878013 h 2288177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2145984 w 5748564"/>
              <a:gd name="connsiteY5" fmla="*/ 1535430 h 2288177"/>
              <a:gd name="connsiteX6" fmla="*/ 1026931 w 5748564"/>
              <a:gd name="connsiteY6" fmla="*/ 2288177 h 2288177"/>
              <a:gd name="connsiteX7" fmla="*/ 0 w 5748564"/>
              <a:gd name="connsiteY7" fmla="*/ 1878013 h 2288177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4327209 w 5748564"/>
              <a:gd name="connsiteY5" fmla="*/ 830581 h 2288177"/>
              <a:gd name="connsiteX6" fmla="*/ 2145984 w 5748564"/>
              <a:gd name="connsiteY6" fmla="*/ 1535430 h 2288177"/>
              <a:gd name="connsiteX7" fmla="*/ 1026931 w 5748564"/>
              <a:gd name="connsiteY7" fmla="*/ 2288177 h 2288177"/>
              <a:gd name="connsiteX8" fmla="*/ 0 w 5748564"/>
              <a:gd name="connsiteY8" fmla="*/ 1878013 h 2288177"/>
              <a:gd name="connsiteX0" fmla="*/ 0 w 5748564"/>
              <a:gd name="connsiteY0" fmla="*/ 1878013 h 2288177"/>
              <a:gd name="connsiteX1" fmla="*/ 1288734 w 5748564"/>
              <a:gd name="connsiteY1" fmla="*/ 1063942 h 2288177"/>
              <a:gd name="connsiteX2" fmla="*/ 3388997 w 5748564"/>
              <a:gd name="connsiteY2" fmla="*/ 197167 h 2288177"/>
              <a:gd name="connsiteX3" fmla="*/ 4424589 w 5748564"/>
              <a:gd name="connsiteY3" fmla="*/ 0 h 2288177"/>
              <a:gd name="connsiteX4" fmla="*/ 5748564 w 5748564"/>
              <a:gd name="connsiteY4" fmla="*/ 377780 h 2288177"/>
              <a:gd name="connsiteX5" fmla="*/ 4241484 w 5748564"/>
              <a:gd name="connsiteY5" fmla="*/ 644844 h 2288177"/>
              <a:gd name="connsiteX6" fmla="*/ 2145984 w 5748564"/>
              <a:gd name="connsiteY6" fmla="*/ 1535430 h 2288177"/>
              <a:gd name="connsiteX7" fmla="*/ 1026931 w 5748564"/>
              <a:gd name="connsiteY7" fmla="*/ 2288177 h 2288177"/>
              <a:gd name="connsiteX8" fmla="*/ 0 w 5748564"/>
              <a:gd name="connsiteY8" fmla="*/ 1878013 h 2288177"/>
              <a:gd name="connsiteX0" fmla="*/ 0 w 5600927"/>
              <a:gd name="connsiteY0" fmla="*/ 1878013 h 2288177"/>
              <a:gd name="connsiteX1" fmla="*/ 1288734 w 5600927"/>
              <a:gd name="connsiteY1" fmla="*/ 1063942 h 2288177"/>
              <a:gd name="connsiteX2" fmla="*/ 3388997 w 5600927"/>
              <a:gd name="connsiteY2" fmla="*/ 197167 h 2288177"/>
              <a:gd name="connsiteX3" fmla="*/ 4424589 w 5600927"/>
              <a:gd name="connsiteY3" fmla="*/ 0 h 2288177"/>
              <a:gd name="connsiteX4" fmla="*/ 5600927 w 5600927"/>
              <a:gd name="connsiteY4" fmla="*/ 349205 h 2288177"/>
              <a:gd name="connsiteX5" fmla="*/ 4241484 w 5600927"/>
              <a:gd name="connsiteY5" fmla="*/ 644844 h 2288177"/>
              <a:gd name="connsiteX6" fmla="*/ 2145984 w 5600927"/>
              <a:gd name="connsiteY6" fmla="*/ 1535430 h 2288177"/>
              <a:gd name="connsiteX7" fmla="*/ 1026931 w 5600927"/>
              <a:gd name="connsiteY7" fmla="*/ 2288177 h 2288177"/>
              <a:gd name="connsiteX8" fmla="*/ 0 w 5600927"/>
              <a:gd name="connsiteY8" fmla="*/ 1878013 h 2288177"/>
              <a:gd name="connsiteX0" fmla="*/ 0 w 5600927"/>
              <a:gd name="connsiteY0" fmla="*/ 1911351 h 2321515"/>
              <a:gd name="connsiteX1" fmla="*/ 1288734 w 5600927"/>
              <a:gd name="connsiteY1" fmla="*/ 1097280 h 2321515"/>
              <a:gd name="connsiteX2" fmla="*/ 3388997 w 5600927"/>
              <a:gd name="connsiteY2" fmla="*/ 230505 h 2321515"/>
              <a:gd name="connsiteX3" fmla="*/ 4591277 w 5600927"/>
              <a:gd name="connsiteY3" fmla="*/ 0 h 2321515"/>
              <a:gd name="connsiteX4" fmla="*/ 5600927 w 5600927"/>
              <a:gd name="connsiteY4" fmla="*/ 382543 h 2321515"/>
              <a:gd name="connsiteX5" fmla="*/ 4241484 w 5600927"/>
              <a:gd name="connsiteY5" fmla="*/ 678182 h 2321515"/>
              <a:gd name="connsiteX6" fmla="*/ 2145984 w 5600927"/>
              <a:gd name="connsiteY6" fmla="*/ 1568768 h 2321515"/>
              <a:gd name="connsiteX7" fmla="*/ 1026931 w 5600927"/>
              <a:gd name="connsiteY7" fmla="*/ 2321515 h 2321515"/>
              <a:gd name="connsiteX8" fmla="*/ 0 w 5600927"/>
              <a:gd name="connsiteY8" fmla="*/ 1911351 h 2321515"/>
              <a:gd name="connsiteX0" fmla="*/ 0 w 5600927"/>
              <a:gd name="connsiteY0" fmla="*/ 1920876 h 2331040"/>
              <a:gd name="connsiteX1" fmla="*/ 1288734 w 5600927"/>
              <a:gd name="connsiteY1" fmla="*/ 1106805 h 2331040"/>
              <a:gd name="connsiteX2" fmla="*/ 3388997 w 5600927"/>
              <a:gd name="connsiteY2" fmla="*/ 240030 h 2331040"/>
              <a:gd name="connsiteX3" fmla="*/ 4567465 w 5600927"/>
              <a:gd name="connsiteY3" fmla="*/ 0 h 2331040"/>
              <a:gd name="connsiteX4" fmla="*/ 5600927 w 5600927"/>
              <a:gd name="connsiteY4" fmla="*/ 392068 h 2331040"/>
              <a:gd name="connsiteX5" fmla="*/ 4241484 w 5600927"/>
              <a:gd name="connsiteY5" fmla="*/ 687707 h 2331040"/>
              <a:gd name="connsiteX6" fmla="*/ 2145984 w 5600927"/>
              <a:gd name="connsiteY6" fmla="*/ 1578293 h 2331040"/>
              <a:gd name="connsiteX7" fmla="*/ 1026931 w 5600927"/>
              <a:gd name="connsiteY7" fmla="*/ 2331040 h 2331040"/>
              <a:gd name="connsiteX8" fmla="*/ 0 w 5600927"/>
              <a:gd name="connsiteY8" fmla="*/ 1920876 h 2331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0927" h="2331040">
                <a:moveTo>
                  <a:pt x="0" y="1920876"/>
                </a:moveTo>
                <a:lnTo>
                  <a:pt x="1288734" y="1106805"/>
                </a:lnTo>
                <a:lnTo>
                  <a:pt x="3388997" y="240030"/>
                </a:lnTo>
                <a:lnTo>
                  <a:pt x="4567465" y="0"/>
                </a:lnTo>
                <a:lnTo>
                  <a:pt x="5600927" y="392068"/>
                </a:lnTo>
                <a:lnTo>
                  <a:pt x="4241484" y="687707"/>
                </a:lnTo>
                <a:lnTo>
                  <a:pt x="2145984" y="1578293"/>
                </a:lnTo>
                <a:lnTo>
                  <a:pt x="1026931" y="2331040"/>
                </a:lnTo>
                <a:lnTo>
                  <a:pt x="0" y="1920876"/>
                </a:lnTo>
                <a:close/>
              </a:path>
            </a:pathLst>
          </a:custGeom>
          <a:solidFill>
            <a:srgbClr val="FFC000">
              <a:alpha val="29000"/>
            </a:srgbClr>
          </a:solidFill>
          <a:ln w="127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82228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support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base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Placement of the pole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49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991F6A-6D7A-DE34-AA36-3A5104C46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84" y="3436639"/>
            <a:ext cx="3636415" cy="23486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Placement of the pole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-7111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8CCA98-F4C4-9435-2E18-DC7E766EC3AE}"/>
              </a:ext>
            </a:extLst>
          </p:cNvPr>
          <p:cNvCxnSpPr>
            <a:cxnSpLocks/>
          </p:cNvCxnSpPr>
          <p:nvPr/>
        </p:nvCxnSpPr>
        <p:spPr>
          <a:xfrm flipH="1" flipV="1">
            <a:off x="7425058" y="4829985"/>
            <a:ext cx="402816" cy="320374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D18CFF0-CE8D-FAC4-7CC7-538A27D57733}"/>
              </a:ext>
            </a:extLst>
          </p:cNvPr>
          <p:cNvSpPr txBox="1"/>
          <p:nvPr/>
        </p:nvSpPr>
        <p:spPr>
          <a:xfrm>
            <a:off x="6933498" y="5103954"/>
            <a:ext cx="174060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8CA7CE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Plasma-sprayed </a:t>
            </a:r>
            <a:b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8CA7CE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</a:b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8CA7CE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insulation (Al</a:t>
            </a:r>
            <a:r>
              <a:rPr kumimoji="0" lang="en-US" sz="1800" b="1" i="0" u="none" strike="noStrike" cap="none" spc="0" normalizeH="0" baseline="-25000" dirty="0">
                <a:ln>
                  <a:noFill/>
                </a:ln>
                <a:solidFill>
                  <a:srgbClr val="8CA7CE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2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8CA7CE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O</a:t>
            </a:r>
            <a:r>
              <a:rPr kumimoji="0" lang="en-US" sz="1800" b="1" i="0" u="none" strike="noStrike" cap="none" spc="0" normalizeH="0" baseline="-25000" dirty="0">
                <a:ln>
                  <a:noFill/>
                </a:ln>
                <a:solidFill>
                  <a:srgbClr val="8CA7CE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3</a:t>
            </a:r>
            <a:r>
              <a:rPr lang="en-US" b="1" dirty="0">
                <a:solidFill>
                  <a:srgbClr val="8CA7CE"/>
                </a:solidFill>
              </a:rPr>
              <a:t>)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8CA7CE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ED979AF-090E-DA0B-7CEF-3C664639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33598" y="2089128"/>
            <a:ext cx="3316566" cy="381209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400" dirty="0"/>
              <a:t>The pole is divided into three different parts with a similar structure to FRESCA2.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The parts are placed on top of the winding base and aligned to them.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During winding, the three pole parts are fixed to the respective winding base part.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400" dirty="0"/>
              <a:t>The three pole parts are separated according to a gap* computed to account for: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dirty="0"/>
              <a:t>Reduction of the gap due to the relaxation of winding tension.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dirty="0"/>
              <a:t>Allow the coil to move freely during the reaction process.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400" dirty="0"/>
              <a:t>Prevent the stretching of the coil during the reaction due to the thermal expansion of the pole.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4FE9F-AE94-04DB-09FD-3E61EA1C1A8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82588" y="1136113"/>
            <a:ext cx="7038934" cy="381209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E6233A-21FD-EC4D-41AB-BC68CFE65C6C}"/>
              </a:ext>
            </a:extLst>
          </p:cNvPr>
          <p:cNvSpPr txBox="1"/>
          <p:nvPr/>
        </p:nvSpPr>
        <p:spPr>
          <a:xfrm>
            <a:off x="10563036" y="5970188"/>
            <a:ext cx="158712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100" dirty="0"/>
              <a:t>*To be discussed later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3874E5E-A69B-CB07-0FA4-90FB76B0BC8A}"/>
              </a:ext>
            </a:extLst>
          </p:cNvPr>
          <p:cNvCxnSpPr>
            <a:cxnSpLocks/>
          </p:cNvCxnSpPr>
          <p:nvPr/>
        </p:nvCxnSpPr>
        <p:spPr>
          <a:xfrm>
            <a:off x="4853940" y="3154680"/>
            <a:ext cx="183744" cy="2630604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E338AD-37F3-1BD7-4DA0-9BAD5EE37FAA}"/>
              </a:ext>
            </a:extLst>
          </p:cNvPr>
          <p:cNvCxnSpPr>
            <a:cxnSpLocks/>
          </p:cNvCxnSpPr>
          <p:nvPr/>
        </p:nvCxnSpPr>
        <p:spPr>
          <a:xfrm>
            <a:off x="6385560" y="2240280"/>
            <a:ext cx="2288540" cy="118872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F3D0165-99C5-40D9-1C1C-3CE74304CB84}"/>
              </a:ext>
            </a:extLst>
          </p:cNvPr>
          <p:cNvCxnSpPr>
            <a:cxnSpLocks/>
            <a:stCxn id="38" idx="3"/>
          </p:cNvCxnSpPr>
          <p:nvPr/>
        </p:nvCxnSpPr>
        <p:spPr>
          <a:xfrm>
            <a:off x="3575358" y="2258315"/>
            <a:ext cx="425142" cy="462025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0BA2A45-8717-55EE-DA83-59B3DB8FC103}"/>
                  </a:ext>
                </a:extLst>
              </p:cNvPr>
              <p:cNvSpPr txBox="1"/>
              <p:nvPr/>
            </p:nvSpPr>
            <p:spPr>
              <a:xfrm>
                <a:off x="4079491" y="1201182"/>
                <a:ext cx="818429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𝐺𝑎𝑝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𝑝𝑜𝑙𝑒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0BA2A45-8717-55EE-DA83-59B3DB8FC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491" y="1201182"/>
                <a:ext cx="818429" cy="298415"/>
              </a:xfrm>
              <a:prstGeom prst="rect">
                <a:avLst/>
              </a:prstGeom>
              <a:blipFill>
                <a:blip r:embed="rId9"/>
                <a:stretch>
                  <a:fillRect l="-8955" r="-5224" b="-26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8BAF5D1-CF22-D127-89EE-42EF6E8ECC29}"/>
                  </a:ext>
                </a:extLst>
              </p:cNvPr>
              <p:cNvSpPr txBox="1"/>
              <p:nvPr/>
            </p:nvSpPr>
            <p:spPr>
              <a:xfrm>
                <a:off x="2681587" y="2119815"/>
                <a:ext cx="8937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𝐺𝑎𝑝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𝑡𝑎𝑏𝑙𝑒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8BAF5D1-CF22-D127-89EE-42EF6E8EC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1587" y="2119815"/>
                <a:ext cx="893771" cy="276999"/>
              </a:xfrm>
              <a:prstGeom prst="rect">
                <a:avLst/>
              </a:prstGeom>
              <a:blipFill>
                <a:blip r:embed="rId10"/>
                <a:stretch>
                  <a:fillRect l="-8844" r="-2041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DBB696D-CDED-764A-9FFA-2C2CDDE521C7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3575358" y="2001823"/>
            <a:ext cx="1826697" cy="25649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21A6583-4E25-7A86-456D-DC79B1683691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4469129" y="1499597"/>
            <a:ext cx="19577" cy="1335043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971CDAF-842D-EA83-DD05-B8F330547952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4488706" y="1499597"/>
            <a:ext cx="1490660" cy="500655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9194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Placement of the pole </a:t>
            </a:r>
            <a:r>
              <a:rPr lang="en-US" sz="2400" i="1" dirty="0"/>
              <a:t>– estimation of required gaps</a:t>
            </a:r>
            <a:endParaRPr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-7111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272A0DA-6F0D-D0B0-F34A-2C1CCF336AF0}"/>
              </a:ext>
            </a:extLst>
          </p:cNvPr>
          <p:cNvSpPr/>
          <p:nvPr/>
        </p:nvSpPr>
        <p:spPr>
          <a:xfrm>
            <a:off x="5476777" y="1924456"/>
            <a:ext cx="374650" cy="265113"/>
          </a:xfrm>
          <a:prstGeom prst="rightArrow">
            <a:avLst>
              <a:gd name="adj1" fmla="val 50000"/>
              <a:gd name="adj2" fmla="val 76347"/>
            </a:avLst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E6C2C873-C883-4E96-F8E7-921F6F5F9E09}"/>
              </a:ext>
            </a:extLst>
          </p:cNvPr>
          <p:cNvGrpSpPr>
            <a:grpSpLocks noChangeAspect="1"/>
          </p:cNvGrpSpPr>
          <p:nvPr/>
        </p:nvGrpSpPr>
        <p:grpSpPr>
          <a:xfrm>
            <a:off x="6478339" y="951815"/>
            <a:ext cx="4982592" cy="1935260"/>
            <a:chOff x="1005405" y="2013453"/>
            <a:chExt cx="6570144" cy="2551873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F08CFA2-6C93-73C3-8B4A-649AC5935563}"/>
                </a:ext>
              </a:extLst>
            </p:cNvPr>
            <p:cNvSpPr/>
            <p:nvPr/>
          </p:nvSpPr>
          <p:spPr>
            <a:xfrm>
              <a:off x="3219449" y="3505200"/>
              <a:ext cx="2749550" cy="47625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B6CF4FC0-3870-186F-40A0-33881CFE6E53}"/>
                </a:ext>
              </a:extLst>
            </p:cNvPr>
            <p:cNvSpPr/>
            <p:nvPr/>
          </p:nvSpPr>
          <p:spPr>
            <a:xfrm>
              <a:off x="1015999" y="2952750"/>
              <a:ext cx="4953000" cy="476250"/>
            </a:xfrm>
            <a:prstGeom prst="rect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85" name="Straight Connector 384">
              <a:extLst>
                <a:ext uri="{FF2B5EF4-FFF2-40B4-BE49-F238E27FC236}">
                  <a16:creationId xmlns:a16="http://schemas.microsoft.com/office/drawing/2014/main" id="{4CCCA7FC-9401-DB19-D913-C0FAB029F1C8}"/>
                </a:ext>
              </a:extLst>
            </p:cNvPr>
            <p:cNvCxnSpPr>
              <a:cxnSpLocks/>
            </p:cNvCxnSpPr>
            <p:nvPr/>
          </p:nvCxnSpPr>
          <p:spPr>
            <a:xfrm>
              <a:off x="5969000" y="2041630"/>
              <a:ext cx="0" cy="2523696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dash"/>
              <a:miter lim="800000"/>
            </a:ln>
            <a:effectLst/>
          </p:spPr>
        </p:cxnSp>
        <p:sp>
          <p:nvSpPr>
            <p:cNvPr id="386" name="TextBox 385">
              <a:extLst>
                <a:ext uri="{FF2B5EF4-FFF2-40B4-BE49-F238E27FC236}">
                  <a16:creationId xmlns:a16="http://schemas.microsoft.com/office/drawing/2014/main" id="{ECEAB910-6BB9-B7E4-2B0A-91D857B7AA21}"/>
                </a:ext>
              </a:extLst>
            </p:cNvPr>
            <p:cNvSpPr txBox="1"/>
            <p:nvPr/>
          </p:nvSpPr>
          <p:spPr>
            <a:xfrm>
              <a:off x="3035300" y="3006209"/>
              <a:ext cx="1092199" cy="36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Cable</a:t>
              </a: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22F0B80F-7631-6E3F-2FA3-E4249B54DEE2}"/>
                </a:ext>
              </a:extLst>
            </p:cNvPr>
            <p:cNvSpPr/>
            <p:nvPr/>
          </p:nvSpPr>
          <p:spPr>
            <a:xfrm>
              <a:off x="1015999" y="3505200"/>
              <a:ext cx="1638301" cy="476250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C6175BB7-03DB-4A71-24A5-1F456647C391}"/>
                </a:ext>
              </a:extLst>
            </p:cNvPr>
            <p:cNvSpPr/>
            <p:nvPr/>
          </p:nvSpPr>
          <p:spPr>
            <a:xfrm>
              <a:off x="1682750" y="2554030"/>
              <a:ext cx="1898650" cy="35294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57EC8217-B87D-5A75-FAED-B4F41F1EBCE1}"/>
                </a:ext>
              </a:extLst>
            </p:cNvPr>
            <p:cNvSpPr/>
            <p:nvPr/>
          </p:nvSpPr>
          <p:spPr>
            <a:xfrm>
              <a:off x="4038600" y="2554030"/>
              <a:ext cx="1898650" cy="352941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9DCCB53F-7365-979D-6484-3164896F6793}"/>
                </a:ext>
              </a:extLst>
            </p:cNvPr>
            <p:cNvSpPr txBox="1"/>
            <p:nvPr/>
          </p:nvSpPr>
          <p:spPr>
            <a:xfrm>
              <a:off x="3930047" y="3547500"/>
              <a:ext cx="1765297" cy="36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Table center</a:t>
              </a:r>
            </a:p>
          </p:txBody>
        </p:sp>
        <p:sp>
          <p:nvSpPr>
            <p:cNvPr id="391" name="TextBox 390">
              <a:extLst>
                <a:ext uri="{FF2B5EF4-FFF2-40B4-BE49-F238E27FC236}">
                  <a16:creationId xmlns:a16="http://schemas.microsoft.com/office/drawing/2014/main" id="{8D0ED148-C089-928D-EDCE-195AAB9943D6}"/>
                </a:ext>
              </a:extLst>
            </p:cNvPr>
            <p:cNvSpPr txBox="1"/>
            <p:nvPr/>
          </p:nvSpPr>
          <p:spPr>
            <a:xfrm>
              <a:off x="1025523" y="3558660"/>
              <a:ext cx="1838884" cy="36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Table extremity</a:t>
              </a:r>
            </a:p>
          </p:txBody>
        </p:sp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id="{F1B342C3-BC06-437E-E230-652E19A3A671}"/>
                </a:ext>
              </a:extLst>
            </p:cNvPr>
            <p:cNvSpPr txBox="1"/>
            <p:nvPr/>
          </p:nvSpPr>
          <p:spPr>
            <a:xfrm>
              <a:off x="4298949" y="2545318"/>
              <a:ext cx="1638300" cy="36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Pole center</a:t>
              </a:r>
            </a:p>
          </p:txBody>
        </p: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9DBABAFC-C1AC-7D9F-58BB-E8CC21DAD574}"/>
                </a:ext>
              </a:extLst>
            </p:cNvPr>
            <p:cNvSpPr txBox="1"/>
            <p:nvPr/>
          </p:nvSpPr>
          <p:spPr>
            <a:xfrm>
              <a:off x="1825623" y="2545318"/>
              <a:ext cx="1638300" cy="36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Pole extremity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4" name="TextBox 393">
                  <a:extLst>
                    <a:ext uri="{FF2B5EF4-FFF2-40B4-BE49-F238E27FC236}">
                      <a16:creationId xmlns:a16="http://schemas.microsoft.com/office/drawing/2014/main" id="{69AD1B47-4392-6B2D-245B-11BFA669A810}"/>
                    </a:ext>
                  </a:extLst>
                </p:cNvPr>
                <p:cNvSpPr txBox="1"/>
                <p:nvPr/>
              </p:nvSpPr>
              <p:spPr>
                <a:xfrm>
                  <a:off x="3480520" y="2013453"/>
                  <a:ext cx="836114" cy="3059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𝐺𝑎𝑝</m:t>
                            </m:r>
                          </m:e>
                          <m:sub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𝑝𝑜𝑙𝑒</m:t>
                            </m:r>
                          </m:sub>
                        </m:sSub>
                      </m:oMath>
                    </m:oMathPara>
                  </a14:m>
                  <a:endParaRPr lang="en-US" sz="14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4" name="TextBox 393">
                  <a:extLst>
                    <a:ext uri="{FF2B5EF4-FFF2-40B4-BE49-F238E27FC236}">
                      <a16:creationId xmlns:a16="http://schemas.microsoft.com/office/drawing/2014/main" id="{69AD1B47-4392-6B2D-245B-11BFA669A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520" y="2013453"/>
                  <a:ext cx="836114" cy="305987"/>
                </a:xfrm>
                <a:prstGeom prst="rect">
                  <a:avLst/>
                </a:prstGeom>
                <a:blipFill>
                  <a:blip r:embed="rId7"/>
                  <a:stretch>
                    <a:fillRect l="-8654" r="-1923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5" name="Straight Arrow Connector 394">
              <a:extLst>
                <a:ext uri="{FF2B5EF4-FFF2-40B4-BE49-F238E27FC236}">
                  <a16:creationId xmlns:a16="http://schemas.microsoft.com/office/drawing/2014/main" id="{2F7BA61F-711B-A548-E49B-48D71F0F202B}"/>
                </a:ext>
              </a:extLst>
            </p:cNvPr>
            <p:cNvCxnSpPr>
              <a:cxnSpLocks/>
            </p:cNvCxnSpPr>
            <p:nvPr/>
          </p:nvCxnSpPr>
          <p:spPr>
            <a:xfrm>
              <a:off x="2663824" y="4416988"/>
              <a:ext cx="538956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7" name="TextBox 396">
                  <a:extLst>
                    <a:ext uri="{FF2B5EF4-FFF2-40B4-BE49-F238E27FC236}">
                      <a16:creationId xmlns:a16="http://schemas.microsoft.com/office/drawing/2014/main" id="{548CD97D-0CC8-E149-CD58-D1BDF2B52041}"/>
                    </a:ext>
                  </a:extLst>
                </p:cNvPr>
                <p:cNvSpPr txBox="1"/>
                <p:nvPr/>
              </p:nvSpPr>
              <p:spPr>
                <a:xfrm>
                  <a:off x="2579325" y="4066774"/>
                  <a:ext cx="914324" cy="2840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𝐺𝑎𝑝</m:t>
                            </m:r>
                          </m:e>
                          <m:sub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𝑡𝑎𝑏𝑙𝑒</m:t>
                            </m:r>
                          </m:sub>
                        </m:sSub>
                      </m:oMath>
                    </m:oMathPara>
                  </a14:m>
                  <a:endParaRPr lang="en-US" sz="14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7" name="TextBox 396">
                  <a:extLst>
                    <a:ext uri="{FF2B5EF4-FFF2-40B4-BE49-F238E27FC236}">
                      <a16:creationId xmlns:a16="http://schemas.microsoft.com/office/drawing/2014/main" id="{548CD97D-0CC8-E149-CD58-D1BDF2B520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9325" y="4066774"/>
                  <a:ext cx="914324" cy="284089"/>
                </a:xfrm>
                <a:prstGeom prst="rect">
                  <a:avLst/>
                </a:prstGeom>
                <a:blipFill>
                  <a:blip r:embed="rId8"/>
                  <a:stretch>
                    <a:fillRect l="-7965" r="-885" b="-3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863C7740-D52D-66DF-3D39-9A756B6684B7}"/>
                </a:ext>
              </a:extLst>
            </p:cNvPr>
            <p:cNvSpPr txBox="1"/>
            <p:nvPr/>
          </p:nvSpPr>
          <p:spPr>
            <a:xfrm>
              <a:off x="5937249" y="2021320"/>
              <a:ext cx="1638300" cy="365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 plane</a:t>
              </a:r>
            </a:p>
          </p:txBody>
        </p:sp>
        <p:cxnSp>
          <p:nvCxnSpPr>
            <p:cNvPr id="399" name="Straight Arrow Connector 398">
              <a:extLst>
                <a:ext uri="{FF2B5EF4-FFF2-40B4-BE49-F238E27FC236}">
                  <a16:creationId xmlns:a16="http://schemas.microsoft.com/office/drawing/2014/main" id="{228A21C6-B21D-3A95-0148-A3A99928D93E}"/>
                </a:ext>
              </a:extLst>
            </p:cNvPr>
            <p:cNvCxnSpPr>
              <a:cxnSpLocks/>
            </p:cNvCxnSpPr>
            <p:nvPr/>
          </p:nvCxnSpPr>
          <p:spPr>
            <a:xfrm>
              <a:off x="3219449" y="4416988"/>
              <a:ext cx="2717801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400" name="Straight Arrow Connector 399">
              <a:extLst>
                <a:ext uri="{FF2B5EF4-FFF2-40B4-BE49-F238E27FC236}">
                  <a16:creationId xmlns:a16="http://schemas.microsoft.com/office/drawing/2014/main" id="{870DF0D1-231A-9E1A-F007-10170C36F948}"/>
                </a:ext>
              </a:extLst>
            </p:cNvPr>
            <p:cNvCxnSpPr>
              <a:cxnSpLocks/>
            </p:cNvCxnSpPr>
            <p:nvPr/>
          </p:nvCxnSpPr>
          <p:spPr>
            <a:xfrm>
              <a:off x="1005405" y="4416988"/>
              <a:ext cx="162667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1" name="TextBox 400">
                  <a:extLst>
                    <a:ext uri="{FF2B5EF4-FFF2-40B4-BE49-F238E27FC236}">
                      <a16:creationId xmlns:a16="http://schemas.microsoft.com/office/drawing/2014/main" id="{7F370ADF-C4E3-A064-F110-D7CB13124245}"/>
                    </a:ext>
                  </a:extLst>
                </p:cNvPr>
                <p:cNvSpPr txBox="1"/>
                <p:nvPr/>
              </p:nvSpPr>
              <p:spPr>
                <a:xfrm>
                  <a:off x="4147338" y="4055633"/>
                  <a:ext cx="364917" cy="2840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1" name="TextBox 400">
                  <a:extLst>
                    <a:ext uri="{FF2B5EF4-FFF2-40B4-BE49-F238E27FC236}">
                      <a16:creationId xmlns:a16="http://schemas.microsoft.com/office/drawing/2014/main" id="{7F370ADF-C4E3-A064-F110-D7CB131242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7338" y="4055633"/>
                  <a:ext cx="364917" cy="284089"/>
                </a:xfrm>
                <a:prstGeom prst="rect">
                  <a:avLst/>
                </a:prstGeom>
                <a:blipFill>
                  <a:blip r:embed="rId9"/>
                  <a:stretch>
                    <a:fillRect l="-15556" r="-4444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2" name="TextBox 401">
                  <a:extLst>
                    <a:ext uri="{FF2B5EF4-FFF2-40B4-BE49-F238E27FC236}">
                      <a16:creationId xmlns:a16="http://schemas.microsoft.com/office/drawing/2014/main" id="{CF6233BE-32D7-1862-AAF5-1DF31289EA0E}"/>
                    </a:ext>
                  </a:extLst>
                </p:cNvPr>
                <p:cNvSpPr txBox="1"/>
                <p:nvPr/>
              </p:nvSpPr>
              <p:spPr>
                <a:xfrm>
                  <a:off x="1682750" y="4064478"/>
                  <a:ext cx="364917" cy="2840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2" name="TextBox 401">
                  <a:extLst>
                    <a:ext uri="{FF2B5EF4-FFF2-40B4-BE49-F238E27FC236}">
                      <a16:creationId xmlns:a16="http://schemas.microsoft.com/office/drawing/2014/main" id="{CF6233BE-32D7-1862-AAF5-1DF31289E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2750" y="4064478"/>
                  <a:ext cx="364917" cy="284089"/>
                </a:xfrm>
                <a:prstGeom prst="rect">
                  <a:avLst/>
                </a:prstGeom>
                <a:blipFill>
                  <a:blip r:embed="rId10"/>
                  <a:stretch>
                    <a:fillRect l="-15556" r="-4444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3" name="Straight Arrow Connector 402">
              <a:extLst>
                <a:ext uri="{FF2B5EF4-FFF2-40B4-BE49-F238E27FC236}">
                  <a16:creationId xmlns:a16="http://schemas.microsoft.com/office/drawing/2014/main" id="{F5FE31AD-CC7F-3638-01DC-C2F4171A438F}"/>
                </a:ext>
              </a:extLst>
            </p:cNvPr>
            <p:cNvCxnSpPr>
              <a:cxnSpLocks/>
            </p:cNvCxnSpPr>
            <p:nvPr/>
          </p:nvCxnSpPr>
          <p:spPr>
            <a:xfrm>
              <a:off x="3581400" y="2487805"/>
              <a:ext cx="45720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404" name="Straight Arrow Connector 403">
              <a:extLst>
                <a:ext uri="{FF2B5EF4-FFF2-40B4-BE49-F238E27FC236}">
                  <a16:creationId xmlns:a16="http://schemas.microsoft.com/office/drawing/2014/main" id="{C71C607A-889B-E1F1-5262-2EBD03D07032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87805"/>
              <a:ext cx="1927888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cxnSp>
          <p:nvCxnSpPr>
            <p:cNvPr id="405" name="Straight Arrow Connector 404">
              <a:extLst>
                <a:ext uri="{FF2B5EF4-FFF2-40B4-BE49-F238E27FC236}">
                  <a16:creationId xmlns:a16="http://schemas.microsoft.com/office/drawing/2014/main" id="{8234E5C5-0978-1242-EA1C-687BED3AC707}"/>
                </a:ext>
              </a:extLst>
            </p:cNvPr>
            <p:cNvCxnSpPr>
              <a:cxnSpLocks/>
            </p:cNvCxnSpPr>
            <p:nvPr/>
          </p:nvCxnSpPr>
          <p:spPr>
            <a:xfrm>
              <a:off x="1711988" y="2487805"/>
              <a:ext cx="1869412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6" name="TextBox 405">
                  <a:extLst>
                    <a:ext uri="{FF2B5EF4-FFF2-40B4-BE49-F238E27FC236}">
                      <a16:creationId xmlns:a16="http://schemas.microsoft.com/office/drawing/2014/main" id="{2F76BFF2-E7AA-1053-08A9-3D12C9A08493}"/>
                    </a:ext>
                  </a:extLst>
                </p:cNvPr>
                <p:cNvSpPr txBox="1"/>
                <p:nvPr/>
              </p:nvSpPr>
              <p:spPr>
                <a:xfrm>
                  <a:off x="4723341" y="2126449"/>
                  <a:ext cx="396625" cy="3059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6" name="TextBox 405">
                  <a:extLst>
                    <a:ext uri="{FF2B5EF4-FFF2-40B4-BE49-F238E27FC236}">
                      <a16:creationId xmlns:a16="http://schemas.microsoft.com/office/drawing/2014/main" id="{2F76BFF2-E7AA-1053-08A9-3D12C9A084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3341" y="2126449"/>
                  <a:ext cx="396625" cy="305987"/>
                </a:xfrm>
                <a:prstGeom prst="rect">
                  <a:avLst/>
                </a:prstGeom>
                <a:blipFill>
                  <a:blip r:embed="rId11"/>
                  <a:stretch>
                    <a:fillRect l="-14000" r="-6000" b="-236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D5355EFA-F7D3-28D1-4CE7-2D42F4CE3885}"/>
                    </a:ext>
                  </a:extLst>
                </p:cNvPr>
                <p:cNvSpPr txBox="1"/>
                <p:nvPr/>
              </p:nvSpPr>
              <p:spPr>
                <a:xfrm>
                  <a:off x="2663824" y="2135295"/>
                  <a:ext cx="396625" cy="3059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𝑝</m:t>
                            </m:r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7" name="TextBox 406">
                  <a:extLst>
                    <a:ext uri="{FF2B5EF4-FFF2-40B4-BE49-F238E27FC236}">
                      <a16:creationId xmlns:a16="http://schemas.microsoft.com/office/drawing/2014/main" id="{D5355EFA-F7D3-28D1-4CE7-2D42F4CE38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3824" y="2135295"/>
                  <a:ext cx="396625" cy="305987"/>
                </a:xfrm>
                <a:prstGeom prst="rect">
                  <a:avLst/>
                </a:prstGeom>
                <a:blipFill>
                  <a:blip r:embed="rId12"/>
                  <a:stretch>
                    <a:fillRect l="-14286" r="-8163" b="-2368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8" name="Straight Arrow Connector 407">
              <a:extLst>
                <a:ext uri="{FF2B5EF4-FFF2-40B4-BE49-F238E27FC236}">
                  <a16:creationId xmlns:a16="http://schemas.microsoft.com/office/drawing/2014/main" id="{FB73835C-96BF-9C27-4C64-CBDD77AAFBBD}"/>
                </a:ext>
              </a:extLst>
            </p:cNvPr>
            <p:cNvCxnSpPr>
              <a:cxnSpLocks/>
            </p:cNvCxnSpPr>
            <p:nvPr/>
          </p:nvCxnSpPr>
          <p:spPr>
            <a:xfrm>
              <a:off x="1005405" y="3328802"/>
              <a:ext cx="497763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9" name="TextBox 408">
                  <a:extLst>
                    <a:ext uri="{FF2B5EF4-FFF2-40B4-BE49-F238E27FC236}">
                      <a16:creationId xmlns:a16="http://schemas.microsoft.com/office/drawing/2014/main" id="{4CF0F600-A2FD-3822-6E4A-6F7977B73CAF}"/>
                    </a:ext>
                  </a:extLst>
                </p:cNvPr>
                <p:cNvSpPr txBox="1"/>
                <p:nvPr/>
              </p:nvSpPr>
              <p:spPr>
                <a:xfrm>
                  <a:off x="4654108" y="3027779"/>
                  <a:ext cx="647061" cy="28408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914400" hangingPunct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𝐿</m:t>
                            </m:r>
                          </m:e>
                          <m:sub>
                            <m:r>
                              <a:rPr lang="en-US" sz="140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𝑐𝑎𝑏𝑙𝑒</m:t>
                            </m:r>
                          </m:sub>
                        </m:sSub>
                      </m:oMath>
                    </m:oMathPara>
                  </a14:m>
                  <a:endParaRPr lang="en-US" sz="1400" kern="1200" dirty="0">
                    <a:solidFill>
                      <a:prstClr val="black"/>
                    </a:solidFill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9" name="TextBox 408">
                  <a:extLst>
                    <a:ext uri="{FF2B5EF4-FFF2-40B4-BE49-F238E27FC236}">
                      <a16:creationId xmlns:a16="http://schemas.microsoft.com/office/drawing/2014/main" id="{4CF0F600-A2FD-3822-6E4A-6F7977B73C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4108" y="3027779"/>
                  <a:ext cx="647061" cy="284089"/>
                </a:xfrm>
                <a:prstGeom prst="rect">
                  <a:avLst/>
                </a:prstGeom>
                <a:blipFill>
                  <a:blip r:embed="rId13"/>
                  <a:stretch>
                    <a:fillRect l="-7500" r="-1250" b="-13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BDF050AC-DD54-644E-0DAF-0DB3CA07A879}"/>
              </a:ext>
            </a:extLst>
          </p:cNvPr>
          <p:cNvGrpSpPr/>
          <p:nvPr/>
        </p:nvGrpSpPr>
        <p:grpSpPr>
          <a:xfrm>
            <a:off x="2358437" y="1263875"/>
            <a:ext cx="2883812" cy="1561795"/>
            <a:chOff x="2358437" y="1346168"/>
            <a:chExt cx="2883812" cy="1561795"/>
          </a:xfrm>
        </p:grpSpPr>
        <p:grpSp>
          <p:nvGrpSpPr>
            <p:cNvPr id="412" name="Group 411">
              <a:extLst>
                <a:ext uri="{FF2B5EF4-FFF2-40B4-BE49-F238E27FC236}">
                  <a16:creationId xmlns:a16="http://schemas.microsoft.com/office/drawing/2014/main" id="{FB25CA16-0EFC-DC5E-2BF7-16F166C0C0C7}"/>
                </a:ext>
              </a:extLst>
            </p:cNvPr>
            <p:cNvGrpSpPr/>
            <p:nvPr/>
          </p:nvGrpSpPr>
          <p:grpSpPr>
            <a:xfrm>
              <a:off x="2358437" y="1346168"/>
              <a:ext cx="2883812" cy="1561795"/>
              <a:chOff x="2364735" y="1136469"/>
              <a:chExt cx="2883812" cy="156179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524FE9F-AE94-04DB-09FD-3E61EA1C1A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364735" y="1136469"/>
                <a:ext cx="2883812" cy="1561795"/>
              </a:xfrm>
              <a:prstGeom prst="rect">
                <a:avLst/>
              </a:prstGeom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E02593FC-A1AD-BA42-E505-BE98B8D0D2C6}"/>
                  </a:ext>
                </a:extLst>
              </p:cNvPr>
              <p:cNvGrpSpPr/>
              <p:nvPr/>
            </p:nvGrpSpPr>
            <p:grpSpPr>
              <a:xfrm>
                <a:off x="3626712" y="1323092"/>
                <a:ext cx="653560" cy="853371"/>
                <a:chOff x="3145699" y="1565979"/>
                <a:chExt cx="653560" cy="853371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DC275F2F-2BE1-1860-3502-BC9AD42D28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5699" y="1565979"/>
                  <a:ext cx="653560" cy="277109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dash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718A61D2-0B89-FD67-A501-905BE51382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45699" y="1584712"/>
                  <a:ext cx="0" cy="258376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dash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70257AD1-AFF6-7260-D0D2-94E66A10F5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9259" y="1820171"/>
                  <a:ext cx="0" cy="599179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dash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679BF751-20ED-7791-E745-4C4785F8A4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529683" y="2305050"/>
                  <a:ext cx="269576" cy="114300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dash"/>
                  <a:round/>
                </a:ln>
                <a:effectLst>
                  <a:outerShdw blurRad="38100" dist="20000" dir="5400000" rotWithShape="0">
                    <a:srgbClr val="000000">
                      <a:alpha val="38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</p:grpSp>
        </p:grpSp>
        <p:sp>
          <p:nvSpPr>
            <p:cNvPr id="413" name="TextBox 412">
              <a:extLst>
                <a:ext uri="{FF2B5EF4-FFF2-40B4-BE49-F238E27FC236}">
                  <a16:creationId xmlns:a16="http://schemas.microsoft.com/office/drawing/2014/main" id="{6902AF79-D6D5-D5CC-95BF-B0B2402A954E}"/>
                </a:ext>
              </a:extLst>
            </p:cNvPr>
            <p:cNvSpPr txBox="1"/>
            <p:nvPr/>
          </p:nvSpPr>
          <p:spPr>
            <a:xfrm rot="1294417">
              <a:off x="3417967" y="1390979"/>
              <a:ext cx="1349693" cy="278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hangingPunct="1"/>
              <a:r>
                <a:rPr lang="en-US" sz="14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Central plane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4" name="TextBox 413">
                <a:extLst>
                  <a:ext uri="{FF2B5EF4-FFF2-40B4-BE49-F238E27FC236}">
                    <a16:creationId xmlns:a16="http://schemas.microsoft.com/office/drawing/2014/main" id="{063F1A87-1BED-EFE7-46DF-92AB32882F91}"/>
                  </a:ext>
                </a:extLst>
              </p:cNvPr>
              <p:cNvSpPr txBox="1"/>
              <p:nvPr/>
            </p:nvSpPr>
            <p:spPr>
              <a:xfrm>
                <a:off x="2142754" y="3296547"/>
                <a:ext cx="7351515" cy="766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𝑤𝑡</m:t>
                        </m:r>
                      </m:sub>
                    </m:sSub>
                  </m:oMath>
                </a14:m>
                <a:r>
                  <a:rPr lang="en-US" sz="1400" dirty="0"/>
                  <a:t> Contraction due to the relaxation of winding tension (about 0.05%)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400" dirty="0"/>
                  <a:t> Contraction due to reaction (about 0.3%)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𝑐𝑎𝑏𝑙𝑒</m:t>
                        </m:r>
                      </m:sub>
                    </m:sSub>
                  </m:oMath>
                </a14:m>
                <a:r>
                  <a:rPr lang="en-US" sz="1400" dirty="0"/>
                  <a:t> Expansion of the cable at 650 °C (about 0.2 %)</a:t>
                </a:r>
              </a:p>
            </p:txBody>
          </p:sp>
        </mc:Choice>
        <mc:Fallback xmlns="">
          <p:sp>
            <p:nvSpPr>
              <p:cNvPr id="414" name="TextBox 413">
                <a:extLst>
                  <a:ext uri="{FF2B5EF4-FFF2-40B4-BE49-F238E27FC236}">
                    <a16:creationId xmlns:a16="http://schemas.microsoft.com/office/drawing/2014/main" id="{063F1A87-1BED-EFE7-46DF-92AB32882F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754" y="3296547"/>
                <a:ext cx="7351515" cy="766941"/>
              </a:xfrm>
              <a:prstGeom prst="rect">
                <a:avLst/>
              </a:prstGeom>
              <a:blipFill>
                <a:blip r:embed="rId15"/>
                <a:stretch>
                  <a:fillRect t="-2381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FD014187-80AC-C0CD-3074-174D425BC9BF}"/>
              </a:ext>
            </a:extLst>
          </p:cNvPr>
          <p:cNvCxnSpPr>
            <a:cxnSpLocks/>
          </p:cNvCxnSpPr>
          <p:nvPr/>
        </p:nvCxnSpPr>
        <p:spPr>
          <a:xfrm>
            <a:off x="2034989" y="2997200"/>
            <a:ext cx="9153711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8" name="TextBox 417">
            <a:extLst>
              <a:ext uri="{FF2B5EF4-FFF2-40B4-BE49-F238E27FC236}">
                <a16:creationId xmlns:a16="http://schemas.microsoft.com/office/drawing/2014/main" id="{99EAB523-CB4D-4363-5A94-6CC02C9AE999}"/>
              </a:ext>
            </a:extLst>
          </p:cNvPr>
          <p:cNvSpPr txBox="1"/>
          <p:nvPr/>
        </p:nvSpPr>
        <p:spPr>
          <a:xfrm>
            <a:off x="2142754" y="3034491"/>
            <a:ext cx="2239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" name="TextBox 418">
                <a:extLst>
                  <a:ext uri="{FF2B5EF4-FFF2-40B4-BE49-F238E27FC236}">
                    <a16:creationId xmlns:a16="http://schemas.microsoft.com/office/drawing/2014/main" id="{FD9A3BF5-A210-B9FA-EEF4-D2FB7E4316C4}"/>
                  </a:ext>
                </a:extLst>
              </p:cNvPr>
              <p:cNvSpPr txBox="1"/>
              <p:nvPr/>
            </p:nvSpPr>
            <p:spPr>
              <a:xfrm>
                <a:off x="3262266" y="4366564"/>
                <a:ext cx="5189566" cy="7861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𝐺𝑎𝑝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𝑝𝑜𝑙𝑒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𝑐𝑎𝑏𝑙𝑒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𝑤𝑡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3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𝑚𝑚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𝐺𝑎𝑝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𝑝𝑜𝑙𝑒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𝑐𝑎𝑏𝑙𝑒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𝑐𝑎𝑏𝑙𝑒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 3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.85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𝑚𝑚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19" name="TextBox 418">
                <a:extLst>
                  <a:ext uri="{FF2B5EF4-FFF2-40B4-BE49-F238E27FC236}">
                    <a16:creationId xmlns:a16="http://schemas.microsoft.com/office/drawing/2014/main" id="{FD9A3BF5-A210-B9FA-EEF4-D2FB7E431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266" y="4366564"/>
                <a:ext cx="5189566" cy="78611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2" name="TextBox 421">
            <a:extLst>
              <a:ext uri="{FF2B5EF4-FFF2-40B4-BE49-F238E27FC236}">
                <a16:creationId xmlns:a16="http://schemas.microsoft.com/office/drawing/2014/main" id="{B3A46C04-D941-839D-E854-44C63056CF0D}"/>
              </a:ext>
            </a:extLst>
          </p:cNvPr>
          <p:cNvSpPr txBox="1"/>
          <p:nvPr/>
        </p:nvSpPr>
        <p:spPr>
          <a:xfrm>
            <a:off x="2142754" y="4051786"/>
            <a:ext cx="2239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sz="14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Gap conditions</a:t>
            </a: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3A9BB116-84BC-7BE6-945E-FA35940EF1E1}"/>
              </a:ext>
            </a:extLst>
          </p:cNvPr>
          <p:cNvSpPr txBox="1"/>
          <p:nvPr/>
        </p:nvSpPr>
        <p:spPr>
          <a:xfrm>
            <a:off x="2739800" y="4624927"/>
            <a:ext cx="66574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Pole</a:t>
            </a:r>
            <a:endParaRPr lang="en-US" sz="1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5" name="TextBox 424">
                <a:extLst>
                  <a:ext uri="{FF2B5EF4-FFF2-40B4-BE49-F238E27FC236}">
                    <a16:creationId xmlns:a16="http://schemas.microsoft.com/office/drawing/2014/main" id="{FE4C21C2-4E3B-9B91-4D2A-FEF56EF1EF3E}"/>
                  </a:ext>
                </a:extLst>
              </p:cNvPr>
              <p:cNvSpPr txBox="1"/>
              <p:nvPr/>
            </p:nvSpPr>
            <p:spPr>
              <a:xfrm>
                <a:off x="3262266" y="5280597"/>
                <a:ext cx="5099858" cy="7861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𝐺𝑎𝑝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𝑡𝑎𝑏𝑙𝑒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𝑡𝑎𝑏𝑙𝑒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𝑤𝑡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𝐺𝑎𝑝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𝑡𝑎𝑏𝑙𝑒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≥</m:t>
                              </m:r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𝑐𝑎𝑏𝑙𝑒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𝑐𝑎𝑏𝑙𝑒</m:t>
                                  </m:r>
                                </m:sub>
                              </m:s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25" name="TextBox 424">
                <a:extLst>
                  <a:ext uri="{FF2B5EF4-FFF2-40B4-BE49-F238E27FC236}">
                    <a16:creationId xmlns:a16="http://schemas.microsoft.com/office/drawing/2014/main" id="{FE4C21C2-4E3B-9B91-4D2A-FEF56EF1E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2266" y="5280597"/>
                <a:ext cx="5099858" cy="78611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6" name="TextBox 425">
            <a:extLst>
              <a:ext uri="{FF2B5EF4-FFF2-40B4-BE49-F238E27FC236}">
                <a16:creationId xmlns:a16="http://schemas.microsoft.com/office/drawing/2014/main" id="{726F4FC5-44E5-59E6-1381-E121542B134B}"/>
              </a:ext>
            </a:extLst>
          </p:cNvPr>
          <p:cNvSpPr txBox="1"/>
          <p:nvPr/>
        </p:nvSpPr>
        <p:spPr>
          <a:xfrm>
            <a:off x="2705319" y="5519764"/>
            <a:ext cx="66574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4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Table</a:t>
            </a:r>
            <a:endParaRPr lang="en-US" sz="1400" i="1" dirty="0"/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F27F1323-82E5-7FFB-B447-42BF06A7AC1D}"/>
              </a:ext>
            </a:extLst>
          </p:cNvPr>
          <p:cNvSpPr txBox="1"/>
          <p:nvPr/>
        </p:nvSpPr>
        <p:spPr>
          <a:xfrm>
            <a:off x="8630553" y="3330273"/>
            <a:ext cx="3519611" cy="25545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For the prototype coil, an initial gap in the pole will be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established at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 mm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order to ensure the gap does not close completely.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material of the winding base (and all similar components) is planned to be a series 400 stainless steel (significantly lower thermal expansion in relation to 316 series, i.e. 10 vs 16 ppm/</a:t>
            </a:r>
            <a:r>
              <a:rPr lang="en-US" sz="1600" dirty="0"/>
              <a:t>°C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  <p:cxnSp>
        <p:nvCxnSpPr>
          <p:cNvPr id="429" name="Straight Connector 428">
            <a:extLst>
              <a:ext uri="{FF2B5EF4-FFF2-40B4-BE49-F238E27FC236}">
                <a16:creationId xmlns:a16="http://schemas.microsoft.com/office/drawing/2014/main" id="{93561209-F3D5-2829-962F-7FEDBC67B711}"/>
              </a:ext>
            </a:extLst>
          </p:cNvPr>
          <p:cNvCxnSpPr>
            <a:cxnSpLocks/>
          </p:cNvCxnSpPr>
          <p:nvPr/>
        </p:nvCxnSpPr>
        <p:spPr>
          <a:xfrm flipH="1" flipV="1">
            <a:off x="8542890" y="3284901"/>
            <a:ext cx="0" cy="2781809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2" name="TextBox 431">
            <a:extLst>
              <a:ext uri="{FF2B5EF4-FFF2-40B4-BE49-F238E27FC236}">
                <a16:creationId xmlns:a16="http://schemas.microsoft.com/office/drawing/2014/main" id="{802A4A9C-4DAD-3F16-CD05-B6EC09E07E93}"/>
              </a:ext>
            </a:extLst>
          </p:cNvPr>
          <p:cNvSpPr txBox="1"/>
          <p:nvPr/>
        </p:nvSpPr>
        <p:spPr>
          <a:xfrm>
            <a:off x="7325193" y="5997303"/>
            <a:ext cx="158712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100" dirty="0"/>
              <a:t>*Assuming SS 316</a:t>
            </a:r>
          </a:p>
        </p:txBody>
      </p:sp>
    </p:spTree>
    <p:extLst>
      <p:ext uri="{BB962C8B-B14F-4D97-AF65-F5344CB8AC3E}">
        <p14:creationId xmlns:p14="http://schemas.microsoft.com/office/powerpoint/2010/main" val="2446152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Placement of the pole </a:t>
            </a:r>
            <a:r>
              <a:rPr lang="en-US" sz="3600" i="1" dirty="0"/>
              <a:t>– </a:t>
            </a:r>
            <a:r>
              <a:rPr lang="en-US" sz="2400" b="0" i="1" dirty="0"/>
              <a:t>Pole and layer jump development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-7111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1C2F799-1B12-3039-8563-080B59AB1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39370" y="1464299"/>
            <a:ext cx="5451214" cy="1347504"/>
          </a:xfrm>
        </p:spPr>
        <p:txBody>
          <a:bodyPr>
            <a:normAutofit/>
          </a:bodyPr>
          <a:lstStyle/>
          <a:p>
            <a:r>
              <a:rPr lang="en-US" sz="1800" dirty="0"/>
              <a:t>The design of the layer jump region was also validated through a series of tests.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759BA3F-6AC3-8A28-DA29-1A8062C9CFF3}"/>
              </a:ext>
            </a:extLst>
          </p:cNvPr>
          <p:cNvGrpSpPr>
            <a:grpSpLocks noChangeAspect="1"/>
          </p:cNvGrpSpPr>
          <p:nvPr/>
        </p:nvGrpSpPr>
        <p:grpSpPr>
          <a:xfrm>
            <a:off x="7184194" y="2271303"/>
            <a:ext cx="4561339" cy="3206646"/>
            <a:chOff x="3738036" y="3181207"/>
            <a:chExt cx="4492460" cy="3158226"/>
          </a:xfrm>
        </p:grpSpPr>
        <p:pic>
          <p:nvPicPr>
            <p:cNvPr id="29" name="Picture 28" descr="A close-up of a sewing machine&#10;&#10;Description automatically generated with low confidence">
              <a:extLst>
                <a:ext uri="{FF2B5EF4-FFF2-40B4-BE49-F238E27FC236}">
                  <a16:creationId xmlns:a16="http://schemas.microsoft.com/office/drawing/2014/main" id="{5680C071-02C0-3305-A751-F32D04EB2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8036" y="3181213"/>
              <a:ext cx="2754644" cy="1542601"/>
            </a:xfrm>
            <a:prstGeom prst="rect">
              <a:avLst/>
            </a:prstGeom>
          </p:spPr>
        </p:pic>
        <p:pic>
          <p:nvPicPr>
            <p:cNvPr id="30" name="Picture 29" descr="A picture containing indoor, floor, cluttered, miller&#10;&#10;Description automatically generated">
              <a:extLst>
                <a:ext uri="{FF2B5EF4-FFF2-40B4-BE49-F238E27FC236}">
                  <a16:creationId xmlns:a16="http://schemas.microsoft.com/office/drawing/2014/main" id="{95B80DBE-78BB-5176-F2FB-F473451F7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738036" y="4786523"/>
              <a:ext cx="2754645" cy="1542601"/>
            </a:xfrm>
            <a:prstGeom prst="rect">
              <a:avLst/>
            </a:prstGeom>
          </p:spPr>
        </p:pic>
        <p:pic>
          <p:nvPicPr>
            <p:cNvPr id="31" name="Picture 30" descr="A picture containing indoor, bathroom, sink, tub&#10;&#10;Description automatically generated">
              <a:extLst>
                <a:ext uri="{FF2B5EF4-FFF2-40B4-BE49-F238E27FC236}">
                  <a16:creationId xmlns:a16="http://schemas.microsoft.com/office/drawing/2014/main" id="{8B0EB9E6-9EBF-F03A-F05E-ECF329D76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13083" r="25277" b="15826"/>
            <a:stretch/>
          </p:blipFill>
          <p:spPr>
            <a:xfrm rot="16200000">
              <a:off x="5810067" y="3919004"/>
              <a:ext cx="3158226" cy="168263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363B79-BDE5-8B2B-4684-BCD40E820C2B}"/>
              </a:ext>
            </a:extLst>
          </p:cNvPr>
          <p:cNvGrpSpPr>
            <a:grpSpLocks noChangeAspect="1"/>
          </p:cNvGrpSpPr>
          <p:nvPr/>
        </p:nvGrpSpPr>
        <p:grpSpPr>
          <a:xfrm>
            <a:off x="2264750" y="1535889"/>
            <a:ext cx="4291361" cy="4298815"/>
            <a:chOff x="9085400" y="1439683"/>
            <a:chExt cx="2762266" cy="27670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AB6AF58-4344-204F-D201-6BD77C26F4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19429" y="1439683"/>
              <a:ext cx="2527863" cy="1305291"/>
              <a:chOff x="818440" y="1072834"/>
              <a:chExt cx="6007728" cy="310216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7573DB4-860E-6BD4-B14E-B5140CAFB6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8440" y="1072834"/>
                <a:ext cx="2571527" cy="310216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1820B511-D743-E9F8-64DE-CAAB0ABD4F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11309" y="1180765"/>
                <a:ext cx="3314859" cy="2729741"/>
              </a:xfrm>
              <a:prstGeom prst="rect">
                <a:avLst/>
              </a:prstGeom>
              <a:ln w="3175">
                <a:solidFill>
                  <a:srgbClr val="000000"/>
                </a:solidFill>
              </a:ln>
            </p:spPr>
          </p:pic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763A5B4-316F-43A9-6370-79BAAC93B5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4100" y="1180766"/>
                <a:ext cx="2457209" cy="208662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>
                    <a:alpha val="29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D20E276-5B23-7FC4-A670-93450F931D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4102" y="2387600"/>
                <a:ext cx="2457207" cy="1522907"/>
              </a:xfrm>
              <a:prstGeom prst="line">
                <a:avLst/>
              </a:prstGeom>
              <a:noFill/>
              <a:ln w="6350" cap="flat" cmpd="sng" algn="ctr">
                <a:solidFill>
                  <a:srgbClr val="000000">
                    <a:alpha val="27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A1C1B00-9AC1-F35B-1A4A-69C12839B911}"/>
                  </a:ext>
                </a:extLst>
              </p:cNvPr>
              <p:cNvSpPr/>
              <p:nvPr/>
            </p:nvSpPr>
            <p:spPr>
              <a:xfrm>
                <a:off x="1054100" y="1389427"/>
                <a:ext cx="1329058" cy="998172"/>
              </a:xfrm>
              <a:prstGeom prst="rect">
                <a:avLst/>
              </a:prstGeom>
              <a:noFill/>
              <a:ln w="3175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en-US" sz="1100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D2E55C-F76E-9B54-A39B-4201898D1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087797" y="2721484"/>
              <a:ext cx="1949517" cy="1485263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D9BF98C-DC17-3B58-BD1F-331A65CB9964}"/>
                </a:ext>
              </a:extLst>
            </p:cNvPr>
            <p:cNvSpPr txBox="1"/>
            <p:nvPr/>
          </p:nvSpPr>
          <p:spPr>
            <a:xfrm>
              <a:off x="10873687" y="2836123"/>
              <a:ext cx="932591" cy="1089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3D printed bluestone pole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646F5E-3290-6421-40B4-72D342899150}"/>
                </a:ext>
              </a:extLst>
            </p:cNvPr>
            <p:cNvSpPr txBox="1"/>
            <p:nvPr/>
          </p:nvSpPr>
          <p:spPr>
            <a:xfrm>
              <a:off x="11217676" y="3206113"/>
              <a:ext cx="482750" cy="1089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Steel insert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B7996B3-66E9-9529-5C82-888586E5A318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10622605" y="2890603"/>
              <a:ext cx="251082" cy="16423"/>
            </a:xfrm>
            <a:prstGeom prst="straightConnector1">
              <a:avLst/>
            </a:prstGeom>
            <a:ln w="3175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978E230-726B-DA66-6C8B-AC68579AF2C3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10750593" y="3260593"/>
              <a:ext cx="467083" cy="88818"/>
            </a:xfrm>
            <a:prstGeom prst="straightConnector1">
              <a:avLst/>
            </a:prstGeom>
            <a:ln w="3175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C89B99-F3A5-5080-3EAA-4C8D343E5007}"/>
                </a:ext>
              </a:extLst>
            </p:cNvPr>
            <p:cNvSpPr txBox="1"/>
            <p:nvPr/>
          </p:nvSpPr>
          <p:spPr>
            <a:xfrm>
              <a:off x="11217676" y="3036692"/>
              <a:ext cx="536180" cy="1089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Base support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81C416-8DAE-9779-B55D-E20F79E1F9C3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>
              <a:off x="10873687" y="3091172"/>
              <a:ext cx="343989" cy="32158"/>
            </a:xfrm>
            <a:prstGeom prst="straightConnector1">
              <a:avLst/>
            </a:prstGeom>
            <a:ln w="3175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D7A7281-7A8B-BE06-B6A7-5E5FFAFC84F4}"/>
                </a:ext>
              </a:extLst>
            </p:cNvPr>
            <p:cNvSpPr txBox="1"/>
            <p:nvPr/>
          </p:nvSpPr>
          <p:spPr>
            <a:xfrm>
              <a:off x="11192844" y="3544954"/>
              <a:ext cx="536180" cy="1089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Steel shim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D233742-43AB-BB4D-26A9-E7E7E65731A2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10941763" y="3599434"/>
              <a:ext cx="251081" cy="16425"/>
            </a:xfrm>
            <a:prstGeom prst="straightConnector1">
              <a:avLst/>
            </a:prstGeom>
            <a:ln w="3175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A3ED68-ACCF-129D-F4BC-50210ACD9099}"/>
                </a:ext>
              </a:extLst>
            </p:cNvPr>
            <p:cNvSpPr txBox="1"/>
            <p:nvPr/>
          </p:nvSpPr>
          <p:spPr>
            <a:xfrm>
              <a:off x="11234232" y="3375533"/>
              <a:ext cx="613434" cy="1089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Cable geometry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E06F8CA-D92E-F2F0-B314-7F6DFE9561B7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10921478" y="3430013"/>
              <a:ext cx="312754" cy="20279"/>
            </a:xfrm>
            <a:prstGeom prst="straightConnector1">
              <a:avLst/>
            </a:prstGeom>
            <a:ln w="3175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8A28A43-E95C-0C11-0508-0610F02EE0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19538" y="3521406"/>
              <a:ext cx="1" cy="265787"/>
            </a:xfrm>
            <a:prstGeom prst="straightConnector1">
              <a:avLst/>
            </a:prstGeom>
            <a:ln w="3175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E4D50D-6C2F-DBDF-96E4-290FF0CF26BB}"/>
                </a:ext>
              </a:extLst>
            </p:cNvPr>
            <p:cNvSpPr txBox="1"/>
            <p:nvPr/>
          </p:nvSpPr>
          <p:spPr>
            <a:xfrm>
              <a:off x="10823226" y="3743802"/>
              <a:ext cx="411008" cy="1089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11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</a:t>
              </a:r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chicane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7B022A7-5FE0-6E4F-B644-6519417826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141134" y="3923771"/>
              <a:ext cx="171570" cy="207443"/>
            </a:xfrm>
            <a:prstGeom prst="straightConnector1">
              <a:avLst/>
            </a:prstGeom>
            <a:ln w="3175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EBF4B8-0909-AC81-FFEE-8A09862AF418}"/>
                </a:ext>
              </a:extLst>
            </p:cNvPr>
            <p:cNvSpPr txBox="1"/>
            <p:nvPr/>
          </p:nvSpPr>
          <p:spPr>
            <a:xfrm>
              <a:off x="10316392" y="4087823"/>
              <a:ext cx="411008" cy="1089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1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nd</a:t>
              </a:r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chicane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DE72146-D084-789A-9F5A-7580BE6E16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2891" y="3759720"/>
              <a:ext cx="171570" cy="207443"/>
            </a:xfrm>
            <a:prstGeom prst="straightConnector1">
              <a:avLst/>
            </a:prstGeom>
            <a:ln w="3175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FF42BC6-BBA6-19BB-C3F4-663AEB41E027}"/>
                </a:ext>
              </a:extLst>
            </p:cNvPr>
            <p:cNvSpPr txBox="1"/>
            <p:nvPr/>
          </p:nvSpPr>
          <p:spPr>
            <a:xfrm>
              <a:off x="10578149" y="3923771"/>
              <a:ext cx="601803" cy="1089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 transition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66E804E-9A15-8814-59B5-65DE79FDF816}"/>
                </a:ext>
              </a:extLst>
            </p:cNvPr>
            <p:cNvSpPr txBox="1"/>
            <p:nvPr/>
          </p:nvSpPr>
          <p:spPr>
            <a:xfrm>
              <a:off x="9085400" y="2759398"/>
              <a:ext cx="932591" cy="1089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Winding table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11D39E6-0A64-5D59-38B1-07B2249CB974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H="1" flipV="1">
              <a:off x="9369952" y="2274930"/>
              <a:ext cx="181744" cy="484468"/>
            </a:xfrm>
            <a:prstGeom prst="straightConnector1">
              <a:avLst/>
            </a:prstGeom>
            <a:ln w="3175"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8CBE560E-8B96-21F9-3E22-D1C7AC81C4C0}"/>
              </a:ext>
            </a:extLst>
          </p:cNvPr>
          <p:cNvSpPr txBox="1">
            <a:spLocks/>
          </p:cNvSpPr>
          <p:nvPr/>
        </p:nvSpPr>
        <p:spPr>
          <a:xfrm>
            <a:off x="2963149" y="943421"/>
            <a:ext cx="2555624" cy="508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en-US" b="1" dirty="0"/>
              <a:t>Layer jump tests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6F04F6-4F6D-249F-ED1F-BAA0DDCCDBE1}"/>
              </a:ext>
            </a:extLst>
          </p:cNvPr>
          <p:cNvSpPr txBox="1"/>
          <p:nvPr/>
        </p:nvSpPr>
        <p:spPr>
          <a:xfrm>
            <a:off x="1972248" y="5796011"/>
            <a:ext cx="5529985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*Rudeiros Fernández, JL, et al. "Engineering Design of a Large Aperture 15 T Cable Test Facility Dipole Magnet."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IEEE Transactions on Applied Superconductivity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32.6 (2022): 1-5.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76394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support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base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Placement of the pole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Winding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58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FD402C0-BA65-EEBB-101B-AF7E43A54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4"/>
          <a:stretch/>
        </p:blipFill>
        <p:spPr>
          <a:xfrm>
            <a:off x="1960285" y="1493520"/>
            <a:ext cx="7865523" cy="4335167"/>
          </a:xfrm>
          <a:prstGeom prst="rect">
            <a:avLst/>
          </a:prstGeom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Winding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6181858"/>
              </p:ext>
            </p:extLst>
          </p:nvPr>
        </p:nvGraphicFramePr>
        <p:xfrm>
          <a:off x="41836" y="-415923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ED979AF-090E-DA0B-7CEF-3C6646395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0349" y="1027953"/>
            <a:ext cx="3745130" cy="10870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During winding, the cable is held in place by a few rails (not in the illustration) that are pushed by a series of clamps that are locked into the outer groove included in the winding bases (like FRESCA2).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E6233A-21FD-EC4D-41AB-BC68CFE65C6C}"/>
              </a:ext>
            </a:extLst>
          </p:cNvPr>
          <p:cNvSpPr txBox="1"/>
          <p:nvPr/>
        </p:nvSpPr>
        <p:spPr>
          <a:xfrm>
            <a:off x="9808884" y="6001511"/>
            <a:ext cx="2383116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100" dirty="0"/>
              <a:t>*No gaps are represented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55D099-A974-E417-AC24-0E445B323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349" y="1876479"/>
            <a:ext cx="2207107" cy="169705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C3B8F8-F404-866B-1F5B-DB29FE8453B0}"/>
              </a:ext>
            </a:extLst>
          </p:cNvPr>
          <p:cNvCxnSpPr>
            <a:cxnSpLocks/>
          </p:cNvCxnSpPr>
          <p:nvPr/>
        </p:nvCxnSpPr>
        <p:spPr>
          <a:xfrm>
            <a:off x="4247520" y="1876479"/>
            <a:ext cx="1848480" cy="74241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0FDC87-A2D7-8E36-8FBD-D97D0CAFA37E}"/>
              </a:ext>
            </a:extLst>
          </p:cNvPr>
          <p:cNvCxnSpPr>
            <a:cxnSpLocks/>
          </p:cNvCxnSpPr>
          <p:nvPr/>
        </p:nvCxnSpPr>
        <p:spPr>
          <a:xfrm flipV="1">
            <a:off x="4247520" y="2377440"/>
            <a:ext cx="1665600" cy="1196092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9824BDC6-BDF0-76B2-6DA7-7F03DACD25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230" t="6480" b="21000"/>
          <a:stretch/>
        </p:blipFill>
        <p:spPr>
          <a:xfrm>
            <a:off x="7710226" y="2915400"/>
            <a:ext cx="4214024" cy="258396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FFD0E87-5450-9ECD-0D58-DA39238EFF5B}"/>
              </a:ext>
            </a:extLst>
          </p:cNvPr>
          <p:cNvCxnSpPr>
            <a:cxnSpLocks/>
          </p:cNvCxnSpPr>
          <p:nvPr/>
        </p:nvCxnSpPr>
        <p:spPr>
          <a:xfrm>
            <a:off x="9846025" y="2340319"/>
            <a:ext cx="2078225" cy="575081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9274CC-BED8-B04C-3073-AC85D9535085}"/>
              </a:ext>
            </a:extLst>
          </p:cNvPr>
          <p:cNvCxnSpPr>
            <a:cxnSpLocks/>
          </p:cNvCxnSpPr>
          <p:nvPr/>
        </p:nvCxnSpPr>
        <p:spPr>
          <a:xfrm flipV="1">
            <a:off x="7772400" y="2438400"/>
            <a:ext cx="997434" cy="47700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9AB3DB0-830B-7724-EC6A-A539DCDA9672}"/>
              </a:ext>
            </a:extLst>
          </p:cNvPr>
          <p:cNvSpPr txBox="1">
            <a:spLocks/>
          </p:cNvSpPr>
          <p:nvPr/>
        </p:nvSpPr>
        <p:spPr>
          <a:xfrm>
            <a:off x="7710226" y="5585145"/>
            <a:ext cx="3745130" cy="55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1200" dirty="0"/>
              <a:t>The end shoes are split, with an </a:t>
            </a:r>
            <a:r>
              <a:rPr lang="en-US" sz="1200" b="1" dirty="0">
                <a:solidFill>
                  <a:srgbClr val="FBAA81"/>
                </a:solidFill>
              </a:rPr>
              <a:t>S2-glass interlayer insulation </a:t>
            </a:r>
            <a:r>
              <a:rPr lang="en-US" sz="1200" dirty="0">
                <a:solidFill>
                  <a:schemeClr val="tx1"/>
                </a:solidFill>
              </a:rPr>
              <a:t>in between</a:t>
            </a:r>
            <a:r>
              <a:rPr lang="en-US" sz="1200" dirty="0"/>
              <a:t>.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F29766C-7FAF-900F-39BA-783A5E5C79FC}"/>
              </a:ext>
            </a:extLst>
          </p:cNvPr>
          <p:cNvCxnSpPr>
            <a:cxnSpLocks/>
          </p:cNvCxnSpPr>
          <p:nvPr/>
        </p:nvCxnSpPr>
        <p:spPr>
          <a:xfrm flipV="1">
            <a:off x="10129699" y="4718050"/>
            <a:ext cx="0" cy="867095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01104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support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base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Placement of the pole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Preparation for 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80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F66CD142-14DC-A469-BF63-9E8478ED6B7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4555" y="575364"/>
            <a:ext cx="6747187" cy="3504088"/>
          </a:xfrm>
          <a:prstGeom prst="rect">
            <a:avLst/>
          </a:prstGeom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Preparation for reaction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3137005"/>
              </p:ext>
            </p:extLst>
          </p:nvPr>
        </p:nvGraphicFramePr>
        <p:xfrm>
          <a:off x="41836" y="-19516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BA45160-7B1A-476E-E1B8-F5C9A22DF9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7736" y="3303422"/>
            <a:ext cx="3220314" cy="24840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F103E2-FAEF-EC60-81D3-34CFB802A87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9616" y="862124"/>
            <a:ext cx="4028755" cy="23621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E3520A-3B62-8732-AFF7-060E9E4CCA70}"/>
              </a:ext>
            </a:extLst>
          </p:cNvPr>
          <p:cNvSpPr txBox="1"/>
          <p:nvPr/>
        </p:nvSpPr>
        <p:spPr>
          <a:xfrm>
            <a:off x="8210550" y="3429000"/>
            <a:ext cx="4037884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After winding, the winding base is unlocked from the support structure, and the winding tension is relaxed. 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side rails (plasma sprayed in the inner surfaces) are put in place.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side blocks are added until the coil is enclosed.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After placing the bore-filler the assembly is closed with a series of top plates.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assembly is closed with bolted connections between the side pushers and base and top plates.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F7A854-06D7-16E3-7F34-79433DA0E331}"/>
              </a:ext>
            </a:extLst>
          </p:cNvPr>
          <p:cNvCxnSpPr>
            <a:cxnSpLocks/>
          </p:cNvCxnSpPr>
          <p:nvPr/>
        </p:nvCxnSpPr>
        <p:spPr>
          <a:xfrm flipH="1">
            <a:off x="2123476" y="2381250"/>
            <a:ext cx="1500787" cy="903381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120B91-C68F-14A0-8D08-936633E973AF}"/>
              </a:ext>
            </a:extLst>
          </p:cNvPr>
          <p:cNvCxnSpPr>
            <a:cxnSpLocks/>
          </p:cNvCxnSpPr>
          <p:nvPr/>
        </p:nvCxnSpPr>
        <p:spPr>
          <a:xfrm>
            <a:off x="3886200" y="2253805"/>
            <a:ext cx="1421850" cy="103082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2D31838-4B4C-36BE-E25A-367F8F0005EC}"/>
              </a:ext>
            </a:extLst>
          </p:cNvPr>
          <p:cNvSpPr txBox="1">
            <a:spLocks/>
          </p:cNvSpPr>
          <p:nvPr/>
        </p:nvSpPr>
        <p:spPr>
          <a:xfrm>
            <a:off x="2770694" y="5994527"/>
            <a:ext cx="3745130" cy="55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1200" dirty="0"/>
              <a:t>Double </a:t>
            </a:r>
            <a:r>
              <a:rPr lang="en-US" sz="1200" b="1" dirty="0">
                <a:solidFill>
                  <a:srgbClr val="E08081"/>
                </a:solidFill>
              </a:rPr>
              <a:t>mica</a:t>
            </a:r>
            <a:r>
              <a:rPr lang="en-US" sz="1200" dirty="0"/>
              <a:t> layer bridging the table gap.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FDD1118-1F5A-EA0A-58F9-D96E56C2D1D2}"/>
              </a:ext>
            </a:extLst>
          </p:cNvPr>
          <p:cNvCxnSpPr>
            <a:cxnSpLocks/>
          </p:cNvCxnSpPr>
          <p:nvPr/>
        </p:nvCxnSpPr>
        <p:spPr>
          <a:xfrm flipH="1" flipV="1">
            <a:off x="4357549" y="5191445"/>
            <a:ext cx="347801" cy="769844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B3C226C2-7712-ADF4-1E58-EBF7EE607FBD}"/>
              </a:ext>
            </a:extLst>
          </p:cNvPr>
          <p:cNvSpPr/>
          <p:nvPr/>
        </p:nvSpPr>
        <p:spPr>
          <a:xfrm>
            <a:off x="5873366" y="1614086"/>
            <a:ext cx="1284916" cy="265113"/>
          </a:xfrm>
          <a:prstGeom prst="rightArrow">
            <a:avLst>
              <a:gd name="adj1" fmla="val 50000"/>
              <a:gd name="adj2" fmla="val 76347"/>
            </a:avLst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81987A7A-5A8D-68FD-52BF-611ABF95F6E2}"/>
              </a:ext>
            </a:extLst>
          </p:cNvPr>
          <p:cNvSpPr txBox="1">
            <a:spLocks/>
          </p:cNvSpPr>
          <p:nvPr/>
        </p:nvSpPr>
        <p:spPr>
          <a:xfrm>
            <a:off x="5556062" y="4286511"/>
            <a:ext cx="2073808" cy="552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 fontScale="92500"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Font typeface="Arial"/>
              <a:buNone/>
            </a:pPr>
            <a:r>
              <a:rPr lang="en-US" sz="1200" dirty="0"/>
              <a:t>Pusher to hold contact with the end shoes during reaction.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CDECA1C-3918-F1DF-CE81-1B5E3766BC77}"/>
              </a:ext>
            </a:extLst>
          </p:cNvPr>
          <p:cNvCxnSpPr>
            <a:cxnSpLocks/>
          </p:cNvCxnSpPr>
          <p:nvPr/>
        </p:nvCxnSpPr>
        <p:spPr>
          <a:xfrm flipV="1">
            <a:off x="6191819" y="3791448"/>
            <a:ext cx="150104" cy="495063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64245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Preparation for reaction </a:t>
            </a:r>
            <a:r>
              <a:rPr lang="en-US" sz="2400" b="0" i="1" dirty="0"/>
              <a:t>– dimensioning of side pushers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-19516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F86AFDF-059F-6E74-C7B4-5D8A044A416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2723" y="1499698"/>
            <a:ext cx="3364190" cy="25730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FD0101-D5DF-2855-3898-06D60304417E}"/>
              </a:ext>
            </a:extLst>
          </p:cNvPr>
          <p:cNvGrpSpPr>
            <a:grpSpLocks noChangeAspect="1"/>
          </p:cNvGrpSpPr>
          <p:nvPr/>
        </p:nvGrpSpPr>
        <p:grpSpPr>
          <a:xfrm>
            <a:off x="5156913" y="1312214"/>
            <a:ext cx="2454608" cy="2651351"/>
            <a:chOff x="4085869" y="1374280"/>
            <a:chExt cx="1680183" cy="18148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943F2C7-D9AD-8A30-297D-C5E380A0E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85869" y="1374280"/>
              <a:ext cx="1680183" cy="1814854"/>
            </a:xfrm>
            <a:prstGeom prst="rect">
              <a:avLst/>
            </a:prstGeom>
          </p:spPr>
        </p:pic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25E7210F-B481-8027-F588-8DD65943962F}"/>
                </a:ext>
              </a:extLst>
            </p:cNvPr>
            <p:cNvSpPr/>
            <p:nvPr/>
          </p:nvSpPr>
          <p:spPr>
            <a:xfrm>
              <a:off x="4707731" y="1919288"/>
              <a:ext cx="964407" cy="985838"/>
            </a:xfrm>
            <a:custGeom>
              <a:avLst/>
              <a:gdLst>
                <a:gd name="connsiteX0" fmla="*/ 0 w 1064419"/>
                <a:gd name="connsiteY0" fmla="*/ 0 h 578644"/>
                <a:gd name="connsiteX1" fmla="*/ 1064419 w 1064419"/>
                <a:gd name="connsiteY1" fmla="*/ 0 h 578644"/>
                <a:gd name="connsiteX2" fmla="*/ 1064419 w 1064419"/>
                <a:gd name="connsiteY2" fmla="*/ 578644 h 578644"/>
                <a:gd name="connsiteX3" fmla="*/ 0 w 1064419"/>
                <a:gd name="connsiteY3" fmla="*/ 578644 h 578644"/>
                <a:gd name="connsiteX4" fmla="*/ 0 w 1064419"/>
                <a:gd name="connsiteY4" fmla="*/ 0 h 578644"/>
                <a:gd name="connsiteX0" fmla="*/ 0 w 1064419"/>
                <a:gd name="connsiteY0" fmla="*/ 450056 h 1028700"/>
                <a:gd name="connsiteX1" fmla="*/ 938213 w 1064419"/>
                <a:gd name="connsiteY1" fmla="*/ 0 h 1028700"/>
                <a:gd name="connsiteX2" fmla="*/ 1064419 w 1064419"/>
                <a:gd name="connsiteY2" fmla="*/ 1028700 h 1028700"/>
                <a:gd name="connsiteX3" fmla="*/ 0 w 1064419"/>
                <a:gd name="connsiteY3" fmla="*/ 1028700 h 1028700"/>
                <a:gd name="connsiteX4" fmla="*/ 0 w 1064419"/>
                <a:gd name="connsiteY4" fmla="*/ 450056 h 1028700"/>
                <a:gd name="connsiteX0" fmla="*/ 0 w 938213"/>
                <a:gd name="connsiteY0" fmla="*/ 450056 h 1028700"/>
                <a:gd name="connsiteX1" fmla="*/ 938213 w 938213"/>
                <a:gd name="connsiteY1" fmla="*/ 0 h 1028700"/>
                <a:gd name="connsiteX2" fmla="*/ 935831 w 938213"/>
                <a:gd name="connsiteY2" fmla="*/ 426243 h 1028700"/>
                <a:gd name="connsiteX3" fmla="*/ 0 w 938213"/>
                <a:gd name="connsiteY3" fmla="*/ 1028700 h 1028700"/>
                <a:gd name="connsiteX4" fmla="*/ 0 w 938213"/>
                <a:gd name="connsiteY4" fmla="*/ 450056 h 1028700"/>
                <a:gd name="connsiteX0" fmla="*/ 26194 w 964407"/>
                <a:gd name="connsiteY0" fmla="*/ 450056 h 985838"/>
                <a:gd name="connsiteX1" fmla="*/ 964407 w 964407"/>
                <a:gd name="connsiteY1" fmla="*/ 0 h 985838"/>
                <a:gd name="connsiteX2" fmla="*/ 962025 w 964407"/>
                <a:gd name="connsiteY2" fmla="*/ 426243 h 985838"/>
                <a:gd name="connsiteX3" fmla="*/ 0 w 964407"/>
                <a:gd name="connsiteY3" fmla="*/ 985838 h 985838"/>
                <a:gd name="connsiteX4" fmla="*/ 26194 w 964407"/>
                <a:gd name="connsiteY4" fmla="*/ 450056 h 985838"/>
                <a:gd name="connsiteX0" fmla="*/ 1 w 964407"/>
                <a:gd name="connsiteY0" fmla="*/ 559593 h 985838"/>
                <a:gd name="connsiteX1" fmla="*/ 964407 w 964407"/>
                <a:gd name="connsiteY1" fmla="*/ 0 h 985838"/>
                <a:gd name="connsiteX2" fmla="*/ 962025 w 964407"/>
                <a:gd name="connsiteY2" fmla="*/ 426243 h 985838"/>
                <a:gd name="connsiteX3" fmla="*/ 0 w 964407"/>
                <a:gd name="connsiteY3" fmla="*/ 985838 h 985838"/>
                <a:gd name="connsiteX4" fmla="*/ 1 w 964407"/>
                <a:gd name="connsiteY4" fmla="*/ 559593 h 985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4407" h="985838">
                  <a:moveTo>
                    <a:pt x="1" y="559593"/>
                  </a:moveTo>
                  <a:lnTo>
                    <a:pt x="964407" y="0"/>
                  </a:lnTo>
                  <a:lnTo>
                    <a:pt x="962025" y="426243"/>
                  </a:lnTo>
                  <a:lnTo>
                    <a:pt x="0" y="985838"/>
                  </a:lnTo>
                  <a:cubicBezTo>
                    <a:pt x="0" y="843756"/>
                    <a:pt x="1" y="701675"/>
                    <a:pt x="1" y="559593"/>
                  </a:cubicBezTo>
                  <a:close/>
                </a:path>
              </a:pathLst>
            </a:custGeom>
            <a:solidFill>
              <a:srgbClr val="FF0000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872857C-2CCF-2740-71AE-656FAA669E86}"/>
              </a:ext>
            </a:extLst>
          </p:cNvPr>
          <p:cNvSpPr txBox="1"/>
          <p:nvPr/>
        </p:nvSpPr>
        <p:spPr>
          <a:xfrm>
            <a:off x="2042824" y="4072793"/>
            <a:ext cx="5707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Design specification: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Stress in the bolt/rod for 5 MPa pressure on the block while at 700 °C.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Tensile strength (considering grade 8 bolts) = 1000 MPa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Reduction factor = 0.1  =&gt; Strength at 700 °C = 100 MPa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Rod size = 1/2-20 UNF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E13F7D-3BCA-1B2C-8CBB-1FFEA2EB7B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8075" y="1244939"/>
            <a:ext cx="4627632" cy="4053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F759E4-04D9-4909-B690-137F3E4CF079}"/>
              </a:ext>
            </a:extLst>
          </p:cNvPr>
          <p:cNvSpPr txBox="1"/>
          <p:nvPr/>
        </p:nvSpPr>
        <p:spPr>
          <a:xfrm>
            <a:off x="7910772" y="5368360"/>
            <a:ext cx="45721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Shaheen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M. A., Foster, A. S. J., Cunningham, L. S., &amp; 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Afshan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S. (2020). </a:t>
            </a:r>
            <a:r>
              <a:rPr lang="en-US" sz="1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stainless and high strength steel bolt assemblies at elevated temperatures — A review. </a:t>
            </a:r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Fire Safety Journal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113</a:t>
            </a:r>
            <a:r>
              <a:rPr lang="en-US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(March), 102975. https://doi.org/10.1016/j.firesaf.2020.102975</a:t>
            </a:r>
          </a:p>
        </p:txBody>
      </p:sp>
    </p:spTree>
    <p:extLst>
      <p:ext uri="{BB962C8B-B14F-4D97-AF65-F5344CB8AC3E}">
        <p14:creationId xmlns:p14="http://schemas.microsoft.com/office/powerpoint/2010/main" val="2171544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support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base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Placement of the pole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88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support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base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Placement of the pole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30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Reaction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8270720"/>
              </p:ext>
            </p:extLst>
          </p:nvPr>
        </p:nvGraphicFramePr>
        <p:xfrm>
          <a:off x="41836" y="156742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8369693-41ED-F2B9-23C2-A5E777931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6911" y="1050813"/>
            <a:ext cx="5042088" cy="49682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22E9AA-8530-EC4A-EB62-541A8287C1D9}"/>
              </a:ext>
            </a:extLst>
          </p:cNvPr>
          <p:cNvSpPr txBox="1"/>
          <p:nvPr/>
        </p:nvSpPr>
        <p:spPr>
          <a:xfrm rot="1589878">
            <a:off x="4641755" y="1892815"/>
            <a:ext cx="192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Retort top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055E2A-A750-F9DF-C1B4-83B3BDEDC01F}"/>
              </a:ext>
            </a:extLst>
          </p:cNvPr>
          <p:cNvGrpSpPr/>
          <p:nvPr/>
        </p:nvGrpSpPr>
        <p:grpSpPr>
          <a:xfrm flipH="1">
            <a:off x="7891573" y="2077481"/>
            <a:ext cx="4207032" cy="2762291"/>
            <a:chOff x="6501194" y="3227327"/>
            <a:chExt cx="3785806" cy="238572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359DA6-50EA-88B4-263F-EF26518AB9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01194" y="3227327"/>
              <a:ext cx="3785806" cy="2385723"/>
              <a:chOff x="6501194" y="2448217"/>
              <a:chExt cx="5022144" cy="316483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29AFB4C-24BD-77D5-A977-B7B7F5BEF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11302" y="2448217"/>
                <a:ext cx="5012036" cy="316483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D11E83D-5465-0E89-E8E3-E27D7625ED1F}"/>
                  </a:ext>
                </a:extLst>
              </p:cNvPr>
              <p:cNvSpPr txBox="1"/>
              <p:nvPr/>
            </p:nvSpPr>
            <p:spPr>
              <a:xfrm>
                <a:off x="6501194" y="5172701"/>
                <a:ext cx="672086" cy="3173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Gas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DD10B53-A602-0070-DDA0-C139274C1377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6837237" y="3526768"/>
                <a:ext cx="116226" cy="164593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DBD6BE-59CD-64F2-BF47-900BFB22678D}"/>
                  </a:ext>
                </a:extLst>
              </p:cNvPr>
              <p:cNvSpPr txBox="1"/>
              <p:nvPr/>
            </p:nvSpPr>
            <p:spPr>
              <a:xfrm>
                <a:off x="6647210" y="4605016"/>
                <a:ext cx="2127551" cy="5289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dirty="0"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TCs main  feedthroughs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099C0F1-EB98-5922-D61D-D4F11E02696E}"/>
                  </a:ext>
                </a:extLst>
              </p:cNvPr>
              <p:cNvCxnSpPr>
                <a:cxnSpLocks/>
                <a:stCxn id="13" idx="3"/>
              </p:cNvCxnSpPr>
              <p:nvPr/>
            </p:nvCxnSpPr>
            <p:spPr>
              <a:xfrm flipV="1">
                <a:off x="7173280" y="5225458"/>
                <a:ext cx="2671538" cy="10592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141B0234-28A9-9F8B-9526-5B3E7038A370}"/>
                  </a:ext>
                </a:extLst>
              </p:cNvPr>
              <p:cNvSpPr/>
              <p:nvPr/>
            </p:nvSpPr>
            <p:spPr>
              <a:xfrm rot="18159833">
                <a:off x="8140090" y="3389109"/>
                <a:ext cx="336043" cy="2311791"/>
              </a:xfrm>
              <a:prstGeom prst="leftBrace">
                <a:avLst>
                  <a:gd name="adj1" fmla="val 165242"/>
                  <a:gd name="adj2" fmla="val 50000"/>
                </a:avLst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96BDDDE-3CE3-BACD-85C0-E3E1872E7B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30885" y="4068938"/>
              <a:ext cx="189823" cy="86384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2BB08F-A66C-F3E9-62B1-B294ED77CA60}"/>
                </a:ext>
              </a:extLst>
            </p:cNvPr>
            <p:cNvSpPr txBox="1"/>
            <p:nvPr/>
          </p:nvSpPr>
          <p:spPr>
            <a:xfrm>
              <a:off x="8665186" y="3586573"/>
              <a:ext cx="1603796" cy="3987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Groove for high temperature </a:t>
              </a:r>
              <a:r>
                <a:rPr lang="en-US" sz="1200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o-ring</a:t>
              </a:r>
              <a:endParaRPr lang="en-US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57D0DDB-98F1-1B5E-CD5F-EED4938E673C}"/>
              </a:ext>
            </a:extLst>
          </p:cNvPr>
          <p:cNvCxnSpPr>
            <a:cxnSpLocks/>
          </p:cNvCxnSpPr>
          <p:nvPr/>
        </p:nvCxnSpPr>
        <p:spPr>
          <a:xfrm flipV="1">
            <a:off x="6035040" y="4839772"/>
            <a:ext cx="6063565" cy="1179252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4D5E7F-3E4F-1992-0A9C-8EA382537E87}"/>
              </a:ext>
            </a:extLst>
          </p:cNvPr>
          <p:cNvCxnSpPr>
            <a:cxnSpLocks/>
          </p:cNvCxnSpPr>
          <p:nvPr/>
        </p:nvCxnSpPr>
        <p:spPr>
          <a:xfrm flipV="1">
            <a:off x="6934200" y="2077481"/>
            <a:ext cx="957373" cy="3066019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20B78E1-D05A-B311-B5DF-279F159ABBA1}"/>
              </a:ext>
            </a:extLst>
          </p:cNvPr>
          <p:cNvSpPr txBox="1"/>
          <p:nvPr/>
        </p:nvSpPr>
        <p:spPr>
          <a:xfrm rot="1589878">
            <a:off x="3624898" y="5175268"/>
            <a:ext cx="192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Retort base</a:t>
            </a:r>
          </a:p>
        </p:txBody>
      </p:sp>
    </p:spTree>
    <p:extLst>
      <p:ext uri="{BB962C8B-B14F-4D97-AF65-F5344CB8AC3E}">
        <p14:creationId xmlns:p14="http://schemas.microsoft.com/office/powerpoint/2010/main" val="2665348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Picture 420">
            <a:extLst>
              <a:ext uri="{FF2B5EF4-FFF2-40B4-BE49-F238E27FC236}">
                <a16:creationId xmlns:a16="http://schemas.microsoft.com/office/drawing/2014/main" id="{78D4CBF1-65E9-9FE6-DAD6-B1FE1FB71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62"/>
          <a:stretch/>
        </p:blipFill>
        <p:spPr>
          <a:xfrm>
            <a:off x="4137997" y="4548965"/>
            <a:ext cx="7361177" cy="1714448"/>
          </a:xfrm>
          <a:prstGeom prst="rect">
            <a:avLst/>
          </a:prstGeom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Reaction </a:t>
            </a:r>
            <a:r>
              <a:rPr lang="en-US" sz="2400" b="0" i="1" dirty="0"/>
              <a:t>– analysis of degrees of freedom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156742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3875401-1543-951A-E1ED-3ED297155F54}"/>
              </a:ext>
            </a:extLst>
          </p:cNvPr>
          <p:cNvGrpSpPr>
            <a:grpSpLocks noChangeAspect="1"/>
          </p:cNvGrpSpPr>
          <p:nvPr/>
        </p:nvGrpSpPr>
        <p:grpSpPr>
          <a:xfrm>
            <a:off x="6338499" y="846306"/>
            <a:ext cx="1567182" cy="1196795"/>
            <a:chOff x="926202" y="1061619"/>
            <a:chExt cx="1725842" cy="1317957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1B39D81-6DF3-52A8-B9EE-9E6F9400ED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9123" y="1358693"/>
              <a:ext cx="0" cy="7200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C04AF32-E397-E80C-1DBE-BDA321B384A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789123" y="1718693"/>
              <a:ext cx="0" cy="7200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133EA38-9C73-38E6-2B1A-9B696ACD8779}"/>
                    </a:ext>
                  </a:extLst>
                </p:cNvPr>
                <p:cNvSpPr txBox="1"/>
                <p:nvPr/>
              </p:nvSpPr>
              <p:spPr>
                <a:xfrm>
                  <a:off x="1646204" y="1718693"/>
                  <a:ext cx="10058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133EA38-9C73-38E6-2B1A-9B696ACD87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6204" y="1718693"/>
                  <a:ext cx="100584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5019DBD-FA0F-4766-5D5E-CB7EAD103865}"/>
                    </a:ext>
                  </a:extLst>
                </p:cNvPr>
                <p:cNvSpPr txBox="1"/>
                <p:nvPr/>
              </p:nvSpPr>
              <p:spPr>
                <a:xfrm>
                  <a:off x="1036604" y="1061619"/>
                  <a:ext cx="10058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5019DBD-FA0F-4766-5D5E-CB7EAD1038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6604" y="1061619"/>
                  <a:ext cx="1005840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80A3B43-E85E-55B0-B3A9-7591D64ADF02}"/>
                </a:ext>
              </a:extLst>
            </p:cNvPr>
            <p:cNvGrpSpPr/>
            <p:nvPr/>
          </p:nvGrpSpPr>
          <p:grpSpPr>
            <a:xfrm>
              <a:off x="1375664" y="2024693"/>
              <a:ext cx="108000" cy="108000"/>
              <a:chOff x="5480118" y="1656403"/>
              <a:chExt cx="108000" cy="10800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A35881E-FF40-14BE-20A1-05D2CAF73C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98118" y="1674403"/>
                <a:ext cx="72000" cy="72000"/>
              </a:xfrm>
              <a:prstGeom prst="ellipse">
                <a:avLst/>
              </a:prstGeom>
              <a:solidFill>
                <a:srgbClr val="00FF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F6244E7-42DC-3749-D862-BF5804A681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0118" y="1656403"/>
                <a:ext cx="108000" cy="1080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24721E8-D26E-17DE-7E6F-3A63636CCC13}"/>
                    </a:ext>
                  </a:extLst>
                </p:cNvPr>
                <p:cNvSpPr txBox="1"/>
                <p:nvPr/>
              </p:nvSpPr>
              <p:spPr>
                <a:xfrm>
                  <a:off x="926202" y="2010244"/>
                  <a:ext cx="10058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F24721E8-D26E-17DE-7E6F-3A63636CCC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202" y="2010244"/>
                  <a:ext cx="1005840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Arrow: Down 38">
            <a:extLst>
              <a:ext uri="{FF2B5EF4-FFF2-40B4-BE49-F238E27FC236}">
                <a16:creationId xmlns:a16="http://schemas.microsoft.com/office/drawing/2014/main" id="{965DBEA7-2B8C-16C6-6347-49C33114831A}"/>
              </a:ext>
            </a:extLst>
          </p:cNvPr>
          <p:cNvSpPr/>
          <p:nvPr/>
        </p:nvSpPr>
        <p:spPr>
          <a:xfrm>
            <a:off x="2202591" y="1360869"/>
            <a:ext cx="205738" cy="500587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FEC00A-4FB4-4FB0-882C-DE5ED58BCF24}"/>
              </a:ext>
            </a:extLst>
          </p:cNvPr>
          <p:cNvSpPr/>
          <p:nvPr/>
        </p:nvSpPr>
        <p:spPr>
          <a:xfrm>
            <a:off x="3610146" y="1323380"/>
            <a:ext cx="114300" cy="500587"/>
          </a:xfrm>
          <a:prstGeom prst="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1487F5-89BC-2259-B1C3-D5A6474F298C}"/>
              </a:ext>
            </a:extLst>
          </p:cNvPr>
          <p:cNvSpPr txBox="1"/>
          <p:nvPr/>
        </p:nvSpPr>
        <p:spPr>
          <a:xfrm>
            <a:off x="2012086" y="962659"/>
            <a:ext cx="123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Bolt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3CD658D-1CE3-9259-A998-C496A5203FB1}"/>
              </a:ext>
            </a:extLst>
          </p:cNvPr>
          <p:cNvSpPr txBox="1"/>
          <p:nvPr/>
        </p:nvSpPr>
        <p:spPr>
          <a:xfrm>
            <a:off x="5243688" y="1049994"/>
            <a:ext cx="1584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Pusher/</a:t>
            </a:r>
            <a:b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 surface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589C910-9B2F-9B09-75E3-4489D8B3844C}"/>
              </a:ext>
            </a:extLst>
          </p:cNvPr>
          <p:cNvSpPr txBox="1"/>
          <p:nvPr/>
        </p:nvSpPr>
        <p:spPr>
          <a:xfrm>
            <a:off x="7588116" y="1156238"/>
            <a:ext cx="491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Color represents the degrees of freedom intended for the specific constraint 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1F053FC-C8F4-94D1-4171-A8042A959BFA}"/>
              </a:ext>
            </a:extLst>
          </p:cNvPr>
          <p:cNvSpPr/>
          <p:nvPr/>
        </p:nvSpPr>
        <p:spPr>
          <a:xfrm>
            <a:off x="5010229" y="1271516"/>
            <a:ext cx="180000" cy="590587"/>
          </a:xfrm>
          <a:custGeom>
            <a:avLst/>
            <a:gdLst>
              <a:gd name="connsiteX0" fmla="*/ 32850 w 180000"/>
              <a:gd name="connsiteY0" fmla="*/ 0 h 590587"/>
              <a:gd name="connsiteX1" fmla="*/ 147150 w 180000"/>
              <a:gd name="connsiteY1" fmla="*/ 0 h 590587"/>
              <a:gd name="connsiteX2" fmla="*/ 147150 w 180000"/>
              <a:gd name="connsiteY2" fmla="*/ 432572 h 590587"/>
              <a:gd name="connsiteX3" fmla="*/ 153640 w 180000"/>
              <a:gd name="connsiteY3" fmla="*/ 436947 h 590587"/>
              <a:gd name="connsiteX4" fmla="*/ 180000 w 180000"/>
              <a:gd name="connsiteY4" fmla="*/ 500587 h 590587"/>
              <a:gd name="connsiteX5" fmla="*/ 90000 w 180000"/>
              <a:gd name="connsiteY5" fmla="*/ 590587 h 590587"/>
              <a:gd name="connsiteX6" fmla="*/ 0 w 180000"/>
              <a:gd name="connsiteY6" fmla="*/ 500587 h 590587"/>
              <a:gd name="connsiteX7" fmla="*/ 26360 w 180000"/>
              <a:gd name="connsiteY7" fmla="*/ 436947 h 590587"/>
              <a:gd name="connsiteX8" fmla="*/ 32850 w 180000"/>
              <a:gd name="connsiteY8" fmla="*/ 432572 h 59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00" h="590587">
                <a:moveTo>
                  <a:pt x="32850" y="0"/>
                </a:moveTo>
                <a:lnTo>
                  <a:pt x="147150" y="0"/>
                </a:lnTo>
                <a:lnTo>
                  <a:pt x="147150" y="432572"/>
                </a:lnTo>
                <a:lnTo>
                  <a:pt x="153640" y="436947"/>
                </a:lnTo>
                <a:cubicBezTo>
                  <a:pt x="169927" y="453234"/>
                  <a:pt x="180000" y="475734"/>
                  <a:pt x="180000" y="500587"/>
                </a:cubicBezTo>
                <a:cubicBezTo>
                  <a:pt x="180000" y="550293"/>
                  <a:pt x="139706" y="590587"/>
                  <a:pt x="90000" y="590587"/>
                </a:cubicBezTo>
                <a:cubicBezTo>
                  <a:pt x="40294" y="590587"/>
                  <a:pt x="0" y="550293"/>
                  <a:pt x="0" y="500587"/>
                </a:cubicBezTo>
                <a:cubicBezTo>
                  <a:pt x="0" y="475734"/>
                  <a:pt x="10073" y="453234"/>
                  <a:pt x="26360" y="436947"/>
                </a:cubicBezTo>
                <a:lnTo>
                  <a:pt x="32850" y="432572"/>
                </a:lnTo>
                <a:close/>
              </a:path>
            </a:pathLst>
          </a:cu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C8316A-B7D1-733B-433E-0C29063AA86F}"/>
              </a:ext>
            </a:extLst>
          </p:cNvPr>
          <p:cNvSpPr txBox="1"/>
          <p:nvPr/>
        </p:nvSpPr>
        <p:spPr>
          <a:xfrm>
            <a:off x="3213903" y="962659"/>
            <a:ext cx="123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Pin / Key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1B510B6-61D2-5B9A-74F4-D5D9AF883D28}"/>
              </a:ext>
            </a:extLst>
          </p:cNvPr>
          <p:cNvCxnSpPr>
            <a:cxnSpLocks/>
          </p:cNvCxnSpPr>
          <p:nvPr/>
        </p:nvCxnSpPr>
        <p:spPr>
          <a:xfrm>
            <a:off x="6438752" y="1027952"/>
            <a:ext cx="0" cy="833504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B418C45-74E4-3EA4-1C69-BD425960DB46}"/>
              </a:ext>
            </a:extLst>
          </p:cNvPr>
          <p:cNvCxnSpPr>
            <a:cxnSpLocks/>
          </p:cNvCxnSpPr>
          <p:nvPr/>
        </p:nvCxnSpPr>
        <p:spPr>
          <a:xfrm flipH="1">
            <a:off x="2012086" y="2106674"/>
            <a:ext cx="1004656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03617E9C-8BC9-02C0-AAC8-0D0A1BEC5BE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5035" b="10048"/>
          <a:stretch/>
        </p:blipFill>
        <p:spPr>
          <a:xfrm>
            <a:off x="3790387" y="2295915"/>
            <a:ext cx="8358263" cy="1051077"/>
          </a:xfrm>
          <a:prstGeom prst="rect">
            <a:avLst/>
          </a:prstGeom>
        </p:spPr>
      </p:pic>
      <p:sp>
        <p:nvSpPr>
          <p:cNvPr id="59" name="Arrow: Down 58">
            <a:extLst>
              <a:ext uri="{FF2B5EF4-FFF2-40B4-BE49-F238E27FC236}">
                <a16:creationId xmlns:a16="http://schemas.microsoft.com/office/drawing/2014/main" id="{69EE806E-1DF0-A777-86DB-CD3AB67D8340}"/>
              </a:ext>
            </a:extLst>
          </p:cNvPr>
          <p:cNvSpPr/>
          <p:nvPr/>
        </p:nvSpPr>
        <p:spPr>
          <a:xfrm>
            <a:off x="7777202" y="2857824"/>
            <a:ext cx="198666" cy="483379"/>
          </a:xfrm>
          <a:prstGeom prst="downArrow">
            <a:avLst/>
          </a:prstGeom>
          <a:gradFill>
            <a:gsLst>
              <a:gs pos="32000">
                <a:srgbClr val="0000FF"/>
              </a:gs>
              <a:gs pos="39000">
                <a:srgbClr val="00FF00"/>
              </a:gs>
              <a:gs pos="69000">
                <a:srgbClr val="00FF00"/>
              </a:gs>
              <a:gs pos="74000">
                <a:srgbClr val="FF0000"/>
              </a:gs>
            </a:gsLst>
            <a:lin ang="5400000" scaled="1"/>
          </a:gra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A13B838-1B81-3A36-A282-C020C392CCFA}"/>
              </a:ext>
            </a:extLst>
          </p:cNvPr>
          <p:cNvSpPr>
            <a:spLocks noChangeAspect="1"/>
          </p:cNvSpPr>
          <p:nvPr/>
        </p:nvSpPr>
        <p:spPr>
          <a:xfrm>
            <a:off x="5739641" y="2786676"/>
            <a:ext cx="104135" cy="341673"/>
          </a:xfrm>
          <a:custGeom>
            <a:avLst/>
            <a:gdLst>
              <a:gd name="connsiteX0" fmla="*/ 32850 w 180000"/>
              <a:gd name="connsiteY0" fmla="*/ 0 h 590587"/>
              <a:gd name="connsiteX1" fmla="*/ 147150 w 180000"/>
              <a:gd name="connsiteY1" fmla="*/ 0 h 590587"/>
              <a:gd name="connsiteX2" fmla="*/ 147150 w 180000"/>
              <a:gd name="connsiteY2" fmla="*/ 432572 h 590587"/>
              <a:gd name="connsiteX3" fmla="*/ 153640 w 180000"/>
              <a:gd name="connsiteY3" fmla="*/ 436947 h 590587"/>
              <a:gd name="connsiteX4" fmla="*/ 180000 w 180000"/>
              <a:gd name="connsiteY4" fmla="*/ 500587 h 590587"/>
              <a:gd name="connsiteX5" fmla="*/ 90000 w 180000"/>
              <a:gd name="connsiteY5" fmla="*/ 590587 h 590587"/>
              <a:gd name="connsiteX6" fmla="*/ 0 w 180000"/>
              <a:gd name="connsiteY6" fmla="*/ 500587 h 590587"/>
              <a:gd name="connsiteX7" fmla="*/ 26360 w 180000"/>
              <a:gd name="connsiteY7" fmla="*/ 436947 h 590587"/>
              <a:gd name="connsiteX8" fmla="*/ 32850 w 180000"/>
              <a:gd name="connsiteY8" fmla="*/ 432572 h 59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00" h="590587">
                <a:moveTo>
                  <a:pt x="32850" y="0"/>
                </a:moveTo>
                <a:lnTo>
                  <a:pt x="147150" y="0"/>
                </a:lnTo>
                <a:lnTo>
                  <a:pt x="147150" y="432572"/>
                </a:lnTo>
                <a:lnTo>
                  <a:pt x="153640" y="436947"/>
                </a:lnTo>
                <a:cubicBezTo>
                  <a:pt x="169927" y="453234"/>
                  <a:pt x="180000" y="475734"/>
                  <a:pt x="180000" y="500587"/>
                </a:cubicBezTo>
                <a:cubicBezTo>
                  <a:pt x="180000" y="550293"/>
                  <a:pt x="139706" y="590587"/>
                  <a:pt x="90000" y="590587"/>
                </a:cubicBezTo>
                <a:cubicBezTo>
                  <a:pt x="40294" y="590587"/>
                  <a:pt x="0" y="550293"/>
                  <a:pt x="0" y="500587"/>
                </a:cubicBezTo>
                <a:cubicBezTo>
                  <a:pt x="0" y="475734"/>
                  <a:pt x="10073" y="453234"/>
                  <a:pt x="26360" y="436947"/>
                </a:cubicBezTo>
                <a:lnTo>
                  <a:pt x="32850" y="432572"/>
                </a:lnTo>
                <a:close/>
              </a:path>
            </a:pathLst>
          </a:custGeom>
          <a:gradFill>
            <a:gsLst>
              <a:gs pos="0">
                <a:srgbClr val="00FF00"/>
              </a:gs>
              <a:gs pos="44000">
                <a:srgbClr val="00FF00"/>
              </a:gs>
              <a:gs pos="48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F50E0A8-8639-14F7-0A72-423ADD693A6A}"/>
              </a:ext>
            </a:extLst>
          </p:cNvPr>
          <p:cNvCxnSpPr>
            <a:cxnSpLocks/>
          </p:cNvCxnSpPr>
          <p:nvPr/>
        </p:nvCxnSpPr>
        <p:spPr>
          <a:xfrm flipH="1">
            <a:off x="2012086" y="3429000"/>
            <a:ext cx="1004656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7B7172B0-1E79-B93C-D3F3-746BE9994EF3}"/>
              </a:ext>
            </a:extLst>
          </p:cNvPr>
          <p:cNvSpPr>
            <a:spLocks noChangeAspect="1"/>
          </p:cNvSpPr>
          <p:nvPr/>
        </p:nvSpPr>
        <p:spPr>
          <a:xfrm>
            <a:off x="9924689" y="2789039"/>
            <a:ext cx="104135" cy="341673"/>
          </a:xfrm>
          <a:custGeom>
            <a:avLst/>
            <a:gdLst>
              <a:gd name="connsiteX0" fmla="*/ 32850 w 180000"/>
              <a:gd name="connsiteY0" fmla="*/ 0 h 590587"/>
              <a:gd name="connsiteX1" fmla="*/ 147150 w 180000"/>
              <a:gd name="connsiteY1" fmla="*/ 0 h 590587"/>
              <a:gd name="connsiteX2" fmla="*/ 147150 w 180000"/>
              <a:gd name="connsiteY2" fmla="*/ 432572 h 590587"/>
              <a:gd name="connsiteX3" fmla="*/ 153640 w 180000"/>
              <a:gd name="connsiteY3" fmla="*/ 436947 h 590587"/>
              <a:gd name="connsiteX4" fmla="*/ 180000 w 180000"/>
              <a:gd name="connsiteY4" fmla="*/ 500587 h 590587"/>
              <a:gd name="connsiteX5" fmla="*/ 90000 w 180000"/>
              <a:gd name="connsiteY5" fmla="*/ 590587 h 590587"/>
              <a:gd name="connsiteX6" fmla="*/ 0 w 180000"/>
              <a:gd name="connsiteY6" fmla="*/ 500587 h 590587"/>
              <a:gd name="connsiteX7" fmla="*/ 26360 w 180000"/>
              <a:gd name="connsiteY7" fmla="*/ 436947 h 590587"/>
              <a:gd name="connsiteX8" fmla="*/ 32850 w 180000"/>
              <a:gd name="connsiteY8" fmla="*/ 432572 h 59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00" h="590587">
                <a:moveTo>
                  <a:pt x="32850" y="0"/>
                </a:moveTo>
                <a:lnTo>
                  <a:pt x="147150" y="0"/>
                </a:lnTo>
                <a:lnTo>
                  <a:pt x="147150" y="432572"/>
                </a:lnTo>
                <a:lnTo>
                  <a:pt x="153640" y="436947"/>
                </a:lnTo>
                <a:cubicBezTo>
                  <a:pt x="169927" y="453234"/>
                  <a:pt x="180000" y="475734"/>
                  <a:pt x="180000" y="500587"/>
                </a:cubicBezTo>
                <a:cubicBezTo>
                  <a:pt x="180000" y="550293"/>
                  <a:pt x="139706" y="590587"/>
                  <a:pt x="90000" y="590587"/>
                </a:cubicBezTo>
                <a:cubicBezTo>
                  <a:pt x="40294" y="590587"/>
                  <a:pt x="0" y="550293"/>
                  <a:pt x="0" y="500587"/>
                </a:cubicBezTo>
                <a:cubicBezTo>
                  <a:pt x="0" y="475734"/>
                  <a:pt x="10073" y="453234"/>
                  <a:pt x="26360" y="436947"/>
                </a:cubicBezTo>
                <a:lnTo>
                  <a:pt x="32850" y="432572"/>
                </a:lnTo>
                <a:close/>
              </a:path>
            </a:pathLst>
          </a:custGeom>
          <a:gradFill>
            <a:gsLst>
              <a:gs pos="0">
                <a:srgbClr val="00FF00"/>
              </a:gs>
              <a:gs pos="44000">
                <a:srgbClr val="00FF00"/>
              </a:gs>
              <a:gs pos="48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1902B81-F17D-3909-0AC9-9B1404ACF98F}"/>
              </a:ext>
            </a:extLst>
          </p:cNvPr>
          <p:cNvSpPr txBox="1"/>
          <p:nvPr/>
        </p:nvSpPr>
        <p:spPr>
          <a:xfrm>
            <a:off x="2030679" y="2266195"/>
            <a:ext cx="1921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Winding base to </a:t>
            </a:r>
            <a:b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winding support </a:t>
            </a:r>
            <a:b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structure 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9FB792DC-DB71-C340-10E0-EE73BE1C2B5D}"/>
              </a:ext>
            </a:extLst>
          </p:cNvPr>
          <p:cNvSpPr txBox="1"/>
          <p:nvPr/>
        </p:nvSpPr>
        <p:spPr>
          <a:xfrm>
            <a:off x="1960285" y="3677591"/>
            <a:ext cx="1921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Poles to </a:t>
            </a:r>
            <a:b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winding bases</a:t>
            </a:r>
          </a:p>
        </p:txBody>
      </p:sp>
      <p:pic>
        <p:nvPicPr>
          <p:cNvPr id="386" name="Picture 385">
            <a:extLst>
              <a:ext uri="{FF2B5EF4-FFF2-40B4-BE49-F238E27FC236}">
                <a16:creationId xmlns:a16="http://schemas.microsoft.com/office/drawing/2014/main" id="{D19AA143-D841-A136-DB95-06B0D7AE67C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3630" b="12864"/>
          <a:stretch/>
        </p:blipFill>
        <p:spPr>
          <a:xfrm>
            <a:off x="4195945" y="3580678"/>
            <a:ext cx="7361180" cy="729979"/>
          </a:xfrm>
          <a:prstGeom prst="rect">
            <a:avLst/>
          </a:prstGeom>
        </p:spPr>
      </p:pic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2164D802-2CBA-5A75-9921-8398B1EC0E5C}"/>
              </a:ext>
            </a:extLst>
          </p:cNvPr>
          <p:cNvCxnSpPr>
            <a:cxnSpLocks/>
          </p:cNvCxnSpPr>
          <p:nvPr/>
        </p:nvCxnSpPr>
        <p:spPr>
          <a:xfrm flipH="1">
            <a:off x="2012086" y="4460966"/>
            <a:ext cx="1004656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AC188D0E-770F-4620-B739-D5D57998233D}"/>
              </a:ext>
            </a:extLst>
          </p:cNvPr>
          <p:cNvGrpSpPr>
            <a:grpSpLocks noChangeAspect="1"/>
          </p:cNvGrpSpPr>
          <p:nvPr/>
        </p:nvGrpSpPr>
        <p:grpSpPr>
          <a:xfrm rot="20995339">
            <a:off x="4123329" y="3628074"/>
            <a:ext cx="913371" cy="764946"/>
            <a:chOff x="816873" y="1562685"/>
            <a:chExt cx="1005840" cy="842388"/>
          </a:xfrm>
        </p:grpSpPr>
        <p:cxnSp>
          <p:nvCxnSpPr>
            <p:cNvPr id="403" name="Straight Arrow Connector 402">
              <a:extLst>
                <a:ext uri="{FF2B5EF4-FFF2-40B4-BE49-F238E27FC236}">
                  <a16:creationId xmlns:a16="http://schemas.microsoft.com/office/drawing/2014/main" id="{69C05906-C016-02B4-384D-65AB4D0131F3}"/>
                </a:ext>
              </a:extLst>
            </p:cNvPr>
            <p:cNvCxnSpPr>
              <a:cxnSpLocks/>
            </p:cNvCxnSpPr>
            <p:nvPr/>
          </p:nvCxnSpPr>
          <p:spPr>
            <a:xfrm rot="678524" flipH="1" flipV="1">
              <a:off x="1405211" y="1837187"/>
              <a:ext cx="47823" cy="23913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404" name="Straight Arrow Connector 403">
              <a:extLst>
                <a:ext uri="{FF2B5EF4-FFF2-40B4-BE49-F238E27FC236}">
                  <a16:creationId xmlns:a16="http://schemas.microsoft.com/office/drawing/2014/main" id="{9B586A7C-6AEA-DE53-3F12-7313996DAA26}"/>
                </a:ext>
              </a:extLst>
            </p:cNvPr>
            <p:cNvCxnSpPr>
              <a:cxnSpLocks/>
            </p:cNvCxnSpPr>
            <p:nvPr/>
          </p:nvCxnSpPr>
          <p:spPr>
            <a:xfrm rot="678524" flipV="1">
              <a:off x="1431562" y="2054053"/>
              <a:ext cx="246429" cy="4928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5" name="TextBox 404">
                  <a:extLst>
                    <a:ext uri="{FF2B5EF4-FFF2-40B4-BE49-F238E27FC236}">
                      <a16:creationId xmlns:a16="http://schemas.microsoft.com/office/drawing/2014/main" id="{D32F8C5C-22A0-37EC-7DA6-586DD1645A76}"/>
                    </a:ext>
                  </a:extLst>
                </p:cNvPr>
                <p:cNvSpPr txBox="1"/>
                <p:nvPr/>
              </p:nvSpPr>
              <p:spPr>
                <a:xfrm>
                  <a:off x="1463115" y="1998350"/>
                  <a:ext cx="328466" cy="406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5" name="TextBox 404">
                  <a:extLst>
                    <a:ext uri="{FF2B5EF4-FFF2-40B4-BE49-F238E27FC236}">
                      <a16:creationId xmlns:a16="http://schemas.microsoft.com/office/drawing/2014/main" id="{D32F8C5C-22A0-37EC-7DA6-586DD1645A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3115" y="1998350"/>
                  <a:ext cx="328466" cy="40672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6" name="TextBox 405">
                  <a:extLst>
                    <a:ext uri="{FF2B5EF4-FFF2-40B4-BE49-F238E27FC236}">
                      <a16:creationId xmlns:a16="http://schemas.microsoft.com/office/drawing/2014/main" id="{6E5EFF59-77DB-218B-88F7-45DF279096DF}"/>
                    </a:ext>
                  </a:extLst>
                </p:cNvPr>
                <p:cNvSpPr txBox="1"/>
                <p:nvPr/>
              </p:nvSpPr>
              <p:spPr>
                <a:xfrm>
                  <a:off x="816873" y="1562685"/>
                  <a:ext cx="10058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6" name="TextBox 405">
                  <a:extLst>
                    <a:ext uri="{FF2B5EF4-FFF2-40B4-BE49-F238E27FC236}">
                      <a16:creationId xmlns:a16="http://schemas.microsoft.com/office/drawing/2014/main" id="{6E5EFF59-77DB-218B-88F7-45DF279096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873" y="1562685"/>
                  <a:ext cx="1005840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8CEA2CA4-6BA0-4D63-717B-C484564A0F8A}"/>
                </a:ext>
              </a:extLst>
            </p:cNvPr>
            <p:cNvGrpSpPr/>
            <p:nvPr/>
          </p:nvGrpSpPr>
          <p:grpSpPr>
            <a:xfrm>
              <a:off x="1375664" y="2024693"/>
              <a:ext cx="108000" cy="108000"/>
              <a:chOff x="5480118" y="1656403"/>
              <a:chExt cx="108000" cy="108000"/>
            </a:xfrm>
          </p:grpSpPr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7E8907FA-586A-7F5E-FFAB-6F573AA7738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98118" y="1674403"/>
                <a:ext cx="72000" cy="72000"/>
              </a:xfrm>
              <a:prstGeom prst="ellipse">
                <a:avLst/>
              </a:prstGeom>
              <a:solidFill>
                <a:srgbClr val="00FF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96BF2418-0CEC-40B0-2316-D51E39861B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0118" y="1656403"/>
                <a:ext cx="108000" cy="1080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8" name="TextBox 407">
                  <a:extLst>
                    <a:ext uri="{FF2B5EF4-FFF2-40B4-BE49-F238E27FC236}">
                      <a16:creationId xmlns:a16="http://schemas.microsoft.com/office/drawing/2014/main" id="{3562CC3C-3E3E-56E9-F9DB-0AF2A862F97D}"/>
                    </a:ext>
                  </a:extLst>
                </p:cNvPr>
                <p:cNvSpPr txBox="1"/>
                <p:nvPr/>
              </p:nvSpPr>
              <p:spPr>
                <a:xfrm>
                  <a:off x="1062631" y="1862163"/>
                  <a:ext cx="468092" cy="406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8" name="TextBox 407">
                  <a:extLst>
                    <a:ext uri="{FF2B5EF4-FFF2-40B4-BE49-F238E27FC236}">
                      <a16:creationId xmlns:a16="http://schemas.microsoft.com/office/drawing/2014/main" id="{3562CC3C-3E3E-56E9-F9DB-0AF2A862F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631" y="1862163"/>
                  <a:ext cx="468092" cy="4067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1" name="Rectangle 390">
            <a:extLst>
              <a:ext uri="{FF2B5EF4-FFF2-40B4-BE49-F238E27FC236}">
                <a16:creationId xmlns:a16="http://schemas.microsoft.com/office/drawing/2014/main" id="{42039C47-D7E0-9E37-69E7-DF04A00B1CEA}"/>
              </a:ext>
            </a:extLst>
          </p:cNvPr>
          <p:cNvSpPr/>
          <p:nvPr/>
        </p:nvSpPr>
        <p:spPr>
          <a:xfrm rot="20991759">
            <a:off x="5151934" y="3811448"/>
            <a:ext cx="76200" cy="209550"/>
          </a:xfrm>
          <a:prstGeom prst="rect">
            <a:avLst/>
          </a:prstGeom>
          <a:gradFill>
            <a:gsLst>
              <a:gs pos="54000">
                <a:srgbClr val="0000FF"/>
              </a:gs>
              <a:gs pos="57000">
                <a:srgbClr val="00FF00"/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FF8D4A7F-0BB4-DB98-1600-52C2056820E1}"/>
              </a:ext>
            </a:extLst>
          </p:cNvPr>
          <p:cNvSpPr/>
          <p:nvPr/>
        </p:nvSpPr>
        <p:spPr>
          <a:xfrm>
            <a:off x="6565275" y="3656712"/>
            <a:ext cx="76200" cy="209550"/>
          </a:xfrm>
          <a:prstGeom prst="rect">
            <a:avLst/>
          </a:prstGeom>
          <a:solidFill>
            <a:srgbClr val="00FF0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D7193B9A-A457-9A28-C3F1-C3D33FDCF0D5}"/>
              </a:ext>
            </a:extLst>
          </p:cNvPr>
          <p:cNvSpPr/>
          <p:nvPr/>
        </p:nvSpPr>
        <p:spPr>
          <a:xfrm>
            <a:off x="7800335" y="3682468"/>
            <a:ext cx="76200" cy="209550"/>
          </a:xfrm>
          <a:prstGeom prst="rect">
            <a:avLst/>
          </a:prstGeom>
          <a:gradFill>
            <a:gsLst>
              <a:gs pos="54000">
                <a:srgbClr val="0000FF"/>
              </a:gs>
              <a:gs pos="57000">
                <a:srgbClr val="00FF00"/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FA2732BB-B02C-A890-79CF-FEB348D07F98}"/>
              </a:ext>
            </a:extLst>
          </p:cNvPr>
          <p:cNvSpPr/>
          <p:nvPr/>
        </p:nvSpPr>
        <p:spPr>
          <a:xfrm>
            <a:off x="8424383" y="3677467"/>
            <a:ext cx="76200" cy="209550"/>
          </a:xfrm>
          <a:prstGeom prst="rect">
            <a:avLst/>
          </a:prstGeom>
          <a:solidFill>
            <a:srgbClr val="00FF0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59D11E19-306F-CB06-0137-CA511CBBB67F}"/>
              </a:ext>
            </a:extLst>
          </p:cNvPr>
          <p:cNvSpPr txBox="1"/>
          <p:nvPr/>
        </p:nvSpPr>
        <p:spPr>
          <a:xfrm>
            <a:off x="2078387" y="5221523"/>
            <a:ext cx="192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hangingPunct="1"/>
            <a:r>
              <a:rPr lang="en-US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Pole to pole </a:t>
            </a:r>
          </a:p>
        </p:txBody>
      </p:sp>
      <p:grpSp>
        <p:nvGrpSpPr>
          <p:cNvPr id="445" name="Group 444">
            <a:extLst>
              <a:ext uri="{FF2B5EF4-FFF2-40B4-BE49-F238E27FC236}">
                <a16:creationId xmlns:a16="http://schemas.microsoft.com/office/drawing/2014/main" id="{610CCEE0-5378-406F-504A-3A5810BDB373}"/>
              </a:ext>
            </a:extLst>
          </p:cNvPr>
          <p:cNvGrpSpPr>
            <a:grpSpLocks noChangeAspect="1"/>
          </p:cNvGrpSpPr>
          <p:nvPr/>
        </p:nvGrpSpPr>
        <p:grpSpPr>
          <a:xfrm>
            <a:off x="7302193" y="5103699"/>
            <a:ext cx="1545503" cy="1027785"/>
            <a:chOff x="7194961" y="5040139"/>
            <a:chExt cx="1853470" cy="1232587"/>
          </a:xfrm>
        </p:grpSpPr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2F82C946-D5C8-F441-7F61-F5333D0903F9}"/>
                </a:ext>
              </a:extLst>
            </p:cNvPr>
            <p:cNvGrpSpPr/>
            <p:nvPr/>
          </p:nvGrpSpPr>
          <p:grpSpPr>
            <a:xfrm>
              <a:off x="7194961" y="5040139"/>
              <a:ext cx="1853470" cy="1232587"/>
              <a:chOff x="798574" y="1718693"/>
              <a:chExt cx="1853470" cy="1232587"/>
            </a:xfrm>
          </p:grpSpPr>
          <p:cxnSp>
            <p:nvCxnSpPr>
              <p:cNvPr id="435" name="Straight Arrow Connector 434">
                <a:extLst>
                  <a:ext uri="{FF2B5EF4-FFF2-40B4-BE49-F238E27FC236}">
                    <a16:creationId xmlns:a16="http://schemas.microsoft.com/office/drawing/2014/main" id="{88C1D9DE-385A-C84C-CFC8-9F2BCB80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29123" y="2078693"/>
                <a:ext cx="0" cy="825691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FF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36" name="Straight Arrow Connector 435">
                <a:extLst>
                  <a:ext uri="{FF2B5EF4-FFF2-40B4-BE49-F238E27FC236}">
                    <a16:creationId xmlns:a16="http://schemas.microsoft.com/office/drawing/2014/main" id="{F9754053-B8CE-67BA-FB8D-393FD9F1B24B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1789123" y="1718693"/>
                <a:ext cx="0" cy="72000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FF"/>
                </a:solidFill>
                <a:prstDash val="solid"/>
                <a:miter lim="800000"/>
                <a:tailEnd type="triangle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7" name="TextBox 436">
                    <a:extLst>
                      <a:ext uri="{FF2B5EF4-FFF2-40B4-BE49-F238E27FC236}">
                        <a16:creationId xmlns:a16="http://schemas.microsoft.com/office/drawing/2014/main" id="{BD08EDA7-6614-161C-F1FF-6B7BF92ADC70}"/>
                      </a:ext>
                    </a:extLst>
                  </p:cNvPr>
                  <p:cNvSpPr txBox="1"/>
                  <p:nvPr/>
                </p:nvSpPr>
                <p:spPr>
                  <a:xfrm>
                    <a:off x="1646204" y="1718693"/>
                    <a:ext cx="100584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37" name="TextBox 436">
                    <a:extLst>
                      <a:ext uri="{FF2B5EF4-FFF2-40B4-BE49-F238E27FC236}">
                        <a16:creationId xmlns:a16="http://schemas.microsoft.com/office/drawing/2014/main" id="{BD08EDA7-6614-161C-F1FF-6B7BF92ADC7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46204" y="1718693"/>
                    <a:ext cx="1005840" cy="369332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b="-39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8" name="TextBox 437">
                    <a:extLst>
                      <a:ext uri="{FF2B5EF4-FFF2-40B4-BE49-F238E27FC236}">
                        <a16:creationId xmlns:a16="http://schemas.microsoft.com/office/drawing/2014/main" id="{2A10F167-62A1-4A69-2497-9F3D3A7BE0CB}"/>
                      </a:ext>
                    </a:extLst>
                  </p:cNvPr>
                  <p:cNvSpPr txBox="1"/>
                  <p:nvPr/>
                </p:nvSpPr>
                <p:spPr>
                  <a:xfrm>
                    <a:off x="798574" y="1756030"/>
                    <a:ext cx="100584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38" name="TextBox 437">
                    <a:extLst>
                      <a:ext uri="{FF2B5EF4-FFF2-40B4-BE49-F238E27FC236}">
                        <a16:creationId xmlns:a16="http://schemas.microsoft.com/office/drawing/2014/main" id="{2A10F167-62A1-4A69-2497-9F3D3A7BE0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574" y="1756030"/>
                    <a:ext cx="1005840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b="-2745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39" name="Group 438">
                <a:extLst>
                  <a:ext uri="{FF2B5EF4-FFF2-40B4-BE49-F238E27FC236}">
                    <a16:creationId xmlns:a16="http://schemas.microsoft.com/office/drawing/2014/main" id="{8BEC83EB-1122-9825-6A05-DA4EAB16720E}"/>
                  </a:ext>
                </a:extLst>
              </p:cNvPr>
              <p:cNvGrpSpPr/>
              <p:nvPr/>
            </p:nvGrpSpPr>
            <p:grpSpPr>
              <a:xfrm>
                <a:off x="1375664" y="2024693"/>
                <a:ext cx="108000" cy="108000"/>
                <a:chOff x="5480118" y="1656403"/>
                <a:chExt cx="108000" cy="108000"/>
              </a:xfrm>
            </p:grpSpPr>
            <p:sp>
              <p:nvSpPr>
                <p:cNvPr id="441" name="Oval 440">
                  <a:extLst>
                    <a:ext uri="{FF2B5EF4-FFF2-40B4-BE49-F238E27FC236}">
                      <a16:creationId xmlns:a16="http://schemas.microsoft.com/office/drawing/2014/main" id="{5E4C6CE9-B295-A088-CE26-6C3C597A111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498118" y="1674403"/>
                  <a:ext cx="72000" cy="72000"/>
                </a:xfrm>
                <a:prstGeom prst="ellipse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Oval 441">
                  <a:extLst>
                    <a:ext uri="{FF2B5EF4-FFF2-40B4-BE49-F238E27FC236}">
                      <a16:creationId xmlns:a16="http://schemas.microsoft.com/office/drawing/2014/main" id="{14F20A47-6F67-4272-4FCB-751DF626A3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80118" y="1656403"/>
                  <a:ext cx="108000" cy="108000"/>
                </a:xfrm>
                <a:prstGeom prst="ellipse">
                  <a:avLst/>
                </a:prstGeom>
                <a:noFill/>
                <a:ln w="12700" cap="flat" cmpd="sng" algn="ctr">
                  <a:solidFill>
                    <a:srgbClr val="FF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0" name="TextBox 439">
                    <a:extLst>
                      <a:ext uri="{FF2B5EF4-FFF2-40B4-BE49-F238E27FC236}">
                        <a16:creationId xmlns:a16="http://schemas.microsoft.com/office/drawing/2014/main" id="{80DF5745-9CB2-E7E9-6B84-F9C9D68248DF}"/>
                      </a:ext>
                    </a:extLst>
                  </p:cNvPr>
                  <p:cNvSpPr txBox="1"/>
                  <p:nvPr/>
                </p:nvSpPr>
                <p:spPr>
                  <a:xfrm>
                    <a:off x="1073839" y="2581948"/>
                    <a:ext cx="100584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440" name="TextBox 439">
                    <a:extLst>
                      <a:ext uri="{FF2B5EF4-FFF2-40B4-BE49-F238E27FC236}">
                        <a16:creationId xmlns:a16="http://schemas.microsoft.com/office/drawing/2014/main" id="{80DF5745-9CB2-E7E9-6B84-F9C9D68248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73839" y="2581948"/>
                    <a:ext cx="1005840" cy="3693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b="-39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9136F879-C6E3-4BA0-0BB0-47F3DDEE8A99}"/>
                </a:ext>
              </a:extLst>
            </p:cNvPr>
            <p:cNvSpPr/>
            <p:nvPr/>
          </p:nvSpPr>
          <p:spPr>
            <a:xfrm rot="16200000">
              <a:off x="8875186" y="5279885"/>
              <a:ext cx="79208" cy="233300"/>
            </a:xfrm>
            <a:prstGeom prst="rect">
              <a:avLst/>
            </a:prstGeom>
            <a:solidFill>
              <a:srgbClr val="00FF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6" name="Rectangle 445">
            <a:extLst>
              <a:ext uri="{FF2B5EF4-FFF2-40B4-BE49-F238E27FC236}">
                <a16:creationId xmlns:a16="http://schemas.microsoft.com/office/drawing/2014/main" id="{ADABFE71-DD7E-40AD-1E2A-EAFB6FC7BD3B}"/>
              </a:ext>
            </a:extLst>
          </p:cNvPr>
          <p:cNvSpPr/>
          <p:nvPr/>
        </p:nvSpPr>
        <p:spPr>
          <a:xfrm rot="16200000">
            <a:off x="6884469" y="5303609"/>
            <a:ext cx="66047" cy="194536"/>
          </a:xfrm>
          <a:prstGeom prst="rect">
            <a:avLst/>
          </a:prstGeom>
          <a:solidFill>
            <a:srgbClr val="00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47" name="Straight Connector 446">
            <a:extLst>
              <a:ext uri="{FF2B5EF4-FFF2-40B4-BE49-F238E27FC236}">
                <a16:creationId xmlns:a16="http://schemas.microsoft.com/office/drawing/2014/main" id="{F6A9BC99-9FA3-4648-D96E-182AD8BCFEFE}"/>
              </a:ext>
            </a:extLst>
          </p:cNvPr>
          <p:cNvCxnSpPr>
            <a:cxnSpLocks/>
          </p:cNvCxnSpPr>
          <p:nvPr/>
        </p:nvCxnSpPr>
        <p:spPr>
          <a:xfrm>
            <a:off x="5192996" y="4077857"/>
            <a:ext cx="0" cy="1315067"/>
          </a:xfrm>
          <a:prstGeom prst="line">
            <a:avLst/>
          </a:prstGeom>
          <a:noFill/>
          <a:ln w="15875" cap="flat">
            <a:solidFill>
              <a:schemeClr val="tx1"/>
            </a:solidFill>
            <a:prstDash val="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0" name="Straight Connector 449">
            <a:extLst>
              <a:ext uri="{FF2B5EF4-FFF2-40B4-BE49-F238E27FC236}">
                <a16:creationId xmlns:a16="http://schemas.microsoft.com/office/drawing/2014/main" id="{6D180290-AE72-4477-35FA-44E978D2C1D8}"/>
              </a:ext>
            </a:extLst>
          </p:cNvPr>
          <p:cNvCxnSpPr>
            <a:cxnSpLocks/>
          </p:cNvCxnSpPr>
          <p:nvPr/>
        </p:nvCxnSpPr>
        <p:spPr>
          <a:xfrm>
            <a:off x="6593171" y="3968926"/>
            <a:ext cx="0" cy="1442738"/>
          </a:xfrm>
          <a:prstGeom prst="line">
            <a:avLst/>
          </a:prstGeom>
          <a:noFill/>
          <a:ln w="15875" cap="flat">
            <a:solidFill>
              <a:schemeClr val="tx1"/>
            </a:solidFill>
            <a:prstDash val="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2" name="Rectangle 451">
            <a:extLst>
              <a:ext uri="{FF2B5EF4-FFF2-40B4-BE49-F238E27FC236}">
                <a16:creationId xmlns:a16="http://schemas.microsoft.com/office/drawing/2014/main" id="{A4B3B55F-1CF5-19E0-2BC2-E5A732FE4DA7}"/>
              </a:ext>
            </a:extLst>
          </p:cNvPr>
          <p:cNvSpPr/>
          <p:nvPr/>
        </p:nvSpPr>
        <p:spPr>
          <a:xfrm rot="608241" flipH="1">
            <a:off x="10484602" y="3811448"/>
            <a:ext cx="76200" cy="209550"/>
          </a:xfrm>
          <a:prstGeom prst="rect">
            <a:avLst/>
          </a:prstGeom>
          <a:gradFill>
            <a:gsLst>
              <a:gs pos="54000">
                <a:srgbClr val="0000FF"/>
              </a:gs>
              <a:gs pos="57000">
                <a:srgbClr val="00FF00"/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453" name="Rectangle 452">
            <a:extLst>
              <a:ext uri="{FF2B5EF4-FFF2-40B4-BE49-F238E27FC236}">
                <a16:creationId xmlns:a16="http://schemas.microsoft.com/office/drawing/2014/main" id="{FF6BCC1F-3EC6-EE94-A7D3-C563AFB30281}"/>
              </a:ext>
            </a:extLst>
          </p:cNvPr>
          <p:cNvSpPr/>
          <p:nvPr/>
        </p:nvSpPr>
        <p:spPr>
          <a:xfrm flipH="1">
            <a:off x="8903417" y="3664957"/>
            <a:ext cx="76200" cy="209550"/>
          </a:xfrm>
          <a:prstGeom prst="rect">
            <a:avLst/>
          </a:prstGeom>
          <a:solidFill>
            <a:srgbClr val="00FF00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cxnSp>
        <p:nvCxnSpPr>
          <p:cNvPr id="454" name="Straight Connector 453">
            <a:extLst>
              <a:ext uri="{FF2B5EF4-FFF2-40B4-BE49-F238E27FC236}">
                <a16:creationId xmlns:a16="http://schemas.microsoft.com/office/drawing/2014/main" id="{BB13EB77-9A32-C05B-0B80-B13AACFFB7AF}"/>
              </a:ext>
            </a:extLst>
          </p:cNvPr>
          <p:cNvCxnSpPr>
            <a:cxnSpLocks/>
          </p:cNvCxnSpPr>
          <p:nvPr/>
        </p:nvCxnSpPr>
        <p:spPr>
          <a:xfrm flipH="1">
            <a:off x="10519740" y="4077857"/>
            <a:ext cx="0" cy="1315067"/>
          </a:xfrm>
          <a:prstGeom prst="line">
            <a:avLst/>
          </a:prstGeom>
          <a:noFill/>
          <a:ln w="15875" cap="flat">
            <a:solidFill>
              <a:schemeClr val="tx1"/>
            </a:solidFill>
            <a:prstDash val="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55" name="Straight Connector 454">
            <a:extLst>
              <a:ext uri="{FF2B5EF4-FFF2-40B4-BE49-F238E27FC236}">
                <a16:creationId xmlns:a16="http://schemas.microsoft.com/office/drawing/2014/main" id="{40578A35-1879-E5A7-618D-8D03E23369C4}"/>
              </a:ext>
            </a:extLst>
          </p:cNvPr>
          <p:cNvCxnSpPr>
            <a:cxnSpLocks/>
          </p:cNvCxnSpPr>
          <p:nvPr/>
        </p:nvCxnSpPr>
        <p:spPr>
          <a:xfrm flipH="1">
            <a:off x="8951721" y="3977171"/>
            <a:ext cx="0" cy="1442738"/>
          </a:xfrm>
          <a:prstGeom prst="line">
            <a:avLst/>
          </a:prstGeom>
          <a:noFill/>
          <a:ln w="15875" cap="flat">
            <a:solidFill>
              <a:schemeClr val="tx1"/>
            </a:solidFill>
            <a:prstDash val="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CBE9DD7-AFDD-7951-0F91-F90F2F7C8613}"/>
              </a:ext>
            </a:extLst>
          </p:cNvPr>
          <p:cNvGrpSpPr>
            <a:grpSpLocks noChangeAspect="1"/>
          </p:cNvGrpSpPr>
          <p:nvPr/>
        </p:nvGrpSpPr>
        <p:grpSpPr>
          <a:xfrm>
            <a:off x="6859074" y="3366037"/>
            <a:ext cx="913371" cy="764946"/>
            <a:chOff x="816873" y="1562685"/>
            <a:chExt cx="1005840" cy="84238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5AA0F5C-8981-536A-9C33-533581255BAE}"/>
                </a:ext>
              </a:extLst>
            </p:cNvPr>
            <p:cNvCxnSpPr>
              <a:cxnSpLocks/>
            </p:cNvCxnSpPr>
            <p:nvPr/>
          </p:nvCxnSpPr>
          <p:spPr>
            <a:xfrm rot="678524" flipH="1" flipV="1">
              <a:off x="1405211" y="1837187"/>
              <a:ext cx="47823" cy="23913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E3BC5C0-8357-F55A-3C84-B70F11920EFB}"/>
                </a:ext>
              </a:extLst>
            </p:cNvPr>
            <p:cNvCxnSpPr>
              <a:cxnSpLocks/>
            </p:cNvCxnSpPr>
            <p:nvPr/>
          </p:nvCxnSpPr>
          <p:spPr>
            <a:xfrm rot="678524" flipV="1">
              <a:off x="1431562" y="2054053"/>
              <a:ext cx="246429" cy="4928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7EFA049D-D078-6285-581B-736E8AAA9E17}"/>
                    </a:ext>
                  </a:extLst>
                </p:cNvPr>
                <p:cNvSpPr txBox="1"/>
                <p:nvPr/>
              </p:nvSpPr>
              <p:spPr>
                <a:xfrm>
                  <a:off x="1463115" y="1998350"/>
                  <a:ext cx="328466" cy="406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5" name="TextBox 404">
                  <a:extLst>
                    <a:ext uri="{FF2B5EF4-FFF2-40B4-BE49-F238E27FC236}">
                      <a16:creationId xmlns:a16="http://schemas.microsoft.com/office/drawing/2014/main" id="{D32F8C5C-22A0-37EC-7DA6-586DD1645A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3115" y="1998350"/>
                  <a:ext cx="328466" cy="40672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B5F17AE-7D77-3E06-7174-C3D9FA904243}"/>
                    </a:ext>
                  </a:extLst>
                </p:cNvPr>
                <p:cNvSpPr txBox="1"/>
                <p:nvPr/>
              </p:nvSpPr>
              <p:spPr>
                <a:xfrm>
                  <a:off x="816873" y="1562685"/>
                  <a:ext cx="10058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6" name="TextBox 405">
                  <a:extLst>
                    <a:ext uri="{FF2B5EF4-FFF2-40B4-BE49-F238E27FC236}">
                      <a16:creationId xmlns:a16="http://schemas.microsoft.com/office/drawing/2014/main" id="{6E5EFF59-77DB-218B-88F7-45DF279096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873" y="1562685"/>
                  <a:ext cx="1005840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ACB89EB-EB4C-FB16-36C0-3C82E1E6753D}"/>
                </a:ext>
              </a:extLst>
            </p:cNvPr>
            <p:cNvGrpSpPr/>
            <p:nvPr/>
          </p:nvGrpSpPr>
          <p:grpSpPr>
            <a:xfrm>
              <a:off x="1375664" y="2024693"/>
              <a:ext cx="108000" cy="108000"/>
              <a:chOff x="5480118" y="1656403"/>
              <a:chExt cx="108000" cy="108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37B88F1-AB84-C9FC-97A7-CD9521B638F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98118" y="1674403"/>
                <a:ext cx="72000" cy="72000"/>
              </a:xfrm>
              <a:prstGeom prst="ellipse">
                <a:avLst/>
              </a:prstGeom>
              <a:solidFill>
                <a:srgbClr val="00FF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25C029A-3E0A-9A15-5141-A212B45F61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0118" y="1656403"/>
                <a:ext cx="108000" cy="1080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20F4CB52-1ECC-0758-F631-DF6A894A5517}"/>
                    </a:ext>
                  </a:extLst>
                </p:cNvPr>
                <p:cNvSpPr txBox="1"/>
                <p:nvPr/>
              </p:nvSpPr>
              <p:spPr>
                <a:xfrm>
                  <a:off x="1062631" y="1862163"/>
                  <a:ext cx="468092" cy="406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8" name="TextBox 407">
                  <a:extLst>
                    <a:ext uri="{FF2B5EF4-FFF2-40B4-BE49-F238E27FC236}">
                      <a16:creationId xmlns:a16="http://schemas.microsoft.com/office/drawing/2014/main" id="{3562CC3C-3E3E-56E9-F9DB-0AF2A862F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631" y="1862163"/>
                  <a:ext cx="468092" cy="4067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95527C-0E3E-4683-1DA7-1CA49EA0291B}"/>
              </a:ext>
            </a:extLst>
          </p:cNvPr>
          <p:cNvGrpSpPr>
            <a:grpSpLocks noChangeAspect="1"/>
          </p:cNvGrpSpPr>
          <p:nvPr/>
        </p:nvGrpSpPr>
        <p:grpSpPr>
          <a:xfrm>
            <a:off x="7860255" y="2742655"/>
            <a:ext cx="913371" cy="764946"/>
            <a:chOff x="816873" y="1562685"/>
            <a:chExt cx="1005840" cy="842388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723AA76-03BE-D073-73B7-61ECF0405B10}"/>
                </a:ext>
              </a:extLst>
            </p:cNvPr>
            <p:cNvCxnSpPr>
              <a:cxnSpLocks/>
            </p:cNvCxnSpPr>
            <p:nvPr/>
          </p:nvCxnSpPr>
          <p:spPr>
            <a:xfrm rot="678524" flipH="1" flipV="1">
              <a:off x="1405211" y="1837187"/>
              <a:ext cx="47823" cy="23913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2FD6617-3B61-C3CC-4D83-6C50A1773711}"/>
                </a:ext>
              </a:extLst>
            </p:cNvPr>
            <p:cNvCxnSpPr>
              <a:cxnSpLocks/>
            </p:cNvCxnSpPr>
            <p:nvPr/>
          </p:nvCxnSpPr>
          <p:spPr>
            <a:xfrm rot="678524" flipV="1">
              <a:off x="1431562" y="2054053"/>
              <a:ext cx="246429" cy="4928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195AD0B-4F64-5FB0-5D44-59422F84FB86}"/>
                    </a:ext>
                  </a:extLst>
                </p:cNvPr>
                <p:cNvSpPr txBox="1"/>
                <p:nvPr/>
              </p:nvSpPr>
              <p:spPr>
                <a:xfrm>
                  <a:off x="1463115" y="1998350"/>
                  <a:ext cx="328466" cy="406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5" name="TextBox 404">
                  <a:extLst>
                    <a:ext uri="{FF2B5EF4-FFF2-40B4-BE49-F238E27FC236}">
                      <a16:creationId xmlns:a16="http://schemas.microsoft.com/office/drawing/2014/main" id="{D32F8C5C-22A0-37EC-7DA6-586DD1645A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3115" y="1998350"/>
                  <a:ext cx="328466" cy="40672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9BF14142-FFBB-9604-B2F2-69938473F3DA}"/>
                    </a:ext>
                  </a:extLst>
                </p:cNvPr>
                <p:cNvSpPr txBox="1"/>
                <p:nvPr/>
              </p:nvSpPr>
              <p:spPr>
                <a:xfrm>
                  <a:off x="816873" y="1562685"/>
                  <a:ext cx="10058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6" name="TextBox 405">
                  <a:extLst>
                    <a:ext uri="{FF2B5EF4-FFF2-40B4-BE49-F238E27FC236}">
                      <a16:creationId xmlns:a16="http://schemas.microsoft.com/office/drawing/2014/main" id="{6E5EFF59-77DB-218B-88F7-45DF279096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6873" y="1562685"/>
                  <a:ext cx="1005840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F44A78D-F7C3-5857-8BAD-4D6C19B82A70}"/>
                </a:ext>
              </a:extLst>
            </p:cNvPr>
            <p:cNvGrpSpPr/>
            <p:nvPr/>
          </p:nvGrpSpPr>
          <p:grpSpPr>
            <a:xfrm>
              <a:off x="1375664" y="2024693"/>
              <a:ext cx="108000" cy="108000"/>
              <a:chOff x="5480118" y="1656403"/>
              <a:chExt cx="108000" cy="1080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C74058A-F10E-B729-9A88-AF961B5EC2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498118" y="1674403"/>
                <a:ext cx="72000" cy="72000"/>
              </a:xfrm>
              <a:prstGeom prst="ellipse">
                <a:avLst/>
              </a:prstGeom>
              <a:solidFill>
                <a:srgbClr val="00FF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9A6A9DC-E19B-8037-6362-81DA508A40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80118" y="1656403"/>
                <a:ext cx="108000" cy="108000"/>
              </a:xfrm>
              <a:prstGeom prst="ellipse">
                <a:avLst/>
              </a:prstGeom>
              <a:noFill/>
              <a:ln w="12700" cap="flat" cmpd="sng" algn="ctr">
                <a:solidFill>
                  <a:srgbClr val="00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DB1C059-712F-42AA-3DD3-48F386A73A83}"/>
                    </a:ext>
                  </a:extLst>
                </p:cNvPr>
                <p:cNvSpPr txBox="1"/>
                <p:nvPr/>
              </p:nvSpPr>
              <p:spPr>
                <a:xfrm>
                  <a:off x="1062631" y="1862163"/>
                  <a:ext cx="468092" cy="4067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08" name="TextBox 407">
                  <a:extLst>
                    <a:ext uri="{FF2B5EF4-FFF2-40B4-BE49-F238E27FC236}">
                      <a16:creationId xmlns:a16="http://schemas.microsoft.com/office/drawing/2014/main" id="{3562CC3C-3E3E-56E9-F9DB-0AF2A862F9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631" y="1862163"/>
                  <a:ext cx="468092" cy="4067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26995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support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base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Placement of the pole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Preparation for 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896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Preparation for impregnation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6793820"/>
              </p:ext>
            </p:extLst>
          </p:nvPr>
        </p:nvGraphicFramePr>
        <p:xfrm>
          <a:off x="41836" y="495353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EB44E7F-5356-6073-49A4-3927E0E84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0285" y="1240687"/>
            <a:ext cx="6970354" cy="4376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4A6877-CFDC-D5A8-9287-4728B8D1AF00}"/>
              </a:ext>
            </a:extLst>
          </p:cNvPr>
          <p:cNvSpPr txBox="1"/>
          <p:nvPr/>
        </p:nvSpPr>
        <p:spPr>
          <a:xfrm>
            <a:off x="7077076" y="3293758"/>
            <a:ext cx="5040430" cy="2585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After the reaction, the top parts are removed, and the splicing process starts.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current plan is to splice two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cables to each Nb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Sn lead.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After the splice is completed, the transfer to the impregnation mold starts.</a:t>
            </a:r>
          </a:p>
          <a:p>
            <a:pPr marL="342900" marR="0" indent="-3429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impregnation system is designed to accommodate slight variations in the size of the coils after the reaction.</a:t>
            </a:r>
          </a:p>
        </p:txBody>
      </p:sp>
    </p:spTree>
    <p:extLst>
      <p:ext uri="{BB962C8B-B14F-4D97-AF65-F5344CB8AC3E}">
        <p14:creationId xmlns:p14="http://schemas.microsoft.com/office/powerpoint/2010/main" val="2825604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F717F75-4B0D-5941-7D75-065328E30F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2933" y="2608148"/>
            <a:ext cx="5274948" cy="3564452"/>
          </a:xfrm>
          <a:prstGeom prst="rect">
            <a:avLst/>
          </a:prstGeom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Preparation for impregnation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495353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E4A6877-CFDC-D5A8-9287-4728B8D1AF00}"/>
              </a:ext>
            </a:extLst>
          </p:cNvPr>
          <p:cNvSpPr txBox="1"/>
          <p:nvPr/>
        </p:nvSpPr>
        <p:spPr>
          <a:xfrm>
            <a:off x="7129327" y="1136479"/>
            <a:ext cx="5040430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The first step is to lock together the three winding base parts together.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wedge and wedge extension are placed on top of the coil.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Franklin Gothic Book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next step is to attach the lateral support plate to allow for the turning of the assembly.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end pushers are connected to the lateral supports and to the wedge, and the end shoes to prevent any motion during rotation.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3760D4-4D0E-49F4-5E24-6C546872142A}"/>
              </a:ext>
            </a:extLst>
          </p:cNvPr>
          <p:cNvGrpSpPr/>
          <p:nvPr/>
        </p:nvGrpSpPr>
        <p:grpSpPr>
          <a:xfrm>
            <a:off x="1960285" y="623985"/>
            <a:ext cx="5040430" cy="3269079"/>
            <a:chOff x="1960285" y="1243110"/>
            <a:chExt cx="5040430" cy="32690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8C3FCCA-A85A-1295-6D59-055F3D1B3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0285" y="1243110"/>
              <a:ext cx="5040430" cy="3269079"/>
            </a:xfrm>
            <a:prstGeom prst="rect">
              <a:avLst/>
            </a:prstGeom>
          </p:spPr>
        </p:pic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E4063F99-4C99-39B3-C2BB-691DEC0B45CC}"/>
                </a:ext>
              </a:extLst>
            </p:cNvPr>
            <p:cNvSpPr txBox="1">
              <a:spLocks/>
            </p:cNvSpPr>
            <p:nvPr/>
          </p:nvSpPr>
          <p:spPr>
            <a:xfrm rot="19800000">
              <a:off x="2416541" y="3166066"/>
              <a:ext cx="803543" cy="3708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 marL="3429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8001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88719" marR="0" indent="-27431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45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1031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603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175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747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31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algn="ctr" hangingPunct="1">
                <a:buFont typeface="Arial"/>
                <a:buNone/>
              </a:pPr>
              <a:r>
                <a:rPr lang="en-US" sz="1400" dirty="0"/>
                <a:t>Wedge</a:t>
              </a:r>
            </a:p>
          </p:txBody>
        </p:sp>
        <p:sp>
          <p:nvSpPr>
            <p:cNvPr id="12" name="Text Placeholder 2">
              <a:extLst>
                <a:ext uri="{FF2B5EF4-FFF2-40B4-BE49-F238E27FC236}">
                  <a16:creationId xmlns:a16="http://schemas.microsoft.com/office/drawing/2014/main" id="{409D110A-25A3-2748-991E-49B26CF767A0}"/>
                </a:ext>
              </a:extLst>
            </p:cNvPr>
            <p:cNvSpPr txBox="1">
              <a:spLocks/>
            </p:cNvSpPr>
            <p:nvPr/>
          </p:nvSpPr>
          <p:spPr>
            <a:xfrm rot="19800000">
              <a:off x="3385548" y="2315554"/>
              <a:ext cx="1769748" cy="3708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9" rIns="45719">
              <a:normAutofit/>
            </a:bodyPr>
            <a:lstStyle>
              <a:lvl1pPr marL="3429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8001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88719" marR="0" indent="-27431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45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1031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603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175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747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31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algn="ctr" hangingPunct="1">
                <a:buFont typeface="Arial"/>
                <a:buNone/>
              </a:pPr>
              <a:r>
                <a:rPr lang="en-US" sz="1400" dirty="0"/>
                <a:t>Wedge extension</a:t>
              </a:r>
            </a:p>
          </p:txBody>
        </p:sp>
      </p:grp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D9A75B7-47A8-9355-D849-BE2BBDBBE2B5}"/>
              </a:ext>
            </a:extLst>
          </p:cNvPr>
          <p:cNvSpPr/>
          <p:nvPr/>
        </p:nvSpPr>
        <p:spPr>
          <a:xfrm rot="5400000">
            <a:off x="4450553" y="3025641"/>
            <a:ext cx="452760" cy="265113"/>
          </a:xfrm>
          <a:prstGeom prst="rightArrow">
            <a:avLst>
              <a:gd name="adj1" fmla="val 50000"/>
              <a:gd name="adj2" fmla="val 76347"/>
            </a:avLst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34A31BD-1D50-6EB5-A4C8-090EDA051A38}"/>
              </a:ext>
            </a:extLst>
          </p:cNvPr>
          <p:cNvCxnSpPr>
            <a:cxnSpLocks/>
          </p:cNvCxnSpPr>
          <p:nvPr/>
        </p:nvCxnSpPr>
        <p:spPr>
          <a:xfrm flipV="1">
            <a:off x="4516130" y="4851804"/>
            <a:ext cx="28246" cy="568743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D8D888-ADEA-AADF-FB10-3F779BF259B8}"/>
              </a:ext>
            </a:extLst>
          </p:cNvPr>
          <p:cNvCxnSpPr>
            <a:cxnSpLocks/>
          </p:cNvCxnSpPr>
          <p:nvPr/>
        </p:nvCxnSpPr>
        <p:spPr>
          <a:xfrm flipH="1" flipV="1">
            <a:off x="3873500" y="5215326"/>
            <a:ext cx="642630" cy="205221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4D72503-BCA7-EC65-4405-0E01B09759F8}"/>
              </a:ext>
            </a:extLst>
          </p:cNvPr>
          <p:cNvSpPr txBox="1"/>
          <p:nvPr/>
        </p:nvSpPr>
        <p:spPr>
          <a:xfrm>
            <a:off x="3877833" y="5376423"/>
            <a:ext cx="2743947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Three parts on each side are placed to constrain the coil in relation to the winding base block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D341364-2FD9-388F-394C-06B17BA620AE}"/>
              </a:ext>
            </a:extLst>
          </p:cNvPr>
          <p:cNvCxnSpPr>
            <a:cxnSpLocks/>
          </p:cNvCxnSpPr>
          <p:nvPr/>
        </p:nvCxnSpPr>
        <p:spPr>
          <a:xfrm flipV="1">
            <a:off x="4516130" y="4236712"/>
            <a:ext cx="1107430" cy="1175962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E3385AC-DCB8-5489-9D72-2F0A5B6F9CE1}"/>
              </a:ext>
            </a:extLst>
          </p:cNvPr>
          <p:cNvSpPr txBox="1">
            <a:spLocks/>
          </p:cNvSpPr>
          <p:nvPr/>
        </p:nvSpPr>
        <p:spPr>
          <a:xfrm rot="19800000">
            <a:off x="3631256" y="4114162"/>
            <a:ext cx="1769748" cy="370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en-US" sz="1400" dirty="0"/>
              <a:t>Pole filler</a:t>
            </a:r>
          </a:p>
        </p:txBody>
      </p:sp>
      <p:pic>
        <p:nvPicPr>
          <p:cNvPr id="35" name="Graphic 34" descr="Eye with solid fill">
            <a:extLst>
              <a:ext uri="{FF2B5EF4-FFF2-40B4-BE49-F238E27FC236}">
                <a16:creationId xmlns:a16="http://schemas.microsoft.com/office/drawing/2014/main" id="{47559B93-3140-4698-E81C-7F1DFFD55A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75312" y="4939263"/>
            <a:ext cx="352795" cy="352795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A5B2E71-DE38-6698-4EE1-9290082A0535}"/>
              </a:ext>
            </a:extLst>
          </p:cNvPr>
          <p:cNvCxnSpPr>
            <a:cxnSpLocks/>
          </p:cNvCxnSpPr>
          <p:nvPr/>
        </p:nvCxnSpPr>
        <p:spPr>
          <a:xfrm flipH="1" flipV="1">
            <a:off x="5084177" y="4614131"/>
            <a:ext cx="267327" cy="418644"/>
          </a:xfrm>
          <a:prstGeom prst="straightConnector1">
            <a:avLst/>
          </a:prstGeom>
          <a:noFill/>
          <a:ln w="25400" cap="flat">
            <a:solidFill>
              <a:srgbClr val="00B0F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B680E6-0FE1-702A-6814-D5970E96CAEC}"/>
              </a:ext>
            </a:extLst>
          </p:cNvPr>
          <p:cNvCxnSpPr>
            <a:cxnSpLocks/>
          </p:cNvCxnSpPr>
          <p:nvPr/>
        </p:nvCxnSpPr>
        <p:spPr>
          <a:xfrm>
            <a:off x="5728107" y="5214630"/>
            <a:ext cx="2356647" cy="957970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7D976DE-6605-A27D-81F6-F83BD7F15B2E}"/>
              </a:ext>
            </a:extLst>
          </p:cNvPr>
          <p:cNvCxnSpPr>
            <a:cxnSpLocks/>
          </p:cNvCxnSpPr>
          <p:nvPr/>
        </p:nvCxnSpPr>
        <p:spPr>
          <a:xfrm flipV="1">
            <a:off x="5623560" y="3717175"/>
            <a:ext cx="2486565" cy="1185464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596FD8-9F67-A521-5BFE-A5E305EA5476}"/>
              </a:ext>
            </a:extLst>
          </p:cNvPr>
          <p:cNvGrpSpPr>
            <a:grpSpLocks noChangeAspect="1"/>
          </p:cNvGrpSpPr>
          <p:nvPr/>
        </p:nvGrpSpPr>
        <p:grpSpPr>
          <a:xfrm>
            <a:off x="8110125" y="3717175"/>
            <a:ext cx="3127387" cy="2455425"/>
            <a:chOff x="7597763" y="3907748"/>
            <a:chExt cx="2553836" cy="20051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4363341-570B-A161-5AF4-5D849497B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97763" y="3907748"/>
              <a:ext cx="2553836" cy="20051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" name="Arrow: Down 48">
              <a:extLst>
                <a:ext uri="{FF2B5EF4-FFF2-40B4-BE49-F238E27FC236}">
                  <a16:creationId xmlns:a16="http://schemas.microsoft.com/office/drawing/2014/main" id="{6848292B-34E0-E57D-568C-83E7E52C21E6}"/>
                </a:ext>
              </a:extLst>
            </p:cNvPr>
            <p:cNvSpPr/>
            <p:nvPr/>
          </p:nvSpPr>
          <p:spPr>
            <a:xfrm rot="10069661">
              <a:off x="8022483" y="4834449"/>
              <a:ext cx="140418" cy="338531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Arrow: Down 49">
              <a:extLst>
                <a:ext uri="{FF2B5EF4-FFF2-40B4-BE49-F238E27FC236}">
                  <a16:creationId xmlns:a16="http://schemas.microsoft.com/office/drawing/2014/main" id="{6A352B9C-EB54-FCFA-4887-7321DAEB11DF}"/>
                </a:ext>
              </a:extLst>
            </p:cNvPr>
            <p:cNvSpPr/>
            <p:nvPr/>
          </p:nvSpPr>
          <p:spPr>
            <a:xfrm rot="10069661">
              <a:off x="8517957" y="5014711"/>
              <a:ext cx="140418" cy="338531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Arrow: Down 50">
              <a:extLst>
                <a:ext uri="{FF2B5EF4-FFF2-40B4-BE49-F238E27FC236}">
                  <a16:creationId xmlns:a16="http://schemas.microsoft.com/office/drawing/2014/main" id="{1EB7F418-9ADD-6E52-46BA-221DE21FE91F}"/>
                </a:ext>
              </a:extLst>
            </p:cNvPr>
            <p:cNvSpPr/>
            <p:nvPr/>
          </p:nvSpPr>
          <p:spPr>
            <a:xfrm rot="10069661">
              <a:off x="9013431" y="5194974"/>
              <a:ext cx="140418" cy="338531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Arrow: Down 51">
              <a:extLst>
                <a:ext uri="{FF2B5EF4-FFF2-40B4-BE49-F238E27FC236}">
                  <a16:creationId xmlns:a16="http://schemas.microsoft.com/office/drawing/2014/main" id="{B7702CA1-D528-6991-8F12-71A4966149D9}"/>
                </a:ext>
              </a:extLst>
            </p:cNvPr>
            <p:cNvSpPr/>
            <p:nvPr/>
          </p:nvSpPr>
          <p:spPr>
            <a:xfrm rot="10069661">
              <a:off x="9537634" y="5375238"/>
              <a:ext cx="140418" cy="338531"/>
            </a:xfrm>
            <a:prstGeom prst="downArrow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5261C6D3-7AA5-834C-236B-A1DE0F9E7FB6}"/>
              </a:ext>
            </a:extLst>
          </p:cNvPr>
          <p:cNvSpPr txBox="1"/>
          <p:nvPr/>
        </p:nvSpPr>
        <p:spPr>
          <a:xfrm>
            <a:off x="9615929" y="3717175"/>
            <a:ext cx="1864912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Bolt connections to the lateral support plates.</a:t>
            </a:r>
          </a:p>
        </p:txBody>
      </p:sp>
    </p:spTree>
    <p:extLst>
      <p:ext uri="{BB962C8B-B14F-4D97-AF65-F5344CB8AC3E}">
        <p14:creationId xmlns:p14="http://schemas.microsoft.com/office/powerpoint/2010/main" val="16129536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Preparation for impregnation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495353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E4A6877-CFDC-D5A8-9287-4728B8D1AF00}"/>
              </a:ext>
            </a:extLst>
          </p:cNvPr>
          <p:cNvSpPr txBox="1"/>
          <p:nvPr/>
        </p:nvSpPr>
        <p:spPr>
          <a:xfrm>
            <a:off x="7251701" y="4567451"/>
            <a:ext cx="504043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pole filler and top plate are placed on top of the coil.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After connecting all components, the assembly is rotated 180 degrees.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763B89A-A52B-0F99-8730-4CF219DB61C8}"/>
              </a:ext>
            </a:extLst>
          </p:cNvPr>
          <p:cNvGrpSpPr>
            <a:grpSpLocks noChangeAspect="1"/>
          </p:cNvGrpSpPr>
          <p:nvPr/>
        </p:nvGrpSpPr>
        <p:grpSpPr>
          <a:xfrm>
            <a:off x="2287945" y="542703"/>
            <a:ext cx="6810333" cy="6034783"/>
            <a:chOff x="1960285" y="1077556"/>
            <a:chExt cx="5742145" cy="508823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7152CE3-FD9E-B0F2-0E18-D17A0CA5A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71569" y="2463512"/>
              <a:ext cx="5330861" cy="37022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D07926-8495-C440-4AD1-42791FFE8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0285" y="1077556"/>
              <a:ext cx="5350669" cy="3542512"/>
            </a:xfrm>
            <a:prstGeom prst="rect">
              <a:avLst/>
            </a:prstGeom>
          </p:spPr>
        </p:pic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DD9A75B7-47A8-9355-D849-BE2BBDBBE2B5}"/>
                </a:ext>
              </a:extLst>
            </p:cNvPr>
            <p:cNvSpPr/>
            <p:nvPr/>
          </p:nvSpPr>
          <p:spPr>
            <a:xfrm rot="5400000">
              <a:off x="7048747" y="2418698"/>
              <a:ext cx="385660" cy="265114"/>
            </a:xfrm>
            <a:prstGeom prst="rightArrow">
              <a:avLst>
                <a:gd name="adj1" fmla="val 50000"/>
                <a:gd name="adj2" fmla="val 76347"/>
              </a:avLst>
            </a:prstGeom>
            <a:solidFill>
              <a:schemeClr val="accent1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5E3385AC-DCB8-5489-9D72-2F0A5B6F9CE1}"/>
                </a:ext>
              </a:extLst>
            </p:cNvPr>
            <p:cNvSpPr txBox="1">
              <a:spLocks/>
            </p:cNvSpPr>
            <p:nvPr/>
          </p:nvSpPr>
          <p:spPr>
            <a:xfrm rot="19800000">
              <a:off x="4204613" y="1995021"/>
              <a:ext cx="2616429" cy="3708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9" rIns="45719">
              <a:normAutofit/>
            </a:bodyPr>
            <a:lstStyle>
              <a:lvl1pPr marL="3429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800100" marR="0" indent="-34290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188719" marR="0" indent="-27431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1645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1031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5603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0175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4747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931920" marR="0" indent="-27432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algn="ctr" hangingPunct="1">
                <a:buFont typeface="Arial"/>
                <a:buNone/>
              </a:pPr>
              <a:r>
                <a:rPr lang="en-US" sz="1400" dirty="0"/>
                <a:t>Impregnation bottom plate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930DAEB-BBB7-DD4D-1D8C-8760534994FE}"/>
                </a:ext>
              </a:extLst>
            </p:cNvPr>
            <p:cNvSpPr/>
            <p:nvPr/>
          </p:nvSpPr>
          <p:spPr>
            <a:xfrm>
              <a:off x="3204968" y="2660488"/>
              <a:ext cx="1216147" cy="1440813"/>
            </a:xfrm>
            <a:custGeom>
              <a:avLst/>
              <a:gdLst>
                <a:gd name="connsiteX0" fmla="*/ 952500 w 1416722"/>
                <a:gd name="connsiteY0" fmla="*/ 1363980 h 1363980"/>
                <a:gd name="connsiteX1" fmla="*/ 1371600 w 1416722"/>
                <a:gd name="connsiteY1" fmla="*/ 335280 h 1363980"/>
                <a:gd name="connsiteX2" fmla="*/ 0 w 1416722"/>
                <a:gd name="connsiteY2" fmla="*/ 0 h 1363980"/>
                <a:gd name="connsiteX0" fmla="*/ 759619 w 1402923"/>
                <a:gd name="connsiteY0" fmla="*/ 1383030 h 1383030"/>
                <a:gd name="connsiteX1" fmla="*/ 1371600 w 1402923"/>
                <a:gd name="connsiteY1" fmla="*/ 335280 h 1383030"/>
                <a:gd name="connsiteX2" fmla="*/ 0 w 1402923"/>
                <a:gd name="connsiteY2" fmla="*/ 0 h 1383030"/>
                <a:gd name="connsiteX0" fmla="*/ 759619 w 1423528"/>
                <a:gd name="connsiteY0" fmla="*/ 1383030 h 1383030"/>
                <a:gd name="connsiteX1" fmla="*/ 1371600 w 1423528"/>
                <a:gd name="connsiteY1" fmla="*/ 335280 h 1383030"/>
                <a:gd name="connsiteX2" fmla="*/ 0 w 1423528"/>
                <a:gd name="connsiteY2" fmla="*/ 0 h 1383030"/>
                <a:gd name="connsiteX0" fmla="*/ 759619 w 1330782"/>
                <a:gd name="connsiteY0" fmla="*/ 1383030 h 1383030"/>
                <a:gd name="connsiteX1" fmla="*/ 1262063 w 1330782"/>
                <a:gd name="connsiteY1" fmla="*/ 223361 h 1383030"/>
                <a:gd name="connsiteX2" fmla="*/ 0 w 1330782"/>
                <a:gd name="connsiteY2" fmla="*/ 0 h 1383030"/>
                <a:gd name="connsiteX0" fmla="*/ 985838 w 1557001"/>
                <a:gd name="connsiteY0" fmla="*/ 1244878 h 1244878"/>
                <a:gd name="connsiteX1" fmla="*/ 1488282 w 1557001"/>
                <a:gd name="connsiteY1" fmla="*/ 85209 h 1244878"/>
                <a:gd name="connsiteX2" fmla="*/ 0 w 1557001"/>
                <a:gd name="connsiteY2" fmla="*/ 109498 h 1244878"/>
                <a:gd name="connsiteX0" fmla="*/ 985838 w 1557001"/>
                <a:gd name="connsiteY0" fmla="*/ 1441849 h 1441849"/>
                <a:gd name="connsiteX1" fmla="*/ 1488282 w 1557001"/>
                <a:gd name="connsiteY1" fmla="*/ 282180 h 1441849"/>
                <a:gd name="connsiteX2" fmla="*/ 0 w 1557001"/>
                <a:gd name="connsiteY2" fmla="*/ 306469 h 1441849"/>
                <a:gd name="connsiteX0" fmla="*/ 985838 w 1557001"/>
                <a:gd name="connsiteY0" fmla="*/ 1494006 h 1494006"/>
                <a:gd name="connsiteX1" fmla="*/ 1488282 w 1557001"/>
                <a:gd name="connsiteY1" fmla="*/ 334337 h 1494006"/>
                <a:gd name="connsiteX2" fmla="*/ 0 w 1557001"/>
                <a:gd name="connsiteY2" fmla="*/ 358626 h 1494006"/>
                <a:gd name="connsiteX0" fmla="*/ 985838 w 1517044"/>
                <a:gd name="connsiteY0" fmla="*/ 1494006 h 1494006"/>
                <a:gd name="connsiteX1" fmla="*/ 1488282 w 1517044"/>
                <a:gd name="connsiteY1" fmla="*/ 334337 h 1494006"/>
                <a:gd name="connsiteX2" fmla="*/ 0 w 1517044"/>
                <a:gd name="connsiteY2" fmla="*/ 358626 h 1494006"/>
                <a:gd name="connsiteX0" fmla="*/ 985838 w 1542806"/>
                <a:gd name="connsiteY0" fmla="*/ 1494006 h 1494006"/>
                <a:gd name="connsiteX1" fmla="*/ 1488282 w 1542806"/>
                <a:gd name="connsiteY1" fmla="*/ 334337 h 1494006"/>
                <a:gd name="connsiteX2" fmla="*/ 0 w 1542806"/>
                <a:gd name="connsiteY2" fmla="*/ 358626 h 1494006"/>
                <a:gd name="connsiteX0" fmla="*/ 985838 w 1551223"/>
                <a:gd name="connsiteY0" fmla="*/ 1494006 h 1494006"/>
                <a:gd name="connsiteX1" fmla="*/ 1488282 w 1551223"/>
                <a:gd name="connsiteY1" fmla="*/ 334337 h 1494006"/>
                <a:gd name="connsiteX2" fmla="*/ 0 w 1551223"/>
                <a:gd name="connsiteY2" fmla="*/ 358626 h 1494006"/>
                <a:gd name="connsiteX0" fmla="*/ 985838 w 1534602"/>
                <a:gd name="connsiteY0" fmla="*/ 1494006 h 1494006"/>
                <a:gd name="connsiteX1" fmla="*/ 1488282 w 1534602"/>
                <a:gd name="connsiteY1" fmla="*/ 334337 h 1494006"/>
                <a:gd name="connsiteX2" fmla="*/ 0 w 1534602"/>
                <a:gd name="connsiteY2" fmla="*/ 358626 h 1494006"/>
                <a:gd name="connsiteX0" fmla="*/ 985838 w 985838"/>
                <a:gd name="connsiteY0" fmla="*/ 1135380 h 1135380"/>
                <a:gd name="connsiteX1" fmla="*/ 0 w 985838"/>
                <a:gd name="connsiteY1" fmla="*/ 0 h 1135380"/>
                <a:gd name="connsiteX0" fmla="*/ 985838 w 985838"/>
                <a:gd name="connsiteY0" fmla="*/ 1234542 h 1234542"/>
                <a:gd name="connsiteX1" fmla="*/ 0 w 985838"/>
                <a:gd name="connsiteY1" fmla="*/ 99162 h 1234542"/>
                <a:gd name="connsiteX0" fmla="*/ 985838 w 1206258"/>
                <a:gd name="connsiteY0" fmla="*/ 1235549 h 1235549"/>
                <a:gd name="connsiteX1" fmla="*/ 0 w 1206258"/>
                <a:gd name="connsiteY1" fmla="*/ 100169 h 1235549"/>
                <a:gd name="connsiteX0" fmla="*/ 869157 w 1116043"/>
                <a:gd name="connsiteY0" fmla="*/ 1311531 h 1311531"/>
                <a:gd name="connsiteX1" fmla="*/ 0 w 1116043"/>
                <a:gd name="connsiteY1" fmla="*/ 95189 h 1311531"/>
                <a:gd name="connsiteX0" fmla="*/ 869157 w 1347736"/>
                <a:gd name="connsiteY0" fmla="*/ 1304642 h 1304642"/>
                <a:gd name="connsiteX1" fmla="*/ 0 w 1347736"/>
                <a:gd name="connsiteY1" fmla="*/ 88300 h 1304642"/>
                <a:gd name="connsiteX0" fmla="*/ 688182 w 1216147"/>
                <a:gd name="connsiteY0" fmla="*/ 1440813 h 1440813"/>
                <a:gd name="connsiteX1" fmla="*/ 0 w 1216147"/>
                <a:gd name="connsiteY1" fmla="*/ 81596 h 144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6147" h="1440813">
                  <a:moveTo>
                    <a:pt x="688182" y="1440813"/>
                  </a:moveTo>
                  <a:cubicBezTo>
                    <a:pt x="1714500" y="1179035"/>
                    <a:pt x="1114425" y="-368619"/>
                    <a:pt x="0" y="81596"/>
                  </a:cubicBezTo>
                </a:path>
              </a:pathLst>
            </a:custGeom>
            <a:noFill/>
            <a:ln w="12700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308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9ECE78C-9A00-0A1C-35E2-7055BA48698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5353" y="2881820"/>
            <a:ext cx="5084952" cy="3318858"/>
          </a:xfrm>
          <a:prstGeom prst="rect">
            <a:avLst/>
          </a:prstGeom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Preparation for impregnation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495353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E4A6877-CFDC-D5A8-9287-4728B8D1AF00}"/>
              </a:ext>
            </a:extLst>
          </p:cNvPr>
          <p:cNvSpPr txBox="1"/>
          <p:nvPr/>
        </p:nvSpPr>
        <p:spPr>
          <a:xfrm>
            <a:off x="7347256" y="2533776"/>
            <a:ext cx="4844744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The bolts connecting the lateral supports to the winding base are removed.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The table is removed.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lateral supports are removed.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Franklin Gothic Book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steel spacer is placed on the coil.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D4B4C-B690-5328-8057-C123D53246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5993" y="657322"/>
            <a:ext cx="5234384" cy="3547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C5B69-333E-0C8A-13CE-28E357E7C6D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7107" y="657321"/>
            <a:ext cx="5009035" cy="3139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11AAD7-F466-40AE-1A43-C6D21DD08CE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04803" y="2372453"/>
            <a:ext cx="4807991" cy="29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79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8.33333E-7 -0.02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2.08333E-6 0.06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10106B-411F-C0A2-8B55-69CA7F5EFF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3464" y="2163241"/>
            <a:ext cx="5879348" cy="3984421"/>
          </a:xfrm>
          <a:prstGeom prst="rect">
            <a:avLst/>
          </a:prstGeom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Preparation for impregnation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495353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1EB8436-E891-D56D-4348-1DBCCA21F5E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40301" y="442259"/>
            <a:ext cx="5821637" cy="4016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404D8E-5762-10FC-4606-AD8DFC6471A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06052" y="41209"/>
            <a:ext cx="5487755" cy="3461074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0C91A818-2916-2163-2342-30FA2D9DB51D}"/>
              </a:ext>
            </a:extLst>
          </p:cNvPr>
          <p:cNvSpPr/>
          <p:nvPr/>
        </p:nvSpPr>
        <p:spPr>
          <a:xfrm rot="5400000">
            <a:off x="5221653" y="3116366"/>
            <a:ext cx="457403" cy="314432"/>
          </a:xfrm>
          <a:prstGeom prst="rightArrow">
            <a:avLst>
              <a:gd name="adj1" fmla="val 50000"/>
              <a:gd name="adj2" fmla="val 76347"/>
            </a:avLst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CB389-89A6-06E0-BB79-65F856FEB005}"/>
              </a:ext>
            </a:extLst>
          </p:cNvPr>
          <p:cNvSpPr txBox="1"/>
          <p:nvPr/>
        </p:nvSpPr>
        <p:spPr>
          <a:xfrm>
            <a:off x="7961469" y="1917235"/>
            <a:ext cx="4260651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main filler pieces (i.e. the boat) are placed. The division of the fillers allows for the accommodation of small variations in the size of the coils after the reaction. 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With the lateral plates, end plates, and top mold plates, a close cavity ready for impregnation is created.</a:t>
            </a:r>
          </a:p>
        </p:txBody>
      </p:sp>
    </p:spTree>
    <p:extLst>
      <p:ext uri="{BB962C8B-B14F-4D97-AF65-F5344CB8AC3E}">
        <p14:creationId xmlns:p14="http://schemas.microsoft.com/office/powerpoint/2010/main" val="280700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3.54167E-6 0.063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support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base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Placement of the pole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812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3AB77F2A-1091-6FD8-FAD3-62BD0FFE05DD}"/>
              </a:ext>
            </a:extLst>
          </p:cNvPr>
          <p:cNvGrpSpPr>
            <a:grpSpLocks noChangeAspect="1"/>
          </p:cNvGrpSpPr>
          <p:nvPr/>
        </p:nvGrpSpPr>
        <p:grpSpPr>
          <a:xfrm>
            <a:off x="20380" y="1154265"/>
            <a:ext cx="6171772" cy="5113089"/>
            <a:chOff x="-216200" y="797270"/>
            <a:chExt cx="7102172" cy="588389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96648CB-224F-6197-32F7-82D9A09F7F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598" b="50523"/>
            <a:stretch/>
          </p:blipFill>
          <p:spPr>
            <a:xfrm>
              <a:off x="1619416" y="797270"/>
              <a:ext cx="5266556" cy="5246577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63F0710-6C63-4850-FAD0-7FCDA5FB306E}"/>
                </a:ext>
              </a:extLst>
            </p:cNvPr>
            <p:cNvSpPr/>
            <p:nvPr/>
          </p:nvSpPr>
          <p:spPr>
            <a:xfrm>
              <a:off x="2298971" y="4222736"/>
              <a:ext cx="269824" cy="839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D2EFE87-880A-78FB-0553-0FD03A4456CA}"/>
                </a:ext>
              </a:extLst>
            </p:cNvPr>
            <p:cNvSpPr/>
            <p:nvPr/>
          </p:nvSpPr>
          <p:spPr>
            <a:xfrm rot="5400000">
              <a:off x="3521609" y="5522198"/>
              <a:ext cx="386372" cy="839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C5E8E2A-17E4-2993-E6EE-A4EB50ADCC47}"/>
                </a:ext>
              </a:extLst>
            </p:cNvPr>
            <p:cNvCxnSpPr>
              <a:cxnSpLocks/>
            </p:cNvCxnSpPr>
            <p:nvPr/>
          </p:nvCxnSpPr>
          <p:spPr>
            <a:xfrm>
              <a:off x="1299998" y="2256301"/>
              <a:ext cx="583859" cy="52535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EAC7E6-0139-8D6D-7E2B-6551569608A5}"/>
                </a:ext>
              </a:extLst>
            </p:cNvPr>
            <p:cNvSpPr txBox="1"/>
            <p:nvPr/>
          </p:nvSpPr>
          <p:spPr>
            <a:xfrm>
              <a:off x="189734" y="2032387"/>
              <a:ext cx="1156387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Iron yoke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481F7A2-F665-08D7-DDEE-DC8D99218C92}"/>
                </a:ext>
              </a:extLst>
            </p:cNvPr>
            <p:cNvSpPr txBox="1"/>
            <p:nvPr/>
          </p:nvSpPr>
          <p:spPr>
            <a:xfrm>
              <a:off x="143612" y="1076072"/>
              <a:ext cx="1316095" cy="602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Aluminum shell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332308B-2831-1A1A-AE44-AFEA64AB0D01}"/>
                </a:ext>
              </a:extLst>
            </p:cNvPr>
            <p:cNvCxnSpPr>
              <a:cxnSpLocks/>
            </p:cNvCxnSpPr>
            <p:nvPr/>
          </p:nvCxnSpPr>
          <p:spPr>
            <a:xfrm>
              <a:off x="1292893" y="1431840"/>
              <a:ext cx="660151" cy="37544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1DDF4CA-218F-8216-77DF-1174AC04E2E0}"/>
                </a:ext>
              </a:extLst>
            </p:cNvPr>
            <p:cNvSpPr txBox="1"/>
            <p:nvPr/>
          </p:nvSpPr>
          <p:spPr>
            <a:xfrm>
              <a:off x="74426" y="2546844"/>
              <a:ext cx="1316095" cy="602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Iron yoke rods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5C7DF27-A0CB-4458-70F0-F24F057C74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3707" y="2555042"/>
              <a:ext cx="1345088" cy="156388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CD873A3-D1B0-58EB-A03D-A69A3D448674}"/>
                </a:ext>
              </a:extLst>
            </p:cNvPr>
            <p:cNvSpPr txBox="1"/>
            <p:nvPr/>
          </p:nvSpPr>
          <p:spPr>
            <a:xfrm>
              <a:off x="52780" y="3271615"/>
              <a:ext cx="1316095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Magnet rods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972EB4AF-7D6E-2450-6D94-F246C2973841}"/>
                </a:ext>
              </a:extLst>
            </p:cNvPr>
            <p:cNvCxnSpPr>
              <a:cxnSpLocks/>
              <a:stCxn id="56" idx="3"/>
            </p:cNvCxnSpPr>
            <p:nvPr/>
          </p:nvCxnSpPr>
          <p:spPr>
            <a:xfrm flipV="1">
              <a:off x="1368875" y="3388888"/>
              <a:ext cx="980775" cy="59815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EB4B3D0-B71A-CD10-F592-AB717A0EE65B}"/>
                </a:ext>
              </a:extLst>
            </p:cNvPr>
            <p:cNvSpPr txBox="1"/>
            <p:nvPr/>
          </p:nvSpPr>
          <p:spPr>
            <a:xfrm>
              <a:off x="3428573" y="3535093"/>
              <a:ext cx="1316095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Steel keys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966E95A8-79B3-2B67-4F9D-B203B1632FCE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H="1">
              <a:off x="3756768" y="3907351"/>
              <a:ext cx="324196" cy="1656820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61C6D1E-70D9-50BE-03EE-A5398D324789}"/>
                </a:ext>
              </a:extLst>
            </p:cNvPr>
            <p:cNvCxnSpPr>
              <a:cxnSpLocks/>
              <a:endCxn id="48" idx="0"/>
            </p:cNvCxnSpPr>
            <p:nvPr/>
          </p:nvCxnSpPr>
          <p:spPr>
            <a:xfrm flipH="1">
              <a:off x="2433883" y="3907351"/>
              <a:ext cx="1647082" cy="315384"/>
            </a:xfrm>
            <a:prstGeom prst="straightConnector1">
              <a:avLst/>
            </a:prstGeom>
            <a:ln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0CD4066-86DA-2A31-7147-5889F6983971}"/>
                </a:ext>
              </a:extLst>
            </p:cNvPr>
            <p:cNvCxnSpPr>
              <a:cxnSpLocks/>
              <a:stCxn id="62" idx="3"/>
            </p:cNvCxnSpPr>
            <p:nvPr/>
          </p:nvCxnSpPr>
          <p:spPr>
            <a:xfrm>
              <a:off x="1313059" y="4039199"/>
              <a:ext cx="1027854" cy="602435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CE997EC-9FE0-D20C-1A6C-6BE767082989}"/>
                </a:ext>
              </a:extLst>
            </p:cNvPr>
            <p:cNvSpPr txBox="1"/>
            <p:nvPr/>
          </p:nvSpPr>
          <p:spPr>
            <a:xfrm>
              <a:off x="-3036" y="3738151"/>
              <a:ext cx="1316095" cy="602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Laminated iron pads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430E92FC-3FD6-25DC-AEB5-2EEA290CB518}"/>
                </a:ext>
              </a:extLst>
            </p:cNvPr>
            <p:cNvCxnSpPr>
              <a:cxnSpLocks/>
              <a:stCxn id="62" idx="3"/>
            </p:cNvCxnSpPr>
            <p:nvPr/>
          </p:nvCxnSpPr>
          <p:spPr>
            <a:xfrm>
              <a:off x="1313059" y="4039199"/>
              <a:ext cx="1997510" cy="629297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4" name="TextBox 383">
              <a:extLst>
                <a:ext uri="{FF2B5EF4-FFF2-40B4-BE49-F238E27FC236}">
                  <a16:creationId xmlns:a16="http://schemas.microsoft.com/office/drawing/2014/main" id="{3146E50D-52AA-7681-74D9-52C68E714A99}"/>
                </a:ext>
              </a:extLst>
            </p:cNvPr>
            <p:cNvSpPr txBox="1"/>
            <p:nvPr/>
          </p:nvSpPr>
          <p:spPr>
            <a:xfrm>
              <a:off x="-122495" y="4303248"/>
              <a:ext cx="1627280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Steel pusher</a:t>
              </a:r>
            </a:p>
          </p:txBody>
        </p:sp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C65B9A20-06CF-B143-AE77-328E7AB14A7B}"/>
                </a:ext>
              </a:extLst>
            </p:cNvPr>
            <p:cNvCxnSpPr>
              <a:cxnSpLocks/>
            </p:cNvCxnSpPr>
            <p:nvPr/>
          </p:nvCxnSpPr>
          <p:spPr>
            <a:xfrm>
              <a:off x="1292893" y="4497384"/>
              <a:ext cx="973570" cy="55090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6" name="TextBox 385">
              <a:extLst>
                <a:ext uri="{FF2B5EF4-FFF2-40B4-BE49-F238E27FC236}">
                  <a16:creationId xmlns:a16="http://schemas.microsoft.com/office/drawing/2014/main" id="{646B1FEA-8A1E-B6C2-DA11-EBE225AD0048}"/>
                </a:ext>
              </a:extLst>
            </p:cNvPr>
            <p:cNvSpPr txBox="1"/>
            <p:nvPr/>
          </p:nvSpPr>
          <p:spPr>
            <a:xfrm>
              <a:off x="-127973" y="4603419"/>
              <a:ext cx="1627280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G10 shim</a:t>
              </a:r>
            </a:p>
          </p:txBody>
        </p:sp>
        <p:cxnSp>
          <p:nvCxnSpPr>
            <p:cNvPr id="387" name="Straight Arrow Connector 386">
              <a:extLst>
                <a:ext uri="{FF2B5EF4-FFF2-40B4-BE49-F238E27FC236}">
                  <a16:creationId xmlns:a16="http://schemas.microsoft.com/office/drawing/2014/main" id="{94391AE6-1734-98DE-6271-E145E855CA2C}"/>
                </a:ext>
              </a:extLst>
            </p:cNvPr>
            <p:cNvCxnSpPr>
              <a:cxnSpLocks/>
            </p:cNvCxnSpPr>
            <p:nvPr/>
          </p:nvCxnSpPr>
          <p:spPr>
            <a:xfrm>
              <a:off x="1175324" y="4783333"/>
              <a:ext cx="669531" cy="309883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TextBox 387">
              <a:extLst>
                <a:ext uri="{FF2B5EF4-FFF2-40B4-BE49-F238E27FC236}">
                  <a16:creationId xmlns:a16="http://schemas.microsoft.com/office/drawing/2014/main" id="{4ED60594-4CE9-D264-0A84-EC98AD20F14C}"/>
                </a:ext>
              </a:extLst>
            </p:cNvPr>
            <p:cNvSpPr txBox="1"/>
            <p:nvPr/>
          </p:nvSpPr>
          <p:spPr>
            <a:xfrm>
              <a:off x="-91859" y="6043847"/>
              <a:ext cx="1627280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Steel spacer</a:t>
              </a:r>
            </a:p>
          </p:txBody>
        </p:sp>
        <p:cxnSp>
          <p:nvCxnSpPr>
            <p:cNvPr id="389" name="Straight Arrow Connector 388">
              <a:extLst>
                <a:ext uri="{FF2B5EF4-FFF2-40B4-BE49-F238E27FC236}">
                  <a16:creationId xmlns:a16="http://schemas.microsoft.com/office/drawing/2014/main" id="{A2A2ED9C-E300-B9FC-41DE-5D20238884D5}"/>
                </a:ext>
              </a:extLst>
            </p:cNvPr>
            <p:cNvCxnSpPr>
              <a:cxnSpLocks/>
              <a:stCxn id="390" idx="0"/>
            </p:cNvCxnSpPr>
            <p:nvPr/>
          </p:nvCxnSpPr>
          <p:spPr>
            <a:xfrm flipV="1">
              <a:off x="1409292" y="5564172"/>
              <a:ext cx="774005" cy="72295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TextBox 389">
              <a:extLst>
                <a:ext uri="{FF2B5EF4-FFF2-40B4-BE49-F238E27FC236}">
                  <a16:creationId xmlns:a16="http://schemas.microsoft.com/office/drawing/2014/main" id="{2077607E-51A3-1CD0-A32A-50AF39BE0380}"/>
                </a:ext>
              </a:extLst>
            </p:cNvPr>
            <p:cNvSpPr txBox="1"/>
            <p:nvPr/>
          </p:nvSpPr>
          <p:spPr>
            <a:xfrm>
              <a:off x="595651" y="6287129"/>
              <a:ext cx="1627280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65000"/>
                    </a:schemeClr>
                  </a:solidFill>
                </a:rPr>
                <a:t>Ti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 pole</a:t>
              </a:r>
            </a:p>
          </p:txBody>
        </p:sp>
        <p:cxnSp>
          <p:nvCxnSpPr>
            <p:cNvPr id="391" name="Straight Arrow Connector 390">
              <a:extLst>
                <a:ext uri="{FF2B5EF4-FFF2-40B4-BE49-F238E27FC236}">
                  <a16:creationId xmlns:a16="http://schemas.microsoft.com/office/drawing/2014/main" id="{B89F3431-5F32-E90C-53FC-C97719D6A3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75008" y="5827638"/>
              <a:ext cx="408289" cy="568763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id="{45B1DFE7-D5C2-1810-512E-1A0AB27791AF}"/>
                </a:ext>
              </a:extLst>
            </p:cNvPr>
            <p:cNvSpPr txBox="1"/>
            <p:nvPr/>
          </p:nvSpPr>
          <p:spPr>
            <a:xfrm>
              <a:off x="-216200" y="4847203"/>
              <a:ext cx="1627280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Iron pole</a:t>
              </a:r>
            </a:p>
          </p:txBody>
        </p:sp>
        <p:cxnSp>
          <p:nvCxnSpPr>
            <p:cNvPr id="393" name="Straight Arrow Connector 392">
              <a:extLst>
                <a:ext uri="{FF2B5EF4-FFF2-40B4-BE49-F238E27FC236}">
                  <a16:creationId xmlns:a16="http://schemas.microsoft.com/office/drawing/2014/main" id="{84834B13-B4D5-1F67-2BB0-2344A8D2E30F}"/>
                </a:ext>
              </a:extLst>
            </p:cNvPr>
            <p:cNvCxnSpPr>
              <a:cxnSpLocks/>
            </p:cNvCxnSpPr>
            <p:nvPr/>
          </p:nvCxnSpPr>
          <p:spPr>
            <a:xfrm>
              <a:off x="1034674" y="5057236"/>
              <a:ext cx="641883" cy="114081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2977C4C9-BD9E-B5FF-75F6-C7CDB2EA0F20}"/>
                </a:ext>
              </a:extLst>
            </p:cNvPr>
            <p:cNvSpPr txBox="1"/>
            <p:nvPr/>
          </p:nvSpPr>
          <p:spPr>
            <a:xfrm>
              <a:off x="1942998" y="6326985"/>
              <a:ext cx="1627280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Steel rail</a:t>
              </a:r>
            </a:p>
          </p:txBody>
        </p:sp>
        <p:cxnSp>
          <p:nvCxnSpPr>
            <p:cNvPr id="395" name="Straight Arrow Connector 394">
              <a:extLst>
                <a:ext uri="{FF2B5EF4-FFF2-40B4-BE49-F238E27FC236}">
                  <a16:creationId xmlns:a16="http://schemas.microsoft.com/office/drawing/2014/main" id="{C85BCE57-4E91-3785-D2AC-1B1AB26376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87425" y="5903190"/>
              <a:ext cx="149145" cy="508267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AA84188C-D64D-1381-698D-EEAEA991B48C}"/>
                </a:ext>
              </a:extLst>
            </p:cNvPr>
            <p:cNvSpPr txBox="1"/>
            <p:nvPr/>
          </p:nvSpPr>
          <p:spPr>
            <a:xfrm>
              <a:off x="2746122" y="6126246"/>
              <a:ext cx="1627280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>
                  <a:solidFill>
                    <a:schemeClr val="bg1">
                      <a:lumMod val="65000"/>
                    </a:schemeClr>
                  </a:solidFill>
                </a:rPr>
                <a:t>AlBr</a:t>
              </a:r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 rail</a:t>
              </a:r>
            </a:p>
          </p:txBody>
        </p:sp>
        <p:cxnSp>
          <p:nvCxnSpPr>
            <p:cNvPr id="399" name="Straight Arrow Connector 398">
              <a:extLst>
                <a:ext uri="{FF2B5EF4-FFF2-40B4-BE49-F238E27FC236}">
                  <a16:creationId xmlns:a16="http://schemas.microsoft.com/office/drawing/2014/main" id="{5416F7B1-137F-B153-60B7-387A2E9F01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7426" y="5439097"/>
              <a:ext cx="512890" cy="689223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8D50AEED-E859-4985-2A3F-538D85FA6188}"/>
                </a:ext>
              </a:extLst>
            </p:cNvPr>
            <p:cNvSpPr txBox="1"/>
            <p:nvPr/>
          </p:nvSpPr>
          <p:spPr>
            <a:xfrm>
              <a:off x="4200452" y="6117596"/>
              <a:ext cx="1376125" cy="354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</a:rPr>
                <a:t>Al spacer</a:t>
              </a:r>
            </a:p>
          </p:txBody>
        </p:sp>
        <p:cxnSp>
          <p:nvCxnSpPr>
            <p:cNvPr id="401" name="Straight Arrow Connector 400">
              <a:extLst>
                <a:ext uri="{FF2B5EF4-FFF2-40B4-BE49-F238E27FC236}">
                  <a16:creationId xmlns:a16="http://schemas.microsoft.com/office/drawing/2014/main" id="{4E53FCE0-E235-F196-F0E0-18A813B46C0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027179" y="5231220"/>
              <a:ext cx="1418935" cy="92269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Introduction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  <p:sp>
        <p:nvSpPr>
          <p:cNvPr id="403" name="Text Placeholder 2">
            <a:extLst>
              <a:ext uri="{FF2B5EF4-FFF2-40B4-BE49-F238E27FC236}">
                <a16:creationId xmlns:a16="http://schemas.microsoft.com/office/drawing/2014/main" id="{2DCCD568-3872-51BC-F923-EBCADECA6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3494" y="1247478"/>
            <a:ext cx="5772413" cy="2407016"/>
          </a:xfrm>
        </p:spPr>
        <p:txBody>
          <a:bodyPr>
            <a:normAutofit/>
          </a:bodyPr>
          <a:lstStyle/>
          <a:p>
            <a:r>
              <a:rPr lang="en-US" dirty="0"/>
              <a:t>Presentation of main components, manufacturing tooling, and fabrication sequence of coil 1.</a:t>
            </a:r>
          </a:p>
          <a:p>
            <a:r>
              <a:rPr lang="en-US" dirty="0"/>
              <a:t>Components, fabrication tooling, and process expected to feedback into coil 2.</a:t>
            </a:r>
          </a:p>
        </p:txBody>
      </p:sp>
      <p:pic>
        <p:nvPicPr>
          <p:cNvPr id="405" name="Picture 404">
            <a:extLst>
              <a:ext uri="{FF2B5EF4-FFF2-40B4-BE49-F238E27FC236}">
                <a16:creationId xmlns:a16="http://schemas.microsoft.com/office/drawing/2014/main" id="{35403B2E-0132-1E11-82BA-8CDBDE904DC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7209" y="3318881"/>
            <a:ext cx="5609767" cy="3347161"/>
          </a:xfrm>
          <a:prstGeom prst="rect">
            <a:avLst/>
          </a:prstGeom>
        </p:spPr>
      </p:pic>
      <p:cxnSp>
        <p:nvCxnSpPr>
          <p:cNvPr id="406" name="Straight Connector 405">
            <a:extLst>
              <a:ext uri="{FF2B5EF4-FFF2-40B4-BE49-F238E27FC236}">
                <a16:creationId xmlns:a16="http://schemas.microsoft.com/office/drawing/2014/main" id="{93F5B38F-BF7E-C8C7-924E-DB2646504DE0}"/>
              </a:ext>
            </a:extLst>
          </p:cNvPr>
          <p:cNvCxnSpPr/>
          <p:nvPr/>
        </p:nvCxnSpPr>
        <p:spPr>
          <a:xfrm>
            <a:off x="6169741" y="101698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0" name="Straight Arrow Connector 409">
            <a:extLst>
              <a:ext uri="{FF2B5EF4-FFF2-40B4-BE49-F238E27FC236}">
                <a16:creationId xmlns:a16="http://schemas.microsoft.com/office/drawing/2014/main" id="{2DB09813-3510-31CE-5AFF-B51CAA3F7149}"/>
              </a:ext>
            </a:extLst>
          </p:cNvPr>
          <p:cNvCxnSpPr>
            <a:cxnSpLocks/>
          </p:cNvCxnSpPr>
          <p:nvPr/>
        </p:nvCxnSpPr>
        <p:spPr>
          <a:xfrm flipV="1">
            <a:off x="767612" y="5021115"/>
            <a:ext cx="1284092" cy="112365"/>
          </a:xfrm>
          <a:prstGeom prst="straightConnector1">
            <a:avLst/>
          </a:prstGeom>
          <a:ln w="53975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3" name="TextBox 412">
            <a:extLst>
              <a:ext uri="{FF2B5EF4-FFF2-40B4-BE49-F238E27FC236}">
                <a16:creationId xmlns:a16="http://schemas.microsoft.com/office/drawing/2014/main" id="{525D351E-675F-9124-BF7F-86C454FEBC47}"/>
              </a:ext>
            </a:extLst>
          </p:cNvPr>
          <p:cNvSpPr txBox="1"/>
          <p:nvPr/>
        </p:nvSpPr>
        <p:spPr>
          <a:xfrm>
            <a:off x="-284820" y="4940440"/>
            <a:ext cx="141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Coil 2</a:t>
            </a:r>
          </a:p>
        </p:txBody>
      </p:sp>
      <p:cxnSp>
        <p:nvCxnSpPr>
          <p:cNvPr id="414" name="Straight Arrow Connector 413">
            <a:extLst>
              <a:ext uri="{FF2B5EF4-FFF2-40B4-BE49-F238E27FC236}">
                <a16:creationId xmlns:a16="http://schemas.microsoft.com/office/drawing/2014/main" id="{0B438857-0D46-4695-E53E-20A6CB786F38}"/>
              </a:ext>
            </a:extLst>
          </p:cNvPr>
          <p:cNvCxnSpPr>
            <a:cxnSpLocks/>
          </p:cNvCxnSpPr>
          <p:nvPr/>
        </p:nvCxnSpPr>
        <p:spPr>
          <a:xfrm flipV="1">
            <a:off x="758811" y="5431236"/>
            <a:ext cx="1483695" cy="138614"/>
          </a:xfrm>
          <a:prstGeom prst="straightConnector1">
            <a:avLst/>
          </a:prstGeom>
          <a:ln w="47625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5" name="TextBox 414">
            <a:extLst>
              <a:ext uri="{FF2B5EF4-FFF2-40B4-BE49-F238E27FC236}">
                <a16:creationId xmlns:a16="http://schemas.microsoft.com/office/drawing/2014/main" id="{F5CABDC7-2C96-DC1D-0888-E3A6E1F8F5C3}"/>
              </a:ext>
            </a:extLst>
          </p:cNvPr>
          <p:cNvSpPr txBox="1"/>
          <p:nvPr/>
        </p:nvSpPr>
        <p:spPr>
          <a:xfrm>
            <a:off x="-284820" y="5395525"/>
            <a:ext cx="141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Coil 1</a:t>
            </a:r>
          </a:p>
        </p:txBody>
      </p:sp>
    </p:spTree>
    <p:extLst>
      <p:ext uri="{BB962C8B-B14F-4D97-AF65-F5344CB8AC3E}">
        <p14:creationId xmlns:p14="http://schemas.microsoft.com/office/powerpoint/2010/main" val="3027245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Impregnation</a:t>
            </a:r>
            <a:endParaRPr b="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8940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4417B35-8025-03C6-92D4-C51E314FB4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048034" y="968438"/>
            <a:ext cx="4550885" cy="522891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69A0F-B1E5-3C38-ECF7-A4C1B71FC187}"/>
              </a:ext>
            </a:extLst>
          </p:cNvPr>
          <p:cNvSpPr txBox="1">
            <a:spLocks/>
          </p:cNvSpPr>
          <p:nvPr/>
        </p:nvSpPr>
        <p:spPr>
          <a:xfrm>
            <a:off x="3861802" y="5392146"/>
            <a:ext cx="2600182" cy="422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en-US" sz="1800" dirty="0"/>
              <a:t>Impregnation chamber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1632C-25D6-6AE5-8692-AC3FA15BB8FF}"/>
              </a:ext>
            </a:extLst>
          </p:cNvPr>
          <p:cNvSpPr txBox="1"/>
          <p:nvPr/>
        </p:nvSpPr>
        <p:spPr>
          <a:xfrm>
            <a:off x="6842059" y="2542532"/>
            <a:ext cx="5040430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Franklin Gothic Book"/>
              </a:rPr>
              <a:t>The impregnation mold is fixed to the impregnation chamber. 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magnet will be impregnated in an inclined position with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CTD 101K.</a:t>
            </a:r>
          </a:p>
        </p:txBody>
      </p:sp>
    </p:spTree>
    <p:extLst>
      <p:ext uri="{BB962C8B-B14F-4D97-AF65-F5344CB8AC3E}">
        <p14:creationId xmlns:p14="http://schemas.microsoft.com/office/powerpoint/2010/main" val="38564131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C4B5-F2A5-31CC-EB1F-F6D64ACB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7F652-5936-5C01-2E29-CA785E36A1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1D955C-B653-09EF-3952-2A8A5F92E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design of the main coil components and tooling required for manufacturing is in an advanced state.</a:t>
            </a:r>
          </a:p>
          <a:p>
            <a:r>
              <a:rPr lang="en-US" sz="2800" dirty="0"/>
              <a:t>Winding and layer jump tests have been carried out to validate features required for the fabrication of the coil.</a:t>
            </a:r>
          </a:p>
          <a:p>
            <a:r>
              <a:rPr lang="en-US" sz="2800" dirty="0"/>
              <a:t>Based on the initial feedback from vendors, all parts and components are manufacturable, and preliminary quotes indicate that the costs are in line with the allocated budget.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3086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C4B5-F2A5-31CC-EB1F-F6D64ACB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7F652-5936-5C01-2E29-CA785E36A1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4F9878-D5E4-A1C9-F3F9-BC1F4E946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537" y="1072102"/>
            <a:ext cx="9470123" cy="51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65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9C4B5-F2A5-31CC-EB1F-F6D64ACB6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7F652-5936-5C01-2E29-CA785E36A1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8228AB-78B2-D9A1-6FB4-20CDFD798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35" y="991029"/>
            <a:ext cx="9025225" cy="517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32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Winding support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base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Placement of the pole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49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Winding support structure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ECF5CA-7EB6-EE43-0A15-DE518A437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6" t="9897" r="1301"/>
          <a:stretch/>
        </p:blipFill>
        <p:spPr>
          <a:xfrm>
            <a:off x="2023766" y="1174363"/>
            <a:ext cx="6229739" cy="4963471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2712859"/>
              </p:ext>
            </p:extLst>
          </p:nvPr>
        </p:nvGraphicFramePr>
        <p:xfrm>
          <a:off x="41836" y="-7111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BB84555-9295-11BB-789D-59BA52901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4281" y="1101468"/>
            <a:ext cx="3585882" cy="1973040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Following the FE analysis performed, the main winding table selected for the project has been updated with new components to allow for the coils to be wound.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EE3E06-4216-F3F5-DBC6-F063406B194A}"/>
              </a:ext>
            </a:extLst>
          </p:cNvPr>
          <p:cNvGrpSpPr>
            <a:grpSpLocks noChangeAspect="1"/>
          </p:cNvGrpSpPr>
          <p:nvPr/>
        </p:nvGrpSpPr>
        <p:grpSpPr>
          <a:xfrm>
            <a:off x="9268017" y="3074508"/>
            <a:ext cx="2383233" cy="2945300"/>
            <a:chOff x="7821883" y="965003"/>
            <a:chExt cx="4132786" cy="510747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CB500E-351C-0229-8C1A-88E9298F4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1883" y="965003"/>
              <a:ext cx="4132786" cy="30490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Content Placeholder 3">
              <a:extLst>
                <a:ext uri="{FF2B5EF4-FFF2-40B4-BE49-F238E27FC236}">
                  <a16:creationId xmlns:a16="http://schemas.microsoft.com/office/drawing/2014/main" id="{97EB31DA-693F-0FF8-EAF4-B0441E2CE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95" t="214" r="23042" b="1571"/>
            <a:stretch/>
          </p:blipFill>
          <p:spPr>
            <a:xfrm>
              <a:off x="7821883" y="4092635"/>
              <a:ext cx="1892109" cy="19798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58BD3FC-00DA-8768-2953-B5B6C10A1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79484" y="4092635"/>
              <a:ext cx="2175185" cy="19647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47A5C4E-F981-63BA-1D5F-6CAF9DDC2618}"/>
              </a:ext>
            </a:extLst>
          </p:cNvPr>
          <p:cNvSpPr txBox="1"/>
          <p:nvPr/>
        </p:nvSpPr>
        <p:spPr>
          <a:xfrm rot="20252686">
            <a:off x="3089366" y="1755115"/>
            <a:ext cx="349589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Winding support structure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8AFC0A-D909-BA6D-BB78-9617E1D46656}"/>
              </a:ext>
            </a:extLst>
          </p:cNvPr>
          <p:cNvSpPr txBox="1"/>
          <p:nvPr/>
        </p:nvSpPr>
        <p:spPr>
          <a:xfrm rot="20252686">
            <a:off x="5532794" y="3703628"/>
            <a:ext cx="15112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Winding table</a:t>
            </a:r>
          </a:p>
        </p:txBody>
      </p:sp>
    </p:spTree>
    <p:extLst>
      <p:ext uri="{BB962C8B-B14F-4D97-AF65-F5344CB8AC3E}">
        <p14:creationId xmlns:p14="http://schemas.microsoft.com/office/powerpoint/2010/main" val="1808848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Winding support structure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ECF5CA-7EB6-EE43-0A15-DE518A437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6" t="9897" r="1301"/>
          <a:stretch/>
        </p:blipFill>
        <p:spPr>
          <a:xfrm>
            <a:off x="2023766" y="1174363"/>
            <a:ext cx="6229739" cy="4963471"/>
          </a:xfrm>
          <a:prstGeom prst="rect">
            <a:avLst/>
          </a:prstGeom>
        </p:spPr>
      </p:pic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-7111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E8AFC0A-D909-BA6D-BB78-9617E1D46656}"/>
              </a:ext>
            </a:extLst>
          </p:cNvPr>
          <p:cNvSpPr txBox="1"/>
          <p:nvPr/>
        </p:nvSpPr>
        <p:spPr>
          <a:xfrm rot="20252686">
            <a:off x="5532794" y="3703628"/>
            <a:ext cx="15112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Winding table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22BFDD-D5A6-D131-B01E-E7005275487D}"/>
              </a:ext>
            </a:extLst>
          </p:cNvPr>
          <p:cNvSpPr/>
          <p:nvPr/>
        </p:nvSpPr>
        <p:spPr>
          <a:xfrm>
            <a:off x="2059304" y="1226820"/>
            <a:ext cx="6110514" cy="2554877"/>
          </a:xfrm>
          <a:custGeom>
            <a:avLst/>
            <a:gdLst>
              <a:gd name="connsiteX0" fmla="*/ 0 w 5323114"/>
              <a:gd name="connsiteY0" fmla="*/ 0 h 1312817"/>
              <a:gd name="connsiteX1" fmla="*/ 5323114 w 5323114"/>
              <a:gd name="connsiteY1" fmla="*/ 0 h 1312817"/>
              <a:gd name="connsiteX2" fmla="*/ 5323114 w 5323114"/>
              <a:gd name="connsiteY2" fmla="*/ 1312817 h 1312817"/>
              <a:gd name="connsiteX3" fmla="*/ 0 w 5323114"/>
              <a:gd name="connsiteY3" fmla="*/ 1312817 h 1312817"/>
              <a:gd name="connsiteX4" fmla="*/ 0 w 5323114"/>
              <a:gd name="connsiteY4" fmla="*/ 0 h 1312817"/>
              <a:gd name="connsiteX0" fmla="*/ 6531 w 5329645"/>
              <a:gd name="connsiteY0" fmla="*/ 0 h 1449977"/>
              <a:gd name="connsiteX1" fmla="*/ 5329645 w 5329645"/>
              <a:gd name="connsiteY1" fmla="*/ 0 h 1449977"/>
              <a:gd name="connsiteX2" fmla="*/ 5329645 w 5329645"/>
              <a:gd name="connsiteY2" fmla="*/ 1312817 h 1449977"/>
              <a:gd name="connsiteX3" fmla="*/ 0 w 5329645"/>
              <a:gd name="connsiteY3" fmla="*/ 1449977 h 1449977"/>
              <a:gd name="connsiteX4" fmla="*/ 6531 w 5329645"/>
              <a:gd name="connsiteY4" fmla="*/ 0 h 1449977"/>
              <a:gd name="connsiteX0" fmla="*/ 0 w 6408964"/>
              <a:gd name="connsiteY0" fmla="*/ 996950 h 1449977"/>
              <a:gd name="connsiteX1" fmla="*/ 6408964 w 6408964"/>
              <a:gd name="connsiteY1" fmla="*/ 0 h 1449977"/>
              <a:gd name="connsiteX2" fmla="*/ 6408964 w 6408964"/>
              <a:gd name="connsiteY2" fmla="*/ 1312817 h 1449977"/>
              <a:gd name="connsiteX3" fmla="*/ 1079319 w 6408964"/>
              <a:gd name="connsiteY3" fmla="*/ 1449977 h 1449977"/>
              <a:gd name="connsiteX4" fmla="*/ 0 w 6408964"/>
              <a:gd name="connsiteY4" fmla="*/ 996950 h 1449977"/>
              <a:gd name="connsiteX0" fmla="*/ 0 w 6408964"/>
              <a:gd name="connsiteY0" fmla="*/ 2101850 h 2554877"/>
              <a:gd name="connsiteX1" fmla="*/ 5024664 w 6408964"/>
              <a:gd name="connsiteY1" fmla="*/ 0 h 2554877"/>
              <a:gd name="connsiteX2" fmla="*/ 6408964 w 6408964"/>
              <a:gd name="connsiteY2" fmla="*/ 2417717 h 2554877"/>
              <a:gd name="connsiteX3" fmla="*/ 1079319 w 6408964"/>
              <a:gd name="connsiteY3" fmla="*/ 2554877 h 2554877"/>
              <a:gd name="connsiteX4" fmla="*/ 0 w 6408964"/>
              <a:gd name="connsiteY4" fmla="*/ 2101850 h 2554877"/>
              <a:gd name="connsiteX0" fmla="*/ 0 w 6110514"/>
              <a:gd name="connsiteY0" fmla="*/ 2101850 h 2554877"/>
              <a:gd name="connsiteX1" fmla="*/ 5024664 w 6110514"/>
              <a:gd name="connsiteY1" fmla="*/ 0 h 2554877"/>
              <a:gd name="connsiteX2" fmla="*/ 6110514 w 6110514"/>
              <a:gd name="connsiteY2" fmla="*/ 449217 h 2554877"/>
              <a:gd name="connsiteX3" fmla="*/ 1079319 w 6110514"/>
              <a:gd name="connsiteY3" fmla="*/ 2554877 h 2554877"/>
              <a:gd name="connsiteX4" fmla="*/ 0 w 6110514"/>
              <a:gd name="connsiteY4" fmla="*/ 2101850 h 255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0514" h="2554877">
                <a:moveTo>
                  <a:pt x="0" y="2101850"/>
                </a:moveTo>
                <a:lnTo>
                  <a:pt x="5024664" y="0"/>
                </a:lnTo>
                <a:lnTo>
                  <a:pt x="6110514" y="449217"/>
                </a:lnTo>
                <a:lnTo>
                  <a:pt x="1079319" y="2554877"/>
                </a:lnTo>
                <a:lnTo>
                  <a:pt x="0" y="2101850"/>
                </a:lnTo>
                <a:close/>
              </a:path>
            </a:pathLst>
          </a:custGeom>
          <a:solidFill>
            <a:srgbClr val="FFC000">
              <a:alpha val="29000"/>
            </a:srgbClr>
          </a:solidFill>
          <a:ln w="127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BFECEE1-2AE0-176C-C02E-30331662E184}"/>
              </a:ext>
            </a:extLst>
          </p:cNvPr>
          <p:cNvSpPr/>
          <p:nvPr/>
        </p:nvSpPr>
        <p:spPr>
          <a:xfrm>
            <a:off x="2023766" y="936976"/>
            <a:ext cx="6110514" cy="2554877"/>
          </a:xfrm>
          <a:custGeom>
            <a:avLst/>
            <a:gdLst>
              <a:gd name="connsiteX0" fmla="*/ 0 w 5323114"/>
              <a:gd name="connsiteY0" fmla="*/ 0 h 1312817"/>
              <a:gd name="connsiteX1" fmla="*/ 5323114 w 5323114"/>
              <a:gd name="connsiteY1" fmla="*/ 0 h 1312817"/>
              <a:gd name="connsiteX2" fmla="*/ 5323114 w 5323114"/>
              <a:gd name="connsiteY2" fmla="*/ 1312817 h 1312817"/>
              <a:gd name="connsiteX3" fmla="*/ 0 w 5323114"/>
              <a:gd name="connsiteY3" fmla="*/ 1312817 h 1312817"/>
              <a:gd name="connsiteX4" fmla="*/ 0 w 5323114"/>
              <a:gd name="connsiteY4" fmla="*/ 0 h 1312817"/>
              <a:gd name="connsiteX0" fmla="*/ 6531 w 5329645"/>
              <a:gd name="connsiteY0" fmla="*/ 0 h 1449977"/>
              <a:gd name="connsiteX1" fmla="*/ 5329645 w 5329645"/>
              <a:gd name="connsiteY1" fmla="*/ 0 h 1449977"/>
              <a:gd name="connsiteX2" fmla="*/ 5329645 w 5329645"/>
              <a:gd name="connsiteY2" fmla="*/ 1312817 h 1449977"/>
              <a:gd name="connsiteX3" fmla="*/ 0 w 5329645"/>
              <a:gd name="connsiteY3" fmla="*/ 1449977 h 1449977"/>
              <a:gd name="connsiteX4" fmla="*/ 6531 w 5329645"/>
              <a:gd name="connsiteY4" fmla="*/ 0 h 1449977"/>
              <a:gd name="connsiteX0" fmla="*/ 0 w 6408964"/>
              <a:gd name="connsiteY0" fmla="*/ 996950 h 1449977"/>
              <a:gd name="connsiteX1" fmla="*/ 6408964 w 6408964"/>
              <a:gd name="connsiteY1" fmla="*/ 0 h 1449977"/>
              <a:gd name="connsiteX2" fmla="*/ 6408964 w 6408964"/>
              <a:gd name="connsiteY2" fmla="*/ 1312817 h 1449977"/>
              <a:gd name="connsiteX3" fmla="*/ 1079319 w 6408964"/>
              <a:gd name="connsiteY3" fmla="*/ 1449977 h 1449977"/>
              <a:gd name="connsiteX4" fmla="*/ 0 w 6408964"/>
              <a:gd name="connsiteY4" fmla="*/ 996950 h 1449977"/>
              <a:gd name="connsiteX0" fmla="*/ 0 w 6408964"/>
              <a:gd name="connsiteY0" fmla="*/ 2101850 h 2554877"/>
              <a:gd name="connsiteX1" fmla="*/ 5024664 w 6408964"/>
              <a:gd name="connsiteY1" fmla="*/ 0 h 2554877"/>
              <a:gd name="connsiteX2" fmla="*/ 6408964 w 6408964"/>
              <a:gd name="connsiteY2" fmla="*/ 2417717 h 2554877"/>
              <a:gd name="connsiteX3" fmla="*/ 1079319 w 6408964"/>
              <a:gd name="connsiteY3" fmla="*/ 2554877 h 2554877"/>
              <a:gd name="connsiteX4" fmla="*/ 0 w 6408964"/>
              <a:gd name="connsiteY4" fmla="*/ 2101850 h 2554877"/>
              <a:gd name="connsiteX0" fmla="*/ 0 w 6110514"/>
              <a:gd name="connsiteY0" fmla="*/ 2101850 h 2554877"/>
              <a:gd name="connsiteX1" fmla="*/ 5024664 w 6110514"/>
              <a:gd name="connsiteY1" fmla="*/ 0 h 2554877"/>
              <a:gd name="connsiteX2" fmla="*/ 6110514 w 6110514"/>
              <a:gd name="connsiteY2" fmla="*/ 449217 h 2554877"/>
              <a:gd name="connsiteX3" fmla="*/ 1079319 w 6110514"/>
              <a:gd name="connsiteY3" fmla="*/ 2554877 h 2554877"/>
              <a:gd name="connsiteX4" fmla="*/ 0 w 6110514"/>
              <a:gd name="connsiteY4" fmla="*/ 2101850 h 255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0514" h="2554877">
                <a:moveTo>
                  <a:pt x="0" y="2101850"/>
                </a:moveTo>
                <a:lnTo>
                  <a:pt x="5024664" y="0"/>
                </a:lnTo>
                <a:lnTo>
                  <a:pt x="6110514" y="449217"/>
                </a:lnTo>
                <a:lnTo>
                  <a:pt x="1079319" y="2554877"/>
                </a:lnTo>
                <a:lnTo>
                  <a:pt x="0" y="2101850"/>
                </a:lnTo>
                <a:close/>
              </a:path>
            </a:pathLst>
          </a:custGeom>
          <a:solidFill>
            <a:srgbClr val="FFC000">
              <a:alpha val="29000"/>
            </a:srgbClr>
          </a:solidFill>
          <a:ln w="12700" cap="flat">
            <a:solidFill>
              <a:srgbClr val="FFC00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D71D31-9A74-63A3-D331-5EA746526E3E}"/>
              </a:ext>
            </a:extLst>
          </p:cNvPr>
          <p:cNvCxnSpPr>
            <a:cxnSpLocks/>
          </p:cNvCxnSpPr>
          <p:nvPr/>
        </p:nvCxnSpPr>
        <p:spPr>
          <a:xfrm flipH="1">
            <a:off x="8169818" y="1384300"/>
            <a:ext cx="428082" cy="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55EE491-C607-4169-8292-7910F8C41FC6}"/>
              </a:ext>
            </a:extLst>
          </p:cNvPr>
          <p:cNvCxnSpPr>
            <a:cxnSpLocks/>
          </p:cNvCxnSpPr>
          <p:nvPr/>
        </p:nvCxnSpPr>
        <p:spPr>
          <a:xfrm flipH="1">
            <a:off x="8187373" y="1466850"/>
            <a:ext cx="410527" cy="196850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A6E3E15-4319-A6C7-3240-81BDB1DB3E46}"/>
              </a:ext>
            </a:extLst>
          </p:cNvPr>
          <p:cNvSpPr txBox="1"/>
          <p:nvPr/>
        </p:nvSpPr>
        <p:spPr>
          <a:xfrm>
            <a:off x="8693245" y="1134052"/>
            <a:ext cx="3402961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Two layers of </a:t>
            </a: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mica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rPr>
              <a:t> are placed on the top of the winding support structure to improve sliding.</a:t>
            </a:r>
          </a:p>
        </p:txBody>
      </p:sp>
    </p:spTree>
    <p:extLst>
      <p:ext uri="{BB962C8B-B14F-4D97-AF65-F5344CB8AC3E}">
        <p14:creationId xmlns:p14="http://schemas.microsoft.com/office/powerpoint/2010/main" val="600457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Outline</a:t>
            </a:r>
          </a:p>
        </p:txBody>
      </p:sp>
      <p:sp>
        <p:nvSpPr>
          <p:cNvPr id="39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533400" y="1271465"/>
            <a:ext cx="6875586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 support structure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b="1" dirty="0"/>
              <a:t>Winding base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Placement of the pole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Winding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Reaction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Preparation for 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Impregnation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8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Winding base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-7111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718CA18-F481-FAD0-C3BD-9B316FD728C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720" t="8337"/>
          <a:stretch/>
        </p:blipFill>
        <p:spPr>
          <a:xfrm>
            <a:off x="2103571" y="970244"/>
            <a:ext cx="6650511" cy="5253315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D72F623-A577-9713-B0C9-8A6691F5D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64281" y="1095188"/>
            <a:ext cx="3585882" cy="3334457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winding base is divided into three different parts with a similar structure to FRESCA2.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parts are placed and aligned on top of the mica layers.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During winding, the three winding bases are fixed to the support structure.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The three parts are separated according to a gap* computed to account for: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Reduction of the gap due to the relaxation of winding tension.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Allow the coil to move freely during the reaction process.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Prevent the stretching of the coil during the reaction due to higher thermal expansion of the table material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65FCB-3EE2-CA68-65FA-76DAE0C62F6C}"/>
              </a:ext>
            </a:extLst>
          </p:cNvPr>
          <p:cNvSpPr txBox="1"/>
          <p:nvPr/>
        </p:nvSpPr>
        <p:spPr>
          <a:xfrm>
            <a:off x="10669234" y="5970188"/>
            <a:ext cx="1587128" cy="2616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100" dirty="0"/>
              <a:t>*To be discussed later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E1533B-B24C-B2A8-3B3F-67FAEF050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7318" y="4339507"/>
            <a:ext cx="2167819" cy="1630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43F88D-F56F-1ABC-918D-6F5C9370C8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9263" y="4339508"/>
            <a:ext cx="2750900" cy="16306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9451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phic 28">
            <a:extLst>
              <a:ext uri="{FF2B5EF4-FFF2-40B4-BE49-F238E27FC236}">
                <a16:creationId xmlns:a16="http://schemas.microsoft.com/office/drawing/2014/main" id="{FDF56CF5-91C6-6520-0281-4580A520F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892"/>
          <a:stretch/>
        </p:blipFill>
        <p:spPr>
          <a:xfrm>
            <a:off x="7262078" y="2256634"/>
            <a:ext cx="2753989" cy="2292302"/>
          </a:xfrm>
          <a:prstGeom prst="rect">
            <a:avLst/>
          </a:prstGeom>
        </p:spPr>
      </p:pic>
      <p:sp>
        <p:nvSpPr>
          <p:cNvPr id="396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215907" cy="884519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Winding base – development</a:t>
            </a:r>
            <a:endParaRPr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4BEA5A-6475-DF82-CDDC-3B65E7C95F1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88F41CF-16BC-7F78-DD78-50F99133B17C}"/>
              </a:ext>
            </a:extLst>
          </p:cNvPr>
          <p:cNvGraphicFramePr/>
          <p:nvPr/>
        </p:nvGraphicFramePr>
        <p:xfrm>
          <a:off x="41836" y="-711197"/>
          <a:ext cx="1763058" cy="4620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FEBC7A-5221-06C0-1D27-6A616E5FA1B4}"/>
              </a:ext>
            </a:extLst>
          </p:cNvPr>
          <p:cNvCxnSpPr/>
          <p:nvPr/>
        </p:nvCxnSpPr>
        <p:spPr>
          <a:xfrm>
            <a:off x="1882589" y="1027953"/>
            <a:ext cx="0" cy="5109881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FBEA905-14E8-AE62-86C9-0B5278DD5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24346" y="1103119"/>
            <a:ext cx="4161154" cy="1175137"/>
          </a:xfrm>
        </p:spPr>
        <p:txBody>
          <a:bodyPr>
            <a:normAutofit/>
          </a:bodyPr>
          <a:lstStyle/>
          <a:p>
            <a:r>
              <a:rPr lang="en-US" sz="1400" dirty="0"/>
              <a:t>A series of winding tests were performed in order to determine the optimal hard bend radius of the cable in the transition-to-ramp region (1400 mm).</a:t>
            </a:r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D975FBE9-C5AD-71A4-A9DD-FCD5AB0A0E83}"/>
              </a:ext>
            </a:extLst>
          </p:cNvPr>
          <p:cNvGrpSpPr/>
          <p:nvPr/>
        </p:nvGrpSpPr>
        <p:grpSpPr>
          <a:xfrm>
            <a:off x="2409337" y="1432553"/>
            <a:ext cx="4217543" cy="4129386"/>
            <a:chOff x="2421111" y="1389624"/>
            <a:chExt cx="4217543" cy="4129386"/>
          </a:xfrm>
        </p:grpSpPr>
        <p:pic>
          <p:nvPicPr>
            <p:cNvPr id="34" name="Picture 33" descr="A picture containing indoor, ceiling, working, preparing&#10;&#10;Description automatically generated">
              <a:extLst>
                <a:ext uri="{FF2B5EF4-FFF2-40B4-BE49-F238E27FC236}">
                  <a16:creationId xmlns:a16="http://schemas.microsoft.com/office/drawing/2014/main" id="{1B39C7CE-3DBF-DBB3-C7CA-B6EE099DF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76" t="38436" r="1751" b="27075"/>
            <a:stretch/>
          </p:blipFill>
          <p:spPr>
            <a:xfrm>
              <a:off x="2421111" y="4260454"/>
              <a:ext cx="4212414" cy="1258556"/>
            </a:xfrm>
            <a:prstGeom prst="rect">
              <a:avLst/>
            </a:prstGeom>
            <a:ln w="3175">
              <a:solidFill>
                <a:srgbClr val="000000"/>
              </a:solidFill>
            </a:ln>
          </p:spPr>
        </p:pic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F89E3A99-349D-DEE1-30F5-8D269BFF080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421111" y="1389624"/>
              <a:ext cx="4217543" cy="2850161"/>
              <a:chOff x="9093055" y="1276833"/>
              <a:chExt cx="2645443" cy="1787756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15C9E76-75F0-8E00-96BF-8C3075B1214D}"/>
                  </a:ext>
                </a:extLst>
              </p:cNvPr>
              <p:cNvGrpSpPr/>
              <p:nvPr/>
            </p:nvGrpSpPr>
            <p:grpSpPr>
              <a:xfrm>
                <a:off x="9165121" y="1276833"/>
                <a:ext cx="2570161" cy="895567"/>
                <a:chOff x="107469" y="10235"/>
                <a:chExt cx="3077054" cy="1072193"/>
              </a:xfrm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A025871C-A4DA-CD06-C06F-87CD54BB66D3}"/>
                    </a:ext>
                  </a:extLst>
                </p:cNvPr>
                <p:cNvGrpSpPr/>
                <p:nvPr/>
              </p:nvGrpSpPr>
              <p:grpSpPr>
                <a:xfrm>
                  <a:off x="107469" y="139698"/>
                  <a:ext cx="3077054" cy="942730"/>
                  <a:chOff x="202584" y="1866771"/>
                  <a:chExt cx="5233937" cy="1603544"/>
                </a:xfrm>
              </p:grpSpPr>
              <p:grpSp>
                <p:nvGrpSpPr>
                  <p:cNvPr id="50" name="Group 49">
                    <a:extLst>
                      <a:ext uri="{FF2B5EF4-FFF2-40B4-BE49-F238E27FC236}">
                        <a16:creationId xmlns:a16="http://schemas.microsoft.com/office/drawing/2014/main" id="{D83F4CC5-7E5C-CF71-8189-5D84796642C9}"/>
                      </a:ext>
                    </a:extLst>
                  </p:cNvPr>
                  <p:cNvGrpSpPr/>
                  <p:nvPr/>
                </p:nvGrpSpPr>
                <p:grpSpPr>
                  <a:xfrm>
                    <a:off x="202584" y="1866771"/>
                    <a:ext cx="5233937" cy="1360557"/>
                    <a:chOff x="514099" y="2124809"/>
                    <a:chExt cx="5233937" cy="1360557"/>
                  </a:xfrm>
                </p:grpSpPr>
                <p:pic>
                  <p:nvPicPr>
                    <p:cNvPr id="52" name="Picture 51">
                      <a:extLst>
                        <a:ext uri="{FF2B5EF4-FFF2-40B4-BE49-F238E27FC236}">
                          <a16:creationId xmlns:a16="http://schemas.microsoft.com/office/drawing/2014/main" id="{A9F7A7DE-92AF-9108-E108-A2DA9BAF4E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/>
                    <a:srcRect t="12493" r="6041" b="35497"/>
                    <a:stretch/>
                  </p:blipFill>
                  <p:spPr>
                    <a:xfrm flipH="1">
                      <a:off x="514099" y="2124809"/>
                      <a:ext cx="5233937" cy="136055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53" name="Rectangle 52">
                      <a:extLst>
                        <a:ext uri="{FF2B5EF4-FFF2-40B4-BE49-F238E27FC236}">
                          <a16:creationId xmlns:a16="http://schemas.microsoft.com/office/drawing/2014/main" id="{E8A25BB3-4382-B340-91CD-26484B42E5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90975" y="2460431"/>
                      <a:ext cx="983028" cy="45719"/>
                    </a:xfrm>
                    <a:prstGeom prst="rect">
                      <a:avLst/>
                    </a:prstGeom>
                    <a:solidFill>
                      <a:srgbClr val="FF00FF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4" name="Rectangle 53">
                      <a:extLst>
                        <a:ext uri="{FF2B5EF4-FFF2-40B4-BE49-F238E27FC236}">
                          <a16:creationId xmlns:a16="http://schemas.microsoft.com/office/drawing/2014/main" id="{6C5E44C5-17C6-C8B9-BB41-2192526CAB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8200" y="2317750"/>
                      <a:ext cx="4457286" cy="157480"/>
                    </a:xfrm>
                    <a:prstGeom prst="rect">
                      <a:avLst/>
                    </a:prstGeom>
                    <a:solidFill>
                      <a:srgbClr val="CA7340"/>
                    </a:solidFill>
                    <a:ln>
                      <a:solidFill>
                        <a:srgbClr val="000000"/>
                      </a:solidFill>
                      <a:prstDash val="dash"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1DF64DC8-30DA-9A11-8E75-FCBAD212D16F}"/>
                        </a:ext>
                      </a:extLst>
                    </p:cNvPr>
                    <p:cNvSpPr/>
                    <p:nvPr/>
                  </p:nvSpPr>
                  <p:spPr>
                    <a:xfrm rot="20990682">
                      <a:off x="1089051" y="2745813"/>
                      <a:ext cx="1653330" cy="36001"/>
                    </a:xfrm>
                    <a:prstGeom prst="rect">
                      <a:avLst/>
                    </a:prstGeom>
                    <a:solidFill>
                      <a:srgbClr val="FF00FF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6" name="Rectangle 39">
                      <a:extLst>
                        <a:ext uri="{FF2B5EF4-FFF2-40B4-BE49-F238E27FC236}">
                          <a16:creationId xmlns:a16="http://schemas.microsoft.com/office/drawing/2014/main" id="{1B70C30F-A772-4E03-B275-AA198C50E2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5575" y="2381641"/>
                      <a:ext cx="1295400" cy="255112"/>
                    </a:xfrm>
                    <a:custGeom>
                      <a:avLst/>
                      <a:gdLst>
                        <a:gd name="connsiteX0" fmla="*/ 0 w 1233488"/>
                        <a:gd name="connsiteY0" fmla="*/ 0 h 157480"/>
                        <a:gd name="connsiteX1" fmla="*/ 1233488 w 1233488"/>
                        <a:gd name="connsiteY1" fmla="*/ 0 h 157480"/>
                        <a:gd name="connsiteX2" fmla="*/ 1233488 w 1233488"/>
                        <a:gd name="connsiteY2" fmla="*/ 157480 h 157480"/>
                        <a:gd name="connsiteX3" fmla="*/ 0 w 1233488"/>
                        <a:gd name="connsiteY3" fmla="*/ 157480 h 157480"/>
                        <a:gd name="connsiteX4" fmla="*/ 0 w 1233488"/>
                        <a:gd name="connsiteY4" fmla="*/ 0 h 157480"/>
                        <a:gd name="connsiteX0" fmla="*/ 40482 w 1273970"/>
                        <a:gd name="connsiteY0" fmla="*/ 0 h 255112"/>
                        <a:gd name="connsiteX1" fmla="*/ 1273970 w 1273970"/>
                        <a:gd name="connsiteY1" fmla="*/ 0 h 255112"/>
                        <a:gd name="connsiteX2" fmla="*/ 1273970 w 1273970"/>
                        <a:gd name="connsiteY2" fmla="*/ 157480 h 255112"/>
                        <a:gd name="connsiteX3" fmla="*/ 0 w 1273970"/>
                        <a:gd name="connsiteY3" fmla="*/ 255112 h 255112"/>
                        <a:gd name="connsiteX4" fmla="*/ 40482 w 1273970"/>
                        <a:gd name="connsiteY4" fmla="*/ 0 h 255112"/>
                        <a:gd name="connsiteX0" fmla="*/ 0 w 1295400"/>
                        <a:gd name="connsiteY0" fmla="*/ 119063 h 255112"/>
                        <a:gd name="connsiteX1" fmla="*/ 1295400 w 1295400"/>
                        <a:gd name="connsiteY1" fmla="*/ 0 h 255112"/>
                        <a:gd name="connsiteX2" fmla="*/ 1295400 w 1295400"/>
                        <a:gd name="connsiteY2" fmla="*/ 157480 h 255112"/>
                        <a:gd name="connsiteX3" fmla="*/ 21430 w 1295400"/>
                        <a:gd name="connsiteY3" fmla="*/ 255112 h 255112"/>
                        <a:gd name="connsiteX4" fmla="*/ 0 w 1295400"/>
                        <a:gd name="connsiteY4" fmla="*/ 119063 h 255112"/>
                        <a:gd name="connsiteX0" fmla="*/ 0 w 1295400"/>
                        <a:gd name="connsiteY0" fmla="*/ 119063 h 255112"/>
                        <a:gd name="connsiteX1" fmla="*/ 1295400 w 1295400"/>
                        <a:gd name="connsiteY1" fmla="*/ 0 h 255112"/>
                        <a:gd name="connsiteX2" fmla="*/ 1197769 w 1295400"/>
                        <a:gd name="connsiteY2" fmla="*/ 119380 h 255112"/>
                        <a:gd name="connsiteX3" fmla="*/ 21430 w 1295400"/>
                        <a:gd name="connsiteY3" fmla="*/ 255112 h 255112"/>
                        <a:gd name="connsiteX4" fmla="*/ 0 w 1295400"/>
                        <a:gd name="connsiteY4" fmla="*/ 119063 h 255112"/>
                        <a:gd name="connsiteX0" fmla="*/ 0 w 1295400"/>
                        <a:gd name="connsiteY0" fmla="*/ 119063 h 255112"/>
                        <a:gd name="connsiteX1" fmla="*/ 1295400 w 1295400"/>
                        <a:gd name="connsiteY1" fmla="*/ 0 h 255112"/>
                        <a:gd name="connsiteX2" fmla="*/ 1295400 w 1295400"/>
                        <a:gd name="connsiteY2" fmla="*/ 124143 h 255112"/>
                        <a:gd name="connsiteX3" fmla="*/ 21430 w 1295400"/>
                        <a:gd name="connsiteY3" fmla="*/ 255112 h 255112"/>
                        <a:gd name="connsiteX4" fmla="*/ 0 w 1295400"/>
                        <a:gd name="connsiteY4" fmla="*/ 119063 h 255112"/>
                        <a:gd name="connsiteX0" fmla="*/ 0 w 1295400"/>
                        <a:gd name="connsiteY0" fmla="*/ 119063 h 255112"/>
                        <a:gd name="connsiteX1" fmla="*/ 1295400 w 1295400"/>
                        <a:gd name="connsiteY1" fmla="*/ 0 h 255112"/>
                        <a:gd name="connsiteX2" fmla="*/ 1295400 w 1295400"/>
                        <a:gd name="connsiteY2" fmla="*/ 124143 h 255112"/>
                        <a:gd name="connsiteX3" fmla="*/ 21430 w 1295400"/>
                        <a:gd name="connsiteY3" fmla="*/ 255112 h 255112"/>
                        <a:gd name="connsiteX4" fmla="*/ 0 w 1295400"/>
                        <a:gd name="connsiteY4" fmla="*/ 119063 h 255112"/>
                        <a:gd name="connsiteX0" fmla="*/ 0 w 1295400"/>
                        <a:gd name="connsiteY0" fmla="*/ 119063 h 255112"/>
                        <a:gd name="connsiteX1" fmla="*/ 1295400 w 1295400"/>
                        <a:gd name="connsiteY1" fmla="*/ 0 h 255112"/>
                        <a:gd name="connsiteX2" fmla="*/ 1295400 w 1295400"/>
                        <a:gd name="connsiteY2" fmla="*/ 124143 h 255112"/>
                        <a:gd name="connsiteX3" fmla="*/ 21430 w 1295400"/>
                        <a:gd name="connsiteY3" fmla="*/ 255112 h 255112"/>
                        <a:gd name="connsiteX4" fmla="*/ 0 w 1295400"/>
                        <a:gd name="connsiteY4" fmla="*/ 119063 h 255112"/>
                        <a:gd name="connsiteX0" fmla="*/ 0 w 1295400"/>
                        <a:gd name="connsiteY0" fmla="*/ 119063 h 255112"/>
                        <a:gd name="connsiteX1" fmla="*/ 1295400 w 1295400"/>
                        <a:gd name="connsiteY1" fmla="*/ 0 h 255112"/>
                        <a:gd name="connsiteX2" fmla="*/ 1295400 w 1295400"/>
                        <a:gd name="connsiteY2" fmla="*/ 124143 h 255112"/>
                        <a:gd name="connsiteX3" fmla="*/ 21430 w 1295400"/>
                        <a:gd name="connsiteY3" fmla="*/ 255112 h 255112"/>
                        <a:gd name="connsiteX4" fmla="*/ 0 w 1295400"/>
                        <a:gd name="connsiteY4" fmla="*/ 119063 h 255112"/>
                        <a:gd name="connsiteX0" fmla="*/ 0 w 1295400"/>
                        <a:gd name="connsiteY0" fmla="*/ 119063 h 255112"/>
                        <a:gd name="connsiteX1" fmla="*/ 1295400 w 1295400"/>
                        <a:gd name="connsiteY1" fmla="*/ 0 h 255112"/>
                        <a:gd name="connsiteX2" fmla="*/ 1295400 w 1295400"/>
                        <a:gd name="connsiteY2" fmla="*/ 124143 h 255112"/>
                        <a:gd name="connsiteX3" fmla="*/ 21430 w 1295400"/>
                        <a:gd name="connsiteY3" fmla="*/ 255112 h 255112"/>
                        <a:gd name="connsiteX4" fmla="*/ 0 w 1295400"/>
                        <a:gd name="connsiteY4" fmla="*/ 119063 h 255112"/>
                        <a:gd name="connsiteX0" fmla="*/ 0 w 1295400"/>
                        <a:gd name="connsiteY0" fmla="*/ 119063 h 255112"/>
                        <a:gd name="connsiteX1" fmla="*/ 1295400 w 1295400"/>
                        <a:gd name="connsiteY1" fmla="*/ 0 h 255112"/>
                        <a:gd name="connsiteX2" fmla="*/ 1295400 w 1295400"/>
                        <a:gd name="connsiteY2" fmla="*/ 124143 h 255112"/>
                        <a:gd name="connsiteX3" fmla="*/ 21430 w 1295400"/>
                        <a:gd name="connsiteY3" fmla="*/ 255112 h 255112"/>
                        <a:gd name="connsiteX4" fmla="*/ 0 w 1295400"/>
                        <a:gd name="connsiteY4" fmla="*/ 119063 h 255112"/>
                        <a:gd name="connsiteX0" fmla="*/ 0 w 1295400"/>
                        <a:gd name="connsiteY0" fmla="*/ 119063 h 255112"/>
                        <a:gd name="connsiteX1" fmla="*/ 1295400 w 1295400"/>
                        <a:gd name="connsiteY1" fmla="*/ 0 h 255112"/>
                        <a:gd name="connsiteX2" fmla="*/ 1295400 w 1295400"/>
                        <a:gd name="connsiteY2" fmla="*/ 124143 h 255112"/>
                        <a:gd name="connsiteX3" fmla="*/ 21430 w 1295400"/>
                        <a:gd name="connsiteY3" fmla="*/ 255112 h 255112"/>
                        <a:gd name="connsiteX4" fmla="*/ 0 w 1295400"/>
                        <a:gd name="connsiteY4" fmla="*/ 119063 h 2551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95400" h="255112">
                          <a:moveTo>
                            <a:pt x="0" y="119063"/>
                          </a:moveTo>
                          <a:lnTo>
                            <a:pt x="1295400" y="0"/>
                          </a:lnTo>
                          <a:lnTo>
                            <a:pt x="1295400" y="124143"/>
                          </a:lnTo>
                          <a:cubicBezTo>
                            <a:pt x="827881" y="132080"/>
                            <a:pt x="527050" y="178119"/>
                            <a:pt x="21430" y="255112"/>
                          </a:cubicBezTo>
                          <a:lnTo>
                            <a:pt x="0" y="119063"/>
                          </a:lnTo>
                          <a:close/>
                        </a:path>
                      </a:pathLst>
                    </a:custGeom>
                    <a:solidFill>
                      <a:srgbClr val="00FF00"/>
                    </a:solidFill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57" name="Rectangle 38">
                      <a:extLst>
                        <a:ext uri="{FF2B5EF4-FFF2-40B4-BE49-F238E27FC236}">
                          <a16:creationId xmlns:a16="http://schemas.microsoft.com/office/drawing/2014/main" id="{F079137F-B1F2-F842-431B-CC50A41B35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62052" y="2318775"/>
                      <a:ext cx="4133436" cy="546438"/>
                    </a:xfrm>
                    <a:custGeom>
                      <a:avLst/>
                      <a:gdLst>
                        <a:gd name="connsiteX0" fmla="*/ 0 w 4457286"/>
                        <a:gd name="connsiteY0" fmla="*/ 0 h 157480"/>
                        <a:gd name="connsiteX1" fmla="*/ 4457286 w 4457286"/>
                        <a:gd name="connsiteY1" fmla="*/ 0 h 157480"/>
                        <a:gd name="connsiteX2" fmla="*/ 4457286 w 4457286"/>
                        <a:gd name="connsiteY2" fmla="*/ 157480 h 157480"/>
                        <a:gd name="connsiteX3" fmla="*/ 0 w 4457286"/>
                        <a:gd name="connsiteY3" fmla="*/ 157480 h 157480"/>
                        <a:gd name="connsiteX4" fmla="*/ 0 w 4457286"/>
                        <a:gd name="connsiteY4" fmla="*/ 0 h 157480"/>
                        <a:gd name="connsiteX0" fmla="*/ 0 w 4457286"/>
                        <a:gd name="connsiteY0" fmla="*/ 0 h 157480"/>
                        <a:gd name="connsiteX1" fmla="*/ 4457286 w 4457286"/>
                        <a:gd name="connsiteY1" fmla="*/ 0 h 157480"/>
                        <a:gd name="connsiteX2" fmla="*/ 4457286 w 4457286"/>
                        <a:gd name="connsiteY2" fmla="*/ 157480 h 157480"/>
                        <a:gd name="connsiteX3" fmla="*/ 3140868 w 4457286"/>
                        <a:gd name="connsiteY3" fmla="*/ 156910 h 157480"/>
                        <a:gd name="connsiteX4" fmla="*/ 0 w 4457286"/>
                        <a:gd name="connsiteY4" fmla="*/ 157480 h 157480"/>
                        <a:gd name="connsiteX5" fmla="*/ 0 w 4457286"/>
                        <a:gd name="connsiteY5" fmla="*/ 0 h 157480"/>
                        <a:gd name="connsiteX0" fmla="*/ 0 w 4457286"/>
                        <a:gd name="connsiteY0" fmla="*/ 0 h 157480"/>
                        <a:gd name="connsiteX1" fmla="*/ 4457286 w 4457286"/>
                        <a:gd name="connsiteY1" fmla="*/ 0 h 157480"/>
                        <a:gd name="connsiteX2" fmla="*/ 4457286 w 4457286"/>
                        <a:gd name="connsiteY2" fmla="*/ 157480 h 157480"/>
                        <a:gd name="connsiteX3" fmla="*/ 3140868 w 4457286"/>
                        <a:gd name="connsiteY3" fmla="*/ 156910 h 157480"/>
                        <a:gd name="connsiteX4" fmla="*/ 1854993 w 4457286"/>
                        <a:gd name="connsiteY4" fmla="*/ 154529 h 157480"/>
                        <a:gd name="connsiteX5" fmla="*/ 0 w 4457286"/>
                        <a:gd name="connsiteY5" fmla="*/ 157480 h 157480"/>
                        <a:gd name="connsiteX6" fmla="*/ 0 w 4457286"/>
                        <a:gd name="connsiteY6" fmla="*/ 0 h 157480"/>
                        <a:gd name="connsiteX0" fmla="*/ 0 w 4457286"/>
                        <a:gd name="connsiteY0" fmla="*/ 0 h 275973"/>
                        <a:gd name="connsiteX1" fmla="*/ 4457286 w 4457286"/>
                        <a:gd name="connsiteY1" fmla="*/ 0 h 275973"/>
                        <a:gd name="connsiteX2" fmla="*/ 4457286 w 4457286"/>
                        <a:gd name="connsiteY2" fmla="*/ 157480 h 275973"/>
                        <a:gd name="connsiteX3" fmla="*/ 3140868 w 4457286"/>
                        <a:gd name="connsiteY3" fmla="*/ 156910 h 275973"/>
                        <a:gd name="connsiteX4" fmla="*/ 1876424 w 4457286"/>
                        <a:gd name="connsiteY4" fmla="*/ 275973 h 275973"/>
                        <a:gd name="connsiteX5" fmla="*/ 0 w 4457286"/>
                        <a:gd name="connsiteY5" fmla="*/ 157480 h 275973"/>
                        <a:gd name="connsiteX6" fmla="*/ 0 w 4457286"/>
                        <a:gd name="connsiteY6" fmla="*/ 0 h 275973"/>
                        <a:gd name="connsiteX0" fmla="*/ 0 w 4457286"/>
                        <a:gd name="connsiteY0" fmla="*/ 0 h 543243"/>
                        <a:gd name="connsiteX1" fmla="*/ 4457286 w 4457286"/>
                        <a:gd name="connsiteY1" fmla="*/ 0 h 543243"/>
                        <a:gd name="connsiteX2" fmla="*/ 4457286 w 4457286"/>
                        <a:gd name="connsiteY2" fmla="*/ 157480 h 543243"/>
                        <a:gd name="connsiteX3" fmla="*/ 3140868 w 4457286"/>
                        <a:gd name="connsiteY3" fmla="*/ 156910 h 543243"/>
                        <a:gd name="connsiteX4" fmla="*/ 1876424 w 4457286"/>
                        <a:gd name="connsiteY4" fmla="*/ 275973 h 543243"/>
                        <a:gd name="connsiteX5" fmla="*/ 347662 w 4457286"/>
                        <a:gd name="connsiteY5" fmla="*/ 543243 h 543243"/>
                        <a:gd name="connsiteX6" fmla="*/ 0 w 4457286"/>
                        <a:gd name="connsiteY6" fmla="*/ 0 h 543243"/>
                        <a:gd name="connsiteX0" fmla="*/ 0 w 4145343"/>
                        <a:gd name="connsiteY0" fmla="*/ 407194 h 543243"/>
                        <a:gd name="connsiteX1" fmla="*/ 4145343 w 4145343"/>
                        <a:gd name="connsiteY1" fmla="*/ 0 h 543243"/>
                        <a:gd name="connsiteX2" fmla="*/ 4145343 w 4145343"/>
                        <a:gd name="connsiteY2" fmla="*/ 157480 h 543243"/>
                        <a:gd name="connsiteX3" fmla="*/ 2828925 w 4145343"/>
                        <a:gd name="connsiteY3" fmla="*/ 156910 h 543243"/>
                        <a:gd name="connsiteX4" fmla="*/ 1564481 w 4145343"/>
                        <a:gd name="connsiteY4" fmla="*/ 275973 h 543243"/>
                        <a:gd name="connsiteX5" fmla="*/ 35719 w 4145343"/>
                        <a:gd name="connsiteY5" fmla="*/ 543243 h 543243"/>
                        <a:gd name="connsiteX6" fmla="*/ 0 w 4145343"/>
                        <a:gd name="connsiteY6" fmla="*/ 407194 h 543243"/>
                        <a:gd name="connsiteX0" fmla="*/ 0 w 4133436"/>
                        <a:gd name="connsiteY0" fmla="*/ 402431 h 543243"/>
                        <a:gd name="connsiteX1" fmla="*/ 4133436 w 4133436"/>
                        <a:gd name="connsiteY1" fmla="*/ 0 h 543243"/>
                        <a:gd name="connsiteX2" fmla="*/ 4133436 w 4133436"/>
                        <a:gd name="connsiteY2" fmla="*/ 157480 h 543243"/>
                        <a:gd name="connsiteX3" fmla="*/ 2817018 w 4133436"/>
                        <a:gd name="connsiteY3" fmla="*/ 156910 h 543243"/>
                        <a:gd name="connsiteX4" fmla="*/ 1552574 w 4133436"/>
                        <a:gd name="connsiteY4" fmla="*/ 275973 h 543243"/>
                        <a:gd name="connsiteX5" fmla="*/ 23812 w 4133436"/>
                        <a:gd name="connsiteY5" fmla="*/ 543243 h 543243"/>
                        <a:gd name="connsiteX6" fmla="*/ 0 w 4133436"/>
                        <a:gd name="connsiteY6" fmla="*/ 402431 h 543243"/>
                        <a:gd name="connsiteX0" fmla="*/ 0 w 4133436"/>
                        <a:gd name="connsiteY0" fmla="*/ 402431 h 543243"/>
                        <a:gd name="connsiteX1" fmla="*/ 1273967 w 4133436"/>
                        <a:gd name="connsiteY1" fmla="*/ 280735 h 543243"/>
                        <a:gd name="connsiteX2" fmla="*/ 4133436 w 4133436"/>
                        <a:gd name="connsiteY2" fmla="*/ 0 h 543243"/>
                        <a:gd name="connsiteX3" fmla="*/ 4133436 w 4133436"/>
                        <a:gd name="connsiteY3" fmla="*/ 157480 h 543243"/>
                        <a:gd name="connsiteX4" fmla="*/ 2817018 w 4133436"/>
                        <a:gd name="connsiteY4" fmla="*/ 156910 h 543243"/>
                        <a:gd name="connsiteX5" fmla="*/ 1552574 w 4133436"/>
                        <a:gd name="connsiteY5" fmla="*/ 275973 h 543243"/>
                        <a:gd name="connsiteX6" fmla="*/ 23812 w 4133436"/>
                        <a:gd name="connsiteY6" fmla="*/ 543243 h 543243"/>
                        <a:gd name="connsiteX7" fmla="*/ 0 w 4133436"/>
                        <a:gd name="connsiteY7" fmla="*/ 402431 h 543243"/>
                        <a:gd name="connsiteX0" fmla="*/ 0 w 4133436"/>
                        <a:gd name="connsiteY0" fmla="*/ 402431 h 543243"/>
                        <a:gd name="connsiteX1" fmla="*/ 1497805 w 4133436"/>
                        <a:gd name="connsiteY1" fmla="*/ 161672 h 543243"/>
                        <a:gd name="connsiteX2" fmla="*/ 4133436 w 4133436"/>
                        <a:gd name="connsiteY2" fmla="*/ 0 h 543243"/>
                        <a:gd name="connsiteX3" fmla="*/ 4133436 w 4133436"/>
                        <a:gd name="connsiteY3" fmla="*/ 157480 h 543243"/>
                        <a:gd name="connsiteX4" fmla="*/ 2817018 w 4133436"/>
                        <a:gd name="connsiteY4" fmla="*/ 156910 h 543243"/>
                        <a:gd name="connsiteX5" fmla="*/ 1552574 w 4133436"/>
                        <a:gd name="connsiteY5" fmla="*/ 275973 h 543243"/>
                        <a:gd name="connsiteX6" fmla="*/ 23812 w 4133436"/>
                        <a:gd name="connsiteY6" fmla="*/ 543243 h 543243"/>
                        <a:gd name="connsiteX7" fmla="*/ 0 w 4133436"/>
                        <a:gd name="connsiteY7" fmla="*/ 402431 h 543243"/>
                        <a:gd name="connsiteX0" fmla="*/ 0 w 4133436"/>
                        <a:gd name="connsiteY0" fmla="*/ 402431 h 543243"/>
                        <a:gd name="connsiteX1" fmla="*/ 1509711 w 4133436"/>
                        <a:gd name="connsiteY1" fmla="*/ 154528 h 543243"/>
                        <a:gd name="connsiteX2" fmla="*/ 4133436 w 4133436"/>
                        <a:gd name="connsiteY2" fmla="*/ 0 h 543243"/>
                        <a:gd name="connsiteX3" fmla="*/ 4133436 w 4133436"/>
                        <a:gd name="connsiteY3" fmla="*/ 157480 h 543243"/>
                        <a:gd name="connsiteX4" fmla="*/ 2817018 w 4133436"/>
                        <a:gd name="connsiteY4" fmla="*/ 156910 h 543243"/>
                        <a:gd name="connsiteX5" fmla="*/ 1552574 w 4133436"/>
                        <a:gd name="connsiteY5" fmla="*/ 275973 h 543243"/>
                        <a:gd name="connsiteX6" fmla="*/ 23812 w 4133436"/>
                        <a:gd name="connsiteY6" fmla="*/ 543243 h 543243"/>
                        <a:gd name="connsiteX7" fmla="*/ 0 w 4133436"/>
                        <a:gd name="connsiteY7" fmla="*/ 402431 h 543243"/>
                        <a:gd name="connsiteX0" fmla="*/ 0 w 4133436"/>
                        <a:gd name="connsiteY0" fmla="*/ 402431 h 543243"/>
                        <a:gd name="connsiteX1" fmla="*/ 1509711 w 4133436"/>
                        <a:gd name="connsiteY1" fmla="*/ 154528 h 543243"/>
                        <a:gd name="connsiteX2" fmla="*/ 4133436 w 4133436"/>
                        <a:gd name="connsiteY2" fmla="*/ 0 h 543243"/>
                        <a:gd name="connsiteX3" fmla="*/ 4133436 w 4133436"/>
                        <a:gd name="connsiteY3" fmla="*/ 157480 h 543243"/>
                        <a:gd name="connsiteX4" fmla="*/ 2817018 w 4133436"/>
                        <a:gd name="connsiteY4" fmla="*/ 156910 h 543243"/>
                        <a:gd name="connsiteX5" fmla="*/ 1552574 w 4133436"/>
                        <a:gd name="connsiteY5" fmla="*/ 275973 h 543243"/>
                        <a:gd name="connsiteX6" fmla="*/ 23812 w 4133436"/>
                        <a:gd name="connsiteY6" fmla="*/ 543243 h 543243"/>
                        <a:gd name="connsiteX7" fmla="*/ 0 w 4133436"/>
                        <a:gd name="connsiteY7" fmla="*/ 402431 h 543243"/>
                        <a:gd name="connsiteX0" fmla="*/ 0 w 4133436"/>
                        <a:gd name="connsiteY0" fmla="*/ 402431 h 543243"/>
                        <a:gd name="connsiteX1" fmla="*/ 1509711 w 4133436"/>
                        <a:gd name="connsiteY1" fmla="*/ 154528 h 543243"/>
                        <a:gd name="connsiteX2" fmla="*/ 4133436 w 4133436"/>
                        <a:gd name="connsiteY2" fmla="*/ 0 h 543243"/>
                        <a:gd name="connsiteX3" fmla="*/ 4133436 w 4133436"/>
                        <a:gd name="connsiteY3" fmla="*/ 157480 h 543243"/>
                        <a:gd name="connsiteX4" fmla="*/ 2817018 w 4133436"/>
                        <a:gd name="connsiteY4" fmla="*/ 156910 h 543243"/>
                        <a:gd name="connsiteX5" fmla="*/ 1552574 w 4133436"/>
                        <a:gd name="connsiteY5" fmla="*/ 275973 h 543243"/>
                        <a:gd name="connsiteX6" fmla="*/ 23812 w 4133436"/>
                        <a:gd name="connsiteY6" fmla="*/ 543243 h 543243"/>
                        <a:gd name="connsiteX7" fmla="*/ 0 w 4133436"/>
                        <a:gd name="connsiteY7" fmla="*/ 402431 h 543243"/>
                        <a:gd name="connsiteX0" fmla="*/ 0 w 4133436"/>
                        <a:gd name="connsiteY0" fmla="*/ 402431 h 543243"/>
                        <a:gd name="connsiteX1" fmla="*/ 1509711 w 4133436"/>
                        <a:gd name="connsiteY1" fmla="*/ 154528 h 543243"/>
                        <a:gd name="connsiteX2" fmla="*/ 4133436 w 4133436"/>
                        <a:gd name="connsiteY2" fmla="*/ 0 h 543243"/>
                        <a:gd name="connsiteX3" fmla="*/ 4133436 w 4133436"/>
                        <a:gd name="connsiteY3" fmla="*/ 157480 h 543243"/>
                        <a:gd name="connsiteX4" fmla="*/ 2817018 w 4133436"/>
                        <a:gd name="connsiteY4" fmla="*/ 156910 h 543243"/>
                        <a:gd name="connsiteX5" fmla="*/ 1552574 w 4133436"/>
                        <a:gd name="connsiteY5" fmla="*/ 275973 h 543243"/>
                        <a:gd name="connsiteX6" fmla="*/ 23812 w 4133436"/>
                        <a:gd name="connsiteY6" fmla="*/ 543243 h 543243"/>
                        <a:gd name="connsiteX7" fmla="*/ 0 w 4133436"/>
                        <a:gd name="connsiteY7" fmla="*/ 402431 h 543243"/>
                        <a:gd name="connsiteX0" fmla="*/ 0 w 4133436"/>
                        <a:gd name="connsiteY0" fmla="*/ 402431 h 543243"/>
                        <a:gd name="connsiteX1" fmla="*/ 1509711 w 4133436"/>
                        <a:gd name="connsiteY1" fmla="*/ 154528 h 543243"/>
                        <a:gd name="connsiteX2" fmla="*/ 2809873 w 4133436"/>
                        <a:gd name="connsiteY2" fmla="*/ 75948 h 543243"/>
                        <a:gd name="connsiteX3" fmla="*/ 4133436 w 4133436"/>
                        <a:gd name="connsiteY3" fmla="*/ 0 h 543243"/>
                        <a:gd name="connsiteX4" fmla="*/ 4133436 w 4133436"/>
                        <a:gd name="connsiteY4" fmla="*/ 157480 h 543243"/>
                        <a:gd name="connsiteX5" fmla="*/ 2817018 w 4133436"/>
                        <a:gd name="connsiteY5" fmla="*/ 156910 h 543243"/>
                        <a:gd name="connsiteX6" fmla="*/ 1552574 w 4133436"/>
                        <a:gd name="connsiteY6" fmla="*/ 275973 h 543243"/>
                        <a:gd name="connsiteX7" fmla="*/ 23812 w 4133436"/>
                        <a:gd name="connsiteY7" fmla="*/ 543243 h 543243"/>
                        <a:gd name="connsiteX8" fmla="*/ 0 w 4133436"/>
                        <a:gd name="connsiteY8" fmla="*/ 402431 h 543243"/>
                        <a:gd name="connsiteX0" fmla="*/ 0 w 4133436"/>
                        <a:gd name="connsiteY0" fmla="*/ 405064 h 545876"/>
                        <a:gd name="connsiteX1" fmla="*/ 1509711 w 4133436"/>
                        <a:gd name="connsiteY1" fmla="*/ 157161 h 545876"/>
                        <a:gd name="connsiteX2" fmla="*/ 2826542 w 4133436"/>
                        <a:gd name="connsiteY2" fmla="*/ 0 h 545876"/>
                        <a:gd name="connsiteX3" fmla="*/ 4133436 w 4133436"/>
                        <a:gd name="connsiteY3" fmla="*/ 2633 h 545876"/>
                        <a:gd name="connsiteX4" fmla="*/ 4133436 w 4133436"/>
                        <a:gd name="connsiteY4" fmla="*/ 160113 h 545876"/>
                        <a:gd name="connsiteX5" fmla="*/ 2817018 w 4133436"/>
                        <a:gd name="connsiteY5" fmla="*/ 159543 h 545876"/>
                        <a:gd name="connsiteX6" fmla="*/ 1552574 w 4133436"/>
                        <a:gd name="connsiteY6" fmla="*/ 278606 h 545876"/>
                        <a:gd name="connsiteX7" fmla="*/ 23812 w 4133436"/>
                        <a:gd name="connsiteY7" fmla="*/ 545876 h 545876"/>
                        <a:gd name="connsiteX8" fmla="*/ 0 w 4133436"/>
                        <a:gd name="connsiteY8" fmla="*/ 405064 h 545876"/>
                        <a:gd name="connsiteX0" fmla="*/ 0 w 4133436"/>
                        <a:gd name="connsiteY0" fmla="*/ 405390 h 546202"/>
                        <a:gd name="connsiteX1" fmla="*/ 1509711 w 4133436"/>
                        <a:gd name="connsiteY1" fmla="*/ 157487 h 546202"/>
                        <a:gd name="connsiteX2" fmla="*/ 2826542 w 4133436"/>
                        <a:gd name="connsiteY2" fmla="*/ 326 h 546202"/>
                        <a:gd name="connsiteX3" fmla="*/ 4133436 w 4133436"/>
                        <a:gd name="connsiteY3" fmla="*/ 2959 h 546202"/>
                        <a:gd name="connsiteX4" fmla="*/ 4133436 w 4133436"/>
                        <a:gd name="connsiteY4" fmla="*/ 160439 h 546202"/>
                        <a:gd name="connsiteX5" fmla="*/ 2817018 w 4133436"/>
                        <a:gd name="connsiteY5" fmla="*/ 159869 h 546202"/>
                        <a:gd name="connsiteX6" fmla="*/ 1552574 w 4133436"/>
                        <a:gd name="connsiteY6" fmla="*/ 278932 h 546202"/>
                        <a:gd name="connsiteX7" fmla="*/ 23812 w 4133436"/>
                        <a:gd name="connsiteY7" fmla="*/ 546202 h 546202"/>
                        <a:gd name="connsiteX8" fmla="*/ 0 w 4133436"/>
                        <a:gd name="connsiteY8" fmla="*/ 405390 h 546202"/>
                        <a:gd name="connsiteX0" fmla="*/ 0 w 4133436"/>
                        <a:gd name="connsiteY0" fmla="*/ 405473 h 546285"/>
                        <a:gd name="connsiteX1" fmla="*/ 1516854 w 4133436"/>
                        <a:gd name="connsiteY1" fmla="*/ 133758 h 546285"/>
                        <a:gd name="connsiteX2" fmla="*/ 2826542 w 4133436"/>
                        <a:gd name="connsiteY2" fmla="*/ 409 h 546285"/>
                        <a:gd name="connsiteX3" fmla="*/ 4133436 w 4133436"/>
                        <a:gd name="connsiteY3" fmla="*/ 3042 h 546285"/>
                        <a:gd name="connsiteX4" fmla="*/ 4133436 w 4133436"/>
                        <a:gd name="connsiteY4" fmla="*/ 160522 h 546285"/>
                        <a:gd name="connsiteX5" fmla="*/ 2817018 w 4133436"/>
                        <a:gd name="connsiteY5" fmla="*/ 159952 h 546285"/>
                        <a:gd name="connsiteX6" fmla="*/ 1552574 w 4133436"/>
                        <a:gd name="connsiteY6" fmla="*/ 279015 h 546285"/>
                        <a:gd name="connsiteX7" fmla="*/ 23812 w 4133436"/>
                        <a:gd name="connsiteY7" fmla="*/ 546285 h 546285"/>
                        <a:gd name="connsiteX8" fmla="*/ 0 w 4133436"/>
                        <a:gd name="connsiteY8" fmla="*/ 405473 h 546285"/>
                        <a:gd name="connsiteX0" fmla="*/ 0 w 4133436"/>
                        <a:gd name="connsiteY0" fmla="*/ 405688 h 546500"/>
                        <a:gd name="connsiteX1" fmla="*/ 1516854 w 4133436"/>
                        <a:gd name="connsiteY1" fmla="*/ 133973 h 546500"/>
                        <a:gd name="connsiteX2" fmla="*/ 2826542 w 4133436"/>
                        <a:gd name="connsiteY2" fmla="*/ 624 h 546500"/>
                        <a:gd name="connsiteX3" fmla="*/ 4133436 w 4133436"/>
                        <a:gd name="connsiteY3" fmla="*/ 3257 h 546500"/>
                        <a:gd name="connsiteX4" fmla="*/ 4133436 w 4133436"/>
                        <a:gd name="connsiteY4" fmla="*/ 160737 h 546500"/>
                        <a:gd name="connsiteX5" fmla="*/ 2817018 w 4133436"/>
                        <a:gd name="connsiteY5" fmla="*/ 160167 h 546500"/>
                        <a:gd name="connsiteX6" fmla="*/ 1552574 w 4133436"/>
                        <a:gd name="connsiteY6" fmla="*/ 279230 h 546500"/>
                        <a:gd name="connsiteX7" fmla="*/ 23812 w 4133436"/>
                        <a:gd name="connsiteY7" fmla="*/ 546500 h 546500"/>
                        <a:gd name="connsiteX8" fmla="*/ 0 w 4133436"/>
                        <a:gd name="connsiteY8" fmla="*/ 405688 h 546500"/>
                        <a:gd name="connsiteX0" fmla="*/ 0 w 4133436"/>
                        <a:gd name="connsiteY0" fmla="*/ 405626 h 546438"/>
                        <a:gd name="connsiteX1" fmla="*/ 1516854 w 4133436"/>
                        <a:gd name="connsiteY1" fmla="*/ 133911 h 546438"/>
                        <a:gd name="connsiteX2" fmla="*/ 2826542 w 4133436"/>
                        <a:gd name="connsiteY2" fmla="*/ 562 h 546438"/>
                        <a:gd name="connsiteX3" fmla="*/ 4133436 w 4133436"/>
                        <a:gd name="connsiteY3" fmla="*/ 3195 h 546438"/>
                        <a:gd name="connsiteX4" fmla="*/ 4133436 w 4133436"/>
                        <a:gd name="connsiteY4" fmla="*/ 160675 h 546438"/>
                        <a:gd name="connsiteX5" fmla="*/ 2817018 w 4133436"/>
                        <a:gd name="connsiteY5" fmla="*/ 160105 h 546438"/>
                        <a:gd name="connsiteX6" fmla="*/ 1552574 w 4133436"/>
                        <a:gd name="connsiteY6" fmla="*/ 279168 h 546438"/>
                        <a:gd name="connsiteX7" fmla="*/ 23812 w 4133436"/>
                        <a:gd name="connsiteY7" fmla="*/ 546438 h 546438"/>
                        <a:gd name="connsiteX8" fmla="*/ 0 w 4133436"/>
                        <a:gd name="connsiteY8" fmla="*/ 405626 h 5464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133436" h="546438">
                          <a:moveTo>
                            <a:pt x="0" y="405626"/>
                          </a:moveTo>
                          <a:lnTo>
                            <a:pt x="1516854" y="133911"/>
                          </a:lnTo>
                          <a:cubicBezTo>
                            <a:pt x="1939129" y="55330"/>
                            <a:pt x="2378073" y="-6583"/>
                            <a:pt x="2826542" y="562"/>
                          </a:cubicBezTo>
                          <a:lnTo>
                            <a:pt x="4133436" y="3195"/>
                          </a:lnTo>
                          <a:lnTo>
                            <a:pt x="4133436" y="160675"/>
                          </a:lnTo>
                          <a:lnTo>
                            <a:pt x="2817018" y="160105"/>
                          </a:lnTo>
                          <a:cubicBezTo>
                            <a:pt x="2338387" y="149787"/>
                            <a:pt x="1993105" y="194236"/>
                            <a:pt x="1552574" y="279168"/>
                          </a:cubicBezTo>
                          <a:lnTo>
                            <a:pt x="23812" y="546438"/>
                          </a:lnTo>
                          <a:lnTo>
                            <a:pt x="0" y="405626"/>
                          </a:lnTo>
                          <a:close/>
                        </a:path>
                      </a:pathLst>
                    </a:custGeom>
                    <a:solidFill>
                      <a:srgbClr val="CA7340"/>
                    </a:solidFill>
                    <a:ln>
                      <a:solidFill>
                        <a:srgbClr val="000000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58" name="Straight Arrow Connector 57">
                      <a:extLst>
                        <a:ext uri="{FF2B5EF4-FFF2-40B4-BE49-F238E27FC236}">
                          <a16:creationId xmlns:a16="http://schemas.microsoft.com/office/drawing/2014/main" id="{7B9A74AD-590A-3892-96B5-D739AE5482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028203" y="2164258"/>
                      <a:ext cx="76200" cy="485454"/>
                    </a:xfrm>
                    <a:prstGeom prst="straightConnector1">
                      <a:avLst/>
                    </a:prstGeom>
                    <a:ln w="15875">
                      <a:solidFill>
                        <a:srgbClr val="FF0000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Arrow Connector 58">
                      <a:extLst>
                        <a:ext uri="{FF2B5EF4-FFF2-40B4-BE49-F238E27FC236}">
                          <a16:creationId xmlns:a16="http://schemas.microsoft.com/office/drawing/2014/main" id="{7E16EF3C-752B-BBBC-4A1B-7AF05C4DEF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14102" y="2384527"/>
                      <a:ext cx="309314" cy="0"/>
                    </a:xfrm>
                    <a:prstGeom prst="straightConnector1">
                      <a:avLst/>
                    </a:prstGeom>
                    <a:ln w="15875">
                      <a:solidFill>
                        <a:srgbClr val="FF0000"/>
                      </a:solidFill>
                      <a:tailEnd type="triangle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A4F01BD4-50E8-7503-2707-1B8ADB7A6CD8}"/>
                      </a:ext>
                    </a:extLst>
                  </p:cNvPr>
                  <p:cNvSpPr txBox="1"/>
                  <p:nvPr/>
                </p:nvSpPr>
                <p:spPr>
                  <a:xfrm>
                    <a:off x="2583152" y="3116492"/>
                    <a:ext cx="2356117" cy="35382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b="1" dirty="0">
                        <a:solidFill>
                          <a:srgbClr val="00FF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3D printed support</a:t>
                    </a:r>
                  </a:p>
                </p:txBody>
              </p:sp>
            </p:grp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2A5E8C1-0BE9-F909-81D8-D779BD371F8F}"/>
                    </a:ext>
                  </a:extLst>
                </p:cNvPr>
                <p:cNvSpPr txBox="1"/>
                <p:nvPr/>
              </p:nvSpPr>
              <p:spPr>
                <a:xfrm>
                  <a:off x="2442463" y="10235"/>
                  <a:ext cx="505385" cy="1386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2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Pole piece</a:t>
                  </a:r>
                </a:p>
              </p:txBody>
            </p: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F4BD31A2-492C-D812-AB0C-CB45656ECC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40769" y="108926"/>
                  <a:ext cx="76373" cy="115955"/>
                </a:xfrm>
                <a:prstGeom prst="straightConnector1">
                  <a:avLst/>
                </a:prstGeom>
                <a:ln w="3175">
                  <a:solidFill>
                    <a:srgbClr val="000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6DA535D0-ED22-AFC3-F5FB-FF21C8DCB659}"/>
                  </a:ext>
                </a:extLst>
              </p:cNvPr>
              <p:cNvCxnSpPr>
                <a:cxnSpLocks/>
                <a:stCxn id="32" idx="0"/>
              </p:cNvCxnSpPr>
              <p:nvPr/>
            </p:nvCxnSpPr>
            <p:spPr>
              <a:xfrm flipH="1" flipV="1">
                <a:off x="9566764" y="1750401"/>
                <a:ext cx="57169" cy="309029"/>
              </a:xfrm>
              <a:prstGeom prst="straightConnector1">
                <a:avLst/>
              </a:prstGeom>
              <a:ln w="3175">
                <a:solidFill>
                  <a:srgbClr val="000000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545BAC01-6F63-CD91-88D1-21675C98CC48}"/>
                  </a:ext>
                </a:extLst>
              </p:cNvPr>
              <p:cNvSpPr txBox="1"/>
              <p:nvPr/>
            </p:nvSpPr>
            <p:spPr>
              <a:xfrm>
                <a:off x="9436913" y="2059430"/>
                <a:ext cx="374039" cy="115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Supports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9C62061-DE55-840E-E173-EDBB87B323F1}"/>
                  </a:ext>
                </a:extLst>
              </p:cNvPr>
              <p:cNvCxnSpPr>
                <a:cxnSpLocks/>
                <a:stCxn id="32" idx="0"/>
              </p:cNvCxnSpPr>
              <p:nvPr/>
            </p:nvCxnSpPr>
            <p:spPr>
              <a:xfrm flipV="1">
                <a:off x="9623933" y="1575874"/>
                <a:ext cx="1456898" cy="483556"/>
              </a:xfrm>
              <a:prstGeom prst="straightConnector1">
                <a:avLst/>
              </a:prstGeom>
              <a:ln w="3175">
                <a:solidFill>
                  <a:srgbClr val="000000"/>
                </a:solidFill>
                <a:headEnd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9B4157EF-C202-A15E-84C0-5D3F9182118E}"/>
                  </a:ext>
                </a:extLst>
              </p:cNvPr>
              <p:cNvCxnSpPr>
                <a:cxnSpLocks/>
                <a:stCxn id="51" idx="0"/>
              </p:cNvCxnSpPr>
              <p:nvPr/>
            </p:nvCxnSpPr>
            <p:spPr>
              <a:xfrm flipH="1" flipV="1">
                <a:off x="10628286" y="1588819"/>
                <a:ext cx="284323" cy="409834"/>
              </a:xfrm>
              <a:prstGeom prst="straightConnector1">
                <a:avLst/>
              </a:prstGeom>
              <a:ln w="3175">
                <a:solidFill>
                  <a:srgbClr val="000000"/>
                </a:solidFill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E2217564-55D6-649E-D8E5-95E1F030CF4E}"/>
                  </a:ext>
                </a:extLst>
              </p:cNvPr>
              <p:cNvGrpSpPr/>
              <p:nvPr/>
            </p:nvGrpSpPr>
            <p:grpSpPr>
              <a:xfrm>
                <a:off x="9599077" y="1361192"/>
                <a:ext cx="344708" cy="414634"/>
                <a:chOff x="235944" y="2316262"/>
                <a:chExt cx="412693" cy="49641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FEAE6CD2-3824-8D9D-457A-638658FB48E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61579" y="2638897"/>
                      <a:ext cx="65582" cy="13867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acc>
                          </m:oMath>
                        </m:oMathPara>
                      </a14:m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FEAE6CD2-3824-8D9D-457A-638658FB48E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61579" y="2638897"/>
                      <a:ext cx="65582" cy="138676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l="-21429" t="-23333" r="-1642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FB43DC5E-C660-9962-1D17-D3BEF9A9826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35944" y="2316262"/>
                      <a:ext cx="96061" cy="146091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</m:acc>
                          </m:oMath>
                        </m:oMathPara>
                      </a14:m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FB43DC5E-C660-9962-1D17-D3BEF9A9826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35944" y="2316262"/>
                      <a:ext cx="96061" cy="146091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33333" t="-21875" r="-66667" b="-125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318ACD28-D887-DF5B-FBB7-A3DD5FD74D4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6506" y="2673996"/>
                      <a:ext cx="72131" cy="138676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acc>
                              <m:accPr>
                                <m:chr m:val="̂"/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acc>
                          </m:oMath>
                        </m:oMathPara>
                      </a14:m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42" name="TextBox 41">
                      <a:extLst>
                        <a:ext uri="{FF2B5EF4-FFF2-40B4-BE49-F238E27FC236}">
                          <a16:creationId xmlns:a16="http://schemas.microsoft.com/office/drawing/2014/main" id="{318ACD28-D887-DF5B-FBB7-A3DD5FD74D4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6506" y="2673996"/>
                      <a:ext cx="72131" cy="138676"/>
                    </a:xfrm>
                    <a:prstGeom prst="rect">
                      <a:avLst/>
                    </a:prstGeom>
                    <a:blipFill>
                      <a:blip r:embed="rId13"/>
                      <a:stretch>
                        <a:fillRect l="-37500" t="-20000" r="-143750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01AD5582-03E6-7416-7BB0-043D551BC8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3295" y="2660633"/>
                  <a:ext cx="252000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1F2DA9C5-5F95-B925-C90E-A69ED80884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42036" y="2409113"/>
                  <a:ext cx="0" cy="25200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BDC414F7-141A-4814-4142-78294F44579C}"/>
                    </a:ext>
                  </a:extLst>
                </p:cNvPr>
                <p:cNvSpPr/>
                <p:nvPr/>
              </p:nvSpPr>
              <p:spPr>
                <a:xfrm rot="278697">
                  <a:off x="316131" y="2634239"/>
                  <a:ext cx="53571" cy="53571"/>
                </a:xfrm>
                <a:custGeom>
                  <a:avLst/>
                  <a:gdLst>
                    <a:gd name="connsiteX0" fmla="*/ 381000 w 381000"/>
                    <a:gd name="connsiteY0" fmla="*/ 190500 h 381000"/>
                    <a:gd name="connsiteX1" fmla="*/ 190500 w 381000"/>
                    <a:gd name="connsiteY1" fmla="*/ 381000 h 381000"/>
                    <a:gd name="connsiteX2" fmla="*/ 0 w 381000"/>
                    <a:gd name="connsiteY2" fmla="*/ 190500 h 381000"/>
                    <a:gd name="connsiteX3" fmla="*/ 190500 w 381000"/>
                    <a:gd name="connsiteY3" fmla="*/ 0 h 381000"/>
                    <a:gd name="connsiteX4" fmla="*/ 381000 w 381000"/>
                    <a:gd name="connsiteY4" fmla="*/ 190500 h 38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0" h="381000">
                      <a:moveTo>
                        <a:pt x="381000" y="190500"/>
                      </a:moveTo>
                      <a:cubicBezTo>
                        <a:pt x="381000" y="295710"/>
                        <a:pt x="295710" y="381000"/>
                        <a:pt x="190500" y="381000"/>
                      </a:cubicBezTo>
                      <a:cubicBezTo>
                        <a:pt x="85290" y="381000"/>
                        <a:pt x="0" y="295710"/>
                        <a:pt x="0" y="190500"/>
                      </a:cubicBezTo>
                      <a:cubicBezTo>
                        <a:pt x="0" y="85290"/>
                        <a:pt x="85290" y="0"/>
                        <a:pt x="190500" y="0"/>
                      </a:cubicBezTo>
                      <a:cubicBezTo>
                        <a:pt x="295710" y="0"/>
                        <a:pt x="381000" y="85290"/>
                        <a:pt x="381000" y="1905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8B82FFEF-4C0D-ECEA-8552-54D732D7B2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 rot="278697">
                  <a:off x="333806" y="2650922"/>
                  <a:ext cx="19626" cy="19626"/>
                </a:xfrm>
                <a:custGeom>
                  <a:avLst/>
                  <a:gdLst>
                    <a:gd name="connsiteX0" fmla="*/ 381000 w 381000"/>
                    <a:gd name="connsiteY0" fmla="*/ 190500 h 381000"/>
                    <a:gd name="connsiteX1" fmla="*/ 190500 w 381000"/>
                    <a:gd name="connsiteY1" fmla="*/ 381000 h 381000"/>
                    <a:gd name="connsiteX2" fmla="*/ 0 w 381000"/>
                    <a:gd name="connsiteY2" fmla="*/ 190500 h 381000"/>
                    <a:gd name="connsiteX3" fmla="*/ 190500 w 381000"/>
                    <a:gd name="connsiteY3" fmla="*/ 0 h 381000"/>
                    <a:gd name="connsiteX4" fmla="*/ 381000 w 381000"/>
                    <a:gd name="connsiteY4" fmla="*/ 190500 h 38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81000" h="381000">
                      <a:moveTo>
                        <a:pt x="381000" y="190500"/>
                      </a:moveTo>
                      <a:cubicBezTo>
                        <a:pt x="381000" y="295710"/>
                        <a:pt x="295710" y="381000"/>
                        <a:pt x="190500" y="381000"/>
                      </a:cubicBezTo>
                      <a:cubicBezTo>
                        <a:pt x="85290" y="381000"/>
                        <a:pt x="0" y="295710"/>
                        <a:pt x="0" y="190500"/>
                      </a:cubicBezTo>
                      <a:cubicBezTo>
                        <a:pt x="0" y="85290"/>
                        <a:pt x="85290" y="0"/>
                        <a:pt x="190500" y="0"/>
                      </a:cubicBezTo>
                      <a:cubicBezTo>
                        <a:pt x="295710" y="0"/>
                        <a:pt x="381000" y="85290"/>
                        <a:pt x="381000" y="1905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DD517D83-2F9C-43FA-E7C1-D8C345C21BA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093055" y="2178606"/>
                <a:ext cx="2645443" cy="885983"/>
                <a:chOff x="319036" y="2589248"/>
                <a:chExt cx="10106141" cy="3384641"/>
              </a:xfrm>
            </p:grpSpPr>
            <p:pic>
              <p:nvPicPr>
                <p:cNvPr id="38" name="Picture 37" descr="A close-up of a record player&#10;&#10;Description automatically generated with low confidence">
                  <a:extLst>
                    <a:ext uri="{FF2B5EF4-FFF2-40B4-BE49-F238E27FC236}">
                      <a16:creationId xmlns:a16="http://schemas.microsoft.com/office/drawing/2014/main" id="{E90BC115-8AC0-9328-4FCB-272BC90D13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250"/>
                <a:stretch/>
              </p:blipFill>
              <p:spPr>
                <a:xfrm>
                  <a:off x="5400321" y="2589248"/>
                  <a:ext cx="5024856" cy="3382366"/>
                </a:xfrm>
                <a:prstGeom prst="rect">
                  <a:avLst/>
                </a:prstGeom>
                <a:ln w="3175">
                  <a:solidFill>
                    <a:srgbClr val="000000"/>
                  </a:solidFill>
                </a:ln>
              </p:spPr>
            </p:pic>
            <p:pic>
              <p:nvPicPr>
                <p:cNvPr id="39" name="Picture 38" descr="A picture containing indoor&#10;&#10;Description automatically generated">
                  <a:extLst>
                    <a:ext uri="{FF2B5EF4-FFF2-40B4-BE49-F238E27FC236}">
                      <a16:creationId xmlns:a16="http://schemas.microsoft.com/office/drawing/2014/main" id="{DAF71ED8-BC1C-290A-09A9-C2180812E8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0250"/>
                <a:stretch/>
              </p:blipFill>
              <p:spPr>
                <a:xfrm>
                  <a:off x="319036" y="2591521"/>
                  <a:ext cx="5024858" cy="3382368"/>
                </a:xfrm>
                <a:prstGeom prst="rect">
                  <a:avLst/>
                </a:prstGeom>
                <a:ln w="3175">
                  <a:solidFill>
                    <a:srgbClr val="000000"/>
                  </a:solidFill>
                </a:ln>
              </p:spPr>
            </p:pic>
          </p:grp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34BA904-1A0E-D557-D7D1-E1F7F7128460}"/>
                  </a:ext>
                </a:extLst>
              </p:cNvPr>
              <p:cNvCxnSpPr>
                <a:endCxn id="57" idx="1"/>
              </p:cNvCxnSpPr>
              <p:nvPr/>
            </p:nvCxnSpPr>
            <p:spPr>
              <a:xfrm flipV="1">
                <a:off x="9713817" y="1545976"/>
                <a:ext cx="514346" cy="91993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8AE071D-34EA-BD82-A4B5-863EE122F4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57265" y="1482700"/>
                <a:ext cx="531278" cy="0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AD2A5B5C-54A9-8155-69E6-1B05D68A62E3}"/>
                  </a:ext>
                </a:extLst>
              </p:cNvPr>
              <p:cNvSpPr/>
              <p:nvPr/>
            </p:nvSpPr>
            <p:spPr>
              <a:xfrm>
                <a:off x="10227969" y="1483825"/>
                <a:ext cx="630505" cy="60663"/>
              </a:xfrm>
              <a:custGeom>
                <a:avLst/>
                <a:gdLst>
                  <a:gd name="connsiteX0" fmla="*/ 0 w 713184"/>
                  <a:gd name="connsiteY0" fmla="*/ 82153 h 82153"/>
                  <a:gd name="connsiteX1" fmla="*/ 397669 w 713184"/>
                  <a:gd name="connsiteY1" fmla="*/ 10715 h 82153"/>
                  <a:gd name="connsiteX2" fmla="*/ 400050 w 713184"/>
                  <a:gd name="connsiteY2" fmla="*/ 9525 h 82153"/>
                  <a:gd name="connsiteX3" fmla="*/ 713184 w 713184"/>
                  <a:gd name="connsiteY3" fmla="*/ 0 h 82153"/>
                  <a:gd name="connsiteX0" fmla="*/ 0 w 753665"/>
                  <a:gd name="connsiteY0" fmla="*/ 79771 h 79771"/>
                  <a:gd name="connsiteX1" fmla="*/ 397669 w 753665"/>
                  <a:gd name="connsiteY1" fmla="*/ 8333 h 79771"/>
                  <a:gd name="connsiteX2" fmla="*/ 400050 w 753665"/>
                  <a:gd name="connsiteY2" fmla="*/ 7143 h 79771"/>
                  <a:gd name="connsiteX3" fmla="*/ 753665 w 753665"/>
                  <a:gd name="connsiteY3" fmla="*/ 0 h 79771"/>
                  <a:gd name="connsiteX0" fmla="*/ 0 w 754855"/>
                  <a:gd name="connsiteY0" fmla="*/ 77145 h 77145"/>
                  <a:gd name="connsiteX1" fmla="*/ 397669 w 754855"/>
                  <a:gd name="connsiteY1" fmla="*/ 5707 h 77145"/>
                  <a:gd name="connsiteX2" fmla="*/ 400050 w 754855"/>
                  <a:gd name="connsiteY2" fmla="*/ 4517 h 77145"/>
                  <a:gd name="connsiteX3" fmla="*/ 754855 w 754855"/>
                  <a:gd name="connsiteY3" fmla="*/ 4518 h 77145"/>
                  <a:gd name="connsiteX0" fmla="*/ 0 w 754855"/>
                  <a:gd name="connsiteY0" fmla="*/ 77085 h 77085"/>
                  <a:gd name="connsiteX1" fmla="*/ 397669 w 754855"/>
                  <a:gd name="connsiteY1" fmla="*/ 5647 h 77085"/>
                  <a:gd name="connsiteX2" fmla="*/ 754855 w 754855"/>
                  <a:gd name="connsiteY2" fmla="*/ 4458 h 77085"/>
                  <a:gd name="connsiteX0" fmla="*/ 0 w 754855"/>
                  <a:gd name="connsiteY0" fmla="*/ 72627 h 72627"/>
                  <a:gd name="connsiteX1" fmla="*/ 754855 w 754855"/>
                  <a:gd name="connsiteY1" fmla="*/ 0 h 72627"/>
                  <a:gd name="connsiteX0" fmla="*/ 0 w 754855"/>
                  <a:gd name="connsiteY0" fmla="*/ 72627 h 72627"/>
                  <a:gd name="connsiteX1" fmla="*/ 754855 w 754855"/>
                  <a:gd name="connsiteY1" fmla="*/ 0 h 72627"/>
                  <a:gd name="connsiteX0" fmla="*/ 0 w 754855"/>
                  <a:gd name="connsiteY0" fmla="*/ 72627 h 72627"/>
                  <a:gd name="connsiteX1" fmla="*/ 754855 w 754855"/>
                  <a:gd name="connsiteY1" fmla="*/ 0 h 72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855" h="72627">
                    <a:moveTo>
                      <a:pt x="0" y="72627"/>
                    </a:moveTo>
                    <a:cubicBezTo>
                      <a:pt x="292099" y="15080"/>
                      <a:pt x="508000" y="396"/>
                      <a:pt x="754855" y="0"/>
                    </a:cubicBezTo>
                  </a:path>
                </a:pathLst>
              </a:cu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CBDF-4680-D87C-7AC8-66F5A12E67E9}"/>
                  </a:ext>
                </a:extLst>
              </p:cNvPr>
              <p:cNvSpPr txBox="1"/>
              <p:nvPr/>
            </p:nvSpPr>
            <p:spPr>
              <a:xfrm>
                <a:off x="10025730" y="1562968"/>
                <a:ext cx="48263" cy="115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B5A7C30-B982-CC1B-F398-5AAF1B4DA0DE}"/>
                  </a:ext>
                </a:extLst>
              </p:cNvPr>
              <p:cNvSpPr txBox="1"/>
              <p:nvPr/>
            </p:nvSpPr>
            <p:spPr>
              <a:xfrm>
                <a:off x="10517704" y="1488620"/>
                <a:ext cx="48263" cy="115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5D329AD-F786-3F19-9C88-6877D7091C5E}"/>
                  </a:ext>
                </a:extLst>
              </p:cNvPr>
              <p:cNvSpPr txBox="1"/>
              <p:nvPr/>
            </p:nvSpPr>
            <p:spPr>
              <a:xfrm>
                <a:off x="11130067" y="1469437"/>
                <a:ext cx="48263" cy="1158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8CF5F8D9-7FAC-554B-6CCB-5F3A3D3A68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87694" y="1389281"/>
                <a:ext cx="540276" cy="0"/>
              </a:xfrm>
              <a:prstGeom prst="straightConnector1">
                <a:avLst/>
              </a:prstGeom>
              <a:ln w="3175">
                <a:solidFill>
                  <a:srgbClr val="0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597A352-5587-57B5-D233-DD001DC3BA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687694" y="1434456"/>
                <a:ext cx="1169572" cy="0"/>
              </a:xfrm>
              <a:prstGeom prst="straightConnector1">
                <a:avLst/>
              </a:prstGeom>
              <a:ln w="3175">
                <a:solidFill>
                  <a:srgbClr val="000000"/>
                </a:solidFill>
                <a:headEnd type="triangle" w="sm" len="sm"/>
                <a:tailEnd type="triangl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CF8DEB9B-244B-BF6E-3CF1-FC83392CF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28164" y="1352755"/>
                <a:ext cx="0" cy="180418"/>
              </a:xfrm>
              <a:prstGeom prst="straightConnector1">
                <a:avLst/>
              </a:prstGeom>
              <a:ln w="3175">
                <a:solidFill>
                  <a:srgbClr val="000000"/>
                </a:solidFill>
                <a:prstDash val="sysDot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3D0F85A-BFF1-82F2-2E1F-0D2D211234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57265" y="1374359"/>
                <a:ext cx="0" cy="121592"/>
              </a:xfrm>
              <a:prstGeom prst="straightConnector1">
                <a:avLst/>
              </a:prstGeom>
              <a:ln w="3175">
                <a:solidFill>
                  <a:srgbClr val="000000"/>
                </a:solidFill>
                <a:prstDash val="sysDot"/>
                <a:tailEnd type="none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DDFDDFE8-307B-A72A-3CFC-DAEF9274E59E}"/>
                      </a:ext>
                    </a:extLst>
                  </p:cNvPr>
                  <p:cNvSpPr txBox="1"/>
                  <p:nvPr/>
                </p:nvSpPr>
                <p:spPr>
                  <a:xfrm>
                    <a:off x="10314109" y="1325085"/>
                    <a:ext cx="111407" cy="11583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DDFDDFE8-307B-A72A-3CFC-DAEF9274E5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14109" y="1325085"/>
                    <a:ext cx="111407" cy="115831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2069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82E0496B-EF9C-A36F-8968-DEC0E72CFC1F}"/>
                      </a:ext>
                    </a:extLst>
                  </p:cNvPr>
                  <p:cNvSpPr txBox="1"/>
                  <p:nvPr/>
                </p:nvSpPr>
                <p:spPr>
                  <a:xfrm>
                    <a:off x="9915288" y="1279264"/>
                    <a:ext cx="112573" cy="11583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82E0496B-EF9C-A36F-8968-DEC0E72CF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15288" y="1279264"/>
                    <a:ext cx="112573" cy="115831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20000" b="-2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C8EA617-4DC6-E7AF-3148-A6849461F8F9}"/>
                  </a:ext>
                </a:extLst>
              </p:cNvPr>
              <p:cNvSpPr txBox="1"/>
              <p:nvPr/>
            </p:nvSpPr>
            <p:spPr>
              <a:xfrm>
                <a:off x="11068777" y="1607651"/>
                <a:ext cx="482722" cy="231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Base support</a:t>
                </a:r>
              </a:p>
            </p:txBody>
          </p:sp>
        </p:grpSp>
      </p:grp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F5FD294C-004B-8029-C4D0-D3CAB3509E96}"/>
              </a:ext>
            </a:extLst>
          </p:cNvPr>
          <p:cNvSpPr txBox="1">
            <a:spLocks/>
          </p:cNvSpPr>
          <p:nvPr/>
        </p:nvSpPr>
        <p:spPr>
          <a:xfrm>
            <a:off x="3441269" y="1011979"/>
            <a:ext cx="2555624" cy="508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800100" marR="0" indent="-34290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o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188719" marR="0" indent="-274319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645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1031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5603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0175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747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931920" marR="0" indent="-274320" algn="l" defTabSz="4572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 hangingPunct="1">
              <a:buNone/>
            </a:pPr>
            <a:r>
              <a:rPr lang="en-US" dirty="0"/>
              <a:t>Winding tests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EEF4D2-7297-7921-0891-F124609D75D4}"/>
              </a:ext>
            </a:extLst>
          </p:cNvPr>
          <p:cNvSpPr txBox="1"/>
          <p:nvPr/>
        </p:nvSpPr>
        <p:spPr>
          <a:xfrm>
            <a:off x="1882589" y="5739170"/>
            <a:ext cx="5529985" cy="415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*Rudeiros Fernández, JL, et al. "Engineering Design of a Large Aperture 15 T Cable Test Facility Dipole Magnet."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IEEE Transactions on Applied Superconductivity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32.6 (2022): 1-5.</a:t>
            </a:r>
            <a:endParaRPr lang="en-US" sz="1050" dirty="0"/>
          </a:p>
        </p:txBody>
      </p: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BC606F07-A86B-82EC-26D6-ED93DB85D7CD}"/>
              </a:ext>
            </a:extLst>
          </p:cNvPr>
          <p:cNvGrpSpPr>
            <a:grpSpLocks noChangeAspect="1"/>
          </p:cNvGrpSpPr>
          <p:nvPr/>
        </p:nvGrpSpPr>
        <p:grpSpPr>
          <a:xfrm>
            <a:off x="7689578" y="4676738"/>
            <a:ext cx="4028689" cy="1329094"/>
            <a:chOff x="2861809" y="1374359"/>
            <a:chExt cx="4942845" cy="1630681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B5A40E9-645D-15E0-F775-0B9336740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861809" y="1374359"/>
              <a:ext cx="2167819" cy="16306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305CBAA-AC9E-1C95-9971-7BA6AC897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053754" y="1374360"/>
              <a:ext cx="2750900" cy="16306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pic>
        <p:nvPicPr>
          <p:cNvPr id="388" name="Picture 387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AFE3A143-CDAA-8D21-376B-CEFF0D3FDAA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0" r="19136"/>
          <a:stretch/>
        </p:blipFill>
        <p:spPr>
          <a:xfrm>
            <a:off x="10046817" y="2252241"/>
            <a:ext cx="1671450" cy="215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60428"/>
      </p:ext>
    </p:extLst>
  </p:cSld>
  <p:clrMapOvr>
    <a:masterClrMapping/>
  </p:clrMapOvr>
</p:sld>
</file>

<file path=ppt/theme/theme1.xml><?xml version="1.0" encoding="utf-8"?>
<a:theme xmlns:a="http://schemas.openxmlformats.org/drawingml/2006/main" name="4_ATAP Blue Footer">
  <a:themeElements>
    <a:clrScheme name="4_ATAP Blue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4_ATAP Blue Footer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4_ATAP Blue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4_ATAP Blue Footer">
  <a:themeElements>
    <a:clrScheme name="4_ATAP Blue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4_ATAP Blue Footer">
      <a:majorFont>
        <a:latin typeface="Times New Roman"/>
        <a:ea typeface="Times New Roman"/>
        <a:cs typeface="Times New Roman"/>
      </a:majorFont>
      <a:minorFont>
        <a:latin typeface="Helvetica"/>
        <a:ea typeface="Helvetica"/>
        <a:cs typeface="Helvetica"/>
      </a:minorFont>
    </a:fontScheme>
    <a:fmtScheme name="4_ATAP Blue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5649</TotalTime>
  <Words>1926</Words>
  <Application>Microsoft Office PowerPoint</Application>
  <PresentationFormat>Widescreen</PresentationFormat>
  <Paragraphs>404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Avenir Next Condensed Demi Bold</vt:lpstr>
      <vt:lpstr>Calibri</vt:lpstr>
      <vt:lpstr>Cambria Math</vt:lpstr>
      <vt:lpstr>Franklin Gothic Book</vt:lpstr>
      <vt:lpstr>Franklin Gothic Medium</vt:lpstr>
      <vt:lpstr>Helvetica</vt:lpstr>
      <vt:lpstr>Times New Roman</vt:lpstr>
      <vt:lpstr>4_ATAP Blue Footer</vt:lpstr>
      <vt:lpstr>High Temperature Superconductor Cable Test Facility </vt:lpstr>
      <vt:lpstr>Outline</vt:lpstr>
      <vt:lpstr>Introduction</vt:lpstr>
      <vt:lpstr>Outline</vt:lpstr>
      <vt:lpstr>Winding support structure</vt:lpstr>
      <vt:lpstr>Winding support structure</vt:lpstr>
      <vt:lpstr>Outline</vt:lpstr>
      <vt:lpstr>Winding base</vt:lpstr>
      <vt:lpstr>Winding base – development</vt:lpstr>
      <vt:lpstr>Winding base</vt:lpstr>
      <vt:lpstr>Outline</vt:lpstr>
      <vt:lpstr>Placement of the pole</vt:lpstr>
      <vt:lpstr>Placement of the pole – estimation of required gaps</vt:lpstr>
      <vt:lpstr>Placement of the pole – Pole and layer jump development</vt:lpstr>
      <vt:lpstr>Outline</vt:lpstr>
      <vt:lpstr>Winding</vt:lpstr>
      <vt:lpstr>Outline</vt:lpstr>
      <vt:lpstr>Preparation for reaction</vt:lpstr>
      <vt:lpstr>Preparation for reaction – dimensioning of side pushers</vt:lpstr>
      <vt:lpstr>Outline</vt:lpstr>
      <vt:lpstr>Reaction</vt:lpstr>
      <vt:lpstr>Reaction – analysis of degrees of freedom</vt:lpstr>
      <vt:lpstr>Outline</vt:lpstr>
      <vt:lpstr>Preparation for impregnation</vt:lpstr>
      <vt:lpstr>Preparation for impregnation</vt:lpstr>
      <vt:lpstr>Preparation for impregnation</vt:lpstr>
      <vt:lpstr>Preparation for impregnation</vt:lpstr>
      <vt:lpstr>Preparation for impregnation</vt:lpstr>
      <vt:lpstr>Outline</vt:lpstr>
      <vt:lpstr>Impregnation</vt:lpstr>
      <vt:lpstr>Summary</vt:lpstr>
      <vt:lpstr>Additional info</vt:lpstr>
      <vt:lpstr>Additional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Temperature Superconductor Cable Test Facility</dc:title>
  <dc:creator>Jose Luis Rudeiros Fernandez</dc:creator>
  <cp:lastModifiedBy>Jose Fernandez</cp:lastModifiedBy>
  <cp:revision>47</cp:revision>
  <dcterms:modified xsi:type="dcterms:W3CDTF">2023-02-16T16:45:35Z</dcterms:modified>
</cp:coreProperties>
</file>