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68" r:id="rId2"/>
    <p:sldId id="1012" r:id="rId3"/>
    <p:sldId id="1035" r:id="rId4"/>
    <p:sldId id="1037" r:id="rId5"/>
    <p:sldId id="923" r:id="rId6"/>
    <p:sldId id="1027" r:id="rId7"/>
    <p:sldId id="1011" r:id="rId8"/>
    <p:sldId id="1025" r:id="rId9"/>
    <p:sldId id="1040" r:id="rId10"/>
    <p:sldId id="1041" r:id="rId11"/>
    <p:sldId id="967" r:id="rId12"/>
    <p:sldId id="961" r:id="rId13"/>
    <p:sldId id="1042" r:id="rId14"/>
    <p:sldId id="980" r:id="rId15"/>
    <p:sldId id="984" r:id="rId16"/>
    <p:sldId id="1032" r:id="rId17"/>
    <p:sldId id="1034" r:id="rId18"/>
    <p:sldId id="1033" r:id="rId19"/>
    <p:sldId id="1039" r:id="rId20"/>
  </p:sldIdLst>
  <p:sldSz cx="9144000" cy="6858000" type="screen4x3"/>
  <p:notesSz cx="7315200" cy="96012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  <a:srgbClr val="FFFFCC"/>
    <a:srgbClr val="FFCC00"/>
    <a:srgbClr val="FF7C80"/>
    <a:srgbClr val="EAEEFF"/>
    <a:srgbClr val="CCECFF"/>
    <a:srgbClr val="CCFFFF"/>
    <a:srgbClr val="3399FF"/>
    <a:srgbClr val="0099C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8053" autoAdjust="0"/>
    <p:restoredTop sz="94660"/>
  </p:normalViewPr>
  <p:slideViewPr>
    <p:cSldViewPr>
      <p:cViewPr varScale="1">
        <p:scale>
          <a:sx n="98" d="100"/>
          <a:sy n="98" d="100"/>
        </p:scale>
        <p:origin x="102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6697663" y="9131300"/>
            <a:ext cx="57308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8860" tIns="62735" rIns="128860" bIns="62735" anchor="ctr">
            <a:spAutoFit/>
          </a:bodyPr>
          <a:lstStyle/>
          <a:p>
            <a:pPr algn="r" defTabSz="1296988"/>
            <a:fld id="{01854CDD-3F57-4A65-9176-59008E2396AF}" type="slidenum">
              <a:rPr lang="en-US" sz="2000">
                <a:latin typeface="Arial" pitchFamily="34" charset="0"/>
              </a:rPr>
              <a:pPr algn="r" defTabSz="1296988"/>
              <a:t>‹#›</a:t>
            </a:fld>
            <a:endParaRPr lang="en-US" sz="20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0241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9300"/>
            <a:ext cx="5365750" cy="4322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128860" tIns="62735" rIns="128860" bIns="627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89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3650" y="723900"/>
            <a:ext cx="4786313" cy="35893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6697663" y="9131300"/>
            <a:ext cx="57308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8860" tIns="62735" rIns="128860" bIns="62735" anchor="ctr">
            <a:spAutoFit/>
          </a:bodyPr>
          <a:lstStyle/>
          <a:p>
            <a:pPr algn="r" defTabSz="1296988"/>
            <a:fld id="{484F36B5-0298-4D8C-814E-75A332A277B7}" type="slidenum">
              <a:rPr lang="en-US" sz="2000">
                <a:latin typeface="Arial" pitchFamily="34" charset="0"/>
              </a:rPr>
              <a:pPr algn="r" defTabSz="1296988"/>
              <a:t>‹#›</a:t>
            </a:fld>
            <a:endParaRPr lang="en-US" sz="20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496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608013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1216025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824038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2432050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6987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1682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9185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1305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0280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9566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9941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7725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3952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213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231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71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511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539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759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2316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8348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932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27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"/>
            <a:ext cx="7505700" cy="73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1193800"/>
            <a:ext cx="7759700" cy="5130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5765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8475" y="38100"/>
            <a:ext cx="2105025" cy="62865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38100"/>
            <a:ext cx="6162675" cy="62865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4182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33400" y="38100"/>
            <a:ext cx="8420100" cy="6286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1872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"/>
            <a:ext cx="7505700" cy="73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33400" y="1193800"/>
            <a:ext cx="7759700" cy="51308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01057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"/>
            <a:ext cx="7505700" cy="73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93800"/>
            <a:ext cx="7759700" cy="5130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2832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1672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"/>
            <a:ext cx="7505700" cy="73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193800"/>
            <a:ext cx="3803650" cy="5130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450" y="1193800"/>
            <a:ext cx="3803650" cy="5130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1367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3758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"/>
            <a:ext cx="7505700" cy="73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1610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4881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8960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7985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tif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">
            <a:extLst>
              <a:ext uri="{FF2B5EF4-FFF2-40B4-BE49-F238E27FC236}">
                <a16:creationId xmlns:a16="http://schemas.microsoft.com/office/drawing/2014/main" id="{1EA6A980-91C5-49D5-9EA0-D0E149D51BFE}"/>
              </a:ext>
            </a:extLst>
          </p:cNvPr>
          <p:cNvSpPr txBox="1">
            <a:spLocks/>
          </p:cNvSpPr>
          <p:nvPr userDrawn="1"/>
        </p:nvSpPr>
        <p:spPr>
          <a:xfrm>
            <a:off x="0" y="6346817"/>
            <a:ext cx="9143999" cy="521574"/>
          </a:xfrm>
          <a:prstGeom prst="rect">
            <a:avLst/>
          </a:prstGeom>
          <a:solidFill>
            <a:srgbClr val="1F497D"/>
          </a:solidFill>
        </p:spPr>
        <p:txBody>
          <a:bodyPr anchor="ctr">
            <a:normAutofit fontScale="92500" lnSpcReduction="20000"/>
          </a:bodyPr>
          <a:lstStyle>
            <a:lvl1pPr marL="93243" indent="-93243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Tx/>
              <a:buNone/>
              <a:defRPr sz="4800" b="1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—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24324" indent="-124324">
              <a:defRPr sz="4800"/>
            </a:pPr>
            <a:endParaRPr lang="en-US" sz="3600" kern="0" dirty="0"/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6781800" y="6477000"/>
            <a:ext cx="36420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E90346AF-ACFB-4C64-9BFA-79D3B779B3BC}" type="slidenum">
              <a:rPr lang="en-US" sz="12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7C079AE-4A9A-4A62-8DB7-254982D7F3A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410" y="6346817"/>
            <a:ext cx="1951212" cy="4973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20926C6-FD59-459C-AA95-DABE5BD6B67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2" y="6346817"/>
            <a:ext cx="598756" cy="5111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687BA9-1459-4E58-A0E9-202DA26708A2}"/>
              </a:ext>
            </a:extLst>
          </p:cNvPr>
          <p:cNvSpPr txBox="1"/>
          <p:nvPr userDrawn="1"/>
        </p:nvSpPr>
        <p:spPr>
          <a:xfrm>
            <a:off x="3179627" y="6477000"/>
            <a:ext cx="25545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Sabbi – Interfaces and Risk Register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DA97FC1-EBAD-40D8-85B2-AACAD2F5E9D0}"/>
              </a:ext>
            </a:extLst>
          </p:cNvPr>
          <p:cNvSpPr txBox="1"/>
          <p:nvPr userDrawn="1"/>
        </p:nvSpPr>
        <p:spPr>
          <a:xfrm>
            <a:off x="558144" y="6477000"/>
            <a:ext cx="19625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TFD PDR, February 16, 2023 </a:t>
            </a:r>
          </a:p>
        </p:txBody>
      </p:sp>
      <p:sp>
        <p:nvSpPr>
          <p:cNvPr id="27" name="Rectangle">
            <a:extLst>
              <a:ext uri="{FF2B5EF4-FFF2-40B4-BE49-F238E27FC236}">
                <a16:creationId xmlns:a16="http://schemas.microsoft.com/office/drawing/2014/main" id="{E280F3CE-4C41-46A0-A367-7C67A4D44EB9}"/>
              </a:ext>
            </a:extLst>
          </p:cNvPr>
          <p:cNvSpPr txBox="1">
            <a:spLocks/>
          </p:cNvSpPr>
          <p:nvPr userDrawn="1"/>
        </p:nvSpPr>
        <p:spPr>
          <a:xfrm>
            <a:off x="0" y="6927"/>
            <a:ext cx="9143999" cy="685801"/>
          </a:xfrm>
          <a:prstGeom prst="rect">
            <a:avLst/>
          </a:prstGeom>
          <a:solidFill>
            <a:srgbClr val="1F497D"/>
          </a:solidFill>
        </p:spPr>
        <p:txBody>
          <a:bodyPr anchor="ctr">
            <a:normAutofit/>
          </a:bodyPr>
          <a:lstStyle>
            <a:lvl1pPr marL="93243" indent="-93243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Tx/>
              <a:buNone/>
              <a:defRPr sz="4800" b="1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—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24324" indent="-124324">
              <a:defRPr sz="4800"/>
            </a:pPr>
            <a:endParaRPr lang="en-US" sz="3600" kern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5pPr>
      <a:lvl6pPr marL="4572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6pPr>
      <a:lvl7pPr marL="9144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7pPr>
      <a:lvl8pPr marL="13716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8pPr>
      <a:lvl9pPr marL="18288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—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fnal.gov/event/57027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53C5A3-8675-435E-A2DE-9DA1E5691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5800"/>
            <a:ext cx="9144000" cy="563880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36672" y="3762165"/>
            <a:ext cx="8458200" cy="2227243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en-US" sz="2800" dirty="0"/>
              <a:t>G. Sabbi, LBNL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TFD Preliminary Design Review</a:t>
            </a:r>
            <a:br>
              <a:rPr lang="en-US" sz="2800" dirty="0"/>
            </a:br>
            <a:r>
              <a:rPr lang="en-US" sz="2800" dirty="0"/>
              <a:t>February 16, 2023 </a:t>
            </a:r>
            <a:endParaRPr lang="en-US" sz="2800" i="1" dirty="0"/>
          </a:p>
        </p:txBody>
      </p:sp>
      <p:pic>
        <p:nvPicPr>
          <p:cNvPr id="8" name="Picture 47" descr="RGB_White-Seal_White-Mark_SC_Horizonta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115" y="143242"/>
            <a:ext cx="2286000" cy="425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6761"/>
            <a:ext cx="2898775" cy="480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DC1B25-8028-4F21-8F12-68605E4120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229" y="36493"/>
            <a:ext cx="760543" cy="649307"/>
          </a:xfrm>
          <a:prstGeom prst="rect">
            <a:avLst/>
          </a:prstGeom>
        </p:spPr>
      </p:pic>
      <p:sp>
        <p:nvSpPr>
          <p:cNvPr id="14" name="Rectangle">
            <a:extLst>
              <a:ext uri="{FF2B5EF4-FFF2-40B4-BE49-F238E27FC236}">
                <a16:creationId xmlns:a16="http://schemas.microsoft.com/office/drawing/2014/main" id="{7B017984-2A2D-44BC-A164-F416B7AA05CF}"/>
              </a:ext>
            </a:extLst>
          </p:cNvPr>
          <p:cNvSpPr txBox="1">
            <a:spLocks/>
          </p:cNvSpPr>
          <p:nvPr/>
        </p:nvSpPr>
        <p:spPr>
          <a:xfrm>
            <a:off x="0" y="2286000"/>
            <a:ext cx="9143999" cy="826858"/>
          </a:xfrm>
          <a:prstGeom prst="rect">
            <a:avLst/>
          </a:prstGeom>
          <a:solidFill>
            <a:srgbClr val="1F497D"/>
          </a:solidFill>
        </p:spPr>
        <p:txBody>
          <a:bodyPr anchor="ctr">
            <a:normAutofit/>
          </a:bodyPr>
          <a:lstStyle>
            <a:lvl1pPr marL="93243" indent="-93243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Tx/>
              <a:buNone/>
              <a:defRPr sz="4800" b="1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—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24324" indent="-124324">
              <a:defRPr sz="4800"/>
            </a:pPr>
            <a:r>
              <a:rPr lang="en-US" sz="3600" kern="0" dirty="0"/>
              <a:t>Facility Interfaces and Risk Register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Second TFD Cold Test in HFVMTF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3D913E-4865-3E20-685E-1C1A8D278368}"/>
              </a:ext>
            </a:extLst>
          </p:cNvPr>
          <p:cNvSpPr txBox="1"/>
          <p:nvPr/>
        </p:nvSpPr>
        <p:spPr>
          <a:xfrm>
            <a:off x="435752" y="1205314"/>
            <a:ext cx="8382000" cy="444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Magnet development objectives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spcAft>
                <a:spcPts val="300"/>
              </a:spcAft>
            </a:pP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Demonstrate target field and minimum/no retraining (max 1-2 quenches) after TC with final preload and coil configuration</a:t>
            </a:r>
          </a:p>
          <a:p>
            <a:pPr>
              <a:spcAft>
                <a:spcPts val="300"/>
              </a:spcAft>
            </a:pP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300"/>
              </a:spcAft>
            </a:pPr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Test facility objectives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>
              <a:spcAft>
                <a:spcPts val="300"/>
              </a:spcAft>
            </a:pP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Implement/demonstrate </a:t>
            </a:r>
            <a:r>
              <a:rPr lang="en-US" sz="16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final configuration for cable testing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(quench protection, anti-cryostat/sample holder installation and mechanical support etc.)  </a:t>
            </a:r>
          </a:p>
          <a:p>
            <a:pPr>
              <a:spcAft>
                <a:spcPts val="300"/>
              </a:spcAft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300"/>
              </a:spcAft>
            </a:pPr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Requirements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spcAft>
                <a:spcPts val="300"/>
              </a:spcAft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Final </a:t>
            </a:r>
            <a:r>
              <a:rPr lang="en-US" sz="16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protection configuration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either CLIQ (w/dedicated unit) or redundant dump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Assume 15 training quenches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Ramp rate and temperature dependence (1-2 quenches at 4.5K)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One thermal cycle with 2-3 quenches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Instrumentation/diagnostics: 40 VT, 6 SG stations, quench antenna </a:t>
            </a:r>
          </a:p>
        </p:txBody>
      </p:sp>
    </p:spTree>
    <p:extLst>
      <p:ext uri="{BB962C8B-B14F-4D97-AF65-F5344CB8AC3E}">
        <p14:creationId xmlns:p14="http://schemas.microsoft.com/office/powerpoint/2010/main" val="3522674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76200"/>
            <a:ext cx="8364537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Quench Protection - Reference Case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B2774F-EF0A-4654-9455-319FA0B7E9B9}"/>
              </a:ext>
            </a:extLst>
          </p:cNvPr>
          <p:cNvSpPr txBox="1"/>
          <p:nvPr/>
        </p:nvSpPr>
        <p:spPr>
          <a:xfrm>
            <a:off x="228600" y="838200"/>
            <a:ext cx="3810000" cy="4729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1500" u="sng" dirty="0">
                <a:latin typeface="Calibri" panose="020F0502020204030204" pitchFamily="34" charset="0"/>
                <a:cs typeface="Calibri" panose="020F0502020204030204" pitchFamily="34" charset="0"/>
              </a:rPr>
              <a:t>Protection analysis and parameters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spcAft>
                <a:spcPts val="400"/>
              </a:spcAft>
            </a:pP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Magnet design and quench conditions </a:t>
            </a:r>
          </a:p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Magnetic length: 1.7 m</a:t>
            </a:r>
          </a:p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Field and current: </a:t>
            </a:r>
            <a:r>
              <a:rPr lang="en-US" sz="15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 T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, 15.5 kA</a:t>
            </a:r>
          </a:p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Stored energy: 12 MJ </a:t>
            </a:r>
          </a:p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Inductance : 97.2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mH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(57.2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mH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/m)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Voltage limit: </a:t>
            </a:r>
            <a:r>
              <a:rPr lang="en-US" sz="15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±1 kV (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symmetric ground)</a:t>
            </a:r>
          </a:p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Dump resistor: 130 m</a:t>
            </a:r>
            <a:r>
              <a:rPr lang="el-GR" sz="1500" dirty="0">
                <a:latin typeface="Calibri" panose="020F0502020204030204" pitchFamily="34" charset="0"/>
                <a:cs typeface="Calibri" panose="020F0502020204030204" pitchFamily="34" charset="0"/>
              </a:rPr>
              <a:t>Ω (2 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kV) 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CLIQ parameters: </a:t>
            </a:r>
            <a:r>
              <a:rPr lang="en-US" sz="15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 mF, 600 V (AUP)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500" u="sng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Quench Heaters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Detection + validation time: 15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ms</a:t>
            </a:r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Conductor parameters:</a:t>
            </a:r>
          </a:p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RRR=100, Copper fraction: 0.8</a:t>
            </a:r>
          </a:p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Twist pitch 14 mm</a:t>
            </a:r>
          </a:p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Transposition length: 109 mm</a:t>
            </a:r>
          </a:p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Matrix cross resistance: 10 µΩ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938218-E3DC-4354-87D9-5A58A1B989F9}"/>
              </a:ext>
            </a:extLst>
          </p:cNvPr>
          <p:cNvSpPr txBox="1"/>
          <p:nvPr/>
        </p:nvSpPr>
        <p:spPr>
          <a:xfrm>
            <a:off x="3899170" y="838200"/>
            <a:ext cx="5092430" cy="288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1500" u="sng" dirty="0">
                <a:latin typeface="Calibri" panose="020F0502020204030204" pitchFamily="34" charset="0"/>
                <a:cs typeface="Calibri" panose="020F0502020204030204" pitchFamily="34" charset="0"/>
              </a:rPr>
              <a:t>Main results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spcAft>
                <a:spcPts val="400"/>
              </a:spcAft>
            </a:pP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 extraction is sufficient to provide a safe discharge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Hot-spot temperature 173K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fully redundant extraction system, or a second system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Baseline plan is to </a:t>
            </a:r>
            <a:r>
              <a:rPr lang="en-US" sz="15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include CLIQ together with extraction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We maintain the same voltage limit of </a:t>
            </a:r>
            <a:r>
              <a:rPr lang="en-US" sz="15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±1 kV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With this constraint, </a:t>
            </a:r>
            <a:r>
              <a:rPr lang="en-US" sz="1500" i="1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500" i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HS</a:t>
            </a:r>
            <a:r>
              <a:rPr lang="en-US" sz="15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is not improved when adding CLIQ but </a:t>
            </a:r>
            <a:r>
              <a:rPr lang="en-US" sz="15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CLIQ will protect the magnet in case of extraction failure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, although </a:t>
            </a:r>
            <a:r>
              <a:rPr lang="en-US" sz="1500" i="1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500" i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15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is higher (327 K, similar to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HiLumi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failure cases)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2D946D-BF41-44C3-AF04-CD54ADC22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7525" y="4039255"/>
            <a:ext cx="5237875" cy="15062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33ACAE-3003-7C3E-4B6B-F13B06B8DA29}"/>
              </a:ext>
            </a:extLst>
          </p:cNvPr>
          <p:cNvSpPr txBox="1"/>
          <p:nvPr/>
        </p:nvSpPr>
        <p:spPr>
          <a:xfrm>
            <a:off x="505838" y="5608916"/>
            <a:ext cx="81323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u="sng" dirty="0"/>
              <a:t>Reference</a:t>
            </a:r>
            <a:r>
              <a:rPr lang="en-US" sz="1500" dirty="0"/>
              <a:t>: G. Velev et al., </a:t>
            </a:r>
            <a:r>
              <a:rPr lang="en-US" sz="1500" i="1" dirty="0"/>
              <a:t>“Design and Construction of a High Field Cable Test Facility at Fermilab”, </a:t>
            </a:r>
            <a:r>
              <a:rPr lang="en-US" sz="1500" dirty="0"/>
              <a:t>IEEE TASC Vol. 31/5, August 2021, Art. # 9500304, https://ieeexplore.ieee.org/document/9390336 </a:t>
            </a:r>
          </a:p>
        </p:txBody>
      </p:sp>
    </p:spTree>
    <p:extLst>
      <p:ext uri="{BB962C8B-B14F-4D97-AF65-F5344CB8AC3E}">
        <p14:creationId xmlns:p14="http://schemas.microsoft.com/office/powerpoint/2010/main" val="260409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76200"/>
            <a:ext cx="8364537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Quench Protection - Sensitivity Analysis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A52A3B-549D-4770-B8AA-983CD933A465}"/>
              </a:ext>
            </a:extLst>
          </p:cNvPr>
          <p:cNvSpPr txBox="1"/>
          <p:nvPr/>
        </p:nvSpPr>
        <p:spPr>
          <a:xfrm>
            <a:off x="7227841" y="6016823"/>
            <a:ext cx="1617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V. Marinozzi, FNAL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D453C2-9056-4BA4-B928-E4937AFBC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308" y="4309730"/>
            <a:ext cx="8516564" cy="1786270"/>
          </a:xfrm>
          <a:prstGeom prst="rect">
            <a:avLst/>
          </a:prstGeom>
        </p:spPr>
      </p:pic>
      <p:graphicFrame>
        <p:nvGraphicFramePr>
          <p:cNvPr id="16" name="Table 17">
            <a:extLst>
              <a:ext uri="{FF2B5EF4-FFF2-40B4-BE49-F238E27FC236}">
                <a16:creationId xmlns:a16="http://schemas.microsoft.com/office/drawing/2014/main" id="{E6BEB0A6-AEC3-40F3-8652-212B060AFBA8}"/>
              </a:ext>
            </a:extLst>
          </p:cNvPr>
          <p:cNvGraphicFramePr>
            <a:graphicFrameLocks noGrp="1"/>
          </p:cNvGraphicFramePr>
          <p:nvPr/>
        </p:nvGraphicFramePr>
        <p:xfrm>
          <a:off x="328323" y="893703"/>
          <a:ext cx="8516564" cy="32528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9210">
                  <a:extLst>
                    <a:ext uri="{9D8B030D-6E8A-4147-A177-3AD203B41FA5}">
                      <a16:colId xmlns:a16="http://schemas.microsoft.com/office/drawing/2014/main" val="2862985033"/>
                    </a:ext>
                  </a:extLst>
                </a:gridCol>
                <a:gridCol w="1007751">
                  <a:extLst>
                    <a:ext uri="{9D8B030D-6E8A-4147-A177-3AD203B41FA5}">
                      <a16:colId xmlns:a16="http://schemas.microsoft.com/office/drawing/2014/main" val="759658206"/>
                    </a:ext>
                  </a:extLst>
                </a:gridCol>
                <a:gridCol w="1007751">
                  <a:extLst>
                    <a:ext uri="{9D8B030D-6E8A-4147-A177-3AD203B41FA5}">
                      <a16:colId xmlns:a16="http://schemas.microsoft.com/office/drawing/2014/main" val="2939445489"/>
                    </a:ext>
                  </a:extLst>
                </a:gridCol>
                <a:gridCol w="1086922">
                  <a:extLst>
                    <a:ext uri="{9D8B030D-6E8A-4147-A177-3AD203B41FA5}">
                      <a16:colId xmlns:a16="http://schemas.microsoft.com/office/drawing/2014/main" val="1459822088"/>
                    </a:ext>
                  </a:extLst>
                </a:gridCol>
                <a:gridCol w="544366">
                  <a:extLst>
                    <a:ext uri="{9D8B030D-6E8A-4147-A177-3AD203B41FA5}">
                      <a16:colId xmlns:a16="http://schemas.microsoft.com/office/drawing/2014/main" val="788651665"/>
                    </a:ext>
                  </a:extLst>
                </a:gridCol>
                <a:gridCol w="3810564">
                  <a:extLst>
                    <a:ext uri="{9D8B030D-6E8A-4147-A177-3AD203B41FA5}">
                      <a16:colId xmlns:a16="http://schemas.microsoft.com/office/drawing/2014/main" val="1765347952"/>
                    </a:ext>
                  </a:extLst>
                </a:gridCol>
              </a:tblGrid>
              <a:tr h="38065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Parameter</a:t>
                      </a:r>
                    </a:p>
                  </a:txBody>
                  <a:tcPr marL="18288" marR="18288" marT="18288" marB="18288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Unit</a:t>
                      </a:r>
                    </a:p>
                  </a:txBody>
                  <a:tcPr marL="18288" marR="18288" marT="18288" marB="18288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Ref. Analysis</a:t>
                      </a:r>
                    </a:p>
                  </a:txBody>
                  <a:tcPr marL="18288" marR="18288" marT="18288" marB="18288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Range studied</a:t>
                      </a:r>
                    </a:p>
                  </a:txBody>
                  <a:tcPr marL="18288" marR="18288" marT="18288" marB="18288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Spec</a:t>
                      </a:r>
                    </a:p>
                  </a:txBody>
                  <a:tcPr marL="18288" marR="18288" marT="18288" marB="18288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Notes</a:t>
                      </a:r>
                    </a:p>
                  </a:txBody>
                  <a:tcPr marL="18288" marR="18288" marT="18288" marB="18288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391644"/>
                  </a:ext>
                </a:extLst>
              </a:tr>
              <a:tr h="34097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Copper ratio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0.8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0.8-1.2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0.9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 T</a:t>
                      </a:r>
                      <a:r>
                        <a:rPr lang="en-US" sz="1200" baseline="-25000" dirty="0"/>
                        <a:t>HS</a:t>
                      </a:r>
                      <a:r>
                        <a:rPr lang="en-US" sz="1200" dirty="0"/>
                        <a:t> about 30-40 K lower for Cu/</a:t>
                      </a:r>
                      <a:r>
                        <a:rPr lang="en-US" sz="1200" dirty="0" err="1"/>
                        <a:t>NCu</a:t>
                      </a:r>
                      <a:r>
                        <a:rPr lang="en-US" sz="1200" dirty="0"/>
                        <a:t>=1.2 vs 0.8</a:t>
                      </a:r>
                    </a:p>
                  </a:txBody>
                  <a:tcPr marL="18288" marR="18288" marT="18288" marB="18288" anchor="ctr"/>
                </a:tc>
                <a:extLst>
                  <a:ext uri="{0D108BD9-81ED-4DB2-BD59-A6C34878D82A}">
                    <a16:rowId xmlns:a16="http://schemas.microsoft.com/office/drawing/2014/main" val="3747998085"/>
                  </a:ext>
                </a:extLst>
              </a:tr>
              <a:tr h="34097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Detection time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ms</a:t>
                      </a:r>
                      <a:endParaRPr lang="en-US" sz="1200" dirty="0"/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15-45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 T</a:t>
                      </a:r>
                      <a:r>
                        <a:rPr lang="en-US" sz="1200" baseline="-25000" dirty="0"/>
                        <a:t>HS</a:t>
                      </a:r>
                      <a:r>
                        <a:rPr lang="en-US" sz="1200" dirty="0"/>
                        <a:t> about 25-30 K higher for 45 </a:t>
                      </a:r>
                      <a:r>
                        <a:rPr lang="en-US" sz="1200" dirty="0" err="1"/>
                        <a:t>ms</a:t>
                      </a:r>
                      <a:r>
                        <a:rPr lang="en-US" sz="1200" dirty="0"/>
                        <a:t> </a:t>
                      </a:r>
                    </a:p>
                  </a:txBody>
                  <a:tcPr marL="18288" marR="18288" marT="18288" marB="18288" anchor="ctr"/>
                </a:tc>
                <a:extLst>
                  <a:ext uri="{0D108BD9-81ED-4DB2-BD59-A6C34878D82A}">
                    <a16:rowId xmlns:a16="http://schemas.microsoft.com/office/drawing/2014/main" val="3707555891"/>
                  </a:ext>
                </a:extLst>
              </a:tr>
              <a:tr h="34097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R</a:t>
                      </a:r>
                      <a:r>
                        <a:rPr lang="en-US" sz="1200" baseline="-25000" dirty="0" err="1"/>
                        <a:t>dump</a:t>
                      </a:r>
                      <a:endParaRPr lang="en-US" sz="1200" baseline="-25000" dirty="0"/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latin typeface="Symbol" panose="05050102010706020507" pitchFamily="18" charset="2"/>
                        </a:rPr>
                        <a:t>mW</a:t>
                      </a:r>
                      <a:endParaRPr lang="en-US" sz="1200" dirty="0">
                        <a:latin typeface="Symbol" panose="05050102010706020507" pitchFamily="18" charset="2"/>
                      </a:endParaRP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150</a:t>
                      </a:r>
                      <a:endParaRPr lang="en-US" sz="1200" dirty="0">
                        <a:latin typeface="Symbol" panose="05050102010706020507" pitchFamily="18" charset="2"/>
                      </a:endParaRP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75-150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150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 Half voltage but T</a:t>
                      </a:r>
                      <a:r>
                        <a:rPr lang="en-US" sz="1200" baseline="-25000" dirty="0"/>
                        <a:t>HS</a:t>
                      </a:r>
                      <a:r>
                        <a:rPr lang="en-US" sz="1200" dirty="0"/>
                        <a:t> may increase up to 50-100K </a:t>
                      </a:r>
                    </a:p>
                  </a:txBody>
                  <a:tcPr marL="18288" marR="18288" marT="18288" marB="18288" anchor="ctr"/>
                </a:tc>
                <a:extLst>
                  <a:ext uri="{0D108BD9-81ED-4DB2-BD59-A6C34878D82A}">
                    <a16:rowId xmlns:a16="http://schemas.microsoft.com/office/drawing/2014/main" val="374733863"/>
                  </a:ext>
                </a:extLst>
              </a:tr>
              <a:tr h="340973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/>
                        <a:t>CLIQ Voltage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latin typeface="+mj-lt"/>
                        </a:rPr>
                        <a:t>V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latin typeface="Symbol" panose="05050102010706020507" pitchFamily="18" charset="2"/>
                        </a:rPr>
                        <a:t>600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/>
                        <a:t>300-1000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/>
                        <a:t>600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aseline="0" dirty="0"/>
                        <a:t> 300 V insufficient. 1000 V performance is equivalent to</a:t>
                      </a:r>
                    </a:p>
                    <a:p>
                      <a:pPr algn="l"/>
                      <a:r>
                        <a:rPr lang="en-US" sz="1200" baseline="0" dirty="0"/>
                        <a:t> dump but increases voltage and requires a special unit</a:t>
                      </a:r>
                    </a:p>
                  </a:txBody>
                  <a:tcPr marL="18288" marR="18288" marT="18288" marB="18288" anchor="ctr"/>
                </a:tc>
                <a:extLst>
                  <a:ext uri="{0D108BD9-81ED-4DB2-BD59-A6C34878D82A}">
                    <a16:rowId xmlns:a16="http://schemas.microsoft.com/office/drawing/2014/main" val="3975449101"/>
                  </a:ext>
                </a:extLst>
              </a:tr>
              <a:tr h="340973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/>
                        <a:t>Twist pitch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latin typeface="+mj-lt"/>
                        </a:rPr>
                        <a:t>mm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latin typeface="Symbol" panose="05050102010706020507" pitchFamily="18" charset="2"/>
                        </a:rPr>
                        <a:t>14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/>
                        <a:t>14-21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/>
                        <a:t>19 ± 3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aseline="0" dirty="0"/>
                        <a:t> Slight improvement in T</a:t>
                      </a:r>
                      <a:r>
                        <a:rPr lang="en-US" sz="1200" baseline="-25000" dirty="0"/>
                        <a:t>HS</a:t>
                      </a:r>
                      <a:r>
                        <a:rPr lang="en-US" sz="1200" baseline="0" dirty="0"/>
                        <a:t> for longer twist pitch</a:t>
                      </a:r>
                    </a:p>
                  </a:txBody>
                  <a:tcPr marL="18288" marR="18288" marT="18288" marB="18288" anchor="ctr"/>
                </a:tc>
                <a:extLst>
                  <a:ext uri="{0D108BD9-81ED-4DB2-BD59-A6C34878D82A}">
                    <a16:rowId xmlns:a16="http://schemas.microsoft.com/office/drawing/2014/main" val="459684094"/>
                  </a:ext>
                </a:extLst>
              </a:tr>
              <a:tr h="340973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/>
                        <a:t>Transp. length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latin typeface="+mj-lt"/>
                        </a:rPr>
                        <a:t>mm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latin typeface="Symbol" panose="05050102010706020507" pitchFamily="18" charset="2"/>
                        </a:rPr>
                        <a:t>109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/>
                        <a:t>109-160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/>
                        <a:t>155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aseline="0" dirty="0"/>
                        <a:t> Slight improvement in T</a:t>
                      </a:r>
                      <a:r>
                        <a:rPr lang="en-US" sz="1200" baseline="-25000" dirty="0"/>
                        <a:t>HS</a:t>
                      </a:r>
                      <a:r>
                        <a:rPr lang="en-US" sz="1200" baseline="0" dirty="0"/>
                        <a:t> for increased transp. length</a:t>
                      </a:r>
                    </a:p>
                  </a:txBody>
                  <a:tcPr marL="18288" marR="18288" marT="18288" marB="18288" anchor="ctr"/>
                </a:tc>
                <a:extLst>
                  <a:ext uri="{0D108BD9-81ED-4DB2-BD59-A6C34878D82A}">
                    <a16:rowId xmlns:a16="http://schemas.microsoft.com/office/drawing/2014/main" val="2417543240"/>
                  </a:ext>
                </a:extLst>
              </a:tr>
              <a:tr h="340973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/>
                        <a:t>RRR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aseline="0" dirty="0">
                        <a:latin typeface="+mj-lt"/>
                      </a:endParaRP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latin typeface="Symbol" panose="05050102010706020507" pitchFamily="18" charset="2"/>
                        </a:rPr>
                        <a:t>100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/>
                        <a:t>100-200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/>
                        <a:t>&gt;100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aseline="0" dirty="0"/>
                        <a:t> </a:t>
                      </a:r>
                      <a:r>
                        <a:rPr lang="en-US" sz="1200" dirty="0"/>
                        <a:t>T</a:t>
                      </a:r>
                      <a:r>
                        <a:rPr lang="en-US" sz="1200" baseline="-25000" dirty="0"/>
                        <a:t>HS</a:t>
                      </a:r>
                      <a:r>
                        <a:rPr lang="en-US" sz="1200" dirty="0"/>
                        <a:t> ~20 K lower for RRR 300 vs.100 (</a:t>
                      </a:r>
                      <a:r>
                        <a:rPr lang="en-US" sz="1200" dirty="0" err="1"/>
                        <a:t>HEPdipo</a:t>
                      </a:r>
                      <a:r>
                        <a:rPr lang="en-US" sz="1200" dirty="0"/>
                        <a:t> study) </a:t>
                      </a:r>
                      <a:endParaRPr lang="en-US" sz="1200" baseline="0" dirty="0"/>
                    </a:p>
                  </a:txBody>
                  <a:tcPr marL="18288" marR="18288" marT="18288" marB="18288" anchor="ctr"/>
                </a:tc>
                <a:extLst>
                  <a:ext uri="{0D108BD9-81ED-4DB2-BD59-A6C34878D82A}">
                    <a16:rowId xmlns:a16="http://schemas.microsoft.com/office/drawing/2014/main" val="1723108874"/>
                  </a:ext>
                </a:extLst>
              </a:tr>
              <a:tr h="340973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err="1"/>
                        <a:t>Transv</a:t>
                      </a:r>
                      <a:r>
                        <a:rPr lang="en-US" sz="1200" baseline="0" dirty="0"/>
                        <a:t>. Res.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µΩ</a:t>
                      </a:r>
                      <a:endParaRPr lang="en-US" sz="1200" baseline="0" dirty="0">
                        <a:latin typeface="+mj-lt"/>
                      </a:endParaRP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latin typeface="Symbol" panose="05050102010706020507" pitchFamily="18" charset="2"/>
                        </a:rPr>
                        <a:t>10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/>
                        <a:t>10-20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/>
                        <a:t>10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aseline="0" dirty="0"/>
                        <a:t> No significant effect for combined dump + CLIQ.</a:t>
                      </a:r>
                    </a:p>
                    <a:p>
                      <a:pPr algn="l"/>
                      <a:r>
                        <a:rPr lang="en-US" sz="1200" baseline="0" dirty="0"/>
                        <a:t> 20-30K increase of T</a:t>
                      </a:r>
                      <a:r>
                        <a:rPr lang="en-US" sz="1200" baseline="-25000" dirty="0"/>
                        <a:t>HS</a:t>
                      </a:r>
                      <a:r>
                        <a:rPr lang="en-US" sz="1200" baseline="0" dirty="0"/>
                        <a:t> for dump only or CLIQ only  </a:t>
                      </a:r>
                    </a:p>
                  </a:txBody>
                  <a:tcPr marL="18288" marR="18288" marT="18288" marB="18288" anchor="ctr"/>
                </a:tc>
                <a:extLst>
                  <a:ext uri="{0D108BD9-81ED-4DB2-BD59-A6C34878D82A}">
                    <a16:rowId xmlns:a16="http://schemas.microsoft.com/office/drawing/2014/main" val="19605440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0530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Sample Holder Mechanical Interface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824D4C-8DA3-483C-8599-5A7E488DBE06}"/>
              </a:ext>
            </a:extLst>
          </p:cNvPr>
          <p:cNvSpPr txBox="1"/>
          <p:nvPr/>
        </p:nvSpPr>
        <p:spPr>
          <a:xfrm>
            <a:off x="152399" y="855955"/>
            <a:ext cx="8763001" cy="2759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Main open question from the magnet design standpoint is the degree of </a:t>
            </a:r>
            <a:r>
              <a:rPr lang="en-US" sz="16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 that might need to be provided to the sample holder from the magnet structure </a:t>
            </a:r>
          </a:p>
          <a:p>
            <a:pPr marL="800100" lvl="1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SULTAN/EDIPO sample holder 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can go in contact with the test well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– however this approach has </a:t>
            </a:r>
            <a:r>
              <a:rPr lang="en-US" sz="16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limited applicability to TFD/HFVMT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(magnet cooling by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LHe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bath vs. CICC, and desired temperature range up to 50K)</a:t>
            </a:r>
          </a:p>
          <a:p>
            <a:pPr marL="800100" lvl="1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FRESCA2 sample holder is 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housed in an anti-cryostat supported at the top and bottom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– however maximum </a:t>
            </a:r>
            <a:r>
              <a:rPr lang="en-US" sz="16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E.M. torque is limited to 5 </a:t>
            </a:r>
            <a:r>
              <a:rPr lang="en-US" sz="1600" dirty="0" err="1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kNm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 rotation &lt;2°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w.r.t.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magnetic axis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Preliminary analysis shows that in principle the TFD bore can provide support with minimal effect on coil displacements or stress</a:t>
            </a:r>
          </a:p>
          <a:p>
            <a:pPr marL="800100" lvl="1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However, it is </a:t>
            </a:r>
            <a:r>
              <a:rPr lang="en-US" sz="16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difficult to predict how quench performance might be affected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D3FA94-59DD-B8EE-CC8D-E93B92D0C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489" y="3781402"/>
            <a:ext cx="2555186" cy="18697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DCFEC7-9416-44F7-7C74-B978F90BC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3279" y="3809873"/>
            <a:ext cx="2620861" cy="19047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FC4A56-D157-3B6F-B4B2-59963C410F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415" y="3669608"/>
            <a:ext cx="2908044" cy="21215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FF43274-D296-A189-D10A-04C12B77DEBA}"/>
              </a:ext>
            </a:extLst>
          </p:cNvPr>
          <p:cNvSpPr txBox="1"/>
          <p:nvPr/>
        </p:nvSpPr>
        <p:spPr>
          <a:xfrm>
            <a:off x="228600" y="5864423"/>
            <a:ext cx="24712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SULTAN/EDIPO sample holder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88EE35-5096-FB42-36BB-0379245FA0B2}"/>
              </a:ext>
            </a:extLst>
          </p:cNvPr>
          <p:cNvSpPr txBox="1"/>
          <p:nvPr/>
        </p:nvSpPr>
        <p:spPr>
          <a:xfrm>
            <a:off x="3292643" y="5864423"/>
            <a:ext cx="25587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FRESCA2 “anti-rotation” device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716E26-5E2D-A05C-AF20-032B62D2CDCA}"/>
              </a:ext>
            </a:extLst>
          </p:cNvPr>
          <p:cNvSpPr txBox="1"/>
          <p:nvPr/>
        </p:nvSpPr>
        <p:spPr>
          <a:xfrm>
            <a:off x="6488904" y="5864423"/>
            <a:ext cx="20454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TFD preliminary analysis</a:t>
            </a:r>
          </a:p>
        </p:txBody>
      </p:sp>
    </p:spTree>
    <p:extLst>
      <p:ext uri="{BB962C8B-B14F-4D97-AF65-F5344CB8AC3E}">
        <p14:creationId xmlns:p14="http://schemas.microsoft.com/office/powerpoint/2010/main" val="307776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30822"/>
            <a:ext cx="8516938" cy="5334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Risk Register (1/2)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8DFADD-D028-1C89-579D-8E9A5B69B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6655"/>
            <a:ext cx="9144000" cy="584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91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Risk Register (2/2)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E5645F-0A5E-91AA-FC4D-4C902E191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8799"/>
            <a:ext cx="9144000" cy="551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130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Risk Analysis (1/3)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7F44F91-D14F-5736-100A-D05E21667D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427742"/>
              </p:ext>
            </p:extLst>
          </p:nvPr>
        </p:nvGraphicFramePr>
        <p:xfrm>
          <a:off x="313531" y="990600"/>
          <a:ext cx="8516938" cy="51213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32644">
                  <a:extLst>
                    <a:ext uri="{9D8B030D-6E8A-4147-A177-3AD203B41FA5}">
                      <a16:colId xmlns:a16="http://schemas.microsoft.com/office/drawing/2014/main" val="971285267"/>
                    </a:ext>
                  </a:extLst>
                </a:gridCol>
                <a:gridCol w="866872">
                  <a:extLst>
                    <a:ext uri="{9D8B030D-6E8A-4147-A177-3AD203B41FA5}">
                      <a16:colId xmlns:a16="http://schemas.microsoft.com/office/drawing/2014/main" val="2844791815"/>
                    </a:ext>
                  </a:extLst>
                </a:gridCol>
                <a:gridCol w="1754269">
                  <a:extLst>
                    <a:ext uri="{9D8B030D-6E8A-4147-A177-3AD203B41FA5}">
                      <a16:colId xmlns:a16="http://schemas.microsoft.com/office/drawing/2014/main" val="2839726150"/>
                    </a:ext>
                  </a:extLst>
                </a:gridCol>
                <a:gridCol w="2568542">
                  <a:extLst>
                    <a:ext uri="{9D8B030D-6E8A-4147-A177-3AD203B41FA5}">
                      <a16:colId xmlns:a16="http://schemas.microsoft.com/office/drawing/2014/main" val="3040674299"/>
                    </a:ext>
                  </a:extLst>
                </a:gridCol>
                <a:gridCol w="1849701">
                  <a:extLst>
                    <a:ext uri="{9D8B030D-6E8A-4147-A177-3AD203B41FA5}">
                      <a16:colId xmlns:a16="http://schemas.microsoft.com/office/drawing/2014/main" val="2860391230"/>
                    </a:ext>
                  </a:extLst>
                </a:gridCol>
                <a:gridCol w="344910">
                  <a:extLst>
                    <a:ext uri="{9D8B030D-6E8A-4147-A177-3AD203B41FA5}">
                      <a16:colId xmlns:a16="http://schemas.microsoft.com/office/drawing/2014/main" val="79091259"/>
                    </a:ext>
                  </a:extLst>
                </a:gridCol>
              </a:tblGrid>
              <a:tr h="403806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u="none" strike="noStrike" dirty="0">
                          <a:effectLst/>
                        </a:rPr>
                        <a:t>WBS Category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u="none" strike="noStrike">
                          <a:effectLst/>
                        </a:rPr>
                        <a:t>Risk ID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u="none" strike="noStrike">
                          <a:effectLst/>
                        </a:rPr>
                        <a:t>Description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u="none" strike="noStrike">
                          <a:effectLst/>
                        </a:rPr>
                        <a:t>Mitigation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u="none" strike="noStrike">
                          <a:effectLst/>
                        </a:rPr>
                        <a:t>Impact 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u="none" strike="noStrike">
                          <a:effectLst/>
                        </a:rPr>
                        <a:t>Rank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extLst>
                  <a:ext uri="{0D108BD9-81ED-4DB2-BD59-A6C34878D82A}">
                    <a16:rowId xmlns:a16="http://schemas.microsoft.com/office/drawing/2014/main" val="3042149824"/>
                  </a:ext>
                </a:extLst>
              </a:tr>
              <a:tr h="203316">
                <a:tc>
                  <a:txBody>
                    <a:bodyPr/>
                    <a:lstStyle/>
                    <a:p>
                      <a:pPr algn="l" fontAlgn="t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extLst>
                  <a:ext uri="{0D108BD9-81ED-4DB2-BD59-A6C34878D82A}">
                    <a16:rowId xmlns:a16="http://schemas.microsoft.com/office/drawing/2014/main" val="2670747659"/>
                  </a:ext>
                </a:extLst>
              </a:tr>
              <a:tr h="1297878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u="none" strike="noStrike" dirty="0">
                          <a:effectLst/>
                        </a:rPr>
                        <a:t>Design and Analysis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u="none" strike="noStrike">
                          <a:effectLst/>
                        </a:rPr>
                        <a:t>R-DA-01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u="none" strike="noStrike" dirty="0">
                          <a:effectLst/>
                        </a:rPr>
                        <a:t>Magnet field and bore size requirements translate </a:t>
                      </a:r>
                      <a:r>
                        <a:rPr lang="en-US" sz="1300" u="none" strike="noStrike" dirty="0">
                          <a:solidFill>
                            <a:schemeClr val="tx1"/>
                          </a:solidFill>
                          <a:effectLst/>
                        </a:rPr>
                        <a:t>in key parameters </a:t>
                      </a:r>
                      <a:r>
                        <a:rPr lang="en-US" sz="1300" u="none" strike="noStrike" dirty="0">
                          <a:solidFill>
                            <a:srgbClr val="0033CC"/>
                          </a:solidFill>
                          <a:effectLst/>
                        </a:rPr>
                        <a:t>(e.g. coil stress) near or above established boundaries</a:t>
                      </a:r>
                      <a:endParaRPr lang="en-US" sz="1300" b="0" i="0" u="none" strike="noStrike" dirty="0">
                        <a:solidFill>
                          <a:srgbClr val="0033C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u="none" strike="noStrike" dirty="0">
                          <a:effectLst/>
                        </a:rPr>
                        <a:t>Design optimization and conductor characterization show that all magnetic, mechanical and protection parameters are within established limits up to 16 T 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u="none" strike="noStrike">
                          <a:effectLst/>
                        </a:rPr>
                        <a:t>Operating field will be based on feedback from magnet test and may be lower than 15 T target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u="none" strike="noStrike" dirty="0">
                          <a:effectLst/>
                        </a:rPr>
                        <a:t>L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4398101"/>
                  </a:ext>
                </a:extLst>
              </a:tr>
              <a:tr h="804785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u="none" strike="noStrike">
                          <a:effectLst/>
                        </a:rPr>
                        <a:t>Design and Analysis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u="none" strike="noStrike">
                          <a:effectLst/>
                        </a:rPr>
                        <a:t>R-DA-02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u="none" strike="noStrike" dirty="0">
                          <a:effectLst/>
                        </a:rPr>
                        <a:t>Complexity of </a:t>
                      </a:r>
                      <a:r>
                        <a:rPr lang="en-US" sz="1300" u="none" strike="noStrike" dirty="0">
                          <a:solidFill>
                            <a:srgbClr val="0033CC"/>
                          </a:solidFill>
                          <a:effectLst/>
                        </a:rPr>
                        <a:t>engineering design </a:t>
                      </a:r>
                      <a:r>
                        <a:rPr lang="en-US" sz="1300" u="none" strike="noStrike" dirty="0">
                          <a:effectLst/>
                        </a:rPr>
                        <a:t>requires more effort than anticipated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u="none" strike="noStrike" dirty="0">
                          <a:effectLst/>
                        </a:rPr>
                        <a:t>Closely following FRESCA2 design approach, and taking advantage of available experience at CEA/CERN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u="none" strike="noStrike" dirty="0">
                          <a:effectLst/>
                        </a:rPr>
                        <a:t>Increased cost and schedule delays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u="none" strike="noStrike" dirty="0">
                          <a:effectLst/>
                        </a:rPr>
                        <a:t>M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8128409"/>
                  </a:ext>
                </a:extLst>
              </a:tr>
              <a:tr h="1406254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u="none" strike="noStrike">
                          <a:effectLst/>
                        </a:rPr>
                        <a:t>Conductor and Cable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>
                    <a:solidFill>
                      <a:srgbClr val="EAE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u="none" strike="noStrike">
                          <a:effectLst/>
                        </a:rPr>
                        <a:t>R-CC-01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>
                    <a:solidFill>
                      <a:srgbClr val="EAEE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u="none" strike="noStrike" dirty="0">
                          <a:effectLst/>
                        </a:rPr>
                        <a:t>Wire performance: </a:t>
                      </a:r>
                      <a:r>
                        <a:rPr lang="en-US" sz="1300" u="none" strike="noStrike" dirty="0">
                          <a:solidFill>
                            <a:srgbClr val="0033CC"/>
                          </a:solidFill>
                          <a:effectLst/>
                        </a:rPr>
                        <a:t>limited experience with the 162/169 layout </a:t>
                      </a:r>
                      <a:r>
                        <a:rPr lang="en-US" sz="1300" u="none" strike="noStrike" dirty="0">
                          <a:effectLst/>
                        </a:rPr>
                        <a:t>selected for stability with large strand diameter (to limit cable aspect ratio)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>
                    <a:solidFill>
                      <a:srgbClr val="EAEE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u="none" strike="noStrike" dirty="0">
                          <a:effectLst/>
                        </a:rPr>
                        <a:t>Procurements by CERN (50 km) and TFD prototype (20 km) orders with identical design; detailed characterization of samples from both and formal review (WSR).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>
                    <a:solidFill>
                      <a:srgbClr val="EAEE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u="none" strike="noStrike" dirty="0">
                          <a:effectLst/>
                        </a:rPr>
                        <a:t>Reduced margin if </a:t>
                      </a:r>
                      <a:r>
                        <a:rPr lang="en-US" sz="1300" u="none" strike="noStrike" dirty="0" err="1">
                          <a:effectLst/>
                        </a:rPr>
                        <a:t>Jc</a:t>
                      </a:r>
                      <a:r>
                        <a:rPr lang="en-US" sz="1300" u="none" strike="noStrike" dirty="0">
                          <a:effectLst/>
                        </a:rPr>
                        <a:t>/RRR are found to be at the </a:t>
                      </a:r>
                      <a:r>
                        <a:rPr lang="en-US" sz="1300" u="none" strike="noStrike" dirty="0" err="1">
                          <a:effectLst/>
                        </a:rPr>
                        <a:t>the</a:t>
                      </a:r>
                      <a:r>
                        <a:rPr lang="en-US" sz="1300" u="none" strike="noStrike" dirty="0">
                          <a:effectLst/>
                        </a:rPr>
                        <a:t> lower end of the specs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>
                    <a:solidFill>
                      <a:srgbClr val="EAE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u="none" strike="noStrike" dirty="0">
                          <a:effectLst/>
                        </a:rPr>
                        <a:t>L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9882033"/>
                  </a:ext>
                </a:extLst>
              </a:tr>
              <a:tr h="1005275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u="none" strike="noStrike" dirty="0">
                          <a:effectLst/>
                        </a:rPr>
                        <a:t>Conductor and Cable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>
                    <a:solidFill>
                      <a:srgbClr val="EAE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u="none" strike="noStrike" dirty="0">
                          <a:effectLst/>
                        </a:rPr>
                        <a:t>R-CC-03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>
                    <a:solidFill>
                      <a:srgbClr val="EAEE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u="none" strike="noStrike" dirty="0">
                          <a:solidFill>
                            <a:srgbClr val="0033CC"/>
                          </a:solidFill>
                          <a:effectLst/>
                        </a:rPr>
                        <a:t>Fabrication of long cable units: </a:t>
                      </a:r>
                      <a:r>
                        <a:rPr lang="en-US" sz="1300" u="none" strike="noStrike" dirty="0">
                          <a:effectLst/>
                        </a:rPr>
                        <a:t>yield and/or quality is lower than expected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>
                    <a:solidFill>
                      <a:srgbClr val="EAEE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u="none" strike="noStrike" dirty="0">
                          <a:effectLst/>
                        </a:rPr>
                        <a:t>Prior to production cable runs: (1) parameter optimization, infrastructure upgrades, and long UL validation using copper/</a:t>
                      </a:r>
                      <a:r>
                        <a:rPr lang="en-US" sz="1300" u="none" strike="noStrike" dirty="0" err="1">
                          <a:effectLst/>
                        </a:rPr>
                        <a:t>NbTi</a:t>
                      </a:r>
                      <a:r>
                        <a:rPr lang="en-US" sz="1300" u="none" strike="noStrike" dirty="0">
                          <a:effectLst/>
                        </a:rPr>
                        <a:t> wire; (2) formally review results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>
                    <a:solidFill>
                      <a:srgbClr val="EAEE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u="none" strike="noStrike">
                          <a:effectLst/>
                        </a:rPr>
                        <a:t>Significant cost increase if additional cable ULs are required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>
                    <a:solidFill>
                      <a:srgbClr val="EAE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u="none" strike="noStrike" dirty="0">
                          <a:effectLst/>
                        </a:rPr>
                        <a:t>H</a:t>
                      </a:r>
                      <a:endParaRPr lang="en-US" sz="13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84988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6036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Risk Analysis (2/3)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7F44F91-D14F-5736-100A-D05E21667D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6009754"/>
              </p:ext>
            </p:extLst>
          </p:nvPr>
        </p:nvGraphicFramePr>
        <p:xfrm>
          <a:off x="377682" y="838200"/>
          <a:ext cx="8516937" cy="53507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7718">
                  <a:extLst>
                    <a:ext uri="{9D8B030D-6E8A-4147-A177-3AD203B41FA5}">
                      <a16:colId xmlns:a16="http://schemas.microsoft.com/office/drawing/2014/main" val="971285267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844791815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83972615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40674299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860391230"/>
                    </a:ext>
                  </a:extLst>
                </a:gridCol>
                <a:gridCol w="436419">
                  <a:extLst>
                    <a:ext uri="{9D8B030D-6E8A-4147-A177-3AD203B41FA5}">
                      <a16:colId xmlns:a16="http://schemas.microsoft.com/office/drawing/2014/main" val="79091259"/>
                    </a:ext>
                  </a:extLst>
                </a:gridCol>
              </a:tblGrid>
              <a:tr h="5866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effectLst/>
                        </a:rPr>
                        <a:t>WBS Category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Risk ID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Description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Mitigation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Impact 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Rank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extLst>
                  <a:ext uri="{0D108BD9-81ED-4DB2-BD59-A6C34878D82A}">
                    <a16:rowId xmlns:a16="http://schemas.microsoft.com/office/drawing/2014/main" val="3042149824"/>
                  </a:ext>
                </a:extLst>
              </a:tr>
              <a:tr h="58661">
                <a:tc>
                  <a:txBody>
                    <a:bodyPr/>
                    <a:lstStyle/>
                    <a:p>
                      <a:pPr algn="l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extLst>
                  <a:ext uri="{0D108BD9-81ED-4DB2-BD59-A6C34878D82A}">
                    <a16:rowId xmlns:a16="http://schemas.microsoft.com/office/drawing/2014/main" val="2670747659"/>
                  </a:ext>
                </a:extLst>
              </a:tr>
              <a:tr h="18101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effectLst/>
                        </a:rPr>
                        <a:t>Coil Parts and Fabrication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 dirty="0">
                          <a:effectLst/>
                        </a:rPr>
                        <a:t>R-CF-04 and </a:t>
                      </a:r>
                    </a:p>
                    <a:p>
                      <a:pPr algn="ctr" fontAlgn="t"/>
                      <a:r>
                        <a:rPr lang="en-US" sz="1400" u="none" strike="noStrike" dirty="0">
                          <a:effectLst/>
                        </a:rPr>
                        <a:t>R-SA-03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effectLst/>
                        </a:rPr>
                        <a:t>Fail to select vendors to </a:t>
                      </a:r>
                      <a:r>
                        <a:rPr lang="en-US" sz="1400" u="none" strike="noStrike" dirty="0">
                          <a:solidFill>
                            <a:srgbClr val="0033CC"/>
                          </a:solidFill>
                          <a:effectLst/>
                        </a:rPr>
                        <a:t>procure key coil/structure components</a:t>
                      </a:r>
                      <a:r>
                        <a:rPr lang="en-US" sz="1400" u="none" strike="noStrike" dirty="0">
                          <a:effectLst/>
                        </a:rPr>
                        <a:t> meeting specification and within acceptable cost and timeline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effectLst/>
                        </a:rPr>
                        <a:t>Preliminary drawings generated for all key components, requested quotes, identified at least one vendor that meets requirements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>
                          <a:effectLst/>
                        </a:rPr>
                        <a:t>Procurement has not started: risk of significant price increases, schedule delays or insufficient quality of components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318944"/>
                  </a:ext>
                </a:extLst>
              </a:tr>
              <a:tr h="128495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>
                          <a:effectLst/>
                        </a:rPr>
                        <a:t>Coil Parts and Fabrication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R-CF-05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effectLst/>
                        </a:rPr>
                        <a:t>Availability of highly </a:t>
                      </a:r>
                      <a:r>
                        <a:rPr lang="en-US" sz="1400" u="none" strike="noStrike" dirty="0">
                          <a:solidFill>
                            <a:srgbClr val="0033CC"/>
                          </a:solidFill>
                          <a:effectLst/>
                        </a:rPr>
                        <a:t>skilled technicians </a:t>
                      </a:r>
                      <a:r>
                        <a:rPr lang="en-US" sz="1400" u="none" strike="noStrike" dirty="0">
                          <a:effectLst/>
                        </a:rPr>
                        <a:t>to successfully fabricate complex Nb3Sn coils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>
                          <a:effectLst/>
                        </a:rPr>
                        <a:t>Continued effort to develop and cross-train technical team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>
                          <a:effectLst/>
                        </a:rPr>
                        <a:t>Technician selection and training requires significant time and investment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 dirty="0">
                          <a:effectLst/>
                        </a:rPr>
                        <a:t>H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1511930"/>
                  </a:ext>
                </a:extLst>
              </a:tr>
              <a:tr h="175983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effectLst/>
                        </a:rPr>
                        <a:t>Coil Parts and Fabrication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R-CF-07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solidFill>
                            <a:srgbClr val="0033CC"/>
                          </a:solidFill>
                          <a:effectLst/>
                        </a:rPr>
                        <a:t>Feedback from prototype coil </a:t>
                      </a:r>
                      <a:r>
                        <a:rPr lang="en-US" sz="1400" u="none" strike="noStrike" dirty="0">
                          <a:effectLst/>
                        </a:rPr>
                        <a:t>leads to changes in component design or fabrication process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>
                          <a:effectLst/>
                        </a:rPr>
                        <a:t>Delay procurement of components for later coils until prototype coil completion; adopt proven FRESCA2 solutions to minimize risk of significant revisions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>
                          <a:effectLst/>
                        </a:rPr>
                        <a:t>Need to modify procured parts or procure additional parts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874981"/>
                  </a:ext>
                </a:extLst>
              </a:tr>
              <a:tr h="175983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>
                          <a:effectLst/>
                        </a:rPr>
                        <a:t>Structure and Assembly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 dirty="0">
                          <a:effectLst/>
                        </a:rPr>
                        <a:t>R-SA-01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effectLst/>
                        </a:rPr>
                        <a:t>Implement </a:t>
                      </a:r>
                      <a:r>
                        <a:rPr lang="en-US" sz="1400" u="none" strike="noStrike" dirty="0">
                          <a:solidFill>
                            <a:srgbClr val="0033CC"/>
                          </a:solidFill>
                          <a:effectLst/>
                        </a:rPr>
                        <a:t>pre-load for 15+ T operation </a:t>
                      </a:r>
                      <a:r>
                        <a:rPr lang="en-US" sz="1400" u="none" strike="noStrike" dirty="0">
                          <a:effectLst/>
                        </a:rPr>
                        <a:t>while avoiding excessive coil stress and conductor damage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>
                          <a:effectLst/>
                        </a:rPr>
                        <a:t>Plan includes a dummy coil assembly/cooldown to verify instrumentation and analysis predictions; and two assembly cycles to safely approach target preload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>
                          <a:effectLst/>
                        </a:rPr>
                        <a:t>Additional cycles of assembly and test required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 dirty="0">
                          <a:effectLst/>
                        </a:rPr>
                        <a:t>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49438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2566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Risk Analysis (3/3)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7F44F91-D14F-5736-100A-D05E21667D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4755345"/>
              </p:ext>
            </p:extLst>
          </p:nvPr>
        </p:nvGraphicFramePr>
        <p:xfrm>
          <a:off x="83057" y="721468"/>
          <a:ext cx="8832344" cy="55669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0319">
                  <a:extLst>
                    <a:ext uri="{9D8B030D-6E8A-4147-A177-3AD203B41FA5}">
                      <a16:colId xmlns:a16="http://schemas.microsoft.com/office/drawing/2014/main" val="971285267"/>
                    </a:ext>
                  </a:extLst>
                </a:gridCol>
                <a:gridCol w="637124">
                  <a:extLst>
                    <a:ext uri="{9D8B030D-6E8A-4147-A177-3AD203B41FA5}">
                      <a16:colId xmlns:a16="http://schemas.microsoft.com/office/drawing/2014/main" val="2844791815"/>
                    </a:ext>
                  </a:extLst>
                </a:gridCol>
                <a:gridCol w="2143205">
                  <a:extLst>
                    <a:ext uri="{9D8B030D-6E8A-4147-A177-3AD203B41FA5}">
                      <a16:colId xmlns:a16="http://schemas.microsoft.com/office/drawing/2014/main" val="2839726150"/>
                    </a:ext>
                  </a:extLst>
                </a:gridCol>
                <a:gridCol w="2594873">
                  <a:extLst>
                    <a:ext uri="{9D8B030D-6E8A-4147-A177-3AD203B41FA5}">
                      <a16:colId xmlns:a16="http://schemas.microsoft.com/office/drawing/2014/main" val="3040674299"/>
                    </a:ext>
                  </a:extLst>
                </a:gridCol>
                <a:gridCol w="1868662">
                  <a:extLst>
                    <a:ext uri="{9D8B030D-6E8A-4147-A177-3AD203B41FA5}">
                      <a16:colId xmlns:a16="http://schemas.microsoft.com/office/drawing/2014/main" val="2860391230"/>
                    </a:ext>
                  </a:extLst>
                </a:gridCol>
                <a:gridCol w="498161">
                  <a:extLst>
                    <a:ext uri="{9D8B030D-6E8A-4147-A177-3AD203B41FA5}">
                      <a16:colId xmlns:a16="http://schemas.microsoft.com/office/drawing/2014/main" val="79091259"/>
                    </a:ext>
                  </a:extLst>
                </a:gridCol>
              </a:tblGrid>
              <a:tr h="58661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u="none" strike="noStrike" dirty="0">
                          <a:effectLst/>
                        </a:rPr>
                        <a:t>WBS Category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u="none" strike="noStrike">
                          <a:effectLst/>
                        </a:rPr>
                        <a:t>Risk ID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u="none" strike="noStrike">
                          <a:effectLst/>
                        </a:rPr>
                        <a:t>Description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u="none" strike="noStrike" dirty="0">
                          <a:effectLst/>
                        </a:rPr>
                        <a:t>Mitigation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u="none" strike="noStrike">
                          <a:effectLst/>
                        </a:rPr>
                        <a:t>Impact 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u="none" strike="noStrike">
                          <a:effectLst/>
                        </a:rPr>
                        <a:t>Rank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extLst>
                  <a:ext uri="{0D108BD9-81ED-4DB2-BD59-A6C34878D82A}">
                    <a16:rowId xmlns:a16="http://schemas.microsoft.com/office/drawing/2014/main" val="3042149824"/>
                  </a:ext>
                </a:extLst>
              </a:tr>
              <a:tr h="58661">
                <a:tc>
                  <a:txBody>
                    <a:bodyPr/>
                    <a:lstStyle/>
                    <a:p>
                      <a:pPr algn="l" fontAlgn="t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extLst>
                  <a:ext uri="{0D108BD9-81ED-4DB2-BD59-A6C34878D82A}">
                    <a16:rowId xmlns:a16="http://schemas.microsoft.com/office/drawing/2014/main" val="2670747659"/>
                  </a:ext>
                </a:extLst>
              </a:tr>
              <a:tr h="197771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u="none" strike="noStrike" dirty="0">
                          <a:effectLst/>
                        </a:rPr>
                        <a:t>Project Management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u="none" strike="noStrike">
                          <a:effectLst/>
                        </a:rPr>
                        <a:t>R-PM-02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u="none" strike="noStrike" dirty="0">
                          <a:effectLst/>
                        </a:rPr>
                        <a:t>Scope </a:t>
                      </a:r>
                      <a:r>
                        <a:rPr lang="en-US" sz="1300" u="none" strike="noStrike" dirty="0">
                          <a:solidFill>
                            <a:srgbClr val="0033CC"/>
                          </a:solidFill>
                          <a:effectLst/>
                        </a:rPr>
                        <a:t>redundancy included in project plan (extra coils, assembly and test cycles) </a:t>
                      </a:r>
                      <a:r>
                        <a:rPr lang="en-US" sz="1300" u="none" strike="noStrike" dirty="0">
                          <a:effectLst/>
                        </a:rPr>
                        <a:t>insufficient to meet project goals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u="none" strike="noStrike" dirty="0">
                          <a:effectLst/>
                        </a:rPr>
                        <a:t>Ongoing discussions with DOE to assign contingency funds to the project; regularly monitor projected cost to completion based on updated status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u="none" strike="noStrike">
                          <a:effectLst/>
                        </a:rPr>
                        <a:t>Require additional funding or scope modifications in the later stages of the project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u="none" strike="noStrike" dirty="0">
                          <a:effectLst/>
                        </a:rPr>
                        <a:t>M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2718193"/>
                  </a:ext>
                </a:extLst>
              </a:tr>
              <a:tr h="567781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u="none" strike="noStrike" dirty="0">
                          <a:effectLst/>
                        </a:rPr>
                        <a:t>Facility Integration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>
                    <a:solidFill>
                      <a:srgbClr val="EAE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u="none" strike="noStrike">
                          <a:effectLst/>
                        </a:rPr>
                        <a:t>R-FI-01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>
                    <a:solidFill>
                      <a:srgbClr val="EAEE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u="none" strike="noStrike" dirty="0">
                          <a:solidFill>
                            <a:srgbClr val="0033CC"/>
                          </a:solidFill>
                          <a:effectLst/>
                        </a:rPr>
                        <a:t>Test conditions </a:t>
                      </a:r>
                      <a:r>
                        <a:rPr lang="en-US" sz="1300" u="none" strike="noStrike" dirty="0">
                          <a:effectLst/>
                        </a:rPr>
                        <a:t>not yet finalized (e.g. geometry of sample holder, current/field orientation, temperature range for individual configurations)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>
                    <a:solidFill>
                      <a:srgbClr val="EAEE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u="none" strike="noStrike" dirty="0">
                          <a:effectLst/>
                        </a:rPr>
                        <a:t>Ongoing discussions with stakeholders (test facility team, users, HEP/FES offices, EOC)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>
                    <a:solidFill>
                      <a:srgbClr val="EAEE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u="none" strike="noStrike">
                          <a:effectLst/>
                        </a:rPr>
                        <a:t>Magnet/facility design may not be fully optimized to support testing program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>
                    <a:solidFill>
                      <a:srgbClr val="EAE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u="none" strike="noStrike" dirty="0">
                          <a:effectLst/>
                        </a:rPr>
                        <a:t>H</a:t>
                      </a:r>
                      <a:endParaRPr lang="en-US" sz="13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2265226"/>
                  </a:ext>
                </a:extLst>
              </a:tr>
              <a:tr h="181011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u="none" strike="noStrike">
                          <a:effectLst/>
                        </a:rPr>
                        <a:t>Facility Integration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u="none" strike="noStrike">
                          <a:effectLst/>
                        </a:rPr>
                        <a:t>R-FI-02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u="none" strike="noStrike" dirty="0">
                          <a:effectLst/>
                        </a:rPr>
                        <a:t>Sample </a:t>
                      </a:r>
                      <a:r>
                        <a:rPr lang="en-US" sz="1300" u="none" strike="noStrike" dirty="0">
                          <a:solidFill>
                            <a:srgbClr val="0033CC"/>
                          </a:solidFill>
                          <a:effectLst/>
                        </a:rPr>
                        <a:t>holder may need to be mechanically supported by magnet structure/bore</a:t>
                      </a:r>
                      <a:endParaRPr lang="en-US" sz="1300" b="0" i="0" u="none" strike="noStrike" dirty="0">
                        <a:solidFill>
                          <a:srgbClr val="0033C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u="none" strike="noStrike" dirty="0">
                          <a:effectLst/>
                        </a:rPr>
                        <a:t>Performed analysis to assess the impact of forces from the sample holder to the bore on coil and structure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u="none" strike="noStrike">
                          <a:effectLst/>
                        </a:rPr>
                        <a:t>No significant impact based on analysis, but additional performance risks e.g. sample quench causing magnet quench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u="none" strike="noStrike" dirty="0">
                          <a:effectLst/>
                        </a:rPr>
                        <a:t>L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3373071"/>
                  </a:ext>
                </a:extLst>
              </a:tr>
              <a:tr h="181011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u="none" strike="noStrike" dirty="0">
                          <a:effectLst/>
                        </a:rPr>
                        <a:t>Magnet Qualification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u="none" strike="noStrike">
                          <a:effectLst/>
                        </a:rPr>
                        <a:t>R-MQ-01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u="none" strike="noStrike" dirty="0">
                          <a:effectLst/>
                        </a:rPr>
                        <a:t>Damage in preparation for, or during</a:t>
                      </a:r>
                      <a:r>
                        <a:rPr lang="en-US" sz="1300" u="none" strike="noStrike" dirty="0">
                          <a:solidFill>
                            <a:srgbClr val="0033CC"/>
                          </a:solidFill>
                          <a:effectLst/>
                        </a:rPr>
                        <a:t>, shipment of the magnet</a:t>
                      </a:r>
                      <a:r>
                        <a:rPr lang="en-US" sz="1300" u="none" strike="noStrike" dirty="0">
                          <a:effectLst/>
                        </a:rPr>
                        <a:t> from LBNL to FNAL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u="none" strike="noStrike" dirty="0">
                          <a:effectLst/>
                        </a:rPr>
                        <a:t>Follow approach used for AUP shipments, including specially designed shipping crate, active accelerometer readings, and dedicated air-ride truck.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u="none" strike="noStrike">
                          <a:effectLst/>
                        </a:rPr>
                        <a:t>Damage to magnet would jeapardize whole project.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u="none" strike="noStrike" dirty="0">
                          <a:effectLst/>
                        </a:rPr>
                        <a:t>M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027946"/>
                  </a:ext>
                </a:extLst>
              </a:tr>
              <a:tr h="181570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u="none" strike="noStrike" dirty="0">
                          <a:effectLst/>
                        </a:rPr>
                        <a:t>Magnet Qualification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u="none" strike="noStrike">
                          <a:effectLst/>
                        </a:rPr>
                        <a:t>R-MQ-04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u="none" strike="noStrike" dirty="0">
                          <a:solidFill>
                            <a:srgbClr val="0033CC"/>
                          </a:solidFill>
                          <a:effectLst/>
                        </a:rPr>
                        <a:t>Mechanical interactions magnet/facility</a:t>
                      </a:r>
                      <a:endParaRPr lang="en-US" sz="1300" b="0" i="0" u="none" strike="noStrike" dirty="0">
                        <a:solidFill>
                          <a:srgbClr val="0033C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u="none" strike="noStrike" dirty="0">
                          <a:effectLst/>
                        </a:rPr>
                        <a:t>Shielding of magnet leak flux optimized for cost using a balance of cold iron yoke and warm shields outside cryostat.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u="none" strike="noStrike" dirty="0">
                          <a:effectLst/>
                        </a:rPr>
                        <a:t>Potential damage to test infrastructure due to magnet movement off-center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u="none" strike="noStrike" dirty="0">
                          <a:effectLst/>
                        </a:rPr>
                        <a:t>L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3" marR="2793" marT="279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72351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419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BD846F-B70B-4F61-4E4F-3EE066405FB5}"/>
              </a:ext>
            </a:extLst>
          </p:cNvPr>
          <p:cNvSpPr txBox="1"/>
          <p:nvPr/>
        </p:nvSpPr>
        <p:spPr>
          <a:xfrm>
            <a:off x="671176" y="1289953"/>
            <a:ext cx="780164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Magnet </a:t>
            </a:r>
            <a:r>
              <a:rPr lang="en-US" sz="19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performance targets and design constraints have been defined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based on user input and in agreement with the Fermilab test facility team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Interfaces are being tracked and will </a:t>
            </a:r>
            <a:r>
              <a:rPr lang="en-US" sz="19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evolve in formal documents as the designs of magnet and facility are finalized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Several planned intermediate tests will allow to </a:t>
            </a:r>
            <a:r>
              <a:rPr lang="en-US" sz="19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verify key aspects of the installation and operation in HFVMTF prior to final installation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Main </a:t>
            </a: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 features and specifications have been defined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taking into account previous studies (e.g. HEPdipo) and further analysis for TFD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risk register has been compiled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to better capture and track information from project plan and feedback from reviews, IPT and EOC meetings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Main concerns are in the areas of </a:t>
            </a: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resource/infrastructure availability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for engineering design and fabrication, and full definition of the </a:t>
            </a: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sample test configurations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 and their possible implications on the magnet design </a:t>
            </a:r>
          </a:p>
        </p:txBody>
      </p:sp>
    </p:spTree>
    <p:extLst>
      <p:ext uri="{BB962C8B-B14F-4D97-AF65-F5344CB8AC3E}">
        <p14:creationId xmlns:p14="http://schemas.microsoft.com/office/powerpoint/2010/main" val="2892348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Presentation Outline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8E17FA-CFDE-ABD2-B29E-0B9B1E8E83B6}"/>
              </a:ext>
            </a:extLst>
          </p:cNvPr>
          <p:cNvSpPr txBox="1"/>
          <p:nvPr/>
        </p:nvSpPr>
        <p:spPr>
          <a:xfrm>
            <a:off x="1295400" y="1524000"/>
            <a:ext cx="70866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TFD-HFVMTF Interfaces</a:t>
            </a:r>
          </a:p>
          <a:p>
            <a:pPr marL="914400" lvl="1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Interface development and documentation</a:t>
            </a:r>
          </a:p>
          <a:p>
            <a:pPr marL="914400" lvl="1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Magnet integration in cryostat</a:t>
            </a:r>
          </a:p>
          <a:p>
            <a:pPr marL="914400" lvl="1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Magnet tests in HFVMTF prior to final installation</a:t>
            </a:r>
          </a:p>
          <a:p>
            <a:pPr marL="914400" lvl="1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Quench protection</a:t>
            </a:r>
          </a:p>
          <a:p>
            <a:pPr marL="914400" lvl="1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Interactions between magnet and sample holder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Risk register</a:t>
            </a:r>
          </a:p>
          <a:p>
            <a:pPr marL="914400" lvl="1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Overview</a:t>
            </a:r>
          </a:p>
          <a:p>
            <a:pPr marL="914400" lvl="1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Specific examples relevant to PDR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41474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TFD-HFVMTF Interfaces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124561-E993-C17B-33AC-D20C479C5AD9}"/>
              </a:ext>
            </a:extLst>
          </p:cNvPr>
          <p:cNvSpPr txBox="1"/>
          <p:nvPr/>
        </p:nvSpPr>
        <p:spPr>
          <a:xfrm>
            <a:off x="152400" y="838200"/>
            <a:ext cx="8763001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Main interfaces between TFD and HFVMTF: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Mechanical/electrical </a:t>
            </a:r>
            <a:r>
              <a:rPr lang="en-US" sz="2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installation in cryostat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Quench protection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system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Interactions between </a:t>
            </a:r>
            <a:r>
              <a:rPr lang="en-US" sz="2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 and sample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Several intermediate qualification tests are planned and will provide opportunities to verify and optimize key interfaces prior to final installation: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TFD </a:t>
            </a:r>
            <a:r>
              <a:rPr lang="en-US" sz="2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mechanical model with dummy coils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Magnet goals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 test assembly/loading; compare strain gauge data with mechanical analysis (assembly, cool-down)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Facility goals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 test mechanical installation in cryostat; DAQ (strain gauges); magnet temperature uniformity during cool-down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Two </a:t>
            </a:r>
            <a:r>
              <a:rPr lang="en-US" sz="2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 cold tests, including thermal cycles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Magnet goals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 demonstrate and optimize quench performance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Facility goals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 magnet mechanical and electrical installation; powering, instrumentation/DAQ, quench protection </a:t>
            </a:r>
          </a:p>
        </p:txBody>
      </p:sp>
    </p:spTree>
    <p:extLst>
      <p:ext uri="{BB962C8B-B14F-4D97-AF65-F5344CB8AC3E}">
        <p14:creationId xmlns:p14="http://schemas.microsoft.com/office/powerpoint/2010/main" val="258891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HFVMTF Parameters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5DA4AF-94A7-9F93-D941-686399C1CE14}"/>
              </a:ext>
            </a:extLst>
          </p:cNvPr>
          <p:cNvSpPr txBox="1"/>
          <p:nvPr/>
        </p:nvSpPr>
        <p:spPr>
          <a:xfrm>
            <a:off x="457200" y="5815556"/>
            <a:ext cx="8229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/>
              <a:t>Reference</a:t>
            </a:r>
            <a:r>
              <a:rPr lang="en-US" sz="1600" dirty="0"/>
              <a:t>: G. Velev et al., “</a:t>
            </a:r>
            <a:r>
              <a:rPr lang="en-US" sz="1600" i="1" dirty="0"/>
              <a:t>Status of the High Field Cable Test Facility at Fermilab”</a:t>
            </a:r>
            <a:r>
              <a:rPr lang="en-US" sz="1600" dirty="0"/>
              <a:t>, ASC 2022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A6227AE6-2FA8-EDD2-622F-835B090C56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042444"/>
            <a:ext cx="3351180" cy="4596356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97F1A84-7EB7-B9D4-58FE-38642C99CA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9408767"/>
              </p:ext>
            </p:extLst>
          </p:nvPr>
        </p:nvGraphicFramePr>
        <p:xfrm>
          <a:off x="381001" y="1042444"/>
          <a:ext cx="4876800" cy="4302393"/>
        </p:xfrm>
        <a:graphic>
          <a:graphicData uri="http://schemas.openxmlformats.org/drawingml/2006/table">
            <a:tbl>
              <a:tblPr firstRow="1" bandRow="1" bandCol="1">
                <a:solidFill>
                  <a:schemeClr val="bg1"/>
                </a:solidFill>
              </a:tblPr>
              <a:tblGrid>
                <a:gridCol w="3675611">
                  <a:extLst>
                    <a:ext uri="{9D8B030D-6E8A-4147-A177-3AD203B41FA5}">
                      <a16:colId xmlns:a16="http://schemas.microsoft.com/office/drawing/2014/main" val="1422705752"/>
                    </a:ext>
                  </a:extLst>
                </a:gridCol>
                <a:gridCol w="1201189">
                  <a:extLst>
                    <a:ext uri="{9D8B030D-6E8A-4147-A177-3AD203B41FA5}">
                      <a16:colId xmlns:a16="http://schemas.microsoft.com/office/drawing/2014/main" val="436037805"/>
                    </a:ext>
                  </a:extLst>
                </a:gridCol>
              </a:tblGrid>
              <a:tr h="422639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1600" b="0" cap="none" spc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Parameter </a:t>
                      </a:r>
                    </a:p>
                  </a:txBody>
                  <a:tcPr marL="130026" marR="75015" marT="100020" marB="100020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1600" b="0" cap="none" spc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Value</a:t>
                      </a:r>
                    </a:p>
                  </a:txBody>
                  <a:tcPr marL="130026" marR="75015" marT="100020" marB="100020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486061"/>
                  </a:ext>
                </a:extLst>
              </a:tr>
              <a:tr h="422639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Background Dipole Field</a:t>
                      </a:r>
                    </a:p>
                  </a:txBody>
                  <a:tcPr marL="130026" marR="75015" marT="100020" marB="100020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 T</a:t>
                      </a:r>
                    </a:p>
                  </a:txBody>
                  <a:tcPr marL="130026" marR="75015" marT="100020" marB="10002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6785286"/>
                  </a:ext>
                </a:extLst>
              </a:tr>
              <a:tr h="422639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Minimum Operational Temperature</a:t>
                      </a:r>
                    </a:p>
                  </a:txBody>
                  <a:tcPr marL="130026" marR="75015" marT="100020" marB="10002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1.9 K</a:t>
                      </a:r>
                    </a:p>
                  </a:txBody>
                  <a:tcPr marL="130026" marR="75015" marT="100020" marB="10002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6475502"/>
                  </a:ext>
                </a:extLst>
              </a:tr>
              <a:tr h="422639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Maximum Magnet Diameter</a:t>
                      </a:r>
                    </a:p>
                  </a:txBody>
                  <a:tcPr marL="130026" marR="75015" marT="100020" marB="100020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1.3 m</a:t>
                      </a:r>
                    </a:p>
                  </a:txBody>
                  <a:tcPr marL="130026" marR="75015" marT="100020" marB="10002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9261405"/>
                  </a:ext>
                </a:extLst>
              </a:tr>
              <a:tr h="422639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Maximum Magnet Length</a:t>
                      </a:r>
                    </a:p>
                  </a:txBody>
                  <a:tcPr marL="130026" marR="75015" marT="100020" marB="10002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3.0 m</a:t>
                      </a:r>
                    </a:p>
                  </a:txBody>
                  <a:tcPr marL="130026" marR="75015" marT="100020" marB="10002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881872"/>
                  </a:ext>
                </a:extLst>
              </a:tr>
              <a:tr h="422639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Maximum Stored Energy</a:t>
                      </a:r>
                    </a:p>
                  </a:txBody>
                  <a:tcPr marL="130026" marR="75015" marT="100020" marB="100020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 MJ</a:t>
                      </a:r>
                    </a:p>
                  </a:txBody>
                  <a:tcPr marL="130026" marR="75015" marT="100020" marB="10002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6652855"/>
                  </a:ext>
                </a:extLst>
              </a:tr>
              <a:tr h="422639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Maximum Weight</a:t>
                      </a:r>
                    </a:p>
                  </a:txBody>
                  <a:tcPr marL="130026" marR="75015" marT="100020" marB="10002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 t</a:t>
                      </a:r>
                    </a:p>
                  </a:txBody>
                  <a:tcPr marL="130026" marR="75015" marT="100020" marB="10002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0043717"/>
                  </a:ext>
                </a:extLst>
              </a:tr>
              <a:tr h="422639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Test Sample Temperature  </a:t>
                      </a:r>
                    </a:p>
                  </a:txBody>
                  <a:tcPr marL="130026" marR="75015" marT="100020" marB="100020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4.5-50.0 K</a:t>
                      </a:r>
                    </a:p>
                  </a:txBody>
                  <a:tcPr marL="130026" marR="75015" marT="100020" marB="10002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0895689"/>
                  </a:ext>
                </a:extLst>
              </a:tr>
              <a:tr h="422639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Max. Test Sample Current (direct)</a:t>
                      </a:r>
                    </a:p>
                  </a:txBody>
                  <a:tcPr marL="130026" marR="75015" marT="100020" marB="10002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 kA</a:t>
                      </a:r>
                    </a:p>
                  </a:txBody>
                  <a:tcPr marL="130026" marR="75015" marT="100020" marB="10002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9741151"/>
                  </a:ext>
                </a:extLst>
              </a:tr>
              <a:tr h="498642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Max. Test Sample Current (transformer)</a:t>
                      </a:r>
                    </a:p>
                  </a:txBody>
                  <a:tcPr marL="130026" marR="75015" marT="100020" marB="100020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 kA</a:t>
                      </a:r>
                    </a:p>
                  </a:txBody>
                  <a:tcPr marL="130026" marR="75015" marT="100020" marB="10002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8655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7654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45038" y="139700"/>
            <a:ext cx="9022762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FNAL-LBNL Interface Document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FDDCCE-F08D-413F-B10D-0F58DF41B508}"/>
              </a:ext>
            </a:extLst>
          </p:cNvPr>
          <p:cNvSpPr txBox="1"/>
          <p:nvPr/>
        </p:nvSpPr>
        <p:spPr>
          <a:xfrm>
            <a:off x="3706912" y="838200"/>
            <a:ext cx="52059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Interface document to record agreed upon parameters and capture additional details or changes. Some examples: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Coil length finalized in August 2022 – about 10% reduction in total magnet length and weight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Quench protection system: Energy extraction is sufficient, may be couple with CLIQ for redundancy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Evolve in a formal agreement as both magnet and facility design are finalized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5D00A0-6623-751B-9AA3-B052D8BEE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8" y="762000"/>
            <a:ext cx="3679984" cy="5562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F35F9E-3C09-B4A3-8F55-84BEBAE181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0679" y="2738750"/>
            <a:ext cx="5205322" cy="1985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124F45-5BA0-34C2-0694-D37C532412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9863" y="4924425"/>
            <a:ext cx="5132153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734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45957" y="1524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Reference Assembly Drawing for HFVMTF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F79E85-6119-A325-B128-5CA822B6C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825252"/>
            <a:ext cx="7687469" cy="49730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90D400-2F16-89A6-7105-100B97152750}"/>
              </a:ext>
            </a:extLst>
          </p:cNvPr>
          <p:cNvSpPr txBox="1"/>
          <p:nvPr/>
        </p:nvSpPr>
        <p:spPr>
          <a:xfrm>
            <a:off x="1197614" y="4495800"/>
            <a:ext cx="719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solidFill>
                  <a:srgbClr val="0033CC"/>
                </a:solidFill>
              </a:rPr>
              <a:t>Detailed CAD model provided to FNAL for magnet integration in HFVMTF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D5221E-2A9A-F242-4A36-E3B1AA31CDB0}"/>
              </a:ext>
            </a:extLst>
          </p:cNvPr>
          <p:cNvSpPr txBox="1"/>
          <p:nvPr/>
        </p:nvSpPr>
        <p:spPr>
          <a:xfrm>
            <a:off x="6858000" y="5798296"/>
            <a:ext cx="16676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R. Hafalia, LBNL</a:t>
            </a:r>
          </a:p>
        </p:txBody>
      </p:sp>
    </p:spTree>
    <p:extLst>
      <p:ext uri="{BB962C8B-B14F-4D97-AF65-F5344CB8AC3E}">
        <p14:creationId xmlns:p14="http://schemas.microsoft.com/office/powerpoint/2010/main" val="1303994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Magnet Integration in HFVMTF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869455-B4CD-F082-E3DA-9E174175DE1B}"/>
              </a:ext>
            </a:extLst>
          </p:cNvPr>
          <p:cNvSpPr txBox="1"/>
          <p:nvPr/>
        </p:nvSpPr>
        <p:spPr>
          <a:xfrm>
            <a:off x="152401" y="992097"/>
            <a:ext cx="6324600" cy="2513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Reference: HFVMTF Cable Test Facility User Workshop, Fermilab, Nov. 21-22, 2022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https://indico.fnal.gov/event/57027/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Design of cryogenic, powering and diagnostics systems is complete and procurements have started</a:t>
            </a:r>
          </a:p>
          <a:p>
            <a:pPr marL="800100" lvl="1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Provisions were made to limit off-centering forces due to fringe field interacting with external magnetic elements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Design of sample holder(s) and anti-cryostat are still in the conceptual stage, and require feedback from users</a:t>
            </a:r>
          </a:p>
          <a:p>
            <a:pPr marL="800100" lvl="1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TFD bore geometry is based on EDIPO and FRESCA2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BEBD18-3E77-7B3A-9C5D-457E7DDFAB93}"/>
              </a:ext>
            </a:extLst>
          </p:cNvPr>
          <p:cNvSpPr txBox="1"/>
          <p:nvPr/>
        </p:nvSpPr>
        <p:spPr>
          <a:xfrm>
            <a:off x="6626701" y="5496572"/>
            <a:ext cx="22676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R. Bruce, S. Koshelev, </a:t>
            </a:r>
          </a:p>
          <a:p>
            <a:r>
              <a:rPr lang="en-US" sz="1400" i="1" dirty="0"/>
              <a:t>V. Nikolic, T. Tope, G. Velev et al. (FNAL)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A85BD9-8E17-6843-A693-D64A712F8C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553200" y="992096"/>
            <a:ext cx="2341124" cy="43786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AB715B-FA6D-462D-8551-569FAF2A1C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3590548"/>
            <a:ext cx="3434964" cy="264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041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TFD Cool-down Test in HFVMTF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3D913E-4865-3E20-685E-1C1A8D278368}"/>
              </a:ext>
            </a:extLst>
          </p:cNvPr>
          <p:cNvSpPr txBox="1"/>
          <p:nvPr/>
        </p:nvSpPr>
        <p:spPr>
          <a:xfrm>
            <a:off x="457200" y="982176"/>
            <a:ext cx="82296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Magnet development objectives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spcAft>
                <a:spcPts val="300"/>
              </a:spcAft>
            </a:pP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Perform/demonstrate </a:t>
            </a:r>
            <a:r>
              <a:rPr lang="en-US" sz="16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 assembly steps in particular shell-yoke sub-assembly, magnet loading, strain gauge installation/wiring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Perform/demonstrate </a:t>
            </a:r>
            <a:r>
              <a:rPr lang="en-US" sz="16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handling of assembled magnet and shipping to FNAL 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Confirm mechanical analysis in particular </a:t>
            </a:r>
            <a:r>
              <a:rPr lang="en-US" sz="16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shell and coil stress from warm to cold</a:t>
            </a:r>
          </a:p>
          <a:p>
            <a:pPr>
              <a:spcAft>
                <a:spcPts val="300"/>
              </a:spcAft>
            </a:pP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300"/>
              </a:spcAft>
            </a:pPr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Test facility objectives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>
              <a:spcAft>
                <a:spcPts val="300"/>
              </a:spcAft>
            </a:pP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Perform/demonstrate </a:t>
            </a:r>
            <a:r>
              <a:rPr lang="en-US" sz="16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 receiving, connection to header, installation in cryostat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Partial cryogenic operation 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Instrumentation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(strain gauges): electrical connection, DAQ, data reduction, formatting, and transfer to LBNL</a:t>
            </a:r>
          </a:p>
          <a:p>
            <a:pPr>
              <a:spcAft>
                <a:spcPts val="300"/>
              </a:spcAft>
            </a:pP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300"/>
              </a:spcAft>
            </a:pPr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Requirements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spcAft>
                <a:spcPts val="300"/>
              </a:spcAft>
            </a:pP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Cool-down to ~77K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Read shell and dummy coil strain gauges during cool-down and warm up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Maximum </a:t>
            </a:r>
            <a:r>
              <a:rPr lang="en-US" sz="16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temperature difference top to bottom: 50K</a:t>
            </a:r>
          </a:p>
        </p:txBody>
      </p:sp>
    </p:spTree>
    <p:extLst>
      <p:ext uri="{BB962C8B-B14F-4D97-AF65-F5344CB8AC3E}">
        <p14:creationId xmlns:p14="http://schemas.microsoft.com/office/powerpoint/2010/main" val="449250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First TFD Cold Test in HFVMTF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3D913E-4865-3E20-685E-1C1A8D278368}"/>
              </a:ext>
            </a:extLst>
          </p:cNvPr>
          <p:cNvSpPr txBox="1"/>
          <p:nvPr/>
        </p:nvSpPr>
        <p:spPr>
          <a:xfrm>
            <a:off x="152400" y="838200"/>
            <a:ext cx="86106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Magnet development objectives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spcAft>
                <a:spcPts val="300"/>
              </a:spcAft>
            </a:pP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Quench performance with moderate preload, basis for optimization in second assembly cycle</a:t>
            </a:r>
          </a:p>
          <a:p>
            <a:pPr>
              <a:spcAft>
                <a:spcPts val="300"/>
              </a:spcAft>
            </a:pP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300"/>
              </a:spcAft>
            </a:pPr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Test facility objectives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>
              <a:spcAft>
                <a:spcPts val="300"/>
              </a:spcAft>
            </a:pP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First magnet test in new facility: </a:t>
            </a:r>
            <a:r>
              <a:rPr lang="en-US" sz="16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installation and wiring, performance of all systems cryogenics, powering, protection, DAQ</a:t>
            </a:r>
          </a:p>
          <a:p>
            <a:pPr>
              <a:spcAft>
                <a:spcPts val="300"/>
              </a:spcAft>
            </a:pP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300"/>
              </a:spcAft>
            </a:pPr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Requirements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spcAft>
                <a:spcPts val="300"/>
              </a:spcAft>
            </a:pP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Instrumentation/diagnostics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 40 VT, 6 SG stations; quench antenna if anti-cryostat is installed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Pre-test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 hi-pots, system-triggered quenches at low-medium current to check protection system performance, quench integral vs expectations, etc.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Anti-cryostat/sample holder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installed if determined by FNAL 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Quench protection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 CLIQ system may be installed pending review of extraction system redundancy. If CLIQ is used, AUP unit is adequate.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Assume 15 </a:t>
            </a:r>
            <a:r>
              <a:rPr lang="en-US" sz="16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training quenches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training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 ramp rate dependence and temperature dependence (1-2 quenches at 4.5K, pending analysis); splice resistance measurements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Thermal cycle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depending on results</a:t>
            </a:r>
          </a:p>
        </p:txBody>
      </p:sp>
    </p:spTree>
    <p:extLst>
      <p:ext uri="{BB962C8B-B14F-4D97-AF65-F5344CB8AC3E}">
        <p14:creationId xmlns:p14="http://schemas.microsoft.com/office/powerpoint/2010/main" val="1767607405"/>
      </p:ext>
    </p:extLst>
  </p:cSld>
  <p:clrMapOvr>
    <a:masterClrMapping/>
  </p:clrMapOvr>
</p:sld>
</file>

<file path=ppt/theme/theme1.xml><?xml version="1.0" encoding="utf-8"?>
<a:theme xmlns:a="http://schemas.openxmlformats.org/drawingml/2006/main" name="LBNL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LBN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LBN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BNL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18677</TotalTime>
  <Pages>1</Pages>
  <Words>2320</Words>
  <Application>Microsoft Office PowerPoint</Application>
  <PresentationFormat>On-screen Show (4:3)</PresentationFormat>
  <Paragraphs>316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Symbol</vt:lpstr>
      <vt:lpstr>Times New Roman</vt:lpstr>
      <vt:lpstr>Calibri</vt:lpstr>
      <vt:lpstr>Arial</vt:lpstr>
      <vt:lpstr>LBNL</vt:lpstr>
      <vt:lpstr>G. Sabbi, LBNL  TFD Preliminary Design Review February 16, 2023 </vt:lpstr>
      <vt:lpstr>Presentation Outline</vt:lpstr>
      <vt:lpstr>TFD-HFVMTF Interfaces</vt:lpstr>
      <vt:lpstr>HFVMTF Parameters </vt:lpstr>
      <vt:lpstr>FNAL-LBNL Interface Document</vt:lpstr>
      <vt:lpstr>Reference Assembly Drawing for HFVMTF </vt:lpstr>
      <vt:lpstr>Magnet Integration in HFVMTF</vt:lpstr>
      <vt:lpstr>TFD Cool-down Test in HFVMTF</vt:lpstr>
      <vt:lpstr>First TFD Cold Test in HFVMTF</vt:lpstr>
      <vt:lpstr>Second TFD Cold Test in HFVMTF</vt:lpstr>
      <vt:lpstr>Quench Protection - Reference Case</vt:lpstr>
      <vt:lpstr>Quench Protection - Sensitivity Analysis</vt:lpstr>
      <vt:lpstr>Sample Holder Mechanical Interface</vt:lpstr>
      <vt:lpstr>Risk Register (1/2)</vt:lpstr>
      <vt:lpstr>Risk Register (2/2)</vt:lpstr>
      <vt:lpstr>Risk Analysis (1/3)</vt:lpstr>
      <vt:lpstr>Risk Analysis (2/3)</vt:lpstr>
      <vt:lpstr>Risk Analysis (3/3)</vt:lpstr>
      <vt:lpstr>Summary</vt:lpstr>
    </vt:vector>
  </TitlesOfParts>
  <Company>LBNL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 Division Future Plans</dc:title>
  <dc:subject>Berkeley Lab Generic Presentation</dc:subject>
  <dc:creator>PCuser</dc:creator>
  <cp:keywords>Presentation Generic</cp:keywords>
  <cp:lastModifiedBy>GianLuca Sabbi</cp:lastModifiedBy>
  <cp:revision>1312</cp:revision>
  <cp:lastPrinted>2017-02-13T23:14:39Z</cp:lastPrinted>
  <dcterms:created xsi:type="dcterms:W3CDTF">2004-10-30T19:36:16Z</dcterms:created>
  <dcterms:modified xsi:type="dcterms:W3CDTF">2023-02-16T07:45:13Z</dcterms:modified>
</cp:coreProperties>
</file>