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F7A62-2225-819F-0166-FE54FBD03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8329A-2160-8C2E-2EE0-F157C1FDA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29751-C7ED-9059-2B00-14014058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ED0E8-F3A2-AC0B-7CD4-77D9BB73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9C8E8-7ED7-3EB7-70FD-2FE93426B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3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BFB2A-67D4-417D-5810-19570D897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65A24-7A8D-A8FD-F55D-38BC2ABE9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D6AA1-0C8A-950A-C4AF-513563963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1F4E9-A627-7190-7F02-2DE898C4C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CBB4D-7BD7-4778-2300-EDE4008C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6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9F234-1A88-6389-4505-4567B30B6D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928FF-C11F-3F58-CBC4-E8F371740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E8B32-A049-36D3-F552-8BEEC931A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B8838-2242-748F-FE6F-209B1591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3696E-46AC-FCBC-0D7D-EAD6081D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3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5D91-0E0B-3773-C34F-BF11A637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65A2B-88B4-CE0A-3C7D-616161D42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6E754-B737-1CDF-2DEE-E3EB1299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F960B-B38A-DECA-0A20-285638545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04E5C-C0D0-FF9C-345D-A780C6F4B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7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2024D-A844-C737-6621-2F59D7574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D53D9-7A32-6969-AE66-B05251A35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C9E16-DEF4-3289-244A-BC8BE565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08989-9806-1118-9466-FD943A9C9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32F88-1B3D-0CAF-82B3-05821AE60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7829E-9FEB-BEF1-B150-A9B1710B4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A922-25F9-9B39-6FC5-57B940F39C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51479-2D75-7585-B715-0F4927F8A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373A0-62CD-4016-E8CD-634957B9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98F27-1291-0B8E-02AC-E456C388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CB190A-FA43-DE10-9C21-2A82351B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3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FC868-B98C-594A-EB23-FB3D1CBC5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2E97C-16B0-71A1-457B-206707876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CE65C-6270-C21F-08E1-EB133CAB5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21601B-68FB-CDD9-F01C-268BDBCFC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C45010-D27A-9112-F084-43D27972C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736B29-B857-EAA0-60A9-8987D512D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11F866-CF9B-8019-5841-DEE74E77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188883-D33F-ED18-08E7-0D449941B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4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F1356-470D-CA1E-1343-A0A5A8868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EE0B24-36A5-DF93-8FDD-C06E010EE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A7AA0-DFAD-69DB-EA98-2AA73347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69669-9C29-F1CF-D5E4-5F861A93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7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9929CA-CA30-47C8-95F5-25CDCBCF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CAC436-C50F-9E93-1229-556E5318A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2D3A5-F8BA-3799-D4AF-BD39B89FA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4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6CF9C-2A25-E39F-7CA2-CB7759045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F5BA7-021E-3EC7-58FD-69D2B1260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897F2-C396-A0D2-E8D3-BF392AB53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2537D-CA56-3EB3-4BF2-889EF4C1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6A086-ECA9-86F2-8FD6-E47A9B75B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771A8-B80A-ED56-CF00-AEEEEB0D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8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0E11D-618F-C0DA-AAAB-6CBFF99A6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4867D7-0B7E-B0BA-4007-BFBB48E7E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CF343-DD28-E809-187C-354D84105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EB40F-36D0-6806-794F-6BCF9E639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2013E-EDDF-8566-16B3-18BADC8E3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A78FB-4E22-7A2B-6EAA-6E11D29B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1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2B30-7E04-60D1-8D8E-42C3F4BB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14FB4-8FB6-4ED0-3064-D9347B55E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D52BB-EA2E-2B19-3017-8F3361918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D4C4C-DC28-4643-957A-64A8528FC8D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5EF5-0F06-CF9C-E695-388823DD6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35500-BE7C-0936-0DE1-3094B6B27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CCDA6-DA38-4036-9A63-C97E7B83D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8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C431E-65C6-A337-5073-F0D88B8A52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quench protection study of the 20 T </a:t>
            </a:r>
            <a:r>
              <a:rPr lang="en-US" dirty="0" err="1"/>
              <a:t>costheta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D66BAB-9B05-51DB-6D58-0AB7ECEA43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V. Marinozzi</a:t>
            </a:r>
          </a:p>
          <a:p>
            <a:r>
              <a:rPr lang="en-US" dirty="0"/>
              <a:t>2-21-2023</a:t>
            </a:r>
          </a:p>
        </p:txBody>
      </p:sp>
    </p:spTree>
    <p:extLst>
      <p:ext uri="{BB962C8B-B14F-4D97-AF65-F5344CB8AC3E}">
        <p14:creationId xmlns:p14="http://schemas.microsoft.com/office/powerpoint/2010/main" val="2429970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A3032-9C7E-3A17-AAC5-7C66310B6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MIITs?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ACC5C2-601A-D38A-5986-D2B9B5CB6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2" y="1406415"/>
            <a:ext cx="6548190" cy="49696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540815-FCAF-5D95-12A7-461C7E09BB19}"/>
              </a:ext>
            </a:extLst>
          </p:cNvPr>
          <p:cNvSpPr txBox="1"/>
          <p:nvPr/>
        </p:nvSpPr>
        <p:spPr>
          <a:xfrm>
            <a:off x="7604448" y="1959428"/>
            <a:ext cx="303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Matpro</a:t>
            </a:r>
            <a:r>
              <a:rPr lang="en-US" dirty="0"/>
              <a:t> less conservative?</a:t>
            </a:r>
          </a:p>
        </p:txBody>
      </p:sp>
    </p:spTree>
    <p:extLst>
      <p:ext uri="{BB962C8B-B14F-4D97-AF65-F5344CB8AC3E}">
        <p14:creationId xmlns:p14="http://schemas.microsoft.com/office/powerpoint/2010/main" val="3497036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DF26-7B57-6A10-80D8-79799B24E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66DE9-438A-6371-C217-1AD8EAA76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Challenging protection</a:t>
            </a:r>
          </a:p>
          <a:p>
            <a:r>
              <a:rPr lang="en-US" dirty="0"/>
              <a:t>Short model can ideally be protected with CLIQ and dump</a:t>
            </a:r>
          </a:p>
          <a:p>
            <a:r>
              <a:rPr lang="en-US" dirty="0"/>
              <a:t>Quench heaters analysis to be done</a:t>
            </a:r>
          </a:p>
          <a:p>
            <a:r>
              <a:rPr lang="en-US" dirty="0"/>
              <a:t>CLIQ optimization </a:t>
            </a:r>
          </a:p>
          <a:p>
            <a:pPr lvl="1"/>
            <a:r>
              <a:rPr lang="en-US" dirty="0"/>
              <a:t>Now </a:t>
            </a:r>
            <a:r>
              <a:rPr lang="en-US" dirty="0" err="1"/>
              <a:t>HiLumi</a:t>
            </a:r>
            <a:r>
              <a:rPr lang="en-US" dirty="0"/>
              <a:t> one only as a reference</a:t>
            </a:r>
          </a:p>
        </p:txBody>
      </p:sp>
    </p:spTree>
    <p:extLst>
      <p:ext uri="{BB962C8B-B14F-4D97-AF65-F5344CB8AC3E}">
        <p14:creationId xmlns:p14="http://schemas.microsoft.com/office/powerpoint/2010/main" val="346234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1FD9D-DD9C-EED7-7455-E6114A567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78" y="214123"/>
            <a:ext cx="10515600" cy="1325563"/>
          </a:xfrm>
        </p:spPr>
        <p:txBody>
          <a:bodyPr/>
          <a:lstStyle/>
          <a:p>
            <a:r>
              <a:rPr lang="en-US" dirty="0"/>
              <a:t>Design recap (v26)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3E343-DAA7-A141-4D2A-94C73BE1D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18" y="1410494"/>
            <a:ext cx="6543675" cy="5334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EDA477-61E0-CD4C-FC7E-31D2C1D19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7111" y="113506"/>
            <a:ext cx="5968068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2 layer HTS, 4 layer 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Strands: 0.9 – 1.1 – 0.8  mm, 36 – 40 – 40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Cable width: 18.59 – 24.38 – 17.73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Stabilizer/Superconductor: 3 – 1 – 1.2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Coil width: 138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Current: 13500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Peak field: 20.45 – 15.95 – 13.6 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Margin: 87 – 84 – 83 %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J</a:t>
            </a:r>
            <a:r>
              <a:rPr lang="it-IT" baseline="-25000" dirty="0"/>
              <a:t>cu</a:t>
            </a:r>
            <a:r>
              <a:rPr lang="it-IT" dirty="0"/>
              <a:t> on LTS: 1230 A/mm</a:t>
            </a:r>
            <a:r>
              <a:rPr lang="it-IT" baseline="30000" dirty="0"/>
              <a:t>2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aseline="-25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07BFF2-4CF1-75FD-1D15-AA7909E2F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7478" y="4587875"/>
            <a:ext cx="38195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308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3EF71-34BC-50B9-4D65-7665F60D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2C4A9-A047-6425-5B22-17BA69DDD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Simulations done with STEAM-LEDET</a:t>
            </a:r>
          </a:p>
          <a:p>
            <a:endParaRPr lang="en-US" dirty="0"/>
          </a:p>
          <a:p>
            <a:r>
              <a:rPr lang="en-US" dirty="0"/>
              <a:t>20 T current (13500 A)</a:t>
            </a:r>
          </a:p>
          <a:p>
            <a:r>
              <a:rPr lang="en-US" dirty="0"/>
              <a:t>1 m long magnet</a:t>
            </a:r>
          </a:p>
          <a:p>
            <a:r>
              <a:rPr lang="en-US" dirty="0"/>
              <a:t>1 kV dump resistor (500 V to ground): 74 m</a:t>
            </a:r>
            <a:r>
              <a:rPr lang="el-GR" dirty="0"/>
              <a:t>Ω</a:t>
            </a:r>
            <a:endParaRPr lang="en-US" dirty="0"/>
          </a:p>
          <a:p>
            <a:r>
              <a:rPr lang="en-US" dirty="0" err="1"/>
              <a:t>HiLumi</a:t>
            </a:r>
            <a:r>
              <a:rPr lang="en-US" dirty="0"/>
              <a:t> CLIQ unit (1 kV, 40 mF)</a:t>
            </a:r>
          </a:p>
          <a:p>
            <a:r>
              <a:rPr lang="en-US" dirty="0"/>
              <a:t>No QH</a:t>
            </a:r>
          </a:p>
        </p:txBody>
      </p:sp>
    </p:spTree>
    <p:extLst>
      <p:ext uri="{BB962C8B-B14F-4D97-AF65-F5344CB8AC3E}">
        <p14:creationId xmlns:p14="http://schemas.microsoft.com/office/powerpoint/2010/main" val="215819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6C729-36E3-7027-A0CA-CFCF2321A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Only dump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72DFB-83B2-7C18-5F12-29E332EE8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79237" cy="4351338"/>
          </a:xfrm>
        </p:spPr>
        <p:txBody>
          <a:bodyPr/>
          <a:lstStyle/>
          <a:p>
            <a:r>
              <a:rPr lang="en-US" dirty="0"/>
              <a:t>HST: 395 K</a:t>
            </a:r>
          </a:p>
          <a:p>
            <a:r>
              <a:rPr lang="en-US" dirty="0"/>
              <a:t>MIITs: 29.5 MA</a:t>
            </a:r>
            <a:r>
              <a:rPr lang="en-US" baseline="30000" dirty="0"/>
              <a:t>2</a:t>
            </a:r>
            <a:r>
              <a:rPr lang="en-US" dirty="0"/>
              <a:t>s</a:t>
            </a:r>
          </a:p>
          <a:p>
            <a:r>
              <a:rPr lang="en-US" dirty="0"/>
              <a:t>Peak voltage to ground: 550 V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74DB7C-481D-C9DC-7746-022D89C7C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995" y="761934"/>
            <a:ext cx="7330398" cy="559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89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6C729-36E3-7027-A0CA-CFCF2321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5" y="99152"/>
            <a:ext cx="10515600" cy="1325563"/>
          </a:xfrm>
        </p:spPr>
        <p:txBody>
          <a:bodyPr/>
          <a:lstStyle/>
          <a:p>
            <a:r>
              <a:rPr lang="en-US" dirty="0"/>
              <a:t>Only CLIQ (not optimized)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72DFB-83B2-7C18-5F12-29E332EE8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79237" cy="4351338"/>
          </a:xfrm>
        </p:spPr>
        <p:txBody>
          <a:bodyPr/>
          <a:lstStyle/>
          <a:p>
            <a:r>
              <a:rPr lang="en-US" dirty="0"/>
              <a:t>HST: 402 K</a:t>
            </a:r>
          </a:p>
          <a:p>
            <a:r>
              <a:rPr lang="en-US" dirty="0"/>
              <a:t>MIITs: 29.7 MA</a:t>
            </a:r>
            <a:r>
              <a:rPr lang="en-US" baseline="30000" dirty="0"/>
              <a:t>2</a:t>
            </a:r>
            <a:r>
              <a:rPr lang="en-US" dirty="0"/>
              <a:t>s</a:t>
            </a:r>
          </a:p>
          <a:p>
            <a:r>
              <a:rPr lang="en-US" dirty="0"/>
              <a:t>Peak voltage to ground: 600 V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61FD38-C271-521A-EF5B-584D4180C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243" y="1287625"/>
            <a:ext cx="7065869" cy="530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0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B7C8C-EAF4-7E5A-128F-36130E899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 current distribution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1BA779-E866-52BF-C8C0-18E0336EB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2169" y="1690688"/>
            <a:ext cx="6069705" cy="4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6C729-36E3-7027-A0CA-CFCF2321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5" y="99152"/>
            <a:ext cx="10515600" cy="1325563"/>
          </a:xfrm>
        </p:spPr>
        <p:txBody>
          <a:bodyPr/>
          <a:lstStyle/>
          <a:p>
            <a:r>
              <a:rPr lang="en-US" dirty="0"/>
              <a:t>Only CLIQ (optimized)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72DFB-83B2-7C18-5F12-29E332EE8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79237" cy="4351338"/>
          </a:xfrm>
        </p:spPr>
        <p:txBody>
          <a:bodyPr/>
          <a:lstStyle/>
          <a:p>
            <a:r>
              <a:rPr lang="en-US" dirty="0"/>
              <a:t>HST: 379 K</a:t>
            </a:r>
          </a:p>
          <a:p>
            <a:r>
              <a:rPr lang="en-US" dirty="0"/>
              <a:t>MIITs: 28.7 MA</a:t>
            </a:r>
            <a:r>
              <a:rPr lang="en-US" baseline="30000" dirty="0"/>
              <a:t>2</a:t>
            </a:r>
            <a:r>
              <a:rPr lang="en-US" dirty="0"/>
              <a:t>s</a:t>
            </a:r>
          </a:p>
          <a:p>
            <a:r>
              <a:rPr lang="en-US" dirty="0"/>
              <a:t>Peak voltage to ground: 600 V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88F530-AE40-0647-87EC-97D9BC54C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324" y="1178408"/>
            <a:ext cx="7319072" cy="563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658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B7C8C-EAF4-7E5A-128F-36130E899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 current distribution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1BA79E-ECFF-EFC5-0751-DFE857CF5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164" y="1511559"/>
            <a:ext cx="6491333" cy="527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455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6C729-36E3-7027-A0CA-CFCF2321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5" y="99152"/>
            <a:ext cx="10515600" cy="1325563"/>
          </a:xfrm>
        </p:spPr>
        <p:txBody>
          <a:bodyPr/>
          <a:lstStyle/>
          <a:p>
            <a:r>
              <a:rPr lang="en-US" dirty="0"/>
              <a:t>CLIQ plus dump (optimized)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72DFB-83B2-7C18-5F12-29E332EE8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79237" cy="4351338"/>
          </a:xfrm>
        </p:spPr>
        <p:txBody>
          <a:bodyPr/>
          <a:lstStyle/>
          <a:p>
            <a:r>
              <a:rPr lang="en-US" dirty="0"/>
              <a:t>HST: 328 K</a:t>
            </a:r>
          </a:p>
          <a:p>
            <a:r>
              <a:rPr lang="en-US" dirty="0"/>
              <a:t>MIITs: 26.5 MA</a:t>
            </a:r>
            <a:r>
              <a:rPr lang="en-US" baseline="30000" dirty="0"/>
              <a:t>2</a:t>
            </a:r>
            <a:r>
              <a:rPr lang="en-US" dirty="0"/>
              <a:t>s</a:t>
            </a:r>
          </a:p>
          <a:p>
            <a:r>
              <a:rPr lang="en-US" dirty="0"/>
              <a:t>Peak voltage to ground: 1200 V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B3507E-060E-3236-27AC-C615B3E55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3182" y="1410340"/>
            <a:ext cx="7085779" cy="518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16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251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Preliminary quench protection study of the 20 T costheta</vt:lpstr>
      <vt:lpstr>Design recap (v26)</vt:lpstr>
      <vt:lpstr>Assumptions </vt:lpstr>
      <vt:lpstr>Only dump</vt:lpstr>
      <vt:lpstr>Only CLIQ (not optimized)</vt:lpstr>
      <vt:lpstr>CLIQ current distribution</vt:lpstr>
      <vt:lpstr>Only CLIQ (optimized)</vt:lpstr>
      <vt:lpstr>CLIQ current distribution</vt:lpstr>
      <vt:lpstr>CLIQ plus dump (optimized)</vt:lpstr>
      <vt:lpstr>MIITs?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quench protection study of the 20 T costheta</dc:title>
  <dc:creator>Vittorio Marinozzi</dc:creator>
  <cp:lastModifiedBy>Vittorio Marinozzi</cp:lastModifiedBy>
  <cp:revision>5</cp:revision>
  <dcterms:created xsi:type="dcterms:W3CDTF">2023-02-21T14:59:59Z</dcterms:created>
  <dcterms:modified xsi:type="dcterms:W3CDTF">2023-02-21T17:32:45Z</dcterms:modified>
</cp:coreProperties>
</file>