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94" r:id="rId2"/>
    <p:sldId id="401" r:id="rId3"/>
    <p:sldId id="569" r:id="rId4"/>
    <p:sldId id="400" r:id="rId5"/>
    <p:sldId id="566" r:id="rId6"/>
    <p:sldId id="376" r:id="rId7"/>
    <p:sldId id="399" r:id="rId8"/>
    <p:sldId id="568" r:id="rId9"/>
    <p:sldId id="383" r:id="rId10"/>
    <p:sldId id="397" r:id="rId11"/>
    <p:sldId id="567" r:id="rId12"/>
    <p:sldId id="379" r:id="rId13"/>
    <p:sldId id="373" r:id="rId14"/>
    <p:sldId id="377" r:id="rId15"/>
    <p:sldId id="378" r:id="rId16"/>
    <p:sldId id="380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136"/>
    <p:restoredTop sz="50000" autoAdjust="0"/>
  </p:normalViewPr>
  <p:slideViewPr>
    <p:cSldViewPr>
      <p:cViewPr>
        <p:scale>
          <a:sx n="123" d="100"/>
          <a:sy n="123" d="100"/>
        </p:scale>
        <p:origin x="1464" y="-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4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0331B-0B8D-A449-BEF5-B7B061924A45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3E073-5186-1C41-8983-0ECCE156E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8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cs typeface="+mn-cs"/>
              </a:defRPr>
            </a:lvl1pPr>
          </a:lstStyle>
          <a:p>
            <a:pPr>
              <a:defRPr/>
            </a:pPr>
            <a:fld id="{470B4C54-4663-4D40-8889-7E960FAD0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97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91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9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00F825-9E08-004E-AC40-235EE6B54AB4}" type="slidenum">
              <a:rPr lang="en-US" sz="1300"/>
              <a:pPr eaLnBrk="1" hangingPunct="1"/>
              <a:t>6</a:t>
            </a:fld>
            <a:endParaRPr lang="en-US" sz="1300" dirty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16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9A1187-317E-B942-90A6-91F2F91C8C7F}" type="slidenum">
              <a:rPr lang="en-US" sz="1300"/>
              <a:pPr eaLnBrk="1" hangingPunct="1"/>
              <a:t>10</a:t>
            </a:fld>
            <a:endParaRPr lang="en-US" sz="13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7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56CF5D-0CE3-ED47-824E-5BCBF4302782}" type="slidenum">
              <a:rPr lang="en-US" sz="1300"/>
              <a:pPr eaLnBrk="1" hangingPunct="1"/>
              <a:t>12</a:t>
            </a:fld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139869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50095C-9ED1-234B-BFB1-94D591E7E851}" type="slidenum">
              <a:rPr lang="en-US" sz="1300"/>
              <a:pPr eaLnBrk="1" hangingPunct="1"/>
              <a:t>13</a:t>
            </a:fld>
            <a:endParaRPr lang="en-US" sz="130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75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67F18F-9423-A840-9C6A-14D2B6FA0278}" type="slidenum">
              <a:rPr lang="en-US" sz="1300"/>
              <a:pPr eaLnBrk="1" hangingPunct="1"/>
              <a:t>14</a:t>
            </a:fld>
            <a:endParaRPr lang="en-US" sz="1300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03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323436-0C8D-624C-9D49-A3311F1EA69C}" type="slidenum">
              <a:rPr lang="en-US" sz="1300"/>
              <a:pPr eaLnBrk="1" hangingPunct="1"/>
              <a:t>15</a:t>
            </a:fld>
            <a:endParaRPr lang="en-US" sz="1300" dirty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07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852AE8-9E55-A943-9FD9-2830C2788E0D}" type="slidenum">
              <a:rPr lang="en-US" sz="1300"/>
              <a:pPr eaLnBrk="1" hangingPunct="1"/>
              <a:t>16</a:t>
            </a:fld>
            <a:endParaRPr lang="en-US" sz="1300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5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1077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8D81-6FAC-F24F-9DDA-4A0BDC825D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99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81D69-69F5-E541-B89C-0446260136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2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53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7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AE341-889B-8A49-B42F-DD8B49D9FC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9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C23A5-BEB4-BD44-854B-A96A04426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6B8E3-FD9C-9345-A647-AB361A2A7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9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AF10-0ECE-3744-98E4-5382B348A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92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A657-0D72-7E46-B893-61947FD99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61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BB92-664F-0E42-AC43-9D1A836AC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47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E9329-3A26-2A42-B371-A0006E04B7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0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6703CBFE-6F26-D946-83D6-05365B03051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88" y="1143000"/>
            <a:ext cx="9142412" cy="152400"/>
            <a:chOff x="0" y="0"/>
            <a:chExt cx="5760" cy="708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0A3C9D91-FBCE-0647-AD5F-BA459B9458C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D640047-A8C3-8740-A4B4-42339BBB020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ECDA5E3-9AF8-7740-929D-96D3BE307ABD}"/>
              </a:ext>
            </a:extLst>
          </p:cNvPr>
          <p:cNvSpPr/>
          <p:nvPr userDrawn="1"/>
        </p:nvSpPr>
        <p:spPr>
          <a:xfrm>
            <a:off x="-1" y="6412140"/>
            <a:ext cx="9144001" cy="445860"/>
          </a:xfrm>
          <a:prstGeom prst="rect">
            <a:avLst/>
          </a:prstGeom>
          <a:solidFill>
            <a:srgbClr val="003A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F8126E-FFA6-054B-ACED-B8006A40C1D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2" y="6441781"/>
            <a:ext cx="534304" cy="3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AA47150-E5DE-3B45-9074-7779CFFAD940}"/>
              </a:ext>
            </a:extLst>
          </p:cNvPr>
          <p:cNvSpPr txBox="1"/>
          <p:nvPr userDrawn="1"/>
        </p:nvSpPr>
        <p:spPr>
          <a:xfrm>
            <a:off x="8491380" y="6410980"/>
            <a:ext cx="633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i="0" dirty="0">
                <a:solidFill>
                  <a:prstClr val="white"/>
                </a:solidFill>
                <a:latin typeface="Helvetica Light"/>
                <a:cs typeface="Helvetica Light"/>
              </a:rPr>
              <a:t>MiND</a:t>
            </a:r>
          </a:p>
          <a:p>
            <a:pPr algn="r"/>
            <a:r>
              <a:rPr lang="en-US" sz="1400" b="0" i="0" dirty="0">
                <a:solidFill>
                  <a:prstClr val="white"/>
                </a:solidFill>
                <a:latin typeface="Helvetica Light"/>
                <a:cs typeface="Helvetica Light"/>
              </a:rPr>
              <a:t>2023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2E66E6-3B02-C145-ADD4-DEF75A4641A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62000" y="6438117"/>
            <a:ext cx="413245" cy="413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5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  <a:ea typeface="ＭＳ Ｐゴシック" charset="0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/>
          <a:ea typeface="ＭＳ Ｐゴシック" charset="0"/>
          <a:cs typeface="Times New Roman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533400" y="6324600"/>
            <a:ext cx="3733800" cy="304800"/>
          </a:xfrm>
          <a:prstGeom prst="rect">
            <a:avLst/>
          </a:prstGeom>
          <a:noFill/>
          <a:ln>
            <a:noFill/>
          </a:ln>
          <a:effectLst>
            <a:outerShdw dist="635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/>
          <a:p>
            <a:endParaRPr lang="en-US" sz="2400" dirty="0">
              <a:solidFill>
                <a:srgbClr val="124A91"/>
              </a:solidFill>
              <a:latin typeface="Arial Narrow" charset="0"/>
            </a:endParaRP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3352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dirty="0">
              <a:solidFill>
                <a:srgbClr val="0039A6"/>
              </a:solidFill>
              <a:latin typeface="Impact" charset="0"/>
            </a:endParaRP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533400" y="6324600"/>
            <a:ext cx="3505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dirty="0">
              <a:solidFill>
                <a:srgbClr val="0039A6"/>
              </a:solidFill>
              <a:latin typeface="Impact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0" y="490002"/>
            <a:ext cx="9131300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Breakout Group Intro</a:t>
            </a:r>
          </a:p>
          <a:p>
            <a:pPr algn="ctr" eaLnBrk="1" hangingPunct="1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Lee Bernstein</a:t>
            </a:r>
          </a:p>
          <a:p>
            <a:pPr algn="ctr" eaLnBrk="1" hangingPunct="1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June 28, 2023</a:t>
            </a:r>
          </a:p>
          <a:p>
            <a:pPr algn="ctr" eaLnBrk="1" hangingPunct="1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UC-Berkeley/LBNL</a:t>
            </a:r>
          </a:p>
        </p:txBody>
      </p:sp>
    </p:spTree>
    <p:extLst>
      <p:ext uri="{BB962C8B-B14F-4D97-AF65-F5344CB8AC3E}">
        <p14:creationId xmlns:p14="http://schemas.microsoft.com/office/powerpoint/2010/main" val="152348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 txBox="1">
            <a:spLocks noChangeArrowheads="1"/>
          </p:cNvSpPr>
          <p:nvPr/>
        </p:nvSpPr>
        <p:spPr bwMode="auto">
          <a:xfrm>
            <a:off x="152400" y="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In some rare cases the environment </a:t>
            </a:r>
            <a:r>
              <a:rPr lang="en-US" sz="2800" i="1" u="sng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might </a:t>
            </a:r>
            <a:r>
              <a:rPr lang="en-US" sz="2800" dirty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be able to effect the decay constant – Nuclei in high energy density plasmas</a:t>
            </a:r>
          </a:p>
        </p:txBody>
      </p:sp>
      <p:pic>
        <p:nvPicPr>
          <p:cNvPr id="34818" name="Picture 1" descr="169Tm_LT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132681" y="238919"/>
            <a:ext cx="504983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7086601" y="2513013"/>
            <a:ext cx="1981199" cy="230832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NEEC, NEET and IES are all dependent on the plasma environment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549E4-4B52-0745-A14F-9F9692C3B844}"/>
              </a:ext>
            </a:extLst>
          </p:cNvPr>
          <p:cNvSpPr txBox="1"/>
          <p:nvPr/>
        </p:nvSpPr>
        <p:spPr>
          <a:xfrm rot="5400000">
            <a:off x="4015312" y="4220517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100,000,000 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DF560-A26B-3F43-AC4A-9CF104383E33}"/>
              </a:ext>
            </a:extLst>
          </p:cNvPr>
          <p:cNvCxnSpPr/>
          <p:nvPr/>
        </p:nvCxnSpPr>
        <p:spPr>
          <a:xfrm flipV="1">
            <a:off x="5257800" y="1447800"/>
            <a:ext cx="0" cy="4191000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2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63D3F-DDE1-D95F-3F84-B6D786E0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1A657-0D72-7E46-B893-61947FD9979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DE7FD32-431E-640E-65B4-5C8FB8EF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67901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267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3748B28-A753-6646-9A1A-D2562897FFBD}" type="slidenum">
              <a:rPr lang="en-US" sz="1400"/>
              <a:pPr eaLnBrk="1" hangingPunct="1"/>
              <a:t>12</a:t>
            </a:fld>
            <a:endParaRPr lang="en-US" sz="1400" dirty="0"/>
          </a:p>
        </p:txBody>
      </p:sp>
      <p:pic>
        <p:nvPicPr>
          <p:cNvPr id="40962" name="Picture 2" descr="Ag108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2"/>
          <a:stretch/>
        </p:blipFill>
        <p:spPr bwMode="auto">
          <a:xfrm rot="60000">
            <a:off x="1471282" y="1678657"/>
            <a:ext cx="7157394" cy="4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457200" y="62484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Krane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5029200" y="1828800"/>
            <a:ext cx="68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5486400" y="19050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FF0000"/>
                </a:solidFill>
              </a:rPr>
              <a:t>440 y</a:t>
            </a:r>
          </a:p>
        </p:txBody>
      </p:sp>
    </p:spTree>
    <p:extLst>
      <p:ext uri="{BB962C8B-B14F-4D97-AF65-F5344CB8AC3E}">
        <p14:creationId xmlns:p14="http://schemas.microsoft.com/office/powerpoint/2010/main" val="17869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latin typeface="Times New Roman" charset="0"/>
                <a:cs typeface="Times New Roman" charset="0"/>
              </a:rPr>
              <a:t>The IC coefficient (</a:t>
            </a:r>
            <a:r>
              <a:rPr lang="en-US" sz="2800" dirty="0">
                <a:latin typeface="Symbol" charset="0"/>
                <a:cs typeface="Symbol" charset="0"/>
              </a:rPr>
              <a:t>a)</a:t>
            </a:r>
            <a:r>
              <a:rPr lang="en-US" sz="2800" dirty="0">
                <a:latin typeface="Times New Roman" charset="0"/>
                <a:cs typeface="Times New Roman" charset="0"/>
              </a:rPr>
              <a:t> depends on the multipolarity (</a:t>
            </a:r>
            <a:r>
              <a:rPr lang="en-US" sz="2800" i="1" dirty="0">
                <a:latin typeface="Times New Roman" charset="0"/>
                <a:cs typeface="Times New Roman" charset="0"/>
              </a:rPr>
              <a:t>L</a:t>
            </a:r>
            <a:r>
              <a:rPr lang="en-US" sz="2800" dirty="0">
                <a:latin typeface="Times New Roman" charset="0"/>
                <a:cs typeface="Times New Roman" charset="0"/>
              </a:rPr>
              <a:t>) of the transition </a:t>
            </a:r>
            <a:r>
              <a:rPr lang="en-US" sz="2800" b="1" i="1" dirty="0">
                <a:latin typeface="Times New Roman" charset="0"/>
                <a:cs typeface="Times New Roman" charset="0"/>
              </a:rPr>
              <a:t>and</a:t>
            </a:r>
            <a:r>
              <a:rPr lang="en-US" sz="2800" dirty="0">
                <a:latin typeface="Times New Roman" charset="0"/>
                <a:cs typeface="Times New Roman" charset="0"/>
              </a:rPr>
              <a:t> the atomic environment (</a:t>
            </a:r>
            <a:r>
              <a:rPr lang="en-US" sz="2800" i="1" dirty="0">
                <a:latin typeface="Times New Roman" charset="0"/>
                <a:cs typeface="Times New Roman" charset="0"/>
              </a:rPr>
              <a:t>Z, n</a:t>
            </a:r>
            <a:r>
              <a:rPr lang="en-US" sz="2800" i="1" baseline="-25000" dirty="0">
                <a:latin typeface="Times New Roman" charset="0"/>
                <a:cs typeface="Times New Roman" charset="0"/>
              </a:rPr>
              <a:t>atom</a:t>
            </a:r>
            <a:r>
              <a:rPr lang="en-US" sz="2800" dirty="0">
                <a:latin typeface="Times New Roman" charset="0"/>
                <a:cs typeface="Times New Roman" charset="0"/>
              </a:rPr>
              <a:t>)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914400" y="1752600"/>
          <a:ext cx="686276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300" imgH="1358900" progId="Equation.3">
                  <p:embed/>
                </p:oleObj>
              </mc:Choice>
              <mc:Fallback>
                <p:oleObj name="Equation" r:id="rId3" imgW="2781300" imgH="1358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686276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66800" y="5075238"/>
            <a:ext cx="2701925" cy="1020762"/>
            <a:chOff x="1066800" y="5075447"/>
            <a:chExt cx="2701872" cy="1020553"/>
          </a:xfrm>
        </p:grpSpPr>
        <p:sp>
          <p:nvSpPr>
            <p:cNvPr id="10" name="Up Arrow 9"/>
            <p:cNvSpPr/>
            <p:nvPr/>
          </p:nvSpPr>
          <p:spPr>
            <a:xfrm rot="3650173" flipH="1">
              <a:off x="3121020" y="4808717"/>
              <a:ext cx="380922" cy="914382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aphicFrame>
          <p:nvGraphicFramePr>
            <p:cNvPr id="20488" name="Object 4"/>
            <p:cNvGraphicFramePr>
              <a:graphicFrameLocks noChangeAspect="1"/>
            </p:cNvGraphicFramePr>
            <p:nvPr/>
          </p:nvGraphicFramePr>
          <p:xfrm>
            <a:off x="1066800" y="5410200"/>
            <a:ext cx="2380129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98600" imgH="431800" progId="Equation.3">
                    <p:embed/>
                  </p:oleObj>
                </mc:Choice>
                <mc:Fallback>
                  <p:oleObj name="Equation" r:id="rId5" imgW="1498600" imgH="431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800" y="5410200"/>
                          <a:ext cx="2380129" cy="6858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903913" y="5075238"/>
            <a:ext cx="2782887" cy="1082675"/>
            <a:chOff x="5903913" y="5075448"/>
            <a:chExt cx="2782887" cy="1082464"/>
          </a:xfrm>
        </p:grpSpPr>
        <p:sp>
          <p:nvSpPr>
            <p:cNvPr id="6" name="Up Arrow 5"/>
            <p:cNvSpPr/>
            <p:nvPr/>
          </p:nvSpPr>
          <p:spPr>
            <a:xfrm rot="17949827">
              <a:off x="6397662" y="4808711"/>
              <a:ext cx="380926" cy="9144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aphicFrame>
          <p:nvGraphicFramePr>
            <p:cNvPr id="20486" name="Object 7"/>
            <p:cNvGraphicFramePr>
              <a:graphicFrameLocks noChangeAspect="1"/>
            </p:cNvGraphicFramePr>
            <p:nvPr/>
          </p:nvGraphicFramePr>
          <p:xfrm>
            <a:off x="5903913" y="5410200"/>
            <a:ext cx="2782887" cy="747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52600" imgH="469900" progId="Equation.3">
                    <p:embed/>
                  </p:oleObj>
                </mc:Choice>
                <mc:Fallback>
                  <p:oleObj name="Equation" r:id="rId7" imgW="1752600" imgH="469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3913" y="5410200"/>
                          <a:ext cx="2782887" cy="747712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8C91E5-0FAB-E34D-AD75-53AA0A8D7376}"/>
              </a:ext>
            </a:extLst>
          </p:cNvPr>
          <p:cNvGrpSpPr/>
          <p:nvPr/>
        </p:nvGrpSpPr>
        <p:grpSpPr>
          <a:xfrm>
            <a:off x="98538" y="1334967"/>
            <a:ext cx="2949462" cy="2410361"/>
            <a:chOff x="98538" y="1334967"/>
            <a:chExt cx="2949462" cy="241036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952AD5C-D4A4-AB45-8D7F-E1EA1E374AC4}"/>
                </a:ext>
              </a:extLst>
            </p:cNvPr>
            <p:cNvSpPr txBox="1"/>
            <p:nvPr/>
          </p:nvSpPr>
          <p:spPr>
            <a:xfrm>
              <a:off x="98538" y="1334967"/>
              <a:ext cx="1882662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ymbol" pitchFamily="2" charset="2"/>
                  <a:cs typeface="Times New Roman" panose="02020603050405020304" pitchFamily="18" charset="0"/>
                </a:rPr>
                <a:t>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much bigger in high-Z nuclei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9AD139-0004-A349-B51E-D25CE2EFED8A}"/>
                </a:ext>
              </a:extLst>
            </p:cNvPr>
            <p:cNvSpPr/>
            <p:nvPr/>
          </p:nvSpPr>
          <p:spPr>
            <a:xfrm>
              <a:off x="2438400" y="1875601"/>
              <a:ext cx="609600" cy="509656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80AF2B3-6E2F-6C4C-9E4E-1ED2E8D15154}"/>
                </a:ext>
              </a:extLst>
            </p:cNvPr>
            <p:cNvSpPr/>
            <p:nvPr/>
          </p:nvSpPr>
          <p:spPr>
            <a:xfrm>
              <a:off x="2438400" y="3235672"/>
              <a:ext cx="609600" cy="509656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" name="Curved Connector 3">
              <a:extLst>
                <a:ext uri="{FF2B5EF4-FFF2-40B4-BE49-F238E27FC236}">
                  <a16:creationId xmlns:a16="http://schemas.microsoft.com/office/drawing/2014/main" id="{E8B0C27A-091B-F447-9AB2-50D78B8DF769}"/>
                </a:ext>
              </a:extLst>
            </p:cNvPr>
            <p:cNvCxnSpPr>
              <a:cxnSpLocks/>
              <a:stCxn id="2" idx="3"/>
              <a:endCxn id="14" idx="0"/>
            </p:cNvCxnSpPr>
            <p:nvPr/>
          </p:nvCxnSpPr>
          <p:spPr>
            <a:xfrm>
              <a:off x="1981200" y="1658133"/>
              <a:ext cx="762000" cy="217468"/>
            </a:xfrm>
            <a:prstGeom prst="curvedConnector2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BFA6BE09-2F0F-4B48-80E8-D078BE4172C9}"/>
                </a:ext>
              </a:extLst>
            </p:cNvPr>
            <p:cNvCxnSpPr>
              <a:cxnSpLocks/>
              <a:stCxn id="2" idx="3"/>
              <a:endCxn id="15" idx="2"/>
            </p:cNvCxnSpPr>
            <p:nvPr/>
          </p:nvCxnSpPr>
          <p:spPr>
            <a:xfrm>
              <a:off x="1981200" y="1658133"/>
              <a:ext cx="457200" cy="1832367"/>
            </a:xfrm>
            <a:prstGeom prst="curvedConnector3">
              <a:avLst>
                <a:gd name="adj1" fmla="val 50000"/>
              </a:avLst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2A63766-5C5E-6044-8B06-B7080428E342}"/>
              </a:ext>
            </a:extLst>
          </p:cNvPr>
          <p:cNvGrpSpPr/>
          <p:nvPr/>
        </p:nvGrpSpPr>
        <p:grpSpPr>
          <a:xfrm>
            <a:off x="7010400" y="1695141"/>
            <a:ext cx="2133600" cy="1795359"/>
            <a:chOff x="-260294" y="806289"/>
            <a:chExt cx="2133600" cy="17953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A05F79-1643-DF46-A3CC-DB68D5104F33}"/>
                </a:ext>
              </a:extLst>
            </p:cNvPr>
            <p:cNvSpPr txBox="1"/>
            <p:nvPr/>
          </p:nvSpPr>
          <p:spPr>
            <a:xfrm>
              <a:off x="98538" y="1334967"/>
              <a:ext cx="1774768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Symbol" pitchFamily="2" charset="2"/>
                  <a:cs typeface="Times New Roman" panose="02020603050405020304" pitchFamily="18" charset="0"/>
                </a:rPr>
                <a:t>a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much bigger for large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i="1" dirty="0">
                  <a:latin typeface="Symbol" pitchFamily="2" charset="2"/>
                  <a:cs typeface="Times New Roman" panose="02020603050405020304" pitchFamily="18" charset="0"/>
                </a:rPr>
                <a:t>D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CD3E01F-5DAD-C049-97F4-7A9E6A6BAD7F}"/>
                </a:ext>
              </a:extLst>
            </p:cNvPr>
            <p:cNvSpPr/>
            <p:nvPr/>
          </p:nvSpPr>
          <p:spPr>
            <a:xfrm>
              <a:off x="-260294" y="806289"/>
              <a:ext cx="761999" cy="509656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75542A-5749-5E40-83F3-E6F73D9ACAE4}"/>
                </a:ext>
              </a:extLst>
            </p:cNvPr>
            <p:cNvSpPr/>
            <p:nvPr/>
          </p:nvSpPr>
          <p:spPr>
            <a:xfrm>
              <a:off x="-202987" y="2193935"/>
              <a:ext cx="704692" cy="40771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04A3BB8A-4C4F-D146-8C3A-DB6C51279192}"/>
                </a:ext>
              </a:extLst>
            </p:cNvPr>
            <p:cNvCxnSpPr>
              <a:cxnSpLocks/>
              <a:stCxn id="25" idx="0"/>
              <a:endCxn id="26" idx="6"/>
            </p:cNvCxnSpPr>
            <p:nvPr/>
          </p:nvCxnSpPr>
          <p:spPr>
            <a:xfrm rot="16200000" flipV="1">
              <a:off x="606889" y="955933"/>
              <a:ext cx="273850" cy="484217"/>
            </a:xfrm>
            <a:prstGeom prst="curvedConnector2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7C3295A9-4358-614F-AD9F-E9009CFE5C19}"/>
                </a:ext>
              </a:extLst>
            </p:cNvPr>
            <p:cNvCxnSpPr>
              <a:cxnSpLocks/>
              <a:stCxn id="25" idx="2"/>
              <a:endCxn id="27" idx="6"/>
            </p:cNvCxnSpPr>
            <p:nvPr/>
          </p:nvCxnSpPr>
          <p:spPr>
            <a:xfrm rot="5400000">
              <a:off x="535567" y="1947437"/>
              <a:ext cx="416494" cy="484217"/>
            </a:xfrm>
            <a:prstGeom prst="curvedConnector2">
              <a:avLst/>
            </a:prstGeom>
            <a:ln w="3492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23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8575"/>
            <a:ext cx="88392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Times New Roman" charset="0"/>
                <a:ea typeface="MS PGothic" charset="0"/>
              </a:rPr>
              <a:t>0</a:t>
            </a:r>
            <a:r>
              <a:rPr lang="en-US" sz="3200" baseline="30000" dirty="0">
                <a:latin typeface="Times New Roman" charset="0"/>
                <a:ea typeface="MS PGothic" charset="0"/>
              </a:rPr>
              <a:t>+ </a:t>
            </a:r>
            <a:r>
              <a:rPr lang="en-US" sz="3200" dirty="0">
                <a:latin typeface="Times New Roman" charset="0"/>
                <a:ea typeface="MS PGothic" charset="0"/>
              </a:rPr>
              <a:t>→ 0</a:t>
            </a:r>
            <a:r>
              <a:rPr lang="en-US" sz="3200" baseline="30000" dirty="0">
                <a:latin typeface="Times New Roman" charset="0"/>
                <a:ea typeface="MS PGothic" charset="0"/>
              </a:rPr>
              <a:t>+</a:t>
            </a:r>
            <a:r>
              <a:rPr lang="en-US" sz="3200" dirty="0">
                <a:latin typeface="Times New Roman" charset="0"/>
                <a:ea typeface="MS PGothic" charset="0"/>
              </a:rPr>
              <a:t> transitions can’t proceed via </a:t>
            </a:r>
            <a:r>
              <a:rPr lang="en-US" sz="3200" dirty="0">
                <a:latin typeface="Symbol" charset="0"/>
                <a:ea typeface="MS PGothic" charset="0"/>
              </a:rPr>
              <a:t>g</a:t>
            </a:r>
            <a:r>
              <a:rPr lang="en-US" sz="3200" dirty="0">
                <a:latin typeface="Times New Roman" charset="0"/>
                <a:ea typeface="MS PGothic" charset="0"/>
              </a:rPr>
              <a:t>-ray emission, but they can via IC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955006" y="2819400"/>
            <a:ext cx="274320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878806" y="2286000"/>
            <a:ext cx="50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2</a:t>
            </a:r>
            <a:r>
              <a:rPr lang="en-US" sz="2800" b="1" baseline="30000" dirty="0">
                <a:latin typeface="Times New Roman"/>
                <a:cs typeface="Times New Roman"/>
              </a:rPr>
              <a:t>+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55006" y="3657600"/>
            <a:ext cx="274320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55006" y="5410200"/>
            <a:ext cx="2743200" cy="0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78806" y="3134380"/>
            <a:ext cx="50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0</a:t>
            </a:r>
            <a:r>
              <a:rPr lang="en-US" sz="2800" b="1" baseline="30000" dirty="0">
                <a:latin typeface="Times New Roman"/>
                <a:cs typeface="Times New Roman"/>
              </a:rPr>
              <a:t>+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8806" y="4876800"/>
            <a:ext cx="50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/>
                <a:cs typeface="Times New Roman"/>
              </a:rPr>
              <a:t>0</a:t>
            </a:r>
            <a:r>
              <a:rPr lang="en-US" sz="2800" b="1" baseline="30000" dirty="0">
                <a:latin typeface="Times New Roman"/>
                <a:cs typeface="Times New Roman"/>
              </a:rPr>
              <a:t>+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0006" y="241929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834 keV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0006" y="325302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691 keV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0006" y="5029200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0 keV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64606" y="2819400"/>
            <a:ext cx="0" cy="25908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64606" y="4277380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E2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31406" y="3657600"/>
            <a:ext cx="5899" cy="175260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37305" y="4277380"/>
            <a:ext cx="603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E0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2406" y="2819400"/>
            <a:ext cx="811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3.1 ps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60006" y="3657600"/>
            <a:ext cx="9452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0.42 µs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00914"/>
              </p:ext>
            </p:extLst>
          </p:nvPr>
        </p:nvGraphicFramePr>
        <p:xfrm>
          <a:off x="914400" y="1423231"/>
          <a:ext cx="6964370" cy="56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68700" imgH="292100" progId="Equation.3">
                  <p:embed/>
                </p:oleObj>
              </mc:Choice>
              <mc:Fallback>
                <p:oleObj name="Equation" r:id="rId3" imgW="3568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423231"/>
                        <a:ext cx="6964370" cy="569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021806" y="5562600"/>
            <a:ext cx="9595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baseline="30000" dirty="0">
                <a:latin typeface="Times New Roman"/>
                <a:cs typeface="Times New Roman"/>
              </a:rPr>
              <a:t>72</a:t>
            </a:r>
            <a:r>
              <a:rPr lang="en-US" sz="3200" b="1" dirty="0">
                <a:latin typeface="Times New Roman"/>
                <a:cs typeface="Times New Roman"/>
              </a:rPr>
              <a:t>Ge</a:t>
            </a:r>
            <a:endParaRPr lang="en-US" sz="3200" b="1" baseline="3000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76789" y="4482405"/>
            <a:ext cx="351240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Why does the 0</a:t>
            </a:r>
            <a:r>
              <a:rPr lang="en-US" sz="2800" b="1" baseline="30000" dirty="0">
                <a:latin typeface="Times New Roman"/>
                <a:cs typeface="Times New Roman"/>
              </a:rPr>
              <a:t>+</a:t>
            </a:r>
            <a:r>
              <a:rPr lang="en-US" sz="2800" b="1" dirty="0">
                <a:latin typeface="Times New Roman"/>
                <a:cs typeface="Times New Roman"/>
              </a:rPr>
              <a:t> → 0</a:t>
            </a:r>
            <a:r>
              <a:rPr lang="en-US" sz="2800" b="1" baseline="30000" dirty="0">
                <a:latin typeface="Times New Roman"/>
                <a:cs typeface="Times New Roman"/>
              </a:rPr>
              <a:t>+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800" b="1" dirty="0">
                <a:latin typeface="Times New Roman"/>
                <a:cs typeface="Times New Roman"/>
              </a:rPr>
              <a:t>E0 take so transition take so long?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43494" y="2257217"/>
            <a:ext cx="3378994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/>
                <a:cs typeface="Times New Roman"/>
              </a:rPr>
              <a:t>How many particles are participating in the 2</a:t>
            </a:r>
            <a:r>
              <a:rPr lang="en-US" sz="2800" b="1" baseline="30000" dirty="0">
                <a:latin typeface="Times New Roman"/>
                <a:cs typeface="Times New Roman"/>
              </a:rPr>
              <a:t>+</a:t>
            </a:r>
            <a:r>
              <a:rPr lang="en-US" sz="2800" b="1" dirty="0">
                <a:latin typeface="Times New Roman"/>
                <a:cs typeface="Times New Roman"/>
              </a:rPr>
              <a:t> → 0</a:t>
            </a:r>
            <a:r>
              <a:rPr lang="en-US" sz="2800" b="1" baseline="30000" dirty="0">
                <a:latin typeface="Times New Roman"/>
                <a:cs typeface="Times New Roman"/>
              </a:rPr>
              <a:t>+</a:t>
            </a:r>
            <a:r>
              <a:rPr lang="en-US" sz="2800" b="1" dirty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800" b="1" dirty="0">
                <a:latin typeface="Times New Roman"/>
                <a:cs typeface="Times New Roman"/>
              </a:rPr>
              <a:t>E2 transition ?</a:t>
            </a:r>
          </a:p>
        </p:txBody>
      </p:sp>
    </p:spTree>
    <p:extLst>
      <p:ext uri="{BB962C8B-B14F-4D97-AF65-F5344CB8AC3E}">
        <p14:creationId xmlns:p14="http://schemas.microsoft.com/office/powerpoint/2010/main" val="16519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10-27-2006 08;14;42am (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2" t="5585" b="44159"/>
          <a:stretch/>
        </p:blipFill>
        <p:spPr bwMode="auto">
          <a:xfrm rot="60000">
            <a:off x="179785" y="1952215"/>
            <a:ext cx="4619956" cy="31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457200" y="1728786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/>
              <a:t>Krane</a:t>
            </a:r>
          </a:p>
        </p:txBody>
      </p:sp>
      <p:pic>
        <p:nvPicPr>
          <p:cNvPr id="5" name="Picture 2" descr="10-27-2006 08;14;42am (2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44" t="56519" r="21200" b="3233"/>
          <a:stretch/>
        </p:blipFill>
        <p:spPr bwMode="auto">
          <a:xfrm rot="60000">
            <a:off x="4675892" y="1794451"/>
            <a:ext cx="4156545" cy="35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28575"/>
            <a:ext cx="899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 dirty="0">
                <a:latin typeface="Times New Roman" charset="0"/>
                <a:ea typeface="MS PGothic" charset="0"/>
              </a:rPr>
              <a:t>IC coefficient calculations can be made with high accuracy, especially for lower multipole transitions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1484" y="5540218"/>
            <a:ext cx="868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/>
                <a:cs typeface="Times New Roman"/>
              </a:rPr>
              <a:t>This means that IC can be used to </a:t>
            </a:r>
            <a:r>
              <a:rPr lang="en-US" sz="2800" i="1" u="sng" dirty="0">
                <a:latin typeface="Times New Roman"/>
                <a:cs typeface="Times New Roman"/>
              </a:rPr>
              <a:t>determine </a:t>
            </a:r>
            <a:r>
              <a:rPr lang="en-US" sz="2800" dirty="0">
                <a:latin typeface="Times New Roman"/>
                <a:cs typeface="Times New Roman"/>
              </a:rPr>
              <a:t>multipolarity</a:t>
            </a:r>
            <a:endParaRPr lang="en-US" sz="2800" i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30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6164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The combination of IC and </a:t>
            </a:r>
            <a:r>
              <a:rPr lang="en-US" sz="3600" dirty="0">
                <a:latin typeface="Symbol" pitchFamily="2" charset="2"/>
                <a:cs typeface="Times New Roman" charset="0"/>
              </a:rPr>
              <a:t>g</a:t>
            </a:r>
            <a:r>
              <a:rPr lang="en-US" sz="3600" dirty="0">
                <a:latin typeface="Times New Roman" charset="0"/>
                <a:cs typeface="Times New Roman" charset="0"/>
              </a:rPr>
              <a:t>-decay can help determine the multipolarity of EM transitions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48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dirty="0">
                <a:latin typeface="Times New Roman"/>
                <a:cs typeface="Times New Roman"/>
              </a:rPr>
              <a:t>Measuring the ration of emitted electrons and </a:t>
            </a:r>
            <a:r>
              <a:rPr lang="en-US" dirty="0">
                <a:latin typeface="Symbol" charset="2"/>
                <a:cs typeface="Symbol" charset="2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-rays determines multipolarity.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74"/>
          <a:stretch/>
        </p:blipFill>
        <p:spPr>
          <a:xfrm>
            <a:off x="2362200" y="2590800"/>
            <a:ext cx="2560085" cy="36876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30305" y="1315969"/>
            <a:ext cx="3632695" cy="2494031"/>
            <a:chOff x="5105626" y="1315969"/>
            <a:chExt cx="3632695" cy="24940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05626" y="1315969"/>
              <a:ext cx="3581173" cy="249403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62800" y="1371600"/>
              <a:ext cx="157552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Symbol" charset="2"/>
                  <a:cs typeface="Symbol" charset="2"/>
                </a:rPr>
                <a:t>g</a:t>
              </a:r>
              <a:r>
                <a:rPr lang="en-US" dirty="0">
                  <a:latin typeface="Times New Roman"/>
                  <a:cs typeface="Times New Roman"/>
                </a:rPr>
                <a:t>-ray spectrum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10956" y="3765027"/>
            <a:ext cx="3575844" cy="2483373"/>
            <a:chOff x="5110956" y="3765027"/>
            <a:chExt cx="3575844" cy="24833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10956" y="3765027"/>
              <a:ext cx="3575844" cy="248337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25901" y="3810000"/>
              <a:ext cx="126089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e</a:t>
              </a:r>
              <a:r>
                <a:rPr lang="en-US" i="1" baseline="30000" dirty="0">
                  <a:latin typeface="Times New Roman"/>
                  <a:cs typeface="Times New Roman"/>
                </a:rPr>
                <a:t>-</a:t>
              </a:r>
              <a:r>
                <a:rPr lang="en-US" i="1" dirty="0">
                  <a:latin typeface="Times New Roman"/>
                  <a:cs typeface="Times New Roman"/>
                </a:rPr>
                <a:t> </a:t>
              </a:r>
              <a:r>
                <a:rPr lang="en-US" dirty="0">
                  <a:latin typeface="Times New Roman"/>
                  <a:cs typeface="Times New Roman"/>
                </a:rPr>
                <a:t>spectrum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90800"/>
            <a:ext cx="2633349" cy="1960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4724400"/>
            <a:ext cx="2281382" cy="14478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4F97C19-8074-504B-A52B-E063E8F620C8}"/>
              </a:ext>
            </a:extLst>
          </p:cNvPr>
          <p:cNvGrpSpPr/>
          <p:nvPr/>
        </p:nvGrpSpPr>
        <p:grpSpPr>
          <a:xfrm>
            <a:off x="6818071" y="1830888"/>
            <a:ext cx="1730094" cy="3366156"/>
            <a:chOff x="6818071" y="1830888"/>
            <a:chExt cx="1730094" cy="3366156"/>
          </a:xfrm>
        </p:grpSpPr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0F00B20A-13EF-AE42-87F3-062A1A18585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4571" y="3164388"/>
              <a:ext cx="2819400" cy="152400"/>
            </a:xfrm>
            <a:prstGeom prst="bentConnector3">
              <a:avLst>
                <a:gd name="adj1" fmla="val 75871"/>
              </a:avLst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59C89F-2921-8544-B723-A626798A29F4}"/>
                </a:ext>
              </a:extLst>
            </p:cNvPr>
            <p:cNvSpPr txBox="1"/>
            <p:nvPr/>
          </p:nvSpPr>
          <p:spPr>
            <a:xfrm>
              <a:off x="7109105" y="4242937"/>
              <a:ext cx="14390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4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energy is shifted down by the atomic binding energy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4D3B0-ABE3-13C6-83D6-9C1E51F0D03D}"/>
              </a:ext>
            </a:extLst>
          </p:cNvPr>
          <p:cNvSpPr txBox="1"/>
          <p:nvPr/>
        </p:nvSpPr>
        <p:spPr>
          <a:xfrm>
            <a:off x="401782" y="1303110"/>
            <a:ext cx="8077200" cy="4869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objective of this activity is to produce a roadmap of tangible outcomes that we can use going forward.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this end, we will break out into 2 groups: </a:t>
            </a:r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will focus on nuclear data priorities for safeguards;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will focus on priorities for other applications.</a:t>
            </a:r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access to two other rooms to allow us to meet separately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the session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representatives from both groups will present for 15 min each. </a:t>
            </a:r>
          </a:p>
          <a:p>
            <a:pPr marL="800100" lvl="1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will use these in roadmap development.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A360E8-546E-C497-98CB-545389E72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/>
            <a:r>
              <a:rPr lang="en-US" sz="4400" dirty="0">
                <a:latin typeface="Times New Roman" charset="0"/>
                <a:cs typeface="Times New Roman" charset="0"/>
              </a:rPr>
              <a:t>Breakout Group Introduction</a:t>
            </a:r>
          </a:p>
        </p:txBody>
      </p:sp>
    </p:spTree>
    <p:extLst>
      <p:ext uri="{BB962C8B-B14F-4D97-AF65-F5344CB8AC3E}">
        <p14:creationId xmlns:p14="http://schemas.microsoft.com/office/powerpoint/2010/main" val="34298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533400" y="6324600"/>
            <a:ext cx="3733800" cy="304800"/>
          </a:xfrm>
          <a:prstGeom prst="rect">
            <a:avLst/>
          </a:prstGeom>
          <a:noFill/>
          <a:ln>
            <a:noFill/>
          </a:ln>
          <a:effectLst>
            <a:outerShdw dist="635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b"/>
          <a:lstStyle/>
          <a:p>
            <a:endParaRPr lang="en-US" sz="2400" dirty="0">
              <a:solidFill>
                <a:srgbClr val="124A91"/>
              </a:solidFill>
              <a:latin typeface="Arial Narrow" charset="0"/>
            </a:endParaRPr>
          </a:p>
        </p:txBody>
      </p:sp>
      <p:sp>
        <p:nvSpPr>
          <p:cNvPr id="15364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3352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dirty="0">
              <a:solidFill>
                <a:srgbClr val="0039A6"/>
              </a:solidFill>
              <a:latin typeface="Impact" charset="0"/>
            </a:endParaRPr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533400" y="6324600"/>
            <a:ext cx="35052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400" dirty="0">
              <a:solidFill>
                <a:srgbClr val="0039A6"/>
              </a:solidFill>
              <a:latin typeface="Impact" charset="0"/>
            </a:endParaRPr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0" y="490002"/>
            <a:ext cx="91313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en-US" sz="4800" b="1" dirty="0">
                <a:latin typeface="Times New Roman" charset="0"/>
                <a:ea typeface="Times New Roman" charset="0"/>
                <a:cs typeface="Times New Roman" charset="0"/>
              </a:rPr>
              <a:t>Preliminary Thoughts on Microcal Uses for other Applications</a:t>
            </a:r>
          </a:p>
          <a:p>
            <a:pPr algn="ctr" eaLnBrk="1" hangingPunct="1"/>
            <a:endParaRPr lang="en-US" sz="44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Lee Bernstein</a:t>
            </a:r>
          </a:p>
          <a:p>
            <a:pPr algn="ctr" eaLnBrk="1" hangingPunct="1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June 28, 2023</a:t>
            </a:r>
          </a:p>
          <a:p>
            <a:pPr algn="ctr" eaLnBrk="1" hangingPunct="1"/>
            <a:r>
              <a:rPr lang="en-US" sz="3600" dirty="0">
                <a:latin typeface="Times New Roman" charset="0"/>
                <a:ea typeface="Times New Roman" charset="0"/>
                <a:cs typeface="Times New Roman" charset="0"/>
              </a:rPr>
              <a:t>UC-Berkeley/LBNL</a:t>
            </a:r>
          </a:p>
        </p:txBody>
      </p:sp>
    </p:spTree>
    <p:extLst>
      <p:ext uri="{BB962C8B-B14F-4D97-AF65-F5344CB8AC3E}">
        <p14:creationId xmlns:p14="http://schemas.microsoft.com/office/powerpoint/2010/main" val="305167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63D3F-DDE1-D95F-3F84-B6D786E0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1A657-0D72-7E46-B893-61947FD9979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DE7FD32-431E-640E-65B4-5C8FB8EF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67901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Discussion Slides</a:t>
            </a:r>
          </a:p>
        </p:txBody>
      </p:sp>
    </p:spTree>
    <p:extLst>
      <p:ext uri="{BB962C8B-B14F-4D97-AF65-F5344CB8AC3E}">
        <p14:creationId xmlns:p14="http://schemas.microsoft.com/office/powerpoint/2010/main" val="341372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9320" y="1323999"/>
            <a:ext cx="4487332" cy="3661128"/>
          </a:xfrm>
        </p:spPr>
        <p:txBody>
          <a:bodyPr/>
          <a:lstStyle/>
          <a:p>
            <a:r>
              <a:rPr lang="en-US" sz="2400" dirty="0">
                <a:latin typeface="Times New Roman"/>
                <a:cs typeface="Times New Roman"/>
              </a:rPr>
              <a:t>If you don’t have data, you get to make it up</a:t>
            </a:r>
          </a:p>
          <a:p>
            <a:r>
              <a:rPr lang="en-US" sz="2400" dirty="0">
                <a:latin typeface="Times New Roman"/>
                <a:cs typeface="Times New Roman"/>
              </a:rPr>
              <a:t>If you have one data set, it must be correct</a:t>
            </a:r>
          </a:p>
          <a:p>
            <a:r>
              <a:rPr lang="en-US" sz="2400" dirty="0">
                <a:latin typeface="Times New Roman"/>
                <a:cs typeface="Times New Roman"/>
              </a:rPr>
              <a:t>If you have two data sets, they are both wrong</a:t>
            </a: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And everyone is just going to pick their favorite</a:t>
            </a:r>
          </a:p>
          <a:p>
            <a:r>
              <a:rPr lang="en-US" sz="2400" dirty="0">
                <a:latin typeface="Times New Roman"/>
                <a:cs typeface="Times New Roman"/>
              </a:rPr>
              <a:t>When you have many data sets, you get to make it up again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Times New Roman"/>
                <a:cs typeface="Times New Roman"/>
              </a:rPr>
              <a:t>The value of the neutron lifetime is an example of  “The Data Dilemma”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812800" y="5370521"/>
            <a:ext cx="751840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Times New Roman"/>
                <a:cs typeface="Times New Roman"/>
              </a:rPr>
              <a:t>It’s not enough to make the most accurate measurement since it will be viewed within the historical context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70" y="1330485"/>
            <a:ext cx="4079912" cy="3584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5221" y="1700195"/>
            <a:ext cx="1828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latin typeface="Times New Roman"/>
                <a:cs typeface="Times New Roman"/>
              </a:rPr>
              <a:t>3% error followed by 3-sigma shift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8460" y="2783885"/>
            <a:ext cx="170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latin typeface="Times New Roman"/>
                <a:cs typeface="Times New Roman"/>
              </a:rPr>
              <a:t>1% error followed by 3-sigma shift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1856519" y="2140464"/>
            <a:ext cx="736720" cy="33302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2313719" y="2223415"/>
            <a:ext cx="279520" cy="1469269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2672141" y="3464085"/>
            <a:ext cx="333141" cy="16651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3357941" y="3630595"/>
            <a:ext cx="256941" cy="3810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2593239" y="2800864"/>
            <a:ext cx="1749776" cy="1549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859460" y="1711485"/>
            <a:ext cx="2353733" cy="22747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MS PGothic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B898F2-13F5-F342-AC45-71300434CA50}"/>
              </a:ext>
            </a:extLst>
          </p:cNvPr>
          <p:cNvSpPr txBox="1"/>
          <p:nvPr/>
        </p:nvSpPr>
        <p:spPr>
          <a:xfrm>
            <a:off x="4619904" y="6437935"/>
            <a:ext cx="333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to Morgan White (LANL)</a:t>
            </a:r>
          </a:p>
        </p:txBody>
      </p:sp>
    </p:spTree>
    <p:extLst>
      <p:ext uri="{BB962C8B-B14F-4D97-AF65-F5344CB8AC3E}">
        <p14:creationId xmlns:p14="http://schemas.microsoft.com/office/powerpoint/2010/main" val="5798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0" y="-38338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Could µ</a:t>
            </a:r>
            <a:r>
              <a:rPr lang="en-US" sz="3600" dirty="0" err="1">
                <a:latin typeface="Times New Roman" charset="0"/>
                <a:cs typeface="Times New Roman" charset="0"/>
              </a:rPr>
              <a:t>cals</a:t>
            </a:r>
            <a:r>
              <a:rPr lang="en-US" sz="3600" dirty="0">
                <a:latin typeface="Times New Roman" charset="0"/>
                <a:cs typeface="Times New Roman" charset="0"/>
              </a:rPr>
              <a:t> be used to see the lowest in-beam (n,x) transitions in actinides?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4757" y="1304232"/>
            <a:ext cx="487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Actinide (n,x) reactions are most important for Nuclear Energy, Stewardship Science, Nonproliferation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Examples: </a:t>
            </a:r>
            <a:r>
              <a:rPr lang="en-US" sz="2000" baseline="30000" dirty="0">
                <a:latin typeface="Times New Roman"/>
                <a:cs typeface="Times New Roman"/>
              </a:rPr>
              <a:t>239</a:t>
            </a:r>
            <a:r>
              <a:rPr lang="en-US" sz="2000" dirty="0">
                <a:latin typeface="Times New Roman"/>
                <a:cs typeface="Times New Roman"/>
              </a:rPr>
              <a:t>Pu(n,2n), </a:t>
            </a:r>
            <a:r>
              <a:rPr lang="en-US" sz="2000" baseline="30000" dirty="0">
                <a:latin typeface="Times New Roman"/>
                <a:cs typeface="Times New Roman"/>
              </a:rPr>
              <a:t>238</a:t>
            </a:r>
            <a:r>
              <a:rPr lang="en-US" sz="2000" dirty="0">
                <a:latin typeface="Times New Roman"/>
                <a:cs typeface="Times New Roman"/>
              </a:rPr>
              <a:t>U(n,n’)</a:t>
            </a:r>
          </a:p>
        </p:txBody>
      </p:sp>
      <p:pic>
        <p:nvPicPr>
          <p:cNvPr id="2" name="Picture 1" descr="239Pu_spectrum_figure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1310824"/>
            <a:ext cx="4191000" cy="5039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1400" y="3886200"/>
            <a:ext cx="11131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aseline="30000" dirty="0">
                <a:latin typeface="Times New Roman"/>
                <a:cs typeface="Times New Roman"/>
              </a:rPr>
              <a:t>239</a:t>
            </a:r>
            <a:r>
              <a:rPr lang="en-US" sz="2000" dirty="0">
                <a:latin typeface="Times New Roman"/>
                <a:cs typeface="Times New Roman"/>
              </a:rPr>
              <a:t>Pu + 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0" y="1371600"/>
            <a:ext cx="88259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cs typeface="Times New Roman"/>
              </a:rPr>
              <a:t>X-rays</a:t>
            </a:r>
          </a:p>
        </p:txBody>
      </p:sp>
      <p:cxnSp>
        <p:nvCxnSpPr>
          <p:cNvPr id="7" name="Straight Arrow Connector 6"/>
          <p:cNvCxnSpPr>
            <a:stCxn id="8" idx="1"/>
          </p:cNvCxnSpPr>
          <p:nvPr/>
        </p:nvCxnSpPr>
        <p:spPr>
          <a:xfrm flipH="1">
            <a:off x="5867400" y="1571655"/>
            <a:ext cx="838200" cy="1047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 flipV="1">
            <a:off x="6248400" y="1447801"/>
            <a:ext cx="457200" cy="1238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6477000" y="1571655"/>
            <a:ext cx="228600" cy="180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</p:cNvCxnSpPr>
          <p:nvPr/>
        </p:nvCxnSpPr>
        <p:spPr>
          <a:xfrm flipH="1">
            <a:off x="7010401" y="1771710"/>
            <a:ext cx="136498" cy="570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>
            <a:off x="7146899" y="1771710"/>
            <a:ext cx="15902" cy="2094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62800" y="1752600"/>
            <a:ext cx="228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</p:cNvCxnSpPr>
          <p:nvPr/>
        </p:nvCxnSpPr>
        <p:spPr>
          <a:xfrm>
            <a:off x="7146899" y="1771710"/>
            <a:ext cx="473101" cy="895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0" name="Group 30719"/>
          <p:cNvGrpSpPr/>
          <p:nvPr/>
        </p:nvGrpSpPr>
        <p:grpSpPr>
          <a:xfrm>
            <a:off x="5562600" y="2819400"/>
            <a:ext cx="1415772" cy="838200"/>
            <a:chOff x="5562600" y="2819400"/>
            <a:chExt cx="1415772" cy="838200"/>
          </a:xfrm>
        </p:grpSpPr>
        <p:sp>
          <p:nvSpPr>
            <p:cNvPr id="27" name="Isosceles Triangle 26"/>
            <p:cNvSpPr/>
            <p:nvPr/>
          </p:nvSpPr>
          <p:spPr>
            <a:xfrm flipH="1">
              <a:off x="6248401" y="2819400"/>
              <a:ext cx="76200" cy="152400"/>
            </a:xfrm>
            <a:prstGeom prst="triangle">
              <a:avLst/>
            </a:prstGeom>
            <a:ln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62600" y="3257490"/>
              <a:ext cx="141577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aseline="30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238</a:t>
              </a:r>
              <a:r>
                <a:rPr lang="en-US" sz="2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Pu 4 → 2</a:t>
              </a:r>
            </a:p>
          </p:txBody>
        </p:sp>
        <p:cxnSp>
          <p:nvCxnSpPr>
            <p:cNvPr id="31" name="Straight Arrow Connector 30"/>
            <p:cNvCxnSpPr>
              <a:stCxn id="30" idx="0"/>
              <a:endCxn id="27" idx="3"/>
            </p:cNvCxnSpPr>
            <p:nvPr/>
          </p:nvCxnSpPr>
          <p:spPr>
            <a:xfrm flipV="1">
              <a:off x="6270486" y="2971800"/>
              <a:ext cx="16015" cy="285690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A4AD125-C2DC-3391-7FB1-35E854F53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800409"/>
            <a:ext cx="3962400" cy="3494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12F766-1F28-2BE4-AD68-070F844AB080}"/>
              </a:ext>
            </a:extLst>
          </p:cNvPr>
          <p:cNvSpPr txBox="1"/>
          <p:nvPr/>
        </p:nvSpPr>
        <p:spPr>
          <a:xfrm>
            <a:off x="215885" y="3242516"/>
            <a:ext cx="9983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L.M. Fraile et al., Nuclear Physics A 686 (2001) 71–108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25D8F-8EE9-CCB0-F643-5EC62D249B12}"/>
              </a:ext>
            </a:extLst>
          </p:cNvPr>
          <p:cNvSpPr txBox="1"/>
          <p:nvPr/>
        </p:nvSpPr>
        <p:spPr>
          <a:xfrm>
            <a:off x="7250206" y="4347086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GEANIE - 2001</a:t>
            </a:r>
          </a:p>
        </p:txBody>
      </p:sp>
    </p:spTree>
    <p:extLst>
      <p:ext uri="{BB962C8B-B14F-4D97-AF65-F5344CB8AC3E}">
        <p14:creationId xmlns:p14="http://schemas.microsoft.com/office/powerpoint/2010/main" val="29251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DDE7FD32-431E-640E-65B4-5C8FB8EF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67901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aseline="30000" dirty="0">
                <a:latin typeface="Times New Roman" charset="0"/>
                <a:cs typeface="Times New Roman" charset="0"/>
              </a:rPr>
              <a:t>242m</a:t>
            </a:r>
            <a:r>
              <a:rPr lang="en-US" sz="3600" dirty="0">
                <a:latin typeface="Times New Roman" charset="0"/>
                <a:cs typeface="Times New Roman" charset="0"/>
              </a:rPr>
              <a:t>Am(n,f) cross section (vs. </a:t>
            </a:r>
            <a:r>
              <a:rPr lang="en-US" sz="3600" baseline="30000" dirty="0">
                <a:latin typeface="Times New Roman" charset="0"/>
                <a:cs typeface="Times New Roman" charset="0"/>
              </a:rPr>
              <a:t>235</a:t>
            </a:r>
            <a:r>
              <a:rPr lang="en-US" sz="3600" dirty="0">
                <a:latin typeface="Times New Roman" charset="0"/>
                <a:cs typeface="Times New Roman" charset="0"/>
              </a:rPr>
              <a:t>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D4020-42CA-3456-AFF6-F2BD4F8210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1" r="8568"/>
          <a:stretch/>
        </p:blipFill>
        <p:spPr>
          <a:xfrm rot="5400000">
            <a:off x="1893274" y="-674075"/>
            <a:ext cx="5181600" cy="8968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CDC078-E7D4-8FFB-0316-CDE1B6F06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09800"/>
            <a:ext cx="3048000" cy="18042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980FE3-B4D1-4F98-DD2F-35AE1DA0CE9F}"/>
              </a:ext>
            </a:extLst>
          </p:cNvPr>
          <p:cNvSpPr txBox="1"/>
          <p:nvPr/>
        </p:nvSpPr>
        <p:spPr>
          <a:xfrm>
            <a:off x="6262687" y="2927272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=7x10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80DEC9-0DA6-6260-98C0-9C7ADDE91441}"/>
              </a:ext>
            </a:extLst>
          </p:cNvPr>
          <p:cNvSpPr txBox="1"/>
          <p:nvPr/>
        </p:nvSpPr>
        <p:spPr>
          <a:xfrm rot="18390196">
            <a:off x="5753357" y="2007652"/>
            <a:ext cx="11736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48.63 keV E4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EF05C4-984C-C0F2-A06B-0B3F88D1AD69}"/>
              </a:ext>
            </a:extLst>
          </p:cNvPr>
          <p:cNvSpPr txBox="1"/>
          <p:nvPr/>
        </p:nvSpPr>
        <p:spPr>
          <a:xfrm>
            <a:off x="4941423" y="2582101"/>
            <a:ext cx="3321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617C06-B739-3136-8A31-3FD0F8D3CBE1}"/>
              </a:ext>
            </a:extLst>
          </p:cNvPr>
          <p:cNvSpPr txBox="1"/>
          <p:nvPr/>
        </p:nvSpPr>
        <p:spPr>
          <a:xfrm>
            <a:off x="4941423" y="3429000"/>
            <a:ext cx="3321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90380B-A90F-813C-521B-F709BF8B862E}"/>
              </a:ext>
            </a:extLst>
          </p:cNvPr>
          <p:cNvSpPr txBox="1"/>
          <p:nvPr/>
        </p:nvSpPr>
        <p:spPr>
          <a:xfrm>
            <a:off x="7233345" y="2538326"/>
            <a:ext cx="5886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 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05D9D1-D74D-BC26-4277-B93145921C31}"/>
              </a:ext>
            </a:extLst>
          </p:cNvPr>
          <p:cNvSpPr txBox="1"/>
          <p:nvPr/>
        </p:nvSpPr>
        <p:spPr>
          <a:xfrm>
            <a:off x="7261678" y="3429000"/>
            <a:ext cx="4988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h</a:t>
            </a:r>
          </a:p>
        </p:txBody>
      </p:sp>
    </p:spTree>
    <p:extLst>
      <p:ext uri="{BB962C8B-B14F-4D97-AF65-F5344CB8AC3E}">
        <p14:creationId xmlns:p14="http://schemas.microsoft.com/office/powerpoint/2010/main" val="1954485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463D3F-DDE1-D95F-3F84-B6D786E0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1A657-0D72-7E46-B893-61947FD997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DDE7FD32-431E-640E-65B4-5C8FB8EF4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67901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latin typeface="Times New Roman" charset="0"/>
                <a:cs typeface="Times New Roman" charset="0"/>
              </a:rPr>
              <a:t>More Discussion Slides</a:t>
            </a:r>
          </a:p>
        </p:txBody>
      </p:sp>
    </p:spTree>
    <p:extLst>
      <p:ext uri="{BB962C8B-B14F-4D97-AF65-F5344CB8AC3E}">
        <p14:creationId xmlns:p14="http://schemas.microsoft.com/office/powerpoint/2010/main" val="19814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87"/>
          <p:cNvGrpSpPr>
            <a:grpSpLocks/>
          </p:cNvGrpSpPr>
          <p:nvPr/>
        </p:nvGrpSpPr>
        <p:grpSpPr bwMode="auto">
          <a:xfrm>
            <a:off x="254000" y="1524000"/>
            <a:ext cx="8521700" cy="4724399"/>
            <a:chOff x="254000" y="1524000"/>
            <a:chExt cx="8521700" cy="4724385"/>
          </a:xfrm>
        </p:grpSpPr>
        <p:sp>
          <p:nvSpPr>
            <p:cNvPr id="17453" name="Oval 455"/>
            <p:cNvSpPr>
              <a:spLocks noChangeArrowheads="1"/>
            </p:cNvSpPr>
            <p:nvPr/>
          </p:nvSpPr>
          <p:spPr bwMode="auto">
            <a:xfrm>
              <a:off x="6946900" y="4891088"/>
              <a:ext cx="1828800" cy="7397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Nucleus</a:t>
              </a:r>
            </a:p>
          </p:txBody>
        </p:sp>
        <p:sp>
          <p:nvSpPr>
            <p:cNvPr id="17454" name="Oval 459"/>
            <p:cNvSpPr>
              <a:spLocks noChangeArrowheads="1"/>
            </p:cNvSpPr>
            <p:nvPr/>
          </p:nvSpPr>
          <p:spPr bwMode="auto">
            <a:xfrm>
              <a:off x="254000" y="4902200"/>
              <a:ext cx="1562100" cy="71755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1" tIns="45715" rIns="91431" bIns="45715"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HEDP</a:t>
              </a:r>
            </a:p>
          </p:txBody>
        </p:sp>
        <p:grpSp>
          <p:nvGrpSpPr>
            <p:cNvPr id="17455" name="Group 4"/>
            <p:cNvGrpSpPr>
              <a:grpSpLocks/>
            </p:cNvGrpSpPr>
            <p:nvPr/>
          </p:nvGrpSpPr>
          <p:grpSpPr bwMode="auto">
            <a:xfrm>
              <a:off x="381000" y="1524000"/>
              <a:ext cx="7594600" cy="4724385"/>
              <a:chOff x="381000" y="1193799"/>
              <a:chExt cx="7594600" cy="4725061"/>
            </a:xfrm>
          </p:grpSpPr>
          <p:sp>
            <p:nvSpPr>
              <p:cNvPr id="17456" name="Rectangle 468"/>
              <p:cNvSpPr>
                <a:spLocks noChangeArrowheads="1"/>
              </p:cNvSpPr>
              <p:nvPr/>
            </p:nvSpPr>
            <p:spPr bwMode="auto">
              <a:xfrm>
                <a:off x="3721100" y="5334000"/>
                <a:ext cx="1507344" cy="5848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charset="0"/>
                    <a:cs typeface="Times New Roman" charset="0"/>
                  </a:rPr>
                  <a:t>Photons</a:t>
                </a:r>
              </a:p>
            </p:txBody>
          </p:sp>
          <p:grpSp>
            <p:nvGrpSpPr>
              <p:cNvPr id="17457" name="Group 3"/>
              <p:cNvGrpSpPr>
                <a:grpSpLocks/>
              </p:cNvGrpSpPr>
              <p:nvPr/>
            </p:nvGrpSpPr>
            <p:grpSpPr bwMode="auto">
              <a:xfrm>
                <a:off x="381000" y="1193799"/>
                <a:ext cx="7594600" cy="4714829"/>
                <a:chOff x="381000" y="1193799"/>
                <a:chExt cx="7594600" cy="4714829"/>
              </a:xfrm>
            </p:grpSpPr>
            <p:sp>
              <p:nvSpPr>
                <p:cNvPr id="1745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81000" y="1193799"/>
                  <a:ext cx="3657600" cy="6156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 eaLnBrk="1" hangingPunct="1"/>
                  <a:r>
                    <a:rPr lang="en-US" sz="1600" b="1" dirty="0">
                      <a:latin typeface="Times New Roman" charset="0"/>
                      <a:cs typeface="Times New Roman" charset="0"/>
                      <a:sym typeface="Symbol" charset="0"/>
                    </a:rPr>
                    <a:t></a:t>
                  </a:r>
                  <a:r>
                    <a:rPr lang="en-US" sz="1600" b="1" dirty="0">
                      <a:latin typeface="Times New Roman" charset="0"/>
                      <a:cs typeface="Times New Roman" charset="0"/>
                    </a:rPr>
                    <a:t>-decay</a:t>
                  </a:r>
                </a:p>
                <a:p>
                  <a:pPr algn="ctr" eaLnBrk="1" hangingPunct="1"/>
                  <a:r>
                    <a:rPr lang="en-US" sz="1800" b="1" dirty="0">
                      <a:latin typeface="Times New Roman" charset="0"/>
                      <a:cs typeface="Times New Roman" charset="0"/>
                    </a:rPr>
                    <a:t>Time Reverse: Photo-absorption</a:t>
                  </a:r>
                </a:p>
              </p:txBody>
            </p:sp>
            <p:grpSp>
              <p:nvGrpSpPr>
                <p:cNvPr id="17459" name="Group 1"/>
                <p:cNvGrpSpPr>
                  <a:grpSpLocks/>
                </p:cNvGrpSpPr>
                <p:nvPr/>
              </p:nvGrpSpPr>
              <p:grpSpPr bwMode="auto">
                <a:xfrm>
                  <a:off x="909638" y="2290763"/>
                  <a:ext cx="7065962" cy="3617865"/>
                  <a:chOff x="909638" y="2290763"/>
                  <a:chExt cx="7065962" cy="3617865"/>
                </a:xfrm>
              </p:grpSpPr>
              <p:sp>
                <p:nvSpPr>
                  <p:cNvPr id="17460" name="Freeform 180"/>
                  <p:cNvSpPr>
                    <a:spLocks/>
                  </p:cNvSpPr>
                  <p:nvPr/>
                </p:nvSpPr>
                <p:spPr bwMode="auto">
                  <a:xfrm rot="-2848675">
                    <a:off x="1731169" y="2136666"/>
                    <a:ext cx="338137" cy="646331"/>
                  </a:xfrm>
                  <a:custGeom>
                    <a:avLst/>
                    <a:gdLst>
                      <a:gd name="T0" fmla="*/ 2147483647 w 135"/>
                      <a:gd name="T1" fmla="*/ 0 h 440"/>
                      <a:gd name="T2" fmla="*/ 2147483647 w 135"/>
                      <a:gd name="T3" fmla="*/ 2147483647 h 440"/>
                      <a:gd name="T4" fmla="*/ 2147483647 w 135"/>
                      <a:gd name="T5" fmla="*/ 2147483647 h 440"/>
                      <a:gd name="T6" fmla="*/ 2147483647 w 135"/>
                      <a:gd name="T7" fmla="*/ 2147483647 h 440"/>
                      <a:gd name="T8" fmla="*/ 2147483647 w 135"/>
                      <a:gd name="T9" fmla="*/ 2147483647 h 440"/>
                      <a:gd name="T10" fmla="*/ 2147483647 w 135"/>
                      <a:gd name="T11" fmla="*/ 2147483647 h 440"/>
                      <a:gd name="T12" fmla="*/ 2147483647 w 135"/>
                      <a:gd name="T13" fmla="*/ 2147483647 h 440"/>
                      <a:gd name="T14" fmla="*/ 2147483647 w 135"/>
                      <a:gd name="T15" fmla="*/ 2147483647 h 440"/>
                      <a:gd name="T16" fmla="*/ 2147483647 w 135"/>
                      <a:gd name="T17" fmla="*/ 2147483647 h 4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5"/>
                      <a:gd name="T28" fmla="*/ 0 h 440"/>
                      <a:gd name="T29" fmla="*/ 135 w 135"/>
                      <a:gd name="T30" fmla="*/ 440 h 4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5" h="440">
                        <a:moveTo>
                          <a:pt x="108" y="0"/>
                        </a:moveTo>
                        <a:cubicBezTo>
                          <a:pt x="54" y="9"/>
                          <a:pt x="0" y="19"/>
                          <a:pt x="4" y="32"/>
                        </a:cubicBezTo>
                        <a:cubicBezTo>
                          <a:pt x="8" y="45"/>
                          <a:pt x="132" y="64"/>
                          <a:pt x="132" y="80"/>
                        </a:cubicBezTo>
                        <a:cubicBezTo>
                          <a:pt x="132" y="96"/>
                          <a:pt x="5" y="112"/>
                          <a:pt x="4" y="128"/>
                        </a:cubicBezTo>
                        <a:cubicBezTo>
                          <a:pt x="3" y="144"/>
                          <a:pt x="124" y="159"/>
                          <a:pt x="124" y="176"/>
                        </a:cubicBezTo>
                        <a:cubicBezTo>
                          <a:pt x="124" y="193"/>
                          <a:pt x="4" y="215"/>
                          <a:pt x="4" y="232"/>
                        </a:cubicBezTo>
                        <a:cubicBezTo>
                          <a:pt x="4" y="249"/>
                          <a:pt x="113" y="264"/>
                          <a:pt x="124" y="280"/>
                        </a:cubicBezTo>
                        <a:cubicBezTo>
                          <a:pt x="135" y="296"/>
                          <a:pt x="77" y="301"/>
                          <a:pt x="68" y="328"/>
                        </a:cubicBezTo>
                        <a:cubicBezTo>
                          <a:pt x="59" y="355"/>
                          <a:pt x="63" y="397"/>
                          <a:pt x="68" y="440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r>
                      <a:rPr lang="en-US" dirty="0">
                        <a:latin typeface="Times New Roman" charset="0"/>
                        <a:cs typeface="Times New Roman" charset="0"/>
                      </a:rPr>
                      <a:t>     </a:t>
                    </a:r>
                  </a:p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61" name="Line 1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2100" y="2768600"/>
                    <a:ext cx="660400" cy="52070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462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222500" y="2794000"/>
                    <a:ext cx="558800" cy="5222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463" name="Curved Down Arrow 461"/>
                  <p:cNvSpPr>
                    <a:spLocks noChangeArrowheads="1"/>
                  </p:cNvSpPr>
                  <p:nvPr/>
                </p:nvSpPr>
                <p:spPr bwMode="auto">
                  <a:xfrm>
                    <a:off x="992188" y="3937000"/>
                    <a:ext cx="6983412" cy="584874"/>
                  </a:xfrm>
                  <a:prstGeom prst="curvedDownArrow">
                    <a:avLst>
                      <a:gd name="adj1" fmla="val 19016"/>
                      <a:gd name="adj2" fmla="val 37921"/>
                      <a:gd name="adj3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3200" dirty="0">
                        <a:latin typeface="Times New Roman" charset="0"/>
                        <a:cs typeface="Times New Roman" charset="0"/>
                      </a:rPr>
                      <a:t>Photons</a:t>
                    </a:r>
                  </a:p>
                </p:txBody>
              </p:sp>
              <p:sp>
                <p:nvSpPr>
                  <p:cNvPr id="17464" name="Curved Down Arrow 467"/>
                  <p:cNvSpPr>
                    <a:spLocks noChangeArrowheads="1"/>
                  </p:cNvSpPr>
                  <p:nvPr/>
                </p:nvSpPr>
                <p:spPr bwMode="auto">
                  <a:xfrm flipH="1" flipV="1">
                    <a:off x="990600" y="5323754"/>
                    <a:ext cx="6983413" cy="584874"/>
                  </a:xfrm>
                  <a:prstGeom prst="curvedDownArrow">
                    <a:avLst>
                      <a:gd name="adj1" fmla="val 19016"/>
                      <a:gd name="adj2" fmla="val 37921"/>
                      <a:gd name="adj3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en-US" sz="3200" dirty="0">
                        <a:latin typeface="Times New Roman" charset="0"/>
                        <a:cs typeface="Times New Roman" charset="0"/>
                      </a:rPr>
                      <a:t>     </a:t>
                    </a:r>
                  </a:p>
                </p:txBody>
              </p:sp>
              <p:sp>
                <p:nvSpPr>
                  <p:cNvPr id="17465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9638" y="3292475"/>
                    <a:ext cx="455916" cy="400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2000" b="1" i="1" dirty="0">
                        <a:latin typeface="Times New Roman" charset="0"/>
                        <a:cs typeface="Times New Roman" charset="0"/>
                      </a:rPr>
                      <a:t>N</a:t>
                    </a:r>
                  </a:p>
                </p:txBody>
              </p:sp>
              <p:sp>
                <p:nvSpPr>
                  <p:cNvPr id="17466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4213" y="3397250"/>
                    <a:ext cx="584156" cy="4001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sz="2000" b="1" i="1" dirty="0">
                        <a:latin typeface="Times New Roman" charset="0"/>
                        <a:cs typeface="Times New Roman" charset="0"/>
                      </a:rPr>
                      <a:t>N*</a:t>
                    </a:r>
                  </a:p>
                </p:txBody>
              </p:sp>
              <p:sp>
                <p:nvSpPr>
                  <p:cNvPr id="17467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1293813" y="3368675"/>
                    <a:ext cx="190500" cy="19050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68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1446213" y="3521075"/>
                    <a:ext cx="190500" cy="19050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69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1446213" y="3355975"/>
                    <a:ext cx="190500" cy="19050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0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1471613" y="3432175"/>
                    <a:ext cx="190500" cy="1905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1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1331913" y="3482975"/>
                    <a:ext cx="190500" cy="1905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2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1370013" y="3292475"/>
                    <a:ext cx="190500" cy="1905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3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1243013" y="3482975"/>
                    <a:ext cx="190500" cy="19050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4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1484313" y="3394075"/>
                    <a:ext cx="190500" cy="19050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5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1306513" y="3584575"/>
                    <a:ext cx="190500" cy="1905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6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1522413" y="3508375"/>
                    <a:ext cx="190500" cy="1905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7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1433513" y="3622675"/>
                    <a:ext cx="190500" cy="190500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8" name="Oval 239"/>
                  <p:cNvSpPr>
                    <a:spLocks noChangeArrowheads="1"/>
                  </p:cNvSpPr>
                  <p:nvPr/>
                </p:nvSpPr>
                <p:spPr bwMode="auto">
                  <a:xfrm>
                    <a:off x="2709863" y="3371850"/>
                    <a:ext cx="304800" cy="254000"/>
                  </a:xfrm>
                  <a:prstGeom prst="ellipse">
                    <a:avLst/>
                  </a:prstGeom>
                  <a:solidFill>
                    <a:srgbClr val="0000FF">
                      <a:alpha val="45097"/>
                    </a:srgbClr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79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2862263" y="3524250"/>
                    <a:ext cx="304800" cy="254000"/>
                  </a:xfrm>
                  <a:prstGeom prst="ellipse">
                    <a:avLst/>
                  </a:prstGeom>
                  <a:solidFill>
                    <a:srgbClr val="0000FF">
                      <a:alpha val="45097"/>
                    </a:srgbClr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0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862263" y="3359150"/>
                    <a:ext cx="304800" cy="254000"/>
                  </a:xfrm>
                  <a:prstGeom prst="ellipse">
                    <a:avLst/>
                  </a:prstGeom>
                  <a:solidFill>
                    <a:srgbClr val="0000FF">
                      <a:alpha val="45097"/>
                    </a:srgbClr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1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887663" y="3435350"/>
                    <a:ext cx="304800" cy="254000"/>
                  </a:xfrm>
                  <a:prstGeom prst="ellipse">
                    <a:avLst/>
                  </a:prstGeom>
                  <a:solidFill>
                    <a:srgbClr val="FF0000">
                      <a:alpha val="45097"/>
                    </a:srgbClr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2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2747963" y="3486150"/>
                    <a:ext cx="304800" cy="254000"/>
                  </a:xfrm>
                  <a:prstGeom prst="ellipse">
                    <a:avLst/>
                  </a:prstGeom>
                  <a:solidFill>
                    <a:srgbClr val="FF0000">
                      <a:alpha val="45097"/>
                    </a:srgbClr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3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2786063" y="3295650"/>
                    <a:ext cx="304800" cy="254000"/>
                  </a:xfrm>
                  <a:prstGeom prst="ellipse">
                    <a:avLst/>
                  </a:prstGeom>
                  <a:solidFill>
                    <a:srgbClr val="FF0000">
                      <a:alpha val="45097"/>
                    </a:srgbClr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4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2659063" y="3486150"/>
                    <a:ext cx="304800" cy="254000"/>
                  </a:xfrm>
                  <a:prstGeom prst="ellipse">
                    <a:avLst/>
                  </a:prstGeom>
                  <a:solidFill>
                    <a:srgbClr val="0000FF">
                      <a:alpha val="45097"/>
                    </a:srgbClr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5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2900363" y="3397250"/>
                    <a:ext cx="304800" cy="254000"/>
                  </a:xfrm>
                  <a:prstGeom prst="ellipse">
                    <a:avLst/>
                  </a:prstGeom>
                  <a:solidFill>
                    <a:srgbClr val="0000FF">
                      <a:alpha val="45097"/>
                    </a:srgbClr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6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2722563" y="3587750"/>
                    <a:ext cx="304800" cy="254000"/>
                  </a:xfrm>
                  <a:prstGeom prst="ellipse">
                    <a:avLst/>
                  </a:prstGeom>
                  <a:solidFill>
                    <a:srgbClr val="FF0000">
                      <a:alpha val="45097"/>
                    </a:srgbClr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7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2938463" y="3511550"/>
                    <a:ext cx="304800" cy="254000"/>
                  </a:xfrm>
                  <a:prstGeom prst="ellipse">
                    <a:avLst/>
                  </a:prstGeom>
                  <a:solidFill>
                    <a:srgbClr val="FF0000">
                      <a:alpha val="45097"/>
                    </a:srgbClr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  <p:sp>
                <p:nvSpPr>
                  <p:cNvPr id="17488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2849563" y="3625850"/>
                    <a:ext cx="304800" cy="254000"/>
                  </a:xfrm>
                  <a:prstGeom prst="ellipse">
                    <a:avLst/>
                  </a:prstGeom>
                  <a:solidFill>
                    <a:srgbClr val="0000FF">
                      <a:alpha val="45097"/>
                    </a:srgbClr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Times New Roman" charset="0"/>
                      <a:cs typeface="Times New Roman" charset="0"/>
                    </a:endParaRPr>
                  </a:p>
                </p:txBody>
              </p:sp>
            </p:grpSp>
          </p:grpSp>
        </p:grp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976438" y="1497013"/>
            <a:ext cx="6351013" cy="4198937"/>
            <a:chOff x="1975984" y="1497013"/>
            <a:chExt cx="6351422" cy="4198708"/>
          </a:xfrm>
        </p:grpSpPr>
        <p:sp>
          <p:nvSpPr>
            <p:cNvPr id="17416" name="Line 242"/>
            <p:cNvSpPr>
              <a:spLocks noChangeShapeType="1"/>
            </p:cNvSpPr>
            <p:nvPr/>
          </p:nvSpPr>
          <p:spPr bwMode="auto">
            <a:xfrm>
              <a:off x="5900893" y="2451186"/>
              <a:ext cx="546121" cy="330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17" name="Line 243"/>
            <p:cNvSpPr>
              <a:spLocks noChangeShapeType="1"/>
            </p:cNvSpPr>
            <p:nvPr/>
          </p:nvSpPr>
          <p:spPr bwMode="auto">
            <a:xfrm flipV="1">
              <a:off x="6459714" y="2476588"/>
              <a:ext cx="546121" cy="3302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18" name="Freeform 244"/>
            <p:cNvSpPr>
              <a:spLocks/>
            </p:cNvSpPr>
            <p:nvPr/>
          </p:nvSpPr>
          <p:spPr bwMode="auto">
            <a:xfrm>
              <a:off x="6275558" y="2848810"/>
              <a:ext cx="349263" cy="646331"/>
            </a:xfrm>
            <a:custGeom>
              <a:avLst/>
              <a:gdLst>
                <a:gd name="T0" fmla="*/ 2147483647 w 135"/>
                <a:gd name="T1" fmla="*/ 0 h 440"/>
                <a:gd name="T2" fmla="*/ 2147483647 w 135"/>
                <a:gd name="T3" fmla="*/ 2147483647 h 440"/>
                <a:gd name="T4" fmla="*/ 2147483647 w 135"/>
                <a:gd name="T5" fmla="*/ 2147483647 h 440"/>
                <a:gd name="T6" fmla="*/ 2147483647 w 135"/>
                <a:gd name="T7" fmla="*/ 2147483647 h 440"/>
                <a:gd name="T8" fmla="*/ 2147483647 w 135"/>
                <a:gd name="T9" fmla="*/ 2147483647 h 440"/>
                <a:gd name="T10" fmla="*/ 2147483647 w 135"/>
                <a:gd name="T11" fmla="*/ 2147483647 h 440"/>
                <a:gd name="T12" fmla="*/ 2147483647 w 135"/>
                <a:gd name="T13" fmla="*/ 2147483647 h 440"/>
                <a:gd name="T14" fmla="*/ 2147483647 w 135"/>
                <a:gd name="T15" fmla="*/ 2147483647 h 440"/>
                <a:gd name="T16" fmla="*/ 2147483647 w 135"/>
                <a:gd name="T17" fmla="*/ 2147483647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440"/>
                <a:gd name="T29" fmla="*/ 135 w 135"/>
                <a:gd name="T30" fmla="*/ 440 h 4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440">
                  <a:moveTo>
                    <a:pt x="108" y="0"/>
                  </a:moveTo>
                  <a:cubicBezTo>
                    <a:pt x="54" y="9"/>
                    <a:pt x="0" y="19"/>
                    <a:pt x="4" y="32"/>
                  </a:cubicBezTo>
                  <a:cubicBezTo>
                    <a:pt x="8" y="45"/>
                    <a:pt x="132" y="64"/>
                    <a:pt x="132" y="80"/>
                  </a:cubicBezTo>
                  <a:cubicBezTo>
                    <a:pt x="132" y="96"/>
                    <a:pt x="5" y="112"/>
                    <a:pt x="4" y="128"/>
                  </a:cubicBezTo>
                  <a:cubicBezTo>
                    <a:pt x="3" y="144"/>
                    <a:pt x="124" y="159"/>
                    <a:pt x="124" y="176"/>
                  </a:cubicBezTo>
                  <a:cubicBezTo>
                    <a:pt x="124" y="193"/>
                    <a:pt x="4" y="215"/>
                    <a:pt x="4" y="232"/>
                  </a:cubicBezTo>
                  <a:cubicBezTo>
                    <a:pt x="4" y="249"/>
                    <a:pt x="113" y="264"/>
                    <a:pt x="124" y="280"/>
                  </a:cubicBezTo>
                  <a:cubicBezTo>
                    <a:pt x="135" y="296"/>
                    <a:pt x="77" y="301"/>
                    <a:pt x="68" y="328"/>
                  </a:cubicBezTo>
                  <a:cubicBezTo>
                    <a:pt x="59" y="355"/>
                    <a:pt x="63" y="397"/>
                    <a:pt x="68" y="44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19" name="Text Box 245"/>
            <p:cNvSpPr txBox="1">
              <a:spLocks noChangeArrowheads="1"/>
            </p:cNvSpPr>
            <p:nvPr/>
          </p:nvSpPr>
          <p:spPr bwMode="auto">
            <a:xfrm>
              <a:off x="4655092" y="2134091"/>
              <a:ext cx="11349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Times New Roman" charset="0"/>
                  <a:cs typeface="Times New Roman" charset="0"/>
                </a:rPr>
                <a:t>e</a:t>
              </a:r>
              <a:r>
                <a:rPr lang="en-US" sz="2000" b="1" i="1" baseline="-25000" dirty="0">
                  <a:latin typeface="Times New Roman" charset="0"/>
                  <a:cs typeface="Times New Roman" charset="0"/>
                </a:rPr>
                <a:t>free/bound</a:t>
              </a:r>
              <a:endParaRPr lang="en-US" sz="2000" b="1" i="1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20" name="Text Box 246"/>
            <p:cNvSpPr txBox="1">
              <a:spLocks noChangeArrowheads="1"/>
            </p:cNvSpPr>
            <p:nvPr/>
          </p:nvSpPr>
          <p:spPr bwMode="auto">
            <a:xfrm>
              <a:off x="7193168" y="2150111"/>
              <a:ext cx="1066387" cy="40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Times New Roman" charset="0"/>
                  <a:cs typeface="Times New Roman" charset="0"/>
                </a:rPr>
                <a:t>e</a:t>
              </a:r>
              <a:r>
                <a:rPr lang="en-US" sz="2000" b="1" i="1" baseline="-25000" dirty="0">
                  <a:latin typeface="Times New Roman" charset="0"/>
                  <a:cs typeface="Times New Roman" charset="0"/>
                </a:rPr>
                <a:t>free/bound</a:t>
              </a:r>
              <a:endParaRPr lang="en-US" sz="2000" b="1" i="1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21" name="Oval 254"/>
            <p:cNvSpPr>
              <a:spLocks noChangeArrowheads="1"/>
            </p:cNvSpPr>
            <p:nvPr/>
          </p:nvSpPr>
          <p:spPr bwMode="auto">
            <a:xfrm>
              <a:off x="7013773" y="2373625"/>
              <a:ext cx="193682" cy="1948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00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22" name="Oval 255"/>
            <p:cNvSpPr>
              <a:spLocks noChangeArrowheads="1"/>
            </p:cNvSpPr>
            <p:nvPr/>
          </p:nvSpPr>
          <p:spPr bwMode="auto">
            <a:xfrm>
              <a:off x="5713561" y="2360924"/>
              <a:ext cx="193682" cy="19481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300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23" name="Text Box 505"/>
            <p:cNvSpPr txBox="1">
              <a:spLocks noChangeArrowheads="1"/>
            </p:cNvSpPr>
            <p:nvPr/>
          </p:nvSpPr>
          <p:spPr bwMode="auto">
            <a:xfrm>
              <a:off x="4328489" y="1497013"/>
              <a:ext cx="3998917" cy="8001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600" b="1" dirty="0">
                  <a:latin typeface="Times New Roman" charset="0"/>
                  <a:cs typeface="Times New Roman" charset="0"/>
                </a:rPr>
                <a:t>IC-decay</a:t>
              </a:r>
            </a:p>
            <a:p>
              <a:pPr algn="ctr" eaLnBrk="1" hangingPunct="1"/>
              <a:r>
                <a:rPr lang="en-US" sz="1600" b="1" dirty="0">
                  <a:latin typeface="Times New Roman" charset="0"/>
                  <a:cs typeface="Times New Roman" charset="0"/>
                </a:rPr>
                <a:t>Time Reverse: Atomic-electron interactions</a:t>
              </a:r>
            </a:p>
            <a:p>
              <a:pPr algn="ctr" eaLnBrk="1" hangingPunct="1"/>
              <a:r>
                <a:rPr lang="en-US" sz="1400" b="1" dirty="0">
                  <a:latin typeface="Times New Roman" charset="0"/>
                  <a:cs typeface="Times New Roman" charset="0"/>
                </a:rPr>
                <a:t>NEEC, NEET, IES*</a:t>
              </a:r>
            </a:p>
          </p:txBody>
        </p:sp>
        <p:sp>
          <p:nvSpPr>
            <p:cNvPr id="17424" name="Line 555"/>
            <p:cNvSpPr>
              <a:spLocks noChangeShapeType="1"/>
            </p:cNvSpPr>
            <p:nvPr/>
          </p:nvSpPr>
          <p:spPr bwMode="auto">
            <a:xfrm flipV="1">
              <a:off x="5862792" y="3543484"/>
              <a:ext cx="571522" cy="2651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5" name="Line 556"/>
            <p:cNvSpPr>
              <a:spLocks noChangeShapeType="1"/>
            </p:cNvSpPr>
            <p:nvPr/>
          </p:nvSpPr>
          <p:spPr bwMode="auto">
            <a:xfrm>
              <a:off x="6485115" y="3573649"/>
              <a:ext cx="571522" cy="2032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426" name="Oval 456"/>
            <p:cNvSpPr>
              <a:spLocks noChangeArrowheads="1"/>
            </p:cNvSpPr>
            <p:nvPr/>
          </p:nvSpPr>
          <p:spPr bwMode="auto">
            <a:xfrm>
              <a:off x="3625788" y="4915207"/>
              <a:ext cx="1632012" cy="71761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000000"/>
                  </a:solidFill>
                  <a:latin typeface="Times New Roman" charset="0"/>
                  <a:cs typeface="Times New Roman" charset="0"/>
                </a:rPr>
                <a:t>Atom</a:t>
              </a:r>
            </a:p>
          </p:txBody>
        </p:sp>
        <p:sp>
          <p:nvSpPr>
            <p:cNvPr id="17427" name="Left-Right Arrow 465"/>
            <p:cNvSpPr>
              <a:spLocks noChangeArrowheads="1"/>
            </p:cNvSpPr>
            <p:nvPr/>
          </p:nvSpPr>
          <p:spPr bwMode="auto">
            <a:xfrm>
              <a:off x="1975984" y="4886629"/>
              <a:ext cx="1529216" cy="794802"/>
            </a:xfrm>
            <a:prstGeom prst="leftRightArrow">
              <a:avLst>
                <a:gd name="adj1" fmla="val 50000"/>
                <a:gd name="adj2" fmla="val 5341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charset="0"/>
                  <a:cs typeface="Times New Roman" charset="0"/>
                </a:rPr>
                <a:t>electrons</a:t>
              </a:r>
            </a:p>
          </p:txBody>
        </p:sp>
        <p:sp>
          <p:nvSpPr>
            <p:cNvPr id="17428" name="Left-Right Arrow 466"/>
            <p:cNvSpPr>
              <a:spLocks noChangeArrowheads="1"/>
            </p:cNvSpPr>
            <p:nvPr/>
          </p:nvSpPr>
          <p:spPr bwMode="auto">
            <a:xfrm>
              <a:off x="5370275" y="4900919"/>
              <a:ext cx="1411525" cy="794802"/>
            </a:xfrm>
            <a:prstGeom prst="leftRightArrow">
              <a:avLst>
                <a:gd name="adj1" fmla="val 50000"/>
                <a:gd name="adj2" fmla="val 5343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 New Roman" charset="0"/>
                  <a:cs typeface="Times New Roman" charset="0"/>
                </a:rPr>
                <a:t>photons</a:t>
              </a:r>
            </a:p>
          </p:txBody>
        </p:sp>
        <p:sp>
          <p:nvSpPr>
            <p:cNvPr id="17429" name="Text Box 62"/>
            <p:cNvSpPr txBox="1">
              <a:spLocks noChangeArrowheads="1"/>
            </p:cNvSpPr>
            <p:nvPr/>
          </p:nvSpPr>
          <p:spPr bwMode="auto">
            <a:xfrm>
              <a:off x="5118227" y="3756228"/>
              <a:ext cx="455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Times New Roman" charset="0"/>
                  <a:cs typeface="Times New Roman" charset="0"/>
                </a:rPr>
                <a:t>N</a:t>
              </a:r>
            </a:p>
          </p:txBody>
        </p:sp>
        <p:sp>
          <p:nvSpPr>
            <p:cNvPr id="17430" name="Text Box 63"/>
            <p:cNvSpPr txBox="1">
              <a:spLocks noChangeArrowheads="1"/>
            </p:cNvSpPr>
            <p:nvPr/>
          </p:nvSpPr>
          <p:spPr bwMode="auto">
            <a:xfrm>
              <a:off x="7521792" y="3872126"/>
              <a:ext cx="5841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Times New Roman" charset="0"/>
                  <a:cs typeface="Times New Roman" charset="0"/>
                </a:rPr>
                <a:t>N*</a:t>
              </a:r>
            </a:p>
          </p:txBody>
        </p:sp>
        <p:sp>
          <p:nvSpPr>
            <p:cNvPr id="17431" name="Oval 252"/>
            <p:cNvSpPr>
              <a:spLocks noChangeArrowheads="1"/>
            </p:cNvSpPr>
            <p:nvPr/>
          </p:nvSpPr>
          <p:spPr bwMode="auto">
            <a:xfrm>
              <a:off x="5502416" y="3832435"/>
              <a:ext cx="190507" cy="1905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32" name="Oval 253"/>
            <p:cNvSpPr>
              <a:spLocks noChangeArrowheads="1"/>
            </p:cNvSpPr>
            <p:nvPr/>
          </p:nvSpPr>
          <p:spPr bwMode="auto">
            <a:xfrm>
              <a:off x="5654822" y="3984848"/>
              <a:ext cx="190507" cy="1905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33" name="Oval 254"/>
            <p:cNvSpPr>
              <a:spLocks noChangeArrowheads="1"/>
            </p:cNvSpPr>
            <p:nvPr/>
          </p:nvSpPr>
          <p:spPr bwMode="auto">
            <a:xfrm>
              <a:off x="5654822" y="3819734"/>
              <a:ext cx="190507" cy="1905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34" name="Oval 255"/>
            <p:cNvSpPr>
              <a:spLocks noChangeArrowheads="1"/>
            </p:cNvSpPr>
            <p:nvPr/>
          </p:nvSpPr>
          <p:spPr bwMode="auto">
            <a:xfrm>
              <a:off x="5680223" y="3895940"/>
              <a:ext cx="190507" cy="1905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35" name="Oval 256"/>
            <p:cNvSpPr>
              <a:spLocks noChangeArrowheads="1"/>
            </p:cNvSpPr>
            <p:nvPr/>
          </p:nvSpPr>
          <p:spPr bwMode="auto">
            <a:xfrm>
              <a:off x="5540518" y="3946745"/>
              <a:ext cx="190507" cy="1905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36" name="Oval 257"/>
            <p:cNvSpPr>
              <a:spLocks noChangeArrowheads="1"/>
            </p:cNvSpPr>
            <p:nvPr/>
          </p:nvSpPr>
          <p:spPr bwMode="auto">
            <a:xfrm>
              <a:off x="5578619" y="3756228"/>
              <a:ext cx="190507" cy="1905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37" name="Oval 258"/>
            <p:cNvSpPr>
              <a:spLocks noChangeArrowheads="1"/>
            </p:cNvSpPr>
            <p:nvPr/>
          </p:nvSpPr>
          <p:spPr bwMode="auto">
            <a:xfrm>
              <a:off x="5451614" y="3946745"/>
              <a:ext cx="190507" cy="1905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38" name="Oval 259"/>
            <p:cNvSpPr>
              <a:spLocks noChangeArrowheads="1"/>
            </p:cNvSpPr>
            <p:nvPr/>
          </p:nvSpPr>
          <p:spPr bwMode="auto">
            <a:xfrm>
              <a:off x="5692923" y="3857837"/>
              <a:ext cx="190507" cy="1905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39" name="Oval 260"/>
            <p:cNvSpPr>
              <a:spLocks noChangeArrowheads="1"/>
            </p:cNvSpPr>
            <p:nvPr/>
          </p:nvSpPr>
          <p:spPr bwMode="auto">
            <a:xfrm>
              <a:off x="5515117" y="4048354"/>
              <a:ext cx="190507" cy="1905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0" name="Oval 261"/>
            <p:cNvSpPr>
              <a:spLocks noChangeArrowheads="1"/>
            </p:cNvSpPr>
            <p:nvPr/>
          </p:nvSpPr>
          <p:spPr bwMode="auto">
            <a:xfrm>
              <a:off x="5731025" y="3972147"/>
              <a:ext cx="190507" cy="1905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1" name="Oval 262"/>
            <p:cNvSpPr>
              <a:spLocks noChangeArrowheads="1"/>
            </p:cNvSpPr>
            <p:nvPr/>
          </p:nvSpPr>
          <p:spPr bwMode="auto">
            <a:xfrm>
              <a:off x="5642121" y="4086458"/>
              <a:ext cx="190507" cy="19051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2" name="Oval 263"/>
            <p:cNvSpPr>
              <a:spLocks noChangeArrowheads="1"/>
            </p:cNvSpPr>
            <p:nvPr/>
          </p:nvSpPr>
          <p:spPr bwMode="auto">
            <a:xfrm>
              <a:off x="7007423" y="3846724"/>
              <a:ext cx="304812" cy="254023"/>
            </a:xfrm>
            <a:prstGeom prst="ellipse">
              <a:avLst/>
            </a:prstGeom>
            <a:solidFill>
              <a:srgbClr val="0000FF">
                <a:alpha val="45097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3" name="Oval 264"/>
            <p:cNvSpPr>
              <a:spLocks noChangeArrowheads="1"/>
            </p:cNvSpPr>
            <p:nvPr/>
          </p:nvSpPr>
          <p:spPr bwMode="auto">
            <a:xfrm>
              <a:off x="7159829" y="3999138"/>
              <a:ext cx="304812" cy="254023"/>
            </a:xfrm>
            <a:prstGeom prst="ellipse">
              <a:avLst/>
            </a:prstGeom>
            <a:solidFill>
              <a:srgbClr val="0000FF">
                <a:alpha val="45097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4" name="Oval 265"/>
            <p:cNvSpPr>
              <a:spLocks noChangeArrowheads="1"/>
            </p:cNvSpPr>
            <p:nvPr/>
          </p:nvSpPr>
          <p:spPr bwMode="auto">
            <a:xfrm>
              <a:off x="7159829" y="3834023"/>
              <a:ext cx="304812" cy="254023"/>
            </a:xfrm>
            <a:prstGeom prst="ellipse">
              <a:avLst/>
            </a:prstGeom>
            <a:solidFill>
              <a:srgbClr val="0000FF">
                <a:alpha val="45097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5" name="Oval 266"/>
            <p:cNvSpPr>
              <a:spLocks noChangeArrowheads="1"/>
            </p:cNvSpPr>
            <p:nvPr/>
          </p:nvSpPr>
          <p:spPr bwMode="auto">
            <a:xfrm>
              <a:off x="7185230" y="3910230"/>
              <a:ext cx="304812" cy="254023"/>
            </a:xfrm>
            <a:prstGeom prst="ellipse">
              <a:avLst/>
            </a:prstGeom>
            <a:solidFill>
              <a:srgbClr val="FF0000">
                <a:alpha val="45097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6" name="Oval 267"/>
            <p:cNvSpPr>
              <a:spLocks noChangeArrowheads="1"/>
            </p:cNvSpPr>
            <p:nvPr/>
          </p:nvSpPr>
          <p:spPr bwMode="auto">
            <a:xfrm>
              <a:off x="7045524" y="3961034"/>
              <a:ext cx="304812" cy="254023"/>
            </a:xfrm>
            <a:prstGeom prst="ellipse">
              <a:avLst/>
            </a:prstGeom>
            <a:solidFill>
              <a:srgbClr val="FF0000">
                <a:alpha val="45097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7" name="Oval 268"/>
            <p:cNvSpPr>
              <a:spLocks noChangeArrowheads="1"/>
            </p:cNvSpPr>
            <p:nvPr/>
          </p:nvSpPr>
          <p:spPr bwMode="auto">
            <a:xfrm>
              <a:off x="7083626" y="3770517"/>
              <a:ext cx="304812" cy="254023"/>
            </a:xfrm>
            <a:prstGeom prst="ellipse">
              <a:avLst/>
            </a:prstGeom>
            <a:solidFill>
              <a:srgbClr val="FF0000">
                <a:alpha val="45097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8" name="Oval 269"/>
            <p:cNvSpPr>
              <a:spLocks noChangeArrowheads="1"/>
            </p:cNvSpPr>
            <p:nvPr/>
          </p:nvSpPr>
          <p:spPr bwMode="auto">
            <a:xfrm>
              <a:off x="6956621" y="3961034"/>
              <a:ext cx="304812" cy="254023"/>
            </a:xfrm>
            <a:prstGeom prst="ellipse">
              <a:avLst/>
            </a:prstGeom>
            <a:solidFill>
              <a:srgbClr val="0000FF">
                <a:alpha val="45097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49" name="Oval 270"/>
            <p:cNvSpPr>
              <a:spLocks noChangeArrowheads="1"/>
            </p:cNvSpPr>
            <p:nvPr/>
          </p:nvSpPr>
          <p:spPr bwMode="auto">
            <a:xfrm>
              <a:off x="7197930" y="3872126"/>
              <a:ext cx="304812" cy="254023"/>
            </a:xfrm>
            <a:prstGeom prst="ellipse">
              <a:avLst/>
            </a:prstGeom>
            <a:solidFill>
              <a:srgbClr val="0000FF">
                <a:alpha val="45097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50" name="Oval 271"/>
            <p:cNvSpPr>
              <a:spLocks noChangeArrowheads="1"/>
            </p:cNvSpPr>
            <p:nvPr/>
          </p:nvSpPr>
          <p:spPr bwMode="auto">
            <a:xfrm>
              <a:off x="7020123" y="4062643"/>
              <a:ext cx="304812" cy="254023"/>
            </a:xfrm>
            <a:prstGeom prst="ellipse">
              <a:avLst/>
            </a:prstGeom>
            <a:solidFill>
              <a:srgbClr val="FF0000">
                <a:alpha val="45097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51" name="Oval 272"/>
            <p:cNvSpPr>
              <a:spLocks noChangeArrowheads="1"/>
            </p:cNvSpPr>
            <p:nvPr/>
          </p:nvSpPr>
          <p:spPr bwMode="auto">
            <a:xfrm>
              <a:off x="7236031" y="3986437"/>
              <a:ext cx="304812" cy="254023"/>
            </a:xfrm>
            <a:prstGeom prst="ellipse">
              <a:avLst/>
            </a:prstGeom>
            <a:solidFill>
              <a:srgbClr val="FF0000">
                <a:alpha val="45097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7452" name="Oval 273"/>
            <p:cNvSpPr>
              <a:spLocks noChangeArrowheads="1"/>
            </p:cNvSpPr>
            <p:nvPr/>
          </p:nvSpPr>
          <p:spPr bwMode="auto">
            <a:xfrm>
              <a:off x="7147128" y="4100747"/>
              <a:ext cx="304812" cy="254023"/>
            </a:xfrm>
            <a:prstGeom prst="ellipse">
              <a:avLst/>
            </a:prstGeom>
            <a:solidFill>
              <a:srgbClr val="0000FF">
                <a:alpha val="45097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Times New Roman" charset="0"/>
                <a:cs typeface="Times New Roman" charset="0"/>
              </a:endParaRPr>
            </a:p>
          </p:txBody>
        </p:sp>
      </p:grp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76200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latin typeface="Times New Roman" charset="0"/>
                <a:cs typeface="Times New Roman" charset="0"/>
              </a:rPr>
              <a:t>There are many processes that allows the transfer of </a:t>
            </a:r>
            <a:r>
              <a:rPr lang="en-US" sz="3200" i="1" dirty="0">
                <a:latin typeface="Times New Roman" charset="0"/>
                <a:cs typeface="Times New Roman" charset="0"/>
              </a:rPr>
              <a:t>E</a:t>
            </a:r>
            <a:r>
              <a:rPr lang="en-US" sz="3200" dirty="0">
                <a:latin typeface="Times New Roman" charset="0"/>
                <a:cs typeface="Times New Roman" charset="0"/>
              </a:rPr>
              <a:t> and </a:t>
            </a:r>
            <a:r>
              <a:rPr lang="en-US" sz="3200" i="1" dirty="0">
                <a:latin typeface="Times New Roman" charset="0"/>
                <a:cs typeface="Times New Roman" charset="0"/>
              </a:rPr>
              <a:t>J </a:t>
            </a:r>
            <a:r>
              <a:rPr lang="en-US" sz="3200" dirty="0">
                <a:latin typeface="Times New Roman" charset="0"/>
                <a:cs typeface="Times New Roman" charset="0"/>
              </a:rPr>
              <a:t>between a nucleus and its environment</a:t>
            </a:r>
          </a:p>
        </p:txBody>
      </p: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3303894" y="2902178"/>
            <a:ext cx="1717086" cy="2499032"/>
            <a:chOff x="3304450" y="2902195"/>
            <a:chExt cx="1717087" cy="2499565"/>
          </a:xfrm>
        </p:grpSpPr>
        <p:sp>
          <p:nvSpPr>
            <p:cNvPr id="85" name="Down Arrow 84"/>
            <p:cNvSpPr/>
            <p:nvPr/>
          </p:nvSpPr>
          <p:spPr>
            <a:xfrm rot="2688930">
              <a:off x="3304450" y="3261225"/>
              <a:ext cx="393700" cy="2140535"/>
            </a:xfrm>
            <a:prstGeom prst="downArrow">
              <a:avLst>
                <a:gd name="adj1" fmla="val 17348"/>
                <a:gd name="adj2" fmla="val 7134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415" name="TextBox 83"/>
            <p:cNvSpPr txBox="1">
              <a:spLocks noChangeArrowheads="1"/>
            </p:cNvSpPr>
            <p:nvPr/>
          </p:nvSpPr>
          <p:spPr bwMode="auto">
            <a:xfrm>
              <a:off x="3507980" y="2902195"/>
              <a:ext cx="1513557" cy="7080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000" b="1" i="1" dirty="0">
                  <a:latin typeface="Times New Roman" charset="0"/>
                  <a:cs typeface="Times New Roman" charset="0"/>
                </a:rPr>
                <a:t>µCals could </a:t>
              </a:r>
            </a:p>
            <a:p>
              <a:pPr algn="ctr" eaLnBrk="1" hangingPunct="1"/>
              <a:r>
                <a:rPr lang="en-US" sz="2000" b="1" i="1" dirty="0">
                  <a:latin typeface="Times New Roman" charset="0"/>
                  <a:cs typeface="Times New Roman" charset="0"/>
                </a:rPr>
                <a:t>help here</a:t>
              </a:r>
            </a:p>
          </p:txBody>
        </p:sp>
      </p:grpSp>
      <p:sp>
        <p:nvSpPr>
          <p:cNvPr id="82" name="Oval 459">
            <a:extLst>
              <a:ext uri="{FF2B5EF4-FFF2-40B4-BE49-F238E27FC236}">
                <a16:creationId xmlns:a16="http://schemas.microsoft.com/office/drawing/2014/main" id="{90F3BD1C-399C-E84A-AF5C-2A17E4576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4902210"/>
            <a:ext cx="1562100" cy="71755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83511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59819</TotalTime>
  <Words>627</Words>
  <Application>Microsoft Macintosh PowerPoint</Application>
  <PresentationFormat>On-screen Show (4:3)</PresentationFormat>
  <Paragraphs>119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Helvetica</vt:lpstr>
      <vt:lpstr>Helvetica Light</vt:lpstr>
      <vt:lpstr>Impact</vt:lpstr>
      <vt:lpstr>Symbol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The value of the neutron lifetime is an example of  “The Data Dilemma”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Lee Bernstein</cp:lastModifiedBy>
  <cp:revision>411</cp:revision>
  <cp:lastPrinted>2023-03-05T21:29:23Z</cp:lastPrinted>
  <dcterms:created xsi:type="dcterms:W3CDTF">2006-09-11T05:55:05Z</dcterms:created>
  <dcterms:modified xsi:type="dcterms:W3CDTF">2023-06-28T15:57:59Z</dcterms:modified>
</cp:coreProperties>
</file>