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60" r:id="rId4"/>
    <p:sldId id="273" r:id="rId5"/>
    <p:sldId id="277" r:id="rId6"/>
    <p:sldId id="274" r:id="rId7"/>
    <p:sldId id="275" r:id="rId8"/>
    <p:sldId id="282" r:id="rId9"/>
    <p:sldId id="280" r:id="rId10"/>
    <p:sldId id="281" r:id="rId11"/>
    <p:sldId id="285" r:id="rId12"/>
    <p:sldId id="283" r:id="rId13"/>
    <p:sldId id="284" r:id="rId14"/>
    <p:sldId id="278" r:id="rId15"/>
    <p:sldId id="279" r:id="rId1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3429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5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9A403E"/>
    <a:srgbClr val="4F81BD"/>
    <a:srgbClr val="B13E1F"/>
    <a:srgbClr val="11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4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9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Shape 104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9" name="Shape 10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900">
        <a:latin typeface="+mn-lt"/>
        <a:ea typeface="+mn-ea"/>
        <a:cs typeface="+mn-cs"/>
        <a:sym typeface="Calibri"/>
      </a:defRPr>
    </a:lvl1pPr>
    <a:lvl2pPr indent="85725" latinLnBrk="0">
      <a:defRPr sz="900">
        <a:latin typeface="+mn-lt"/>
        <a:ea typeface="+mn-ea"/>
        <a:cs typeface="+mn-cs"/>
        <a:sym typeface="Calibri"/>
      </a:defRPr>
    </a:lvl2pPr>
    <a:lvl3pPr indent="171450" latinLnBrk="0">
      <a:defRPr sz="900">
        <a:latin typeface="+mn-lt"/>
        <a:ea typeface="+mn-ea"/>
        <a:cs typeface="+mn-cs"/>
        <a:sym typeface="Calibri"/>
      </a:defRPr>
    </a:lvl3pPr>
    <a:lvl4pPr indent="257175" latinLnBrk="0">
      <a:defRPr sz="900">
        <a:latin typeface="+mn-lt"/>
        <a:ea typeface="+mn-ea"/>
        <a:cs typeface="+mn-cs"/>
        <a:sym typeface="Calibri"/>
      </a:defRPr>
    </a:lvl4pPr>
    <a:lvl5pPr indent="342900" latinLnBrk="0">
      <a:defRPr sz="900">
        <a:latin typeface="+mn-lt"/>
        <a:ea typeface="+mn-ea"/>
        <a:cs typeface="+mn-cs"/>
        <a:sym typeface="Calibri"/>
      </a:defRPr>
    </a:lvl5pPr>
    <a:lvl6pPr indent="428625" latinLnBrk="0">
      <a:defRPr sz="900">
        <a:latin typeface="+mn-lt"/>
        <a:ea typeface="+mn-ea"/>
        <a:cs typeface="+mn-cs"/>
        <a:sym typeface="Calibri"/>
      </a:defRPr>
    </a:lvl6pPr>
    <a:lvl7pPr indent="514350" latinLnBrk="0">
      <a:defRPr sz="900">
        <a:latin typeface="+mn-lt"/>
        <a:ea typeface="+mn-ea"/>
        <a:cs typeface="+mn-cs"/>
        <a:sym typeface="Calibri"/>
      </a:defRPr>
    </a:lvl7pPr>
    <a:lvl8pPr indent="600075" latinLnBrk="0">
      <a:defRPr sz="900">
        <a:latin typeface="+mn-lt"/>
        <a:ea typeface="+mn-ea"/>
        <a:cs typeface="+mn-cs"/>
        <a:sym typeface="Calibri"/>
      </a:defRPr>
    </a:lvl8pPr>
    <a:lvl9pPr indent="685800" latinLnBrk="0">
      <a:defRPr sz="9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1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783" y="2063"/>
            <a:ext cx="9193565" cy="5139373"/>
          </a:xfrm>
          <a:prstGeom prst="rect">
            <a:avLst/>
          </a:prstGeom>
        </p:spPr>
      </p:pic>
      <p:sp>
        <p:nvSpPr>
          <p:cNvPr id="1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87092" y="3668954"/>
            <a:ext cx="6169820" cy="603790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1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Rectangle"/>
          <p:cNvSpPr>
            <a:spLocks noGrp="1"/>
          </p:cNvSpPr>
          <p:nvPr>
            <p:ph type="body" sz="half" idx="13"/>
          </p:nvPr>
        </p:nvSpPr>
        <p:spPr>
          <a:xfrm>
            <a:off x="1772" y="1904236"/>
            <a:ext cx="9140457" cy="1181101"/>
          </a:xfrm>
          <a:prstGeom prst="rect">
            <a:avLst/>
          </a:prstGeom>
        </p:spPr>
        <p:txBody>
          <a:bodyPr anchor="ctr"/>
          <a:lstStyle>
            <a:lvl1pPr marL="46622" indent="-46622">
              <a:defRPr sz="4800"/>
            </a:lvl1pPr>
          </a:lstStyle>
          <a:p>
            <a:pPr marL="124324" indent="-124324">
              <a:defRPr sz="4800"/>
            </a:pPr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59783" y="4763530"/>
            <a:ext cx="282446" cy="30007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231775" indent="-23177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Wingdings" panose="05000000000000000000" pitchFamily="2" charset="2"/>
              <a:buChar char="§"/>
              <a:defRPr/>
            </a:lvl2pPr>
            <a:lvl3pPr marL="688975" indent="-231775">
              <a:defRPr/>
            </a:lvl3pPr>
            <a:lvl4pPr marL="914400" indent="-231775">
              <a:defRPr/>
            </a:lvl4pPr>
            <a:lvl5pPr marL="1146175" indent="-231775">
              <a:defRPr/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B69C8-ED63-B84E-A01E-5B354576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195" y="0"/>
            <a:ext cx="7583805" cy="8299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C519B9-7419-864C-8C10-AA87BFE29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675" baseline="0"/>
            </a:lvl1pPr>
          </a:lstStyle>
          <a:p>
            <a:r>
              <a:rPr lang="en-US"/>
              <a:t>US-MDP Collaboration Meeting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77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"/>
          <p:cNvSpPr/>
          <p:nvPr/>
        </p:nvSpPr>
        <p:spPr>
          <a:xfrm>
            <a:off x="-13217" y="4742831"/>
            <a:ext cx="9170434" cy="40957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4281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6"/>
          </a:p>
        </p:txBody>
      </p:sp>
      <p:pic>
        <p:nvPicPr>
          <p:cNvPr id="36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303" y="4831217"/>
            <a:ext cx="1177851" cy="19771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Rectangle"/>
          <p:cNvSpPr/>
          <p:nvPr/>
        </p:nvSpPr>
        <p:spPr>
          <a:xfrm>
            <a:off x="-25448" y="0"/>
            <a:ext cx="9184913" cy="85725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06"/>
          </a:p>
        </p:txBody>
      </p:sp>
      <p:pic>
        <p:nvPicPr>
          <p:cNvPr id="38" name="image3.png" descr="image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61" y="40655"/>
            <a:ext cx="1341536" cy="481612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Line"/>
          <p:cNvSpPr/>
          <p:nvPr/>
        </p:nvSpPr>
        <p:spPr>
          <a:xfrm flipV="1">
            <a:off x="1456107" y="70178"/>
            <a:ext cx="1" cy="727367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17144" tIns="17144" rIns="17144" bIns="17144"/>
          <a:lstStyle/>
          <a:p>
            <a:endParaRPr sz="506"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1882991" y="-9525"/>
            <a:ext cx="7273734" cy="82990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1" name="Footer Placeholder 5"/>
          <p:cNvSpPr txBox="1"/>
          <p:nvPr/>
        </p:nvSpPr>
        <p:spPr>
          <a:xfrm>
            <a:off x="723698" y="2441879"/>
            <a:ext cx="2413661" cy="155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5" rIns="17145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413"/>
              <a:t>S. Prestemon, Workshop on Advanced Superconducting Materials and Magnets, KEK January 22 2019</a:t>
            </a:r>
          </a:p>
        </p:txBody>
      </p:sp>
      <p:sp>
        <p:nvSpPr>
          <p:cNvPr id="42" name="Footer Placeholder 5"/>
          <p:cNvSpPr txBox="1"/>
          <p:nvPr/>
        </p:nvSpPr>
        <p:spPr>
          <a:xfrm>
            <a:off x="771323" y="2489504"/>
            <a:ext cx="2413661" cy="155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7145" rIns="17145">
            <a:spAutoFit/>
          </a:bodyPr>
          <a:lstStyle>
            <a:lvl1pPr defTabSz="457200">
              <a:defRPr sz="11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413"/>
              <a:t>S. Prestemon, Workshop on Advanced Superconducting Materials and Magnets, KEK January 22 2019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07849" y="4833975"/>
            <a:ext cx="282446" cy="300078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75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" name="Body Level One…"/>
          <p:cNvSpPr txBox="1">
            <a:spLocks noGrp="1"/>
          </p:cNvSpPr>
          <p:nvPr>
            <p:ph type="body" idx="1"/>
          </p:nvPr>
        </p:nvSpPr>
        <p:spPr>
          <a:xfrm>
            <a:off x="287041" y="1160667"/>
            <a:ext cx="8351449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6" name="Footer Placeholder 45">
            <a:extLst>
              <a:ext uri="{FF2B5EF4-FFF2-40B4-BE49-F238E27FC236}">
                <a16:creationId xmlns:a16="http://schemas.microsoft.com/office/drawing/2014/main" id="{8F029733-66B0-0243-80C8-169E67F613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93151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r>
              <a:rPr lang="en-US"/>
              <a:t>US-MDP Collaboration Meeting 2023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3429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1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231775" marR="0" indent="-23177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744538" marR="0" indent="-519113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o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505845" marR="0" indent="-16294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640080" marR="0" indent="-125730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–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827246" marR="0" indent="-141446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»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1045845" marR="0" indent="-18859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1217295" marR="0" indent="-18859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1388745" marR="0" indent="-18859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1560195" marR="0" indent="-188595" algn="l" defTabSz="342900" rtl="0" latinLnBrk="0">
        <a:lnSpc>
          <a:spcPct val="100000"/>
        </a:lnSpc>
        <a:spcBef>
          <a:spcPts val="413"/>
        </a:spcBef>
        <a:spcAft>
          <a:spcPts val="0"/>
        </a:spcAft>
        <a:buClrTx/>
        <a:buSzPct val="100000"/>
        <a:buFont typeface="Arial"/>
        <a:buChar char="•"/>
        <a:tabLst/>
        <a:defRPr sz="1650" b="0" i="0" u="none" strike="noStrike" cap="none" spc="0" baseline="0">
          <a:ln>
            <a:noFill/>
          </a:ln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3429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/>
          <p:cNvSpPr/>
          <p:nvPr/>
        </p:nvSpPr>
        <p:spPr>
          <a:xfrm>
            <a:off x="-20160" y="1637857"/>
            <a:ext cx="9184319" cy="2553144"/>
          </a:xfrm>
          <a:prstGeom prst="rect">
            <a:avLst/>
          </a:prstGeom>
          <a:gradFill flip="none" rotWithShape="1">
            <a:gsLst>
              <a:gs pos="6000">
                <a:srgbClr val="11415C"/>
              </a:gs>
              <a:gs pos="27000">
                <a:schemeClr val="accent1">
                  <a:lumMod val="75000"/>
                  <a:alpha val="50000"/>
                </a:schemeClr>
              </a:gs>
              <a:gs pos="81000">
                <a:schemeClr val="accent1">
                  <a:lumMod val="75000"/>
                  <a:alpha val="50000"/>
                </a:schemeClr>
              </a:gs>
              <a:gs pos="100000">
                <a:srgbClr val="11415C"/>
              </a:gs>
            </a:gsLst>
            <a:lin ang="16200000" scaled="1"/>
            <a:tileRect/>
          </a:gradFill>
          <a:ln w="12700">
            <a:noFill/>
          </a:ln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06" dirty="0"/>
          </a:p>
        </p:txBody>
      </p:sp>
      <p:sp>
        <p:nvSpPr>
          <p:cNvPr id="105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123092" y="2722234"/>
            <a:ext cx="8833339" cy="141849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defRPr sz="3600"/>
            </a:pPr>
            <a:r>
              <a:rPr lang="en-US" sz="1500" dirty="0">
                <a:solidFill>
                  <a:schemeClr val="bg1"/>
                </a:solidFill>
              </a:rPr>
              <a:t>Vittorio Marinozzi</a:t>
            </a:r>
          </a:p>
          <a:p>
            <a:pPr>
              <a:lnSpc>
                <a:spcPct val="80000"/>
              </a:lnSpc>
              <a:spcBef>
                <a:spcPts val="300"/>
              </a:spcBef>
              <a:defRPr sz="3600"/>
            </a:pPr>
            <a:r>
              <a:rPr lang="en-US" sz="1500" dirty="0">
                <a:solidFill>
                  <a:schemeClr val="bg1"/>
                </a:solidFill>
              </a:rPr>
              <a:t>03-21-2023</a:t>
            </a:r>
          </a:p>
        </p:txBody>
      </p:sp>
      <p:sp>
        <p:nvSpPr>
          <p:cNvPr id="1052" name="High Field Magnet Technology…"/>
          <p:cNvSpPr txBox="1"/>
          <p:nvPr/>
        </p:nvSpPr>
        <p:spPr>
          <a:xfrm>
            <a:off x="1092977" y="1879569"/>
            <a:ext cx="6948063" cy="455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en-US" sz="2513" b="1" dirty="0"/>
              <a:t>Quench protection of a 20 T hybrid dipole magnet</a:t>
            </a:r>
            <a:endParaRPr sz="2325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6C87AC5-FE5A-4E06-88F0-CF1C4EBD9E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10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C667DE-DD4E-4005-BAA9-6BE9BA43B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3379" y="874513"/>
            <a:ext cx="8351449" cy="3394473"/>
          </a:xfrm>
        </p:spPr>
        <p:txBody>
          <a:bodyPr/>
          <a:lstStyle/>
          <a:p>
            <a:r>
              <a:rPr lang="it-IT" dirty="0"/>
              <a:t>74 m</a:t>
            </a:r>
            <a:r>
              <a:rPr lang="el-GR" dirty="0"/>
              <a:t>Ω</a:t>
            </a:r>
            <a:r>
              <a:rPr lang="en-US" dirty="0"/>
              <a:t> dump resistor can improve CLIQ efficiency furthermore (~80 % of the magnet quenched instantaneously), resulting in </a:t>
            </a:r>
            <a:r>
              <a:rPr lang="en-US" dirty="0">
                <a:solidFill>
                  <a:srgbClr val="9A403E"/>
                </a:solidFill>
              </a:rPr>
              <a:t>400 K</a:t>
            </a:r>
            <a:r>
              <a:rPr lang="en-US" dirty="0"/>
              <a:t> in LTS (~100 K reduction)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9907F324-71CF-45C0-B96A-A17EB1E01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Optimizing CLIQ with dump resistor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542F52-99F0-4887-A586-3FD75D163B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8F7379-31AE-B1C2-5E04-13855E396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505" y="1464302"/>
            <a:ext cx="4237790" cy="32071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80A858-B4AF-D1E0-80B8-98300A0E4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10" y="1525115"/>
            <a:ext cx="3864549" cy="31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0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110BD1-7788-F525-4364-188A3E055F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F5647-A0D3-9993-BFB5-91DB177BA7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41" y="968491"/>
            <a:ext cx="8351449" cy="3394473"/>
          </a:xfrm>
        </p:spPr>
        <p:txBody>
          <a:bodyPr/>
          <a:lstStyle/>
          <a:p>
            <a:r>
              <a:rPr lang="en-US" dirty="0"/>
              <a:t>Still, innermost layers are cold with respect to layers 5-6</a:t>
            </a:r>
          </a:p>
          <a:p>
            <a:pPr lvl="1"/>
            <a:r>
              <a:rPr lang="en-US" dirty="0"/>
              <a:t>The difficulty is not quenching the magnet, but heating it up to develop resistance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36C2D-717F-C152-1C45-F8B38CFA7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distribution with CLIQ + dump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63CF5-37C9-B198-A996-84645D0F1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9FD187-6424-BDBB-35FD-BC29093E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1848" y="1875622"/>
            <a:ext cx="4299988" cy="2958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01E0F9-3AFB-460F-B729-B4AB8C4D8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51" y="1814258"/>
            <a:ext cx="3779837" cy="31914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1A9A819-AED2-47A5-864F-5516328CA19B}"/>
              </a:ext>
            </a:extLst>
          </p:cNvPr>
          <p:cNvSpPr txBox="1"/>
          <p:nvPr/>
        </p:nvSpPr>
        <p:spPr>
          <a:xfrm>
            <a:off x="2097741" y="3123967"/>
            <a:ext cx="119870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Layers 5-6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518C5-43CC-4A3D-8378-431A08DBFDDF}"/>
              </a:ext>
            </a:extLst>
          </p:cNvPr>
          <p:cNvSpPr txBox="1"/>
          <p:nvPr/>
        </p:nvSpPr>
        <p:spPr>
          <a:xfrm>
            <a:off x="2219049" y="4124114"/>
            <a:ext cx="129815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Layers 1-4</a:t>
            </a:r>
          </a:p>
        </p:txBody>
      </p:sp>
    </p:spTree>
    <p:extLst>
      <p:ext uri="{BB962C8B-B14F-4D97-AF65-F5344CB8AC3E}">
        <p14:creationId xmlns:p14="http://schemas.microsoft.com/office/powerpoint/2010/main" val="356001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489130D-C28B-0E3A-504E-D4D168545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498" y="2928454"/>
            <a:ext cx="2032238" cy="171372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AA919B-E82F-B0C2-9D3B-9EEBE63306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1F3F33-8C99-2EB7-E697-E3D1F0E5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Peak voltages to ground and turn-turn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DCF41-C624-6534-B9F5-E10289B4EB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724D31-3326-BA2F-0FB2-0A03F6FFC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498" y="1137512"/>
            <a:ext cx="2032238" cy="16552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EA6F2F-AE5B-C587-CFDC-B3ED801D0262}"/>
              </a:ext>
            </a:extLst>
          </p:cNvPr>
          <p:cNvSpPr txBox="1"/>
          <p:nvPr/>
        </p:nvSpPr>
        <p:spPr>
          <a:xfrm>
            <a:off x="1261286" y="757263"/>
            <a:ext cx="126402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Dump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F8F0F0-B3FC-ED10-F939-614D0B7D0D0E}"/>
              </a:ext>
            </a:extLst>
          </p:cNvPr>
          <p:cNvSpPr txBox="1"/>
          <p:nvPr/>
        </p:nvSpPr>
        <p:spPr>
          <a:xfrm rot="16200000">
            <a:off x="-186968" y="3368798"/>
            <a:ext cx="126402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Turn-turn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18E04A-3343-AD0C-C81D-EE909BBBE73D}"/>
              </a:ext>
            </a:extLst>
          </p:cNvPr>
          <p:cNvSpPr txBox="1"/>
          <p:nvPr/>
        </p:nvSpPr>
        <p:spPr>
          <a:xfrm rot="16200000">
            <a:off x="-186968" y="1620975"/>
            <a:ext cx="126402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To-Ground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0BFB73-9E37-C198-F9DD-39E01F35FC36}"/>
              </a:ext>
            </a:extLst>
          </p:cNvPr>
          <p:cNvSpPr txBox="1"/>
          <p:nvPr/>
        </p:nvSpPr>
        <p:spPr>
          <a:xfrm>
            <a:off x="3280676" y="757263"/>
            <a:ext cx="1264023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CLIQ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D057D1-70E8-4742-6A44-5466B5C6BC4B}"/>
              </a:ext>
            </a:extLst>
          </p:cNvPr>
          <p:cNvSpPr txBox="1"/>
          <p:nvPr/>
        </p:nvSpPr>
        <p:spPr>
          <a:xfrm>
            <a:off x="4713446" y="757263"/>
            <a:ext cx="167624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CLIQ optimized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A57472-918B-4780-7DD1-0D7228A06D81}"/>
              </a:ext>
            </a:extLst>
          </p:cNvPr>
          <p:cNvSpPr txBox="1"/>
          <p:nvPr/>
        </p:nvSpPr>
        <p:spPr>
          <a:xfrm>
            <a:off x="6953112" y="757263"/>
            <a:ext cx="1676241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</a:rPr>
              <a:t>CLIQ + dump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2EB4BD-E47C-E702-B654-75218848D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699" y="1114717"/>
            <a:ext cx="2001275" cy="171722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76D9F8-51F0-CCFA-1F79-E033B44512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906" y="2946920"/>
            <a:ext cx="2091099" cy="17172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EDF3D6-D509-7BD7-861F-3FFEA48F2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684" y="1219794"/>
            <a:ext cx="1958323" cy="1565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DEE2D1-D3D5-5393-B604-B0923C2453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684" y="2913316"/>
            <a:ext cx="2091098" cy="175974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544C726-52E9-ED04-2379-EF6469775E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089" y="1125812"/>
            <a:ext cx="1980409" cy="16274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E05F78-33F6-6A6F-A975-121411CC97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090" y="2940333"/>
            <a:ext cx="1981916" cy="16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3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887D0-5C69-0E0D-C324-E7C5526E37B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50400-453B-3A7D-B2DF-3943EF95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Protection resume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433A7-D09F-6704-1575-C35F86FC6B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267FE5C7-9193-E7BC-1F51-AAFCFB4DE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470460"/>
              </p:ext>
            </p:extLst>
          </p:nvPr>
        </p:nvGraphicFramePr>
        <p:xfrm>
          <a:off x="602876" y="1731637"/>
          <a:ext cx="7425019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503395">
                  <a:extLst>
                    <a:ext uri="{9D8B030D-6E8A-4147-A177-3AD203B41FA5}">
                      <a16:colId xmlns:a16="http://schemas.microsoft.com/office/drawing/2014/main" val="4089495576"/>
                    </a:ext>
                  </a:extLst>
                </a:gridCol>
                <a:gridCol w="1230406">
                  <a:extLst>
                    <a:ext uri="{9D8B030D-6E8A-4147-A177-3AD203B41FA5}">
                      <a16:colId xmlns:a16="http://schemas.microsoft.com/office/drawing/2014/main" val="2756747623"/>
                    </a:ext>
                  </a:extLst>
                </a:gridCol>
                <a:gridCol w="1230406">
                  <a:extLst>
                    <a:ext uri="{9D8B030D-6E8A-4147-A177-3AD203B41FA5}">
                      <a16:colId xmlns:a16="http://schemas.microsoft.com/office/drawing/2014/main" val="831895364"/>
                    </a:ext>
                  </a:extLst>
                </a:gridCol>
                <a:gridCol w="1230406">
                  <a:extLst>
                    <a:ext uri="{9D8B030D-6E8A-4147-A177-3AD203B41FA5}">
                      <a16:colId xmlns:a16="http://schemas.microsoft.com/office/drawing/2014/main" val="1293134853"/>
                    </a:ext>
                  </a:extLst>
                </a:gridCol>
                <a:gridCol w="1230406">
                  <a:extLst>
                    <a:ext uri="{9D8B030D-6E8A-4147-A177-3AD203B41FA5}">
                      <a16:colId xmlns:a16="http://schemas.microsoft.com/office/drawing/2014/main" val="22179546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Parameter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Dump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CLIQ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Optimized CLIQ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CLIQ + Dump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68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HTS Hot Spot temerature [K]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9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429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LTS Hot Spot temerature [K]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640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Peak voltage to ground [V]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800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98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429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Peak turn-turn voltage [V]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314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5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A31A0E9-EB3A-4882-BFC6-A6D1F2941ED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14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CFE958-1ED0-45C2-BA81-4EC73A1209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/>
              <a:t>The main problem is that the four innermost layers don’t heat up due to low resistivity</a:t>
            </a:r>
          </a:p>
          <a:p>
            <a:endParaRPr lang="it-IT" dirty="0"/>
          </a:p>
          <a:p>
            <a:r>
              <a:rPr lang="it-IT" dirty="0"/>
              <a:t>Solution 1: reduce RRR (or reduce amount of stabilizer) in layers 1-4</a:t>
            </a:r>
          </a:p>
          <a:p>
            <a:pPr lvl="1"/>
            <a:r>
              <a:rPr lang="it-IT" dirty="0"/>
              <a:t>Cons: instabilities, cable production</a:t>
            </a:r>
          </a:p>
          <a:p>
            <a:pPr lvl="1"/>
            <a:endParaRPr lang="it-IT" dirty="0"/>
          </a:p>
          <a:p>
            <a:r>
              <a:rPr lang="it-IT" dirty="0"/>
              <a:t>Solution 2: increase dimension of layer 5-6 conductor</a:t>
            </a:r>
          </a:p>
          <a:p>
            <a:pPr lvl="1"/>
            <a:r>
              <a:rPr lang="it-IT" dirty="0"/>
              <a:t>Cons: cost increase, size increase, maybe mechanics</a:t>
            </a:r>
          </a:p>
          <a:p>
            <a:pPr lvl="1"/>
            <a:r>
              <a:rPr lang="it-IT" dirty="0"/>
              <a:t>Also, RRR of layer 5-6 conductor can be increased to reduce resistivity</a:t>
            </a:r>
          </a:p>
          <a:p>
            <a:pPr lvl="1"/>
            <a:endParaRPr lang="it-IT" dirty="0"/>
          </a:p>
          <a:p>
            <a:r>
              <a:rPr lang="it-IT" dirty="0"/>
              <a:t>Solution 3: reduce conductor size in layer 1-4</a:t>
            </a:r>
          </a:p>
          <a:p>
            <a:pPr lvl="1"/>
            <a:r>
              <a:rPr lang="it-IT" dirty="0"/>
              <a:t>Cons: not much margin to play with, mechanics, inductance increase if adding turns</a:t>
            </a:r>
          </a:p>
          <a:p>
            <a:pPr lvl="1"/>
            <a:endParaRPr lang="it-IT" dirty="0"/>
          </a:p>
          <a:p>
            <a:r>
              <a:rPr lang="it-IT" dirty="0"/>
              <a:t>Separate HTS and LTS circuits</a:t>
            </a:r>
          </a:p>
          <a:p>
            <a:pPr lvl="1"/>
            <a:r>
              <a:rPr lang="it-IT" dirty="0"/>
              <a:t>Out of Working Group assumptions (series powering)</a:t>
            </a:r>
          </a:p>
          <a:p>
            <a:pPr lvl="1"/>
            <a:r>
              <a:rPr lang="it-IT"/>
              <a:t>Voltages?</a:t>
            </a:r>
            <a:endParaRPr lang="it-IT" dirty="0"/>
          </a:p>
          <a:p>
            <a:pPr lvl="1"/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B1DE0386-F1D9-43EA-BE5E-DA3AC3704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solutions</a:t>
            </a:r>
            <a:r>
              <a:rPr lang="it-IT" dirty="0"/>
              <a:t> for </a:t>
            </a:r>
            <a:r>
              <a:rPr lang="it-IT" dirty="0" err="1"/>
              <a:t>improvement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634CB1F-B62C-48ED-BAFC-B7B42FD5BC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913181E-B8F3-439A-9619-72521B8600D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15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F317B-E586-41B1-A145-369F50F2C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386" y="983931"/>
            <a:ext cx="6321228" cy="381450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/>
              <a:t>The quench protection of the 20 T hybrid cos-theta looks very challenging</a:t>
            </a:r>
          </a:p>
          <a:p>
            <a:pPr lvl="1" algn="just"/>
            <a:r>
              <a:rPr lang="it-IT" dirty="0"/>
              <a:t>Difficult to keep the hot spot temperature within 350 K for the LTS</a:t>
            </a:r>
          </a:p>
          <a:p>
            <a:pPr lvl="1" algn="just"/>
            <a:r>
              <a:rPr lang="it-IT" dirty="0"/>
              <a:t>The most optimal is 400 K</a:t>
            </a:r>
          </a:p>
          <a:p>
            <a:pPr lvl="1" algn="just"/>
            <a:r>
              <a:rPr lang="it-IT" dirty="0"/>
              <a:t>Still work in progress, lot of </a:t>
            </a:r>
            <a:r>
              <a:rPr lang="it-IT" dirty="0">
                <a:solidFill>
                  <a:schemeClr val="accent3"/>
                </a:solidFill>
              </a:rPr>
              <a:t>margin for improvement</a:t>
            </a:r>
            <a:r>
              <a:rPr lang="it-IT" dirty="0"/>
              <a:t>!</a:t>
            </a:r>
          </a:p>
          <a:p>
            <a:pPr lvl="1" algn="just"/>
            <a:endParaRPr lang="it-IT" dirty="0"/>
          </a:p>
          <a:p>
            <a:pPr algn="just"/>
            <a:r>
              <a:rPr lang="it-IT" dirty="0"/>
              <a:t>The HTS is protectable (</a:t>
            </a:r>
            <a:r>
              <a:rPr lang="it-IT" dirty="0">
                <a:solidFill>
                  <a:schemeClr val="accent3"/>
                </a:solidFill>
              </a:rPr>
              <a:t>&lt; 300 K</a:t>
            </a:r>
            <a:r>
              <a:rPr lang="it-IT" dirty="0"/>
              <a:t>) (but detection technique is to be defined)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Peak voltage reaches 1.5 kV in the most efficient scenario, turn-turn voltage is ok</a:t>
            </a:r>
          </a:p>
          <a:p>
            <a:pPr lvl="1" algn="just"/>
            <a:r>
              <a:rPr lang="it-IT" dirty="0"/>
              <a:t>A long magnet will likely have larger peak voltages</a:t>
            </a:r>
          </a:p>
          <a:p>
            <a:pPr marL="225425" lvl="1" indent="0" algn="just">
              <a:buNone/>
            </a:pPr>
            <a:endParaRPr lang="it-IT" dirty="0"/>
          </a:p>
          <a:p>
            <a:pPr algn="just"/>
            <a:r>
              <a:rPr lang="it-IT" dirty="0"/>
              <a:t>Next steps</a:t>
            </a:r>
          </a:p>
          <a:p>
            <a:pPr lvl="1" algn="just"/>
            <a:r>
              <a:rPr lang="it-IT" dirty="0"/>
              <a:t>Optimization of the magnetic design to improve quench protection</a:t>
            </a:r>
          </a:p>
          <a:p>
            <a:pPr lvl="2" algn="just"/>
            <a:r>
              <a:rPr lang="it-IT" dirty="0"/>
              <a:t>Increase of layer 5-6 conductor size looks the more promising</a:t>
            </a:r>
          </a:p>
          <a:p>
            <a:pPr lvl="1" algn="just"/>
            <a:r>
              <a:rPr lang="it-IT" dirty="0"/>
              <a:t>Parametric study of the temperature with respect of conductor RRR</a:t>
            </a:r>
          </a:p>
          <a:p>
            <a:pPr lvl="1" algn="just"/>
            <a:r>
              <a:rPr lang="it-IT" dirty="0"/>
              <a:t>Further CLIQ optimization (not HiLumi based)</a:t>
            </a:r>
          </a:p>
          <a:p>
            <a:pPr lvl="1" algn="just"/>
            <a:r>
              <a:rPr lang="it-IT" dirty="0"/>
              <a:t>Quench heaters addition</a:t>
            </a:r>
          </a:p>
          <a:p>
            <a:pPr lvl="1" algn="just"/>
            <a:r>
              <a:rPr lang="it-IT" dirty="0"/>
              <a:t>Evaluation of detection techniques and  detection time for the HTS</a:t>
            </a:r>
          </a:p>
          <a:p>
            <a:pPr lvl="1" algn="just"/>
            <a:r>
              <a:rPr lang="it-IT" dirty="0"/>
              <a:t>Protection of other hybrid magnets </a:t>
            </a:r>
            <a:r>
              <a:rPr lang="it-IT"/>
              <a:t>(Block-Coils, Common-Coils)</a:t>
            </a:r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D200FD7B-ABC2-4F5C-8484-FA03D4F4D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r>
              <a:rPr lang="it-IT" dirty="0"/>
              <a:t> and </a:t>
            </a:r>
            <a:r>
              <a:rPr lang="it-IT" dirty="0" err="1"/>
              <a:t>next</a:t>
            </a:r>
            <a:r>
              <a:rPr lang="it-IT" dirty="0"/>
              <a:t> steps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9F29A9-ACCE-45BF-8C20-8928AB2217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76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Rectangle"/>
          <p:cNvSpPr/>
          <p:nvPr/>
        </p:nvSpPr>
        <p:spPr>
          <a:xfrm>
            <a:off x="-13217" y="4742831"/>
            <a:ext cx="9170434" cy="40957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4281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6" dirty="0"/>
          </a:p>
        </p:txBody>
      </p:sp>
      <p:pic>
        <p:nvPicPr>
          <p:cNvPr id="108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" y="4831217"/>
            <a:ext cx="1177851" cy="19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Rectangle"/>
          <p:cNvSpPr/>
          <p:nvPr/>
        </p:nvSpPr>
        <p:spPr>
          <a:xfrm>
            <a:off x="-25448" y="0"/>
            <a:ext cx="9184913" cy="85725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06" dirty="0"/>
          </a:p>
        </p:txBody>
      </p:sp>
      <p:pic>
        <p:nvPicPr>
          <p:cNvPr id="1090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" y="40655"/>
            <a:ext cx="1341536" cy="48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1" name="Line"/>
          <p:cNvSpPr/>
          <p:nvPr/>
        </p:nvSpPr>
        <p:spPr>
          <a:xfrm flipV="1">
            <a:off x="1456107" y="70178"/>
            <a:ext cx="1" cy="727367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17144" tIns="17144" rIns="17144" bIns="17144"/>
          <a:lstStyle/>
          <a:p>
            <a:endParaRPr sz="506" dirty="0"/>
          </a:p>
        </p:txBody>
      </p:sp>
      <p:sp>
        <p:nvSpPr>
          <p:cNvPr id="10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9529" y="4833975"/>
            <a:ext cx="240766" cy="30007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092" name="Agenda for the first steering Council Mee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Analyzed</a:t>
            </a:r>
            <a:r>
              <a:rPr lang="it-IT" dirty="0"/>
              <a:t> </a:t>
            </a:r>
            <a:r>
              <a:rPr lang="it-IT" dirty="0" err="1"/>
              <a:t>magnet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CEEAA-039D-0C45-95B7-CB051302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96380" y="1056457"/>
            <a:ext cx="4294367" cy="3749600"/>
          </a:xfrm>
        </p:spPr>
        <p:txBody>
          <a:bodyPr>
            <a:normAutofit/>
          </a:bodyPr>
          <a:lstStyle/>
          <a:p>
            <a:pPr marL="454025" lvl="1" indent="-285750">
              <a:spcBef>
                <a:spcPts val="600"/>
              </a:spcBef>
            </a:pPr>
            <a:r>
              <a:rPr lang="en-US" dirty="0"/>
              <a:t>20 T cos-theta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6 layers (2 </a:t>
            </a:r>
            <a:r>
              <a:rPr lang="en-US" dirty="0">
                <a:solidFill>
                  <a:schemeClr val="accent2"/>
                </a:solidFill>
              </a:rPr>
              <a:t>Bi2212</a:t>
            </a:r>
            <a:r>
              <a:rPr lang="en-US" dirty="0"/>
              <a:t> + 4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Nb</a:t>
            </a:r>
            <a:r>
              <a:rPr lang="en-US" baseline="-25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Sn</a:t>
            </a:r>
            <a:r>
              <a:rPr lang="en-US" dirty="0"/>
              <a:t>)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Current: 13.5 kA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Inductance: 63 </a:t>
            </a:r>
            <a:r>
              <a:rPr lang="en-US" dirty="0" err="1"/>
              <a:t>mH</a:t>
            </a:r>
            <a:r>
              <a:rPr lang="en-US" dirty="0"/>
              <a:t>/m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Stored Energy: 4.4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MJ/m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Other hybrid magnets have similar parameters</a:t>
            </a:r>
          </a:p>
          <a:p>
            <a:pPr marL="685800" lvl="2" indent="-285750">
              <a:spcBef>
                <a:spcPts val="600"/>
              </a:spcBef>
            </a:pPr>
            <a:r>
              <a:rPr lang="en-US" dirty="0"/>
              <a:t>Common-coil is double aperture</a:t>
            </a:r>
          </a:p>
          <a:p>
            <a:pPr marL="685800" lvl="2" indent="-285750">
              <a:spcBef>
                <a:spcPts val="600"/>
              </a:spcBef>
            </a:pPr>
            <a:endParaRPr lang="en-US" dirty="0"/>
          </a:p>
          <a:p>
            <a:pPr marL="228600" indent="-285750">
              <a:spcBef>
                <a:spcPts val="600"/>
              </a:spcBef>
            </a:pPr>
            <a:r>
              <a:rPr lang="en-US" dirty="0"/>
              <a:t>Margin </a:t>
            </a:r>
            <a:r>
              <a:rPr lang="en-US"/>
              <a:t>and mechanics are ok</a:t>
            </a:r>
            <a:endParaRPr lang="en-US" dirty="0">
              <a:solidFill>
                <a:srgbClr val="FF0000"/>
              </a:solidFill>
            </a:endParaRPr>
          </a:p>
          <a:p>
            <a:pPr marL="454025" lvl="1" indent="-285750">
              <a:spcBef>
                <a:spcPts val="60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marL="454025" lvl="1" indent="-285750">
              <a:spcBef>
                <a:spcPts val="600"/>
              </a:spcBef>
            </a:pPr>
            <a:endParaRPr lang="en-US" dirty="0"/>
          </a:p>
          <a:p>
            <a:pPr marL="454025" lvl="1" indent="-285750">
              <a:spcBef>
                <a:spcPts val="600"/>
              </a:spcBef>
            </a:pP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5DA0FD-BD1C-4D6B-92C0-7E7CCDB3BF8B}"/>
              </a:ext>
            </a:extLst>
          </p:cNvPr>
          <p:cNvSpPr txBox="1"/>
          <p:nvPr/>
        </p:nvSpPr>
        <p:spPr>
          <a:xfrm>
            <a:off x="60461" y="4390742"/>
            <a:ext cx="7100592" cy="292384"/>
          </a:xfrm>
          <a:prstGeom prst="rect">
            <a:avLst/>
          </a:prstGeom>
          <a:solidFill>
            <a:schemeClr val="bg1"/>
          </a:solidFill>
          <a:ln w="12700" cap="flat">
            <a:solidFill>
              <a:srgbClr val="9A403E"/>
            </a:solidFill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700" kern="14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V. Marinozzi, et al., </a:t>
            </a:r>
            <a:r>
              <a:rPr lang="en-US" sz="700" i="1" kern="1400" dirty="0">
                <a:solidFill>
                  <a:srgbClr val="1F497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Conceptual Design of a 20 T Hybrid Cos-Theta Dipole Superconducting Magnet for Future High-Energy Particle Accelerators, </a:t>
            </a:r>
            <a:r>
              <a:rPr lang="en-US" sz="700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IEEE Trans. on Appl. </a:t>
            </a:r>
            <a:r>
              <a:rPr lang="en-US" sz="700" kern="1400" dirty="0" err="1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Supercond</a:t>
            </a:r>
            <a:r>
              <a:rPr lang="en-US" sz="700" kern="1400" dirty="0">
                <a:solidFill>
                  <a:srgbClr val="1F497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., 2023</a:t>
            </a:r>
            <a:endParaRPr lang="it-IT" sz="700" dirty="0">
              <a:solidFill>
                <a:srgbClr val="1F497D"/>
              </a:solidFill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2AD317A3-0442-4D73-BD81-2FEC884F5A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0747" y="938649"/>
            <a:ext cx="4144310" cy="337818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598E4B-A285-430E-BF5E-687546A66D27}"/>
              </a:ext>
            </a:extLst>
          </p:cNvPr>
          <p:cNvSpPr txBox="1"/>
          <p:nvPr/>
        </p:nvSpPr>
        <p:spPr>
          <a:xfrm rot="17725163">
            <a:off x="5127617" y="2854307"/>
            <a:ext cx="936775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800" dirty="0">
                <a:solidFill>
                  <a:schemeClr val="accent2"/>
                </a:solidFill>
              </a:rPr>
              <a:t>Bi2212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A582256-F3F4-40FC-AD20-D023F9D4CF6B}"/>
              </a:ext>
            </a:extLst>
          </p:cNvPr>
          <p:cNvSpPr txBox="1"/>
          <p:nvPr/>
        </p:nvSpPr>
        <p:spPr>
          <a:xfrm rot="20035473">
            <a:off x="6073237" y="2102684"/>
            <a:ext cx="117933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Nb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Sn</a:t>
            </a:r>
            <a:endParaRPr lang="it-IT" sz="1800" dirty="0">
              <a:solidFill>
                <a:schemeClr val="accent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2FB38EC-265C-4F84-82B8-DEC77A37B73C}"/>
              </a:ext>
            </a:extLst>
          </p:cNvPr>
          <p:cNvSpPr txBox="1"/>
          <p:nvPr/>
        </p:nvSpPr>
        <p:spPr>
          <a:xfrm rot="20319618">
            <a:off x="7062900" y="1839068"/>
            <a:ext cx="1179330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Nb</a:t>
            </a:r>
            <a:r>
              <a:rPr lang="en-US" sz="1800" baseline="-250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Sn</a:t>
            </a:r>
            <a:endParaRPr lang="it-IT" sz="1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Rectangle"/>
          <p:cNvSpPr/>
          <p:nvPr/>
        </p:nvSpPr>
        <p:spPr>
          <a:xfrm>
            <a:off x="-13217" y="4742831"/>
            <a:ext cx="9170434" cy="40957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34289" tIns="34289" rIns="34289" bIns="34289" anchor="ctr"/>
          <a:lstStyle/>
          <a:p>
            <a:pPr algn="ctr" defTabSz="342811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506" dirty="0"/>
          </a:p>
        </p:txBody>
      </p:sp>
      <p:pic>
        <p:nvPicPr>
          <p:cNvPr id="1088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3" y="4831217"/>
            <a:ext cx="1177851" cy="197711"/>
          </a:xfrm>
          <a:prstGeom prst="rect">
            <a:avLst/>
          </a:prstGeom>
          <a:ln w="12700">
            <a:miter lim="400000"/>
          </a:ln>
        </p:spPr>
      </p:pic>
      <p:sp>
        <p:nvSpPr>
          <p:cNvPr id="1089" name="Rectangle"/>
          <p:cNvSpPr/>
          <p:nvPr/>
        </p:nvSpPr>
        <p:spPr>
          <a:xfrm>
            <a:off x="-25448" y="0"/>
            <a:ext cx="9184913" cy="85725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34289" tIns="34289" rIns="34289" bIns="34289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506" dirty="0"/>
          </a:p>
        </p:txBody>
      </p:sp>
      <p:pic>
        <p:nvPicPr>
          <p:cNvPr id="1090" name="image3.png" descr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61" y="40655"/>
            <a:ext cx="1341536" cy="481612"/>
          </a:xfrm>
          <a:prstGeom prst="rect">
            <a:avLst/>
          </a:prstGeom>
          <a:ln w="12700">
            <a:miter lim="400000"/>
          </a:ln>
        </p:spPr>
      </p:pic>
      <p:sp>
        <p:nvSpPr>
          <p:cNvPr id="1091" name="Line"/>
          <p:cNvSpPr/>
          <p:nvPr/>
        </p:nvSpPr>
        <p:spPr>
          <a:xfrm flipV="1">
            <a:off x="1456107" y="70178"/>
            <a:ext cx="1" cy="727367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17144" tIns="17144" rIns="17144" bIns="17144"/>
          <a:lstStyle/>
          <a:p>
            <a:endParaRPr sz="506" dirty="0"/>
          </a:p>
        </p:txBody>
      </p:sp>
      <p:sp>
        <p:nvSpPr>
          <p:cNvPr id="10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49529" y="4833975"/>
            <a:ext cx="240766" cy="30007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092" name="Agenda for the first steering Council Meet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Why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</a:t>
            </a:r>
            <a:r>
              <a:rPr lang="it-IT" dirty="0" err="1"/>
              <a:t>challenging</a:t>
            </a:r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CEEAA-039D-0C45-95B7-CB051302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US-MDP Collaboration Meeting 2023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24981" y="1180472"/>
            <a:ext cx="6944859" cy="3749600"/>
          </a:xfrm>
        </p:spPr>
        <p:txBody>
          <a:bodyPr>
            <a:normAutofit/>
          </a:bodyPr>
          <a:lstStyle/>
          <a:p>
            <a:pPr marL="454025" lvl="1" indent="-285750">
              <a:spcBef>
                <a:spcPts val="600"/>
              </a:spcBef>
            </a:pPr>
            <a:r>
              <a:rPr lang="en-US" dirty="0"/>
              <a:t>High magnetic field, large stored energy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Slow detection in HTS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Large current density in copper (~1.3 kA/mm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454025" lvl="1" indent="-285750">
              <a:spcBef>
                <a:spcPts val="600"/>
              </a:spcBef>
            </a:pPr>
            <a:r>
              <a:rPr lang="en-US" dirty="0"/>
              <a:t>Many layers and interfaces (peak voltages)</a:t>
            </a:r>
          </a:p>
          <a:p>
            <a:pPr marL="454025" lvl="1" indent="-285750">
              <a:spcBef>
                <a:spcPts val="600"/>
              </a:spcBef>
            </a:pPr>
            <a:endParaRPr lang="en-US" dirty="0"/>
          </a:p>
          <a:p>
            <a:pPr marL="454025" lvl="1" indent="-285750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BA7AA57-5C61-4486-A437-39393A0E8E8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4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1A32030-E377-4481-B670-70E35229E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Conductor</a:t>
            </a:r>
            <a:r>
              <a:rPr lang="it-IT" dirty="0"/>
              <a:t> </a:t>
            </a:r>
            <a:r>
              <a:rPr lang="it-IT" dirty="0" err="1"/>
              <a:t>parameters</a:t>
            </a:r>
            <a:r>
              <a:rPr lang="it-IT" dirty="0"/>
              <a:t> and </a:t>
            </a:r>
            <a:r>
              <a:rPr lang="it-IT" dirty="0" err="1"/>
              <a:t>MIITs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44EE63-D34E-43E2-AF8B-2D79F8FCB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70EF1EB3-BE41-4274-A8D0-61DEEB2F93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37215"/>
              </p:ext>
            </p:extLst>
          </p:nvPr>
        </p:nvGraphicFramePr>
        <p:xfrm>
          <a:off x="91887" y="1731636"/>
          <a:ext cx="3841378" cy="19405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864660">
                  <a:extLst>
                    <a:ext uri="{9D8B030D-6E8A-4147-A177-3AD203B41FA5}">
                      <a16:colId xmlns:a16="http://schemas.microsoft.com/office/drawing/2014/main" val="4089495576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2756747623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831895364"/>
                    </a:ext>
                  </a:extLst>
                </a:gridCol>
                <a:gridCol w="658906">
                  <a:extLst>
                    <a:ext uri="{9D8B030D-6E8A-4147-A177-3AD203B41FA5}">
                      <a16:colId xmlns:a16="http://schemas.microsoft.com/office/drawing/2014/main" val="1293134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/>
                        <a:t>Parameter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Layer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Layer 3-4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Layer 5-6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4688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Material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Bi2212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Nb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baseline="0" dirty="0"/>
                        <a:t>Sn</a:t>
                      </a:r>
                      <a:endParaRPr lang="it-IT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Nb</a:t>
                      </a:r>
                      <a:r>
                        <a:rPr lang="it-IT" sz="1200" baseline="-25000" dirty="0"/>
                        <a:t>3</a:t>
                      </a:r>
                      <a:r>
                        <a:rPr lang="it-IT" sz="1200" baseline="0" dirty="0"/>
                        <a:t>Sn</a:t>
                      </a:r>
                      <a:endParaRPr lang="it-IT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093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Stabilizer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Cu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20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RRR</a:t>
                      </a: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5984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3429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Stabilizer</a:t>
                      </a:r>
                      <a:r>
                        <a:rPr lang="it-IT" sz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it-IT" sz="1200" dirty="0" err="1">
                          <a:solidFill>
                            <a:schemeClr val="bg1"/>
                          </a:solidFill>
                        </a:rPr>
                        <a:t>Superconductor</a:t>
                      </a:r>
                      <a:endParaRPr lang="it-IT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200" dirty="0"/>
                        <a:t>1.45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31472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6A1265A-C001-BA13-9A06-DF39C298C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072486"/>
            <a:ext cx="4293948" cy="32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4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ACC7BF5-9D4F-441B-8630-7FCA061579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5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2999F60-61F8-4928-AF03-4CBBAF7F1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Assumptions</a:t>
            </a:r>
            <a:r>
              <a:rPr lang="it-IT" dirty="0"/>
              <a:t> for </a:t>
            </a:r>
            <a:r>
              <a:rPr lang="it-IT" dirty="0" err="1"/>
              <a:t>quench</a:t>
            </a:r>
            <a:r>
              <a:rPr lang="it-IT" dirty="0"/>
              <a:t> </a:t>
            </a:r>
            <a:r>
              <a:rPr lang="it-IT" dirty="0" err="1"/>
              <a:t>simulation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261A39-9213-4DA9-A987-A192E1A3FE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C7AE4CB-FB16-4765-83E1-8AC9DCA82D69}"/>
              </a:ext>
            </a:extLst>
          </p:cNvPr>
          <p:cNvSpPr txBox="1">
            <a:spLocks/>
          </p:cNvSpPr>
          <p:nvPr/>
        </p:nvSpPr>
        <p:spPr>
          <a:xfrm>
            <a:off x="524981" y="1180472"/>
            <a:ext cx="6944859" cy="374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1pPr marL="2317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Courier New" panose="02070309020205020404" pitchFamily="49" charset="0"/>
              <a:buChar char="o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457200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6889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914400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1461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04584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21729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138874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156019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Simulations made with STEAM-LEDET</a:t>
            </a:r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Simulations made for a short magnet (1 m)</a:t>
            </a:r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Hot spot temperature computed with adiabatic assumptions</a:t>
            </a:r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Fixed quench detection time: 15 </a:t>
            </a:r>
            <a:r>
              <a:rPr lang="en-US" dirty="0" err="1"/>
              <a:t>ms</a:t>
            </a:r>
            <a:endParaRPr lang="en-US" dirty="0"/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Dump resistor of </a:t>
            </a:r>
            <a:r>
              <a:rPr lang="en-US" dirty="0">
                <a:solidFill>
                  <a:srgbClr val="9A403E"/>
                </a:solidFill>
              </a:rPr>
              <a:t>74 m</a:t>
            </a:r>
            <a:r>
              <a:rPr lang="el-GR" dirty="0">
                <a:solidFill>
                  <a:srgbClr val="9A403E"/>
                </a:solidFill>
              </a:rPr>
              <a:t>Ω</a:t>
            </a:r>
            <a:r>
              <a:rPr lang="en-US" dirty="0"/>
              <a:t>, dimensioned to have 1 kV between magnet leads (500 V to ground with symmetric grounding)</a:t>
            </a:r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CLIQ unit based on existing CLIQ unit used for AUP magnets</a:t>
            </a:r>
          </a:p>
          <a:p>
            <a:pPr marL="685800" lvl="2" indent="-285750" hangingPunct="1">
              <a:spcBef>
                <a:spcPts val="600"/>
              </a:spcBef>
            </a:pPr>
            <a:r>
              <a:rPr lang="en-US" dirty="0">
                <a:solidFill>
                  <a:srgbClr val="9A403E"/>
                </a:solidFill>
              </a:rPr>
              <a:t>1 kV</a:t>
            </a:r>
          </a:p>
          <a:p>
            <a:pPr marL="685800" lvl="2" indent="-285750" hangingPunct="1">
              <a:spcBef>
                <a:spcPts val="600"/>
              </a:spcBef>
            </a:pPr>
            <a:r>
              <a:rPr lang="en-US" dirty="0">
                <a:solidFill>
                  <a:srgbClr val="9A403E"/>
                </a:solidFill>
              </a:rPr>
              <a:t>40 mF</a:t>
            </a:r>
          </a:p>
          <a:p>
            <a:pPr marL="454025" lvl="1" indent="-285750" hangingPunct="1">
              <a:spcBef>
                <a:spcPts val="600"/>
              </a:spcBef>
            </a:pPr>
            <a:r>
              <a:rPr lang="en-US" dirty="0"/>
              <a:t>No quench heaters</a:t>
            </a:r>
          </a:p>
          <a:p>
            <a:pPr marL="454025" lvl="1" indent="-285750" hangingPunct="1">
              <a:spcBef>
                <a:spcPts val="600"/>
              </a:spcBef>
            </a:pPr>
            <a:endParaRPr lang="en-US" dirty="0"/>
          </a:p>
          <a:p>
            <a:pPr marL="454025" lvl="1" indent="-285750" hangingPunct="1">
              <a:spcBef>
                <a:spcPts val="600"/>
              </a:spcBef>
            </a:pPr>
            <a:endParaRPr lang="en-US" dirty="0"/>
          </a:p>
          <a:p>
            <a:pPr marL="454025" lvl="1" indent="-285750" hangingPunct="1">
              <a:spcBef>
                <a:spcPts val="6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7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22E8BED-E5CB-4067-BE5E-0EA5FFBDBE3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6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DB29A21-A0FA-4585-8494-7DB5084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Protection</a:t>
            </a:r>
            <a:r>
              <a:rPr lang="it-IT" dirty="0"/>
              <a:t> of a 1 m </a:t>
            </a:r>
            <a:r>
              <a:rPr lang="it-IT" dirty="0" err="1"/>
              <a:t>magnet</a:t>
            </a:r>
            <a:r>
              <a:rPr lang="it-IT" dirty="0"/>
              <a:t> with </a:t>
            </a:r>
            <a:r>
              <a:rPr lang="it-IT" dirty="0" err="1"/>
              <a:t>dump</a:t>
            </a:r>
            <a:r>
              <a:rPr lang="it-IT" dirty="0"/>
              <a:t> </a:t>
            </a:r>
            <a:r>
              <a:rPr lang="it-IT" dirty="0" err="1"/>
              <a:t>resistor</a:t>
            </a:r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FC85EE-52DA-4BAE-A9E3-4AA5602A6A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03D1BF-5137-0D4F-A2C1-4ED2FC94B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049" y="1423482"/>
            <a:ext cx="4291933" cy="3245392"/>
          </a:xfrm>
          <a:prstGeom prst="rect">
            <a:avLst/>
          </a:prstGeom>
        </p:spPr>
      </p:pic>
      <p:sp>
        <p:nvSpPr>
          <p:cNvPr id="9" name="Segnaposto testo 2">
            <a:extLst>
              <a:ext uri="{FF2B5EF4-FFF2-40B4-BE49-F238E27FC236}">
                <a16:creationId xmlns:a16="http://schemas.microsoft.com/office/drawing/2014/main" id="{AD3737F3-31F5-636B-65D2-70C52FB3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41" y="1008260"/>
            <a:ext cx="8351449" cy="3394473"/>
          </a:xfrm>
        </p:spPr>
        <p:txBody>
          <a:bodyPr/>
          <a:lstStyle/>
          <a:p>
            <a:r>
              <a:rPr lang="it-IT" dirty="0"/>
              <a:t>Peak temperature is </a:t>
            </a:r>
            <a:r>
              <a:rPr lang="it-IT" dirty="0">
                <a:solidFill>
                  <a:srgbClr val="FF0000"/>
                </a:solidFill>
              </a:rPr>
              <a:t>640 K</a:t>
            </a:r>
            <a:r>
              <a:rPr lang="it-IT" dirty="0"/>
              <a:t> in LTS, </a:t>
            </a:r>
            <a:r>
              <a:rPr lang="it-IT" dirty="0">
                <a:solidFill>
                  <a:schemeClr val="accent3"/>
                </a:solidFill>
              </a:rPr>
              <a:t>280 K</a:t>
            </a:r>
            <a:r>
              <a:rPr lang="it-IT" dirty="0"/>
              <a:t> in HTS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0EE865-4450-F0F5-7841-6DD58207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95" y="1476851"/>
            <a:ext cx="3916115" cy="316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1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F205363-C767-4909-AE1B-308163A275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7</a:t>
            </a:fld>
            <a:endParaRPr lang="it-IT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F5CE7BF-8511-45ED-9AA9-767F6A57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Protection</a:t>
            </a:r>
            <a:r>
              <a:rPr lang="it-IT" dirty="0"/>
              <a:t> of a 1 m </a:t>
            </a:r>
            <a:r>
              <a:rPr lang="it-IT" dirty="0" err="1"/>
              <a:t>magnet</a:t>
            </a:r>
            <a:r>
              <a:rPr lang="it-IT" dirty="0"/>
              <a:t> with CLIQ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B8DA2B-1A7B-46FD-9451-62C03D8372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810875-BCFA-AC61-B045-FE752226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84" y="1519195"/>
            <a:ext cx="3647355" cy="2990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DF819C-EA7C-397E-FF40-1B543DB1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956" y="1429985"/>
            <a:ext cx="4162460" cy="3168989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DE6A7FCF-BA21-4B36-5A71-EBD6FC266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41" y="1008260"/>
            <a:ext cx="8351449" cy="3394473"/>
          </a:xfrm>
        </p:spPr>
        <p:txBody>
          <a:bodyPr/>
          <a:lstStyle/>
          <a:p>
            <a:r>
              <a:rPr lang="it-IT" dirty="0"/>
              <a:t>Peak temperature is </a:t>
            </a:r>
            <a:r>
              <a:rPr lang="it-IT" dirty="0">
                <a:solidFill>
                  <a:srgbClr val="FF0000"/>
                </a:solidFill>
              </a:rPr>
              <a:t>550 K</a:t>
            </a:r>
            <a:r>
              <a:rPr lang="it-IT" dirty="0"/>
              <a:t> in LTS, </a:t>
            </a:r>
            <a:r>
              <a:rPr lang="it-IT" dirty="0">
                <a:solidFill>
                  <a:schemeClr val="accent3"/>
                </a:solidFill>
              </a:rPr>
              <a:t>250 K</a:t>
            </a:r>
            <a:r>
              <a:rPr lang="it-IT" dirty="0"/>
              <a:t> in HTS </a:t>
            </a:r>
          </a:p>
        </p:txBody>
      </p:sp>
    </p:spTree>
    <p:extLst>
      <p:ext uri="{BB962C8B-B14F-4D97-AF65-F5344CB8AC3E}">
        <p14:creationId xmlns:p14="http://schemas.microsoft.com/office/powerpoint/2010/main" val="288637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F7FA37-6604-7F2F-3F38-4CE1A8F9936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6768D4-56B3-377C-43A6-939FF920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high temperature in 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B924-F80B-2A5C-1B70-66C762FBE6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EDEBDB-B47D-AFFE-BD89-6F9ECE16F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2" y="1518373"/>
            <a:ext cx="3913467" cy="30964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4CF785-9B1F-DEEA-BA3B-A74306206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645" y="1374332"/>
            <a:ext cx="4880355" cy="3384502"/>
          </a:xfrm>
          <a:prstGeom prst="rect">
            <a:avLst/>
          </a:prstGeom>
        </p:spPr>
      </p:pic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93EB37EC-22CD-8D4D-18EA-C0B24D20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041" y="1008260"/>
            <a:ext cx="8351449" cy="3394473"/>
          </a:xfrm>
        </p:spPr>
        <p:txBody>
          <a:bodyPr/>
          <a:lstStyle/>
          <a:p>
            <a:r>
              <a:rPr lang="it-IT" dirty="0"/>
              <a:t>4 inner layers are cold due to low resistivity respect to layers 5-6</a:t>
            </a:r>
          </a:p>
        </p:txBody>
      </p:sp>
    </p:spTree>
    <p:extLst>
      <p:ext uri="{BB962C8B-B14F-4D97-AF65-F5344CB8AC3E}">
        <p14:creationId xmlns:p14="http://schemas.microsoft.com/office/powerpoint/2010/main" val="22749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A289803-433A-4DC3-AB57-F07BF7A56A0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t>9</a:t>
            </a:fld>
            <a:endParaRPr lang="it-IT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CE340D-5626-4043-BBD3-B5F77163A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9940" y="915550"/>
            <a:ext cx="8351449" cy="3394473"/>
          </a:xfrm>
        </p:spPr>
        <p:txBody>
          <a:bodyPr/>
          <a:lstStyle/>
          <a:p>
            <a:r>
              <a:rPr lang="it-IT" dirty="0"/>
              <a:t>Cliq can be optimized by improving current change directions</a:t>
            </a: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453B4D03-6F66-48B5-9C9E-402B66F4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Optimizing CLIQ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F60F97-BDAC-427C-836E-31198ED74E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US-MDP Collaboration Meeting 2023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16F914-A0E9-3CA5-2D44-50D706FC3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9" y="1956509"/>
            <a:ext cx="3314381" cy="2731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BC24BC-6AFE-57ED-26F9-E4C700B0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7" y="1432877"/>
            <a:ext cx="4333512" cy="3276832"/>
          </a:xfrm>
          <a:prstGeom prst="rect">
            <a:avLst/>
          </a:prstGeom>
        </p:spPr>
      </p:pic>
      <p:sp>
        <p:nvSpPr>
          <p:cNvPr id="10" name="Segnaposto testo 2">
            <a:extLst>
              <a:ext uri="{FF2B5EF4-FFF2-40B4-BE49-F238E27FC236}">
                <a16:creationId xmlns:a16="http://schemas.microsoft.com/office/drawing/2014/main" id="{6357D6C9-6BC6-9763-B6F8-B328E15AAA2B}"/>
              </a:ext>
            </a:extLst>
          </p:cNvPr>
          <p:cNvSpPr txBox="1">
            <a:spLocks/>
          </p:cNvSpPr>
          <p:nvPr/>
        </p:nvSpPr>
        <p:spPr>
          <a:xfrm>
            <a:off x="253705" y="1454171"/>
            <a:ext cx="4392572" cy="3394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8" tIns="91438" rIns="91438" bIns="91438">
            <a:normAutofit/>
          </a:bodyPr>
          <a:lstStyle>
            <a:lvl1pPr marL="2317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Courier New" panose="02070309020205020404" pitchFamily="49" charset="0"/>
              <a:buChar char="o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457200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6889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914400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1146175" marR="0" indent="-23177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104584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121729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138874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1560195" marR="0" indent="-188595" algn="l" defTabSz="342900" rtl="0" latinLnBrk="0">
              <a:lnSpc>
                <a:spcPct val="100000"/>
              </a:lnSpc>
              <a:spcBef>
                <a:spcPts val="413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65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it-IT" dirty="0"/>
              <a:t>40 K less, still too high temperature</a:t>
            </a:r>
          </a:p>
        </p:txBody>
      </p:sp>
    </p:spTree>
    <p:extLst>
      <p:ext uri="{BB962C8B-B14F-4D97-AF65-F5344CB8AC3E}">
        <p14:creationId xmlns:p14="http://schemas.microsoft.com/office/powerpoint/2010/main" val="349352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non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800" dirty="0" smtClean="0">
            <a:solidFill>
              <a:schemeClr val="tx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10027</TotalTime>
  <Words>782</Words>
  <Application>Microsoft Office PowerPoint</Application>
  <PresentationFormat>On-screen Show (16:9)</PresentationFormat>
  <Paragraphs>167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Franklin Gothic Book</vt:lpstr>
      <vt:lpstr>Franklin Gothic Medium</vt:lpstr>
      <vt:lpstr>Times New Roman</vt:lpstr>
      <vt:lpstr>Wingdings</vt:lpstr>
      <vt:lpstr>ATAP No Footer</vt:lpstr>
      <vt:lpstr>PowerPoint Presentation</vt:lpstr>
      <vt:lpstr>Analyzed magnet</vt:lpstr>
      <vt:lpstr>Why is protection challenging</vt:lpstr>
      <vt:lpstr>Conductor parameters and MIITs</vt:lpstr>
      <vt:lpstr>Assumptions for quench simulation</vt:lpstr>
      <vt:lpstr>Protection of a 1 m magnet with dump resistor</vt:lpstr>
      <vt:lpstr>Protection of a 1 m magnet with CLIQ</vt:lpstr>
      <vt:lpstr>Why high temperature in LTS</vt:lpstr>
      <vt:lpstr>Optimizing CLIQ</vt:lpstr>
      <vt:lpstr>Optimizing CLIQ with dump resistor</vt:lpstr>
      <vt:lpstr>Temperature distribution with CLIQ + dump</vt:lpstr>
      <vt:lpstr>Peak voltages to ground and turn-turn</vt:lpstr>
      <vt:lpstr>Quench Protection resume</vt:lpstr>
      <vt:lpstr>Possible solutions for improvement</vt:lpstr>
      <vt:lpstr>Conclusions and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Vittorio Marinozzi</dc:creator>
  <cp:lastModifiedBy>Vittorio Marinozzi x 17001V</cp:lastModifiedBy>
  <cp:revision>218</cp:revision>
  <cp:lastPrinted>2020-12-02T14:41:02Z</cp:lastPrinted>
  <dcterms:modified xsi:type="dcterms:W3CDTF">2023-03-21T19:08:36Z</dcterms:modified>
</cp:coreProperties>
</file>