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266" r:id="rId2"/>
    <p:sldId id="1267" r:id="rId3"/>
    <p:sldId id="1268" r:id="rId4"/>
    <p:sldId id="1269" r:id="rId5"/>
    <p:sldId id="267" r:id="rId6"/>
    <p:sldId id="1270" r:id="rId7"/>
    <p:sldId id="1271" r:id="rId8"/>
    <p:sldId id="275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783C1-5B91-4AE3-B382-A67AC9B0717A}" type="datetimeFigureOut">
              <a:rPr lang="en-US" smtClean="0"/>
              <a:t>3/20/2023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69154-F8D4-4CB4-A83F-8F7EACE16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5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F4D1-B035-4917-AEB2-D7FA0B615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C1EA2-1B7B-43C5-9B18-1CD6A214A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DA53A-F32D-4DCA-A535-B24207AAB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34D9-278E-401B-B809-6EBF7175173F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2C2C5-7783-47AF-AD95-F46DBFE3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F7199-AE21-4136-B50E-BBFE1992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3781A-3B33-4C1B-8841-5674B91E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2053B-49A0-4596-AE99-F537FDBB5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E0A0-4666-4306-913D-EEA5B6EC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4BBB-C55C-4F6D-BFF2-B00E84E0DE9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E105-D6A0-42F6-B82B-4F5D91D5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7EF68-0285-42D0-A4D4-50665391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7EE9C-CB53-4E9C-B8BA-305EF0D64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9FF37B-1A61-4914-B960-C6A26C82F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B06D3-A6E2-4C3C-A417-AAF9BF50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7660-6A66-4F72-AB67-5781A582E9C9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D0E36-7490-4AD1-B33E-D527A8D4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CD2A0-2F31-4A73-84BC-1B47710FE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12192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722" y="4891939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59" y="186644"/>
            <a:ext cx="3789783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4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C2B7-E726-4573-8D9E-53725A57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4FEB5-19FB-4023-9913-620C9CEB7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D5644-1E49-4780-91D9-969343512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9642-8F9B-4169-A8F0-09F88F8B5501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E1839-D827-4323-96D0-EABBB0A8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876FE-D6C7-4875-AB5C-BCE08A58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E842B-22B4-4A2D-AA90-DE1F2F11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ED18-3C78-4156-A614-33A06BC50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7D067-237D-46FF-B8E7-13D89C4BD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7760F-E2F6-430F-ABE4-C7FE68158FFB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7F59C-6E39-44B9-8275-85BD03B9E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9CAEF-3DCE-4965-9632-B4AB6530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BE292-226E-4B4A-9585-15EAFBF78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30D1-07A8-4EEE-8851-9B478B8FF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F4A92-1AAC-4B35-B8A7-8308BB8B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6D536-5CAD-428C-B87E-2583E169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D662-5E0D-4FEB-9D81-1989F20DAF3C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B0BE7-902A-41A4-996F-0E05C85E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4C75E-E4C3-4AF0-9A23-7106C2B0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2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3B8E-D3F5-4FBA-A917-85D05640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38EFD-65C1-4E60-B8C0-852BA5002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43369-DED2-4286-9362-432262CD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CE67-7062-4EDD-B81B-701222129B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6EDBB2-5CB4-4F5F-B1E3-CD1B9A9D2F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A048F0-7D97-4F56-B5E3-8D96613C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4FDFC-94B2-47A7-A1E9-529651606061}" type="datetime1">
              <a:rPr lang="en-US" smtClean="0"/>
              <a:t>3/20/2023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F7B97-CCF7-4717-9AF9-7D647C83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944252-878D-4184-AA7B-EA8DC2B9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8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166EF-1705-43A3-9403-833CF2FFE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9111BA-E98C-4602-99E9-FFEED0FF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90383-D39D-44B7-A1E8-C36B05EB7CBD}" type="datetime1">
              <a:rPr lang="en-US" smtClean="0"/>
              <a:t>3/20/2023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C3455F-EC89-4B5C-9AAC-32281B01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F5558-79FE-4882-B278-865808E0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77D51C-47B1-4928-AC2F-1EA760CF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C6B4-07A8-4710-BF40-0CC7805F6704}" type="datetime1">
              <a:rPr lang="en-US" smtClean="0"/>
              <a:t>3/20/2023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D9F1AC-F993-4CE2-A744-485904C2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80951-9940-4E3F-876B-9ECB3ABD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7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BF612-B3AA-4C8F-B9A8-E213FA9C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265B3-49D1-4D95-BF3F-6A5E05029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AFBFA-FF49-490A-8DE8-BC2F4A7BA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AB224-A276-409B-AE88-3BC3EA3D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9872-5BF4-45AF-8739-88855EB01DA1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461D2-B4F4-4E65-854E-3BE6ACA8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1C1E7-5164-4987-98C1-684C4B2F4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ECE0-1D36-4D7B-A3A5-CD964262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DA3B7E-35B2-4A03-AEED-72C53717B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6ABA6-1857-4F27-B673-67DA0CCE8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85F42-835A-4AEB-9229-7E266830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C8AC-A13C-42B3-84C7-85F6DED395D4}" type="datetime1">
              <a:rPr lang="en-US" smtClean="0"/>
              <a:t>3/20/2023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C2D2C-B2A1-4B43-94B0-BAD320C7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23B01-C000-4406-AD6B-1E8B57B2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9E0EF-3A17-4349-B223-8CD30888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B7C4E-11C1-4A58-9B61-EF847E495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88094-FB9B-4F8B-A995-98A782B55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BD56-9051-450B-BF18-23024A72B093}" type="datetime1">
              <a:rPr lang="en-US" smtClean="0"/>
              <a:t>3/20/2023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97E31-B7CC-4884-A654-655CFD4A9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FA6C-5FD8-4323-A1C3-E9150E5C59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6A654-AEC7-4A42-8D9D-ED7114A0F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4479" y="1970930"/>
            <a:ext cx="90830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20 T Common Coil Mechanical FEA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M. Anerella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for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John Cozzolino, Chris Runyan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Ramesh Gupta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C249D-7EF1-B7A9-4106-94C8CC58FF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68" b="14207"/>
          <a:stretch/>
        </p:blipFill>
        <p:spPr>
          <a:xfrm>
            <a:off x="0" y="5103675"/>
            <a:ext cx="12192000" cy="16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67B0-663C-C15E-AA4C-7B162205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19" y="142767"/>
            <a:ext cx="6942109" cy="923331"/>
          </a:xfrm>
        </p:spPr>
        <p:txBody>
          <a:bodyPr/>
          <a:lstStyle/>
          <a:p>
            <a:r>
              <a:rPr lang="en-US" dirty="0"/>
              <a:t>Model from previous review: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A980-B9C9-510F-8BB0-F6CBEC0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1633C4-5CC2-2980-1B97-D8DAE2E158CE}"/>
              </a:ext>
            </a:extLst>
          </p:cNvPr>
          <p:cNvSpPr txBox="1"/>
          <p:nvPr/>
        </p:nvSpPr>
        <p:spPr>
          <a:xfrm>
            <a:off x="245719" y="1541768"/>
            <a:ext cx="5250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Finite Element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Structure consists of a solid stainless-steel collar.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Inner and outer coil vertical spacing of 7.65 and 6.50 mm respectively between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 descr="Chart, bar chart, treemap chart&#10;&#10;Description automatically generated">
            <a:extLst>
              <a:ext uri="{FF2B5EF4-FFF2-40B4-BE49-F238E27FC236}">
                <a16:creationId xmlns:a16="http://schemas.microsoft.com/office/drawing/2014/main" id="{E1E30FDE-BE08-ED37-AD14-633341D3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891" y="335287"/>
            <a:ext cx="4453598" cy="6522713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AFF70F8-32C1-AB48-21AE-DEBFE729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10" y="2875324"/>
            <a:ext cx="5737126" cy="3795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A016A8-AE67-F141-32DB-438757EA9FD7}"/>
              </a:ext>
            </a:extLst>
          </p:cNvPr>
          <p:cNvSpPr txBox="1"/>
          <p:nvPr/>
        </p:nvSpPr>
        <p:spPr>
          <a:xfrm rot="16200000">
            <a:off x="8315663" y="694319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7.65mm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5B776-B371-ABA6-4DF8-EDBFBA362810}"/>
              </a:ext>
            </a:extLst>
          </p:cNvPr>
          <p:cNvSpPr txBox="1"/>
          <p:nvPr/>
        </p:nvSpPr>
        <p:spPr>
          <a:xfrm rot="16200000">
            <a:off x="8961889" y="694318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6.50mm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3D103-092D-3BA9-A883-530F83DC9466}"/>
              </a:ext>
            </a:extLst>
          </p:cNvPr>
          <p:cNvSpPr txBox="1"/>
          <p:nvPr/>
        </p:nvSpPr>
        <p:spPr>
          <a:xfrm>
            <a:off x="7197427" y="3025729"/>
            <a:ext cx="1140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50mm</a:t>
            </a:r>
          </a:p>
          <a:p>
            <a:r>
              <a:rPr lang="en-US" dirty="0">
                <a:solidFill>
                  <a:srgbClr val="FF0000"/>
                </a:solidFill>
              </a:rPr>
              <a:t>Clear aperture</a:t>
            </a:r>
          </a:p>
        </p:txBody>
      </p:sp>
    </p:spTree>
    <p:extLst>
      <p:ext uri="{BB962C8B-B14F-4D97-AF65-F5344CB8AC3E}">
        <p14:creationId xmlns:p14="http://schemas.microsoft.com/office/powerpoint/2010/main" val="73011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67B0-663C-C15E-AA4C-7B162205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2" y="136525"/>
            <a:ext cx="6857021" cy="773499"/>
          </a:xfrm>
        </p:spPr>
        <p:txBody>
          <a:bodyPr/>
          <a:lstStyle/>
          <a:p>
            <a:r>
              <a:rPr lang="en-US" dirty="0"/>
              <a:t>Results from previous review: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A980-B9C9-510F-8BB0-F6CBEC0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322886-32B5-288A-04AD-2112EC869B2C}"/>
              </a:ext>
            </a:extLst>
          </p:cNvPr>
          <p:cNvSpPr txBox="1"/>
          <p:nvPr/>
        </p:nvSpPr>
        <p:spPr>
          <a:xfrm>
            <a:off x="1158010" y="5896981"/>
            <a:ext cx="4246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Coil Equivalent Stress – </a:t>
            </a:r>
            <a:r>
              <a:rPr lang="en-US" sz="1600" b="1" dirty="0">
                <a:solidFill>
                  <a:srgbClr val="FF0000"/>
                </a:solidFill>
              </a:rPr>
              <a:t>Fixed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Solid stainless steel one-piece collar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Stainless steel horizontal stress supports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ED016EE-28BE-A96D-BA5F-2A1491E31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43" y="835244"/>
            <a:ext cx="4270392" cy="5021329"/>
          </a:xfrm>
          <a:prstGeom prst="rect">
            <a:avLst/>
          </a:prstGeom>
        </p:spPr>
      </p:pic>
      <p:pic>
        <p:nvPicPr>
          <p:cNvPr id="8" name="Picture 7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3303714-8B22-B836-43B7-3E87831B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86" y="836218"/>
            <a:ext cx="4653254" cy="50203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369CA4-5B27-DD26-C72D-9C08C09F2A73}"/>
              </a:ext>
            </a:extLst>
          </p:cNvPr>
          <p:cNvSpPr txBox="1"/>
          <p:nvPr/>
        </p:nvSpPr>
        <p:spPr>
          <a:xfrm>
            <a:off x="6457895" y="5856573"/>
            <a:ext cx="4365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Coil Equivalent Stress – </a:t>
            </a:r>
            <a:r>
              <a:rPr lang="en-US" sz="1600" b="1" dirty="0">
                <a:solidFill>
                  <a:srgbClr val="FF0000"/>
                </a:solidFill>
              </a:rPr>
              <a:t>Sliding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Solid stainless steel one-piece collar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Stainless steel horizontal stress supports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CBC3B8-2939-AD86-CDC5-542E46519076}"/>
              </a:ext>
            </a:extLst>
          </p:cNvPr>
          <p:cNvSpPr txBox="1"/>
          <p:nvPr/>
        </p:nvSpPr>
        <p:spPr>
          <a:xfrm>
            <a:off x="3581318" y="794836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225MPa in HTS</a:t>
            </a:r>
          </a:p>
          <a:p>
            <a:r>
              <a:rPr lang="en-US" b="1" dirty="0">
                <a:solidFill>
                  <a:srgbClr val="FFFF00"/>
                </a:solidFill>
              </a:rPr>
              <a:t>LTS OK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282349-0EBA-F58E-06DA-42B65DEA2675}"/>
              </a:ext>
            </a:extLst>
          </p:cNvPr>
          <p:cNvSpPr txBox="1"/>
          <p:nvPr/>
        </p:nvSpPr>
        <p:spPr>
          <a:xfrm>
            <a:off x="8234572" y="835244"/>
            <a:ext cx="1645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210MPa in LTS</a:t>
            </a:r>
          </a:p>
          <a:p>
            <a:r>
              <a:rPr lang="en-US" b="1" dirty="0">
                <a:solidFill>
                  <a:srgbClr val="FFFF00"/>
                </a:solidFill>
              </a:rPr>
              <a:t>HTS OK</a:t>
            </a:r>
          </a:p>
        </p:txBody>
      </p:sp>
    </p:spTree>
    <p:extLst>
      <p:ext uri="{BB962C8B-B14F-4D97-AF65-F5344CB8AC3E}">
        <p14:creationId xmlns:p14="http://schemas.microsoft.com/office/powerpoint/2010/main" val="173814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67B0-663C-C15E-AA4C-7B162205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" y="136525"/>
            <a:ext cx="12382051" cy="1122120"/>
          </a:xfrm>
        </p:spPr>
        <p:txBody>
          <a:bodyPr>
            <a:normAutofit/>
          </a:bodyPr>
          <a:lstStyle/>
          <a:p>
            <a:r>
              <a:rPr lang="en-US" sz="2800" dirty="0"/>
              <a:t>Goal of follow-on work: produce acceptable stresses in HTS &amp; LTS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A980-B9C9-510F-8BB0-F6CBEC0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1D498-79DD-B05E-23BA-0A3FE07B7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410" y="1118795"/>
            <a:ext cx="5283527" cy="5411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78745F-1467-C536-4721-2F0E54CF7692}"/>
              </a:ext>
            </a:extLst>
          </p:cNvPr>
          <p:cNvSpPr txBox="1"/>
          <p:nvPr/>
        </p:nvSpPr>
        <p:spPr>
          <a:xfrm>
            <a:off x="484191" y="1859339"/>
            <a:ext cx="64114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Initial Method: Revised Structural FE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original Maxwell model shown above because coil positions have not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Structure divided into: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individual collars inside an outer collar.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0.76 mm “spacers” on both sides of coils (within original 7.65mm and 6.50mm vertical separations)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option of experimenting with different softer materials to minimize peak stresses – </a:t>
            </a:r>
            <a:r>
              <a:rPr lang="en-US" sz="2000" i="1" dirty="0"/>
              <a:t>when not implemented, 0.76mm spacers are reverted to SST and bonded to original spacers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9D373-E1DA-B54E-78D3-FC3353643AD8}"/>
              </a:ext>
            </a:extLst>
          </p:cNvPr>
          <p:cNvSpPr txBox="1"/>
          <p:nvPr/>
        </p:nvSpPr>
        <p:spPr>
          <a:xfrm rot="16200000">
            <a:off x="8073619" y="1374326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7.65mm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FE3F72-E676-18B4-2B0B-87DAA11C7275}"/>
              </a:ext>
            </a:extLst>
          </p:cNvPr>
          <p:cNvSpPr txBox="1"/>
          <p:nvPr/>
        </p:nvSpPr>
        <p:spPr>
          <a:xfrm rot="16200000">
            <a:off x="8647352" y="1416720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6.50mm</a:t>
            </a:r>
          </a:p>
        </p:txBody>
      </p:sp>
    </p:spTree>
    <p:extLst>
      <p:ext uri="{BB962C8B-B14F-4D97-AF65-F5344CB8AC3E}">
        <p14:creationId xmlns:p14="http://schemas.microsoft.com/office/powerpoint/2010/main" val="376178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34BDE-CEF2-4681-9AD0-E3503193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476" y="6373793"/>
            <a:ext cx="2743200" cy="365125"/>
          </a:xfrm>
        </p:spPr>
        <p:txBody>
          <a:bodyPr/>
          <a:lstStyle/>
          <a:p>
            <a:fld id="{9546A654-AEC7-4A42-8D9D-ED7114A0F4FF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AD1F4-A184-2ED0-C4D9-3DEC0A34452B}"/>
              </a:ext>
            </a:extLst>
          </p:cNvPr>
          <p:cNvSpPr txBox="1"/>
          <p:nvPr/>
        </p:nvSpPr>
        <p:spPr>
          <a:xfrm>
            <a:off x="5894793" y="5415479"/>
            <a:ext cx="5582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Coil Equivalent Stress – Fixed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SST structure is split into individual collars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Frictionless contact between adjacent collars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0.76 mm Kapton padding on right side of all coils.</a:t>
            </a:r>
          </a:p>
        </p:txBody>
      </p:sp>
      <p:pic>
        <p:nvPicPr>
          <p:cNvPr id="4" name="Picture 3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1F152336-F0FD-96F4-9319-2D8D653F5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82" y="136525"/>
            <a:ext cx="4848225" cy="50958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9C40946-2A13-66C4-BAC5-5EE84262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26" y="327734"/>
            <a:ext cx="5491694" cy="1189786"/>
          </a:xfrm>
        </p:spPr>
        <p:txBody>
          <a:bodyPr>
            <a:normAutofit/>
          </a:bodyPr>
          <a:lstStyle/>
          <a:p>
            <a:r>
              <a:rPr lang="en-US" sz="2800" dirty="0"/>
              <a:t>Results of initial revised model:</a:t>
            </a:r>
            <a:br>
              <a:rPr lang="en-US" sz="2800" dirty="0"/>
            </a:br>
            <a:r>
              <a:rPr lang="en-US" sz="2800" dirty="0"/>
              <a:t>improvement, but not yet acceptable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384FE-5B8E-8420-81B3-6227D2515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953" y="1872049"/>
            <a:ext cx="3079106" cy="36720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6A8A1F-BEE9-B897-5678-420D4FC92BA2}"/>
              </a:ext>
            </a:extLst>
          </p:cNvPr>
          <p:cNvSpPr txBox="1"/>
          <p:nvPr/>
        </p:nvSpPr>
        <p:spPr>
          <a:xfrm>
            <a:off x="7888942" y="575347"/>
            <a:ext cx="24432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Was 225MPa in HTS</a:t>
            </a:r>
          </a:p>
          <a:p>
            <a:r>
              <a:rPr lang="en-US" b="1" dirty="0">
                <a:solidFill>
                  <a:srgbClr val="FFFF00"/>
                </a:solidFill>
              </a:rPr>
              <a:t>Now 160MPa in HTS</a:t>
            </a:r>
          </a:p>
          <a:p>
            <a:r>
              <a:rPr lang="en-US" b="1" dirty="0">
                <a:solidFill>
                  <a:srgbClr val="FFFF00"/>
                </a:solidFill>
              </a:rPr>
              <a:t>LTS still OK but 304MPa in corner?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9AB32-1D17-53D1-9081-D080EAC60975}"/>
              </a:ext>
            </a:extLst>
          </p:cNvPr>
          <p:cNvSpPr txBox="1"/>
          <p:nvPr/>
        </p:nvSpPr>
        <p:spPr>
          <a:xfrm>
            <a:off x="1417093" y="4446573"/>
            <a:ext cx="663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old</a:t>
            </a:r>
          </a:p>
        </p:txBody>
      </p:sp>
    </p:spTree>
    <p:extLst>
      <p:ext uri="{BB962C8B-B14F-4D97-AF65-F5344CB8AC3E}">
        <p14:creationId xmlns:p14="http://schemas.microsoft.com/office/powerpoint/2010/main" val="133048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C6D764B-61D5-0C9B-5E7B-808A13C88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200" y="957348"/>
            <a:ext cx="3331290" cy="548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3A67B0-663C-C15E-AA4C-7B162205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17" y="-69938"/>
            <a:ext cx="10405333" cy="1122120"/>
          </a:xfrm>
        </p:spPr>
        <p:txBody>
          <a:bodyPr>
            <a:normAutofit/>
          </a:bodyPr>
          <a:lstStyle/>
          <a:p>
            <a:r>
              <a:rPr lang="en-US" sz="2800" dirty="0"/>
              <a:t>Test – determine effect of eliminating all bending within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A980-B9C9-510F-8BB0-F6CBEC0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072D4C-C0AC-FCEB-6B8F-21F87C296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177" y="1049301"/>
            <a:ext cx="2652281" cy="5526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80E318-1CB3-D4E9-5EBD-5D1566A5EF1F}"/>
              </a:ext>
            </a:extLst>
          </p:cNvPr>
          <p:cNvSpPr txBox="1"/>
          <p:nvPr/>
        </p:nvSpPr>
        <p:spPr>
          <a:xfrm>
            <a:off x="483052" y="1742393"/>
            <a:ext cx="510719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Coil Equivalent Stress – Fixed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Rigid spacers &amp; collars are fully bonded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Inner &amp; outer coil vertical spacing is 7.65 and 6.50 mm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Kapton padding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→"/>
            </a:pPr>
            <a:r>
              <a:rPr lang="en-US" sz="2000" dirty="0"/>
              <a:t>HTS &amp; LTS stresses are acceptable; need to reduce bending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53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67B0-663C-C15E-AA4C-7B162205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2" y="136525"/>
            <a:ext cx="12382051" cy="627268"/>
          </a:xfrm>
        </p:spPr>
        <p:txBody>
          <a:bodyPr>
            <a:normAutofit/>
          </a:bodyPr>
          <a:lstStyle/>
          <a:p>
            <a:r>
              <a:rPr lang="en-US" sz="2800" dirty="0"/>
              <a:t>Test – determine added effect of zero bending plus soft material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5A980-B9C9-510F-8BB0-F6CBEC04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A654-AEC7-4A42-8D9D-ED7114A0F4FF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80E318-1CB3-D4E9-5EBD-5D1566A5EF1F}"/>
              </a:ext>
            </a:extLst>
          </p:cNvPr>
          <p:cNvSpPr txBox="1"/>
          <p:nvPr/>
        </p:nvSpPr>
        <p:spPr>
          <a:xfrm>
            <a:off x="7324164" y="5466939"/>
            <a:ext cx="4776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Pads and horizontal stress supports all set to the modulus of </a:t>
            </a:r>
            <a:r>
              <a:rPr lang="en-US" sz="2000" dirty="0">
                <a:solidFill>
                  <a:srgbClr val="FF0000"/>
                </a:solidFill>
              </a:rPr>
              <a:t>Nb</a:t>
            </a:r>
            <a:r>
              <a:rPr lang="en-US" sz="2000" baseline="-25000" dirty="0">
                <a:solidFill>
                  <a:srgbClr val="FF0000"/>
                </a:solidFill>
              </a:rPr>
              <a:t>3</a:t>
            </a:r>
            <a:r>
              <a:rPr lang="en-US" sz="2000" dirty="0">
                <a:solidFill>
                  <a:srgbClr val="FF0000"/>
                </a:solidFill>
              </a:rPr>
              <a:t>Sn</a:t>
            </a:r>
            <a:r>
              <a:rPr lang="en-US" sz="2000" dirty="0"/>
              <a:t>.  </a:t>
            </a:r>
          </a:p>
          <a:p>
            <a:pPr marL="285750" indent="-285750">
              <a:buFont typeface="Arial" panose="020B0604020202020204" pitchFamily="34" charset="0"/>
              <a:buChar char="→"/>
            </a:pPr>
            <a:r>
              <a:rPr lang="en-US" sz="2000" dirty="0"/>
              <a:t>HTS and LTS stresses are acceptable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6F7E4D95-CFEF-3646-F948-6CE5A08A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607" y="763793"/>
            <a:ext cx="4049511" cy="4537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1D243-BBA6-015D-7B5F-4F145B4D9E8E}"/>
              </a:ext>
            </a:extLst>
          </p:cNvPr>
          <p:cNvSpPr txBox="1"/>
          <p:nvPr/>
        </p:nvSpPr>
        <p:spPr>
          <a:xfrm>
            <a:off x="2571077" y="5466939"/>
            <a:ext cx="4389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0.76 mm </a:t>
            </a:r>
            <a:r>
              <a:rPr lang="en-US" sz="2000" dirty="0">
                <a:solidFill>
                  <a:srgbClr val="FF0000"/>
                </a:solidFill>
              </a:rPr>
              <a:t>Kapton</a:t>
            </a:r>
            <a:r>
              <a:rPr lang="en-US" sz="2000" dirty="0"/>
              <a:t> padding on right side of all coils.</a:t>
            </a:r>
          </a:p>
          <a:p>
            <a:pPr marL="285750" indent="-285750">
              <a:buFont typeface="Arial" panose="020B0604020202020204" pitchFamily="34" charset="0"/>
              <a:buChar char="→"/>
            </a:pPr>
            <a:r>
              <a:rPr lang="en-US" sz="2000" dirty="0"/>
              <a:t>HTS stresses are ok, LTS 212MPa peak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49702D90-97C5-76BF-9046-2149B73E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09" y="763793"/>
            <a:ext cx="3813799" cy="4537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3ADF4-7A78-5054-B538-6C820FEDB0CC}"/>
              </a:ext>
            </a:extLst>
          </p:cNvPr>
          <p:cNvSpPr txBox="1"/>
          <p:nvPr/>
        </p:nvSpPr>
        <p:spPr>
          <a:xfrm>
            <a:off x="672725" y="929000"/>
            <a:ext cx="20274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Coil Equivalent Stress – Fixed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Rigid spacers &amp; collars are fully bonded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Inner &amp; outer coil vertical spacing is 7.65 and 6.50 mm respectively.</a:t>
            </a:r>
          </a:p>
        </p:txBody>
      </p:sp>
    </p:spTree>
    <p:extLst>
      <p:ext uri="{BB962C8B-B14F-4D97-AF65-F5344CB8AC3E}">
        <p14:creationId xmlns:p14="http://schemas.microsoft.com/office/powerpoint/2010/main" val="3219865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682F917-8E63-4BF2-AEC3-8A3BCF3513EC}"/>
              </a:ext>
            </a:extLst>
          </p:cNvPr>
          <p:cNvSpPr txBox="1"/>
          <p:nvPr/>
        </p:nvSpPr>
        <p:spPr>
          <a:xfrm>
            <a:off x="55602" y="556105"/>
            <a:ext cx="7208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Second Revised Structural FE Model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Coil inner and outer vertical spacing increased both to 10 mm </a:t>
            </a:r>
            <a:r>
              <a:rPr lang="en-US" sz="2000" i="1" dirty="0"/>
              <a:t>to reduce bending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50 mm aperture.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revised Maxwell model shown below because coil positions have changed.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0.76 mm thick “spacers” on both sides of coils (within 10mm)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option of selectively adding different soft materials.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0000"/>
                </a:solidFill>
              </a:rPr>
              <a:t>Collars, spacers – modulus restored to SST unless noted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34BDE-CEF2-4681-9AD0-E3503193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476" y="6373793"/>
            <a:ext cx="2743200" cy="365125"/>
          </a:xfrm>
        </p:spPr>
        <p:txBody>
          <a:bodyPr/>
          <a:lstStyle/>
          <a:p>
            <a:fld id="{9546A654-AEC7-4A42-8D9D-ED7114A0F4FF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FDB7F57-1ACA-157C-7375-33654AB9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963" y="210191"/>
            <a:ext cx="4727787" cy="64376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F8AC0F4-0B64-CA2B-D5DC-DB90C9FB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57" y="22345"/>
            <a:ext cx="6626593" cy="691814"/>
          </a:xfrm>
        </p:spPr>
        <p:txBody>
          <a:bodyPr>
            <a:normAutofit/>
          </a:bodyPr>
          <a:lstStyle/>
          <a:p>
            <a:r>
              <a:rPr lang="en-US" sz="2800" dirty="0"/>
              <a:t>Real model solution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63042-C3AC-F952-E4CD-81BD7E5D1B73}"/>
              </a:ext>
            </a:extLst>
          </p:cNvPr>
          <p:cNvSpPr txBox="1"/>
          <p:nvPr/>
        </p:nvSpPr>
        <p:spPr>
          <a:xfrm rot="16200000">
            <a:off x="8025321" y="595679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10mm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16711-8684-D90D-9959-02C5EB010B73}"/>
              </a:ext>
            </a:extLst>
          </p:cNvPr>
          <p:cNvSpPr txBox="1"/>
          <p:nvPr/>
        </p:nvSpPr>
        <p:spPr>
          <a:xfrm rot="16200000">
            <a:off x="8728786" y="595678"/>
            <a:ext cx="114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10mm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93574-6A2C-B07F-08D1-ABA48500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474" y="3654603"/>
            <a:ext cx="4307176" cy="3114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19010B-4305-255B-B5E5-C6E65CCB97D9}"/>
              </a:ext>
            </a:extLst>
          </p:cNvPr>
          <p:cNvSpPr txBox="1"/>
          <p:nvPr/>
        </p:nvSpPr>
        <p:spPr>
          <a:xfrm>
            <a:off x="55602" y="4343441"/>
            <a:ext cx="2518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Revised Maxwell magnetic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Reflects  inner and outer coil vertical spacing of 10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Dipole central flux density dropped slightly to just under 20 T.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457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E34BDE-CEF2-4681-9AD0-E3503193C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5476" y="6373793"/>
            <a:ext cx="2743200" cy="365125"/>
          </a:xfrm>
        </p:spPr>
        <p:txBody>
          <a:bodyPr/>
          <a:lstStyle/>
          <a:p>
            <a:fld id="{9546A654-AEC7-4A42-8D9D-ED7114A0F4FF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02B85-E254-A6A6-5164-18821C0C2EE0}"/>
              </a:ext>
            </a:extLst>
          </p:cNvPr>
          <p:cNvSpPr txBox="1"/>
          <p:nvPr/>
        </p:nvSpPr>
        <p:spPr>
          <a:xfrm>
            <a:off x="141574" y="1724284"/>
            <a:ext cx="71736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Coil Equivalent Stress – Fixed Vertical Separators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Stainless steel collars are fully bonded together.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Right pads are Kapton on HTS only.  All others are stainless steel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Horizontal stress supports are stainless steel.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 112MPa max in HTS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/>
              <a:t>~180MPa max* in LTS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/>
            <a:r>
              <a:rPr lang="en-US" sz="1600" dirty="0"/>
              <a:t>* 184MPa in corner, to be corrected via mesh refinement…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E88DBC-61C2-5B0B-4D19-B93A1BF89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778" y="640267"/>
            <a:ext cx="4899648" cy="557746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3708DC-7D33-4751-5D97-727DEF0AA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50" y="434593"/>
            <a:ext cx="6626593" cy="691814"/>
          </a:xfrm>
        </p:spPr>
        <p:txBody>
          <a:bodyPr>
            <a:normAutofit/>
          </a:bodyPr>
          <a:lstStyle/>
          <a:p>
            <a:r>
              <a:rPr lang="en-US" sz="2800" dirty="0"/>
              <a:t>Real model solution (cont’d)</a:t>
            </a:r>
          </a:p>
        </p:txBody>
      </p:sp>
    </p:spTree>
    <p:extLst>
      <p:ext uri="{BB962C8B-B14F-4D97-AF65-F5344CB8AC3E}">
        <p14:creationId xmlns:p14="http://schemas.microsoft.com/office/powerpoint/2010/main" val="2981963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16192</TotalTime>
  <Words>561</Words>
  <Application>Microsoft Office PowerPoint</Application>
  <PresentationFormat>Widescreen</PresentationFormat>
  <Paragraphs>93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Model from previous review:</vt:lpstr>
      <vt:lpstr>Results from previous review:</vt:lpstr>
      <vt:lpstr>Goal of follow-on work: produce acceptable stresses in HTS &amp; LTS together</vt:lpstr>
      <vt:lpstr>Results of initial revised model: improvement, but not yet acceptable</vt:lpstr>
      <vt:lpstr>Test – determine effect of eliminating all bending within structure</vt:lpstr>
      <vt:lpstr>Test – determine added effect of zero bending plus soft material</vt:lpstr>
      <vt:lpstr>Real model solution</vt:lpstr>
      <vt:lpstr>Real model solution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20T Common Coil Magnet FE Analysis</dc:title>
  <dc:creator>Cozzolino, John</dc:creator>
  <cp:lastModifiedBy>Anerella, Michael D</cp:lastModifiedBy>
  <cp:revision>219</cp:revision>
  <dcterms:created xsi:type="dcterms:W3CDTF">2022-03-02T19:38:22Z</dcterms:created>
  <dcterms:modified xsi:type="dcterms:W3CDTF">2023-03-20T20:20:43Z</dcterms:modified>
</cp:coreProperties>
</file>