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3" r:id="rId2"/>
    <p:sldId id="1192" r:id="rId3"/>
    <p:sldId id="1420" r:id="rId4"/>
    <p:sldId id="619" r:id="rId5"/>
    <p:sldId id="620" r:id="rId6"/>
    <p:sldId id="1815" r:id="rId7"/>
    <p:sldId id="632" r:id="rId8"/>
    <p:sldId id="1831" r:id="rId9"/>
    <p:sldId id="1816" r:id="rId10"/>
    <p:sldId id="1832" r:id="rId11"/>
    <p:sldId id="1818" r:id="rId12"/>
    <p:sldId id="1833" r:id="rId13"/>
    <p:sldId id="1399" r:id="rId14"/>
    <p:sldId id="1834" r:id="rId15"/>
    <p:sldId id="1836" r:id="rId16"/>
    <p:sldId id="290" r:id="rId17"/>
    <p:sldId id="1824" r:id="rId18"/>
    <p:sldId id="1825" r:id="rId19"/>
    <p:sldId id="1826" r:id="rId20"/>
    <p:sldId id="1404" r:id="rId21"/>
    <p:sldId id="1842" r:id="rId22"/>
    <p:sldId id="1405" r:id="rId23"/>
    <p:sldId id="1425" r:id="rId24"/>
    <p:sldId id="1426" r:id="rId25"/>
    <p:sldId id="1427" r:id="rId26"/>
    <p:sldId id="1429" r:id="rId27"/>
    <p:sldId id="1839" r:id="rId28"/>
    <p:sldId id="642" r:id="rId29"/>
    <p:sldId id="1821" r:id="rId30"/>
    <p:sldId id="1840" r:id="rId31"/>
    <p:sldId id="1841" r:id="rId32"/>
    <p:sldId id="1828" r:id="rId33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  <p:cmAuthor id="3" name="Paolo Ferracin" initials="PF" lastIdx="1" clrIdx="1">
    <p:extLst>
      <p:ext uri="{19B8F6BF-5375-455C-9EA6-DF929625EA0E}">
        <p15:presenceInfo xmlns:p15="http://schemas.microsoft.com/office/powerpoint/2012/main" userId="S-1-5-21-1715567821-1060284298-725345543-731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BE"/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Objects="1" showGuides="1">
      <p:cViewPr varScale="1">
        <p:scale>
          <a:sx n="107" d="100"/>
          <a:sy n="107" d="100"/>
        </p:scale>
        <p:origin x="132" y="192"/>
      </p:cViewPr>
      <p:guideLst>
        <p:guide orient="horz" pos="4080"/>
        <p:guide pos="3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404"/>
    </p:cViewPr>
  </p:sorterViewPr>
  <p:notesViewPr>
    <p:cSldViewPr snapToObjects="1">
      <p:cViewPr varScale="1">
        <p:scale>
          <a:sx n="121" d="100"/>
          <a:sy n="121" d="100"/>
        </p:scale>
        <p:origin x="75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05/05/2023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05/05/2023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26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28800" y="6356350"/>
            <a:ext cx="8412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s-ES" noProof="0"/>
              <a:t>P. Ferracin, G. Ambrosio, S. Izquierdo Bermudez, E. Todesco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0"/>
            <a:ext cx="864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pic>
        <p:nvPicPr>
          <p:cNvPr id="16" name="Image 11" descr="HLU-logoN-title.png">
            <a:extLst>
              <a:ext uri="{FF2B5EF4-FFF2-40B4-BE49-F238E27FC236}">
                <a16:creationId xmlns:a16="http://schemas.microsoft.com/office/drawing/2014/main" id="{80935D1F-87A2-4EAF-9C8B-00CD80A2D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908720"/>
            <a:ext cx="3374960" cy="136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BAFFDB-1A7D-428D-B2A1-13CBEECC1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5812705" y="908720"/>
            <a:ext cx="3307631" cy="1402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508594-220E-40DA-A0EE-E1A2365405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89" y="961877"/>
            <a:ext cx="1337021" cy="1314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97363" y="6265363"/>
            <a:ext cx="7278636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9235" y="6261306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Image 11" descr="HLU-logoN-title.png">
            <a:extLst>
              <a:ext uri="{FF2B5EF4-FFF2-40B4-BE49-F238E27FC236}">
                <a16:creationId xmlns:a16="http://schemas.microsoft.com/office/drawing/2014/main" id="{B2204D40-1429-4637-BCA4-8F0384EB86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198" y="6198834"/>
            <a:ext cx="1478306" cy="5992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C8669-314A-4391-AFCE-A00502A85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1685389" y="6198834"/>
            <a:ext cx="1448814" cy="614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3DA77-961D-477C-A50B-7D1A28F5AC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33" y="6218133"/>
            <a:ext cx="585644" cy="5759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15232"/>
            <a:ext cx="5389033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8" y="2057400"/>
            <a:ext cx="5389033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Ferracin, G. Ambrosio, S. Izquierdo Bermudez, E. Todesco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557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Ferracin, G. Ambrosio, S. Izquierdo Bermudez, E. Todesco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557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7600" cy="360000"/>
          </a:xfrm>
        </p:spPr>
        <p:txBody>
          <a:bodyPr/>
          <a:lstStyle/>
          <a:p>
            <a:r>
              <a:rPr lang="es-ES" noProof="0"/>
              <a:t>P. Ferracin, G. Ambrosio, S. Izquierdo Bermudez, E. Todesco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951600" y="6349252"/>
            <a:ext cx="508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557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4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Ferracin, G. Ambrosio, S. Izquierdo Bermudez, E. Todesco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7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4557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802400" y="6356350"/>
            <a:ext cx="85872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2429" y="6263451"/>
            <a:ext cx="577027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0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s-ES" noProof="0"/>
              <a:t>P. Ferracin, G. Ambrosio, S. Izquierdo Bermudez, E. Todesco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short model program of Nb</a:t>
            </a:r>
            <a:r>
              <a:rPr lang="en-US" baseline="-25000" dirty="0"/>
              <a:t>3</a:t>
            </a:r>
            <a:r>
              <a:rPr lang="en-US" dirty="0"/>
              <a:t>Sn quadrupoles for the </a:t>
            </a:r>
            <a:r>
              <a:rPr lang="en-US" dirty="0" err="1"/>
              <a:t>HiLumi</a:t>
            </a:r>
            <a:r>
              <a:rPr lang="en-US" dirty="0"/>
              <a:t> LHC and its potential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48248" y="4005064"/>
            <a:ext cx="9144296" cy="1498104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Paolo Ferracin, Giorgio Ambrosio, Susana Izquierdo Bermudez, Ezio Todesco</a:t>
            </a:r>
          </a:p>
          <a:p>
            <a:endParaRPr lang="en-US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847528" y="5899150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International Particle Accelerator Conference (IPAC)</a:t>
            </a:r>
          </a:p>
          <a:p>
            <a:r>
              <a:rPr lang="en-US" dirty="0"/>
              <a:t>Venice, Italy</a:t>
            </a:r>
          </a:p>
          <a:p>
            <a:r>
              <a:rPr lang="en-US" dirty="0"/>
              <a:t>May 7-12, 2023 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4C1E-CA5B-4C1C-B0B1-3EEE1EAC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7BE5-7BAE-4C7F-9167-7BF463E0A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Introduction and program goals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Magnet design</a:t>
            </a:r>
          </a:p>
          <a:p>
            <a:endParaRPr lang="en-US" dirty="0"/>
          </a:p>
          <a:p>
            <a:r>
              <a:rPr lang="en-US" dirty="0"/>
              <a:t>Program overview</a:t>
            </a:r>
          </a:p>
          <a:p>
            <a:endParaRPr lang="en-US" dirty="0"/>
          </a:p>
          <a:p>
            <a:r>
              <a:rPr lang="en-US" dirty="0"/>
              <a:t>Performance overview</a:t>
            </a:r>
          </a:p>
          <a:p>
            <a:endParaRPr lang="en-US" dirty="0"/>
          </a:p>
          <a:p>
            <a:r>
              <a:rPr lang="en-US" dirty="0"/>
              <a:t>Additional studies and outcomes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0A205-DED0-4B41-88C3-5E3320CA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EB797-E41D-41B1-807C-6503C008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61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7F5F-E529-4F6D-84AB-1360A07B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45E90-3682-4ACE-8530-FB18211E2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2"/>
            <a:ext cx="10560000" cy="224325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/>
                </a:solidFill>
              </a:rPr>
              <a:t>150 mm </a:t>
            </a:r>
            <a:r>
              <a:rPr lang="en-US" dirty="0"/>
              <a:t>aperture</a:t>
            </a:r>
          </a:p>
          <a:p>
            <a:r>
              <a:rPr lang="en-US" dirty="0"/>
              <a:t>Double layer </a:t>
            </a:r>
            <a:r>
              <a:rPr lang="en-US" dirty="0">
                <a:solidFill>
                  <a:schemeClr val="bg2"/>
                </a:solidFill>
              </a:rPr>
              <a:t>coil</a:t>
            </a:r>
            <a:r>
              <a:rPr lang="en-US" dirty="0"/>
              <a:t> wound with 18 mm wide </a:t>
            </a:r>
            <a:r>
              <a:rPr lang="en-US" dirty="0">
                <a:solidFill>
                  <a:schemeClr val="bg2"/>
                </a:solidFill>
              </a:rPr>
              <a:t>cable</a:t>
            </a:r>
          </a:p>
          <a:p>
            <a:r>
              <a:rPr lang="en-US" dirty="0"/>
              <a:t>Support structure based on </a:t>
            </a:r>
            <a:r>
              <a:rPr lang="en-US" dirty="0">
                <a:solidFill>
                  <a:schemeClr val="bg2"/>
                </a:solidFill>
              </a:rPr>
              <a:t>aluminum shell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pre-loaded with </a:t>
            </a:r>
            <a:r>
              <a:rPr lang="en-US" dirty="0">
                <a:solidFill>
                  <a:schemeClr val="bg2"/>
                </a:solidFill>
              </a:rPr>
              <a:t>bladders and keys</a:t>
            </a:r>
          </a:p>
          <a:p>
            <a:r>
              <a:rPr lang="en-US" dirty="0"/>
              <a:t>Axial support with </a:t>
            </a:r>
            <a:r>
              <a:rPr lang="en-US" dirty="0">
                <a:solidFill>
                  <a:schemeClr val="bg2"/>
                </a:solidFill>
              </a:rPr>
              <a:t>end-plate</a:t>
            </a:r>
            <a:r>
              <a:rPr lang="en-US" dirty="0"/>
              <a:t> and axial rods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86A17-EF5A-4A09-885A-E221F820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A8014-9A95-4906-9F9A-5B23269B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042876-ADD7-4A31-9111-2E77A1928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0"/>
          <a:stretch/>
        </p:blipFill>
        <p:spPr>
          <a:xfrm>
            <a:off x="2567609" y="3559790"/>
            <a:ext cx="3493867" cy="2532683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AE5214-E488-46AE-9976-58081215C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1" t="3880" r="10780" b="7057"/>
          <a:stretch/>
        </p:blipFill>
        <p:spPr bwMode="auto">
          <a:xfrm>
            <a:off x="7026023" y="3585563"/>
            <a:ext cx="3029977" cy="2481139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30364-4C58-4305-83E6-0B88DE1A1C9C}"/>
              </a:ext>
            </a:extLst>
          </p:cNvPr>
          <p:cNvSpPr txBox="1"/>
          <p:nvPr/>
        </p:nvSpPr>
        <p:spPr>
          <a:xfrm>
            <a:off x="2978206" y="3861049"/>
            <a:ext cx="245132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Garamond" panose="02020404030301010803" pitchFamily="18" charset="0"/>
                <a:cs typeface="Times New Roman" panose="02020603050405020304" pitchFamily="18" charset="0"/>
              </a:rPr>
              <a:t>Al/SS</a:t>
            </a:r>
          </a:p>
        </p:txBody>
      </p:sp>
    </p:spTree>
    <p:extLst>
      <p:ext uri="{BB962C8B-B14F-4D97-AF65-F5344CB8AC3E}">
        <p14:creationId xmlns:p14="http://schemas.microsoft.com/office/powerpoint/2010/main" val="240927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4C1E-CA5B-4C1C-B0B1-3EEE1EAC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7BE5-7BAE-4C7F-9167-7BF463E0A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Introduction and program goals</a:t>
            </a:r>
          </a:p>
          <a:p>
            <a:endParaRPr lang="en-US" dirty="0"/>
          </a:p>
          <a:p>
            <a:r>
              <a:rPr lang="en-US" dirty="0"/>
              <a:t>Magnet design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Program overview</a:t>
            </a:r>
          </a:p>
          <a:p>
            <a:endParaRPr lang="en-US" dirty="0"/>
          </a:p>
          <a:p>
            <a:r>
              <a:rPr lang="en-US" dirty="0"/>
              <a:t>Performance overview</a:t>
            </a:r>
          </a:p>
          <a:p>
            <a:endParaRPr lang="en-US" dirty="0"/>
          </a:p>
          <a:p>
            <a:r>
              <a:rPr lang="en-US" dirty="0"/>
              <a:t>Additional studies and outcomes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0A205-DED0-4B41-88C3-5E3320CA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EB797-E41D-41B1-807C-6503C008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29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BE73-DE2B-49E3-8674-476DCD0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39442-5194-4261-857A-75581B96F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/>
                </a:solidFill>
              </a:rPr>
              <a:t>7 magnets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LARP/AUP-CERN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CERN 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27 coils tested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conductors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46 tests</a:t>
            </a:r>
          </a:p>
          <a:p>
            <a:pPr lvl="1"/>
            <a:r>
              <a:rPr lang="en-US" dirty="0"/>
              <a:t>7 “virgin” </a:t>
            </a:r>
          </a:p>
          <a:p>
            <a:pPr lvl="1"/>
            <a:r>
              <a:rPr lang="en-US" dirty="0"/>
              <a:t>20 modifications </a:t>
            </a:r>
          </a:p>
          <a:p>
            <a:pPr lvl="1"/>
            <a:r>
              <a:rPr lang="en-US" dirty="0"/>
              <a:t>19 thermal cycles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8C5FF-89ED-496D-9493-379ACDC4F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24007-4448-446B-B640-5382F842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0D07F-D38C-4A38-A956-25361936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1507926"/>
            <a:ext cx="7434714" cy="432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4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3040-2415-47FB-820D-68CAA6A1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overview</a:t>
            </a:r>
            <a:br>
              <a:rPr lang="en-US" dirty="0"/>
            </a:br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39886-5275-4207-9C54-46C0476BC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682" y="2161334"/>
            <a:ext cx="3680833" cy="52427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7 models built, </a:t>
            </a:r>
            <a:r>
              <a:rPr lang="en-US" dirty="0">
                <a:solidFill>
                  <a:schemeClr val="accent3"/>
                </a:solidFill>
              </a:rPr>
              <a:t>6 conform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52936-E658-4DA7-8982-C7866F11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7A2FB-BB85-4820-AD97-BE0E0487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05736AB-346D-4323-9792-BFE75C8C7D4D}"/>
              </a:ext>
            </a:extLst>
          </p:cNvPr>
          <p:cNvSpPr txBox="1">
            <a:spLocks/>
          </p:cNvSpPr>
          <p:nvPr/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8" name="Right Arrow 4">
            <a:extLst>
              <a:ext uri="{FF2B5EF4-FFF2-40B4-BE49-F238E27FC236}">
                <a16:creationId xmlns:a16="http://schemas.microsoft.com/office/drawing/2014/main" id="{C516CF7E-DD00-4705-9422-DA978BFECB2B}"/>
              </a:ext>
            </a:extLst>
          </p:cNvPr>
          <p:cNvSpPr/>
          <p:nvPr/>
        </p:nvSpPr>
        <p:spPr>
          <a:xfrm>
            <a:off x="602960" y="5157192"/>
            <a:ext cx="11459441" cy="576064"/>
          </a:xfrm>
          <a:prstGeom prst="rightArrow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05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6A84CF-5951-474E-995C-7F6EDA9DF50D}"/>
              </a:ext>
            </a:extLst>
          </p:cNvPr>
          <p:cNvCxnSpPr/>
          <p:nvPr/>
        </p:nvCxnSpPr>
        <p:spPr>
          <a:xfrm flipV="1">
            <a:off x="1234712" y="1604798"/>
            <a:ext cx="0" cy="3936437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9C10E7-0C1B-44B2-9A46-C3810EFD9B93}"/>
              </a:ext>
            </a:extLst>
          </p:cNvPr>
          <p:cNvSpPr txBox="1"/>
          <p:nvPr/>
        </p:nvSpPr>
        <p:spPr>
          <a:xfrm rot="16200000">
            <a:off x="-334624" y="3191266"/>
            <a:ext cx="363112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5A5A5A"/>
                </a:solidFill>
                <a:latin typeface="Times"/>
                <a:cs typeface="Times"/>
              </a:rPr>
              <a:t>T</a:t>
            </a:r>
            <a:r>
              <a:rPr lang="en-US" sz="2133" baseline="-25000" dirty="0">
                <a:solidFill>
                  <a:srgbClr val="5A5A5A"/>
                </a:solidFill>
                <a:latin typeface="Times"/>
                <a:cs typeface="Times"/>
              </a:rPr>
              <a:t>0</a:t>
            </a:r>
            <a:r>
              <a:rPr lang="en-US" sz="2133" dirty="0">
                <a:solidFill>
                  <a:srgbClr val="5A5A5A"/>
                </a:solidFill>
                <a:latin typeface="Times"/>
                <a:cs typeface="Times"/>
              </a:rPr>
              <a:t>: aperture and cable selection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79741-C09E-4827-B790-B9BE46B81421}"/>
              </a:ext>
            </a:extLst>
          </p:cNvPr>
          <p:cNvSpPr txBox="1"/>
          <p:nvPr/>
        </p:nvSpPr>
        <p:spPr>
          <a:xfrm>
            <a:off x="623392" y="5641989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3C621-628B-4D85-9805-0180E348EAFD}"/>
              </a:ext>
            </a:extLst>
          </p:cNvPr>
          <p:cNvSpPr txBox="1"/>
          <p:nvPr/>
        </p:nvSpPr>
        <p:spPr>
          <a:xfrm>
            <a:off x="1632664" y="5637710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C7A5C-7A44-4A7C-A776-5066CE0128C5}"/>
              </a:ext>
            </a:extLst>
          </p:cNvPr>
          <p:cNvSpPr txBox="1"/>
          <p:nvPr/>
        </p:nvSpPr>
        <p:spPr>
          <a:xfrm>
            <a:off x="2639616" y="5637710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5367CD-5E64-4314-9C18-4BEEC3E618D5}"/>
              </a:ext>
            </a:extLst>
          </p:cNvPr>
          <p:cNvSpPr txBox="1"/>
          <p:nvPr/>
        </p:nvSpPr>
        <p:spPr>
          <a:xfrm>
            <a:off x="3667231" y="5641989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72B296-FFAE-49C5-B965-B52B46D24D66}"/>
              </a:ext>
            </a:extLst>
          </p:cNvPr>
          <p:cNvSpPr txBox="1"/>
          <p:nvPr/>
        </p:nvSpPr>
        <p:spPr>
          <a:xfrm>
            <a:off x="4688171" y="5641989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726B5-F3FE-48DD-997C-0AEB8D842EB2}"/>
              </a:ext>
            </a:extLst>
          </p:cNvPr>
          <p:cNvSpPr txBox="1"/>
          <p:nvPr/>
        </p:nvSpPr>
        <p:spPr>
          <a:xfrm>
            <a:off x="5695123" y="5641989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B3096-CCCB-450F-9360-429E8DB544A8}"/>
              </a:ext>
            </a:extLst>
          </p:cNvPr>
          <p:cNvSpPr txBox="1"/>
          <p:nvPr/>
        </p:nvSpPr>
        <p:spPr>
          <a:xfrm>
            <a:off x="6689808" y="5641989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EAA5BB-D74D-45DB-8EA4-03C421D51888}"/>
              </a:ext>
            </a:extLst>
          </p:cNvPr>
          <p:cNvSpPr txBox="1"/>
          <p:nvPr/>
        </p:nvSpPr>
        <p:spPr>
          <a:xfrm>
            <a:off x="7696760" y="5641989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5831E3-D422-4C67-AEC9-569F20685A02}"/>
              </a:ext>
            </a:extLst>
          </p:cNvPr>
          <p:cNvSpPr txBox="1"/>
          <p:nvPr/>
        </p:nvSpPr>
        <p:spPr>
          <a:xfrm>
            <a:off x="8703712" y="5641989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2021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6D897B-DA28-4DC7-B10E-8DD464E617F7}"/>
              </a:ext>
            </a:extLst>
          </p:cNvPr>
          <p:cNvCxnSpPr/>
          <p:nvPr/>
        </p:nvCxnSpPr>
        <p:spPr>
          <a:xfrm flipV="1">
            <a:off x="3914008" y="1316766"/>
            <a:ext cx="0" cy="4237596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57FB7B-EDD2-475A-8E52-041C7E556C3C}"/>
              </a:ext>
            </a:extLst>
          </p:cNvPr>
          <p:cNvSpPr txBox="1"/>
          <p:nvPr/>
        </p:nvSpPr>
        <p:spPr>
          <a:xfrm>
            <a:off x="3921911" y="1329324"/>
            <a:ext cx="2399760" cy="4205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accent3"/>
                </a:solidFill>
                <a:latin typeface="Times"/>
                <a:cs typeface="Times"/>
              </a:rPr>
              <a:t>MQXFS1: ≥ 12.9 T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D04444-0069-4C72-A292-8F53DCCE2443}"/>
              </a:ext>
            </a:extLst>
          </p:cNvPr>
          <p:cNvCxnSpPr/>
          <p:nvPr/>
        </p:nvCxnSpPr>
        <p:spPr>
          <a:xfrm flipV="1">
            <a:off x="4463819" y="1892829"/>
            <a:ext cx="0" cy="366153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5659BF-29A2-4F0C-B3A5-C16589CFF217}"/>
              </a:ext>
            </a:extLst>
          </p:cNvPr>
          <p:cNvSpPr txBox="1"/>
          <p:nvPr/>
        </p:nvSpPr>
        <p:spPr>
          <a:xfrm>
            <a:off x="4461683" y="1890889"/>
            <a:ext cx="2389629" cy="4205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133" dirty="0">
                <a:latin typeface="Times"/>
                <a:cs typeface="Times"/>
              </a:rPr>
              <a:t>MQXFS3: ≥</a:t>
            </a:r>
            <a:r>
              <a:rPr lang="en-US" sz="2133" dirty="0">
                <a:solidFill>
                  <a:schemeClr val="accent3"/>
                </a:solidFill>
                <a:latin typeface="Times"/>
                <a:cs typeface="Times"/>
              </a:rPr>
              <a:t> </a:t>
            </a:r>
            <a:r>
              <a:rPr lang="en-US" sz="2133" dirty="0">
                <a:latin typeface="Times"/>
                <a:cs typeface="Times"/>
              </a:rPr>
              <a:t>11.8 T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226188-CD30-49D8-B0C2-EEB30096CCA2}"/>
              </a:ext>
            </a:extLst>
          </p:cNvPr>
          <p:cNvCxnSpPr/>
          <p:nvPr/>
        </p:nvCxnSpPr>
        <p:spPr>
          <a:xfrm flipV="1">
            <a:off x="5231905" y="2464805"/>
            <a:ext cx="13780" cy="3089559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D8FCC1-BB2E-4B5E-9CFD-B0B29A5C700A}"/>
              </a:ext>
            </a:extLst>
          </p:cNvPr>
          <p:cNvSpPr txBox="1"/>
          <p:nvPr/>
        </p:nvSpPr>
        <p:spPr>
          <a:xfrm>
            <a:off x="5245685" y="2464804"/>
            <a:ext cx="2399760" cy="4205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accent3"/>
                </a:solidFill>
                <a:latin typeface="Times"/>
                <a:cs typeface="Times"/>
              </a:rPr>
              <a:t>MQXFS5: ≥ 12.7 T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F14E8D-6AD5-4E80-986A-20E99CC4A6B1}"/>
              </a:ext>
            </a:extLst>
          </p:cNvPr>
          <p:cNvCxnSpPr/>
          <p:nvPr/>
        </p:nvCxnSpPr>
        <p:spPr>
          <a:xfrm flipV="1">
            <a:off x="6288022" y="2995109"/>
            <a:ext cx="7652" cy="2546129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14A1F9-1EEF-46CE-A613-018628599299}"/>
              </a:ext>
            </a:extLst>
          </p:cNvPr>
          <p:cNvSpPr txBox="1"/>
          <p:nvPr/>
        </p:nvSpPr>
        <p:spPr>
          <a:xfrm>
            <a:off x="6295674" y="2995108"/>
            <a:ext cx="2317053" cy="4205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accent3"/>
                </a:solidFill>
                <a:latin typeface="Times"/>
                <a:cs typeface="Times"/>
              </a:rPr>
              <a:t>MQXFS4: ≥13.1 T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E2A073-5918-460C-94D9-562A1AF0A0C6}"/>
              </a:ext>
            </a:extLst>
          </p:cNvPr>
          <p:cNvCxnSpPr/>
          <p:nvPr/>
        </p:nvCxnSpPr>
        <p:spPr>
          <a:xfrm flipV="1">
            <a:off x="7002772" y="3534817"/>
            <a:ext cx="0" cy="2107175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EE5B95-279A-4FB4-8529-E2D497441DC1}"/>
              </a:ext>
            </a:extLst>
          </p:cNvPr>
          <p:cNvSpPr txBox="1"/>
          <p:nvPr/>
        </p:nvSpPr>
        <p:spPr>
          <a:xfrm>
            <a:off x="7005529" y="3534816"/>
            <a:ext cx="2330831" cy="4205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accent3"/>
                </a:solidFill>
                <a:latin typeface="Times"/>
                <a:cs typeface="Times"/>
              </a:rPr>
              <a:t>MQXFS6: ≥13.3 T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D8DBF68-9BB9-4046-BD0E-DE5CFCC8BFA8}"/>
              </a:ext>
            </a:extLst>
          </p:cNvPr>
          <p:cNvCxnSpPr/>
          <p:nvPr/>
        </p:nvCxnSpPr>
        <p:spPr>
          <a:xfrm flipH="1" flipV="1">
            <a:off x="8939130" y="4062856"/>
            <a:ext cx="11575" cy="1579137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650B16C-3360-4337-BD86-55CA3468F8E6}"/>
              </a:ext>
            </a:extLst>
          </p:cNvPr>
          <p:cNvSpPr txBox="1"/>
          <p:nvPr/>
        </p:nvSpPr>
        <p:spPr>
          <a:xfrm>
            <a:off x="8949745" y="4062856"/>
            <a:ext cx="2330831" cy="4205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accent3"/>
                </a:solidFill>
                <a:latin typeface="Times"/>
                <a:cs typeface="Times"/>
              </a:rPr>
              <a:t>MQXFS7: ≥13.2 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6A6E40-A403-461D-8274-A8FDCF083BB9}"/>
              </a:ext>
            </a:extLst>
          </p:cNvPr>
          <p:cNvSpPr txBox="1"/>
          <p:nvPr/>
        </p:nvSpPr>
        <p:spPr>
          <a:xfrm>
            <a:off x="623392" y="811129"/>
            <a:ext cx="2778325" cy="3181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1467" dirty="0">
                <a:solidFill>
                  <a:schemeClr val="accent3"/>
                </a:solidFill>
                <a:latin typeface="Times"/>
                <a:cs typeface="Times"/>
              </a:rPr>
              <a:t>RED indicates  conform magnets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BE448E-8F31-4AF4-ABB1-0B81057C80F8}"/>
              </a:ext>
            </a:extLst>
          </p:cNvPr>
          <p:cNvSpPr txBox="1"/>
          <p:nvPr/>
        </p:nvSpPr>
        <p:spPr>
          <a:xfrm>
            <a:off x="9710664" y="5646943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2022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4904FAB-210E-45BC-AF9D-D038C9ADBABA}"/>
              </a:ext>
            </a:extLst>
          </p:cNvPr>
          <p:cNvCxnSpPr/>
          <p:nvPr/>
        </p:nvCxnSpPr>
        <p:spPr>
          <a:xfrm flipV="1">
            <a:off x="10877285" y="4706079"/>
            <a:ext cx="18699" cy="940867"/>
          </a:xfrm>
          <a:prstGeom prst="straightConnector1">
            <a:avLst/>
          </a:prstGeom>
          <a:ln>
            <a:solidFill>
              <a:schemeClr val="accent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FFCB05D-EB06-4970-A076-92C709374271}"/>
              </a:ext>
            </a:extLst>
          </p:cNvPr>
          <p:cNvSpPr txBox="1"/>
          <p:nvPr/>
        </p:nvSpPr>
        <p:spPr>
          <a:xfrm>
            <a:off x="9875058" y="4660425"/>
            <a:ext cx="2330830" cy="42011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2130" dirty="0">
                <a:solidFill>
                  <a:schemeClr val="accent3"/>
                </a:solidFill>
                <a:latin typeface="Times"/>
                <a:cs typeface="Times"/>
              </a:rPr>
              <a:t>MQXFS8: </a:t>
            </a:r>
            <a:r>
              <a:rPr lang="en-US" sz="2000" dirty="0">
                <a:solidFill>
                  <a:schemeClr val="accent3"/>
                </a:solidFill>
                <a:latin typeface="Times"/>
                <a:cs typeface="Times"/>
              </a:rPr>
              <a:t>≥</a:t>
            </a:r>
            <a:r>
              <a:rPr lang="en-US" sz="2130" dirty="0">
                <a:solidFill>
                  <a:schemeClr val="accent3"/>
                </a:solidFill>
                <a:latin typeface="Times"/>
                <a:cs typeface="Times"/>
              </a:rPr>
              <a:t>12.0 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2F20AE-C8BA-4F73-A06B-1E63A850C069}"/>
              </a:ext>
            </a:extLst>
          </p:cNvPr>
          <p:cNvSpPr txBox="1"/>
          <p:nvPr/>
        </p:nvSpPr>
        <p:spPr>
          <a:xfrm>
            <a:off x="10717616" y="5641989"/>
            <a:ext cx="1006952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2023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798F54-2739-4D6A-AB30-212DE9FD337E}"/>
              </a:ext>
            </a:extLst>
          </p:cNvPr>
          <p:cNvSpPr txBox="1">
            <a:spLocks/>
          </p:cNvSpPr>
          <p:nvPr/>
        </p:nvSpPr>
        <p:spPr>
          <a:xfrm>
            <a:off x="8682113" y="1026804"/>
            <a:ext cx="3191768" cy="829179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11.3 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i="1" dirty="0" err="1"/>
              <a:t>B</a:t>
            </a:r>
            <a:r>
              <a:rPr lang="en-GB" i="1" baseline="-25000" dirty="0" err="1"/>
              <a:t>peak_nom</a:t>
            </a:r>
            <a:endParaRPr lang="en-GB" i="1" baseline="-25000" dirty="0"/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12.1 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i="1" dirty="0" err="1"/>
              <a:t>B</a:t>
            </a:r>
            <a:r>
              <a:rPr lang="en-GB" i="1" baseline="-25000" dirty="0" err="1"/>
              <a:t>peak_ult</a:t>
            </a:r>
            <a:endParaRPr lang="en-GB" i="1" baseline="-25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0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4C1E-CA5B-4C1C-B0B1-3EEE1EAC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7BE5-7BAE-4C7F-9167-7BF463E0A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Introduction and program goals</a:t>
            </a:r>
          </a:p>
          <a:p>
            <a:endParaRPr lang="en-US" dirty="0"/>
          </a:p>
          <a:p>
            <a:r>
              <a:rPr lang="en-US" dirty="0"/>
              <a:t>Magnet design</a:t>
            </a:r>
          </a:p>
          <a:p>
            <a:endParaRPr lang="en-US" dirty="0"/>
          </a:p>
          <a:p>
            <a:r>
              <a:rPr lang="en-US" dirty="0"/>
              <a:t>Program overview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Performance overview</a:t>
            </a:r>
          </a:p>
          <a:p>
            <a:endParaRPr lang="en-US" dirty="0"/>
          </a:p>
          <a:p>
            <a:r>
              <a:rPr lang="en-US" dirty="0"/>
              <a:t>Additional studies and outcomes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0A205-DED0-4B41-88C3-5E3320CA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EB797-E41D-41B1-807C-6503C008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864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magnets</a:t>
            </a:r>
            <a:br>
              <a:rPr lang="en-US" dirty="0"/>
            </a:br>
            <a:r>
              <a:rPr lang="en-US" dirty="0"/>
              <a:t>MQXFS1: the first one</a:t>
            </a:r>
            <a:endParaRPr lang="en-GB" alt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Designed and fabricated by multiple laboratories</a:t>
            </a:r>
          </a:p>
          <a:p>
            <a:pPr marL="457200" lvl="1" indent="0">
              <a:buNone/>
            </a:pPr>
            <a:endParaRPr lang="en-US" dirty="0"/>
          </a:p>
          <a:p>
            <a:pPr lvl="2"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P. Ferracin, G. Ambrosio, S. Izquierdo Bermudez, E. Todesco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695AAC-77B8-4AF7-A15B-8D4DDD88E8EE}" type="slidenum">
              <a:rPr lang="en-US" altLang="en-US" smtClean="0">
                <a:solidFill>
                  <a:schemeClr val="tx2"/>
                </a:solidFill>
                <a:latin typeface="Calibri" panose="020F0502020204030204" pitchFamily="34" charset="0"/>
              </a:rPr>
              <a:pPr/>
              <a:t>16</a:t>
            </a:fld>
            <a:endParaRPr lang="en-US" altLang="en-US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80898" name="Picture 2" descr="Screen shot 2012-06-19 at 12.22.55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36462" r="7964" b="12314"/>
          <a:stretch>
            <a:fillRect/>
          </a:stretch>
        </p:blipFill>
        <p:spPr bwMode="auto">
          <a:xfrm>
            <a:off x="1893888" y="1782764"/>
            <a:ext cx="8469312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20051" y="2886076"/>
            <a:ext cx="549275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1" dirty="0">
                <a:solidFill>
                  <a:schemeClr val="bg1"/>
                </a:solidFill>
              </a:rPr>
              <a:t>CERN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16313" y="2954338"/>
            <a:ext cx="527050" cy="2476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1" dirty="0">
                <a:solidFill>
                  <a:schemeClr val="bg1"/>
                </a:solidFill>
              </a:rPr>
              <a:t>FNAL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4851" y="3213101"/>
            <a:ext cx="449263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1" dirty="0">
                <a:solidFill>
                  <a:schemeClr val="bg1"/>
                </a:solidFill>
              </a:rPr>
              <a:t>BNL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98689" y="3282951"/>
            <a:ext cx="528637" cy="2460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b="1" dirty="0">
                <a:solidFill>
                  <a:schemeClr val="bg1"/>
                </a:solidFill>
              </a:rPr>
              <a:t>LBNL</a:t>
            </a:r>
          </a:p>
        </p:txBody>
      </p:sp>
      <p:sp>
        <p:nvSpPr>
          <p:cNvPr id="21" name="Freeform 20"/>
          <p:cNvSpPr/>
          <p:nvPr/>
        </p:nvSpPr>
        <p:spPr>
          <a:xfrm>
            <a:off x="2449513" y="3124201"/>
            <a:ext cx="5861050" cy="1528763"/>
          </a:xfrm>
          <a:custGeom>
            <a:avLst/>
            <a:gdLst>
              <a:gd name="connsiteX0" fmla="*/ 0 w 5860869"/>
              <a:gd name="connsiteY0" fmla="*/ 409303 h 1529385"/>
              <a:gd name="connsiteX1" fmla="*/ 2917372 w 5860869"/>
              <a:gd name="connsiteY1" fmla="*/ 1524000 h 1529385"/>
              <a:gd name="connsiteX2" fmla="*/ 5860869 w 5860869"/>
              <a:gd name="connsiteY2" fmla="*/ 0 h 152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0869" h="1529385">
                <a:moveTo>
                  <a:pt x="0" y="409303"/>
                </a:moveTo>
                <a:cubicBezTo>
                  <a:pt x="970280" y="1000760"/>
                  <a:pt x="1940561" y="1592217"/>
                  <a:pt x="2917372" y="1524000"/>
                </a:cubicBezTo>
                <a:cubicBezTo>
                  <a:pt x="3894183" y="1455783"/>
                  <a:pt x="4877526" y="727891"/>
                  <a:pt x="5860869" y="0"/>
                </a:cubicBezTo>
              </a:path>
            </a:pathLst>
          </a:custGeom>
          <a:noFill/>
          <a:ln w="12700">
            <a:solidFill>
              <a:schemeClr val="bg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2309814" y="3132139"/>
            <a:ext cx="6175375" cy="1781175"/>
          </a:xfrm>
          <a:custGeom>
            <a:avLst/>
            <a:gdLst>
              <a:gd name="connsiteX0" fmla="*/ 0 w 6174377"/>
              <a:gd name="connsiteY0" fmla="*/ 400594 h 1780851"/>
              <a:gd name="connsiteX1" fmla="*/ 2812869 w 6174377"/>
              <a:gd name="connsiteY1" fmla="*/ 1776548 h 1780851"/>
              <a:gd name="connsiteX2" fmla="*/ 6174377 w 6174377"/>
              <a:gd name="connsiteY2" fmla="*/ 0 h 178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74377" h="1780851">
                <a:moveTo>
                  <a:pt x="0" y="400594"/>
                </a:moveTo>
                <a:cubicBezTo>
                  <a:pt x="891903" y="1121954"/>
                  <a:pt x="1783806" y="1843314"/>
                  <a:pt x="2812869" y="1776548"/>
                </a:cubicBezTo>
                <a:cubicBezTo>
                  <a:pt x="3841932" y="1709782"/>
                  <a:pt x="5008154" y="854891"/>
                  <a:pt x="6174377" y="0"/>
                </a:cubicBezTo>
              </a:path>
            </a:pathLst>
          </a:custGeom>
          <a:noFill/>
          <a:ln w="12700">
            <a:solidFill>
              <a:schemeClr val="bg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722813" y="4483101"/>
            <a:ext cx="844550" cy="21431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>
                <a:solidFill>
                  <a:schemeClr val="bg1"/>
                </a:solidFill>
              </a:rPr>
              <a:t>Coils 103-104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48126" y="4697413"/>
            <a:ext cx="728663" cy="215900"/>
          </a:xfrm>
          <a:prstGeom prst="rect">
            <a:avLst/>
          </a:prstGeom>
          <a:solidFill>
            <a:srgbClr val="00B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>
                <a:solidFill>
                  <a:schemeClr val="bg1"/>
                </a:solidFill>
              </a:rPr>
              <a:t>Structure 1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043364" y="3092450"/>
            <a:ext cx="471487" cy="15398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221163" y="2876550"/>
            <a:ext cx="557212" cy="215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>
                <a:solidFill>
                  <a:schemeClr val="bg1"/>
                </a:solidFill>
              </a:rPr>
              <a:t>Coil 3-5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701926" y="3411538"/>
            <a:ext cx="1812925" cy="23812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452814" y="3316288"/>
            <a:ext cx="555625" cy="215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>
                <a:solidFill>
                  <a:schemeClr val="bg1"/>
                </a:solidFill>
              </a:rPr>
              <a:t>Coil 3-5</a:t>
            </a:r>
          </a:p>
        </p:txBody>
      </p:sp>
      <p:cxnSp>
        <p:nvCxnSpPr>
          <p:cNvPr id="36" name="Straight Arrow Connector 35"/>
          <p:cNvCxnSpPr>
            <a:stCxn id="18" idx="0"/>
            <a:endCxn id="16" idx="1"/>
          </p:cNvCxnSpPr>
          <p:nvPr/>
        </p:nvCxnSpPr>
        <p:spPr>
          <a:xfrm flipV="1">
            <a:off x="2462213" y="3078164"/>
            <a:ext cx="1054100" cy="204787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541589" y="2959100"/>
            <a:ext cx="607859" cy="21544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800" b="1" dirty="0">
                <a:solidFill>
                  <a:schemeClr val="bg1"/>
                </a:solidFill>
              </a:rPr>
              <a:t>MQXFS1</a:t>
            </a:r>
          </a:p>
        </p:txBody>
      </p:sp>
    </p:spTree>
    <p:extLst>
      <p:ext uri="{BB962C8B-B14F-4D97-AF65-F5344CB8AC3E}">
        <p14:creationId xmlns:p14="http://schemas.microsoft.com/office/powerpoint/2010/main" val="42437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14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32" grpId="0" animBg="1"/>
      <p:bldP spid="35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AC7A-B24F-4D54-8C74-A70101E4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magnets</a:t>
            </a:r>
            <a:br>
              <a:rPr lang="en-US" dirty="0"/>
            </a:br>
            <a:r>
              <a:rPr lang="en-US" dirty="0"/>
              <a:t>MQXFS1: the first 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3E955-AE10-4BD6-A0A9-4E787FD28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140185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1a</a:t>
            </a:r>
            <a:r>
              <a:rPr lang="en-US" dirty="0"/>
              <a:t>: ultimate passed, relatively long training, perfect memory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Validation</a:t>
            </a:r>
            <a:r>
              <a:rPr lang="en-US" dirty="0"/>
              <a:t> of coil fabrication and mechanical design</a:t>
            </a:r>
          </a:p>
          <a:p>
            <a:r>
              <a:rPr lang="en-US" dirty="0"/>
              <a:t>Then </a:t>
            </a:r>
            <a:r>
              <a:rPr lang="en-US" dirty="0">
                <a:solidFill>
                  <a:schemeClr val="bg2"/>
                </a:solidFill>
              </a:rPr>
              <a:t>1b</a:t>
            </a:r>
            <a:r>
              <a:rPr lang="en-US" dirty="0"/>
              <a:t>, explore different pre-load conditions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dirty="0"/>
              <a:t>till ok, but more erratic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2B475-27BB-4A08-A12A-FDE099AE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74A85-BBC9-44D1-A4DB-DBE1EA1E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7DACE-52CA-4DFC-B0C5-839AFEFED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25"/>
          <a:stretch/>
        </p:blipFill>
        <p:spPr>
          <a:xfrm>
            <a:off x="1524000" y="2616614"/>
            <a:ext cx="4572000" cy="361428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5E88B6E-44BA-48DE-A2C2-F32206A7AD69}"/>
              </a:ext>
            </a:extLst>
          </p:cNvPr>
          <p:cNvSpPr/>
          <p:nvPr/>
        </p:nvSpPr>
        <p:spPr>
          <a:xfrm>
            <a:off x="4150956" y="433372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0E6C41-0B2F-4744-8546-D863ED1F2708}"/>
              </a:ext>
            </a:extLst>
          </p:cNvPr>
          <p:cNvSpPr/>
          <p:nvPr/>
        </p:nvSpPr>
        <p:spPr>
          <a:xfrm>
            <a:off x="4151232" y="40050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490635-C634-40EF-9E5B-3D65AFA0CE62}"/>
              </a:ext>
            </a:extLst>
          </p:cNvPr>
          <p:cNvCxnSpPr>
            <a:cxnSpLocks/>
          </p:cNvCxnSpPr>
          <p:nvPr/>
        </p:nvCxnSpPr>
        <p:spPr>
          <a:xfrm flipV="1">
            <a:off x="4222964" y="4145281"/>
            <a:ext cx="0" cy="18565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8">
            <a:extLst>
              <a:ext uri="{FF2B5EF4-FFF2-40B4-BE49-F238E27FC236}">
                <a16:creationId xmlns:a16="http://schemas.microsoft.com/office/drawing/2014/main" id="{148496A9-D691-4C9C-B7CD-B51905219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92" y="4847442"/>
            <a:ext cx="1097521" cy="82495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7F131B-B579-4061-B3DB-322AF04C3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50"/>
          <a:stretch/>
        </p:blipFill>
        <p:spPr>
          <a:xfrm>
            <a:off x="6096000" y="2616615"/>
            <a:ext cx="4572000" cy="35442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4E97E8-C20D-4144-943D-A2593C189542}"/>
              </a:ext>
            </a:extLst>
          </p:cNvPr>
          <p:cNvSpPr/>
          <p:nvPr/>
        </p:nvSpPr>
        <p:spPr>
          <a:xfrm>
            <a:off x="8174966" y="3068960"/>
            <a:ext cx="2241514" cy="1058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544714-033E-4E80-AA7D-E9372A5D4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50"/>
          <a:stretch/>
        </p:blipFill>
        <p:spPr>
          <a:xfrm>
            <a:off x="6096000" y="2621052"/>
            <a:ext cx="4572000" cy="35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AC7A-B24F-4D54-8C74-A70101E4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magnets</a:t>
            </a:r>
            <a:br>
              <a:rPr lang="en-US" dirty="0"/>
            </a:br>
            <a:r>
              <a:rPr lang="en-US" dirty="0"/>
              <a:t>MQXFS3: the second 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3E955-AE10-4BD6-A0A9-4E787FD28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140633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S3a</a:t>
            </a:r>
            <a:r>
              <a:rPr lang="en-US" dirty="0"/>
              <a:t>: still higher azimuthal pre-load</a:t>
            </a:r>
          </a:p>
          <a:p>
            <a:pPr lvl="1"/>
            <a:r>
              <a:rPr lang="en-US" dirty="0"/>
              <a:t>Good start, but then de-training</a:t>
            </a:r>
          </a:p>
          <a:p>
            <a:r>
              <a:rPr lang="en-US" dirty="0">
                <a:solidFill>
                  <a:schemeClr val="bg2"/>
                </a:solidFill>
              </a:rPr>
              <a:t>S3b</a:t>
            </a:r>
            <a:r>
              <a:rPr lang="en-US" dirty="0"/>
              <a:t>: higher axial pre-load</a:t>
            </a:r>
          </a:p>
          <a:p>
            <a:pPr lvl="1"/>
            <a:r>
              <a:rPr lang="en-US" dirty="0"/>
              <a:t>Improvement but still limited at 1.9 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2B475-27BB-4A08-A12A-FDE099AE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74A85-BBC9-44D1-A4DB-DBE1EA1E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5E3578-38C5-4B30-B8FF-28E34DCE8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25"/>
          <a:stretch/>
        </p:blipFill>
        <p:spPr>
          <a:xfrm>
            <a:off x="6096000" y="2616614"/>
            <a:ext cx="4572000" cy="3611772"/>
          </a:xfrm>
          <a:prstGeom prst="rect">
            <a:avLst/>
          </a:prstGeom>
        </p:spPr>
      </p:pic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DFF8547B-6228-4531-A8DA-FD97AE5331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7" t="21224" r="32706" b="19151"/>
          <a:stretch/>
        </p:blipFill>
        <p:spPr>
          <a:xfrm>
            <a:off x="8616280" y="232910"/>
            <a:ext cx="1959646" cy="19596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BDC715-442A-4803-BA2A-67642C9E121F}"/>
              </a:ext>
            </a:extLst>
          </p:cNvPr>
          <p:cNvSpPr txBox="1"/>
          <p:nvPr/>
        </p:nvSpPr>
        <p:spPr>
          <a:xfrm>
            <a:off x="7779132" y="2175468"/>
            <a:ext cx="2888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Visual inspection: </a:t>
            </a:r>
            <a:r>
              <a:rPr lang="en-US" sz="1400" dirty="0">
                <a:solidFill>
                  <a:schemeClr val="bg2"/>
                </a:solidFill>
              </a:rPr>
              <a:t>broken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pole key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4A4F6E7-B7F5-4966-8F05-2447F83A7477}"/>
              </a:ext>
            </a:extLst>
          </p:cNvPr>
          <p:cNvSpPr/>
          <p:nvPr/>
        </p:nvSpPr>
        <p:spPr>
          <a:xfrm>
            <a:off x="9857307" y="1440987"/>
            <a:ext cx="337707" cy="3110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AB2E7F-7AFF-4C2D-960E-06D2358314E7}"/>
              </a:ext>
            </a:extLst>
          </p:cNvPr>
          <p:cNvCxnSpPr>
            <a:cxnSpLocks/>
          </p:cNvCxnSpPr>
          <p:nvPr/>
        </p:nvCxnSpPr>
        <p:spPr>
          <a:xfrm flipH="1">
            <a:off x="9653857" y="1751162"/>
            <a:ext cx="280898" cy="5052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AB6C4092-E506-47BC-9C7B-A839AD3C2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325"/>
          <a:stretch/>
        </p:blipFill>
        <p:spPr>
          <a:xfrm>
            <a:off x="1524000" y="2616614"/>
            <a:ext cx="4572000" cy="361428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05F2426-744E-4497-AE46-D9B8D3254BEA}"/>
              </a:ext>
            </a:extLst>
          </p:cNvPr>
          <p:cNvSpPr/>
          <p:nvPr/>
        </p:nvSpPr>
        <p:spPr>
          <a:xfrm>
            <a:off x="4151232" y="40050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668EC2-AE4A-4D76-B09B-CD99548D1689}"/>
              </a:ext>
            </a:extLst>
          </p:cNvPr>
          <p:cNvCxnSpPr>
            <a:cxnSpLocks/>
          </p:cNvCxnSpPr>
          <p:nvPr/>
        </p:nvCxnSpPr>
        <p:spPr>
          <a:xfrm flipV="1">
            <a:off x="4222964" y="4145281"/>
            <a:ext cx="0" cy="18565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8">
            <a:extLst>
              <a:ext uri="{FF2B5EF4-FFF2-40B4-BE49-F238E27FC236}">
                <a16:creationId xmlns:a16="http://schemas.microsoft.com/office/drawing/2014/main" id="{5B1704F6-6E9F-4D5F-80E2-6D6AFEA87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92" y="4847442"/>
            <a:ext cx="1097521" cy="82495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FB626879-8B2B-4B8D-8339-579F8D8C4EBE}"/>
              </a:ext>
            </a:extLst>
          </p:cNvPr>
          <p:cNvSpPr/>
          <p:nvPr/>
        </p:nvSpPr>
        <p:spPr>
          <a:xfrm>
            <a:off x="4150956" y="433372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F240CD-958F-41C5-8261-B9D9338DB7A4}"/>
              </a:ext>
            </a:extLst>
          </p:cNvPr>
          <p:cNvSpPr/>
          <p:nvPr/>
        </p:nvSpPr>
        <p:spPr>
          <a:xfrm>
            <a:off x="4178083" y="3931648"/>
            <a:ext cx="144016" cy="14401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D33B06-0C2E-4E2B-821B-7CB1D66DDE9C}"/>
              </a:ext>
            </a:extLst>
          </p:cNvPr>
          <p:cNvCxnSpPr>
            <a:cxnSpLocks/>
          </p:cNvCxnSpPr>
          <p:nvPr/>
        </p:nvCxnSpPr>
        <p:spPr>
          <a:xfrm flipV="1">
            <a:off x="4554970" y="4003656"/>
            <a:ext cx="748942" cy="1408"/>
          </a:xfrm>
          <a:prstGeom prst="straightConnector1">
            <a:avLst/>
          </a:prstGeom>
          <a:ln w="952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89BE0D7-5720-4CA5-A50D-355B8E05E426}"/>
              </a:ext>
            </a:extLst>
          </p:cNvPr>
          <p:cNvSpPr/>
          <p:nvPr/>
        </p:nvSpPr>
        <p:spPr>
          <a:xfrm>
            <a:off x="5443260" y="3940032"/>
            <a:ext cx="144016" cy="14401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5BA53D-2F1E-4DB9-9629-ACF3ECA6013A}"/>
              </a:ext>
            </a:extLst>
          </p:cNvPr>
          <p:cNvSpPr/>
          <p:nvPr/>
        </p:nvSpPr>
        <p:spPr>
          <a:xfrm>
            <a:off x="8752937" y="3003024"/>
            <a:ext cx="1751863" cy="143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E4FF974-D89F-4E8B-A485-3AC456274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25"/>
          <a:stretch/>
        </p:blipFill>
        <p:spPr>
          <a:xfrm>
            <a:off x="6096000" y="2625540"/>
            <a:ext cx="4572000" cy="361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9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6" grpId="0" animBg="1"/>
      <p:bldP spid="10" grpId="0" animBg="1"/>
      <p:bldP spid="1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89689FE-6ED5-40D7-AB4F-87A328A7D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25"/>
          <a:stretch/>
        </p:blipFill>
        <p:spPr>
          <a:xfrm>
            <a:off x="1524000" y="2616614"/>
            <a:ext cx="4572000" cy="3614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FAC7A-B24F-4D54-8C74-A70101E4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magnets</a:t>
            </a:r>
            <a:br>
              <a:rPr lang="en-US" dirty="0"/>
            </a:br>
            <a:r>
              <a:rPr lang="en-US" dirty="0"/>
              <a:t>MQXFS4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3E955-AE10-4BD6-A0A9-4E787FD28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147563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Pre-load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targeted “nominal” for azimuthal and axial and pole key gap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Excellent training and memory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Set as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reference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for sub-sequent short and long magnets</a:t>
            </a:r>
            <a:r>
              <a:rPr lang="en-US" dirty="0">
                <a:solidFill>
                  <a:schemeClr val="bg2"/>
                </a:solidFill>
              </a:rPr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2B475-27BB-4A08-A12A-FDE099AE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74A85-BBC9-44D1-A4DB-DBE1EA1E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CCD67E-BF3D-4E08-B206-CD5DC4486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25"/>
          <a:stretch/>
        </p:blipFill>
        <p:spPr>
          <a:xfrm>
            <a:off x="6096000" y="2597733"/>
            <a:ext cx="4572000" cy="361177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DD2C891-B167-4654-BEFB-574BBAB7D15A}"/>
              </a:ext>
            </a:extLst>
          </p:cNvPr>
          <p:cNvSpPr/>
          <p:nvPr/>
        </p:nvSpPr>
        <p:spPr>
          <a:xfrm>
            <a:off x="4151232" y="40050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7327D8-3339-4030-891F-E511802FAEE0}"/>
              </a:ext>
            </a:extLst>
          </p:cNvPr>
          <p:cNvCxnSpPr>
            <a:cxnSpLocks/>
          </p:cNvCxnSpPr>
          <p:nvPr/>
        </p:nvCxnSpPr>
        <p:spPr>
          <a:xfrm flipV="1">
            <a:off x="4222964" y="4145281"/>
            <a:ext cx="0" cy="18565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8ED11E06-DE19-41FB-AA2A-BC4FBA0A4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92" y="4847442"/>
            <a:ext cx="1097521" cy="82495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CDAB2F1-AF0F-44A8-8DCF-FE3D7AC54454}"/>
              </a:ext>
            </a:extLst>
          </p:cNvPr>
          <p:cNvSpPr/>
          <p:nvPr/>
        </p:nvSpPr>
        <p:spPr>
          <a:xfrm>
            <a:off x="4150956" y="433372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1554C1-EF2D-48CB-B2CC-3E21A478BE3F}"/>
              </a:ext>
            </a:extLst>
          </p:cNvPr>
          <p:cNvSpPr/>
          <p:nvPr/>
        </p:nvSpPr>
        <p:spPr>
          <a:xfrm>
            <a:off x="4178083" y="3931648"/>
            <a:ext cx="144016" cy="14401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72BB40-F6C1-483C-8428-DC64839FE926}"/>
              </a:ext>
            </a:extLst>
          </p:cNvPr>
          <p:cNvCxnSpPr>
            <a:cxnSpLocks/>
          </p:cNvCxnSpPr>
          <p:nvPr/>
        </p:nvCxnSpPr>
        <p:spPr>
          <a:xfrm flipV="1">
            <a:off x="4554970" y="4003656"/>
            <a:ext cx="748942" cy="1408"/>
          </a:xfrm>
          <a:prstGeom prst="straightConnector1">
            <a:avLst/>
          </a:prstGeom>
          <a:ln w="952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0C15D83-670B-4681-9076-CA5BD342E1F0}"/>
              </a:ext>
            </a:extLst>
          </p:cNvPr>
          <p:cNvSpPr/>
          <p:nvPr/>
        </p:nvSpPr>
        <p:spPr>
          <a:xfrm>
            <a:off x="5443260" y="3940032"/>
            <a:ext cx="144016" cy="14401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25189BE-8051-4EFF-8841-0E71509702FA}"/>
              </a:ext>
            </a:extLst>
          </p:cNvPr>
          <p:cNvSpPr/>
          <p:nvPr/>
        </p:nvSpPr>
        <p:spPr>
          <a:xfrm>
            <a:off x="5443260" y="3844756"/>
            <a:ext cx="144016" cy="14401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BB8B-BBC9-48FF-827F-965F734D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F27C-2FC3-484F-AA9E-0081C086B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980728"/>
            <a:ext cx="10560000" cy="540210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US HL-LHC Accelerator Upgrade Project (AUP)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BNL</a:t>
            </a:r>
            <a:r>
              <a:rPr lang="en-US" dirty="0"/>
              <a:t>: K. </a:t>
            </a:r>
            <a:r>
              <a:rPr lang="en-US" dirty="0" err="1"/>
              <a:t>Amm</a:t>
            </a:r>
            <a:r>
              <a:rPr lang="en-US" dirty="0"/>
              <a:t>, M. Anerella, A. Ben Yahia, H. </a:t>
            </a:r>
            <a:r>
              <a:rPr lang="en-US" dirty="0" err="1"/>
              <a:t>Hocker</a:t>
            </a:r>
            <a:r>
              <a:rPr lang="en-US" dirty="0"/>
              <a:t>, P. Joshi, J. Muratore, J. </a:t>
            </a:r>
            <a:r>
              <a:rPr lang="en-US" dirty="0" err="1"/>
              <a:t>Schmalzle</a:t>
            </a:r>
            <a:r>
              <a:rPr lang="en-US" dirty="0"/>
              <a:t>, H. Song, P. Wanderer </a:t>
            </a:r>
            <a:endParaRPr lang="en-GB" altLang="en-US" dirty="0">
              <a:solidFill>
                <a:srgbClr val="FF0000"/>
              </a:solidFill>
              <a:sym typeface="Symbol"/>
            </a:endParaRP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FNAL: </a:t>
            </a:r>
            <a:r>
              <a:rPr lang="en-GB" altLang="en-US" dirty="0">
                <a:sym typeface="Symbol"/>
              </a:rPr>
              <a:t>G. Ambrosio, G. Apollinari, M. Baldini, J. Blowers, R. Bossert, R. </a:t>
            </a:r>
            <a:r>
              <a:rPr lang="en-GB" altLang="en-US" dirty="0" err="1">
                <a:sym typeface="Symbol"/>
              </a:rPr>
              <a:t>Carcagno</a:t>
            </a:r>
            <a:r>
              <a:rPr lang="en-GB" altLang="en-US" dirty="0">
                <a:sym typeface="Symbol"/>
              </a:rPr>
              <a:t>, G. </a:t>
            </a:r>
            <a:r>
              <a:rPr lang="en-GB" altLang="en-US" dirty="0" err="1">
                <a:sym typeface="Symbol"/>
              </a:rPr>
              <a:t>Chlachidze</a:t>
            </a:r>
            <a:r>
              <a:rPr lang="en-GB" altLang="en-US" dirty="0">
                <a:sym typeface="Symbol"/>
              </a:rPr>
              <a:t>, J. DiMarco, S. </a:t>
            </a:r>
            <a:r>
              <a:rPr lang="en-GB" altLang="en-US" dirty="0" err="1">
                <a:sym typeface="Symbol"/>
              </a:rPr>
              <a:t>Feher</a:t>
            </a:r>
            <a:r>
              <a:rPr lang="en-GB" altLang="en-US" dirty="0">
                <a:sym typeface="Symbol"/>
              </a:rPr>
              <a:t>, S. </a:t>
            </a:r>
            <a:r>
              <a:rPr lang="en-GB" altLang="en-US" dirty="0" err="1">
                <a:sym typeface="Symbol"/>
              </a:rPr>
              <a:t>Krave</a:t>
            </a:r>
            <a:r>
              <a:rPr lang="en-GB" altLang="en-US" dirty="0">
                <a:sym typeface="Symbol"/>
              </a:rPr>
              <a:t>, V. Lombardo, </a:t>
            </a:r>
            <a:r>
              <a:rPr lang="en-US" dirty="0"/>
              <a:t>C. </a:t>
            </a:r>
            <a:r>
              <a:rPr lang="en-US" dirty="0" err="1"/>
              <a:t>Narug</a:t>
            </a:r>
            <a:r>
              <a:rPr lang="en-US" dirty="0"/>
              <a:t>, </a:t>
            </a:r>
            <a:r>
              <a:rPr lang="en-GB" altLang="en-US" dirty="0">
                <a:sym typeface="Symbol"/>
              </a:rPr>
              <a:t> A. </a:t>
            </a:r>
            <a:r>
              <a:rPr lang="en-GB" altLang="en-US" dirty="0" err="1">
                <a:sym typeface="Symbol"/>
              </a:rPr>
              <a:t>Nobrega</a:t>
            </a:r>
            <a:r>
              <a:rPr lang="en-GB" altLang="en-US" dirty="0">
                <a:sym typeface="Symbol"/>
              </a:rPr>
              <a:t>, V. </a:t>
            </a:r>
            <a:r>
              <a:rPr lang="en-GB" altLang="en-US" dirty="0" err="1">
                <a:sym typeface="Symbol"/>
              </a:rPr>
              <a:t>Marinozzi</a:t>
            </a:r>
            <a:r>
              <a:rPr lang="en-GB" altLang="en-US" dirty="0">
                <a:sym typeface="Symbol"/>
              </a:rPr>
              <a:t>, C. Orozco, T. Page M. Parker, S. </a:t>
            </a:r>
            <a:r>
              <a:rPr lang="en-GB" altLang="en-US" dirty="0" err="1">
                <a:sym typeface="Symbol"/>
              </a:rPr>
              <a:t>Stoynev</a:t>
            </a:r>
            <a:r>
              <a:rPr lang="en-GB" altLang="en-US" dirty="0">
                <a:sym typeface="Symbol"/>
              </a:rPr>
              <a:t>, T. Strauss, M. Turenne, D. </a:t>
            </a:r>
            <a:r>
              <a:rPr lang="en-GB" altLang="en-US" dirty="0" err="1">
                <a:sym typeface="Symbol"/>
              </a:rPr>
              <a:t>Turrioni</a:t>
            </a:r>
            <a:r>
              <a:rPr lang="en-GB" altLang="en-US" dirty="0">
                <a:sym typeface="Symbol"/>
              </a:rPr>
              <a:t>, A. </a:t>
            </a:r>
            <a:r>
              <a:rPr lang="en-GB" altLang="en-US" dirty="0" err="1">
                <a:sym typeface="Symbol"/>
              </a:rPr>
              <a:t>Vouris</a:t>
            </a:r>
            <a:r>
              <a:rPr lang="en-GB" altLang="en-US" dirty="0">
                <a:sym typeface="Symbol"/>
              </a:rPr>
              <a:t>, M. Yu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LBNL: </a:t>
            </a:r>
            <a:r>
              <a:rPr lang="en-US" dirty="0"/>
              <a:t>D. Cheng, P. Ferracin, L. Garcia Fajardo, E. Lee, M. </a:t>
            </a:r>
            <a:r>
              <a:rPr lang="en-US" dirty="0" err="1"/>
              <a:t>Marchevsky</a:t>
            </a:r>
            <a:r>
              <a:rPr lang="en-US" dirty="0"/>
              <a:t>, M. </a:t>
            </a:r>
            <a:r>
              <a:rPr lang="en-US" dirty="0" err="1"/>
              <a:t>Naus</a:t>
            </a:r>
            <a:r>
              <a:rPr lang="en-US" dirty="0"/>
              <a:t>, H. Pan, I. Pong, S. Prestemon, K. Ray, G. Sabbi, </a:t>
            </a:r>
            <a:r>
              <a:rPr lang="en-GB" altLang="en-US" dirty="0">
                <a:sym typeface="Symbol"/>
              </a:rPr>
              <a:t>G. Vallone, </a:t>
            </a:r>
            <a:r>
              <a:rPr lang="en-US" dirty="0"/>
              <a:t>X. Wang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NHMFL: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L. Cooley, J. Levitan, J. Lu, R. Walsh</a:t>
            </a:r>
            <a:endParaRPr lang="en-GB" altLang="en-US" dirty="0">
              <a:solidFill>
                <a:schemeClr val="tx1">
                  <a:lumMod val="65000"/>
                  <a:lumOff val="35000"/>
                </a:schemeClr>
              </a:solidFill>
              <a:sym typeface="Symbol"/>
            </a:endParaRP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CERN</a:t>
            </a:r>
          </a:p>
          <a:p>
            <a:pPr lvl="1"/>
            <a:r>
              <a:rPr lang="en-US" dirty="0"/>
              <a:t>S. Izquierdo Bermudez, E. </a:t>
            </a:r>
            <a:r>
              <a:rPr lang="en-US" dirty="0" err="1"/>
              <a:t>Gautheron</a:t>
            </a:r>
            <a:r>
              <a:rPr lang="en-US" dirty="0"/>
              <a:t>, G. Kirby, A. </a:t>
            </a:r>
            <a:r>
              <a:rPr lang="en-US" dirty="0" err="1"/>
              <a:t>Foussat</a:t>
            </a:r>
            <a:r>
              <a:rPr lang="en-US" dirty="0"/>
              <a:t>, J. Carlos Perez, F. Rodriguez Mateos, N- </a:t>
            </a:r>
            <a:r>
              <a:rPr lang="en-US" dirty="0" err="1"/>
              <a:t>Lusa</a:t>
            </a:r>
            <a:r>
              <a:rPr lang="en-US" dirty="0"/>
              <a:t>, E. Ravaioli, M. </a:t>
            </a:r>
            <a:r>
              <a:rPr lang="en-US" dirty="0" err="1"/>
              <a:t>Bednarek</a:t>
            </a:r>
            <a:r>
              <a:rPr lang="en-US" dirty="0"/>
              <a:t>, J. Ferradas Troitino, F. Mangiarotti, M. Bajko, A. Devred, H. Felice, D. Perini, G. </a:t>
            </a:r>
            <a:r>
              <a:rPr lang="en-US" dirty="0" err="1"/>
              <a:t>Willering</a:t>
            </a:r>
            <a:r>
              <a:rPr lang="en-US" dirty="0"/>
              <a:t>, S. Ferradas Troitino, H. </a:t>
            </a:r>
            <a:r>
              <a:rPr lang="en-US" dirty="0" err="1"/>
              <a:t>Prin</a:t>
            </a:r>
            <a:r>
              <a:rPr lang="en-US" dirty="0"/>
              <a:t>, A. Milanese, J. Ferradas Troitino, E. Takala, R. Principe, A. Ballarino, D. </a:t>
            </a:r>
            <a:r>
              <a:rPr lang="en-US" dirty="0" err="1"/>
              <a:t>Tommasini</a:t>
            </a:r>
            <a:r>
              <a:rPr lang="en-US" dirty="0"/>
              <a:t>, B. </a:t>
            </a:r>
            <a:r>
              <a:rPr lang="en-US" dirty="0" err="1"/>
              <a:t>Bordini</a:t>
            </a:r>
            <a:r>
              <a:rPr lang="en-US" dirty="0"/>
              <a:t>, J. Fleiter, C. Barth, S. Hopkins, F. </a:t>
            </a:r>
            <a:r>
              <a:rPr lang="en-US" dirty="0" err="1"/>
              <a:t>Savary</a:t>
            </a:r>
            <a:r>
              <a:rPr lang="en-US" dirty="0"/>
              <a:t>, D. Duarte Ramos,  Y. </a:t>
            </a:r>
            <a:r>
              <a:rPr lang="en-US" dirty="0" err="1"/>
              <a:t>Leclercq</a:t>
            </a:r>
            <a:r>
              <a:rPr lang="en-US" dirty="0"/>
              <a:t>, M. </a:t>
            </a:r>
            <a:r>
              <a:rPr lang="en-US" dirty="0" err="1"/>
              <a:t>Struik</a:t>
            </a:r>
            <a:r>
              <a:rPr lang="en-US" dirty="0"/>
              <a:t>,  L. Fiscarelli, S. </a:t>
            </a:r>
            <a:r>
              <a:rPr lang="en-US" dirty="0" err="1"/>
              <a:t>Russenschuck</a:t>
            </a:r>
            <a:r>
              <a:rPr lang="en-US" dirty="0"/>
              <a:t>, C. Petrone, G. de Rijk, L. Rossi, P. Fessia, S. Riebe, H. Garcia </a:t>
            </a:r>
            <a:r>
              <a:rPr lang="en-US" dirty="0" err="1"/>
              <a:t>Gavela</a:t>
            </a:r>
            <a:r>
              <a:rPr lang="en-US" dirty="0"/>
              <a:t>, L. Carlos, S. Fleury, G. </a:t>
            </a:r>
            <a:r>
              <a:rPr lang="en-US" dirty="0" err="1"/>
              <a:t>Vandoni</a:t>
            </a:r>
            <a:r>
              <a:rPr lang="en-US" dirty="0"/>
              <a:t>, L. </a:t>
            </a:r>
            <a:r>
              <a:rPr lang="en-US" dirty="0" err="1"/>
              <a:t>Quain</a:t>
            </a:r>
            <a:r>
              <a:rPr lang="en-US" dirty="0"/>
              <a:t> Solis, A. </a:t>
            </a:r>
            <a:r>
              <a:rPr lang="en-US" dirty="0" err="1"/>
              <a:t>Dallocchio</a:t>
            </a:r>
            <a:r>
              <a:rPr lang="en-US" dirty="0"/>
              <a:t>, P. </a:t>
            </a:r>
            <a:r>
              <a:rPr lang="en-US" dirty="0" err="1"/>
              <a:t>Moyret</a:t>
            </a:r>
            <a:r>
              <a:rPr lang="en-US" dirty="0"/>
              <a:t>, S. </a:t>
            </a:r>
            <a:r>
              <a:rPr lang="en-US" dirty="0" err="1"/>
              <a:t>Sgobba</a:t>
            </a:r>
            <a:r>
              <a:rPr lang="en-US" dirty="0"/>
              <a:t>, A. Moros, M. </a:t>
            </a:r>
            <a:r>
              <a:rPr lang="en-US" dirty="0" err="1"/>
              <a:t>Crouvizier</a:t>
            </a:r>
            <a:r>
              <a:rPr lang="en-US" dirty="0"/>
              <a:t>, B. </a:t>
            </a:r>
            <a:r>
              <a:rPr lang="en-US" dirty="0" err="1"/>
              <a:t>Bulat</a:t>
            </a:r>
            <a:r>
              <a:rPr lang="en-US" dirty="0"/>
              <a:t>, M. </a:t>
            </a:r>
            <a:r>
              <a:rPr lang="en-US" dirty="0" err="1"/>
              <a:t>Guinchard</a:t>
            </a:r>
            <a:r>
              <a:rPr lang="en-US" dirty="0"/>
              <a:t> and its team, </a:t>
            </a:r>
            <a:r>
              <a:rPr lang="en-US" i="1" dirty="0"/>
              <a:t>et al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25982-5757-4454-8367-5D8C0E71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F4931-E81D-4B38-AB87-7D817DAD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785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4F29-5A69-4EEF-AAE9-D674F058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overview</a:t>
            </a:r>
            <a:br>
              <a:rPr lang="en-US" dirty="0"/>
            </a:br>
            <a:r>
              <a:rPr lang="en-US" dirty="0"/>
              <a:t>Maximum field 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B562D-EBBC-41AB-854D-0DF54274E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141771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the magnets passed </a:t>
            </a:r>
            <a:r>
              <a:rPr lang="en-US" dirty="0">
                <a:solidFill>
                  <a:schemeClr val="bg2"/>
                </a:solidFill>
              </a:rPr>
              <a:t>nominal</a:t>
            </a:r>
          </a:p>
          <a:p>
            <a:r>
              <a:rPr lang="en-US" dirty="0"/>
              <a:t>All but S3 passed </a:t>
            </a:r>
            <a:r>
              <a:rPr lang="en-US" dirty="0">
                <a:solidFill>
                  <a:schemeClr val="bg2"/>
                </a:solidFill>
              </a:rPr>
              <a:t>ultimate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dirty="0"/>
              <a:t>S8 training not completed)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13 T </a:t>
            </a:r>
            <a:r>
              <a:rPr lang="en-US" dirty="0"/>
              <a:t>level reached, with the exception of S3</a:t>
            </a:r>
          </a:p>
          <a:p>
            <a:pPr lvl="1"/>
            <a:r>
              <a:rPr lang="en-US" dirty="0"/>
              <a:t>1.5 T more than needed at nominal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60654-D3EC-4747-941C-22A2B2CF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BB9F9-34EB-4AB2-B5B1-2F5D58F2D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D4751-49D7-4818-B73F-CAF23C5B5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49"/>
          <a:stretch/>
        </p:blipFill>
        <p:spPr>
          <a:xfrm>
            <a:off x="3647728" y="2636912"/>
            <a:ext cx="4572000" cy="361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1455-089A-403C-BB35-F96D09C7C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current magnet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C0F49-4B7D-417C-8230-ED9F4FB0C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A4A41-99AE-44AA-A11D-D0899126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4D818-BA06-48DB-9D5E-30F791016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2292A-6E50-F4CA-3B55-89F798EC4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024" y="1114325"/>
            <a:ext cx="8832459" cy="5011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68BB0D-AF39-48ED-BAC5-741353E04D9E}"/>
              </a:ext>
            </a:extLst>
          </p:cNvPr>
          <p:cNvSpPr/>
          <p:nvPr/>
        </p:nvSpPr>
        <p:spPr>
          <a:xfrm>
            <a:off x="2639616" y="2780928"/>
            <a:ext cx="7200800" cy="360040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CBDD2-5846-4201-8E9B-7AC989FD7611}"/>
              </a:ext>
            </a:extLst>
          </p:cNvPr>
          <p:cNvSpPr txBox="1"/>
          <p:nvPr/>
        </p:nvSpPr>
        <p:spPr>
          <a:xfrm>
            <a:off x="1557789" y="2637782"/>
            <a:ext cx="108182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MQXF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13T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BFC3E2-1E67-4CC9-9251-A1DAABD3F3C9}"/>
              </a:ext>
            </a:extLst>
          </p:cNvPr>
          <p:cNvCxnSpPr>
            <a:stCxn id="7" idx="1"/>
          </p:cNvCxnSpPr>
          <p:nvPr/>
        </p:nvCxnSpPr>
        <p:spPr>
          <a:xfrm flipV="1">
            <a:off x="2639616" y="2960947"/>
            <a:ext cx="720080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357A16-AAC5-497E-9B3E-BB4540ED0F17}"/>
              </a:ext>
            </a:extLst>
          </p:cNvPr>
          <p:cNvSpPr txBox="1"/>
          <p:nvPr/>
        </p:nvSpPr>
        <p:spPr>
          <a:xfrm>
            <a:off x="9264352" y="2637782"/>
            <a:ext cx="27382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CERN HFM &amp; US MDP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Nb</a:t>
            </a:r>
            <a:r>
              <a:rPr lang="en-US" baseline="-25000" dirty="0">
                <a:solidFill>
                  <a:schemeClr val="bg2"/>
                </a:solidFill>
              </a:rPr>
              <a:t>3</a:t>
            </a:r>
            <a:r>
              <a:rPr lang="en-US" dirty="0">
                <a:solidFill>
                  <a:schemeClr val="bg2"/>
                </a:solidFill>
              </a:rPr>
              <a:t>Sn program (12-14T)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AD63F-7DF3-4315-A4D4-54F729F6F4EA}"/>
              </a:ext>
            </a:extLst>
          </p:cNvPr>
          <p:cNvSpPr txBox="1"/>
          <p:nvPr/>
        </p:nvSpPr>
        <p:spPr>
          <a:xfrm>
            <a:off x="8904312" y="5743675"/>
            <a:ext cx="936104" cy="2308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By L. </a:t>
            </a:r>
            <a:r>
              <a:rPr lang="en-US" sz="900" b="1" dirty="0" err="1">
                <a:solidFill>
                  <a:schemeClr val="bg2"/>
                </a:solidFill>
              </a:rPr>
              <a:t>Bottura</a:t>
            </a:r>
            <a:endParaRPr lang="en-US" sz="900" b="1" dirty="0">
              <a:solidFill>
                <a:schemeClr val="bg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C1606B-FDC3-4782-BD27-37CEA8EDA7DB}"/>
              </a:ext>
            </a:extLst>
          </p:cNvPr>
          <p:cNvSpPr/>
          <p:nvPr/>
        </p:nvSpPr>
        <p:spPr>
          <a:xfrm>
            <a:off x="2631705" y="1766668"/>
            <a:ext cx="7200800" cy="360040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975E2-7A55-471D-B2ED-D145F044C88A}"/>
              </a:ext>
            </a:extLst>
          </p:cNvPr>
          <p:cNvSpPr txBox="1"/>
          <p:nvPr/>
        </p:nvSpPr>
        <p:spPr>
          <a:xfrm>
            <a:off x="9120336" y="1695267"/>
            <a:ext cx="306245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US MDP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HTS/Nb</a:t>
            </a:r>
            <a:r>
              <a:rPr lang="en-US" baseline="-25000" dirty="0">
                <a:solidFill>
                  <a:schemeClr val="bg2"/>
                </a:solidFill>
              </a:rPr>
              <a:t>3</a:t>
            </a:r>
            <a:r>
              <a:rPr lang="en-US" dirty="0">
                <a:solidFill>
                  <a:schemeClr val="bg2"/>
                </a:solidFill>
              </a:rPr>
              <a:t>Sn program (~20T)</a:t>
            </a:r>
          </a:p>
        </p:txBody>
      </p:sp>
    </p:spTree>
    <p:extLst>
      <p:ext uri="{BB962C8B-B14F-4D97-AF65-F5344CB8AC3E}">
        <p14:creationId xmlns:p14="http://schemas.microsoft.com/office/powerpoint/2010/main" val="41983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F362D7-BE15-472C-8D58-5CBF3A2F7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88"/>
          <a:stretch/>
        </p:blipFill>
        <p:spPr>
          <a:xfrm>
            <a:off x="1524000" y="2535264"/>
            <a:ext cx="4572000" cy="3702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2D4F29-5A69-4EEF-AAE9-D674F058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overview</a:t>
            </a:r>
            <a:br>
              <a:rPr lang="en-US" dirty="0"/>
            </a:br>
            <a:r>
              <a:rPr lang="en-US" dirty="0"/>
              <a:t>Maximum current (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dirty="0"/>
              <a:t> %)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B562D-EBBC-41AB-854D-0DF54274E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90-95%</a:t>
            </a:r>
            <a:r>
              <a:rPr lang="en-US" dirty="0"/>
              <a:t> level reached at 1.9 K and 4.5 K</a:t>
            </a:r>
          </a:p>
          <a:p>
            <a:pPr lvl="1"/>
            <a:r>
              <a:rPr lang="en-US" dirty="0"/>
              <a:t>S3 at 1.9 K limited at 80% at 1.9 K</a:t>
            </a:r>
          </a:p>
          <a:p>
            <a:pPr lvl="1"/>
            <a:r>
              <a:rPr lang="en-US" dirty="0"/>
              <a:t>S8 training not completed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60654-D3EC-4747-941C-22A2B2CF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BB9F9-34EB-4AB2-B5B1-2F5D58F2D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8BD97-F07A-46AC-8710-31D085493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88"/>
          <a:stretch/>
        </p:blipFill>
        <p:spPr>
          <a:xfrm>
            <a:off x="6096000" y="2499389"/>
            <a:ext cx="4572000" cy="36996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A463A7-6006-4745-B226-4A959A5921E6}"/>
              </a:ext>
            </a:extLst>
          </p:cNvPr>
          <p:cNvSpPr txBox="1"/>
          <p:nvPr/>
        </p:nvSpPr>
        <p:spPr>
          <a:xfrm>
            <a:off x="5087889" y="4941169"/>
            <a:ext cx="815163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1.9 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0C226-040F-402C-B9D3-A8DD199C4D16}"/>
              </a:ext>
            </a:extLst>
          </p:cNvPr>
          <p:cNvSpPr txBox="1"/>
          <p:nvPr/>
        </p:nvSpPr>
        <p:spPr>
          <a:xfrm>
            <a:off x="9659889" y="4941168"/>
            <a:ext cx="815163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4.5 K</a:t>
            </a:r>
          </a:p>
        </p:txBody>
      </p:sp>
    </p:spTree>
    <p:extLst>
      <p:ext uri="{BB962C8B-B14F-4D97-AF65-F5344CB8AC3E}">
        <p14:creationId xmlns:p14="http://schemas.microsoft.com/office/powerpoint/2010/main" val="31050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4C1E-CA5B-4C1C-B0B1-3EEE1EAC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7BE5-7BAE-4C7F-9167-7BF463E0A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Introduction and program goals</a:t>
            </a:r>
          </a:p>
          <a:p>
            <a:endParaRPr lang="en-US" dirty="0"/>
          </a:p>
          <a:p>
            <a:r>
              <a:rPr lang="en-US" dirty="0"/>
              <a:t>Magnet design</a:t>
            </a:r>
          </a:p>
          <a:p>
            <a:endParaRPr lang="en-US" dirty="0"/>
          </a:p>
          <a:p>
            <a:r>
              <a:rPr lang="en-US" dirty="0"/>
              <a:t>Program overview</a:t>
            </a:r>
          </a:p>
          <a:p>
            <a:endParaRPr lang="en-US" dirty="0"/>
          </a:p>
          <a:p>
            <a:r>
              <a:rPr lang="en-US" dirty="0"/>
              <a:t>The early magnets</a:t>
            </a:r>
          </a:p>
          <a:p>
            <a:endParaRPr lang="en-US" dirty="0"/>
          </a:p>
          <a:p>
            <a:r>
              <a:rPr lang="en-US" dirty="0"/>
              <a:t>Performance overview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Additional studies and outcomes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0A205-DED0-4B41-88C3-5E3320CA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EB797-E41D-41B1-807C-6503C008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81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4C0EB-B783-46E8-8BF6-0BDBEDFF6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B1704-5D21-4C04-B9F5-47FA9144F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1112648" cy="148971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2"/>
                </a:solidFill>
              </a:rPr>
              <a:t>Long-term behavior </a:t>
            </a:r>
            <a:r>
              <a:rPr lang="en-US" dirty="0"/>
              <a:t>investigated in MQXFS4</a:t>
            </a:r>
          </a:p>
          <a:p>
            <a:r>
              <a:rPr lang="en-US" dirty="0">
                <a:solidFill>
                  <a:schemeClr val="bg2"/>
                </a:solidFill>
              </a:rPr>
              <a:t>No degradation </a:t>
            </a:r>
            <a:r>
              <a:rPr lang="en-US" dirty="0"/>
              <a:t>after 11 thermal cycles (a to e) and 1000 current cycles (c)</a:t>
            </a:r>
          </a:p>
          <a:p>
            <a:pPr lvl="1"/>
            <a:r>
              <a:rPr lang="en-US" dirty="0"/>
              <a:t>Endurance tested successfully on other short models and long magnet</a:t>
            </a:r>
          </a:p>
          <a:p>
            <a:r>
              <a:rPr lang="en-US" dirty="0">
                <a:solidFill>
                  <a:schemeClr val="bg2"/>
                </a:solidFill>
              </a:rPr>
              <a:t>No re-training </a:t>
            </a:r>
            <a:r>
              <a:rPr lang="en-US" dirty="0"/>
              <a:t>after thermal cycle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39F3A-A260-4CC8-8CAF-ED9A2F92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0B8E1-1FDA-47A6-B02B-C9BFA41F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702A0-C88C-4187-A532-342FBB221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25"/>
          <a:stretch/>
        </p:blipFill>
        <p:spPr>
          <a:xfrm>
            <a:off x="3900264" y="2769556"/>
            <a:ext cx="4572000" cy="361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5BF1-4BC5-458A-A660-A51BCC4E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Superconductor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B4CBF-B759-48D7-B83A-E7DB836D1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99" y="1219201"/>
            <a:ext cx="7800281" cy="23129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4 </a:t>
            </a:r>
            <a:r>
              <a:rPr lang="en-US" dirty="0">
                <a:solidFill>
                  <a:schemeClr val="bg2"/>
                </a:solidFill>
              </a:rPr>
              <a:t>Bruker-OST</a:t>
            </a:r>
            <a:r>
              <a:rPr lang="en-US" dirty="0"/>
              <a:t> strands used during the short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RRP 108-127 </a:t>
            </a:r>
            <a:r>
              <a:rPr lang="en-US" dirty="0"/>
              <a:t>chosen for the project</a:t>
            </a:r>
          </a:p>
          <a:p>
            <a:pPr lvl="2"/>
            <a:r>
              <a:rPr lang="en-US" dirty="0"/>
              <a:t>Sufficiently small filament and lower cost</a:t>
            </a:r>
          </a:p>
          <a:p>
            <a:pPr lvl="1"/>
            <a:r>
              <a:rPr lang="en-US" dirty="0"/>
              <a:t>In addition</a:t>
            </a:r>
          </a:p>
          <a:p>
            <a:pPr lvl="2"/>
            <a:r>
              <a:rPr lang="en-US" dirty="0">
                <a:solidFill>
                  <a:schemeClr val="bg2"/>
                </a:solidFill>
              </a:rPr>
              <a:t>RRP 132/169</a:t>
            </a:r>
            <a:r>
              <a:rPr lang="en-US" dirty="0"/>
              <a:t>, </a:t>
            </a:r>
            <a:r>
              <a:rPr lang="en-US" dirty="0">
                <a:solidFill>
                  <a:schemeClr val="bg2"/>
                </a:solidFill>
              </a:rPr>
              <a:t>PIT 192</a:t>
            </a:r>
            <a:r>
              <a:rPr lang="en-US" dirty="0"/>
              <a:t>, and </a:t>
            </a:r>
            <a:r>
              <a:rPr lang="en-US" dirty="0">
                <a:solidFill>
                  <a:schemeClr val="bg2"/>
                </a:solidFill>
              </a:rPr>
              <a:t>PIT 192 with bundle barrier</a:t>
            </a:r>
          </a:p>
          <a:p>
            <a:r>
              <a:rPr lang="en-US" dirty="0"/>
              <a:t>Ultimate passed with all strands  (also mixed)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3C278-D8DB-4CE8-8A21-20ACCE08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D6855-978B-40F6-9265-530E9DB9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2B9C0-52BC-41CB-9153-091FC4CC4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2" t="31188" r="68898" b="46237"/>
          <a:stretch/>
        </p:blipFill>
        <p:spPr>
          <a:xfrm>
            <a:off x="8616280" y="1047686"/>
            <a:ext cx="2044824" cy="1046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751CD-F0AE-43A2-8307-391D659B8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5" t="31188" r="50000" b="46237"/>
          <a:stretch/>
        </p:blipFill>
        <p:spPr>
          <a:xfrm>
            <a:off x="8616281" y="2278370"/>
            <a:ext cx="2043674" cy="1006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216CC7-C85C-4287-A6F5-1A556EBF2E8B}"/>
              </a:ext>
            </a:extLst>
          </p:cNvPr>
          <p:cNvSpPr txBox="1"/>
          <p:nvPr/>
        </p:nvSpPr>
        <p:spPr>
          <a:xfrm>
            <a:off x="8773426" y="931898"/>
            <a:ext cx="720080" cy="123111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RRP 108/127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A6548-204B-4EB4-9DE6-0BD51058FFC5}"/>
              </a:ext>
            </a:extLst>
          </p:cNvPr>
          <p:cNvSpPr txBox="1"/>
          <p:nvPr/>
        </p:nvSpPr>
        <p:spPr>
          <a:xfrm>
            <a:off x="8818281" y="2171786"/>
            <a:ext cx="720080" cy="123111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PIT 192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3D59C-1810-4323-AB5C-FB827AB24210}"/>
              </a:ext>
            </a:extLst>
          </p:cNvPr>
          <p:cNvSpPr txBox="1"/>
          <p:nvPr/>
        </p:nvSpPr>
        <p:spPr>
          <a:xfrm>
            <a:off x="9767143" y="931898"/>
            <a:ext cx="720080" cy="123111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RRP 132/169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66C84-8BD1-4B0B-88B5-FFB0AA29C2F6}"/>
              </a:ext>
            </a:extLst>
          </p:cNvPr>
          <p:cNvSpPr txBox="1"/>
          <p:nvPr/>
        </p:nvSpPr>
        <p:spPr>
          <a:xfrm>
            <a:off x="9708650" y="2180008"/>
            <a:ext cx="792528" cy="123111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PIT 192 bundle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A831B7-6B4F-480D-A075-64257ACC6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13"/>
          <a:stretch/>
        </p:blipFill>
        <p:spPr>
          <a:xfrm>
            <a:off x="2466106" y="3390168"/>
            <a:ext cx="3383280" cy="2685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95FBB8-B073-4832-91BC-CDC8D2A1C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00"/>
          <a:stretch/>
        </p:blipFill>
        <p:spPr>
          <a:xfrm>
            <a:off x="7249224" y="3377131"/>
            <a:ext cx="3383280" cy="2711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DE1122-4269-466C-87EC-13F8F3E56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5" t="31188" r="50000" b="46237"/>
          <a:stretch/>
        </p:blipFill>
        <p:spPr>
          <a:xfrm>
            <a:off x="8511002" y="4691009"/>
            <a:ext cx="2043674" cy="10066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7B493D-63EF-440A-A453-03569A23D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2" t="31188" r="68898" b="46237"/>
          <a:stretch/>
        </p:blipFill>
        <p:spPr>
          <a:xfrm>
            <a:off x="3719736" y="4651431"/>
            <a:ext cx="2044824" cy="104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0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8199-7B7B-4F20-BEDB-F33A0753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Training/plateau vs. pre-stress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7B2E9-DA3E-4656-9BB7-F1B3759AA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139741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Impact of pre-stress on training/plateau investigated with </a:t>
            </a:r>
            <a:r>
              <a:rPr lang="en-US" dirty="0">
                <a:solidFill>
                  <a:schemeClr val="bg2"/>
                </a:solidFill>
              </a:rPr>
              <a:t>MQXFS6</a:t>
            </a:r>
          </a:p>
          <a:p>
            <a:r>
              <a:rPr 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Wide pre-load window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to reach ultimate current (-75 to -120 MPa)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Indication that larger preload is beneficial to reach higher plateau 90% of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</a:t>
            </a:r>
            <a:r>
              <a:rPr lang="en-US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ss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749FB-D3EB-412E-AD46-1881549F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58785-DCEF-45DB-ADD3-FBF47294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FEF06F-5972-43BB-9612-22B5DE8A1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25"/>
          <a:stretch/>
        </p:blipFill>
        <p:spPr>
          <a:xfrm>
            <a:off x="1524000" y="2616614"/>
            <a:ext cx="4572000" cy="361428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5FF2F0C-4D7C-4C56-BD5C-E53623383F27}"/>
              </a:ext>
            </a:extLst>
          </p:cNvPr>
          <p:cNvSpPr/>
          <p:nvPr/>
        </p:nvSpPr>
        <p:spPr>
          <a:xfrm>
            <a:off x="5303912" y="44237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A7989A3-DDC2-46D0-B773-E5D559DABF8E}"/>
              </a:ext>
            </a:extLst>
          </p:cNvPr>
          <p:cNvSpPr/>
          <p:nvPr/>
        </p:nvSpPr>
        <p:spPr>
          <a:xfrm>
            <a:off x="5303912" y="3653041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4DC30DC2-B909-454C-96C3-4AB325BB881C}"/>
              </a:ext>
            </a:extLst>
          </p:cNvPr>
          <p:cNvSpPr/>
          <p:nvPr/>
        </p:nvSpPr>
        <p:spPr>
          <a:xfrm rot="2831444">
            <a:off x="4566851" y="3571336"/>
            <a:ext cx="1083806" cy="1173417"/>
          </a:xfrm>
          <a:prstGeom prst="arc">
            <a:avLst>
              <a:gd name="adj1" fmla="val 16200000"/>
              <a:gd name="adj2" fmla="val 21022791"/>
            </a:avLst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B463458B-E99A-4322-B913-B76076CE49D0}"/>
              </a:ext>
            </a:extLst>
          </p:cNvPr>
          <p:cNvSpPr/>
          <p:nvPr/>
        </p:nvSpPr>
        <p:spPr>
          <a:xfrm rot="13719239">
            <a:off x="5128407" y="3510664"/>
            <a:ext cx="1083806" cy="1173417"/>
          </a:xfrm>
          <a:prstGeom prst="arc">
            <a:avLst>
              <a:gd name="adj1" fmla="val 16200000"/>
              <a:gd name="adj2" fmla="val 21022791"/>
            </a:avLst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E2D1DC-141F-4411-BB83-22A7BEFF4B2A}"/>
              </a:ext>
            </a:extLst>
          </p:cNvPr>
          <p:cNvGrpSpPr/>
          <p:nvPr/>
        </p:nvGrpSpPr>
        <p:grpSpPr>
          <a:xfrm>
            <a:off x="6096000" y="2616614"/>
            <a:ext cx="4572000" cy="3620698"/>
            <a:chOff x="6096000" y="2616614"/>
            <a:chExt cx="4572000" cy="362069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902C90-9613-4717-A29F-CF681AC10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7462"/>
            <a:stretch/>
          </p:blipFill>
          <p:spPr>
            <a:xfrm>
              <a:off x="6096000" y="2616614"/>
              <a:ext cx="4572000" cy="362069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0FF0314-E1C3-4BE5-A5CF-3AD2311CB70F}"/>
                </a:ext>
              </a:extLst>
            </p:cNvPr>
            <p:cNvSpPr/>
            <p:nvPr/>
          </p:nvSpPr>
          <p:spPr>
            <a:xfrm>
              <a:off x="8485518" y="2900970"/>
              <a:ext cx="2047093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07F665-C884-4A02-BD5D-8FB43509E1E7}"/>
              </a:ext>
            </a:extLst>
          </p:cNvPr>
          <p:cNvGrpSpPr/>
          <p:nvPr/>
        </p:nvGrpSpPr>
        <p:grpSpPr>
          <a:xfrm>
            <a:off x="6096000" y="2616614"/>
            <a:ext cx="4572000" cy="3620698"/>
            <a:chOff x="0" y="2018102"/>
            <a:chExt cx="4572000" cy="36206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C41424A-21C5-49C2-94A6-C3AD21E6A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7462"/>
            <a:stretch/>
          </p:blipFill>
          <p:spPr>
            <a:xfrm>
              <a:off x="0" y="2018102"/>
              <a:ext cx="4572000" cy="362069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4F7026-4D9F-488D-9046-FB4A74C25308}"/>
                </a:ext>
              </a:extLst>
            </p:cNvPr>
            <p:cNvSpPr/>
            <p:nvPr/>
          </p:nvSpPr>
          <p:spPr>
            <a:xfrm>
              <a:off x="4002657" y="2348880"/>
              <a:ext cx="425327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30FBCFE-542A-4379-B16A-D0C8D16CC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62"/>
          <a:stretch/>
        </p:blipFill>
        <p:spPr>
          <a:xfrm>
            <a:off x="6096000" y="2616614"/>
            <a:ext cx="4572000" cy="36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7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C316-CC19-41B9-900A-1591BE91D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Training/plateau vs. pre-stress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6BB0-BE52-4E97-9056-A358A5CF9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99" y="1219201"/>
            <a:ext cx="11253235" cy="1493749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Impact of pre-stress on training/plateau further investigated with </a:t>
            </a:r>
            <a:r>
              <a:rPr lang="en-US" dirty="0">
                <a:solidFill>
                  <a:schemeClr val="bg2"/>
                </a:solidFill>
              </a:rPr>
              <a:t>MQXFS7</a:t>
            </a:r>
          </a:p>
          <a:p>
            <a:r>
              <a:rPr 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Wider pre-load window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to reach ultimate current (-75 to -170 MPa)</a:t>
            </a:r>
          </a:p>
          <a:p>
            <a:pPr lvl="1"/>
            <a:r>
              <a:rPr lang="en-US" dirty="0"/>
              <a:t>…to be continued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F4EA1-5AA2-4548-8D11-2655F3F4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FDAE2-E1C6-4508-BC64-F129AA49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4D913-CFE4-4FC8-9ECF-01AE9C1F4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25"/>
          <a:stretch/>
        </p:blipFill>
        <p:spPr>
          <a:xfrm>
            <a:off x="1524000" y="2611112"/>
            <a:ext cx="4572000" cy="3614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E87C0A-72C2-4C4E-B4E5-404BD8201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1"/>
          <a:stretch/>
        </p:blipFill>
        <p:spPr>
          <a:xfrm>
            <a:off x="6054598" y="2606163"/>
            <a:ext cx="4572000" cy="359122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392DB51-D8E0-4471-89C7-E5C32A6CFF53}"/>
              </a:ext>
            </a:extLst>
          </p:cNvPr>
          <p:cNvSpPr/>
          <p:nvPr/>
        </p:nvSpPr>
        <p:spPr>
          <a:xfrm>
            <a:off x="5303912" y="385228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C46676-759B-4AEA-A56B-30510DFD91B6}"/>
              </a:ext>
            </a:extLst>
          </p:cNvPr>
          <p:cNvCxnSpPr>
            <a:cxnSpLocks/>
          </p:cNvCxnSpPr>
          <p:nvPr/>
        </p:nvCxnSpPr>
        <p:spPr>
          <a:xfrm flipV="1">
            <a:off x="5374686" y="3601598"/>
            <a:ext cx="0" cy="195981"/>
          </a:xfrm>
          <a:prstGeom prst="straightConnector1">
            <a:avLst/>
          </a:prstGeom>
          <a:ln w="9525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5B08EDF-F5A8-4123-A474-8102D1C46EF1}"/>
              </a:ext>
            </a:extLst>
          </p:cNvPr>
          <p:cNvSpPr/>
          <p:nvPr/>
        </p:nvSpPr>
        <p:spPr>
          <a:xfrm>
            <a:off x="5303912" y="3457581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E6CC22-32A0-413F-99A2-3F1A06A772A1}"/>
              </a:ext>
            </a:extLst>
          </p:cNvPr>
          <p:cNvSpPr/>
          <p:nvPr/>
        </p:nvSpPr>
        <p:spPr>
          <a:xfrm>
            <a:off x="5303912" y="311166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F3DD42-2F55-4C0D-8138-CE9D4932BA2A}"/>
              </a:ext>
            </a:extLst>
          </p:cNvPr>
          <p:cNvSpPr/>
          <p:nvPr/>
        </p:nvSpPr>
        <p:spPr>
          <a:xfrm>
            <a:off x="5303912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95E8A4-AB5B-4A29-B36B-B17EE143BEBF}"/>
              </a:ext>
            </a:extLst>
          </p:cNvPr>
          <p:cNvCxnSpPr>
            <a:cxnSpLocks/>
          </p:cNvCxnSpPr>
          <p:nvPr/>
        </p:nvCxnSpPr>
        <p:spPr>
          <a:xfrm flipV="1">
            <a:off x="5374686" y="3255680"/>
            <a:ext cx="0" cy="195981"/>
          </a:xfrm>
          <a:prstGeom prst="straightConnector1">
            <a:avLst/>
          </a:prstGeom>
          <a:ln w="9525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D67916-5E62-46B3-8E69-43BA6CB7712E}"/>
              </a:ext>
            </a:extLst>
          </p:cNvPr>
          <p:cNvCxnSpPr>
            <a:cxnSpLocks/>
          </p:cNvCxnSpPr>
          <p:nvPr/>
        </p:nvCxnSpPr>
        <p:spPr>
          <a:xfrm flipV="1">
            <a:off x="5374686" y="2953877"/>
            <a:ext cx="0" cy="195981"/>
          </a:xfrm>
          <a:prstGeom prst="straightConnector1">
            <a:avLst/>
          </a:prstGeom>
          <a:ln w="9525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98DB0F7-F189-458D-AFA1-61208A1D3F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70"/>
          <a:stretch/>
        </p:blipFill>
        <p:spPr>
          <a:xfrm>
            <a:off x="6053662" y="2606163"/>
            <a:ext cx="4572000" cy="36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protection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219201"/>
            <a:ext cx="7070415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Stored energy density in the coil is </a:t>
            </a:r>
            <a:r>
              <a:rPr lang="en-US" dirty="0">
                <a:solidFill>
                  <a:schemeClr val="bg2"/>
                </a:solidFill>
              </a:rPr>
              <a:t>50% higher</a:t>
            </a:r>
            <a:r>
              <a:rPr lang="en-US" dirty="0"/>
              <a:t> than for LHC dipoles</a:t>
            </a:r>
          </a:p>
          <a:p>
            <a:endParaRPr lang="en-US" dirty="0"/>
          </a:p>
          <a:p>
            <a:r>
              <a:rPr lang="en-US" dirty="0"/>
              <a:t>Two systems</a:t>
            </a:r>
          </a:p>
          <a:p>
            <a:pPr lvl="1"/>
            <a:r>
              <a:rPr lang="en-GB" dirty="0"/>
              <a:t>Outer layer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quench heaters </a:t>
            </a:r>
          </a:p>
          <a:p>
            <a:pPr lvl="1"/>
            <a:r>
              <a:rPr lang="en-US" dirty="0"/>
              <a:t>Coupling-Loss Induced Quench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CLIQ</a:t>
            </a:r>
            <a:r>
              <a:rPr lang="en-US" dirty="0"/>
              <a:t>) System</a:t>
            </a:r>
          </a:p>
          <a:p>
            <a:endParaRPr lang="en-GB" dirty="0"/>
          </a:p>
          <a:p>
            <a:r>
              <a:rPr lang="en-GB" dirty="0"/>
              <a:t>Both performing as expected</a:t>
            </a:r>
          </a:p>
          <a:p>
            <a:pPr lvl="1"/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</a:rPr>
              <a:t>peak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&lt; 350 K </a:t>
            </a:r>
            <a:r>
              <a:rPr lang="en-US" dirty="0"/>
              <a:t>with QH only and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&lt; 250 K </a:t>
            </a:r>
            <a:r>
              <a:rPr lang="en-US" dirty="0"/>
              <a:t>with both</a:t>
            </a:r>
          </a:p>
          <a:p>
            <a:endParaRPr lang="en-US" dirty="0"/>
          </a:p>
          <a:p>
            <a:r>
              <a:rPr lang="en-US" dirty="0"/>
              <a:t>In MQXFS4 </a:t>
            </a:r>
            <a:r>
              <a:rPr lang="en-US" dirty="0">
                <a:solidFill>
                  <a:schemeClr val="bg2"/>
                </a:solidFill>
              </a:rPr>
              <a:t>no sign of degradation </a:t>
            </a:r>
            <a:r>
              <a:rPr lang="en-US" dirty="0"/>
              <a:t>to </a:t>
            </a:r>
            <a:r>
              <a:rPr lang="en-US" dirty="0" err="1"/>
              <a:t>I</a:t>
            </a:r>
            <a:r>
              <a:rPr lang="en-US" baseline="-25000" dirty="0" err="1"/>
              <a:t>ult</a:t>
            </a:r>
            <a:r>
              <a:rPr lang="en-US" baseline="-25000" dirty="0"/>
              <a:t>  </a:t>
            </a:r>
            <a:r>
              <a:rPr lang="en-US" dirty="0"/>
              <a:t>high QI test reaching a </a:t>
            </a:r>
            <a:r>
              <a:rPr lang="en-US" dirty="0">
                <a:solidFill>
                  <a:schemeClr val="bg2"/>
                </a:solidFill>
              </a:rPr>
              <a:t>T</a:t>
            </a:r>
            <a:r>
              <a:rPr lang="en-US" baseline="-25000" dirty="0">
                <a:solidFill>
                  <a:schemeClr val="bg2"/>
                </a:solidFill>
              </a:rPr>
              <a:t>hot</a:t>
            </a:r>
            <a:r>
              <a:rPr lang="en-US" dirty="0">
                <a:solidFill>
                  <a:schemeClr val="bg2"/>
                </a:solidFill>
              </a:rPr>
              <a:t> ≈ 400 K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7534"/>
          <a:stretch/>
        </p:blipFill>
        <p:spPr>
          <a:xfrm>
            <a:off x="7473631" y="3141328"/>
            <a:ext cx="4090825" cy="32400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6" b="13310"/>
          <a:stretch>
            <a:fillRect/>
          </a:stretch>
        </p:blipFill>
        <p:spPr bwMode="auto">
          <a:xfrm>
            <a:off x="7477783" y="955775"/>
            <a:ext cx="4090825" cy="20790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76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01B7-04EC-436D-ADEB-89841DE5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CE157-BDF7-43EB-AAFA-84B671306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1"/>
            <a:ext cx="10560000" cy="271385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ym typeface="Wingdings" panose="05000000000000000000" pitchFamily="2" charset="2"/>
              </a:rPr>
              <a:t>Field quality either in spec or correctable with shims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Lesson learned from short models</a:t>
            </a:r>
          </a:p>
          <a:p>
            <a:pPr lvl="1"/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Magnetic shimming </a:t>
            </a:r>
            <a:r>
              <a:rPr lang="en-US" dirty="0">
                <a:sym typeface="Wingdings" panose="05000000000000000000" pitchFamily="2" charset="2"/>
              </a:rPr>
              <a:t>validated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Correction of b</a:t>
            </a:r>
            <a:r>
              <a:rPr lang="en-US" baseline="-25000" dirty="0">
                <a:solidFill>
                  <a:schemeClr val="bg2"/>
                </a:solidFill>
              </a:rPr>
              <a:t>6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with pole and mid-plane shims</a:t>
            </a:r>
          </a:p>
          <a:p>
            <a:pPr lvl="1"/>
            <a:r>
              <a:rPr lang="en-US" dirty="0"/>
              <a:t>The dominant source of errors is </a:t>
            </a:r>
            <a:r>
              <a:rPr lang="en-US" dirty="0">
                <a:solidFill>
                  <a:schemeClr val="bg2"/>
                </a:solidFill>
              </a:rPr>
              <a:t>coil geometry </a:t>
            </a:r>
            <a:r>
              <a:rPr lang="en-US" dirty="0"/>
              <a:t>and its initial assembly in the </a:t>
            </a:r>
            <a:r>
              <a:rPr lang="en-US" dirty="0">
                <a:solidFill>
                  <a:schemeClr val="bg2"/>
                </a:solidFill>
              </a:rPr>
              <a:t>coil pack </a:t>
            </a:r>
            <a:r>
              <a:rPr lang="en-US" dirty="0"/>
              <a:t>(before pre-loading)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963BA-77EB-49EE-960C-7452A56B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16433-51BA-4E7F-89CB-590E887E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6CE8C-25BD-4041-84AF-53ACDD2E1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4030123"/>
            <a:ext cx="6186006" cy="1870959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B91E1B-4A7E-449A-BAFE-C702EAF50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007" y="4030123"/>
            <a:ext cx="1452455" cy="1870959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35D766-E534-4FC2-A6D1-8E11065FD80C}"/>
              </a:ext>
            </a:extLst>
          </p:cNvPr>
          <p:cNvSpPr txBox="1"/>
          <p:nvPr/>
        </p:nvSpPr>
        <p:spPr>
          <a:xfrm>
            <a:off x="9408368" y="2800641"/>
            <a:ext cx="1676787" cy="2308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See A. Milanese, WEPM060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FA1105-7A02-48E3-BCAA-9D9451EF809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07" y="1574456"/>
            <a:ext cx="2968625" cy="1226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80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4C1E-CA5B-4C1C-B0B1-3EEE1EAC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7BE5-7BAE-4C7F-9167-7BF463E0A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Introduction and program goals</a:t>
            </a:r>
          </a:p>
          <a:p>
            <a:endParaRPr lang="en-US" dirty="0"/>
          </a:p>
          <a:p>
            <a:r>
              <a:rPr lang="en-US" dirty="0"/>
              <a:t>Magnet design</a:t>
            </a:r>
          </a:p>
          <a:p>
            <a:endParaRPr lang="en-US" dirty="0"/>
          </a:p>
          <a:p>
            <a:r>
              <a:rPr lang="en-US" dirty="0"/>
              <a:t>Program overview</a:t>
            </a:r>
          </a:p>
          <a:p>
            <a:endParaRPr lang="en-US" dirty="0"/>
          </a:p>
          <a:p>
            <a:r>
              <a:rPr lang="en-US" dirty="0"/>
              <a:t>Performance overview</a:t>
            </a:r>
          </a:p>
          <a:p>
            <a:endParaRPr lang="en-US" dirty="0"/>
          </a:p>
          <a:p>
            <a:r>
              <a:rPr lang="en-US" dirty="0"/>
              <a:t>Additional studies and outcomes</a:t>
            </a:r>
          </a:p>
          <a:p>
            <a:endParaRPr lang="en-US" dirty="0"/>
          </a:p>
          <a:p>
            <a:r>
              <a:rPr lang="en-US" dirty="0"/>
              <a:t>Conclusions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0A205-DED0-4B41-88C3-5E3320CA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EB797-E41D-41B1-807C-6503C008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19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4C1E-CA5B-4C1C-B0B1-3EEE1EAC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7BE5-7BAE-4C7F-9167-7BF463E0A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Introduction and program goals</a:t>
            </a:r>
          </a:p>
          <a:p>
            <a:endParaRPr lang="en-US" dirty="0"/>
          </a:p>
          <a:p>
            <a:r>
              <a:rPr lang="en-US" dirty="0"/>
              <a:t>Magnet design</a:t>
            </a:r>
          </a:p>
          <a:p>
            <a:endParaRPr lang="en-US" dirty="0"/>
          </a:p>
          <a:p>
            <a:r>
              <a:rPr lang="en-US" dirty="0"/>
              <a:t>Program overview</a:t>
            </a:r>
          </a:p>
          <a:p>
            <a:endParaRPr lang="en-US" dirty="0"/>
          </a:p>
          <a:p>
            <a:r>
              <a:rPr lang="en-US" dirty="0"/>
              <a:t>The early magnets</a:t>
            </a:r>
          </a:p>
          <a:p>
            <a:endParaRPr lang="en-US" dirty="0"/>
          </a:p>
          <a:p>
            <a:r>
              <a:rPr lang="en-US" dirty="0"/>
              <a:t>Performance overview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studies and outcomes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Conclusions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0A205-DED0-4B41-88C3-5E3320CA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EB797-E41D-41B1-807C-6503C008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40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82548-7525-4764-9AC5-A866434A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E1A6D-675C-45B8-8027-135C618F9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MQXF short models: </a:t>
            </a:r>
            <a:r>
              <a:rPr lang="en-US" dirty="0">
                <a:solidFill>
                  <a:schemeClr val="bg2"/>
                </a:solidFill>
              </a:rPr>
              <a:t>collaborative effort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4 different labs</a:t>
            </a:r>
          </a:p>
          <a:p>
            <a:r>
              <a:rPr lang="en-US" dirty="0"/>
              <a:t>7 magnets fabricated and tested</a:t>
            </a:r>
          </a:p>
          <a:p>
            <a:r>
              <a:rPr lang="en-US" dirty="0">
                <a:solidFill>
                  <a:schemeClr val="bg2"/>
                </a:solidFill>
              </a:rPr>
              <a:t>6 out of 7 </a:t>
            </a:r>
            <a:r>
              <a:rPr lang="en-US" dirty="0"/>
              <a:t>reached </a:t>
            </a:r>
            <a:r>
              <a:rPr lang="en-US" dirty="0">
                <a:solidFill>
                  <a:schemeClr val="bg2"/>
                </a:solidFill>
              </a:rPr>
              <a:t>ultimate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Maximum field level of </a:t>
            </a:r>
            <a:r>
              <a:rPr lang="en-US" dirty="0">
                <a:solidFill>
                  <a:schemeClr val="bg2"/>
                </a:solidFill>
              </a:rPr>
              <a:t>13 T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Relevant for both </a:t>
            </a:r>
            <a:r>
              <a:rPr lang="en-US" dirty="0">
                <a:solidFill>
                  <a:schemeClr val="bg2"/>
                </a:solidFill>
              </a:rPr>
              <a:t>CERN HFM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dirty="0">
                <a:solidFill>
                  <a:schemeClr val="bg2"/>
                </a:solidFill>
              </a:rPr>
              <a:t>US MDP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magnet program</a:t>
            </a:r>
          </a:p>
          <a:p>
            <a:r>
              <a:rPr lang="en-US" dirty="0">
                <a:solidFill>
                  <a:schemeClr val="bg2"/>
                </a:solidFill>
              </a:rPr>
              <a:t>90-95% of </a:t>
            </a:r>
            <a:r>
              <a:rPr lang="en-US" dirty="0" err="1">
                <a:solidFill>
                  <a:schemeClr val="bg2"/>
                </a:solidFill>
              </a:rPr>
              <a:t>I</a:t>
            </a:r>
            <a:r>
              <a:rPr lang="en-US" baseline="-25000" dirty="0" err="1">
                <a:solidFill>
                  <a:schemeClr val="bg2"/>
                </a:solidFill>
              </a:rPr>
              <a:t>ss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both at 1.9 K and 4.5 K  </a:t>
            </a:r>
          </a:p>
          <a:p>
            <a:r>
              <a:rPr lang="en-US" dirty="0">
                <a:solidFill>
                  <a:schemeClr val="bg2"/>
                </a:solidFill>
              </a:rPr>
              <a:t>No degradation </a:t>
            </a:r>
            <a:r>
              <a:rPr lang="en-US" dirty="0"/>
              <a:t>after thermal cycles and current cycles</a:t>
            </a:r>
          </a:p>
          <a:p>
            <a:r>
              <a:rPr lang="en-US" dirty="0">
                <a:solidFill>
                  <a:schemeClr val="bg2"/>
                </a:solidFill>
              </a:rPr>
              <a:t>No re-training </a:t>
            </a:r>
            <a:r>
              <a:rPr lang="en-US" dirty="0"/>
              <a:t>after thermal cycle</a:t>
            </a:r>
          </a:p>
          <a:p>
            <a:r>
              <a:rPr lang="en-US" dirty="0"/>
              <a:t>A wide </a:t>
            </a:r>
            <a:r>
              <a:rPr lang="en-US" dirty="0">
                <a:solidFill>
                  <a:schemeClr val="bg2"/>
                </a:solidFill>
              </a:rPr>
              <a:t>pre-load window </a:t>
            </a:r>
            <a:r>
              <a:rPr lang="en-US" dirty="0"/>
              <a:t>to reach ultimate demonstrated</a:t>
            </a:r>
          </a:p>
          <a:p>
            <a:pPr lvl="1"/>
            <a:r>
              <a:rPr lang="en-US" dirty="0"/>
              <a:t>From -75 MPa to -170 MPa after cool down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Validation of </a:t>
            </a:r>
            <a:r>
              <a:rPr lang="en-US" dirty="0">
                <a:solidFill>
                  <a:schemeClr val="bg2"/>
                </a:solidFill>
              </a:rPr>
              <a:t>QP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</a:rPr>
              <a:t>insulation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dirty="0">
                <a:solidFill>
                  <a:schemeClr val="bg2"/>
                </a:solidFill>
              </a:rPr>
              <a:t>correction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magnetic errors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F580F-F504-4FBC-8E83-0D6BFE40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21029-FEAF-423B-B155-39B484E6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0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396F7-70EF-40A0-9A5A-FDD7A126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E21A4-7900-43F9-AFE9-EDB92DFDC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							</a:t>
            </a:r>
            <a:r>
              <a:rPr lang="en-US" dirty="0">
                <a:solidFill>
                  <a:schemeClr val="bg2"/>
                </a:solidFill>
              </a:rPr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162DD-8AAB-4441-8A51-9A154D75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204EE-CC97-4E68-89FA-5AEA3CA1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498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  <a:br>
              <a:rPr lang="en-GB" dirty="0"/>
            </a:br>
            <a:r>
              <a:rPr lang="en-GB" dirty="0"/>
              <a:t>From LHC to HL-LHC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HL-LHC goals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Extend LHC life time by </a:t>
            </a:r>
            <a:r>
              <a:rPr lang="en-US" dirty="0">
                <a:solidFill>
                  <a:schemeClr val="bg2"/>
                </a:solidFill>
              </a:rPr>
              <a:t>15+ years</a:t>
            </a:r>
            <a:endParaRPr lang="en-US" i="1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Prepare the machine for producing in that period </a:t>
            </a:r>
            <a:r>
              <a:rPr lang="en-US" dirty="0">
                <a:solidFill>
                  <a:schemeClr val="bg2"/>
                </a:solidFill>
              </a:rPr>
              <a:t>10 times more data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compared to the nominal LHC operation period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9E317-4D8A-4209-B07E-567F73CA8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71"/>
          <a:stretch/>
        </p:blipFill>
        <p:spPr>
          <a:xfrm>
            <a:off x="1524001" y="3043369"/>
            <a:ext cx="9144000" cy="3063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243C15-A400-41F7-9AEC-EBA12DEE1C10}"/>
              </a:ext>
            </a:extLst>
          </p:cNvPr>
          <p:cNvSpPr txBox="1"/>
          <p:nvPr/>
        </p:nvSpPr>
        <p:spPr>
          <a:xfrm>
            <a:off x="6888088" y="6042674"/>
            <a:ext cx="3436241" cy="2308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Overall status of the HL-LHC project (TUYG1) by O. </a:t>
            </a:r>
            <a:r>
              <a:rPr lang="en-US" sz="900" b="1" dirty="0" err="1">
                <a:solidFill>
                  <a:schemeClr val="bg2"/>
                </a:solidFill>
              </a:rPr>
              <a:t>Bruning</a:t>
            </a:r>
            <a:endParaRPr lang="en-US" sz="9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4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  <a:br>
              <a:rPr lang="en-GB" dirty="0"/>
            </a:br>
            <a:r>
              <a:rPr lang="en-GB" dirty="0"/>
              <a:t>HL-LHC Interaction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altLang="en-US" dirty="0">
                <a:solidFill>
                  <a:schemeClr val="accent1">
                    <a:lumMod val="75000"/>
                  </a:schemeClr>
                </a:solidFill>
              </a:rPr>
              <a:t>New inner triplet </a:t>
            </a:r>
            <a:r>
              <a:rPr lang="en-GB" altLang="en-US" dirty="0"/>
              <a:t>quadrupole</a:t>
            </a:r>
          </a:p>
          <a:p>
            <a:pPr lvl="1">
              <a:defRPr/>
            </a:pPr>
            <a:r>
              <a:rPr lang="en-GB" altLang="en-US" dirty="0"/>
              <a:t>Larger aperture to reduce the beam size: from 70 to </a:t>
            </a:r>
            <a:r>
              <a:rPr lang="en-GB" altLang="en-US" dirty="0">
                <a:solidFill>
                  <a:schemeClr val="accent1">
                    <a:lumMod val="75000"/>
                  </a:schemeClr>
                </a:solidFill>
              </a:rPr>
              <a:t>150 mm</a:t>
            </a:r>
            <a:endParaRPr lang="en-GB" altLang="en-US" dirty="0"/>
          </a:p>
          <a:p>
            <a:pPr lvl="1">
              <a:defRPr/>
            </a:pPr>
            <a:r>
              <a:rPr lang="en-GB" altLang="en-US" dirty="0" err="1"/>
              <a:t>Nb-Ti</a:t>
            </a:r>
            <a:r>
              <a:rPr lang="en-GB" altLang="en-US" dirty="0"/>
              <a:t> to </a:t>
            </a:r>
            <a:r>
              <a:rPr lang="en-GB" altLang="en-US" dirty="0">
                <a:solidFill>
                  <a:schemeClr val="accent1">
                    <a:lumMod val="75000"/>
                  </a:schemeClr>
                </a:solidFill>
              </a:rPr>
              <a:t>Nb</a:t>
            </a:r>
            <a:r>
              <a:rPr lang="en-GB" alt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GB" altLang="en-US" dirty="0">
                <a:solidFill>
                  <a:schemeClr val="accent1">
                    <a:lumMod val="75000"/>
                  </a:schemeClr>
                </a:solidFill>
              </a:rPr>
              <a:t>Sn </a:t>
            </a:r>
            <a:r>
              <a:rPr lang="en-GB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/>
              <a:t>only 8 m longer than in the LHC (23 m </a:t>
            </a:r>
            <a:r>
              <a:rPr lang="en-US" altLang="en-US" dirty="0">
                <a:sym typeface="Wingdings" panose="05000000000000000000" pitchFamily="2" charset="2"/>
              </a:rPr>
              <a:t></a:t>
            </a:r>
            <a:r>
              <a:rPr lang="en-US" altLang="en-US" dirty="0"/>
              <a:t> 31 m)</a:t>
            </a:r>
            <a:endParaRPr lang="en-GB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6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4408512"/>
            <a:ext cx="6127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560662"/>
            <a:ext cx="6153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00257" y="2606749"/>
            <a:ext cx="65915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LHC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3871" y="4450716"/>
            <a:ext cx="150554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HiLumi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LHC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9404F-598D-4D6B-A982-8E8D7DACEBC4}"/>
              </a:ext>
            </a:extLst>
          </p:cNvPr>
          <p:cNvSpPr txBox="1"/>
          <p:nvPr/>
        </p:nvSpPr>
        <p:spPr>
          <a:xfrm>
            <a:off x="6096000" y="4470258"/>
            <a:ext cx="230832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132.2</a:t>
            </a:r>
          </a:p>
        </p:txBody>
      </p:sp>
    </p:spTree>
    <p:extLst>
      <p:ext uri="{BB962C8B-B14F-4D97-AF65-F5344CB8AC3E}">
        <p14:creationId xmlns:p14="http://schemas.microsoft.com/office/powerpoint/2010/main" val="3864385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CD63F-0AD0-43FA-B0BC-4C58B11E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  <a:br>
              <a:rPr lang="en-GB" dirty="0"/>
            </a:br>
            <a:r>
              <a:rPr lang="en-GB" dirty="0"/>
              <a:t>from LHC to HL-LHC low-</a:t>
            </a:r>
            <a:r>
              <a:rPr lang="en-GB" dirty="0">
                <a:sym typeface="Symbol" panose="05050102010706020507" pitchFamily="18" charset="2"/>
              </a:rPr>
              <a:t></a:t>
            </a:r>
            <a:r>
              <a:rPr lang="en-GB" dirty="0"/>
              <a:t> quadrupoles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2C119-B567-4E09-8977-981B889E1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2"/>
            <a:ext cx="10560000" cy="170574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/>
              <a:t>Everything significantly </a:t>
            </a:r>
            <a:r>
              <a:rPr lang="en-GB" dirty="0">
                <a:solidFill>
                  <a:schemeClr val="bg2"/>
                </a:solidFill>
              </a:rPr>
              <a:t>increased</a:t>
            </a:r>
          </a:p>
          <a:p>
            <a:pPr lvl="1">
              <a:defRPr/>
            </a:pPr>
            <a:r>
              <a:rPr lang="en-GB" dirty="0"/>
              <a:t>strand…cable…coil…structure</a:t>
            </a:r>
          </a:p>
          <a:p>
            <a:pPr>
              <a:defRPr/>
            </a:pPr>
            <a:r>
              <a:rPr lang="en-GB" dirty="0"/>
              <a:t>From </a:t>
            </a:r>
            <a:r>
              <a:rPr lang="en-GB" dirty="0">
                <a:solidFill>
                  <a:schemeClr val="bg2"/>
                </a:solidFill>
              </a:rPr>
              <a:t>70 mm </a:t>
            </a:r>
            <a:r>
              <a:rPr lang="en-GB" dirty="0"/>
              <a:t>to </a:t>
            </a:r>
            <a:r>
              <a:rPr lang="en-GB" dirty="0">
                <a:solidFill>
                  <a:schemeClr val="bg2"/>
                </a:solidFill>
              </a:rPr>
              <a:t>150 mm </a:t>
            </a:r>
            <a:r>
              <a:rPr lang="en-GB" dirty="0"/>
              <a:t>aperture</a:t>
            </a:r>
          </a:p>
          <a:p>
            <a:pPr>
              <a:defRPr/>
            </a:pPr>
            <a:r>
              <a:rPr lang="en-GB" dirty="0"/>
              <a:t>From </a:t>
            </a:r>
            <a:r>
              <a:rPr lang="en-GB" dirty="0" err="1">
                <a:solidFill>
                  <a:schemeClr val="bg2"/>
                </a:solidFill>
              </a:rPr>
              <a:t>Nb-Ti</a:t>
            </a:r>
            <a:r>
              <a:rPr lang="en-GB" dirty="0"/>
              <a:t> at </a:t>
            </a:r>
            <a:r>
              <a:rPr lang="en-GB" dirty="0">
                <a:solidFill>
                  <a:schemeClr val="bg2"/>
                </a:solidFill>
              </a:rPr>
              <a:t>8.6 T</a:t>
            </a:r>
            <a:r>
              <a:rPr lang="en-GB" dirty="0"/>
              <a:t> to </a:t>
            </a:r>
            <a:r>
              <a:rPr lang="en-GB" dirty="0">
                <a:solidFill>
                  <a:schemeClr val="bg2"/>
                </a:solidFill>
              </a:rPr>
              <a:t>Nb</a:t>
            </a:r>
            <a:r>
              <a:rPr lang="en-GB" baseline="-25000" dirty="0">
                <a:solidFill>
                  <a:schemeClr val="bg2"/>
                </a:solidFill>
              </a:rPr>
              <a:t>3</a:t>
            </a:r>
            <a:r>
              <a:rPr lang="en-GB" dirty="0">
                <a:solidFill>
                  <a:schemeClr val="bg2"/>
                </a:solidFill>
              </a:rPr>
              <a:t>Sn</a:t>
            </a:r>
            <a:r>
              <a:rPr lang="en-GB" dirty="0"/>
              <a:t> at </a:t>
            </a:r>
            <a:r>
              <a:rPr lang="en-GB" dirty="0">
                <a:solidFill>
                  <a:schemeClr val="bg2"/>
                </a:solidFill>
              </a:rPr>
              <a:t>11.3 T</a:t>
            </a:r>
          </a:p>
          <a:p>
            <a:pPr>
              <a:defRPr/>
            </a:pPr>
            <a:r>
              <a:rPr lang="en-GB" dirty="0"/>
              <a:t>~4 times the </a:t>
            </a:r>
            <a:r>
              <a:rPr lang="en-GB" dirty="0" err="1">
                <a:solidFill>
                  <a:schemeClr val="bg2"/>
                </a:solidFill>
              </a:rPr>
              <a:t>e.m.</a:t>
            </a:r>
            <a:r>
              <a:rPr lang="en-GB" dirty="0">
                <a:solidFill>
                  <a:schemeClr val="bg2"/>
                </a:solidFill>
              </a:rPr>
              <a:t> forces </a:t>
            </a:r>
            <a:r>
              <a:rPr lang="en-GB" dirty="0"/>
              <a:t>in straight section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CBEB9-1EE2-4969-BE7D-C3EF3096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EBBD-2D50-480F-8E51-07AB9375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716AFDB-A84D-490A-A3CC-6CC321EF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"/>
          <a:stretch>
            <a:fillRect/>
          </a:stretch>
        </p:blipFill>
        <p:spPr bwMode="auto">
          <a:xfrm>
            <a:off x="7681366" y="3256817"/>
            <a:ext cx="28797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8853F07-3897-49A9-B307-E16FF555D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96" y="3561617"/>
            <a:ext cx="223202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8B00644-6BBE-49A0-8731-DB5C9FEC4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21" y="3726717"/>
            <a:ext cx="190817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53C275-19C8-4D63-852E-A1B71675C5E2}"/>
              </a:ext>
            </a:extLst>
          </p:cNvPr>
          <p:cNvSpPr txBox="1"/>
          <p:nvPr/>
        </p:nvSpPr>
        <p:spPr>
          <a:xfrm>
            <a:off x="2724795" y="2924944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</a:rPr>
              <a:t>LHC </a:t>
            </a:r>
            <a:r>
              <a:rPr lang="en-GB" dirty="0">
                <a:solidFill>
                  <a:srgbClr val="FF0000"/>
                </a:solidFill>
              </a:rPr>
              <a:t>low-</a:t>
            </a:r>
            <a:r>
              <a:rPr lang="en-GB" dirty="0">
                <a:solidFill>
                  <a:srgbClr val="FF0000"/>
                </a:solidFill>
                <a:sym typeface="Symbol" panose="05050102010706020507" pitchFamily="18" charset="2"/>
              </a:rPr>
              <a:t></a:t>
            </a:r>
            <a:r>
              <a:rPr lang="en-GB" dirty="0">
                <a:solidFill>
                  <a:srgbClr val="FF0000"/>
                </a:solidFill>
              </a:rPr>
              <a:t> quadrupoles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D9F9E-143B-40F1-A609-B62CFAA504BA}"/>
              </a:ext>
            </a:extLst>
          </p:cNvPr>
          <p:cNvSpPr txBox="1"/>
          <p:nvPr/>
        </p:nvSpPr>
        <p:spPr>
          <a:xfrm>
            <a:off x="7767887" y="2899792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</a:rPr>
              <a:t>HL-LHC </a:t>
            </a:r>
            <a:r>
              <a:rPr lang="en-GB" dirty="0">
                <a:solidFill>
                  <a:srgbClr val="FF0000"/>
                </a:solidFill>
              </a:rPr>
              <a:t>low-</a:t>
            </a:r>
            <a:r>
              <a:rPr lang="en-GB" dirty="0">
                <a:solidFill>
                  <a:srgbClr val="FF0000"/>
                </a:solidFill>
                <a:sym typeface="Symbol" panose="05050102010706020507" pitchFamily="18" charset="2"/>
              </a:rPr>
              <a:t></a:t>
            </a:r>
            <a:r>
              <a:rPr lang="en-GB" dirty="0">
                <a:solidFill>
                  <a:srgbClr val="FF0000"/>
                </a:solidFill>
              </a:rPr>
              <a:t> quadrupoles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1928B-1532-4E93-8955-0B76E283AEBA}"/>
              </a:ext>
            </a:extLst>
          </p:cNvPr>
          <p:cNvSpPr/>
          <p:nvPr/>
        </p:nvSpPr>
        <p:spPr>
          <a:xfrm>
            <a:off x="1199456" y="2924944"/>
            <a:ext cx="5184576" cy="3240380"/>
          </a:xfrm>
          <a:prstGeom prst="rect">
            <a:avLst/>
          </a:prstGeom>
          <a:noFill/>
          <a:ln w="31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B63D93-77F8-47FE-B25A-3D82E5B86805}"/>
              </a:ext>
            </a:extLst>
          </p:cNvPr>
          <p:cNvSpPr/>
          <p:nvPr/>
        </p:nvSpPr>
        <p:spPr>
          <a:xfrm>
            <a:off x="7464747" y="2924944"/>
            <a:ext cx="3167757" cy="3240380"/>
          </a:xfrm>
          <a:prstGeom prst="rect">
            <a:avLst/>
          </a:prstGeom>
          <a:noFill/>
          <a:ln w="31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Introduction</a:t>
            </a:r>
            <a:br>
              <a:rPr lang="en-US" dirty="0"/>
            </a:br>
            <a:r>
              <a:rPr lang="en-US" dirty="0"/>
              <a:t>LHC dipole vs </a:t>
            </a:r>
            <a:r>
              <a:rPr lang="en-GB" dirty="0"/>
              <a:t>HL-LHC low-</a:t>
            </a:r>
            <a:r>
              <a:rPr lang="en-GB" dirty="0">
                <a:sym typeface="Symbol" panose="05050102010706020507" pitchFamily="18" charset="2"/>
              </a:rPr>
              <a:t></a:t>
            </a:r>
            <a:r>
              <a:rPr lang="en-GB" dirty="0"/>
              <a:t> quadrupole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608" y="4407910"/>
            <a:ext cx="3396600" cy="1613379"/>
          </a:xfrm>
        </p:spPr>
        <p:txBody>
          <a:bodyPr>
            <a:normAutofit/>
          </a:bodyPr>
          <a:lstStyle/>
          <a:p>
            <a:pPr lvl="1"/>
            <a:r>
              <a:rPr lang="en-US" altLang="en-US" dirty="0" err="1">
                <a:solidFill>
                  <a:schemeClr val="bg2"/>
                </a:solidFill>
              </a:rPr>
              <a:t>Nb-Ti</a:t>
            </a:r>
            <a:r>
              <a:rPr lang="en-US" alt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8.3 T</a:t>
            </a:r>
            <a:endParaRPr lang="en-GB" altLang="en-US" dirty="0">
              <a:solidFill>
                <a:srgbClr val="FF0000"/>
              </a:solidFill>
            </a:endParaRPr>
          </a:p>
          <a:p>
            <a:pPr lvl="1"/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altLang="en-US" i="1" baseline="-25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_</a:t>
            </a:r>
            <a:r>
              <a:rPr lang="en-GB" altLang="en-US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e.m.</a:t>
            </a: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50-60 MPa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481" y="1567888"/>
            <a:ext cx="2521205" cy="2520000"/>
          </a:xfrm>
          <a:prstGeom prst="rect">
            <a:avLst/>
          </a:prstGeom>
        </p:spPr>
      </p:pic>
      <p:pic>
        <p:nvPicPr>
          <p:cNvPr id="9" name="Picture 2" descr="D:\Work\QXF\Mechanics\2D\MQXF_150mm_aperture\v7_ref\pictures\MQXF_2d_mech_cross-sectio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361" y="1434688"/>
            <a:ext cx="2788262" cy="27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672064" y="4437112"/>
            <a:ext cx="3672408" cy="1512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dirty="0">
                <a:solidFill>
                  <a:schemeClr val="bg2"/>
                </a:solidFill>
              </a:rPr>
              <a:t>Nb</a:t>
            </a:r>
            <a:r>
              <a:rPr lang="en-US" altLang="en-US" baseline="-25000" dirty="0">
                <a:solidFill>
                  <a:schemeClr val="bg2"/>
                </a:solidFill>
              </a:rPr>
              <a:t>3</a:t>
            </a:r>
            <a:r>
              <a:rPr lang="en-US" altLang="en-US" dirty="0">
                <a:solidFill>
                  <a:schemeClr val="bg2"/>
                </a:solidFill>
              </a:rPr>
              <a:t>Sn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alt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11.3 T</a:t>
            </a:r>
            <a:endParaRPr lang="en-GB" altLang="en-US" dirty="0">
              <a:solidFill>
                <a:srgbClr val="FF0000"/>
              </a:solidFill>
            </a:endParaRPr>
          </a:p>
          <a:p>
            <a:pPr lvl="1"/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GB" altLang="en-US" i="1" baseline="-25000" dirty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_</a:t>
            </a:r>
            <a:r>
              <a:rPr lang="en-GB" altLang="en-US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e.m.</a:t>
            </a: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100-110 MPa</a:t>
            </a:r>
          </a:p>
        </p:txBody>
      </p:sp>
    </p:spTree>
    <p:extLst>
      <p:ext uri="{BB962C8B-B14F-4D97-AF65-F5344CB8AC3E}">
        <p14:creationId xmlns:p14="http://schemas.microsoft.com/office/powerpoint/2010/main" val="352299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D110B-7B0E-479D-B1E8-E8BF224FC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  <a:br>
              <a:rPr lang="en-GB" dirty="0"/>
            </a:br>
            <a:r>
              <a:rPr lang="en-GB" dirty="0" err="1"/>
              <a:t>HiLumi</a:t>
            </a:r>
            <a:r>
              <a:rPr lang="en-GB" dirty="0"/>
              <a:t> low-</a:t>
            </a:r>
            <a:r>
              <a:rPr lang="el-GR" dirty="0"/>
              <a:t>β</a:t>
            </a:r>
            <a:r>
              <a:rPr lang="en-GB" dirty="0"/>
              <a:t> quadrupole MQXF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1785E-1499-4882-A540-69AC660B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19201"/>
            <a:ext cx="6840760" cy="4906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Nominal conditions (7 </a:t>
            </a:r>
            <a:r>
              <a:rPr lang="en-GB" dirty="0" err="1"/>
              <a:t>TeV</a:t>
            </a:r>
            <a:r>
              <a:rPr lang="en-GB" dirty="0"/>
              <a:t> operation)</a:t>
            </a:r>
          </a:p>
          <a:p>
            <a:pPr lvl="1">
              <a:defRPr/>
            </a:pPr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  <a:r>
              <a:rPr lang="en-GB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nom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=132.2 T/m</a:t>
            </a:r>
          </a:p>
          <a:p>
            <a:pPr lvl="1"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11.3 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i="1" dirty="0" err="1"/>
              <a:t>B</a:t>
            </a:r>
            <a:r>
              <a:rPr lang="en-GB" i="1" baseline="-25000" dirty="0" err="1"/>
              <a:t>peak_nom</a:t>
            </a:r>
            <a:endParaRPr lang="en-GB" i="1" baseline="-25000" dirty="0"/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~77%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ss</a:t>
            </a: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/>
          </a:p>
          <a:p>
            <a:r>
              <a:rPr lang="en-GB" dirty="0"/>
              <a:t>Ultimate conditions (7.5 </a:t>
            </a:r>
            <a:r>
              <a:rPr lang="en-GB" dirty="0" err="1"/>
              <a:t>TeV</a:t>
            </a:r>
            <a:r>
              <a:rPr lang="en-GB" dirty="0"/>
              <a:t> operation)</a:t>
            </a:r>
          </a:p>
          <a:p>
            <a:pPr lvl="1"/>
            <a:r>
              <a:rPr lang="en-GB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  <a:r>
              <a:rPr lang="en-GB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ult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=142.1 T/m </a:t>
            </a:r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12.1 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i="1" dirty="0" err="1"/>
              <a:t>B</a:t>
            </a:r>
            <a:r>
              <a:rPr lang="en-GB" i="1" baseline="-25000" dirty="0" err="1"/>
              <a:t>peak_ult</a:t>
            </a:r>
            <a:endParaRPr lang="en-GB" i="1" baseline="-25000" dirty="0"/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~83%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GB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ss</a:t>
            </a: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7370F6-807D-49B1-90A9-BF7C325FA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2065B-715C-4965-B159-F4AB7D65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8F261-300D-4496-8761-8FA422367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2" r="21720"/>
          <a:stretch/>
        </p:blipFill>
        <p:spPr>
          <a:xfrm>
            <a:off x="7176120" y="1284743"/>
            <a:ext cx="5003135" cy="4906963"/>
          </a:xfrm>
          <a:prstGeom prst="rect">
            <a:avLst/>
          </a:prstGeom>
        </p:spPr>
      </p:pic>
      <p:pic>
        <p:nvPicPr>
          <p:cNvPr id="13" name="Picture 2" descr="D:\Work\QXF\Mechanics\2D\MQXF_150mm_aperture\v7_ref\pictures\MQXF_2d_mech_cross-section.tif">
            <a:extLst>
              <a:ext uri="{FF2B5EF4-FFF2-40B4-BE49-F238E27FC236}">
                <a16:creationId xmlns:a16="http://schemas.microsoft.com/office/drawing/2014/main" id="{1BE8A64C-6F95-41F0-8166-3E055A4D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556792"/>
            <a:ext cx="144112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99F1FD6-390E-4333-B10A-A13F5411035D}"/>
              </a:ext>
            </a:extLst>
          </p:cNvPr>
          <p:cNvSpPr/>
          <p:nvPr/>
        </p:nvSpPr>
        <p:spPr>
          <a:xfrm>
            <a:off x="10539398" y="2360416"/>
            <a:ext cx="144016" cy="144016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DCC69-9D51-4636-8DC7-779ABFF11672}"/>
              </a:ext>
            </a:extLst>
          </p:cNvPr>
          <p:cNvSpPr txBox="1"/>
          <p:nvPr/>
        </p:nvSpPr>
        <p:spPr>
          <a:xfrm>
            <a:off x="10631427" y="2377474"/>
            <a:ext cx="325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050" baseline="-25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</a:t>
            </a:r>
            <a:endParaRPr lang="en-US" sz="1050" baseline="-25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8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FE55-4F77-48AE-BD30-0EEBF3667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  <a:br>
              <a:rPr lang="en-GB" dirty="0"/>
            </a:br>
            <a:r>
              <a:rPr lang="en-GB" dirty="0" err="1"/>
              <a:t>HiLumi</a:t>
            </a:r>
            <a:r>
              <a:rPr lang="en-GB" dirty="0"/>
              <a:t> low-</a:t>
            </a:r>
            <a:r>
              <a:rPr lang="el-GR" dirty="0"/>
              <a:t>β</a:t>
            </a:r>
            <a:r>
              <a:rPr lang="en-GB" dirty="0"/>
              <a:t> quadrupole MQXF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4F49A-CDF3-42CE-BFC8-37A9FCF44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98" y="4840500"/>
            <a:ext cx="5632648" cy="90328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>
                <a:cs typeface="Consolas" panose="020B0609020204030204" pitchFamily="49" charset="0"/>
              </a:rPr>
              <a:t>Different lengths, same design, very similar assembly procedure and loading target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333F1C-3695-4A45-9D5F-7B2396BB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Ferracin, G. Ambrosio, S. Izquierdo Bermudez, E. Todesco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0FAC6-1F26-4F65-8940-59676F64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Picture 5" descr="Slide2.jpg">
            <a:extLst>
              <a:ext uri="{FF2B5EF4-FFF2-40B4-BE49-F238E27FC236}">
                <a16:creationId xmlns:a16="http://schemas.microsoft.com/office/drawing/2014/main" id="{52B51F70-051B-4023-BF73-E0FF9D1C3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-14042" b="-20046"/>
          <a:stretch/>
        </p:blipFill>
        <p:spPr>
          <a:xfrm rot="16200000">
            <a:off x="8778433" y="2333945"/>
            <a:ext cx="3185653" cy="56313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7D6214-B0C9-499E-891F-DC9C01FC57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966181" y="1384129"/>
            <a:ext cx="1201830" cy="47894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79CC44-D8C2-4C5D-A8BB-D72E885E00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" r="1560"/>
          <a:stretch/>
        </p:blipFill>
        <p:spPr>
          <a:xfrm rot="16200000">
            <a:off x="8686499" y="3241786"/>
            <a:ext cx="5029200" cy="590999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8CDDA9-F752-4591-A443-7449E2C4DEDB}"/>
              </a:ext>
            </a:extLst>
          </p:cNvPr>
          <p:cNvSpPr txBox="1"/>
          <p:nvPr/>
        </p:nvSpPr>
        <p:spPr>
          <a:xfrm>
            <a:off x="9230268" y="2372725"/>
            <a:ext cx="6623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MQXFS</a:t>
            </a:r>
          </a:p>
          <a:p>
            <a:r>
              <a:rPr lang="en-US" sz="1050" i="1" dirty="0"/>
              <a:t> (1.2 m)</a:t>
            </a:r>
            <a:endParaRPr lang="en-GB" sz="105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25073-7B59-46E0-91EE-BCE5FEE0564B}"/>
              </a:ext>
            </a:extLst>
          </p:cNvPr>
          <p:cNvSpPr txBox="1"/>
          <p:nvPr/>
        </p:nvSpPr>
        <p:spPr>
          <a:xfrm>
            <a:off x="10067018" y="4223934"/>
            <a:ext cx="6623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MQXFA</a:t>
            </a:r>
          </a:p>
          <a:p>
            <a:r>
              <a:rPr lang="en-US" sz="1050" i="1" dirty="0"/>
              <a:t> (4.2 m)</a:t>
            </a:r>
            <a:endParaRPr lang="en-GB" sz="1050" i="1" dirty="0"/>
          </a:p>
        </p:txBody>
      </p:sp>
      <p:pic>
        <p:nvPicPr>
          <p:cNvPr id="12" name="Picture 2" descr="cb8031a0-ff7f-448b-af9f-0ad6975e00e7@cern">
            <a:extLst>
              <a:ext uri="{FF2B5EF4-FFF2-40B4-BE49-F238E27FC236}">
                <a16:creationId xmlns:a16="http://schemas.microsoft.com/office/drawing/2014/main" id="{688D345B-481C-4DE0-8306-6C219D81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25797" r="8884" b="17758"/>
          <a:stretch>
            <a:fillRect/>
          </a:stretch>
        </p:blipFill>
        <p:spPr bwMode="auto">
          <a:xfrm>
            <a:off x="911424" y="1219200"/>
            <a:ext cx="3801320" cy="180635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, building, miller&#10;&#10;Description automatically generated">
            <a:extLst>
              <a:ext uri="{FF2B5EF4-FFF2-40B4-BE49-F238E27FC236}">
                <a16:creationId xmlns:a16="http://schemas.microsoft.com/office/drawing/2014/main" id="{38700A90-EAB8-4A13-A073-E6ADF67021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70" b="16033"/>
          <a:stretch/>
        </p:blipFill>
        <p:spPr>
          <a:xfrm>
            <a:off x="5586445" y="4249848"/>
            <a:ext cx="3821923" cy="1802929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85E820-FBB2-40C6-A11D-8CA1BBFA34EF}"/>
              </a:ext>
            </a:extLst>
          </p:cNvPr>
          <p:cNvSpPr txBox="1"/>
          <p:nvPr/>
        </p:nvSpPr>
        <p:spPr>
          <a:xfrm>
            <a:off x="10834239" y="6063917"/>
            <a:ext cx="6623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MQXFB</a:t>
            </a:r>
          </a:p>
          <a:p>
            <a:r>
              <a:rPr lang="en-US" sz="1050" i="1" dirty="0"/>
              <a:t> (7.2 m)</a:t>
            </a:r>
            <a:endParaRPr lang="en-GB" sz="1050" i="1" dirty="0"/>
          </a:p>
        </p:txBody>
      </p:sp>
      <p:pic>
        <p:nvPicPr>
          <p:cNvPr id="16" name="Picture 15" descr="A large machine in a room&#10;&#10;Description automatically generated">
            <a:extLst>
              <a:ext uri="{FF2B5EF4-FFF2-40B4-BE49-F238E27FC236}">
                <a16:creationId xmlns:a16="http://schemas.microsoft.com/office/drawing/2014/main" id="{471101A2-2D70-43DF-A100-6296784C2E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22" t="25200" r="1797" b="39101"/>
          <a:stretch/>
        </p:blipFill>
        <p:spPr>
          <a:xfrm>
            <a:off x="3287688" y="3086183"/>
            <a:ext cx="3815997" cy="1083692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06492-6E9D-4CD2-BDBD-C8762402362B}"/>
              </a:ext>
            </a:extLst>
          </p:cNvPr>
          <p:cNvSpPr txBox="1"/>
          <p:nvPr/>
        </p:nvSpPr>
        <p:spPr>
          <a:xfrm>
            <a:off x="5634580" y="5794266"/>
            <a:ext cx="1604780" cy="2308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A. Milanese, WEPM060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75C1D-0D70-4670-84B5-30E88A6AF91B}"/>
              </a:ext>
            </a:extLst>
          </p:cNvPr>
          <p:cNvSpPr txBox="1"/>
          <p:nvPr/>
        </p:nvSpPr>
        <p:spPr>
          <a:xfrm>
            <a:off x="3863753" y="2708462"/>
            <a:ext cx="815163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MQXFS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89C2CB-58BC-4DF4-BB90-B696743A1EB3}"/>
              </a:ext>
            </a:extLst>
          </p:cNvPr>
          <p:cNvSpPr txBox="1"/>
          <p:nvPr/>
        </p:nvSpPr>
        <p:spPr>
          <a:xfrm>
            <a:off x="3302365" y="3597302"/>
            <a:ext cx="1209459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AUP MQXFA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E7D2D3-33B0-4D09-9D6E-64EDF5CFF0AA}"/>
              </a:ext>
            </a:extLst>
          </p:cNvPr>
          <p:cNvSpPr txBox="1"/>
          <p:nvPr/>
        </p:nvSpPr>
        <p:spPr>
          <a:xfrm>
            <a:off x="5621807" y="5454459"/>
            <a:ext cx="1266281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CERN MQXFB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D8B6E6-823A-469A-94D8-C64F56591E6B}"/>
              </a:ext>
            </a:extLst>
          </p:cNvPr>
          <p:cNvSpPr txBox="1"/>
          <p:nvPr/>
        </p:nvSpPr>
        <p:spPr>
          <a:xfrm>
            <a:off x="3339092" y="3906672"/>
            <a:ext cx="1604780" cy="2308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bg2"/>
                </a:solidFill>
              </a:rPr>
              <a:t>G.Apollinari</a:t>
            </a:r>
            <a:r>
              <a:rPr lang="en-US" sz="900" b="1" dirty="0">
                <a:solidFill>
                  <a:schemeClr val="bg2"/>
                </a:solidFill>
              </a:rPr>
              <a:t>, MOPL040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6113913-A8DF-46CA-A074-27F175139544}"/>
              </a:ext>
            </a:extLst>
          </p:cNvPr>
          <p:cNvSpPr txBox="1">
            <a:spLocks/>
          </p:cNvSpPr>
          <p:nvPr/>
        </p:nvSpPr>
        <p:spPr>
          <a:xfrm>
            <a:off x="4818563" y="1516509"/>
            <a:ext cx="4208529" cy="1159429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cs typeface="Consolas" panose="020B0609020204030204" pitchFamily="49" charset="0"/>
              </a:rPr>
              <a:t>Joint CERN-LARP short model development program </a:t>
            </a:r>
            <a:r>
              <a:rPr lang="en-GB" b="1" dirty="0">
                <a:cs typeface="Consolas" panose="020B0609020204030204" pitchFamily="49" charset="0"/>
              </a:rPr>
              <a:t>(</a:t>
            </a:r>
            <a:r>
              <a:rPr lang="en-GB" dirty="0">
                <a:solidFill>
                  <a:schemeClr val="bg2"/>
                </a:solidFill>
                <a:cs typeface="Consolas" panose="020B0609020204030204" pitchFamily="49" charset="0"/>
              </a:rPr>
              <a:t>MQXFS</a:t>
            </a:r>
            <a:r>
              <a:rPr lang="en-GB" b="1" dirty="0">
                <a:cs typeface="Consolas" panose="020B0609020204030204" pitchFamily="49" charset="0"/>
              </a:rPr>
              <a:t>) </a:t>
            </a:r>
            <a:r>
              <a:rPr lang="en-GB" dirty="0"/>
              <a:t>to validate the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6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4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178776</TotalTime>
  <Words>2193</Words>
  <Application>Microsoft Office PowerPoint</Application>
  <PresentationFormat>Widescreen</PresentationFormat>
  <Paragraphs>372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Consolas</vt:lpstr>
      <vt:lpstr>Garamond</vt:lpstr>
      <vt:lpstr>Symbol</vt:lpstr>
      <vt:lpstr>Times</vt:lpstr>
      <vt:lpstr>Times New Roman</vt:lpstr>
      <vt:lpstr>Wingdings</vt:lpstr>
      <vt:lpstr>Thème Office</vt:lpstr>
      <vt:lpstr>The short model program of Nb3Sn quadrupoles for the HiLumi LHC and its potential </vt:lpstr>
      <vt:lpstr>Acknowledgements</vt:lpstr>
      <vt:lpstr>Outline</vt:lpstr>
      <vt:lpstr>Introduction From LHC to HL-LHC</vt:lpstr>
      <vt:lpstr>Introduction HL-LHC Interaction Region</vt:lpstr>
      <vt:lpstr>Introduction from LHC to HL-LHC low- quadrupoles</vt:lpstr>
      <vt:lpstr>Introduction LHC dipole vs HL-LHC low- quadrupole</vt:lpstr>
      <vt:lpstr>Introduction HiLumi low-β quadrupole MQXF</vt:lpstr>
      <vt:lpstr>Introduction HiLumi low-β quadrupole MQXF</vt:lpstr>
      <vt:lpstr>Outline</vt:lpstr>
      <vt:lpstr>Magnet design</vt:lpstr>
      <vt:lpstr>Outline</vt:lpstr>
      <vt:lpstr>Program overview</vt:lpstr>
      <vt:lpstr>Program overview Timeline</vt:lpstr>
      <vt:lpstr>Outline</vt:lpstr>
      <vt:lpstr>The early magnets MQXFS1: the first one</vt:lpstr>
      <vt:lpstr>The early magnets MQXFS1: the first one </vt:lpstr>
      <vt:lpstr>The early magnets MQXFS3: the second one </vt:lpstr>
      <vt:lpstr>The early magnets MQXFS4</vt:lpstr>
      <vt:lpstr>Performance overview Maximum field (T)</vt:lpstr>
      <vt:lpstr>Relevance to current magnet programs</vt:lpstr>
      <vt:lpstr>Performance overview Maximum current (Iss %)</vt:lpstr>
      <vt:lpstr>Outline</vt:lpstr>
      <vt:lpstr>Endurance</vt:lpstr>
      <vt:lpstr>Superconductor validation</vt:lpstr>
      <vt:lpstr>Training/plateau vs. pre-stress (I)</vt:lpstr>
      <vt:lpstr>Training/plateau vs. pre-stress (II)</vt:lpstr>
      <vt:lpstr>Quench protection </vt:lpstr>
      <vt:lpstr>Field quality</vt:lpstr>
      <vt:lpstr>Outline</vt:lpstr>
      <vt:lpstr>Conclusions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2555</cp:revision>
  <dcterms:created xsi:type="dcterms:W3CDTF">2016-03-23T12:58:39Z</dcterms:created>
  <dcterms:modified xsi:type="dcterms:W3CDTF">2023-05-09T20:36:47Z</dcterms:modified>
</cp:coreProperties>
</file>