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60" r:id="rId4"/>
    <p:sldId id="265" r:id="rId5"/>
    <p:sldId id="263" r:id="rId6"/>
    <p:sldId id="262" r:id="rId7"/>
    <p:sldId id="264" r:id="rId8"/>
    <p:sldId id="267" r:id="rId9"/>
    <p:sldId id="266" r:id="rId10"/>
    <p:sldId id="271" r:id="rId11"/>
    <p:sldId id="272" r:id="rId12"/>
    <p:sldId id="274" r:id="rId13"/>
    <p:sldId id="273" r:id="rId14"/>
    <p:sldId id="269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4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18,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24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png"/><Relationship Id="rId5" Type="http://schemas.openxmlformats.org/officeDocument/2006/relationships/image" Target="../media/image6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png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png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4229"/>
            <a:ext cx="7772400" cy="4571999"/>
          </a:xfrm>
        </p:spPr>
        <p:txBody>
          <a:bodyPr/>
          <a:lstStyle/>
          <a:p>
            <a:pPr algn="ctr"/>
            <a:r>
              <a:rPr lang="en-US" sz="3600" dirty="0" smtClean="0"/>
              <a:t>Neutrino </a:t>
            </a:r>
            <a:r>
              <a:rPr lang="en-US" sz="3600" dirty="0" smtClean="0"/>
              <a:t>flavor </a:t>
            </a:r>
            <a:r>
              <a:rPr lang="en-US" sz="3600" dirty="0" smtClean="0"/>
              <a:t>transformation</a:t>
            </a:r>
            <a:br>
              <a:rPr lang="en-US" sz="3600" dirty="0" smtClean="0"/>
            </a:br>
            <a:r>
              <a:rPr lang="en-US" sz="3600" dirty="0" smtClean="0"/>
              <a:t>and</a:t>
            </a:r>
            <a:br>
              <a:rPr lang="en-US" sz="3600" dirty="0" smtClean="0"/>
            </a:br>
            <a:r>
              <a:rPr lang="en-US" sz="3600" dirty="0" smtClean="0"/>
              <a:t>the cosmic lepton asymmetry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6191" y="4887849"/>
            <a:ext cx="6858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52" y="5499415"/>
            <a:ext cx="2162704" cy="4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7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gim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3" r="-1688"/>
          <a:stretch/>
        </p:blipFill>
        <p:spPr>
          <a:xfrm>
            <a:off x="147329" y="1030378"/>
            <a:ext cx="4146317" cy="5434313"/>
          </a:xfrm>
        </p:spPr>
      </p:pic>
      <p:sp>
        <p:nvSpPr>
          <p:cNvPr id="8" name="TextBox 7"/>
          <p:cNvSpPr txBox="1"/>
          <p:nvPr/>
        </p:nvSpPr>
        <p:spPr>
          <a:xfrm>
            <a:off x="287029" y="158662"/>
            <a:ext cx="866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calculations have revealed a </a:t>
            </a:r>
            <a:r>
              <a:rPr lang="en-US" sz="2000" dirty="0" smtClean="0">
                <a:solidFill>
                  <a:srgbClr val="FF6600"/>
                </a:solidFill>
              </a:rPr>
              <a:t>menagerie of different behaviors</a:t>
            </a:r>
            <a:r>
              <a:rPr lang="en-US" sz="2000" dirty="0" smtClean="0"/>
              <a:t> for sub-constraint lepton asymmetries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6085" y="6505235"/>
            <a:ext cx="43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Johns</a:t>
            </a:r>
            <a:r>
              <a:rPr lang="en-US" sz="1400" dirty="0" smtClean="0"/>
              <a:t>, Mina, Cirigliano, Paris, and Fuller, PRD 2016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gim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3" r="-1688"/>
          <a:stretch/>
        </p:blipFill>
        <p:spPr>
          <a:xfrm>
            <a:off x="147329" y="1030378"/>
            <a:ext cx="4146317" cy="5434313"/>
          </a:xfrm>
        </p:spPr>
      </p:pic>
      <p:sp>
        <p:nvSpPr>
          <p:cNvPr id="5" name="TextBox 4"/>
          <p:cNvSpPr txBox="1"/>
          <p:nvPr/>
        </p:nvSpPr>
        <p:spPr>
          <a:xfrm>
            <a:off x="526085" y="6505235"/>
            <a:ext cx="43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Johns</a:t>
            </a:r>
            <a:r>
              <a:rPr lang="en-US" sz="1400" dirty="0" smtClean="0"/>
              <a:t>, Mina, Cirigliano, Paris, and Fuller, PRD 2016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7029" y="158662"/>
            <a:ext cx="866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calculations have revealed a </a:t>
            </a:r>
            <a:r>
              <a:rPr lang="en-US" sz="2000" dirty="0" smtClean="0">
                <a:solidFill>
                  <a:srgbClr val="FF6600"/>
                </a:solidFill>
              </a:rPr>
              <a:t>menagerie of different behaviors</a:t>
            </a:r>
            <a:r>
              <a:rPr lang="en-US" sz="2000" dirty="0" smtClean="0"/>
              <a:t> for sub-constraint lepton asymmetries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pic>
        <p:nvPicPr>
          <p:cNvPr id="6" name="Picture 5" descr="plot_5e-8_intPz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78" y="2413000"/>
            <a:ext cx="4697032" cy="2596937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1460500" y="5473701"/>
            <a:ext cx="2565400" cy="685800"/>
          </a:xfrm>
          <a:prstGeom prst="donut">
            <a:avLst>
              <a:gd name="adj" fmla="val 11450"/>
            </a:avLst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2126" y="5304424"/>
            <a:ext cx="243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eutrinos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FF0000"/>
                </a:solidFill>
              </a:rPr>
              <a:t>antineutrinos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6126" y="1742746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MSW resonance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6911570" y="2112078"/>
            <a:ext cx="6194" cy="666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206" y="2499659"/>
            <a:ext cx="3810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013" y="4498041"/>
            <a:ext cx="406400" cy="27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413" y="2468282"/>
            <a:ext cx="381000" cy="35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8206" y="4468159"/>
            <a:ext cx="406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gim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3" r="-1688"/>
          <a:stretch/>
        </p:blipFill>
        <p:spPr>
          <a:xfrm>
            <a:off x="147329" y="1030378"/>
            <a:ext cx="4146317" cy="5434313"/>
          </a:xfrm>
        </p:spPr>
      </p:pic>
      <p:sp>
        <p:nvSpPr>
          <p:cNvPr id="8" name="TextBox 7"/>
          <p:cNvSpPr txBox="1"/>
          <p:nvPr/>
        </p:nvSpPr>
        <p:spPr>
          <a:xfrm>
            <a:off x="287029" y="158662"/>
            <a:ext cx="866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calculations have revealed a </a:t>
            </a:r>
            <a:r>
              <a:rPr lang="en-US" sz="2000" dirty="0" smtClean="0">
                <a:solidFill>
                  <a:srgbClr val="FF6600"/>
                </a:solidFill>
              </a:rPr>
              <a:t>menagerie of different behaviors</a:t>
            </a:r>
            <a:r>
              <a:rPr lang="en-US" sz="2000" dirty="0" smtClean="0"/>
              <a:t> for sub-constraint lepton asymmetries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pic>
        <p:nvPicPr>
          <p:cNvPr id="7" name="Picture 6" descr="plot_5e-2_intP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76" y="2414222"/>
            <a:ext cx="4700016" cy="2636187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1282700" y="1955800"/>
            <a:ext cx="2921000" cy="1104900"/>
          </a:xfrm>
          <a:prstGeom prst="donut">
            <a:avLst>
              <a:gd name="adj" fmla="val 6852"/>
            </a:avLst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085" y="6505235"/>
            <a:ext cx="43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Johns</a:t>
            </a:r>
            <a:r>
              <a:rPr lang="en-US" sz="1400" dirty="0" smtClean="0"/>
              <a:t>, Mina, Cirigliano, Paris, and Fuller, PRD 2016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2126" y="5304424"/>
            <a:ext cx="243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eutrinos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FF0000"/>
                </a:solidFill>
              </a:rPr>
              <a:t>antineutrinos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206" y="2499659"/>
            <a:ext cx="381000" cy="27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013" y="4378513"/>
            <a:ext cx="406400" cy="27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413" y="2468282"/>
            <a:ext cx="381000" cy="355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8206" y="4468159"/>
            <a:ext cx="406400" cy="355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53537" y="1707492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MSW resonance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6298981" y="2076824"/>
            <a:ext cx="6194" cy="666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6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gim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3" r="-1688"/>
          <a:stretch/>
        </p:blipFill>
        <p:spPr>
          <a:xfrm>
            <a:off x="147329" y="1030378"/>
            <a:ext cx="4146317" cy="5434313"/>
          </a:xfrm>
        </p:spPr>
      </p:pic>
      <p:sp>
        <p:nvSpPr>
          <p:cNvPr id="8" name="TextBox 7"/>
          <p:cNvSpPr txBox="1"/>
          <p:nvPr/>
        </p:nvSpPr>
        <p:spPr>
          <a:xfrm>
            <a:off x="287029" y="158662"/>
            <a:ext cx="866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calculations have revealed a </a:t>
            </a:r>
            <a:r>
              <a:rPr lang="en-US" sz="2000" dirty="0" smtClean="0">
                <a:solidFill>
                  <a:srgbClr val="FF6600"/>
                </a:solidFill>
              </a:rPr>
              <a:t>menagerie of different behaviors</a:t>
            </a:r>
            <a:r>
              <a:rPr lang="en-US" sz="2000" dirty="0" smtClean="0"/>
              <a:t> for sub-constraint lepton asymmetries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pic>
        <p:nvPicPr>
          <p:cNvPr id="6" name="Picture 5" descr="plot_5e-5_intPz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36" y="2414016"/>
            <a:ext cx="4712110" cy="2596896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1371600" y="3124200"/>
            <a:ext cx="2781300" cy="1015999"/>
          </a:xfrm>
          <a:prstGeom prst="donut">
            <a:avLst>
              <a:gd name="adj" fmla="val 6444"/>
            </a:avLst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085" y="6505235"/>
            <a:ext cx="43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Johns</a:t>
            </a:r>
            <a:r>
              <a:rPr lang="en-US" sz="1400" dirty="0" smtClean="0"/>
              <a:t>, Mina, Cirigliano, Paris, and Fuller, PRD 2016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2126" y="5304424"/>
            <a:ext cx="243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eutrinos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FF0000"/>
                </a:solidFill>
              </a:rPr>
              <a:t>antineutrinos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970" y="2499659"/>
            <a:ext cx="381000" cy="27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970" y="4468159"/>
            <a:ext cx="406400" cy="355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46450" y="1707492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MSW resonance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5891894" y="2076824"/>
            <a:ext cx="6194" cy="666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7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yro_f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5" y="1885911"/>
            <a:ext cx="3693861" cy="4028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2604" y="6128573"/>
            <a:ext cx="2479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Johns </a:t>
            </a:r>
            <a:r>
              <a:rPr lang="en-US" sz="1400" dirty="0" smtClean="0"/>
              <a:t>and Fuller, </a:t>
            </a:r>
            <a:r>
              <a:rPr lang="en-US" sz="1400" dirty="0" smtClean="0"/>
              <a:t>PRD 2018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916" y="161587"/>
            <a:ext cx="4511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Suppression of flavor conversion</a:t>
            </a:r>
            <a:r>
              <a:rPr lang="mr-IN" sz="2200" dirty="0" smtClean="0"/>
              <a:t>…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2486" y="694589"/>
            <a:ext cx="551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is an exact mathematical equivalence</a:t>
            </a:r>
          </a:p>
          <a:p>
            <a:r>
              <a:rPr lang="en-US" sz="2000" dirty="0" smtClean="0"/>
              <a:t>between </a:t>
            </a:r>
            <a:r>
              <a:rPr lang="en-US" sz="2000" dirty="0" smtClean="0">
                <a:solidFill>
                  <a:srgbClr val="FF0000"/>
                </a:solidFill>
              </a:rPr>
              <a:t>astrophysical neutrino flavor evolution</a:t>
            </a:r>
          </a:p>
          <a:p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gyroscopic pendulum motion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1037" y="2554559"/>
            <a:ext cx="4628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 </a:t>
            </a:r>
            <a:r>
              <a:rPr lang="en-US" sz="2000" b="1" dirty="0" smtClean="0"/>
              <a:t>Oscillations in vacuum</a:t>
            </a:r>
          </a:p>
          <a:p>
            <a:pPr lvl="1"/>
            <a:r>
              <a:rPr lang="en-US" sz="2000" b="1" dirty="0"/>
              <a:t>	</a:t>
            </a:r>
            <a:r>
              <a:rPr lang="en-US" sz="2000" b="1" dirty="0" smtClean="0"/>
              <a:t>  </a:t>
            </a:r>
            <a:r>
              <a:rPr lang="en-US" sz="2000" dirty="0" smtClean="0"/>
              <a:t>correspond to the top</a:t>
            </a:r>
          </a:p>
          <a:p>
            <a:pPr lvl="1"/>
            <a:r>
              <a:rPr lang="en-US" sz="2000" b="1" dirty="0"/>
              <a:t>	</a:t>
            </a:r>
            <a:r>
              <a:rPr lang="en-US" sz="2000" b="1" dirty="0" smtClean="0"/>
              <a:t>  swinging like a pendulum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  with gravity set by vacuum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  mixing parameters. 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A lepton asymmetry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corresponds to </a:t>
            </a:r>
            <a:r>
              <a:rPr lang="en-US" sz="2000" b="1" dirty="0" smtClean="0">
                <a:solidFill>
                  <a:srgbClr val="000000"/>
                </a:solidFill>
              </a:rPr>
              <a:t>the spin of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  the top</a:t>
            </a:r>
            <a:r>
              <a:rPr lang="en-US" sz="2000" dirty="0" smtClean="0">
                <a:solidFill>
                  <a:srgbClr val="000000"/>
                </a:solidFill>
              </a:rPr>
              <a:t>, which induces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precession.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6450" y="1758770"/>
            <a:ext cx="24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Hannestad et al., PRD 2006</a:t>
            </a:r>
          </a:p>
          <a:p>
            <a:r>
              <a:rPr lang="en-US" sz="1400" dirty="0" smtClean="0"/>
              <a:t>Duan et al., PRD 2007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906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attleback_in_ac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385" y="2315503"/>
            <a:ext cx="4585385" cy="3439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16" y="161587"/>
            <a:ext cx="4511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Suppression of flavor conversion</a:t>
            </a:r>
            <a:r>
              <a:rPr lang="mr-IN" sz="2200" dirty="0" smtClean="0"/>
              <a:t>…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1037" y="2554559"/>
            <a:ext cx="4628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 </a:t>
            </a:r>
            <a:r>
              <a:rPr lang="en-US" sz="2000" b="1" dirty="0" smtClean="0"/>
              <a:t>Oscillations in vacuum</a:t>
            </a:r>
          </a:p>
          <a:p>
            <a:pPr lvl="1"/>
            <a:r>
              <a:rPr lang="en-US" sz="2000" b="1" dirty="0"/>
              <a:t>	</a:t>
            </a:r>
            <a:r>
              <a:rPr lang="en-US" sz="2000" b="1" dirty="0" smtClean="0"/>
              <a:t>  </a:t>
            </a:r>
            <a:r>
              <a:rPr lang="en-US" sz="2000" dirty="0" smtClean="0"/>
              <a:t>correspond to the top</a:t>
            </a:r>
          </a:p>
          <a:p>
            <a:pPr lvl="1"/>
            <a:r>
              <a:rPr lang="en-US" sz="2000" b="1" dirty="0"/>
              <a:t>	</a:t>
            </a:r>
            <a:r>
              <a:rPr lang="en-US" sz="2000" b="1" dirty="0" smtClean="0"/>
              <a:t>  swinging like a pendulum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  with gravity set by vacuum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  mixing parameters. 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A lepton asymmetry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corresponds to </a:t>
            </a:r>
            <a:r>
              <a:rPr lang="en-US" sz="2000" b="1" dirty="0" smtClean="0">
                <a:solidFill>
                  <a:srgbClr val="000000"/>
                </a:solidFill>
              </a:rPr>
              <a:t>the spin of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  the top</a:t>
            </a:r>
            <a:r>
              <a:rPr lang="en-US" sz="2000" dirty="0" smtClean="0">
                <a:solidFill>
                  <a:srgbClr val="000000"/>
                </a:solidFill>
              </a:rPr>
              <a:t>, which induces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precession.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3529" y="6263393"/>
            <a:ext cx="962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Wikipedia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02486" y="694589"/>
            <a:ext cx="551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is an exact mathematical equivalence</a:t>
            </a:r>
          </a:p>
          <a:p>
            <a:r>
              <a:rPr lang="en-US" sz="2000" dirty="0" smtClean="0"/>
              <a:t>between </a:t>
            </a:r>
            <a:r>
              <a:rPr lang="en-US" sz="2000" dirty="0" smtClean="0">
                <a:solidFill>
                  <a:srgbClr val="FF0000"/>
                </a:solidFill>
              </a:rPr>
              <a:t>astrophysical neutrino flavor evolution</a:t>
            </a:r>
          </a:p>
          <a:p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gyroscopic pendulum motion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06450" y="1758770"/>
            <a:ext cx="24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Hannestad et al., PRD 2006</a:t>
            </a:r>
          </a:p>
          <a:p>
            <a:r>
              <a:rPr lang="en-US" sz="1400" dirty="0" smtClean="0"/>
              <a:t>Duan et al., PRD 2007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761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008" y="2688481"/>
            <a:ext cx="35204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happens at MSW?</a:t>
            </a:r>
          </a:p>
          <a:p>
            <a:endParaRPr lang="en-US" sz="2400" dirty="0"/>
          </a:p>
          <a:p>
            <a:r>
              <a:rPr lang="en-US" sz="2400" b="1" dirty="0"/>
              <a:t>N</a:t>
            </a:r>
            <a:r>
              <a:rPr lang="en-US" sz="2400" b="1" dirty="0" smtClean="0"/>
              <a:t>onadiabaticity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714" y="1272075"/>
            <a:ext cx="2463800" cy="359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7918" y="3521225"/>
            <a:ext cx="155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dsc.utrgv.edu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4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1247" y="5584841"/>
            <a:ext cx="68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explains the minimal-transformation regime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0707" y="2272847"/>
            <a:ext cx="466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</a:t>
            </a:r>
            <a:r>
              <a:rPr lang="en-US" sz="2200" baseline="-25000" dirty="0" smtClean="0"/>
              <a:t>z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" y="1763059"/>
            <a:ext cx="8942293" cy="2998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7034" y="2086167"/>
            <a:ext cx="952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</a:t>
            </a:r>
          </a:p>
          <a:p>
            <a:pPr algn="ctr"/>
            <a:r>
              <a:rPr lang="en-US" sz="2200" dirty="0" smtClean="0"/>
              <a:t>(MeV)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8325" y="1365334"/>
            <a:ext cx="1729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Log</a:t>
            </a:r>
            <a:r>
              <a:rPr lang="en-US" sz="2200" baseline="-25000" dirty="0" smtClean="0"/>
              <a:t>10</a:t>
            </a:r>
            <a:r>
              <a:rPr lang="en-US" sz="2200" dirty="0" smtClean="0"/>
              <a:t>[</a:t>
            </a:r>
            <a:r>
              <a:rPr lang="en-US" sz="2200" dirty="0" smtClean="0"/>
              <a:t>ω</a:t>
            </a:r>
            <a:r>
              <a:rPr lang="en-US" sz="2200" baseline="-25000" dirty="0" smtClean="0"/>
              <a:t>eff</a:t>
            </a:r>
            <a:r>
              <a:rPr lang="en-US" sz="2200" dirty="0" smtClean="0"/>
              <a:t>/H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923592" y="4800665"/>
            <a:ext cx="446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η</a:t>
            </a:r>
            <a:r>
              <a:rPr lang="en-US" sz="2200" baseline="-25000" dirty="0" smtClean="0"/>
              <a:t>e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706401" y="4540856"/>
            <a:ext cx="952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</a:t>
            </a:r>
          </a:p>
          <a:p>
            <a:pPr algn="ctr"/>
            <a:r>
              <a:rPr lang="en-US" sz="2200" dirty="0" smtClean="0"/>
              <a:t>(MeV)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585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035" y="369505"/>
            <a:ext cx="585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ω</a:t>
            </a:r>
            <a:r>
              <a:rPr lang="en-US" sz="2400" baseline="-25000" dirty="0" smtClean="0"/>
              <a:t>eff</a:t>
            </a:r>
            <a:r>
              <a:rPr lang="en-US" sz="2400" dirty="0" smtClean="0"/>
              <a:t> phenomenon might also apply to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compact-object environments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7525" y="2216843"/>
            <a:ext cx="1793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</a:t>
            </a:r>
          </a:p>
          <a:p>
            <a:endParaRPr lang="en-US" sz="2400" dirty="0"/>
          </a:p>
          <a:p>
            <a:r>
              <a:rPr lang="en-US" sz="2400" dirty="0" smtClean="0"/>
              <a:t>O-Ne-Mg</a:t>
            </a:r>
          </a:p>
          <a:p>
            <a:r>
              <a:rPr lang="en-US" sz="2400" dirty="0" smtClean="0"/>
              <a:t>supernovae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54" y="1087765"/>
            <a:ext cx="6404135" cy="4221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9445" y="1227747"/>
            <a:ext cx="3008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Lunardini, Muller, Janka, PRD 2008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35441" y="5320652"/>
            <a:ext cx="200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SNe (canonical)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5441" y="5983176"/>
            <a:ext cx="209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EU (asymmetric)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4507" y="6051601"/>
            <a:ext cx="663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(e.g.)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165" y="5335593"/>
            <a:ext cx="4037539" cy="434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165" y="5983176"/>
            <a:ext cx="4037539" cy="4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8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5518"/>
            <a:ext cx="5791200" cy="1371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357" y="1658473"/>
            <a:ext cx="723787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Lepton asymmetries are associated with </a:t>
            </a:r>
            <a:r>
              <a:rPr lang="en-US" sz="2000" b="1" dirty="0" smtClean="0"/>
              <a:t>a rich array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of flavor phenomena</a:t>
            </a:r>
            <a:r>
              <a:rPr lang="en-US" sz="2000" dirty="0" smtClean="0"/>
              <a:t>.  This talk emphasized a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new one, which can </a:t>
            </a:r>
            <a:r>
              <a:rPr lang="en-US" sz="2000" b="1" dirty="0" smtClean="0"/>
              <a:t>suppress resonant flavor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conversion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Ongoing project: </a:t>
            </a:r>
            <a:r>
              <a:rPr lang="en-US" sz="2000" dirty="0"/>
              <a:t>R</a:t>
            </a:r>
            <a:r>
              <a:rPr lang="en-US" sz="2000" dirty="0" smtClean="0"/>
              <a:t>ealistic coupling of </a:t>
            </a:r>
            <a:r>
              <a:rPr lang="en-US" sz="2000" b="1" dirty="0" smtClean="0"/>
              <a:t>neutrinos, nuclides,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and plasma</a:t>
            </a:r>
            <a:r>
              <a:rPr lang="en-US" sz="2000" dirty="0" smtClean="0"/>
              <a:t> over the weak-decoupling / BBN epoch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	</a:t>
            </a:r>
            <a:r>
              <a:rPr lang="en-US" sz="1600" dirty="0" smtClean="0"/>
              <a:t>(Building on Grohs et al., PRD 2016.)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Open questions: </a:t>
            </a:r>
            <a:r>
              <a:rPr lang="en-US" sz="2000" dirty="0" smtClean="0"/>
              <a:t>How does this relate to </a:t>
            </a:r>
            <a:r>
              <a:rPr lang="en-US" sz="2000" b="1" dirty="0" smtClean="0"/>
              <a:t>c</a:t>
            </a:r>
            <a:r>
              <a:rPr lang="en-US" sz="2000" b="1" dirty="0" smtClean="0"/>
              <a:t>ompact objects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Or to </a:t>
            </a:r>
            <a:r>
              <a:rPr lang="en-US" sz="2000" b="1" dirty="0" smtClean="0"/>
              <a:t>flavor instabilities</a:t>
            </a:r>
            <a:r>
              <a:rPr lang="en-US" sz="2000" dirty="0" smtClean="0"/>
              <a:t>? </a:t>
            </a:r>
            <a:r>
              <a:rPr lang="en-US" sz="1600" dirty="0" smtClean="0"/>
              <a:t>(e.g., Shalgar </a:t>
            </a:r>
            <a:r>
              <a:rPr lang="en-US" sz="1600" dirty="0"/>
              <a:t>et al., </a:t>
            </a:r>
            <a:r>
              <a:rPr lang="en-US" sz="1600" dirty="0" smtClean="0"/>
              <a:t>PLB 2017.</a:t>
            </a:r>
            <a:r>
              <a:rPr lang="en-US" sz="1600" dirty="0"/>
              <a:t>)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4586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69" y="-299494"/>
            <a:ext cx="5791200" cy="1371600"/>
          </a:xfrm>
        </p:spPr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006"/>
            <a:ext cx="7620000" cy="4373563"/>
          </a:xfrm>
        </p:spPr>
        <p:txBody>
          <a:bodyPr/>
          <a:lstStyle/>
          <a:p>
            <a:pPr algn="ctr"/>
            <a:r>
              <a:rPr lang="en-US" sz="2400" b="0" dirty="0" smtClean="0"/>
              <a:t>George Fuller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b="0" dirty="0" smtClean="0"/>
              <a:t>Vincenzo Cirigliano &amp; Mark Paris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400" b="0" dirty="0" smtClean="0"/>
              <a:t>Mattia Mina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69" y="2231324"/>
            <a:ext cx="2162704" cy="410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88" y="3516318"/>
            <a:ext cx="2590248" cy="938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301" y="5294245"/>
            <a:ext cx="5054900" cy="8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3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349" y="657351"/>
            <a:ext cx="325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BBN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CMB</a:t>
            </a:r>
            <a:r>
              <a:rPr lang="en-US" dirty="0" smtClean="0"/>
              <a:t> agree on the </a:t>
            </a:r>
            <a:r>
              <a:rPr lang="en-US" b="1" dirty="0" smtClean="0"/>
              <a:t>baryon asymmetry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3" y="1467330"/>
            <a:ext cx="2912641" cy="7074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pic>
        <p:nvPicPr>
          <p:cNvPr id="12" name="Picture 11" descr="schram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48149"/>
            <a:ext cx="4629237" cy="59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349" y="657351"/>
            <a:ext cx="325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BBN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CMB</a:t>
            </a:r>
            <a:r>
              <a:rPr lang="en-US" dirty="0" smtClean="0"/>
              <a:t> agree on the </a:t>
            </a:r>
            <a:r>
              <a:rPr lang="en-US" b="1" dirty="0" smtClean="0"/>
              <a:t>baryon asymmetry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3" y="1467330"/>
            <a:ext cx="2912641" cy="707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535" y="2733748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about the </a:t>
            </a:r>
            <a:r>
              <a:rPr lang="en-US" b="1" dirty="0" smtClean="0"/>
              <a:t>lepton</a:t>
            </a:r>
          </a:p>
          <a:p>
            <a:r>
              <a:rPr lang="en-US" b="1" dirty="0" smtClean="0"/>
              <a:t>asymmetry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31" y="3574340"/>
            <a:ext cx="2063610" cy="722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pic>
        <p:nvPicPr>
          <p:cNvPr id="12" name="Picture 11" descr="schram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48149"/>
            <a:ext cx="4629237" cy="59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5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349" y="657351"/>
            <a:ext cx="325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BBN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CMB</a:t>
            </a:r>
            <a:r>
              <a:rPr lang="en-US" dirty="0" smtClean="0"/>
              <a:t> agree on the </a:t>
            </a:r>
            <a:r>
              <a:rPr lang="en-US" b="1" dirty="0" smtClean="0"/>
              <a:t>baryon asymmetry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3" y="1467330"/>
            <a:ext cx="2912641" cy="707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535" y="2733748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about the </a:t>
            </a:r>
            <a:r>
              <a:rPr lang="en-US" b="1" dirty="0" smtClean="0"/>
              <a:t>lepton</a:t>
            </a:r>
          </a:p>
          <a:p>
            <a:r>
              <a:rPr lang="en-US" b="1" dirty="0" smtClean="0"/>
              <a:t>asymmetry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31" y="3574340"/>
            <a:ext cx="2063610" cy="722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pic>
        <p:nvPicPr>
          <p:cNvPr id="12" name="Picture 11" descr="schram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9" y="48149"/>
            <a:ext cx="4629237" cy="5951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365" y="4763242"/>
            <a:ext cx="355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constraint on lepton number</a:t>
            </a:r>
          </a:p>
          <a:p>
            <a:r>
              <a:rPr lang="en-US" dirty="0" smtClean="0"/>
              <a:t>is </a:t>
            </a:r>
            <a:r>
              <a:rPr lang="en-US" b="1" dirty="0" smtClean="0"/>
              <a:t>orders of magnitude weaker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412" y="5571164"/>
            <a:ext cx="2389378" cy="4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9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349" y="657351"/>
            <a:ext cx="325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BBN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CMB</a:t>
            </a:r>
            <a:r>
              <a:rPr lang="en-US" dirty="0" smtClean="0"/>
              <a:t> agree on the </a:t>
            </a:r>
            <a:r>
              <a:rPr lang="en-US" b="1" dirty="0" smtClean="0"/>
              <a:t>baryon asymmetry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3" y="1467330"/>
            <a:ext cx="2912641" cy="707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535" y="2733748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about the </a:t>
            </a:r>
            <a:r>
              <a:rPr lang="en-US" b="1" dirty="0" smtClean="0"/>
              <a:t>lepton</a:t>
            </a:r>
          </a:p>
          <a:p>
            <a:r>
              <a:rPr lang="en-US" b="1" dirty="0" smtClean="0"/>
              <a:t>asymmetry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31" y="3574340"/>
            <a:ext cx="2063610" cy="722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365" y="4763242"/>
            <a:ext cx="355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constraint on lepton number</a:t>
            </a:r>
          </a:p>
          <a:p>
            <a:r>
              <a:rPr lang="en-US" dirty="0" smtClean="0"/>
              <a:t>is </a:t>
            </a:r>
            <a:r>
              <a:rPr lang="en-US" b="1" dirty="0" smtClean="0"/>
              <a:t>orders of magnitude weaker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412" y="5571164"/>
            <a:ext cx="2389378" cy="40989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70218" y="1766419"/>
            <a:ext cx="4795289" cy="17742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26" y="2035285"/>
            <a:ext cx="318855" cy="21257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87927" y="3288580"/>
            <a:ext cx="2499894" cy="0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30" y="3136655"/>
            <a:ext cx="283923" cy="215388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4587927" y="2147582"/>
            <a:ext cx="2085473" cy="681794"/>
          </a:xfrm>
          <a:custGeom>
            <a:avLst/>
            <a:gdLst>
              <a:gd name="connsiteX0" fmla="*/ 0 w 2085473"/>
              <a:gd name="connsiteY0" fmla="*/ 0 h 681794"/>
              <a:gd name="connsiteX1" fmla="*/ 374316 w 2085473"/>
              <a:gd name="connsiteY1" fmla="*/ 681789 h 681794"/>
              <a:gd name="connsiteX2" fmla="*/ 695158 w 2085473"/>
              <a:gd name="connsiteY2" fmla="*/ 13368 h 681794"/>
              <a:gd name="connsiteX3" fmla="*/ 975894 w 2085473"/>
              <a:gd name="connsiteY3" fmla="*/ 681789 h 681794"/>
              <a:gd name="connsiteX4" fmla="*/ 1296737 w 2085473"/>
              <a:gd name="connsiteY4" fmla="*/ 26737 h 681794"/>
              <a:gd name="connsiteX5" fmla="*/ 1550737 w 2085473"/>
              <a:gd name="connsiteY5" fmla="*/ 655052 h 681794"/>
              <a:gd name="connsiteX6" fmla="*/ 1831473 w 2085473"/>
              <a:gd name="connsiteY6" fmla="*/ 13368 h 681794"/>
              <a:gd name="connsiteX7" fmla="*/ 2085473 w 2085473"/>
              <a:gd name="connsiteY7" fmla="*/ 508000 h 68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73" h="681794">
                <a:moveTo>
                  <a:pt x="0" y="0"/>
                </a:moveTo>
                <a:cubicBezTo>
                  <a:pt x="129228" y="339780"/>
                  <a:pt x="258456" y="679561"/>
                  <a:pt x="374316" y="681789"/>
                </a:cubicBezTo>
                <a:cubicBezTo>
                  <a:pt x="490176" y="684017"/>
                  <a:pt x="594895" y="13368"/>
                  <a:pt x="695158" y="13368"/>
                </a:cubicBezTo>
                <a:cubicBezTo>
                  <a:pt x="795421" y="13368"/>
                  <a:pt x="875631" y="679561"/>
                  <a:pt x="975894" y="681789"/>
                </a:cubicBezTo>
                <a:cubicBezTo>
                  <a:pt x="1076157" y="684017"/>
                  <a:pt x="1200930" y="31193"/>
                  <a:pt x="1296737" y="26737"/>
                </a:cubicBezTo>
                <a:cubicBezTo>
                  <a:pt x="1392544" y="22281"/>
                  <a:pt x="1461614" y="657280"/>
                  <a:pt x="1550737" y="655052"/>
                </a:cubicBezTo>
                <a:cubicBezTo>
                  <a:pt x="1639860" y="652824"/>
                  <a:pt x="1742350" y="37877"/>
                  <a:pt x="1831473" y="13368"/>
                </a:cubicBezTo>
                <a:cubicBezTo>
                  <a:pt x="1920596" y="-11141"/>
                  <a:pt x="2085473" y="508000"/>
                  <a:pt x="2085473" y="508000"/>
                </a:cubicBezTo>
              </a:path>
            </a:pathLst>
          </a:custGeom>
          <a:ln>
            <a:solidFill>
              <a:srgbClr val="5FF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87927" y="2147585"/>
            <a:ext cx="2499894" cy="0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6768" y="2147582"/>
            <a:ext cx="0" cy="114099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6753608" y="2615477"/>
            <a:ext cx="280737" cy="6456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34345" y="2588741"/>
            <a:ext cx="17873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Prob. that neutrino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is in sterile state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696" y="442192"/>
            <a:ext cx="4047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numbers much larger than the</a:t>
            </a:r>
          </a:p>
          <a:p>
            <a:r>
              <a:rPr lang="en-US" dirty="0" smtClean="0"/>
              <a:t>baryon asymmetry are utilized in a</a:t>
            </a:r>
          </a:p>
          <a:p>
            <a:r>
              <a:rPr lang="en-US" dirty="0" smtClean="0"/>
              <a:t>viable production scenario for </a:t>
            </a:r>
            <a:r>
              <a:rPr lang="en-US" b="1" dirty="0" smtClean="0">
                <a:solidFill>
                  <a:srgbClr val="660066"/>
                </a:solidFill>
              </a:rPr>
              <a:t>sterile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neutrino dark matter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1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349" y="657351"/>
            <a:ext cx="325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BBN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CMB</a:t>
            </a:r>
            <a:r>
              <a:rPr lang="en-US" dirty="0" smtClean="0"/>
              <a:t> agree on the </a:t>
            </a:r>
            <a:r>
              <a:rPr lang="en-US" b="1" dirty="0" smtClean="0"/>
              <a:t>baryon asymmetry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3" y="1467330"/>
            <a:ext cx="2912641" cy="707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535" y="2733748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about the </a:t>
            </a:r>
            <a:r>
              <a:rPr lang="en-US" b="1" dirty="0" smtClean="0"/>
              <a:t>lepton</a:t>
            </a:r>
          </a:p>
          <a:p>
            <a:r>
              <a:rPr lang="en-US" b="1" dirty="0" smtClean="0"/>
              <a:t>asymmetry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31" y="3574340"/>
            <a:ext cx="2063610" cy="722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365" y="4763242"/>
            <a:ext cx="355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constraint on lepton number</a:t>
            </a:r>
          </a:p>
          <a:p>
            <a:r>
              <a:rPr lang="en-US" dirty="0" smtClean="0"/>
              <a:t>is </a:t>
            </a:r>
            <a:r>
              <a:rPr lang="en-US" b="1" dirty="0" smtClean="0"/>
              <a:t>orders of magnitude weaker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412" y="5571164"/>
            <a:ext cx="2389378" cy="40989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70218" y="1766419"/>
            <a:ext cx="4795289" cy="17742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26" y="2035285"/>
            <a:ext cx="318855" cy="21257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87927" y="3288580"/>
            <a:ext cx="2499894" cy="0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30" y="3136655"/>
            <a:ext cx="283923" cy="215388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4587927" y="2147582"/>
            <a:ext cx="2085473" cy="681794"/>
          </a:xfrm>
          <a:custGeom>
            <a:avLst/>
            <a:gdLst>
              <a:gd name="connsiteX0" fmla="*/ 0 w 2085473"/>
              <a:gd name="connsiteY0" fmla="*/ 0 h 681794"/>
              <a:gd name="connsiteX1" fmla="*/ 374316 w 2085473"/>
              <a:gd name="connsiteY1" fmla="*/ 681789 h 681794"/>
              <a:gd name="connsiteX2" fmla="*/ 695158 w 2085473"/>
              <a:gd name="connsiteY2" fmla="*/ 13368 h 681794"/>
              <a:gd name="connsiteX3" fmla="*/ 975894 w 2085473"/>
              <a:gd name="connsiteY3" fmla="*/ 681789 h 681794"/>
              <a:gd name="connsiteX4" fmla="*/ 1296737 w 2085473"/>
              <a:gd name="connsiteY4" fmla="*/ 26737 h 681794"/>
              <a:gd name="connsiteX5" fmla="*/ 1550737 w 2085473"/>
              <a:gd name="connsiteY5" fmla="*/ 655052 h 681794"/>
              <a:gd name="connsiteX6" fmla="*/ 1831473 w 2085473"/>
              <a:gd name="connsiteY6" fmla="*/ 13368 h 681794"/>
              <a:gd name="connsiteX7" fmla="*/ 2085473 w 2085473"/>
              <a:gd name="connsiteY7" fmla="*/ 508000 h 68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73" h="681794">
                <a:moveTo>
                  <a:pt x="0" y="0"/>
                </a:moveTo>
                <a:cubicBezTo>
                  <a:pt x="129228" y="339780"/>
                  <a:pt x="258456" y="679561"/>
                  <a:pt x="374316" y="681789"/>
                </a:cubicBezTo>
                <a:cubicBezTo>
                  <a:pt x="490176" y="684017"/>
                  <a:pt x="594895" y="13368"/>
                  <a:pt x="695158" y="13368"/>
                </a:cubicBezTo>
                <a:cubicBezTo>
                  <a:pt x="795421" y="13368"/>
                  <a:pt x="875631" y="679561"/>
                  <a:pt x="975894" y="681789"/>
                </a:cubicBezTo>
                <a:cubicBezTo>
                  <a:pt x="1076157" y="684017"/>
                  <a:pt x="1200930" y="31193"/>
                  <a:pt x="1296737" y="26737"/>
                </a:cubicBezTo>
                <a:cubicBezTo>
                  <a:pt x="1392544" y="22281"/>
                  <a:pt x="1461614" y="657280"/>
                  <a:pt x="1550737" y="655052"/>
                </a:cubicBezTo>
                <a:cubicBezTo>
                  <a:pt x="1639860" y="652824"/>
                  <a:pt x="1742350" y="37877"/>
                  <a:pt x="1831473" y="13368"/>
                </a:cubicBezTo>
                <a:cubicBezTo>
                  <a:pt x="1920596" y="-11141"/>
                  <a:pt x="2085473" y="508000"/>
                  <a:pt x="2085473" y="508000"/>
                </a:cubicBezTo>
              </a:path>
            </a:pathLst>
          </a:custGeom>
          <a:ln>
            <a:solidFill>
              <a:srgbClr val="5FF9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87927" y="2147585"/>
            <a:ext cx="2499894" cy="0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6768" y="2147582"/>
            <a:ext cx="0" cy="114099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6753608" y="2615477"/>
            <a:ext cx="280737" cy="6456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34345" y="2588741"/>
            <a:ext cx="17873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Prob. that neutrino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is in sterile state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696" y="442192"/>
            <a:ext cx="4047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numbers much larger than the</a:t>
            </a:r>
          </a:p>
          <a:p>
            <a:r>
              <a:rPr lang="en-US" dirty="0" smtClean="0"/>
              <a:t>baryon asymmetry are utilized in a</a:t>
            </a:r>
          </a:p>
          <a:p>
            <a:r>
              <a:rPr lang="en-US" dirty="0" smtClean="0"/>
              <a:t>viable production scenario for </a:t>
            </a:r>
            <a:r>
              <a:rPr lang="en-US" b="1" dirty="0" smtClean="0">
                <a:solidFill>
                  <a:srgbClr val="660066"/>
                </a:solidFill>
              </a:rPr>
              <a:t>sterile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neutrino dark matter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2033" y="4110633"/>
            <a:ext cx="1244050" cy="1920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879" y="540957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baryon</a:t>
            </a:r>
          </a:p>
          <a:p>
            <a:pPr algn="ctr"/>
            <a:r>
              <a:rPr lang="en-US" b="1" dirty="0" smtClean="0"/>
              <a:t>asymmetry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88365" y="4399032"/>
            <a:ext cx="1878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Standard</a:t>
            </a:r>
          </a:p>
          <a:p>
            <a:r>
              <a:rPr lang="en-US" dirty="0" smtClean="0"/>
              <a:t>Model</a:t>
            </a:r>
            <a:r>
              <a:rPr lang="en-US" dirty="0"/>
              <a:t> </a:t>
            </a:r>
            <a:r>
              <a:rPr lang="en-US" dirty="0" smtClean="0"/>
              <a:t>struggles;</a:t>
            </a:r>
          </a:p>
          <a:p>
            <a:r>
              <a:rPr lang="en-US" b="1" dirty="0" smtClean="0"/>
              <a:t>leptogenesis</a:t>
            </a:r>
            <a:r>
              <a:rPr lang="en-US" dirty="0" smtClean="0"/>
              <a:t> is</a:t>
            </a:r>
          </a:p>
          <a:p>
            <a:r>
              <a:rPr lang="en-US" dirty="0" smtClean="0"/>
              <a:t>promising.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6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493" y="699753"/>
            <a:ext cx="4211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lepton number </a:t>
            </a:r>
            <a:r>
              <a:rPr lang="en-US" sz="2000" b="1" dirty="0" smtClean="0"/>
              <a:t>modifies the way</a:t>
            </a:r>
          </a:p>
          <a:p>
            <a:r>
              <a:rPr lang="en-US" sz="2000" b="1" dirty="0" smtClean="0"/>
              <a:t>neutrino flavor evolves</a:t>
            </a:r>
            <a:r>
              <a:rPr lang="en-US" sz="2000" dirty="0" smtClean="0"/>
              <a:t>.</a:t>
            </a:r>
          </a:p>
          <a:p>
            <a:r>
              <a:rPr lang="en-US" sz="1600" dirty="0" smtClean="0"/>
              <a:t>(See next slide.)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65012" y="2397267"/>
            <a:ext cx="43175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Moreover, </a:t>
            </a:r>
            <a:r>
              <a:rPr lang="en-US" sz="2000" b="1" dirty="0" smtClean="0">
                <a:solidFill>
                  <a:srgbClr val="0000FF"/>
                </a:solidFill>
              </a:rPr>
              <a:t>BBN</a:t>
            </a:r>
            <a:r>
              <a:rPr lang="en-US" sz="2000" dirty="0" smtClean="0"/>
              <a:t> is </a:t>
            </a:r>
            <a:r>
              <a:rPr lang="en-US" sz="2000" b="1" dirty="0" smtClean="0"/>
              <a:t>sensitive to both</a:t>
            </a:r>
          </a:p>
          <a:p>
            <a:r>
              <a:rPr lang="en-US" sz="2000" b="1" dirty="0" smtClean="0"/>
              <a:t>lepton number and flavor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An asymmetry drives a faster</a:t>
            </a:r>
          </a:p>
          <a:p>
            <a:r>
              <a:rPr lang="en-US" sz="2000" dirty="0" smtClean="0"/>
              <a:t>       expansion rate.</a:t>
            </a:r>
          </a:p>
          <a:p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50" y="4393330"/>
            <a:ext cx="3017520" cy="359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50" y="4777684"/>
            <a:ext cx="3017520" cy="455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550" y="5379016"/>
            <a:ext cx="3017520" cy="35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468" y="2967920"/>
            <a:ext cx="25456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Lunardini &amp; Smirnov 2001</a:t>
            </a:r>
          </a:p>
          <a:p>
            <a:r>
              <a:rPr lang="en-US" sz="1600" dirty="0" smtClean="0"/>
              <a:t>Dolgov et al. 2002</a:t>
            </a:r>
          </a:p>
          <a:p>
            <a:r>
              <a:rPr lang="en-US" sz="1600" dirty="0" smtClean="0"/>
              <a:t>Abazajian et al. 2002</a:t>
            </a:r>
          </a:p>
          <a:p>
            <a:r>
              <a:rPr lang="en-US" sz="1600" dirty="0" smtClean="0"/>
              <a:t>Wong 2002</a:t>
            </a:r>
          </a:p>
          <a:p>
            <a:r>
              <a:rPr lang="en-US" sz="1600" dirty="0" smtClean="0"/>
              <a:t>Pastor et al. 2009</a:t>
            </a:r>
          </a:p>
          <a:p>
            <a:r>
              <a:rPr lang="en-US" sz="1600" dirty="0" smtClean="0"/>
              <a:t>Gava &amp; Volpe 2010</a:t>
            </a:r>
          </a:p>
          <a:p>
            <a:r>
              <a:rPr lang="en-US" sz="1600" dirty="0" smtClean="0"/>
              <a:t>Mangano et al. 2011</a:t>
            </a:r>
          </a:p>
          <a:p>
            <a:r>
              <a:rPr lang="en-US" sz="1600" dirty="0" smtClean="0"/>
              <a:t>Mangano et al. 2012</a:t>
            </a:r>
          </a:p>
          <a:p>
            <a:r>
              <a:rPr lang="en-US" sz="1600" dirty="0" smtClean="0"/>
              <a:t>Castorina et al.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004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89778" y="983251"/>
            <a:ext cx="8690327" cy="3922099"/>
          </a:xfrm>
          <a:prstGeom prst="round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5090120" y="5031931"/>
            <a:ext cx="2064605" cy="969762"/>
          </a:xfrm>
          <a:prstGeom prst="wedgeEllipseCallout">
            <a:avLst>
              <a:gd name="adj1" fmla="val -30534"/>
              <a:gd name="adj2" fmla="val 6536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Lepton asymmetry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4790" y="6090155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Luke Johns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776" y="6541288"/>
            <a:ext cx="1188976" cy="225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010" y="140814"/>
            <a:ext cx="567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Neutrinos oscillate even in vacuum.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But things get more interesting in medium</a:t>
            </a:r>
            <a:r>
              <a:rPr lang="mr-IN" sz="2200" dirty="0" smtClean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63" y="1683454"/>
            <a:ext cx="426757" cy="284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472870" y="1825113"/>
            <a:ext cx="11144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43389" y="1825113"/>
            <a:ext cx="11144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7-Point Star 9"/>
          <p:cNvSpPr/>
          <p:nvPr/>
        </p:nvSpPr>
        <p:spPr>
          <a:xfrm>
            <a:off x="2561402" y="1683454"/>
            <a:ext cx="307905" cy="284505"/>
          </a:xfrm>
          <a:prstGeom prst="star7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197" y="1100405"/>
            <a:ext cx="510587" cy="482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42" y="1683454"/>
            <a:ext cx="426757" cy="2845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082249" y="1825113"/>
            <a:ext cx="11144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7-Point Star 13"/>
          <p:cNvSpPr/>
          <p:nvPr/>
        </p:nvSpPr>
        <p:spPr>
          <a:xfrm>
            <a:off x="6170781" y="1683454"/>
            <a:ext cx="307905" cy="284505"/>
          </a:xfrm>
          <a:prstGeom prst="star7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76" y="1100405"/>
            <a:ext cx="510587" cy="482221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6478687" y="1866421"/>
            <a:ext cx="1051210" cy="5193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02" y="1967959"/>
            <a:ext cx="2540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494" y="1967959"/>
            <a:ext cx="2540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229" y="1967959"/>
            <a:ext cx="25400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737" y="1582626"/>
            <a:ext cx="355600" cy="469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36566" y="2597904"/>
            <a:ext cx="1458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“coherent”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7448" y="2597904"/>
            <a:ext cx="1690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“incoherent”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8171" y="3123607"/>
            <a:ext cx="1092200" cy="406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9476" y="3060107"/>
            <a:ext cx="1092200" cy="520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829" y="4277639"/>
            <a:ext cx="5435600" cy="4826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456617" y="3504091"/>
            <a:ext cx="1509005" cy="695800"/>
          </a:xfrm>
          <a:prstGeom prst="straightConnector1">
            <a:avLst/>
          </a:prstGeom>
          <a:ln>
            <a:solidFill>
              <a:srgbClr val="DC3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04604" y="3668573"/>
            <a:ext cx="173902" cy="518360"/>
          </a:xfrm>
          <a:prstGeom prst="straightConnector1">
            <a:avLst/>
          </a:prstGeom>
          <a:ln>
            <a:solidFill>
              <a:srgbClr val="DC3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1375" y="5031931"/>
            <a:ext cx="2850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6600"/>
                </a:solidFill>
              </a:rPr>
              <a:t>coherent term </a:t>
            </a:r>
            <a:r>
              <a:rPr lang="en-US" dirty="0" smtClean="0"/>
              <a:t>is like a</a:t>
            </a:r>
          </a:p>
          <a:p>
            <a:r>
              <a:rPr lang="en-US" dirty="0" smtClean="0"/>
              <a:t>nonlinear, matrix-structured</a:t>
            </a:r>
          </a:p>
          <a:p>
            <a:r>
              <a:rPr lang="en-US" dirty="0" smtClean="0"/>
              <a:t>index of refraction: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1089" y="6001693"/>
            <a:ext cx="3097167" cy="7287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4349" y="2736941"/>
            <a:ext cx="1419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dominates at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low</a:t>
            </a:r>
            <a:r>
              <a:rPr lang="en-US" dirty="0" smtClean="0">
                <a:solidFill>
                  <a:srgbClr val="0000FF"/>
                </a:solidFill>
              </a:rPr>
              <a:t> temp.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31915" y="2736941"/>
            <a:ext cx="1419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dominates at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high</a:t>
            </a:r>
            <a:r>
              <a:rPr lang="en-US" dirty="0" smtClean="0">
                <a:solidFill>
                  <a:srgbClr val="0000FF"/>
                </a:solidFill>
              </a:rPr>
              <a:t> temp.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9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7786</TotalTime>
  <Words>644</Words>
  <Application>Microsoft Macintosh PowerPoint</Application>
  <PresentationFormat>On-screen Show (4:3)</PresentationFormat>
  <Paragraphs>180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Neutrino flavor transformation and the cosmic lepton asymmetry</vt:lpstr>
      <vt:lpstr>collaborators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Johns</dc:creator>
  <cp:lastModifiedBy>Luke Johns</cp:lastModifiedBy>
  <cp:revision>62</cp:revision>
  <dcterms:created xsi:type="dcterms:W3CDTF">2017-06-16T17:45:45Z</dcterms:created>
  <dcterms:modified xsi:type="dcterms:W3CDTF">2018-05-22T02:21:22Z</dcterms:modified>
</cp:coreProperties>
</file>