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39"/>
  </p:notesMasterIdLst>
  <p:sldIdLst>
    <p:sldId id="778" r:id="rId3"/>
    <p:sldId id="831" r:id="rId4"/>
    <p:sldId id="900" r:id="rId5"/>
    <p:sldId id="927" r:id="rId6"/>
    <p:sldId id="928" r:id="rId7"/>
    <p:sldId id="929" r:id="rId8"/>
    <p:sldId id="905" r:id="rId9"/>
    <p:sldId id="836" r:id="rId10"/>
    <p:sldId id="948" r:id="rId11"/>
    <p:sldId id="941" r:id="rId12"/>
    <p:sldId id="906" r:id="rId13"/>
    <p:sldId id="907" r:id="rId14"/>
    <p:sldId id="909" r:id="rId15"/>
    <p:sldId id="917" r:id="rId16"/>
    <p:sldId id="919" r:id="rId17"/>
    <p:sldId id="918" r:id="rId18"/>
    <p:sldId id="916" r:id="rId19"/>
    <p:sldId id="935" r:id="rId20"/>
    <p:sldId id="943" r:id="rId21"/>
    <p:sldId id="942" r:id="rId22"/>
    <p:sldId id="921" r:id="rId23"/>
    <p:sldId id="939" r:id="rId24"/>
    <p:sldId id="924" r:id="rId25"/>
    <p:sldId id="911" r:id="rId26"/>
    <p:sldId id="925" r:id="rId27"/>
    <p:sldId id="926" r:id="rId28"/>
    <p:sldId id="912" r:id="rId29"/>
    <p:sldId id="913" r:id="rId30"/>
    <p:sldId id="940" r:id="rId31"/>
    <p:sldId id="915" r:id="rId32"/>
    <p:sldId id="885" r:id="rId33"/>
    <p:sldId id="936" r:id="rId34"/>
    <p:sldId id="949" r:id="rId35"/>
    <p:sldId id="950" r:id="rId36"/>
    <p:sldId id="938" r:id="rId37"/>
    <p:sldId id="92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FFF5"/>
    <a:srgbClr val="0432FF"/>
    <a:srgbClr val="5457FF"/>
    <a:srgbClr val="F400FF"/>
    <a:srgbClr val="4A7EBB"/>
    <a:srgbClr val="FFFF00"/>
    <a:srgbClr val="FF0000"/>
    <a:srgbClr val="21FFF0"/>
    <a:srgbClr val="B53511"/>
    <a:srgbClr val="C31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58" autoAdjust="0"/>
    <p:restoredTop sz="89857" autoAdjust="0"/>
  </p:normalViewPr>
  <p:slideViewPr>
    <p:cSldViewPr snapToGrid="0" snapToObjects="1">
      <p:cViewPr varScale="1">
        <p:scale>
          <a:sx n="97" d="100"/>
          <a:sy n="97" d="100"/>
        </p:scale>
        <p:origin x="14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5" d="100"/>
        <a:sy n="195" d="100"/>
      </p:scale>
      <p:origin x="0" y="2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616E7-6442-8C42-AB7D-1A52A9F103E5}" type="datetimeFigureOut">
              <a:rPr lang="en-US" smtClean="0"/>
              <a:t>5/30/18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C62E9-0A14-0247-BAF3-2DD368B97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C62E9-0A14-0247-BAF3-2DD368B97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67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C62E9-0A14-0247-BAF3-2DD368B9705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88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C62E9-0A14-0247-BAF3-2DD368B970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49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C62E9-0A14-0247-BAF3-2DD368B970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3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C62E9-0A14-0247-BAF3-2DD368B970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62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C62E9-0A14-0247-BAF3-2DD368B970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59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C62E9-0A14-0247-BAF3-2DD368B970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02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C62E9-0A14-0247-BAF3-2DD368B970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21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C62E9-0A14-0247-BAF3-2DD368B970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23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C62E9-0A14-0247-BAF3-2DD368B970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40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C62E9-0A14-0247-BAF3-2DD368B970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1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ABC3-5F37-7F49-AE8C-011CE786F579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ABC3-5F37-7F49-AE8C-011CE786F579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ABC3-5F37-7F49-AE8C-011CE786F579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ABC3-5F37-7F49-AE8C-011CE786F579}" type="datetimeFigureOut">
              <a:rPr lang="en-US" smtClean="0"/>
              <a:t>5/30/18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ICHEP 2014, Young-Kee Kim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48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ABC3-5F37-7F49-AE8C-011CE786F579}" type="datetimeFigureOut">
              <a:rPr lang="en-US" smtClean="0"/>
              <a:t>5/30/18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ICHEP 2014, Young-Kee Kim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937DFB-7993-DD41-9732-F8600C36BB89}" type="datetime1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7BBD36-3257-8E4A-8984-B9E452B60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12863"/>
            <a:ext cx="4038600" cy="481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863"/>
            <a:ext cx="4038600" cy="481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73930-EDB2-5B4C-99D8-72732A3B2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05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B971-10BC-434C-85CF-CE56AA9BE084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60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B971-10BC-434C-85CF-CE56AA9BE084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45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B971-10BC-434C-85CF-CE56AA9BE084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7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B971-10BC-434C-85CF-CE56AA9BE084}" type="datetimeFigureOut">
              <a:rPr lang="en-US" smtClean="0"/>
              <a:t>5/30/18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5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ABC3-5F37-7F49-AE8C-011CE786F579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85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B971-10BC-434C-85CF-CE56AA9BE084}" type="datetimeFigureOut">
              <a:rPr lang="en-US" smtClean="0"/>
              <a:t>5/30/18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6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B971-10BC-434C-85CF-CE56AA9BE084}" type="datetimeFigureOut">
              <a:rPr lang="en-US" smtClean="0"/>
              <a:t>5/30/18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80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B971-10BC-434C-85CF-CE56AA9BE084}" type="datetimeFigureOut">
              <a:rPr lang="en-US" smtClean="0"/>
              <a:t>5/30/18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57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B971-10BC-434C-85CF-CE56AA9BE084}" type="datetimeFigureOut">
              <a:rPr lang="en-US" smtClean="0"/>
              <a:t>5/30/18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69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B971-10BC-434C-85CF-CE56AA9BE084}" type="datetimeFigureOut">
              <a:rPr lang="en-US" smtClean="0"/>
              <a:t>5/30/18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54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B971-10BC-434C-85CF-CE56AA9BE084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64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B971-10BC-434C-85CF-CE56AA9BE084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ABC3-5F37-7F49-AE8C-011CE786F579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ABC3-5F37-7F49-AE8C-011CE786F579}" type="datetimeFigureOut">
              <a:rPr lang="en-US" smtClean="0"/>
              <a:t>5/30/18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7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ABC3-5F37-7F49-AE8C-011CE786F579}" type="datetimeFigureOut">
              <a:rPr lang="en-US" smtClean="0"/>
              <a:t>5/30/18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3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ABC3-5F37-7F49-AE8C-011CE786F579}" type="datetimeFigureOut">
              <a:rPr lang="en-US" smtClean="0"/>
              <a:t>5/30/18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4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ABC3-5F37-7F49-AE8C-011CE786F579}" type="datetimeFigureOut">
              <a:rPr lang="en-US" smtClean="0"/>
              <a:t>5/30/18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2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ABC3-5F37-7F49-AE8C-011CE786F579}" type="datetimeFigureOut">
              <a:rPr lang="en-US" smtClean="0"/>
              <a:t>5/30/18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1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ABC3-5F37-7F49-AE8C-011CE786F579}" type="datetimeFigureOut">
              <a:rPr lang="en-US" smtClean="0"/>
              <a:t>5/30/18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9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3ABC3-5F37-7F49-AE8C-011CE786F579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ICHEP 2014, Young-Kee Kim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6" r:id="rId14"/>
    <p:sldLayoutId id="2147483677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34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AB971-10BC-434C-85CF-CE56AA9BE084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.web.cern.ch/Atlas/GROUPS/PHYSICS/PAPERS/EXOT-2016-27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tlas.web.cern.ch/Atlas/GROUPS/PHYSICS/PAPERS/EXOT-2016-27/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tlas.web.cern.ch/Atlas/GROUPS/PHYSICS/PAPERS/EXOT-2016-3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tlas.web.cern.ch/Atlas/GROUPS/PHYSICS/PAPERS/EXOT-2016-32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.web.cern.ch/Atlas/GROUPS/PHYSICS/PAPERS/HIGG-2016-28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atlas.web.cern.ch/Atlas/GROUPS/PHYSICS/PAPERS/SUSY-2016-18/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atlas.web.cern.ch/Atlas/GROUPS/PHYSICS/PAPERS/SUSY-2016-18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hyperlink" Target="https://atlas.web.cern.ch/Atlas/GROUPS/PHYSICS/PAPERS/HIGG-2016-18/" TargetMode="Externa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atlas.web.cern.ch/Atlas/GROUPS/PHYSICS/PAPERS/HIGG-2016-18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0.png"/><Relationship Id="rId5" Type="http://schemas.openxmlformats.org/officeDocument/2006/relationships/hyperlink" Target="https://atlas.web.cern.ch/Atlas/GROUPS/PHYSICS/PAPERS/EXOT-2016-25/" TargetMode="Externa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atlas.web.cern.ch/Atlas/GROUPS/PHYSICS/PAPERS/HIGG-2016-28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.web.cern.ch/Atlas/GROUPS/PHYSICS/PAPERS/HIGG-2016-28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tlas.web.cern.ch/Atlas/GROUPS/PHYSICS/PAPERS/EXOT-2016-32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atlas.web.cern.ch/Atlas/GROUPS/PHYSICS/PAPERS/SUSY-2016-18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88068"/>
            <a:ext cx="9144000" cy="127005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800" b="1" i="1" dirty="0"/>
              <a:t>Dark Matter Searches</a:t>
            </a:r>
            <a:br>
              <a:rPr lang="en-US" sz="4800" b="1" i="1" dirty="0"/>
            </a:br>
            <a:r>
              <a:rPr lang="en-US" sz="4800" b="1" i="1" dirty="0"/>
              <a:t>with the ATLAS Detector</a:t>
            </a:r>
            <a:endParaRPr lang="en-US" sz="2400" i="1" dirty="0">
              <a:solidFill>
                <a:srgbClr val="7F7F7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75280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/>
              <a:t>Young-Kee Kim</a:t>
            </a:r>
          </a:p>
          <a:p>
            <a:pPr algn="ctr"/>
            <a:r>
              <a:rPr lang="en-US" sz="2200" i="1" dirty="0"/>
              <a:t>The University of Chicago</a:t>
            </a:r>
          </a:p>
          <a:p>
            <a:pPr algn="ctr"/>
            <a:endParaRPr lang="en-US" sz="2200" i="1" dirty="0"/>
          </a:p>
          <a:p>
            <a:pPr algn="ctr"/>
            <a:r>
              <a:rPr lang="en-US" sz="2200" i="1" dirty="0"/>
              <a:t>On behalf of The ATLAS Collaboration</a:t>
            </a:r>
          </a:p>
          <a:p>
            <a:pPr algn="ctr"/>
            <a:endParaRPr lang="en-US" sz="2200" i="1" dirty="0"/>
          </a:p>
          <a:p>
            <a:pPr algn="ctr"/>
            <a:r>
              <a:rPr lang="en-US" sz="2200" i="1" dirty="0"/>
              <a:t>May 30, 2018</a:t>
            </a:r>
          </a:p>
          <a:p>
            <a:pPr algn="ctr"/>
            <a:r>
              <a:rPr lang="en-US" sz="2200" i="1" dirty="0"/>
              <a:t>CIPANP 2018</a:t>
            </a:r>
          </a:p>
        </p:txBody>
      </p:sp>
    </p:spTree>
    <p:extLst>
      <p:ext uri="{BB962C8B-B14F-4D97-AF65-F5344CB8AC3E}">
        <p14:creationId xmlns:p14="http://schemas.microsoft.com/office/powerpoint/2010/main" val="226775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26"/>
    </mc:Choice>
    <mc:Fallback>
      <p:transition spd="slow" advTm="1582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2B4F-38CC-5646-9C3D-D54F26373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signal model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7445480-D442-F344-9BAB-9309C3D6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10</a:t>
            </a:fld>
            <a:endParaRPr lang="en-US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42C562B5-6679-6143-97A4-4C1A66F1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BEB306-F8E6-5945-B70F-2BCFF067E6F6}"/>
              </a:ext>
            </a:extLst>
          </p:cNvPr>
          <p:cNvGrpSpPr/>
          <p:nvPr/>
        </p:nvGrpSpPr>
        <p:grpSpPr>
          <a:xfrm>
            <a:off x="80210" y="1081796"/>
            <a:ext cx="6653042" cy="1600438"/>
            <a:chOff x="0" y="969502"/>
            <a:chExt cx="6653042" cy="16004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0BD4DB-E21E-FE48-AA7B-DDC6FD6CA38B}"/>
                </a:ext>
              </a:extLst>
            </p:cNvPr>
            <p:cNvSpPr txBox="1"/>
            <p:nvPr/>
          </p:nvSpPr>
          <p:spPr>
            <a:xfrm>
              <a:off x="0" y="969502"/>
              <a:ext cx="665304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Simple extension of the Standard Model</a:t>
              </a:r>
            </a:p>
            <a:p>
              <a:pPr algn="ctr"/>
              <a:r>
                <a:rPr lang="en-US" sz="2200" dirty="0"/>
                <a:t>Additional </a:t>
              </a:r>
              <a:r>
                <a:rPr lang="en-US" sz="2200" i="1" dirty="0"/>
                <a:t>U</a:t>
              </a:r>
              <a:r>
                <a:rPr lang="en-US" sz="2200" dirty="0"/>
                <a:t>(1) gauge symmetry</a:t>
              </a:r>
              <a:br>
                <a:rPr lang="en-US" sz="2200" dirty="0"/>
              </a:br>
              <a:r>
                <a:rPr lang="en-US" sz="2200" dirty="0"/>
                <a:t>m</a:t>
              </a:r>
              <a:r>
                <a:rPr lang="en-US" sz="2200" baseline="-25000" dirty="0"/>
                <a:t>A</a:t>
              </a:r>
              <a:r>
                <a:rPr lang="en-US" sz="2200" dirty="0"/>
                <a:t> = 1 </a:t>
              </a:r>
              <a:r>
                <a:rPr lang="en-US" sz="2200" dirty="0" err="1"/>
                <a:t>TeV</a:t>
              </a:r>
              <a:r>
                <a:rPr lang="en-US" sz="2200" dirty="0"/>
                <a:t>, m</a:t>
              </a:r>
              <a:r>
                <a:rPr lang="el-GR" sz="2200" baseline="-25000" dirty="0">
                  <a:solidFill>
                    <a:srgbClr val="FF0000"/>
                  </a:solidFill>
                </a:rPr>
                <a:t>χ</a:t>
              </a:r>
              <a:r>
                <a:rPr lang="en-US" sz="2200" dirty="0"/>
                <a:t> = 10 GeV,  </a:t>
              </a:r>
              <a:r>
                <a:rPr lang="en-US" sz="2200" i="1" dirty="0" err="1"/>
                <a:t>g</a:t>
              </a:r>
              <a:r>
                <a:rPr lang="en-US" sz="2200" baseline="-25000" dirty="0" err="1"/>
                <a:t>q</a:t>
              </a:r>
              <a:r>
                <a:rPr lang="en-US" sz="2200" dirty="0"/>
                <a:t> =1, </a:t>
              </a:r>
              <a:r>
                <a:rPr lang="en-US" sz="2200" i="1" dirty="0"/>
                <a:t>g</a:t>
              </a:r>
              <a:r>
                <a:rPr lang="el-GR" sz="2200" baseline="-25000" dirty="0">
                  <a:solidFill>
                    <a:srgbClr val="FF0000"/>
                  </a:solidFill>
                </a:rPr>
                <a:t>χ</a:t>
              </a:r>
              <a:r>
                <a:rPr lang="en-US" sz="2200" dirty="0"/>
                <a:t> = 0.25, </a:t>
              </a:r>
              <a:r>
                <a:rPr lang="en-US" sz="2200" i="1" dirty="0" err="1"/>
                <a:t>g</a:t>
              </a:r>
              <a:r>
                <a:rPr lang="en-US" sz="2200" baseline="-25000" dirty="0" err="1"/>
                <a:t>l</a:t>
              </a:r>
              <a:r>
                <a:rPr lang="en-US" sz="2200" dirty="0"/>
                <a:t> = 0</a:t>
              </a:r>
            </a:p>
            <a:p>
              <a:pPr algn="ctr"/>
              <a:endParaRPr lang="en-US" sz="1000" dirty="0"/>
            </a:p>
            <a:p>
              <a:pPr algn="ctr"/>
              <a:r>
                <a:rPr lang="en-US" sz="2200" dirty="0"/>
                <a:t>(</a:t>
              </a:r>
              <a:r>
                <a:rPr lang="en-US" sz="2000" dirty="0"/>
                <a:t>recommended by ATLAS/CMS DM forum, arXiv:1507.00966)</a:t>
              </a:r>
              <a:endParaRPr lang="en-US" sz="24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B1F3D88-5503-1A4E-A1FD-893F041EFF9E}"/>
                </a:ext>
              </a:extLst>
            </p:cNvPr>
            <p:cNvSpPr/>
            <p:nvPr/>
          </p:nvSpPr>
          <p:spPr>
            <a:xfrm>
              <a:off x="3477794" y="1677739"/>
              <a:ext cx="2589455" cy="377034"/>
            </a:xfrm>
            <a:prstGeom prst="rect">
              <a:avLst/>
            </a:prstGeom>
            <a:noFill/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" descr="http://atlas.web.cern.ch/Atlas/GROUPS/PHYSICS/PAPERS/EXOT-2015-03/fig_01b.png">
            <a:extLst>
              <a:ext uri="{FF2B5EF4-FFF2-40B4-BE49-F238E27FC236}">
                <a16:creationId xmlns:a16="http://schemas.microsoft.com/office/drawing/2014/main" id="{A02C966D-4636-DF43-9B50-345EAC28A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78" y="939162"/>
            <a:ext cx="2236527" cy="169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A8AE44-98A1-2B4F-8549-58E05616B1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37" b="28243"/>
          <a:stretch/>
        </p:blipFill>
        <p:spPr>
          <a:xfrm>
            <a:off x="4812631" y="2893367"/>
            <a:ext cx="3898231" cy="27018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221537A-4931-9D4A-A57E-A98D568D3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52"/>
          <a:stretch/>
        </p:blipFill>
        <p:spPr>
          <a:xfrm>
            <a:off x="368969" y="2583120"/>
            <a:ext cx="4299284" cy="37695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48948D2-9838-FE45-B5C0-640A87F681AE}"/>
              </a:ext>
            </a:extLst>
          </p:cNvPr>
          <p:cNvSpPr txBox="1"/>
          <p:nvPr/>
        </p:nvSpPr>
        <p:spPr>
          <a:xfrm>
            <a:off x="625642" y="6075417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300 GeV</a:t>
            </a:r>
          </a:p>
        </p:txBody>
      </p:sp>
      <p:sp>
        <p:nvSpPr>
          <p:cNvPr id="33" name="Up Arrow 32">
            <a:extLst>
              <a:ext uri="{FF2B5EF4-FFF2-40B4-BE49-F238E27FC236}">
                <a16:creationId xmlns:a16="http://schemas.microsoft.com/office/drawing/2014/main" id="{D169A685-BBB1-D342-AE32-3AF19D1FE1C7}"/>
              </a:ext>
            </a:extLst>
          </p:cNvPr>
          <p:cNvSpPr/>
          <p:nvPr/>
        </p:nvSpPr>
        <p:spPr>
          <a:xfrm>
            <a:off x="994611" y="5871411"/>
            <a:ext cx="256673" cy="25667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514AB6-3FA9-2C40-8BFB-18E4CDFF556A}"/>
              </a:ext>
            </a:extLst>
          </p:cNvPr>
          <p:cNvCxnSpPr>
            <a:cxnSpLocks/>
          </p:cNvCxnSpPr>
          <p:nvPr/>
        </p:nvCxnSpPr>
        <p:spPr>
          <a:xfrm>
            <a:off x="1143001" y="3575958"/>
            <a:ext cx="3046862" cy="1316764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6251F08-07C5-6B43-AC7A-A6B46BC3CE35}"/>
              </a:ext>
            </a:extLst>
          </p:cNvPr>
          <p:cNvSpPr/>
          <p:nvPr/>
        </p:nvSpPr>
        <p:spPr>
          <a:xfrm>
            <a:off x="4721431" y="4434475"/>
            <a:ext cx="1779926" cy="377034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0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101"/>
    </mc:Choice>
    <mc:Fallback>
      <p:transition spd="slow" advTm="5210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3E32-6AD6-D448-8D95-297934310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 + Dark Matter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90CA850-640C-1D48-ABF7-05D706E5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11</a:t>
            </a:fld>
            <a:endParaRPr lang="en-US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B46A767-242A-9545-8309-82CD8BC09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F8E032-B2A3-C345-9F73-4F57F348AFD5}"/>
              </a:ext>
            </a:extLst>
          </p:cNvPr>
          <p:cNvGrpSpPr/>
          <p:nvPr/>
        </p:nvGrpSpPr>
        <p:grpSpPr>
          <a:xfrm>
            <a:off x="362710" y="1112520"/>
            <a:ext cx="8915625" cy="5335297"/>
            <a:chOff x="362710" y="1112520"/>
            <a:chExt cx="8915625" cy="5335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9CA94F1-4D94-2B46-BE9C-5F0543437D88}"/>
                </a:ext>
              </a:extLst>
            </p:cNvPr>
            <p:cNvGrpSpPr/>
            <p:nvPr/>
          </p:nvGrpSpPr>
          <p:grpSpPr>
            <a:xfrm>
              <a:off x="362710" y="1112520"/>
              <a:ext cx="8915625" cy="5335297"/>
              <a:chOff x="362710" y="1112520"/>
              <a:chExt cx="8915625" cy="533529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C07DE4C-6A6E-9A4F-97ED-DC96E29A3B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357" r="11571"/>
              <a:stretch/>
            </p:blipFill>
            <p:spPr>
              <a:xfrm>
                <a:off x="362710" y="1112520"/>
                <a:ext cx="4925570" cy="5290239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53F33D-1441-BA42-8176-E0BEE42AF224}"/>
                  </a:ext>
                </a:extLst>
              </p:cNvPr>
              <p:cNvSpPr txBox="1"/>
              <p:nvPr/>
            </p:nvSpPr>
            <p:spPr>
              <a:xfrm>
                <a:off x="5446837" y="1400692"/>
                <a:ext cx="301659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Mediator Z</a:t>
                </a:r>
                <a:r>
                  <a:rPr lang="en-US" sz="2000" baseline="-25000" dirty="0"/>
                  <a:t>A</a:t>
                </a:r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with axial-vector couplings</a:t>
                </a:r>
              </a:p>
              <a:p>
                <a:r>
                  <a:rPr lang="en-US" sz="2000" dirty="0"/>
                  <a:t>exchanged in the </a:t>
                </a:r>
                <a:r>
                  <a:rPr lang="en-US" sz="2000" i="1" dirty="0"/>
                  <a:t>s</a:t>
                </a:r>
                <a:r>
                  <a:rPr lang="en-US" sz="2000" dirty="0"/>
                  <a:t>-channel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E20AF8-746D-A541-96D4-994C896AE94A}"/>
                  </a:ext>
                </a:extLst>
              </p:cNvPr>
              <p:cNvSpPr txBox="1"/>
              <p:nvPr/>
            </p:nvSpPr>
            <p:spPr>
              <a:xfrm>
                <a:off x="5446837" y="3471126"/>
                <a:ext cx="28865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Colored scalar mediator </a:t>
                </a:r>
                <a:r>
                  <a:rPr lang="en-US" sz="2000" i="1" dirty="0">
                    <a:latin typeface="Symbol" pitchFamily="2" charset="2"/>
                  </a:rPr>
                  <a:t>h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B6B4AB-DDA9-4549-9C8E-92EE1CAB921E}"/>
                  </a:ext>
                </a:extLst>
              </p:cNvPr>
              <p:cNvSpPr txBox="1"/>
              <p:nvPr/>
            </p:nvSpPr>
            <p:spPr>
              <a:xfrm>
                <a:off x="5446837" y="4980422"/>
                <a:ext cx="383149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SUSY (compressed mass scenario) </a:t>
                </a:r>
              </a:p>
              <a:p>
                <a:r>
                  <a:rPr lang="en-US" sz="2000" i="1" dirty="0"/>
                  <a:t>q </a:t>
                </a:r>
                <a:r>
                  <a:rPr lang="en-US" sz="2000" i="1" dirty="0">
                    <a:sym typeface="Wingdings" pitchFamily="2" charset="2"/>
                  </a:rPr>
                  <a:t> (q) + X</a:t>
                </a:r>
                <a:r>
                  <a:rPr lang="en-US" sz="2000" i="1" baseline="-25000" dirty="0">
                    <a:sym typeface="Wingdings" pitchFamily="2" charset="2"/>
                  </a:rPr>
                  <a:t>1</a:t>
                </a:r>
                <a:r>
                  <a:rPr lang="en-US" sz="2000" i="1" baseline="30000" dirty="0">
                    <a:sym typeface="Wingdings" pitchFamily="2" charset="2"/>
                  </a:rPr>
                  <a:t>0</a:t>
                </a:r>
                <a:endParaRPr lang="en-US" sz="2000" i="1" baseline="30000" dirty="0">
                  <a:latin typeface="Symbol" pitchFamily="2" charset="2"/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0CC94C-AB42-D647-83CD-9F0BBEE6B36B}"/>
                  </a:ext>
                </a:extLst>
              </p:cNvPr>
              <p:cNvSpPr txBox="1"/>
              <p:nvPr/>
            </p:nvSpPr>
            <p:spPr>
              <a:xfrm>
                <a:off x="2653813" y="2621313"/>
                <a:ext cx="3433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679977-4E3F-8447-83F0-6B47C18EEE59}"/>
                  </a:ext>
                </a:extLst>
              </p:cNvPr>
              <p:cNvSpPr txBox="1"/>
              <p:nvPr/>
            </p:nvSpPr>
            <p:spPr>
              <a:xfrm>
                <a:off x="889490" y="4400290"/>
                <a:ext cx="3433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F7ED13-C0D8-DD42-850F-148071DCED76}"/>
                  </a:ext>
                </a:extLst>
              </p:cNvPr>
              <p:cNvSpPr txBox="1"/>
              <p:nvPr/>
            </p:nvSpPr>
            <p:spPr>
              <a:xfrm>
                <a:off x="2653813" y="4246165"/>
                <a:ext cx="3433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A6B5AB-8FF3-204F-8D64-DE3083D8658C}"/>
                  </a:ext>
                </a:extLst>
              </p:cNvPr>
              <p:cNvSpPr txBox="1"/>
              <p:nvPr/>
            </p:nvSpPr>
            <p:spPr>
              <a:xfrm>
                <a:off x="4418136" y="4400290"/>
                <a:ext cx="3433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92D82E-0A6F-6A41-8D7C-2CC7F2A60D45}"/>
                  </a:ext>
                </a:extLst>
              </p:cNvPr>
              <p:cNvSpPr txBox="1"/>
              <p:nvPr/>
            </p:nvSpPr>
            <p:spPr>
              <a:xfrm>
                <a:off x="2653813" y="6078485"/>
                <a:ext cx="3433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973171-5865-F64C-908A-59DCEBD4DFBE}"/>
                </a:ext>
              </a:extLst>
            </p:cNvPr>
            <p:cNvSpPr txBox="1"/>
            <p:nvPr/>
          </p:nvSpPr>
          <p:spPr>
            <a:xfrm>
              <a:off x="5445701" y="52198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6AFFE6-A222-B34B-87EA-A6821E3C43C3}"/>
                </a:ext>
              </a:extLst>
            </p:cNvPr>
            <p:cNvSpPr txBox="1"/>
            <p:nvPr/>
          </p:nvSpPr>
          <p:spPr>
            <a:xfrm>
              <a:off x="3660317" y="5204857"/>
              <a:ext cx="949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432FF"/>
                  </a:solidFill>
                </a:rPr>
                <a:t>boosted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77F834-B2C7-6143-89A5-58CEA72CFE24}"/>
                </a:ext>
              </a:extLst>
            </p:cNvPr>
            <p:cNvSpPr txBox="1"/>
            <p:nvPr/>
          </p:nvSpPr>
          <p:spPr>
            <a:xfrm>
              <a:off x="6497790" y="520485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432B37-EFA1-3349-A5F4-0C20AE7DE241}"/>
                </a:ext>
              </a:extLst>
            </p:cNvPr>
            <p:cNvSpPr txBox="1"/>
            <p:nvPr/>
          </p:nvSpPr>
          <p:spPr>
            <a:xfrm>
              <a:off x="3120910" y="4650837"/>
              <a:ext cx="51809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en-US" sz="1400" i="1" dirty="0"/>
            </a:p>
            <a:p>
              <a:r>
                <a:rPr lang="en-US" sz="1400" i="1" dirty="0"/>
                <a:t>q    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9FB6FEF-BF3A-9245-AB87-214399CDB1A1}"/>
                </a:ext>
              </a:extLst>
            </p:cNvPr>
            <p:cNvSpPr txBox="1"/>
            <p:nvPr/>
          </p:nvSpPr>
          <p:spPr>
            <a:xfrm>
              <a:off x="3126788" y="5658621"/>
              <a:ext cx="51809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q      </a:t>
              </a:r>
            </a:p>
            <a:p>
              <a:endParaRPr lang="en-US" sz="1400" i="1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F67FDC5-5686-934C-ACC9-3D707D18708F}"/>
                </a:ext>
              </a:extLst>
            </p:cNvPr>
            <p:cNvSpPr/>
            <p:nvPr/>
          </p:nvSpPr>
          <p:spPr>
            <a:xfrm>
              <a:off x="2804429" y="4660555"/>
              <a:ext cx="1804930" cy="1462988"/>
            </a:xfrm>
            <a:prstGeom prst="ellipse">
              <a:avLst/>
            </a:prstGeom>
            <a:noFill/>
            <a:ln w="6350">
              <a:solidFill>
                <a:srgbClr val="0432FF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625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444"/>
    </mc:Choice>
    <mc:Fallback>
      <p:transition spd="slow" advTm="6244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15B60A9-7D31-E54A-9E7A-DD2FA600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 + Dark Matter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E6A3A-DB6F-954F-95D4-A236C69CE257}"/>
              </a:ext>
            </a:extLst>
          </p:cNvPr>
          <p:cNvSpPr txBox="1"/>
          <p:nvPr/>
        </p:nvSpPr>
        <p:spPr>
          <a:xfrm>
            <a:off x="7070476" y="70593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JHEP 01 (2018) 126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34C2C48-1C73-5543-87D8-66BDD4BB3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12</a:t>
            </a:fld>
            <a:endParaRPr lang="en-US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380CFDBB-4CCF-6647-B052-A0EB187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143F86-CF4C-9E4B-9C01-E2A0CD8AEB1C}"/>
              </a:ext>
            </a:extLst>
          </p:cNvPr>
          <p:cNvGrpSpPr/>
          <p:nvPr/>
        </p:nvGrpSpPr>
        <p:grpSpPr>
          <a:xfrm>
            <a:off x="4184894" y="3744722"/>
            <a:ext cx="4558388" cy="2772972"/>
            <a:chOff x="172281" y="3266339"/>
            <a:chExt cx="4657173" cy="329966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67A98FE-4F08-454E-BA1A-4EEF89AD60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159"/>
            <a:stretch/>
          </p:blipFill>
          <p:spPr>
            <a:xfrm>
              <a:off x="172281" y="3266339"/>
              <a:ext cx="4657173" cy="329966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68BA44-89B2-DE4F-B9C8-7A044284A919}"/>
                </a:ext>
              </a:extLst>
            </p:cNvPr>
            <p:cNvSpPr txBox="1"/>
            <p:nvPr/>
          </p:nvSpPr>
          <p:spPr>
            <a:xfrm>
              <a:off x="1639033" y="4042737"/>
              <a:ext cx="13789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</a:rPr>
                <a:t>Control region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24140D-239A-1E4E-95FC-500945A9501C}"/>
              </a:ext>
            </a:extLst>
          </p:cNvPr>
          <p:cNvGrpSpPr/>
          <p:nvPr/>
        </p:nvGrpSpPr>
        <p:grpSpPr>
          <a:xfrm>
            <a:off x="4339751" y="976050"/>
            <a:ext cx="4465077" cy="2772972"/>
            <a:chOff x="4495077" y="3266340"/>
            <a:chExt cx="4561840" cy="329966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BD96FE0-D244-B043-BBDA-89CDB3E3E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028" r="2113"/>
            <a:stretch/>
          </p:blipFill>
          <p:spPr>
            <a:xfrm>
              <a:off x="4495077" y="3266340"/>
              <a:ext cx="4561840" cy="329966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ECA0AC-5373-AA40-90DB-EC076CD549CB}"/>
                </a:ext>
              </a:extLst>
            </p:cNvPr>
            <p:cNvSpPr txBox="1"/>
            <p:nvPr/>
          </p:nvSpPr>
          <p:spPr>
            <a:xfrm>
              <a:off x="5615823" y="4058126"/>
              <a:ext cx="1251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</a:rPr>
                <a:t>Signal region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778516-701D-2444-9867-EF2681EC58E0}"/>
              </a:ext>
            </a:extLst>
          </p:cNvPr>
          <p:cNvGrpSpPr/>
          <p:nvPr/>
        </p:nvGrpSpPr>
        <p:grpSpPr>
          <a:xfrm>
            <a:off x="584460" y="1015382"/>
            <a:ext cx="3607052" cy="5247392"/>
            <a:chOff x="2115416" y="894519"/>
            <a:chExt cx="6810151" cy="1026696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640FFA0-137F-BD4E-A29E-F188DBE22489}"/>
                </a:ext>
              </a:extLst>
            </p:cNvPr>
            <p:cNvGrpSpPr/>
            <p:nvPr/>
          </p:nvGrpSpPr>
          <p:grpSpPr>
            <a:xfrm>
              <a:off x="2115416" y="973279"/>
              <a:ext cx="6810151" cy="10188203"/>
              <a:chOff x="2100176" y="28399"/>
              <a:chExt cx="6810151" cy="1018820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7373893-708B-7D42-A5BC-3626BD571B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33156"/>
              <a:stretch/>
            </p:blipFill>
            <p:spPr>
              <a:xfrm>
                <a:off x="2100176" y="28399"/>
                <a:ext cx="6810151" cy="10188203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0455E61-E9B0-1443-AAF5-7DEF48FB59EE}"/>
                  </a:ext>
                </a:extLst>
              </p:cNvPr>
              <p:cNvSpPr txBox="1"/>
              <p:nvPr/>
            </p:nvSpPr>
            <p:spPr>
              <a:xfrm>
                <a:off x="4626638" y="5843801"/>
                <a:ext cx="3051304" cy="722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chemeClr val="bg1"/>
                    </a:solidFill>
                  </a:rPr>
                  <a:t>p</a:t>
                </a:r>
                <a:r>
                  <a:rPr lang="en-US" baseline="-25000" dirty="0" err="1">
                    <a:solidFill>
                      <a:schemeClr val="bg1"/>
                    </a:solidFill>
                  </a:rPr>
                  <a:t>T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jet</a:t>
                </a:r>
                <a:r>
                  <a:rPr lang="en-US" dirty="0">
                    <a:solidFill>
                      <a:schemeClr val="bg1"/>
                    </a:solidFill>
                  </a:rPr>
                  <a:t> = 973 GeV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EA1634-BA92-1745-A62B-FD910D3B6293}"/>
                  </a:ext>
                </a:extLst>
              </p:cNvPr>
              <p:cNvSpPr txBox="1"/>
              <p:nvPr/>
            </p:nvSpPr>
            <p:spPr>
              <a:xfrm>
                <a:off x="3638257" y="34832"/>
                <a:ext cx="3136166" cy="722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chemeClr val="bg1"/>
                    </a:solidFill>
                  </a:rPr>
                  <a:t>E</a:t>
                </a:r>
                <a:r>
                  <a:rPr lang="en-US" baseline="-25000" dirty="0" err="1">
                    <a:solidFill>
                      <a:schemeClr val="bg1"/>
                    </a:solidFill>
                  </a:rPr>
                  <a:t>T</a:t>
                </a:r>
                <a:r>
                  <a:rPr lang="en-US" baseline="30000" dirty="0" err="1">
                    <a:solidFill>
                      <a:schemeClr val="bg1"/>
                    </a:solidFill>
                  </a:rPr>
                  <a:t>miss</a:t>
                </a:r>
                <a:r>
                  <a:rPr lang="en-US" dirty="0">
                    <a:solidFill>
                      <a:schemeClr val="bg1"/>
                    </a:solidFill>
                  </a:rPr>
                  <a:t> = 954 GeV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7C8ADD-BCB9-FF4B-A3B7-2A5B21B76088}"/>
                </a:ext>
              </a:extLst>
            </p:cNvPr>
            <p:cNvSpPr txBox="1"/>
            <p:nvPr/>
          </p:nvSpPr>
          <p:spPr>
            <a:xfrm>
              <a:off x="7693182" y="894519"/>
              <a:ext cx="1232385" cy="722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2015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153CCB3-03AB-C04C-A37F-1F183406D3DA}"/>
              </a:ext>
            </a:extLst>
          </p:cNvPr>
          <p:cNvSpPr/>
          <p:nvPr/>
        </p:nvSpPr>
        <p:spPr>
          <a:xfrm>
            <a:off x="7043838" y="1318752"/>
            <a:ext cx="961101" cy="2329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4ED037-B81F-4649-B4A3-AE781062497B}"/>
              </a:ext>
            </a:extLst>
          </p:cNvPr>
          <p:cNvSpPr txBox="1"/>
          <p:nvPr/>
        </p:nvSpPr>
        <p:spPr>
          <a:xfrm>
            <a:off x="5065651" y="3530121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250 GeV</a:t>
            </a:r>
          </a:p>
        </p:txBody>
      </p:sp>
      <p:sp>
        <p:nvSpPr>
          <p:cNvPr id="26" name="Up Arrow 25">
            <a:extLst>
              <a:ext uri="{FF2B5EF4-FFF2-40B4-BE49-F238E27FC236}">
                <a16:creationId xmlns:a16="http://schemas.microsoft.com/office/drawing/2014/main" id="{36F18C4C-F989-6149-840E-0B2D5E19AFFF}"/>
              </a:ext>
            </a:extLst>
          </p:cNvPr>
          <p:cNvSpPr/>
          <p:nvPr/>
        </p:nvSpPr>
        <p:spPr>
          <a:xfrm>
            <a:off x="4824334" y="3508631"/>
            <a:ext cx="256673" cy="25667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07BAAD-E8E4-D740-8A5B-7EA916548201}"/>
              </a:ext>
            </a:extLst>
          </p:cNvPr>
          <p:cNvSpPr txBox="1"/>
          <p:nvPr/>
        </p:nvSpPr>
        <p:spPr>
          <a:xfrm>
            <a:off x="7947838" y="1379458"/>
            <a:ext cx="5196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W </a:t>
            </a:r>
            <a:r>
              <a:rPr lang="en-US" sz="800" dirty="0">
                <a:sym typeface="Wingdings" pitchFamily="2" charset="2"/>
              </a:rPr>
              <a:t> </a:t>
            </a:r>
            <a:r>
              <a:rPr lang="en-US" sz="800" dirty="0" err="1">
                <a:latin typeface="Symbol" pitchFamily="2" charset="2"/>
                <a:sym typeface="Wingdings" pitchFamily="2" charset="2"/>
              </a:rPr>
              <a:t>tn</a:t>
            </a:r>
            <a:endParaRPr lang="en-US" sz="800" dirty="0">
              <a:latin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3722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6"/>
    </mc:Choice>
    <mc:Fallback>
      <p:transition spd="slow" advTm="237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618D-AF8C-684A-B1B5-26F4E9E0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 + Dark Matter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A403F-43BE-F74D-B379-BBCB02FC4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948106"/>
            <a:ext cx="4572000" cy="4282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D3BC22-7273-F147-A013-AF94760EB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286" y="948106"/>
            <a:ext cx="4572000" cy="42824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FD0AF2-8D44-B741-8066-9FDE29A3BBBB}"/>
              </a:ext>
            </a:extLst>
          </p:cNvPr>
          <p:cNvSpPr txBox="1"/>
          <p:nvPr/>
        </p:nvSpPr>
        <p:spPr>
          <a:xfrm>
            <a:off x="7070476" y="70593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JHEP 01 (2018) 126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CBC901D-B547-E04F-9B21-84E79BE6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13</a:t>
            </a:fld>
            <a:endParaRPr lang="en-US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34F4A355-F2C2-264F-AD7F-7F482D48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C16D57-4577-B645-BA47-4169526128D7}"/>
              </a:ext>
            </a:extLst>
          </p:cNvPr>
          <p:cNvSpPr/>
          <p:nvPr/>
        </p:nvSpPr>
        <p:spPr>
          <a:xfrm>
            <a:off x="1230923" y="1694183"/>
            <a:ext cx="1099039" cy="677008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169D32-BF71-D148-8FEB-A8801F91C01F}"/>
              </a:ext>
            </a:extLst>
          </p:cNvPr>
          <p:cNvSpPr/>
          <p:nvPr/>
        </p:nvSpPr>
        <p:spPr>
          <a:xfrm>
            <a:off x="7567246" y="3816059"/>
            <a:ext cx="1099039" cy="57736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F64D90-7011-B846-8555-7CEEAF2AD557}"/>
              </a:ext>
            </a:extLst>
          </p:cNvPr>
          <p:cNvSpPr/>
          <p:nvPr/>
        </p:nvSpPr>
        <p:spPr>
          <a:xfrm>
            <a:off x="7567246" y="3452644"/>
            <a:ext cx="1099039" cy="196459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DAD3B9-2A17-094D-8ED9-2FFB22ED4973}"/>
              </a:ext>
            </a:extLst>
          </p:cNvPr>
          <p:cNvSpPr txBox="1"/>
          <p:nvPr/>
        </p:nvSpPr>
        <p:spPr>
          <a:xfrm>
            <a:off x="6600860" y="1848021"/>
            <a:ext cx="939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400FF"/>
                </a:solidFill>
              </a:rPr>
              <a:t>PICO-60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3A8F89-662E-6546-B992-CBDF19DAD3F5}"/>
              </a:ext>
            </a:extLst>
          </p:cNvPr>
          <p:cNvSpPr txBox="1"/>
          <p:nvPr/>
        </p:nvSpPr>
        <p:spPr>
          <a:xfrm>
            <a:off x="6083086" y="2809162"/>
            <a:ext cx="74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ATLAS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1C96E-384E-2844-8297-A1655BABB764}"/>
              </a:ext>
            </a:extLst>
          </p:cNvPr>
          <p:cNvSpPr txBox="1"/>
          <p:nvPr/>
        </p:nvSpPr>
        <p:spPr>
          <a:xfrm>
            <a:off x="601908" y="5270229"/>
            <a:ext cx="4260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Observed limits: worse than expected sensitivity due to slight excess in data</a:t>
            </a:r>
          </a:p>
          <a:p>
            <a:pPr algn="ctr"/>
            <a:r>
              <a:rPr lang="en-US" sz="2000" dirty="0"/>
              <a:t>(similar limits for the vector mediator)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0A7321-D9E8-D24E-98C2-FF421558AF9F}"/>
              </a:ext>
            </a:extLst>
          </p:cNvPr>
          <p:cNvSpPr txBox="1"/>
          <p:nvPr/>
        </p:nvSpPr>
        <p:spPr>
          <a:xfrm rot="17280032">
            <a:off x="234351" y="3185335"/>
            <a:ext cx="1914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Perturb. </a:t>
            </a:r>
            <a:r>
              <a:rPr lang="en-US" sz="1400" dirty="0" err="1"/>
              <a:t>unitarity</a:t>
            </a:r>
            <a:r>
              <a:rPr lang="en-US" sz="1400" dirty="0"/>
              <a:t> </a:t>
            </a:r>
          </a:p>
          <a:p>
            <a:pPr algn="r"/>
            <a:r>
              <a:rPr lang="en-US" sz="1400" dirty="0" err="1"/>
              <a:t>vio</a:t>
            </a:r>
            <a:r>
              <a:rPr lang="en-US" sz="1400" dirty="0"/>
              <a:t>.: m</a:t>
            </a:r>
            <a:r>
              <a:rPr lang="el-GR" sz="1400" baseline="-25000" dirty="0">
                <a:solidFill>
                  <a:srgbClr val="FF0000"/>
                </a:solidFill>
              </a:rPr>
              <a:t>χ</a:t>
            </a:r>
            <a:r>
              <a:rPr lang="en-US" sz="1400" dirty="0"/>
              <a:t> &gt; </a:t>
            </a:r>
            <a:r>
              <a:rPr lang="en-US" sz="1400" dirty="0" err="1"/>
              <a:t>m</a:t>
            </a:r>
            <a:r>
              <a:rPr lang="en-US" sz="1400" baseline="-25000" dirty="0" err="1"/>
              <a:t>Z</a:t>
            </a:r>
            <a:r>
              <a:rPr lang="en-US" sz="1400" dirty="0"/>
              <a:t> </a:t>
            </a:r>
            <a:r>
              <a:rPr lang="en-US" sz="1000" dirty="0"/>
              <a:t>⎷</a:t>
            </a:r>
            <a:r>
              <a:rPr lang="en-US" sz="1400" dirty="0"/>
              <a:t>(</a:t>
            </a:r>
            <a:r>
              <a:rPr lang="en-US" sz="1400" dirty="0">
                <a:latin typeface="Symbol" pitchFamily="2" charset="2"/>
              </a:rPr>
              <a:t>p</a:t>
            </a:r>
            <a:r>
              <a:rPr lang="en-US" sz="1400" dirty="0"/>
              <a:t>/2)</a:t>
            </a:r>
            <a:endParaRPr lang="en-US" sz="1400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9A9CDF-15B9-6E48-9FF4-B9A8B757B453}"/>
              </a:ext>
            </a:extLst>
          </p:cNvPr>
          <p:cNvSpPr txBox="1"/>
          <p:nvPr/>
        </p:nvSpPr>
        <p:spPr>
          <a:xfrm>
            <a:off x="2470786" y="4861214"/>
            <a:ext cx="99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1.55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9036B049-8262-9942-8C6B-A7AA01130473}"/>
              </a:ext>
            </a:extLst>
          </p:cNvPr>
          <p:cNvSpPr/>
          <p:nvPr/>
        </p:nvSpPr>
        <p:spPr>
          <a:xfrm>
            <a:off x="2820183" y="4612768"/>
            <a:ext cx="256673" cy="25667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5E691D-CC96-974E-BF27-EA87437CE1AE}"/>
              </a:ext>
            </a:extLst>
          </p:cNvPr>
          <p:cNvSpPr txBox="1"/>
          <p:nvPr/>
        </p:nvSpPr>
        <p:spPr>
          <a:xfrm rot="18965339">
            <a:off x="1481355" y="3725038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Planck + WMAP</a:t>
            </a:r>
          </a:p>
        </p:txBody>
      </p:sp>
    </p:spTree>
    <p:extLst>
      <p:ext uri="{BB962C8B-B14F-4D97-AF65-F5344CB8AC3E}">
        <p14:creationId xmlns:p14="http://schemas.microsoft.com/office/powerpoint/2010/main" val="2187612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871"/>
    </mc:Choice>
    <mc:Fallback>
      <p:transition spd="slow" advTm="4787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9998-755B-4741-AB36-1E473772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 + Dark Matter</a:t>
            </a:r>
            <a:endParaRPr lang="en-US" dirty="0">
              <a:latin typeface="Symbol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26D8F-047F-0D46-A07A-0F856B853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285990"/>
            <a:ext cx="3702704" cy="2185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01ABCF-B897-1645-9CDA-7CDE1DED3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3758543"/>
            <a:ext cx="3702704" cy="19795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E3940F-60A9-0B4C-B1BA-D5D112278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046" y="1330959"/>
            <a:ext cx="3081474" cy="46170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06DFFD-18E2-F54C-BF11-943576CD1974}"/>
              </a:ext>
            </a:extLst>
          </p:cNvPr>
          <p:cNvSpPr txBox="1"/>
          <p:nvPr/>
        </p:nvSpPr>
        <p:spPr>
          <a:xfrm>
            <a:off x="6735967" y="4059843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</a:t>
            </a:r>
            <a:r>
              <a:rPr lang="en-US" baseline="-25000" dirty="0" err="1">
                <a:solidFill>
                  <a:schemeClr val="bg1"/>
                </a:solidFill>
              </a:rPr>
              <a:t>T</a:t>
            </a:r>
            <a:r>
              <a:rPr lang="en-US" baseline="30000" dirty="0" err="1">
                <a:solidFill>
                  <a:schemeClr val="bg1"/>
                </a:solidFill>
                <a:latin typeface="Symbol" pitchFamily="2" charset="2"/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 = 265 GeV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BACB20-3570-3B43-BB78-4EA2DDFFDE18}"/>
              </a:ext>
            </a:extLst>
          </p:cNvPr>
          <p:cNvSpPr txBox="1"/>
          <p:nvPr/>
        </p:nvSpPr>
        <p:spPr>
          <a:xfrm>
            <a:off x="6628571" y="1330960"/>
            <a:ext cx="166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E</a:t>
            </a:r>
            <a:r>
              <a:rPr lang="en-US" baseline="-25000" dirty="0" err="1">
                <a:solidFill>
                  <a:schemeClr val="bg1"/>
                </a:solidFill>
              </a:rPr>
              <a:t>T</a:t>
            </a:r>
            <a:r>
              <a:rPr lang="en-US" baseline="30000" dirty="0" err="1">
                <a:solidFill>
                  <a:schemeClr val="bg1"/>
                </a:solidFill>
              </a:rPr>
              <a:t>miss</a:t>
            </a:r>
            <a:r>
              <a:rPr lang="en-US" dirty="0">
                <a:solidFill>
                  <a:schemeClr val="bg1"/>
                </a:solidFill>
              </a:rPr>
              <a:t> = 268 GeV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14109A-E649-4F4F-B7E4-89F631E305A9}"/>
              </a:ext>
            </a:extLst>
          </p:cNvPr>
          <p:cNvSpPr txBox="1"/>
          <p:nvPr/>
        </p:nvSpPr>
        <p:spPr>
          <a:xfrm>
            <a:off x="5167124" y="18898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5B680AC-72E1-C644-9925-CA993077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14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DB8A9BB7-EF60-9449-86BE-43306E1D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644AA-AD20-C14E-A2F5-23C4274A771A}"/>
              </a:ext>
            </a:extLst>
          </p:cNvPr>
          <p:cNvSpPr txBox="1"/>
          <p:nvPr/>
        </p:nvSpPr>
        <p:spPr>
          <a:xfrm>
            <a:off x="1264762" y="5383783"/>
            <a:ext cx="279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via effective vertex</a:t>
            </a:r>
          </a:p>
          <a:p>
            <a:pPr algn="ctr"/>
            <a:r>
              <a:rPr lang="en-US" sz="2000" dirty="0"/>
              <a:t>(</a:t>
            </a:r>
            <a:r>
              <a:rPr lang="en-US" sz="2000" dirty="0">
                <a:latin typeface="Symbol" pitchFamily="2" charset="2"/>
              </a:rPr>
              <a:t>gg</a:t>
            </a:r>
            <a:r>
              <a:rPr lang="el-GR" sz="2000" dirty="0" err="1">
                <a:solidFill>
                  <a:srgbClr val="FF0000"/>
                </a:solidFill>
              </a:rPr>
              <a:t>χχ</a:t>
            </a:r>
            <a:r>
              <a:rPr lang="en-US" sz="2000" dirty="0"/>
              <a:t> contact interaction)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C567A3-0977-E24F-9A5F-793C40400953}"/>
              </a:ext>
            </a:extLst>
          </p:cNvPr>
          <p:cNvSpPr txBox="1"/>
          <p:nvPr/>
        </p:nvSpPr>
        <p:spPr>
          <a:xfrm>
            <a:off x="1915420" y="3161696"/>
            <a:ext cx="1497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via mediator</a:t>
            </a:r>
          </a:p>
        </p:txBody>
      </p:sp>
    </p:spTree>
    <p:extLst>
      <p:ext uri="{BB962C8B-B14F-4D97-AF65-F5344CB8AC3E}">
        <p14:creationId xmlns:p14="http://schemas.microsoft.com/office/powerpoint/2010/main" val="121451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97"/>
    </mc:Choice>
    <mc:Fallback>
      <p:transition spd="slow" advTm="3869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DB0FF-0FC0-7847-A83F-DB9B98D47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 + Dark Matter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40038E-A270-B242-BCFE-2E5F232BB696}"/>
              </a:ext>
            </a:extLst>
          </p:cNvPr>
          <p:cNvSpPr txBox="1"/>
          <p:nvPr/>
        </p:nvSpPr>
        <p:spPr>
          <a:xfrm>
            <a:off x="6344920" y="70590"/>
            <a:ext cx="273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Eur. Phys. J. C77 (2017) 393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BCED0E8-99BC-5343-A9ED-B33682C2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15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88FE60A-B7B5-4947-8BC7-6747DDB89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DD8737-34FA-0F40-B326-356D290CE2ED}"/>
              </a:ext>
            </a:extLst>
          </p:cNvPr>
          <p:cNvGrpSpPr/>
          <p:nvPr/>
        </p:nvGrpSpPr>
        <p:grpSpPr>
          <a:xfrm>
            <a:off x="419100" y="3706882"/>
            <a:ext cx="8446671" cy="2568285"/>
            <a:chOff x="351932" y="1000868"/>
            <a:chExt cx="8013046" cy="282544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417095F-7E87-1946-B898-5B320DEBD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4491"/>
            <a:stretch/>
          </p:blipFill>
          <p:spPr>
            <a:xfrm>
              <a:off x="4354549" y="1000868"/>
              <a:ext cx="4010429" cy="282544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38B88F5-BE2B-C040-B968-76E0CAFF0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3616"/>
            <a:stretch/>
          </p:blipFill>
          <p:spPr>
            <a:xfrm>
              <a:off x="351932" y="1000868"/>
              <a:ext cx="4051491" cy="282544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6FC7C91-8B49-984D-8CF8-6D457146E3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81"/>
          <a:stretch/>
        </p:blipFill>
        <p:spPr>
          <a:xfrm>
            <a:off x="4638318" y="872276"/>
            <a:ext cx="4278729" cy="28115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3B09E9-76D5-2043-8C01-58EF9325EF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606"/>
          <a:stretch/>
        </p:blipFill>
        <p:spPr>
          <a:xfrm>
            <a:off x="370924" y="872276"/>
            <a:ext cx="4273153" cy="2811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935599-A246-764B-A6DC-FB9266EDF60C}"/>
              </a:ext>
            </a:extLst>
          </p:cNvPr>
          <p:cNvSpPr txBox="1"/>
          <p:nvPr/>
        </p:nvSpPr>
        <p:spPr>
          <a:xfrm>
            <a:off x="2764536" y="6206991"/>
            <a:ext cx="4389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Similar limits set for the vector mediator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E36C6E-E5CA-BF45-B79E-A3664233CEA6}"/>
              </a:ext>
            </a:extLst>
          </p:cNvPr>
          <p:cNvSpPr/>
          <p:nvPr/>
        </p:nvSpPr>
        <p:spPr>
          <a:xfrm>
            <a:off x="3111004" y="1099071"/>
            <a:ext cx="875210" cy="199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05F3CA-F978-074A-ABF6-4A65BA1EBA6A}"/>
              </a:ext>
            </a:extLst>
          </p:cNvPr>
          <p:cNvSpPr/>
          <p:nvPr/>
        </p:nvSpPr>
        <p:spPr>
          <a:xfrm>
            <a:off x="7384157" y="1105743"/>
            <a:ext cx="875210" cy="199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319562-9ED3-4649-94BE-A5D59740657F}"/>
              </a:ext>
            </a:extLst>
          </p:cNvPr>
          <p:cNvSpPr/>
          <p:nvPr/>
        </p:nvSpPr>
        <p:spPr>
          <a:xfrm>
            <a:off x="1229348" y="4371772"/>
            <a:ext cx="1263592" cy="18645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E7B508-658F-0E4A-8B37-E167FC998572}"/>
              </a:ext>
            </a:extLst>
          </p:cNvPr>
          <p:cNvSpPr/>
          <p:nvPr/>
        </p:nvSpPr>
        <p:spPr>
          <a:xfrm>
            <a:off x="5448566" y="4371772"/>
            <a:ext cx="1263592" cy="18645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2B6387-635D-054C-9498-5D0CFB5D181F}"/>
              </a:ext>
            </a:extLst>
          </p:cNvPr>
          <p:cNvSpPr txBox="1"/>
          <p:nvPr/>
        </p:nvSpPr>
        <p:spPr>
          <a:xfrm>
            <a:off x="1165180" y="3452708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150 GeV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D13EED66-07CB-ED48-99A1-70A6586986C4}"/>
              </a:ext>
            </a:extLst>
          </p:cNvPr>
          <p:cNvSpPr/>
          <p:nvPr/>
        </p:nvSpPr>
        <p:spPr>
          <a:xfrm>
            <a:off x="923863" y="3431218"/>
            <a:ext cx="256673" cy="25667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47D75C-1917-714C-8554-BCA3A633340F}"/>
              </a:ext>
            </a:extLst>
          </p:cNvPr>
          <p:cNvSpPr txBox="1"/>
          <p:nvPr/>
        </p:nvSpPr>
        <p:spPr>
          <a:xfrm>
            <a:off x="5431838" y="3452708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150 GeV</a:t>
            </a:r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42AF521D-EDC4-1943-96F8-92E0126668FB}"/>
              </a:ext>
            </a:extLst>
          </p:cNvPr>
          <p:cNvSpPr/>
          <p:nvPr/>
        </p:nvSpPr>
        <p:spPr>
          <a:xfrm>
            <a:off x="5190521" y="3431218"/>
            <a:ext cx="256673" cy="25667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6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86"/>
    </mc:Choice>
    <mc:Fallback>
      <p:transition spd="slow" advTm="448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E60C2-B999-F143-9E9A-EE59C18C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 + Dark Matter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3AF5CD-4AFA-7B40-A9BF-6F396652F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294"/>
          <a:stretch/>
        </p:blipFill>
        <p:spPr>
          <a:xfrm>
            <a:off x="4664651" y="1893221"/>
            <a:ext cx="4322965" cy="3535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1B7BE6-ADCC-8345-877A-5771BB434A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101"/>
          <a:stretch/>
        </p:blipFill>
        <p:spPr>
          <a:xfrm>
            <a:off x="219808" y="1893222"/>
            <a:ext cx="4332583" cy="35356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2A75DE-C835-B546-A048-9B9E4C2F358F}"/>
              </a:ext>
            </a:extLst>
          </p:cNvPr>
          <p:cNvSpPr txBox="1"/>
          <p:nvPr/>
        </p:nvSpPr>
        <p:spPr>
          <a:xfrm>
            <a:off x="6344920" y="70590"/>
            <a:ext cx="273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Eur. Phys. J. C77 (2017) 393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49B9912-0A1C-FE47-8C38-CEFB68E3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16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CED211D-2A2F-5D4D-B48C-F7EB57605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6DAEC2-57C4-BA4F-A5CC-948E8AD3EFC9}"/>
              </a:ext>
            </a:extLst>
          </p:cNvPr>
          <p:cNvSpPr txBox="1"/>
          <p:nvPr/>
        </p:nvSpPr>
        <p:spPr>
          <a:xfrm>
            <a:off x="1194287" y="1631216"/>
            <a:ext cx="7327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Axial vector, Spin dependent                            Vector, Spin independent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E86A79-FCE4-024A-A085-E95ED998DB3A}"/>
              </a:ext>
            </a:extLst>
          </p:cNvPr>
          <p:cNvSpPr txBox="1"/>
          <p:nvPr/>
        </p:nvSpPr>
        <p:spPr>
          <a:xfrm>
            <a:off x="1458332" y="3971722"/>
            <a:ext cx="74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ATLAS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7335C3-4222-6C44-B3EA-1934A9DCEBC0}"/>
              </a:ext>
            </a:extLst>
          </p:cNvPr>
          <p:cNvSpPr txBox="1"/>
          <p:nvPr/>
        </p:nvSpPr>
        <p:spPr>
          <a:xfrm>
            <a:off x="5426594" y="3602390"/>
            <a:ext cx="74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ATLAS</a:t>
            </a:r>
          </a:p>
        </p:txBody>
      </p:sp>
    </p:spTree>
    <p:extLst>
      <p:ext uri="{BB962C8B-B14F-4D97-AF65-F5344CB8AC3E}">
        <p14:creationId xmlns:p14="http://schemas.microsoft.com/office/powerpoint/2010/main" val="203618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46"/>
    </mc:Choice>
    <mc:Fallback>
      <p:transition spd="slow" advTm="2214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F2317-0046-E54E-A484-8119AE85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 (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-</a:t>
            </a:r>
            <a:r>
              <a:rPr lang="en-US" dirty="0"/>
              <a:t>, </a:t>
            </a:r>
            <a:r>
              <a:rPr lang="en-US" dirty="0" err="1">
                <a:latin typeface="Symbol" pitchFamily="2" charset="2"/>
              </a:rPr>
              <a:t>m</a:t>
            </a:r>
            <a:r>
              <a:rPr lang="en-US" baseline="30000" dirty="0" err="1"/>
              <a:t>+</a:t>
            </a:r>
            <a:r>
              <a:rPr lang="en-US" dirty="0" err="1">
                <a:latin typeface="Symbol" pitchFamily="2" charset="2"/>
              </a:rPr>
              <a:t>m</a:t>
            </a:r>
            <a:r>
              <a:rPr lang="en-US" baseline="30000" dirty="0"/>
              <a:t>-</a:t>
            </a:r>
            <a:r>
              <a:rPr lang="en-US" dirty="0"/>
              <a:t>) + Dark Matter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DEE5CA-0BD5-5049-AA25-06074D237177}"/>
              </a:ext>
            </a:extLst>
          </p:cNvPr>
          <p:cNvSpPr txBox="1"/>
          <p:nvPr/>
        </p:nvSpPr>
        <p:spPr>
          <a:xfrm>
            <a:off x="7079395" y="81577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PRB 776 (2017) 318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387135-A24A-8E4E-BBC1-658D5B3FC997}"/>
              </a:ext>
            </a:extLst>
          </p:cNvPr>
          <p:cNvGrpSpPr/>
          <p:nvPr/>
        </p:nvGrpSpPr>
        <p:grpSpPr>
          <a:xfrm>
            <a:off x="4217830" y="2055810"/>
            <a:ext cx="4802183" cy="3432359"/>
            <a:chOff x="191200" y="1336932"/>
            <a:chExt cx="4802183" cy="34323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A7CF83-A05E-1847-8EE3-AEB73A560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200" y="1336932"/>
              <a:ext cx="4802183" cy="343235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6FAA5A-A574-A84A-98CE-6A192EDE31FB}"/>
                </a:ext>
              </a:extLst>
            </p:cNvPr>
            <p:cNvSpPr txBox="1"/>
            <p:nvPr/>
          </p:nvSpPr>
          <p:spPr>
            <a:xfrm>
              <a:off x="1719958" y="3643532"/>
              <a:ext cx="10647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Excluded</a:t>
              </a:r>
            </a:p>
            <a:p>
              <a:pPr algn="ctr"/>
              <a:r>
                <a:rPr lang="en-US" dirty="0"/>
                <a:t>@95% CL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392A15F-D2D4-2E43-BF19-441C55568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65" y="2412775"/>
            <a:ext cx="3206782" cy="2595966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E02A9F63-3A2C-1D45-9442-96F40657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17</a:t>
            </a:fld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F75EAE15-F084-8142-9339-59BAE1860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</p:spTree>
    <p:extLst>
      <p:ext uri="{BB962C8B-B14F-4D97-AF65-F5344CB8AC3E}">
        <p14:creationId xmlns:p14="http://schemas.microsoft.com/office/powerpoint/2010/main" val="2959886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700"/>
    </mc:Choice>
    <mc:Fallback>
      <p:transition spd="slow" advTm="267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9252FF-278D-D841-8BCB-3BE2BF28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Combination: </a:t>
            </a:r>
            <a:r>
              <a:rPr lang="en-US" dirty="0">
                <a:solidFill>
                  <a:srgbClr val="FF0000"/>
                </a:solidFill>
              </a:rPr>
              <a:t>X (Jet, </a:t>
            </a:r>
            <a:r>
              <a:rPr lang="en-US" dirty="0">
                <a:solidFill>
                  <a:srgbClr val="FF0000"/>
                </a:solidFill>
                <a:latin typeface="Symbol" pitchFamily="2" charset="2"/>
              </a:rPr>
              <a:t>g</a:t>
            </a:r>
            <a:r>
              <a:rPr lang="en-US" dirty="0">
                <a:solidFill>
                  <a:srgbClr val="FF0000"/>
                </a:solidFill>
              </a:rPr>
              <a:t>, Z) + </a:t>
            </a:r>
            <a:r>
              <a:rPr lang="en-US" dirty="0" err="1">
                <a:solidFill>
                  <a:srgbClr val="FF0000"/>
                </a:solidFill>
              </a:rPr>
              <a:t>E</a:t>
            </a:r>
            <a:r>
              <a:rPr lang="en-US" baseline="-25000" dirty="0" err="1">
                <a:solidFill>
                  <a:srgbClr val="FF0000"/>
                </a:solidFill>
              </a:rPr>
              <a:t>T</a:t>
            </a:r>
            <a:r>
              <a:rPr lang="en-US" baseline="30000" dirty="0" err="1">
                <a:solidFill>
                  <a:srgbClr val="FF0000"/>
                </a:solidFill>
              </a:rPr>
              <a:t>miss</a:t>
            </a:r>
            <a:r>
              <a:rPr lang="en-US" dirty="0">
                <a:solidFill>
                  <a:srgbClr val="FF0000"/>
                </a:solidFill>
              </a:rPr>
              <a:t> (Dark Matter)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0C9B97C-9082-1C46-9BA6-294E61D4E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54" b="2571"/>
          <a:stretch/>
        </p:blipFill>
        <p:spPr>
          <a:xfrm>
            <a:off x="421673" y="1119286"/>
            <a:ext cx="7638040" cy="494103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10DE304-4409-1E47-8CA9-AA016151F1EE}"/>
              </a:ext>
            </a:extLst>
          </p:cNvPr>
          <p:cNvSpPr txBox="1"/>
          <p:nvPr/>
        </p:nvSpPr>
        <p:spPr>
          <a:xfrm>
            <a:off x="1024359" y="5776267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</a:rPr>
              <a:t>g</a:t>
            </a:r>
            <a:r>
              <a:rPr lang="en-US" sz="2400" baseline="-25000" dirty="0" err="1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0.25, </a:t>
            </a:r>
            <a:r>
              <a:rPr lang="en-US" sz="2400" i="1" dirty="0" err="1">
                <a:solidFill>
                  <a:srgbClr val="FF0000"/>
                </a:solidFill>
              </a:rPr>
              <a:t>g</a:t>
            </a:r>
            <a:r>
              <a:rPr lang="en-US" sz="2400" baseline="-25000" dirty="0" err="1">
                <a:solidFill>
                  <a:srgbClr val="FF0000"/>
                </a:solidFill>
              </a:rPr>
              <a:t>l</a:t>
            </a:r>
            <a:r>
              <a:rPr lang="en-US" sz="2400" baseline="-25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0, </a:t>
            </a:r>
            <a:r>
              <a:rPr lang="en-US" sz="2400" i="1" dirty="0">
                <a:solidFill>
                  <a:srgbClr val="FF0000"/>
                </a:solidFill>
              </a:rPr>
              <a:t>g</a:t>
            </a:r>
            <a:r>
              <a:rPr lang="el-GR" sz="2400" baseline="-25000" dirty="0">
                <a:solidFill>
                  <a:srgbClr val="FF0000"/>
                </a:solidFill>
              </a:rPr>
              <a:t>χ</a:t>
            </a:r>
            <a:r>
              <a:rPr lang="en-US" sz="2400" baseline="-25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2DECEF-9612-F441-A2E7-F3A4460BCCE8}"/>
              </a:ext>
            </a:extLst>
          </p:cNvPr>
          <p:cNvSpPr/>
          <p:nvPr/>
        </p:nvSpPr>
        <p:spPr>
          <a:xfrm>
            <a:off x="6401945" y="3946602"/>
            <a:ext cx="1813848" cy="20320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F76A11A6-C159-1941-BC47-128280F7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18</a:t>
            </a:fld>
            <a:endParaRPr lang="en-US"/>
          </a:p>
        </p:txBody>
      </p:sp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67C5A493-CCA8-0D4C-855D-E4489E7FE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2A244A-6BFC-F94D-B605-42B6205D79EF}"/>
              </a:ext>
            </a:extLst>
          </p:cNvPr>
          <p:cNvSpPr/>
          <p:nvPr/>
        </p:nvSpPr>
        <p:spPr>
          <a:xfrm>
            <a:off x="6401945" y="1233508"/>
            <a:ext cx="1813848" cy="2668489"/>
          </a:xfrm>
          <a:prstGeom prst="rect">
            <a:avLst/>
          </a:prstGeom>
          <a:noFill/>
          <a:ln w="9525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CD81E4-FC6E-174B-9BF2-CC4504255B5C}"/>
              </a:ext>
            </a:extLst>
          </p:cNvPr>
          <p:cNvSpPr txBox="1"/>
          <p:nvPr/>
        </p:nvSpPr>
        <p:spPr>
          <a:xfrm rot="5400000">
            <a:off x="7120064" y="2293251"/>
            <a:ext cx="2207656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432FF"/>
                </a:solidFill>
                <a:sym typeface="Wingdings" pitchFamily="2" charset="2"/>
              </a:rPr>
              <a:t>DM Mediator Searches</a:t>
            </a:r>
            <a:endParaRPr lang="en-US" sz="1100" dirty="0">
              <a:solidFill>
                <a:srgbClr val="0432FF"/>
              </a:solidFill>
              <a:sym typeface="Wingdings" pitchFamily="2" charset="2"/>
            </a:endParaRPr>
          </a:p>
          <a:p>
            <a:pPr algn="ctr"/>
            <a:r>
              <a:rPr lang="en-US" sz="1600" dirty="0">
                <a:solidFill>
                  <a:srgbClr val="0432FF"/>
                </a:solidFill>
                <a:sym typeface="Wingdings" pitchFamily="2" charset="2"/>
              </a:rPr>
              <a:t>Talk by Peter McNamara</a:t>
            </a:r>
            <a:endParaRPr lang="en-US" sz="16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6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8"/>
    </mc:Choice>
    <mc:Fallback>
      <p:transition spd="slow" advTm="206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9252FF-278D-D841-8BCB-3BE2BF28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Combination: </a:t>
            </a:r>
            <a:r>
              <a:rPr lang="en-US" dirty="0">
                <a:solidFill>
                  <a:srgbClr val="FF0000"/>
                </a:solidFill>
              </a:rPr>
              <a:t>X (Jet, </a:t>
            </a:r>
            <a:r>
              <a:rPr lang="en-US" dirty="0">
                <a:solidFill>
                  <a:srgbClr val="FF0000"/>
                </a:solidFill>
                <a:latin typeface="Symbol" pitchFamily="2" charset="2"/>
              </a:rPr>
              <a:t>g</a:t>
            </a:r>
            <a:r>
              <a:rPr lang="en-US" dirty="0">
                <a:solidFill>
                  <a:srgbClr val="FF0000"/>
                </a:solidFill>
              </a:rPr>
              <a:t>, Z) + </a:t>
            </a:r>
            <a:r>
              <a:rPr lang="en-US" dirty="0" err="1">
                <a:solidFill>
                  <a:srgbClr val="FF0000"/>
                </a:solidFill>
              </a:rPr>
              <a:t>E</a:t>
            </a:r>
            <a:r>
              <a:rPr lang="en-US" baseline="-25000" dirty="0" err="1">
                <a:solidFill>
                  <a:srgbClr val="FF0000"/>
                </a:solidFill>
              </a:rPr>
              <a:t>T</a:t>
            </a:r>
            <a:r>
              <a:rPr lang="en-US" baseline="30000" dirty="0" err="1">
                <a:solidFill>
                  <a:srgbClr val="FF0000"/>
                </a:solidFill>
              </a:rPr>
              <a:t>miss</a:t>
            </a:r>
            <a:r>
              <a:rPr lang="en-US" dirty="0">
                <a:solidFill>
                  <a:srgbClr val="FF0000"/>
                </a:solidFill>
              </a:rPr>
              <a:t> (Dark Matter)</a:t>
            </a:r>
            <a:endParaRPr lang="en-US" dirty="0"/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F76A11A6-C159-1941-BC47-128280F7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19</a:t>
            </a:fld>
            <a:endParaRPr lang="en-US"/>
          </a:p>
        </p:txBody>
      </p:sp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67C5A493-CCA8-0D4C-855D-E4489E7FE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6E4F4B-F208-E747-AB02-8F68AB182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71" r="21704"/>
          <a:stretch/>
        </p:blipFill>
        <p:spPr>
          <a:xfrm>
            <a:off x="421673" y="1046188"/>
            <a:ext cx="5980272" cy="51740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074E2A-3EAC-FC43-B077-2CF3860CFA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88" t="55764" b="31913"/>
          <a:stretch/>
        </p:blipFill>
        <p:spPr>
          <a:xfrm>
            <a:off x="6417315" y="3146741"/>
            <a:ext cx="1737786" cy="6438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FD8052-F610-2E4F-9666-1BE545FE9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88" t="7194" b="62402"/>
          <a:stretch/>
        </p:blipFill>
        <p:spPr>
          <a:xfrm>
            <a:off x="6417316" y="1394638"/>
            <a:ext cx="1737786" cy="15885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5A04E1-4849-4147-B5CA-DB0FF58F85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88" t="37129" b="44748"/>
          <a:stretch/>
        </p:blipFill>
        <p:spPr>
          <a:xfrm>
            <a:off x="6417315" y="4415687"/>
            <a:ext cx="1948721" cy="106180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3C73534-299D-9F4A-8010-442E77043D2B}"/>
              </a:ext>
            </a:extLst>
          </p:cNvPr>
          <p:cNvSpPr/>
          <p:nvPr/>
        </p:nvSpPr>
        <p:spPr>
          <a:xfrm>
            <a:off x="6401945" y="3946602"/>
            <a:ext cx="1813848" cy="20320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A9B7EE-A5AF-A747-832B-DAA178403F23}"/>
              </a:ext>
            </a:extLst>
          </p:cNvPr>
          <p:cNvSpPr/>
          <p:nvPr/>
        </p:nvSpPr>
        <p:spPr>
          <a:xfrm>
            <a:off x="6401945" y="1233508"/>
            <a:ext cx="1813848" cy="2668489"/>
          </a:xfrm>
          <a:prstGeom prst="rect">
            <a:avLst/>
          </a:prstGeom>
          <a:noFill/>
          <a:ln w="635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39A6C0-9613-104F-B7F1-A59521731619}"/>
              </a:ext>
            </a:extLst>
          </p:cNvPr>
          <p:cNvSpPr txBox="1"/>
          <p:nvPr/>
        </p:nvSpPr>
        <p:spPr>
          <a:xfrm rot="5400000">
            <a:off x="7120064" y="2293251"/>
            <a:ext cx="2207656" cy="584775"/>
          </a:xfrm>
          <a:prstGeom prst="rect">
            <a:avLst/>
          </a:prstGeom>
          <a:solidFill>
            <a:schemeClr val="bg1"/>
          </a:solidFill>
          <a:ln w="6350"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432FF"/>
                </a:solidFill>
                <a:sym typeface="Wingdings" pitchFamily="2" charset="2"/>
              </a:rPr>
              <a:t>DM Mediator Searches</a:t>
            </a:r>
            <a:endParaRPr lang="en-US" sz="1100" dirty="0">
              <a:solidFill>
                <a:srgbClr val="0432FF"/>
              </a:solidFill>
              <a:sym typeface="Wingdings" pitchFamily="2" charset="2"/>
            </a:endParaRPr>
          </a:p>
          <a:p>
            <a:pPr algn="ctr"/>
            <a:r>
              <a:rPr lang="en-US" sz="1600" dirty="0">
                <a:solidFill>
                  <a:srgbClr val="0432FF"/>
                </a:solidFill>
                <a:sym typeface="Wingdings" pitchFamily="2" charset="2"/>
              </a:rPr>
              <a:t>Talk by Peter McNamara</a:t>
            </a:r>
            <a:endParaRPr lang="en-US" sz="1600" dirty="0">
              <a:solidFill>
                <a:srgbClr val="0432FF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783E2A-D249-0747-81BE-C8F1B4D87ECC}"/>
              </a:ext>
            </a:extLst>
          </p:cNvPr>
          <p:cNvSpPr txBox="1"/>
          <p:nvPr/>
        </p:nvSpPr>
        <p:spPr>
          <a:xfrm>
            <a:off x="1024359" y="5776267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</a:rPr>
              <a:t>g</a:t>
            </a:r>
            <a:r>
              <a:rPr lang="en-US" sz="2400" baseline="-25000" dirty="0" err="1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0.1, </a:t>
            </a:r>
            <a:r>
              <a:rPr lang="en-US" sz="2400" i="1" dirty="0" err="1">
                <a:solidFill>
                  <a:srgbClr val="FF0000"/>
                </a:solidFill>
              </a:rPr>
              <a:t>g</a:t>
            </a:r>
            <a:r>
              <a:rPr lang="en-US" sz="2400" baseline="-25000" dirty="0" err="1">
                <a:solidFill>
                  <a:srgbClr val="FF0000"/>
                </a:solidFill>
              </a:rPr>
              <a:t>l</a:t>
            </a:r>
            <a:r>
              <a:rPr lang="en-US" sz="2400" baseline="-25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0.1, </a:t>
            </a:r>
            <a:r>
              <a:rPr lang="en-US" sz="2400" i="1" dirty="0">
                <a:solidFill>
                  <a:srgbClr val="FF0000"/>
                </a:solidFill>
              </a:rPr>
              <a:t>g</a:t>
            </a:r>
            <a:r>
              <a:rPr lang="el-GR" sz="2400" baseline="-25000" dirty="0">
                <a:solidFill>
                  <a:srgbClr val="FF0000"/>
                </a:solidFill>
              </a:rPr>
              <a:t>χ</a:t>
            </a:r>
            <a:r>
              <a:rPr lang="en-US" sz="2400" baseline="-25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3581329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87"/>
    </mc:Choice>
    <mc:Fallback>
      <p:transition spd="slow" advTm="1288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>
          <a:xfrm>
            <a:off x="5424473" y="1181958"/>
            <a:ext cx="3672492" cy="51743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WHY ?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origin of mass 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6 quarks 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3 families 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neutrinos 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forces 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anti-matter </a:t>
            </a:r>
          </a:p>
          <a:p>
            <a:pPr lvl="1">
              <a:defRPr/>
            </a:pP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WHAT ?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dark matter 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dark energy </a:t>
            </a:r>
          </a:p>
          <a:p>
            <a:pPr eaLnBrk="1" hangingPunct="1"/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5" descr="05-0440-01D.h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" t="4672" r="6563" b="7458"/>
          <a:stretch>
            <a:fillRect/>
          </a:stretch>
        </p:blipFill>
        <p:spPr bwMode="auto">
          <a:xfrm>
            <a:off x="457200" y="2062710"/>
            <a:ext cx="38989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68792"/>
            <a:ext cx="8228227" cy="832076"/>
          </a:xfrm>
        </p:spPr>
        <p:txBody>
          <a:bodyPr/>
          <a:lstStyle/>
          <a:p>
            <a:pPr algn="r"/>
            <a:r>
              <a:rPr lang="en-US" dirty="0"/>
              <a:t>…… the mysteries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240" y="1108603"/>
            <a:ext cx="3155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The Standard Model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F0FAE3-B380-0141-A32C-D0CC2A06E348}"/>
              </a:ext>
            </a:extLst>
          </p:cNvPr>
          <p:cNvGrpSpPr/>
          <p:nvPr/>
        </p:nvGrpSpPr>
        <p:grpSpPr>
          <a:xfrm>
            <a:off x="259088" y="1091745"/>
            <a:ext cx="6803784" cy="3735375"/>
            <a:chOff x="259088" y="1091745"/>
            <a:chExt cx="6803784" cy="3735375"/>
          </a:xfrm>
        </p:grpSpPr>
        <p:sp>
          <p:nvSpPr>
            <p:cNvPr id="10" name="TextBox 9"/>
            <p:cNvSpPr txBox="1"/>
            <p:nvPr/>
          </p:nvSpPr>
          <p:spPr>
            <a:xfrm>
              <a:off x="259088" y="1091745"/>
              <a:ext cx="4348804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Physics beyond the SM</a:t>
              </a:r>
            </a:p>
            <a:p>
              <a:pPr algn="ctr"/>
              <a:r>
                <a:rPr lang="en-US" sz="2800" dirty="0"/>
                <a:t>is needed to answer.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9860000">
              <a:off x="1588978" y="1903243"/>
              <a:ext cx="5473894" cy="292387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endParaRPr lang="en-US" sz="1200" dirty="0"/>
            </a:p>
            <a:p>
              <a:r>
                <a:rPr lang="en-US" sz="2800" dirty="0"/>
                <a:t>  New physics searches at LHC</a:t>
              </a:r>
            </a:p>
            <a:p>
              <a:endParaRPr lang="en-US" sz="1200" dirty="0"/>
            </a:p>
            <a:p>
              <a:pPr marL="742950" lvl="1" indent="-285750">
                <a:buFont typeface="Arial"/>
                <a:buChar char="•"/>
              </a:pPr>
              <a:r>
                <a:rPr lang="en-US" sz="2400" dirty="0"/>
                <a:t>Higgs as a new tool for discovery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sz="2400" dirty="0">
                  <a:solidFill>
                    <a:srgbClr val="FF0000"/>
                  </a:solidFill>
                </a:rPr>
                <a:t>Dark matter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sz="2400" dirty="0"/>
                <a:t>SUSY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sz="2400" dirty="0"/>
                <a:t>Other known new physics models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sz="2400" dirty="0"/>
                <a:t>The unknown unknowns </a:t>
              </a:r>
            </a:p>
            <a:p>
              <a:pPr marL="742950" lvl="1" indent="-285750">
                <a:buFont typeface="Arial"/>
                <a:buChar char="•"/>
              </a:pPr>
              <a:endParaRPr lang="en-US" sz="1200" dirty="0"/>
            </a:p>
          </p:txBody>
        </p:sp>
      </p:grp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4E752BA-6CA9-1241-9447-3F452702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2</a:t>
            </a:fld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CB784872-2BEF-9944-8B34-652504F5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435433"/>
      </p:ext>
    </p:extLst>
  </p:cSld>
  <p:clrMapOvr>
    <a:masterClrMapping/>
  </p:clrMapOvr>
  <p:transition advTm="409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26BEDB-A96C-6E45-A65C-FEAC57B2B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Combination: </a:t>
            </a:r>
            <a:r>
              <a:rPr lang="en-US" dirty="0">
                <a:solidFill>
                  <a:srgbClr val="FF0000"/>
                </a:solidFill>
              </a:rPr>
              <a:t>X (Jet, </a:t>
            </a:r>
            <a:r>
              <a:rPr lang="en-US" dirty="0">
                <a:solidFill>
                  <a:srgbClr val="FF0000"/>
                </a:solidFill>
                <a:latin typeface="Symbol" pitchFamily="2" charset="2"/>
              </a:rPr>
              <a:t>g</a:t>
            </a:r>
            <a:r>
              <a:rPr lang="en-US" dirty="0">
                <a:solidFill>
                  <a:srgbClr val="FF0000"/>
                </a:solidFill>
              </a:rPr>
              <a:t>, Z) + </a:t>
            </a:r>
            <a:r>
              <a:rPr lang="en-US" dirty="0" err="1">
                <a:solidFill>
                  <a:srgbClr val="FF0000"/>
                </a:solidFill>
              </a:rPr>
              <a:t>E</a:t>
            </a:r>
            <a:r>
              <a:rPr lang="en-US" baseline="-25000" dirty="0" err="1">
                <a:solidFill>
                  <a:srgbClr val="FF0000"/>
                </a:solidFill>
              </a:rPr>
              <a:t>T</a:t>
            </a:r>
            <a:r>
              <a:rPr lang="en-US" baseline="30000" dirty="0" err="1">
                <a:solidFill>
                  <a:srgbClr val="FF0000"/>
                </a:solidFill>
              </a:rPr>
              <a:t>miss</a:t>
            </a:r>
            <a:r>
              <a:rPr lang="en-US" dirty="0">
                <a:solidFill>
                  <a:srgbClr val="FF0000"/>
                </a:solidFill>
              </a:rPr>
              <a:t> (Dark Matter)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924872-1343-7C4E-9A78-40C3352E2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306"/>
          <a:stretch/>
        </p:blipFill>
        <p:spPr>
          <a:xfrm>
            <a:off x="5203691" y="3546620"/>
            <a:ext cx="3819433" cy="29462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194B88-83A6-5047-B98F-B54A4EEA5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95"/>
          <a:stretch/>
        </p:blipFill>
        <p:spPr>
          <a:xfrm>
            <a:off x="69184" y="858464"/>
            <a:ext cx="5185269" cy="31674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2C6952-F913-FC4A-AA41-F468D132406C}"/>
              </a:ext>
            </a:extLst>
          </p:cNvPr>
          <p:cNvSpPr txBox="1"/>
          <p:nvPr/>
        </p:nvSpPr>
        <p:spPr>
          <a:xfrm>
            <a:off x="875752" y="2239683"/>
            <a:ext cx="1786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g</a:t>
            </a:r>
            <a:r>
              <a:rPr lang="en-US" sz="1600" baseline="-25000" dirty="0" err="1"/>
              <a:t>q</a:t>
            </a:r>
            <a:r>
              <a:rPr lang="en-US" sz="1600" dirty="0"/>
              <a:t>=0.25, </a:t>
            </a:r>
            <a:r>
              <a:rPr lang="en-US" sz="1600" i="1" dirty="0" err="1"/>
              <a:t>g</a:t>
            </a:r>
            <a:r>
              <a:rPr lang="en-US" sz="1600" baseline="-25000" dirty="0" err="1"/>
              <a:t>l</a:t>
            </a:r>
            <a:r>
              <a:rPr lang="en-US" sz="1600" dirty="0"/>
              <a:t>=0, </a:t>
            </a:r>
            <a:r>
              <a:rPr lang="en-US" sz="1600" i="1" dirty="0"/>
              <a:t>g</a:t>
            </a:r>
            <a:r>
              <a:rPr lang="el-GR" sz="1600" baseline="-25000" dirty="0"/>
              <a:t>χ</a:t>
            </a:r>
            <a:r>
              <a:rPr lang="en-US" sz="1600" dirty="0"/>
              <a:t>=1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7B7648-475D-C847-8B37-335413B24BA6}"/>
              </a:ext>
            </a:extLst>
          </p:cNvPr>
          <p:cNvSpPr txBox="1"/>
          <p:nvPr/>
        </p:nvSpPr>
        <p:spPr>
          <a:xfrm>
            <a:off x="5951011" y="4276199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g</a:t>
            </a:r>
            <a:r>
              <a:rPr lang="en-US" sz="1600" baseline="-25000" dirty="0" err="1"/>
              <a:t>q</a:t>
            </a:r>
            <a:r>
              <a:rPr lang="en-US" sz="1600" dirty="0"/>
              <a:t>=0.1, </a:t>
            </a:r>
            <a:r>
              <a:rPr lang="en-US" sz="1600" i="1" dirty="0" err="1"/>
              <a:t>g</a:t>
            </a:r>
            <a:r>
              <a:rPr lang="en-US" sz="1600" baseline="-25000" dirty="0" err="1"/>
              <a:t>l</a:t>
            </a:r>
            <a:r>
              <a:rPr lang="en-US" sz="1600" dirty="0"/>
              <a:t>=0.01, </a:t>
            </a:r>
            <a:r>
              <a:rPr lang="en-US" sz="1600" i="1" dirty="0"/>
              <a:t>g</a:t>
            </a:r>
            <a:r>
              <a:rPr lang="el-GR" sz="1600" baseline="-25000" dirty="0"/>
              <a:t>χ</a:t>
            </a:r>
            <a:r>
              <a:rPr lang="en-US" sz="1600" dirty="0"/>
              <a:t>=1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B71642-EE2F-D540-AB17-5231AB43D6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94"/>
          <a:stretch/>
        </p:blipFill>
        <p:spPr>
          <a:xfrm>
            <a:off x="69184" y="3724462"/>
            <a:ext cx="5185269" cy="276803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90DD33F-D9D0-D84C-BE67-71010CB30AA2}"/>
              </a:ext>
            </a:extLst>
          </p:cNvPr>
          <p:cNvSpPr txBox="1"/>
          <p:nvPr/>
        </p:nvSpPr>
        <p:spPr>
          <a:xfrm>
            <a:off x="850372" y="4276199"/>
            <a:ext cx="1786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g</a:t>
            </a:r>
            <a:r>
              <a:rPr lang="en-US" sz="1600" baseline="-25000" dirty="0" err="1"/>
              <a:t>q</a:t>
            </a:r>
            <a:r>
              <a:rPr lang="en-US" sz="1600" dirty="0"/>
              <a:t>=0.25, </a:t>
            </a:r>
            <a:r>
              <a:rPr lang="en-US" sz="1600" i="1" dirty="0" err="1"/>
              <a:t>g</a:t>
            </a:r>
            <a:r>
              <a:rPr lang="en-US" sz="1600" baseline="-25000" dirty="0" err="1"/>
              <a:t>l</a:t>
            </a:r>
            <a:r>
              <a:rPr lang="en-US" sz="1600" dirty="0"/>
              <a:t>=0, </a:t>
            </a:r>
            <a:r>
              <a:rPr lang="en-US" sz="1600" i="1" dirty="0"/>
              <a:t>g</a:t>
            </a:r>
            <a:r>
              <a:rPr lang="el-GR" sz="1600" baseline="-25000" dirty="0"/>
              <a:t>χ</a:t>
            </a:r>
            <a:r>
              <a:rPr lang="en-US" sz="1600" dirty="0"/>
              <a:t>=1</a:t>
            </a:r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471AC8C4-AC06-4749-9E84-E58CE0DE1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20</a:t>
            </a:fld>
            <a:endParaRPr lang="en-US"/>
          </a:p>
        </p:txBody>
      </p:sp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C91C54B4-F6BF-8946-8C5F-F76C72D8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</p:spTree>
    <p:extLst>
      <p:ext uri="{BB962C8B-B14F-4D97-AF65-F5344CB8AC3E}">
        <p14:creationId xmlns:p14="http://schemas.microsoft.com/office/powerpoint/2010/main" val="413434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719"/>
    </mc:Choice>
    <mc:Fallback>
      <p:transition spd="slow" advTm="6071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A3B24-31E3-824D-BFD6-01F1D6D3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 Flavor + Dark Matter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4B2CE9-CE59-714C-B40A-4DBD5B398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917" y="2035208"/>
            <a:ext cx="2413631" cy="2047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379AB9-1D03-1840-AE15-63753FF3D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647" y="2035208"/>
            <a:ext cx="2426701" cy="2030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8CD4E4-0576-6842-AEE6-6DD043E7C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33" y="2035208"/>
            <a:ext cx="2422345" cy="20607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58548B-AA5B-9549-9335-560BBC0BD88A}"/>
              </a:ext>
            </a:extLst>
          </p:cNvPr>
          <p:cNvSpPr txBox="1"/>
          <p:nvPr/>
        </p:nvSpPr>
        <p:spPr>
          <a:xfrm>
            <a:off x="0" y="123714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spin-0 mediator associated production with top and bottom quarks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917BDC-DEDE-2746-8C6E-6AAB5D2A0291}"/>
              </a:ext>
            </a:extLst>
          </p:cNvPr>
          <p:cNvSpPr txBox="1"/>
          <p:nvPr/>
        </p:nvSpPr>
        <p:spPr>
          <a:xfrm>
            <a:off x="82677" y="4563051"/>
            <a:ext cx="2819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color-neutral </a:t>
            </a:r>
          </a:p>
          <a:p>
            <a:pPr algn="ctr"/>
            <a:r>
              <a:rPr lang="en-US" dirty="0"/>
              <a:t>spin-0 mediator </a:t>
            </a:r>
          </a:p>
          <a:p>
            <a:pPr algn="ctr"/>
            <a:r>
              <a:rPr lang="en-US" dirty="0"/>
              <a:t>associated production </a:t>
            </a:r>
          </a:p>
          <a:p>
            <a:pPr algn="ctr"/>
            <a:r>
              <a:rPr lang="en-US" dirty="0"/>
              <a:t>with bottom quarks </a:t>
            </a:r>
          </a:p>
          <a:p>
            <a:pPr algn="ctr"/>
            <a:r>
              <a:rPr lang="en-US" dirty="0"/>
              <a:t>bb̄+</a:t>
            </a:r>
            <a:r>
              <a:rPr lang="el-GR" dirty="0"/>
              <a:t>φ/</a:t>
            </a:r>
            <a:r>
              <a:rPr lang="en-US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996F9-90F7-144F-A6D2-54BC1222F795}"/>
              </a:ext>
            </a:extLst>
          </p:cNvPr>
          <p:cNvSpPr txBox="1"/>
          <p:nvPr/>
        </p:nvSpPr>
        <p:spPr>
          <a:xfrm>
            <a:off x="3177575" y="4563051"/>
            <a:ext cx="2788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color-neutral </a:t>
            </a:r>
          </a:p>
          <a:p>
            <a:pPr algn="ctr"/>
            <a:r>
              <a:rPr lang="en-US" dirty="0"/>
              <a:t>spin-0 mediator </a:t>
            </a:r>
          </a:p>
          <a:p>
            <a:pPr algn="ctr"/>
            <a:r>
              <a:rPr lang="en-US" dirty="0"/>
              <a:t>associated production </a:t>
            </a:r>
          </a:p>
          <a:p>
            <a:pPr algn="ctr"/>
            <a:r>
              <a:rPr lang="en-US" dirty="0"/>
              <a:t>with top quarks </a:t>
            </a:r>
          </a:p>
          <a:p>
            <a:pPr algn="ctr"/>
            <a:r>
              <a:rPr lang="en-US" dirty="0" err="1"/>
              <a:t>tt</a:t>
            </a:r>
            <a:r>
              <a:rPr lang="en-US" dirty="0"/>
              <a:t>̄+</a:t>
            </a:r>
            <a:r>
              <a:rPr lang="el-GR" dirty="0"/>
              <a:t>φ/</a:t>
            </a:r>
            <a:r>
              <a:rPr lang="en-US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08465F-1C21-644B-8F01-FF0D7B79574D}"/>
              </a:ext>
            </a:extLst>
          </p:cNvPr>
          <p:cNvSpPr txBox="1"/>
          <p:nvPr/>
        </p:nvSpPr>
        <p:spPr>
          <a:xfrm>
            <a:off x="6144885" y="4563051"/>
            <a:ext cx="29069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color-charged </a:t>
            </a:r>
          </a:p>
          <a:p>
            <a:pPr algn="ctr"/>
            <a:r>
              <a:rPr lang="en-US" dirty="0"/>
              <a:t>scalar mediator </a:t>
            </a:r>
          </a:p>
          <a:p>
            <a:pPr algn="ctr"/>
            <a:r>
              <a:rPr lang="en-US" dirty="0"/>
              <a:t>decaying into </a:t>
            </a:r>
          </a:p>
          <a:p>
            <a:pPr algn="ctr"/>
            <a:r>
              <a:rPr lang="en-US" dirty="0"/>
              <a:t>a bottom and a DM particle</a:t>
            </a:r>
          </a:p>
          <a:p>
            <a:pPr algn="ctr"/>
            <a:r>
              <a:rPr lang="en-US" dirty="0"/>
              <a:t>b-FDM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A0E421D8-65A9-F24A-A339-215380B8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21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57C1A90-6ECF-034F-AF7A-4994552B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</p:spTree>
    <p:extLst>
      <p:ext uri="{BB962C8B-B14F-4D97-AF65-F5344CB8AC3E}">
        <p14:creationId xmlns:p14="http://schemas.microsoft.com/office/powerpoint/2010/main" val="214220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866"/>
    </mc:Choice>
    <mc:Fallback>
      <p:transition spd="slow" advTm="4386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A3B24-31E3-824D-BFD6-01F1D6D32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</p:spPr>
        <p:txBody>
          <a:bodyPr/>
          <a:lstStyle/>
          <a:p>
            <a:r>
              <a:rPr lang="en-US" dirty="0"/>
              <a:t>Heavy Flavor + Dark Matter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D49B2-DBB3-474C-B06E-4793E513E619}"/>
              </a:ext>
            </a:extLst>
          </p:cNvPr>
          <p:cNvSpPr txBox="1"/>
          <p:nvPr/>
        </p:nvSpPr>
        <p:spPr>
          <a:xfrm>
            <a:off x="6529182" y="0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Eur. Phys. J. C78 (2018) 18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08AB0B-0C06-E742-A87C-36D681B72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440" y="3045665"/>
            <a:ext cx="2800103" cy="34042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B5A215-979E-5E41-B7C4-17DB803B2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123" y="3049228"/>
            <a:ext cx="2800103" cy="34042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82FD32-789C-DB4E-8AEB-988BDAD2C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06" y="3044024"/>
            <a:ext cx="2800103" cy="34042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C08A13-5E71-FA40-A3A8-58E7A71789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1011" y="974133"/>
            <a:ext cx="2195783" cy="18628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DC0BF7-283E-E74C-BD07-95513BCE4A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5712" y="974133"/>
            <a:ext cx="2207673" cy="18469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544C270-8398-AC4A-813A-79E9E21415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550" y="974133"/>
            <a:ext cx="2203710" cy="1874739"/>
          </a:xfrm>
          <a:prstGeom prst="rect">
            <a:avLst/>
          </a:prstGeom>
        </p:spPr>
      </p:pic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BA81E13A-B852-2948-BCB0-57F2DD014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22</a:t>
            </a:fld>
            <a:endParaRPr lang="en-US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6FBFFDF8-1811-3042-A3E2-5BD877EB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33E6C-A006-E249-AF71-2482C8913F8E}"/>
              </a:ext>
            </a:extLst>
          </p:cNvPr>
          <p:cNvSpPr txBox="1"/>
          <p:nvPr/>
        </p:nvSpPr>
        <p:spPr>
          <a:xfrm>
            <a:off x="1591776" y="1609099"/>
            <a:ext cx="290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b</a:t>
            </a:r>
          </a:p>
          <a:p>
            <a:endParaRPr lang="en-US" sz="1600" i="1" dirty="0"/>
          </a:p>
          <a:p>
            <a:r>
              <a:rPr lang="en-US" sz="1600" i="1" dirty="0"/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643EFC-601B-154A-8BE5-6EF22E14F1B8}"/>
              </a:ext>
            </a:extLst>
          </p:cNvPr>
          <p:cNvSpPr txBox="1"/>
          <p:nvPr/>
        </p:nvSpPr>
        <p:spPr>
          <a:xfrm>
            <a:off x="4570001" y="1595973"/>
            <a:ext cx="253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t</a:t>
            </a:r>
          </a:p>
          <a:p>
            <a:endParaRPr lang="en-US" sz="1600" i="1" dirty="0"/>
          </a:p>
          <a:p>
            <a:r>
              <a:rPr lang="en-US" sz="1600" i="1" dirty="0"/>
              <a:t>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E79A15-9551-4E47-A0C8-989077789868}"/>
              </a:ext>
            </a:extLst>
          </p:cNvPr>
          <p:cNvSpPr/>
          <p:nvPr/>
        </p:nvSpPr>
        <p:spPr>
          <a:xfrm>
            <a:off x="2010064" y="3693327"/>
            <a:ext cx="608446" cy="135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1EB4B6-5296-7E43-8571-088D0ED62C7C}"/>
              </a:ext>
            </a:extLst>
          </p:cNvPr>
          <p:cNvSpPr/>
          <p:nvPr/>
        </p:nvSpPr>
        <p:spPr>
          <a:xfrm>
            <a:off x="4922852" y="3646777"/>
            <a:ext cx="608446" cy="135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B3E-AD35-4048-B6CB-DFC5E09E103E}"/>
              </a:ext>
            </a:extLst>
          </p:cNvPr>
          <p:cNvSpPr/>
          <p:nvPr/>
        </p:nvSpPr>
        <p:spPr>
          <a:xfrm>
            <a:off x="7872408" y="3693709"/>
            <a:ext cx="608446" cy="135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FA263A-D2DC-7E47-8DDA-F2BAD1CC66BA}"/>
              </a:ext>
            </a:extLst>
          </p:cNvPr>
          <p:cNvSpPr txBox="1"/>
          <p:nvPr/>
        </p:nvSpPr>
        <p:spPr>
          <a:xfrm>
            <a:off x="1745357" y="2800005"/>
            <a:ext cx="7336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Color-neutral scalar mediator                               Color-charged scalar mediator</a:t>
            </a:r>
          </a:p>
        </p:txBody>
      </p:sp>
    </p:spTree>
    <p:extLst>
      <p:ext uri="{BB962C8B-B14F-4D97-AF65-F5344CB8AC3E}">
        <p14:creationId xmlns:p14="http://schemas.microsoft.com/office/powerpoint/2010/main" val="110892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39"/>
    </mc:Choice>
    <mc:Fallback>
      <p:transition spd="slow" advTm="1483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A3B24-31E3-824D-BFD6-01F1D6D3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 Flavor + Dark Matter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D49B2-DBB3-474C-B06E-4793E513E619}"/>
              </a:ext>
            </a:extLst>
          </p:cNvPr>
          <p:cNvSpPr txBox="1"/>
          <p:nvPr/>
        </p:nvSpPr>
        <p:spPr>
          <a:xfrm>
            <a:off x="6529182" y="0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Eur. Phys. J. C78 (2018) 18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3DBBAC-569D-DD4C-93A8-811ACA698B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57"/>
          <a:stretch/>
        </p:blipFill>
        <p:spPr>
          <a:xfrm>
            <a:off x="4717073" y="1968381"/>
            <a:ext cx="4273062" cy="3763348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56465CB-04F1-A54F-83B8-3986BA6D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23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9C9C3F90-2895-B84F-ACA3-127076A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253ABC-0889-B240-BA61-6E7E53CD59EE}"/>
              </a:ext>
            </a:extLst>
          </p:cNvPr>
          <p:cNvGrpSpPr/>
          <p:nvPr/>
        </p:nvGrpSpPr>
        <p:grpSpPr>
          <a:xfrm>
            <a:off x="264350" y="1968381"/>
            <a:ext cx="4307650" cy="3956424"/>
            <a:chOff x="4642920" y="1811218"/>
            <a:chExt cx="4307650" cy="39564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18744AC-4152-0C43-89C3-8A0511E59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2920" y="1811218"/>
              <a:ext cx="4307650" cy="3956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41473B-8E62-EB4A-8156-92EA3183A7F5}"/>
                </a:ext>
              </a:extLst>
            </p:cNvPr>
            <p:cNvSpPr txBox="1"/>
            <p:nvPr/>
          </p:nvSpPr>
          <p:spPr>
            <a:xfrm>
              <a:off x="5356255" y="2824620"/>
              <a:ext cx="748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ATLAS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F735D14-3A6D-EC4C-B742-89E45D8080B0}"/>
              </a:ext>
            </a:extLst>
          </p:cNvPr>
          <p:cNvSpPr txBox="1"/>
          <p:nvPr/>
        </p:nvSpPr>
        <p:spPr>
          <a:xfrm>
            <a:off x="1044994" y="1419342"/>
            <a:ext cx="781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Color-neutral scalar mediator                       Color-charged scalar mediator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617DF8-AD6B-BA46-93BE-3DC064E5AB50}"/>
              </a:ext>
            </a:extLst>
          </p:cNvPr>
          <p:cNvSpPr txBox="1"/>
          <p:nvPr/>
        </p:nvSpPr>
        <p:spPr>
          <a:xfrm>
            <a:off x="6492768" y="3377539"/>
            <a:ext cx="72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Run II</a:t>
            </a:r>
          </a:p>
          <a:p>
            <a:pPr algn="ctr"/>
            <a:r>
              <a:rPr lang="en-US" dirty="0"/>
              <a:t>DM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BD920D-B51C-C045-BC62-C7EB9C9613DA}"/>
              </a:ext>
            </a:extLst>
          </p:cNvPr>
          <p:cNvSpPr txBox="1"/>
          <p:nvPr/>
        </p:nvSpPr>
        <p:spPr>
          <a:xfrm>
            <a:off x="5273568" y="4887251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Run 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371BE2-B2F7-BD41-B158-5C3E45A1E6C4}"/>
              </a:ext>
            </a:extLst>
          </p:cNvPr>
          <p:cNvSpPr txBox="1"/>
          <p:nvPr/>
        </p:nvSpPr>
        <p:spPr>
          <a:xfrm>
            <a:off x="5261054" y="3278452"/>
            <a:ext cx="1025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Run II</a:t>
            </a:r>
          </a:p>
          <a:p>
            <a:pPr algn="ctr"/>
            <a:r>
              <a:rPr lang="en-US" dirty="0" err="1"/>
              <a:t>sbottom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pair</a:t>
            </a:r>
          </a:p>
        </p:txBody>
      </p:sp>
    </p:spTree>
    <p:extLst>
      <p:ext uri="{BB962C8B-B14F-4D97-AF65-F5344CB8AC3E}">
        <p14:creationId xmlns:p14="http://schemas.microsoft.com/office/powerpoint/2010/main" val="62313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520"/>
    </mc:Choice>
    <mc:Fallback>
      <p:transition spd="slow" advTm="3852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54D8-AB40-3C47-B7DF-0F6CCAC1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Higgs + Dark Matter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56649-F8ED-C149-8825-67F1A3FF3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62" y="1550258"/>
            <a:ext cx="2737691" cy="2075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B6BBD5-EF3B-CB46-8981-4EAAE063B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545" y="1550257"/>
            <a:ext cx="2737691" cy="20751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459E79-54C3-6948-873C-E4DA2D654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371" y="1575259"/>
            <a:ext cx="2750192" cy="20501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BF08DF-A782-D54A-B340-7DD609CC3516}"/>
              </a:ext>
            </a:extLst>
          </p:cNvPr>
          <p:cNvSpPr txBox="1"/>
          <p:nvPr/>
        </p:nvSpPr>
        <p:spPr>
          <a:xfrm>
            <a:off x="1002805" y="3696837"/>
            <a:ext cx="8051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Z'</a:t>
            </a:r>
            <a:r>
              <a:rPr lang="en-US" sz="2200" baseline="-25000" dirty="0"/>
              <a:t>B</a:t>
            </a:r>
            <a:r>
              <a:rPr lang="en-US" sz="2200" dirty="0"/>
              <a:t> model             Z’ – 2 Higgs Doublet model       Heavy-scalar 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9496F7-C297-1542-ACC1-03D669CBFF90}"/>
              </a:ext>
            </a:extLst>
          </p:cNvPr>
          <p:cNvSpPr txBox="1"/>
          <p:nvPr/>
        </p:nvSpPr>
        <p:spPr>
          <a:xfrm>
            <a:off x="-1" y="1021434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Production of Dark Matter in association with a SM Higgs boson (h)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EC2E18C-E122-D044-8AF6-8C22B5DD1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24</a:t>
            </a:fld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65E3B03F-9D64-FD4C-BD87-4CE28D9B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5239BB-EAA3-724E-BDAE-E9107E79F43A}"/>
              </a:ext>
            </a:extLst>
          </p:cNvPr>
          <p:cNvGrpSpPr/>
          <p:nvPr/>
        </p:nvGrpSpPr>
        <p:grpSpPr>
          <a:xfrm>
            <a:off x="562038" y="4283931"/>
            <a:ext cx="5211200" cy="928359"/>
            <a:chOff x="509449" y="5600699"/>
            <a:chExt cx="5397062" cy="92835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801E97-D5F2-BB4A-916E-C678BC787694}"/>
                </a:ext>
              </a:extLst>
            </p:cNvPr>
            <p:cNvSpPr txBox="1"/>
            <p:nvPr/>
          </p:nvSpPr>
          <p:spPr>
            <a:xfrm>
              <a:off x="1816872" y="6067393"/>
              <a:ext cx="2770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/>
                <a:t>p</a:t>
              </a:r>
              <a:r>
                <a:rPr lang="en-US" sz="2400" baseline="-25000" dirty="0" err="1"/>
                <a:t>T</a:t>
              </a:r>
              <a:r>
                <a:rPr lang="en-US" sz="2400" baseline="30000" dirty="0" err="1"/>
                <a:t>h</a:t>
              </a:r>
              <a:r>
                <a:rPr lang="en-US" sz="2400" dirty="0"/>
                <a:t> and </a:t>
              </a:r>
              <a:r>
                <a:rPr lang="en-US" sz="2400" dirty="0" err="1"/>
                <a:t>E</a:t>
              </a:r>
              <a:r>
                <a:rPr lang="en-US" sz="2400" baseline="-25000" dirty="0" err="1"/>
                <a:t>T</a:t>
              </a:r>
              <a:r>
                <a:rPr lang="en-US" sz="2400" baseline="30000" dirty="0" err="1"/>
                <a:t>miss</a:t>
              </a:r>
              <a:r>
                <a:rPr lang="en-US" sz="2400" dirty="0"/>
                <a:t>: large </a:t>
              </a:r>
              <a:endParaRPr lang="en-US" sz="2400" baseline="30000" dirty="0"/>
            </a:p>
          </p:txBody>
        </p: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F4B32A90-B45E-C64F-8E72-6B28117DE946}"/>
                </a:ext>
              </a:extLst>
            </p:cNvPr>
            <p:cNvSpPr/>
            <p:nvPr/>
          </p:nvSpPr>
          <p:spPr>
            <a:xfrm rot="16200000">
              <a:off x="2992934" y="3117214"/>
              <a:ext cx="430092" cy="5397062"/>
            </a:xfrm>
            <a:prstGeom prst="leftBrace">
              <a:avLst>
                <a:gd name="adj1" fmla="val 2393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80ED002-86BE-214E-8BE5-D286E4218CD9}"/>
              </a:ext>
            </a:extLst>
          </p:cNvPr>
          <p:cNvGrpSpPr/>
          <p:nvPr/>
        </p:nvGrpSpPr>
        <p:grpSpPr>
          <a:xfrm>
            <a:off x="6154883" y="4285105"/>
            <a:ext cx="2725426" cy="928359"/>
            <a:chOff x="418149" y="5600699"/>
            <a:chExt cx="5593242" cy="92835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10C26C-567B-3E43-AABC-278815F9FC14}"/>
                </a:ext>
              </a:extLst>
            </p:cNvPr>
            <p:cNvSpPr txBox="1"/>
            <p:nvPr/>
          </p:nvSpPr>
          <p:spPr>
            <a:xfrm>
              <a:off x="418149" y="6067393"/>
              <a:ext cx="5593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/>
                <a:t>p</a:t>
              </a:r>
              <a:r>
                <a:rPr lang="en-US" sz="2400" baseline="-25000" dirty="0" err="1"/>
                <a:t>T</a:t>
              </a:r>
              <a:r>
                <a:rPr lang="en-US" sz="2400" baseline="30000" dirty="0" err="1"/>
                <a:t>h</a:t>
              </a:r>
              <a:r>
                <a:rPr lang="en-US" sz="2400" dirty="0"/>
                <a:t> and </a:t>
              </a:r>
              <a:r>
                <a:rPr lang="en-US" sz="2400" dirty="0" err="1"/>
                <a:t>E</a:t>
              </a:r>
              <a:r>
                <a:rPr lang="en-US" sz="2400" baseline="-25000" dirty="0" err="1"/>
                <a:t>T</a:t>
              </a:r>
              <a:r>
                <a:rPr lang="en-US" sz="2400" baseline="30000" dirty="0" err="1"/>
                <a:t>miss</a:t>
              </a:r>
              <a:r>
                <a:rPr lang="en-US" sz="2400" dirty="0"/>
                <a:t>: small </a:t>
              </a:r>
              <a:endParaRPr lang="en-US" sz="2400" baseline="30000" dirty="0"/>
            </a:p>
          </p:txBody>
        </p: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493F9033-E7EC-8544-80A0-99004D048875}"/>
                </a:ext>
              </a:extLst>
            </p:cNvPr>
            <p:cNvSpPr/>
            <p:nvPr/>
          </p:nvSpPr>
          <p:spPr>
            <a:xfrm rot="16200000">
              <a:off x="2992934" y="3117214"/>
              <a:ext cx="430092" cy="5397062"/>
            </a:xfrm>
            <a:prstGeom prst="leftBrace">
              <a:avLst>
                <a:gd name="adj1" fmla="val 2393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92B7D22-7F6C-9940-9A58-4C8F3A4E1008}"/>
              </a:ext>
            </a:extLst>
          </p:cNvPr>
          <p:cNvSpPr txBox="1"/>
          <p:nvPr/>
        </p:nvSpPr>
        <p:spPr>
          <a:xfrm>
            <a:off x="762228" y="3200104"/>
            <a:ext cx="162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Z’ vector boson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76D70C-5275-914B-8723-0417EE326B79}"/>
              </a:ext>
            </a:extLst>
          </p:cNvPr>
          <p:cNvSpPr txBox="1"/>
          <p:nvPr/>
        </p:nvSpPr>
        <p:spPr>
          <a:xfrm>
            <a:off x="3603788" y="3200104"/>
            <a:ext cx="1680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30000" dirty="0"/>
              <a:t>0</a:t>
            </a:r>
            <a:r>
              <a:rPr lang="en-US" dirty="0"/>
              <a:t> </a:t>
            </a:r>
            <a:r>
              <a:rPr lang="en-US" dirty="0" err="1"/>
              <a:t>pseudoscalar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357764-2DF9-264A-8681-39C7A38D2661}"/>
              </a:ext>
            </a:extLst>
          </p:cNvPr>
          <p:cNvSpPr txBox="1"/>
          <p:nvPr/>
        </p:nvSpPr>
        <p:spPr>
          <a:xfrm>
            <a:off x="6842671" y="3200104"/>
            <a:ext cx="1581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 heavy scalar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2DA4C9-FEDD-2E4E-A3E8-2EF8B0970EEA}"/>
              </a:ext>
            </a:extLst>
          </p:cNvPr>
          <p:cNvSpPr txBox="1"/>
          <p:nvPr/>
        </p:nvSpPr>
        <p:spPr>
          <a:xfrm>
            <a:off x="1263393" y="5408934"/>
            <a:ext cx="6729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>
                <a:latin typeface="Symbol" pitchFamily="2" charset="2"/>
                <a:sym typeface="Wingdings" pitchFamily="2" charset="2"/>
              </a:rPr>
              <a:t>gg</a:t>
            </a:r>
            <a:r>
              <a:rPr lang="en-US" sz="2400" dirty="0">
                <a:sym typeface="Wingdings" pitchFamily="2" charset="2"/>
              </a:rPr>
              <a:t>: small Br (&lt; 1%), but good mass resolution</a:t>
            </a:r>
            <a:endParaRPr lang="en-US" sz="2400" dirty="0">
              <a:latin typeface="Symbol" pitchFamily="2" charset="2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itchFamily="2" charset="2"/>
              </a:rPr>
              <a:t>h  bb: large Br (58%), but poor mass resolution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831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2"/>
    </mc:Choice>
    <mc:Fallback>
      <p:transition spd="slow" advTm="2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43E2-2B60-9C47-96B0-5EDC22A8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Higgs (h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latin typeface="Symbol" pitchFamily="2" charset="2"/>
                <a:sym typeface="Wingdings" pitchFamily="2" charset="2"/>
              </a:rPr>
              <a:t>gg</a:t>
            </a:r>
            <a:r>
              <a:rPr lang="en-US" dirty="0">
                <a:latin typeface="+mn-lt"/>
                <a:sym typeface="Wingdings" pitchFamily="2" charset="2"/>
              </a:rPr>
              <a:t>) + Dark Matter</a:t>
            </a:r>
            <a:endParaRPr lang="en-US" dirty="0">
              <a:latin typeface="Symbol" pitchFamily="2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E6381A-F66F-7747-A217-AC4683805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08" y="2925905"/>
            <a:ext cx="4145922" cy="3474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95C932-D2D9-FE43-A88E-4C7E4809B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078" y="2925906"/>
            <a:ext cx="4145922" cy="34748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BEC115-C43D-B044-8869-C67A65362216}"/>
              </a:ext>
            </a:extLst>
          </p:cNvPr>
          <p:cNvSpPr txBox="1"/>
          <p:nvPr/>
        </p:nvSpPr>
        <p:spPr>
          <a:xfrm>
            <a:off x="6709373" y="72089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PPD 96 (2017) 112004</a:t>
            </a:r>
            <a:endParaRPr lang="en-US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A9F6E19E-8817-2747-B20D-8A6A79C8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25</a:t>
            </a:fld>
            <a:endParaRPr lang="en-US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7EDA0542-BEA1-DD44-ACEB-F719F067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855345-E69F-D644-8CD7-3507D4EA3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9789" y="923403"/>
            <a:ext cx="2367159" cy="1794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8C1AB3-DDC4-074D-B45A-376795B6DBE1}"/>
              </a:ext>
            </a:extLst>
          </p:cNvPr>
          <p:cNvSpPr txBox="1"/>
          <p:nvPr/>
        </p:nvSpPr>
        <p:spPr>
          <a:xfrm>
            <a:off x="2099221" y="2681792"/>
            <a:ext cx="665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Z’</a:t>
            </a:r>
            <a:r>
              <a:rPr lang="en-US" baseline="-25000" dirty="0"/>
              <a:t>B</a:t>
            </a:r>
            <a:r>
              <a:rPr lang="en-US" dirty="0"/>
              <a:t> model                                                          Heavy-scalar model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A2301A-446B-F649-BD65-4A2DB9A738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6798" y="922004"/>
            <a:ext cx="2408844" cy="17956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6D1FCE-0A8A-9747-ACC0-603CA79CDAD6}"/>
              </a:ext>
            </a:extLst>
          </p:cNvPr>
          <p:cNvSpPr txBox="1"/>
          <p:nvPr/>
        </p:nvSpPr>
        <p:spPr>
          <a:xfrm>
            <a:off x="1768840" y="4254025"/>
            <a:ext cx="2651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Symbol" pitchFamily="2" charset="2"/>
              </a:rPr>
              <a:t>q</a:t>
            </a:r>
            <a:r>
              <a:rPr lang="en-US" sz="1200" dirty="0"/>
              <a:t> mixing between baryonic h and SM h</a:t>
            </a:r>
          </a:p>
        </p:txBody>
      </p:sp>
    </p:spTree>
    <p:extLst>
      <p:ext uri="{BB962C8B-B14F-4D97-AF65-F5344CB8AC3E}">
        <p14:creationId xmlns:p14="http://schemas.microsoft.com/office/powerpoint/2010/main" val="159137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7"/>
    </mc:Choice>
    <mc:Fallback>
      <p:transition spd="slow" advTm="198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43E2-2B60-9C47-96B0-5EDC22A8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Higgs (h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latin typeface="Symbol" pitchFamily="2" charset="2"/>
                <a:sym typeface="Wingdings" pitchFamily="2" charset="2"/>
              </a:rPr>
              <a:t>gg</a:t>
            </a:r>
            <a:r>
              <a:rPr lang="en-US" dirty="0">
                <a:sym typeface="Wingdings" pitchFamily="2" charset="2"/>
              </a:rPr>
              <a:t>) + Dark Matter</a:t>
            </a:r>
            <a:endParaRPr lang="en-US" dirty="0">
              <a:latin typeface="Symbol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BEC115-C43D-B044-8869-C67A65362216}"/>
              </a:ext>
            </a:extLst>
          </p:cNvPr>
          <p:cNvSpPr txBox="1"/>
          <p:nvPr/>
        </p:nvSpPr>
        <p:spPr>
          <a:xfrm>
            <a:off x="6709373" y="72089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PPD 96 (2017) 112004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A4A767-56CB-8D43-B6D0-93E501B1B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655" y="2914161"/>
            <a:ext cx="4401944" cy="33792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6ED67D-8D78-F043-8042-B948A5F2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81" y="2938401"/>
            <a:ext cx="4259206" cy="3333760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9963D82F-E345-B341-9A8A-008375A2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26</a:t>
            </a:fld>
            <a:endParaRPr lang="en-US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510946DA-C316-074D-B5F3-658F1EBC9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E553DD-F3C4-8948-944D-701C2D162F18}"/>
              </a:ext>
            </a:extLst>
          </p:cNvPr>
          <p:cNvSpPr txBox="1"/>
          <p:nvPr/>
        </p:nvSpPr>
        <p:spPr>
          <a:xfrm>
            <a:off x="988550" y="4444847"/>
            <a:ext cx="74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ATLAS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3A876E-A162-F445-B813-F59C36DA320E}"/>
              </a:ext>
            </a:extLst>
          </p:cNvPr>
          <p:cNvSpPr txBox="1"/>
          <p:nvPr/>
        </p:nvSpPr>
        <p:spPr>
          <a:xfrm>
            <a:off x="2099221" y="2681792"/>
            <a:ext cx="665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Z’</a:t>
            </a:r>
            <a:r>
              <a:rPr lang="en-US" baseline="-25000" dirty="0"/>
              <a:t>B</a:t>
            </a:r>
            <a:r>
              <a:rPr lang="en-US" dirty="0"/>
              <a:t> model                                                   Z’ – 2 Higgs Doublet model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FAE989F-3B81-6241-953F-5B0D1F1D8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9789" y="923403"/>
            <a:ext cx="2367159" cy="17942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A37675-9A71-A148-A495-E222DD333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5048" y="923403"/>
            <a:ext cx="2367159" cy="179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4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44"/>
    </mc:Choice>
    <mc:Fallback>
      <p:transition spd="slow" advTm="7044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F10FD-47F5-EF49-8752-43AD8DF01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Higgs (h </a:t>
            </a:r>
            <a:r>
              <a:rPr lang="en-US" dirty="0">
                <a:sym typeface="Wingdings" pitchFamily="2" charset="2"/>
              </a:rPr>
              <a:t> bb) + Dark Matter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BF842-10CD-E94D-BC6F-8A1D029AA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767" y="3144929"/>
            <a:ext cx="4191725" cy="3266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34386-D1DE-284A-8C45-64565B39A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96" y="3114804"/>
            <a:ext cx="4191726" cy="3282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8C4AE7-2568-3E4D-A55A-B7C37BD8D53A}"/>
              </a:ext>
            </a:extLst>
          </p:cNvPr>
          <p:cNvSpPr txBox="1"/>
          <p:nvPr/>
        </p:nvSpPr>
        <p:spPr>
          <a:xfrm>
            <a:off x="6748220" y="73405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PRL 119 (2017) 181804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F2EA5B6-91DF-644F-ABC9-F991D734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27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BC08F12-C777-F949-9E38-090FE0F8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B40689-898C-4B4F-B062-14E6C1C06207}"/>
              </a:ext>
            </a:extLst>
          </p:cNvPr>
          <p:cNvSpPr/>
          <p:nvPr/>
        </p:nvSpPr>
        <p:spPr>
          <a:xfrm>
            <a:off x="2681019" y="3874374"/>
            <a:ext cx="638134" cy="1603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B4C6AB-4105-5648-AD8E-E88BF4CACE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5048" y="923403"/>
            <a:ext cx="2367159" cy="17942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FFE166-75D3-7B45-80F5-0B2C3FE63A52}"/>
              </a:ext>
            </a:extLst>
          </p:cNvPr>
          <p:cNvSpPr txBox="1"/>
          <p:nvPr/>
        </p:nvSpPr>
        <p:spPr>
          <a:xfrm>
            <a:off x="2099221" y="2681792"/>
            <a:ext cx="665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Z’</a:t>
            </a:r>
            <a:r>
              <a:rPr lang="en-US" baseline="-25000" dirty="0">
                <a:solidFill>
                  <a:schemeClr val="bg1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 model   </a:t>
            </a:r>
            <a:r>
              <a:rPr lang="en-US" dirty="0"/>
              <a:t>                                                Z’ – 2 Higgs Doublet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A73431-4EEE-1C4B-B537-85F16F579941}"/>
              </a:ext>
            </a:extLst>
          </p:cNvPr>
          <p:cNvSpPr txBox="1"/>
          <p:nvPr/>
        </p:nvSpPr>
        <p:spPr>
          <a:xfrm>
            <a:off x="518206" y="1295202"/>
            <a:ext cx="43260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itchFamily="2" charset="2"/>
              </a:rPr>
              <a:t>Branching ratios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Br(h </a:t>
            </a:r>
            <a:r>
              <a:rPr lang="en-US" sz="2200" dirty="0">
                <a:sym typeface="Wingdings" pitchFamily="2" charset="2"/>
              </a:rPr>
              <a:t> bb) = 58%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itchFamily="2" charset="2"/>
              </a:rPr>
              <a:t>Br(</a:t>
            </a:r>
            <a:r>
              <a:rPr lang="en-US" sz="2200" dirty="0"/>
              <a:t>h </a:t>
            </a:r>
            <a:r>
              <a:rPr lang="en-US" sz="2200" dirty="0">
                <a:sym typeface="Wingdings" pitchFamily="2" charset="2"/>
              </a:rPr>
              <a:t> </a:t>
            </a:r>
            <a:r>
              <a:rPr lang="en-US" sz="2200" dirty="0">
                <a:latin typeface="Symbol" pitchFamily="2" charset="2"/>
                <a:sym typeface="Wingdings" pitchFamily="2" charset="2"/>
              </a:rPr>
              <a:t>gg</a:t>
            </a:r>
            <a:r>
              <a:rPr lang="en-US" sz="2200" dirty="0">
                <a:sym typeface="Wingdings" pitchFamily="2" charset="2"/>
              </a:rPr>
              <a:t> ) &lt; 1%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ym typeface="Wingdings" pitchFamily="2" charset="2"/>
              </a:rPr>
              <a:t>p</a:t>
            </a:r>
            <a:r>
              <a:rPr lang="en-US" sz="2200" baseline="-25000" dirty="0" err="1">
                <a:sym typeface="Wingdings" pitchFamily="2" charset="2"/>
              </a:rPr>
              <a:t>T</a:t>
            </a:r>
            <a:r>
              <a:rPr lang="en-US" sz="2200" baseline="30000" dirty="0" err="1">
                <a:sym typeface="Wingdings" pitchFamily="2" charset="2"/>
              </a:rPr>
              <a:t>h</a:t>
            </a:r>
            <a:r>
              <a:rPr lang="en-US" sz="2200" baseline="30000" dirty="0">
                <a:sym typeface="Wingdings" pitchFamily="2" charset="2"/>
              </a:rPr>
              <a:t>  bb</a:t>
            </a:r>
            <a:r>
              <a:rPr lang="en-US" sz="2200" dirty="0">
                <a:sym typeface="Wingdings" pitchFamily="2" charset="2"/>
              </a:rPr>
              <a:t> &gt; 500 GeV: boosted Higgs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8B6821-D4F2-3F49-80B9-2C2BE5633CB9}"/>
              </a:ext>
            </a:extLst>
          </p:cNvPr>
          <p:cNvSpPr txBox="1"/>
          <p:nvPr/>
        </p:nvSpPr>
        <p:spPr>
          <a:xfrm>
            <a:off x="6604254" y="5195185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 </a:t>
            </a:r>
            <a:r>
              <a:rPr lang="en-US" sz="2400" dirty="0">
                <a:sym typeface="Wingdings" pitchFamily="2" charset="2"/>
              </a:rPr>
              <a:t> bb</a:t>
            </a:r>
            <a:endParaRPr lang="en-US" sz="2400" dirty="0">
              <a:latin typeface="Symbol" pitchFamily="2" charset="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31ABD8-2C8C-9A48-9D6B-DC5B080D5765}"/>
              </a:ext>
            </a:extLst>
          </p:cNvPr>
          <p:cNvGrpSpPr/>
          <p:nvPr/>
        </p:nvGrpSpPr>
        <p:grpSpPr>
          <a:xfrm>
            <a:off x="5486399" y="5657315"/>
            <a:ext cx="836419" cy="639488"/>
            <a:chOff x="5486399" y="5657315"/>
            <a:chExt cx="836419" cy="639488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EF356DEB-151B-D240-B947-1371C9C9BE78}"/>
                </a:ext>
              </a:extLst>
            </p:cNvPr>
            <p:cNvSpPr/>
            <p:nvPr/>
          </p:nvSpPr>
          <p:spPr>
            <a:xfrm>
              <a:off x="5486399" y="5657315"/>
              <a:ext cx="825023" cy="401653"/>
            </a:xfrm>
            <a:prstGeom prst="trapezoid">
              <a:avLst>
                <a:gd name="adj" fmla="val 43965"/>
              </a:avLst>
            </a:prstGeom>
            <a:solidFill>
              <a:srgbClr val="21FFF5">
                <a:alpha val="5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Symbol" pitchFamily="2" charset="2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98F0923-C3E0-6D45-8ED7-7F939C91F7EF}"/>
                </a:ext>
              </a:extLst>
            </p:cNvPr>
            <p:cNvSpPr/>
            <p:nvPr/>
          </p:nvSpPr>
          <p:spPr>
            <a:xfrm>
              <a:off x="5486400" y="6058968"/>
              <a:ext cx="836418" cy="205099"/>
            </a:xfrm>
            <a:prstGeom prst="rect">
              <a:avLst/>
            </a:prstGeom>
            <a:solidFill>
              <a:srgbClr val="21FFF5">
                <a:alpha val="5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164F5D-F953-FF44-BFC5-9469045AB93B}"/>
                </a:ext>
              </a:extLst>
            </p:cNvPr>
            <p:cNvSpPr txBox="1"/>
            <p:nvPr/>
          </p:nvSpPr>
          <p:spPr>
            <a:xfrm>
              <a:off x="5523119" y="5958249"/>
              <a:ext cx="755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 </a:t>
              </a:r>
              <a:r>
                <a:rPr lang="en-US" sz="1600" dirty="0">
                  <a:sym typeface="Wingdings" pitchFamily="2" charset="2"/>
                </a:rPr>
                <a:t> </a:t>
              </a:r>
              <a:r>
                <a:rPr lang="en-US" sz="1600" dirty="0">
                  <a:latin typeface="Symbol" pitchFamily="2" charset="2"/>
                  <a:sym typeface="Wingdings" pitchFamily="2" charset="2"/>
                </a:rPr>
                <a:t>gg</a:t>
              </a:r>
              <a:endParaRPr lang="en-US" sz="1600" dirty="0">
                <a:latin typeface="Symbol" pitchFamily="2" charset="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1393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004"/>
    </mc:Choice>
    <mc:Fallback>
      <p:transition spd="slow" advTm="65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19BF5-0EA8-FE44-849B-837D39CE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Higgs (h </a:t>
            </a:r>
            <a:r>
              <a:rPr lang="en-US" dirty="0">
                <a:sym typeface="Wingdings" pitchFamily="2" charset="2"/>
              </a:rPr>
              <a:t> Dark Matter)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9A6FA-5C65-F742-83A8-2D1C25469B01}"/>
              </a:ext>
            </a:extLst>
          </p:cNvPr>
          <p:cNvSpPr txBox="1"/>
          <p:nvPr/>
        </p:nvSpPr>
        <p:spPr>
          <a:xfrm>
            <a:off x="398178" y="1101276"/>
            <a:ext cx="874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gluon-gluon fusion (87%)              vector-boson fusion (7%)             associate production (5%)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6CFF88-F0F0-DF40-9F71-318351443726}"/>
              </a:ext>
            </a:extLst>
          </p:cNvPr>
          <p:cNvSpPr txBox="1"/>
          <p:nvPr/>
        </p:nvSpPr>
        <p:spPr>
          <a:xfrm>
            <a:off x="355598" y="3924504"/>
            <a:ext cx="30117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Jet + large </a:t>
            </a:r>
            <a:r>
              <a:rPr lang="en-US" dirty="0" err="1"/>
              <a:t>E</a:t>
            </a:r>
            <a:r>
              <a:rPr lang="en-US" baseline="-25000" dirty="0" err="1"/>
              <a:t>T</a:t>
            </a:r>
            <a:r>
              <a:rPr lang="en-US" baseline="30000" dirty="0" err="1"/>
              <a:t>miss</a:t>
            </a:r>
            <a:r>
              <a:rPr lang="en-US" dirty="0"/>
              <a:t> </a:t>
            </a:r>
          </a:p>
          <a:p>
            <a:r>
              <a:rPr lang="en-US" dirty="0"/>
              <a:t>Large cross section</a:t>
            </a:r>
          </a:p>
          <a:p>
            <a:r>
              <a:rPr lang="en-US" dirty="0"/>
              <a:t>Large background</a:t>
            </a:r>
          </a:p>
          <a:p>
            <a:r>
              <a:rPr lang="en-US" dirty="0"/>
              <a:t>Syst. uncertainty (Jet energy)</a:t>
            </a:r>
          </a:p>
          <a:p>
            <a:endParaRPr lang="en-US" dirty="0"/>
          </a:p>
          <a:p>
            <a:r>
              <a:rPr lang="en-US" dirty="0"/>
              <a:t>Run I: (</a:t>
            </a:r>
            <a:r>
              <a:rPr lang="en-US" dirty="0">
                <a:latin typeface="Symbol" pitchFamily="2" charset="2"/>
              </a:rPr>
              <a:t>s</a:t>
            </a:r>
            <a:r>
              <a:rPr lang="en-US" dirty="0"/>
              <a:t> x Br) limit </a:t>
            </a:r>
          </a:p>
          <a:p>
            <a:r>
              <a:rPr lang="en-US" dirty="0"/>
              <a:t>	</a:t>
            </a:r>
            <a:r>
              <a:rPr lang="en-US" dirty="0" err="1"/>
              <a:t>Obs</a:t>
            </a:r>
            <a:r>
              <a:rPr lang="en-US" dirty="0"/>
              <a:t> 1.59 </a:t>
            </a:r>
            <a:r>
              <a:rPr lang="en-US" dirty="0" err="1"/>
              <a:t>SM</a:t>
            </a:r>
            <a:r>
              <a:rPr lang="en-US" baseline="-25000" dirty="0" err="1"/>
              <a:t>pred</a:t>
            </a:r>
            <a:r>
              <a:rPr lang="en-US" dirty="0"/>
              <a:t> </a:t>
            </a:r>
          </a:p>
          <a:p>
            <a:r>
              <a:rPr lang="en-US" dirty="0"/>
              <a:t>	(</a:t>
            </a:r>
            <a:r>
              <a:rPr lang="en-US" dirty="0" err="1"/>
              <a:t>Exp</a:t>
            </a:r>
            <a:r>
              <a:rPr lang="en-US" dirty="0"/>
              <a:t> 1.91 </a:t>
            </a:r>
            <a:r>
              <a:rPr lang="en-US" dirty="0" err="1"/>
              <a:t>SM</a:t>
            </a:r>
            <a:r>
              <a:rPr lang="en-US" baseline="-25000" dirty="0" err="1"/>
              <a:t>pred</a:t>
            </a:r>
            <a:r>
              <a:rPr lang="en-US" dirty="0"/>
              <a:t>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32F38-F5C2-584D-8600-B36AC295CF48}"/>
              </a:ext>
            </a:extLst>
          </p:cNvPr>
          <p:cNvSpPr txBox="1"/>
          <p:nvPr/>
        </p:nvSpPr>
        <p:spPr>
          <a:xfrm>
            <a:off x="3512457" y="3924504"/>
            <a:ext cx="2663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VBF jets + large </a:t>
            </a:r>
            <a:r>
              <a:rPr lang="en-US" dirty="0" err="1"/>
              <a:t>E</a:t>
            </a:r>
            <a:r>
              <a:rPr lang="en-US" baseline="-25000" dirty="0" err="1"/>
              <a:t>T</a:t>
            </a:r>
            <a:r>
              <a:rPr lang="en-US" baseline="30000" dirty="0" err="1"/>
              <a:t>miss</a:t>
            </a:r>
            <a:r>
              <a:rPr lang="en-US" dirty="0"/>
              <a:t> </a:t>
            </a:r>
          </a:p>
          <a:p>
            <a:r>
              <a:rPr lang="en-US" dirty="0"/>
              <a:t>Most sensitive channel</a:t>
            </a:r>
          </a:p>
          <a:p>
            <a:r>
              <a:rPr lang="en-US" dirty="0"/>
              <a:t>Syst. Uncertainty (theory)</a:t>
            </a:r>
          </a:p>
          <a:p>
            <a:endParaRPr lang="en-US" dirty="0"/>
          </a:p>
          <a:p>
            <a:r>
              <a:rPr lang="en-US" dirty="0"/>
              <a:t>Run I:  Br(H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inv</a:t>
            </a:r>
            <a:r>
              <a:rPr lang="en-US" dirty="0"/>
              <a:t>) limit</a:t>
            </a:r>
          </a:p>
          <a:p>
            <a:r>
              <a:rPr lang="en-US" dirty="0"/>
              <a:t>	</a:t>
            </a:r>
            <a:r>
              <a:rPr lang="en-US" dirty="0" err="1"/>
              <a:t>Obs</a:t>
            </a:r>
            <a:r>
              <a:rPr lang="en-US" dirty="0"/>
              <a:t> 0.28 (</a:t>
            </a:r>
            <a:r>
              <a:rPr lang="en-US" dirty="0" err="1"/>
              <a:t>Exp</a:t>
            </a:r>
            <a:r>
              <a:rPr lang="en-US" dirty="0"/>
              <a:t> 0.31)</a:t>
            </a:r>
          </a:p>
          <a:p>
            <a:endParaRPr lang="en-US" dirty="0"/>
          </a:p>
          <a:p>
            <a:r>
              <a:rPr lang="en-US" dirty="0"/>
              <a:t>Run II: </a:t>
            </a:r>
            <a:r>
              <a:rPr lang="en-US" i="1" dirty="0"/>
              <a:t>Coming soon!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EF4971-C53D-294F-85DD-7E85E83976FB}"/>
              </a:ext>
            </a:extLst>
          </p:cNvPr>
          <p:cNvSpPr txBox="1"/>
          <p:nvPr/>
        </p:nvSpPr>
        <p:spPr>
          <a:xfrm>
            <a:off x="6458855" y="3924504"/>
            <a:ext cx="2672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V(</a:t>
            </a:r>
            <a:r>
              <a:rPr lang="en-US" dirty="0" err="1"/>
              <a:t>ll</a:t>
            </a:r>
            <a:r>
              <a:rPr lang="en-US" dirty="0"/>
              <a:t>) + large </a:t>
            </a:r>
            <a:r>
              <a:rPr lang="en-US" dirty="0" err="1"/>
              <a:t>E</a:t>
            </a:r>
            <a:r>
              <a:rPr lang="en-US" baseline="-25000" dirty="0" err="1"/>
              <a:t>T</a:t>
            </a:r>
            <a:r>
              <a:rPr lang="en-US" baseline="30000" dirty="0" err="1"/>
              <a:t>miss</a:t>
            </a:r>
            <a:r>
              <a:rPr lang="en-US" dirty="0"/>
              <a:t> </a:t>
            </a:r>
          </a:p>
          <a:p>
            <a:r>
              <a:rPr lang="en-US" dirty="0"/>
              <a:t>Clean / Syst. limited</a:t>
            </a:r>
          </a:p>
          <a:p>
            <a:r>
              <a:rPr lang="en-US" dirty="0"/>
              <a:t>Run II: Br(H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inv</a:t>
            </a:r>
            <a:r>
              <a:rPr lang="en-US" dirty="0">
                <a:sym typeface="Wingdings" pitchFamily="2" charset="2"/>
              </a:rPr>
              <a:t>) limit</a:t>
            </a:r>
            <a:r>
              <a:rPr lang="en-US" dirty="0"/>
              <a:t> </a:t>
            </a:r>
          </a:p>
          <a:p>
            <a:r>
              <a:rPr lang="en-US" dirty="0"/>
              <a:t>	</a:t>
            </a:r>
            <a:r>
              <a:rPr lang="en-US" dirty="0" err="1"/>
              <a:t>Obs</a:t>
            </a:r>
            <a:r>
              <a:rPr lang="en-US" dirty="0"/>
              <a:t> 0.67 (</a:t>
            </a:r>
            <a:r>
              <a:rPr lang="en-US" dirty="0" err="1"/>
              <a:t>Exp</a:t>
            </a:r>
            <a:r>
              <a:rPr lang="en-US" dirty="0"/>
              <a:t> 0.39)</a:t>
            </a:r>
          </a:p>
          <a:p>
            <a:endParaRPr lang="en-US" dirty="0"/>
          </a:p>
          <a:p>
            <a:r>
              <a:rPr lang="en-US" dirty="0"/>
              <a:t>V(bb) + large </a:t>
            </a:r>
            <a:r>
              <a:rPr lang="en-US" dirty="0" err="1"/>
              <a:t>E</a:t>
            </a:r>
            <a:r>
              <a:rPr lang="en-US" baseline="-25000" dirty="0" err="1"/>
              <a:t>T</a:t>
            </a:r>
            <a:r>
              <a:rPr lang="en-US" baseline="30000" dirty="0" err="1"/>
              <a:t>miss</a:t>
            </a:r>
            <a:r>
              <a:rPr lang="en-US" dirty="0"/>
              <a:t> </a:t>
            </a:r>
          </a:p>
          <a:p>
            <a:r>
              <a:rPr lang="en-US" dirty="0"/>
              <a:t>Run II: Br(H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inv</a:t>
            </a:r>
            <a:r>
              <a:rPr lang="en-US" dirty="0"/>
              <a:t>) limit</a:t>
            </a:r>
          </a:p>
          <a:p>
            <a:r>
              <a:rPr lang="en-US" dirty="0"/>
              <a:t>	</a:t>
            </a:r>
            <a:r>
              <a:rPr lang="en-US" dirty="0" err="1"/>
              <a:t>Obs</a:t>
            </a:r>
            <a:r>
              <a:rPr lang="en-US" dirty="0"/>
              <a:t> 0.83 (</a:t>
            </a:r>
            <a:r>
              <a:rPr lang="en-US" dirty="0" err="1"/>
              <a:t>Exp</a:t>
            </a:r>
            <a:r>
              <a:rPr lang="en-US" dirty="0"/>
              <a:t> 0.58)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1128AE4F-5832-3C47-AD3D-B62C7825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28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02DC0A7-2A5D-9442-832C-A02D0F4B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F349ED-0B13-8140-9547-95B12B9A9DA5}"/>
              </a:ext>
            </a:extLst>
          </p:cNvPr>
          <p:cNvGrpSpPr/>
          <p:nvPr/>
        </p:nvGrpSpPr>
        <p:grpSpPr>
          <a:xfrm>
            <a:off x="348344" y="1507510"/>
            <a:ext cx="8512628" cy="2182928"/>
            <a:chOff x="348344" y="1667171"/>
            <a:chExt cx="8512628" cy="21829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417F04F-BCDE-8949-ABCE-B615C8364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5365"/>
            <a:stretch/>
          </p:blipFill>
          <p:spPr>
            <a:xfrm>
              <a:off x="348344" y="1667171"/>
              <a:ext cx="8512628" cy="206741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DDE5E4-3750-B945-B1D8-07ED50320A73}"/>
                </a:ext>
              </a:extLst>
            </p:cNvPr>
            <p:cNvSpPr txBox="1"/>
            <p:nvPr/>
          </p:nvSpPr>
          <p:spPr>
            <a:xfrm>
              <a:off x="2699659" y="2571180"/>
              <a:ext cx="3064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h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2D30CF-42AD-AD42-BCC4-069A8A6BA545}"/>
                </a:ext>
              </a:extLst>
            </p:cNvPr>
            <p:cNvSpPr txBox="1"/>
            <p:nvPr/>
          </p:nvSpPr>
          <p:spPr>
            <a:xfrm>
              <a:off x="5473821" y="2571180"/>
              <a:ext cx="3064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h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CA1ECF-DA13-6D49-9099-E5A817875F19}"/>
                </a:ext>
              </a:extLst>
            </p:cNvPr>
            <p:cNvSpPr txBox="1"/>
            <p:nvPr/>
          </p:nvSpPr>
          <p:spPr>
            <a:xfrm>
              <a:off x="5118221" y="2350220"/>
              <a:ext cx="2423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5B3DB0-200E-E04D-A349-5A7D58CC856F}"/>
                </a:ext>
              </a:extLst>
            </p:cNvPr>
            <p:cNvSpPr txBox="1"/>
            <p:nvPr/>
          </p:nvSpPr>
          <p:spPr>
            <a:xfrm>
              <a:off x="8460983" y="3480767"/>
              <a:ext cx="3064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646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2"/>
    </mc:Choice>
    <mc:Fallback>
      <p:transition spd="slow" advTm="83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095CB-21F8-8545-B4FB-35E93C8B1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 (Z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ee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dirty="0">
                <a:latin typeface="Symbol" pitchFamily="2" charset="2"/>
                <a:sym typeface="Wingdings" pitchFamily="2" charset="2"/>
              </a:rPr>
              <a:t>mm</a:t>
            </a:r>
            <a:r>
              <a:rPr lang="en-US" dirty="0">
                <a:sym typeface="Wingdings" pitchFamily="2" charset="2"/>
              </a:rPr>
              <a:t>) </a:t>
            </a:r>
            <a:r>
              <a:rPr lang="en-US" dirty="0"/>
              <a:t>+ Higgs (h </a:t>
            </a:r>
            <a:r>
              <a:rPr lang="en-US" dirty="0">
                <a:sym typeface="Wingdings" pitchFamily="2" charset="2"/>
              </a:rPr>
              <a:t> Dark Matter)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96EABC-0152-974C-B257-8D23282CBAE0}"/>
              </a:ext>
            </a:extLst>
          </p:cNvPr>
          <p:cNvSpPr txBox="1"/>
          <p:nvPr/>
        </p:nvSpPr>
        <p:spPr>
          <a:xfrm>
            <a:off x="7120689" y="8091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PRB 776 (2017) 318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A43A6D-372F-B740-A270-284A95440D42}"/>
              </a:ext>
            </a:extLst>
          </p:cNvPr>
          <p:cNvGrpSpPr/>
          <p:nvPr/>
        </p:nvGrpSpPr>
        <p:grpSpPr>
          <a:xfrm>
            <a:off x="4640160" y="991754"/>
            <a:ext cx="4159004" cy="5464824"/>
            <a:chOff x="4561782" y="1057069"/>
            <a:chExt cx="4159004" cy="54648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9C5B4E-ECD4-8040-AB86-119B8E3C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1782" y="1057069"/>
              <a:ext cx="4159004" cy="295323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A53D136-02FA-E047-ABCB-0CDF107CA9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475"/>
            <a:stretch/>
          </p:blipFill>
          <p:spPr>
            <a:xfrm>
              <a:off x="4561782" y="3671296"/>
              <a:ext cx="4159004" cy="2850597"/>
            </a:xfrm>
            <a:prstGeom prst="rect">
              <a:avLst/>
            </a:prstGeom>
          </p:spPr>
        </p:pic>
      </p:grp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8841B1A-2026-6B4A-84F9-B42305F5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29</a:t>
            </a:fld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43DF3E02-4505-6C42-ADA2-9D96E580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702B90-D4B8-E940-9C95-168FA0C37D5D}"/>
              </a:ext>
            </a:extLst>
          </p:cNvPr>
          <p:cNvSpPr/>
          <p:nvPr/>
        </p:nvSpPr>
        <p:spPr>
          <a:xfrm>
            <a:off x="6656064" y="1265278"/>
            <a:ext cx="476501" cy="254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7AAEC-4B5B-B142-AA79-710A562A3C4A}"/>
              </a:ext>
            </a:extLst>
          </p:cNvPr>
          <p:cNvSpPr/>
          <p:nvPr/>
        </p:nvSpPr>
        <p:spPr>
          <a:xfrm>
            <a:off x="6656064" y="3773697"/>
            <a:ext cx="476501" cy="254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B1C205-F74E-E544-B611-4B7822751E5C}"/>
              </a:ext>
            </a:extLst>
          </p:cNvPr>
          <p:cNvGrpSpPr/>
          <p:nvPr/>
        </p:nvGrpSpPr>
        <p:grpSpPr>
          <a:xfrm>
            <a:off x="1066799" y="1265278"/>
            <a:ext cx="2935358" cy="2344418"/>
            <a:chOff x="1066799" y="1265278"/>
            <a:chExt cx="2935358" cy="234441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B14A83-973A-E640-B297-83CE25B88A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2890" b="65365"/>
            <a:stretch/>
          </p:blipFill>
          <p:spPr>
            <a:xfrm>
              <a:off x="1066799" y="1265278"/>
              <a:ext cx="2935358" cy="206741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712D565-A4F0-EB44-966C-F78EF619F273}"/>
                </a:ext>
              </a:extLst>
            </p:cNvPr>
            <p:cNvSpPr txBox="1"/>
            <p:nvPr/>
          </p:nvSpPr>
          <p:spPr>
            <a:xfrm>
              <a:off x="3538331" y="3148031"/>
              <a:ext cx="34657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39FD324-F799-7A45-8D98-F2304BB9FF0A}"/>
                </a:ext>
              </a:extLst>
            </p:cNvPr>
            <p:cNvSpPr txBox="1"/>
            <p:nvPr/>
          </p:nvSpPr>
          <p:spPr>
            <a:xfrm>
              <a:off x="3614964" y="1337110"/>
              <a:ext cx="3289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Z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58F401-EBC0-A941-8D90-0BA190F23228}"/>
                </a:ext>
              </a:extLst>
            </p:cNvPr>
            <p:cNvSpPr txBox="1"/>
            <p:nvPr/>
          </p:nvSpPr>
          <p:spPr>
            <a:xfrm>
              <a:off x="2290498" y="1894948"/>
              <a:ext cx="3289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667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01"/>
    </mc:Choice>
    <mc:Fallback>
      <p:transition spd="slow" advTm="540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the unknown at LHC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60" y="1135854"/>
            <a:ext cx="4806135" cy="1157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 a wide range of unexplored energies and couplings</a:t>
            </a:r>
          </a:p>
          <a:p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3</a:t>
            </a:fld>
            <a:endParaRPr lang="en-US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3E1C83-0B81-5544-9A9B-0DDC6511E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174" y="931549"/>
            <a:ext cx="2815046" cy="281504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EBEBC06-4DD7-6048-BFAC-05E376A7E3B4}"/>
              </a:ext>
            </a:extLst>
          </p:cNvPr>
          <p:cNvGrpSpPr/>
          <p:nvPr/>
        </p:nvGrpSpPr>
        <p:grpSpPr>
          <a:xfrm>
            <a:off x="402460" y="2423660"/>
            <a:ext cx="8125916" cy="4102853"/>
            <a:chOff x="402460" y="2423660"/>
            <a:chExt cx="8125916" cy="4102853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02460" y="2423660"/>
              <a:ext cx="4171193" cy="10074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with unprecedented rates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CA07E05-D0FA-9B4B-BD74-B1355D06CE00}"/>
                </a:ext>
              </a:extLst>
            </p:cNvPr>
            <p:cNvGrpSpPr/>
            <p:nvPr/>
          </p:nvGrpSpPr>
          <p:grpSpPr>
            <a:xfrm>
              <a:off x="5156343" y="3798847"/>
              <a:ext cx="3372033" cy="2727666"/>
              <a:chOff x="5156343" y="3798847"/>
              <a:chExt cx="3372033" cy="272766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BDF2003-5ACE-1449-90F4-3F3CCE064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714" t="2387" r="9571"/>
              <a:stretch/>
            </p:blipFill>
            <p:spPr>
              <a:xfrm>
                <a:off x="5156343" y="3798847"/>
                <a:ext cx="3372033" cy="2727666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E9519E-7D55-6045-8728-B7DA3FE51DE5}"/>
                  </a:ext>
                </a:extLst>
              </p:cNvPr>
              <p:cNvSpPr txBox="1"/>
              <p:nvPr/>
            </p:nvSpPr>
            <p:spPr>
              <a:xfrm>
                <a:off x="6733252" y="4057941"/>
                <a:ext cx="5565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Run I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ACAD561-628F-BC46-ACA8-44F2DD282EE7}"/>
                  </a:ext>
                </a:extLst>
              </p:cNvPr>
              <p:cNvSpPr/>
              <p:nvPr/>
            </p:nvSpPr>
            <p:spPr>
              <a:xfrm>
                <a:off x="5713171" y="4096512"/>
                <a:ext cx="1587399" cy="2159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0BD2576-10AC-0D46-B735-E96D058D8FA9}"/>
                  </a:ext>
                </a:extLst>
              </p:cNvPr>
              <p:cNvSpPr/>
              <p:nvPr/>
            </p:nvSpPr>
            <p:spPr>
              <a:xfrm>
                <a:off x="5713171" y="4319800"/>
                <a:ext cx="1587399" cy="427765"/>
              </a:xfrm>
              <a:prstGeom prst="rect">
                <a:avLst/>
              </a:prstGeom>
              <a:noFill/>
              <a:ln>
                <a:solidFill>
                  <a:srgbClr val="0432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AF8434-6D17-234B-B2AE-9BC1EBB7728D}"/>
                  </a:ext>
                </a:extLst>
              </p:cNvPr>
              <p:cNvSpPr txBox="1"/>
              <p:nvPr/>
            </p:nvSpPr>
            <p:spPr>
              <a:xfrm>
                <a:off x="6736692" y="4379793"/>
                <a:ext cx="6014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432FF"/>
                    </a:solidFill>
                  </a:rPr>
                  <a:t>Run II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C648F3-D3A0-FF4B-8466-BDB99EB46D8D}"/>
                  </a:ext>
                </a:extLst>
              </p:cNvPr>
              <p:cNvSpPr txBox="1"/>
              <p:nvPr/>
            </p:nvSpPr>
            <p:spPr>
              <a:xfrm>
                <a:off x="7833272" y="4268277"/>
                <a:ext cx="44755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rgbClr val="0432FF"/>
                    </a:solidFill>
                  </a:rPr>
                  <a:t>2017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C88E7A8-8436-7B40-8DCA-BDC820474BF2}"/>
                  </a:ext>
                </a:extLst>
              </p:cNvPr>
              <p:cNvSpPr txBox="1"/>
              <p:nvPr/>
            </p:nvSpPr>
            <p:spPr>
              <a:xfrm>
                <a:off x="6420927" y="5496372"/>
                <a:ext cx="44755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rgbClr val="0432FF"/>
                    </a:solidFill>
                  </a:rPr>
                  <a:t>2018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65C4458-E0A7-E642-9BF9-487B4827E511}"/>
                  </a:ext>
                </a:extLst>
              </p:cNvPr>
              <p:cNvSpPr txBox="1"/>
              <p:nvPr/>
            </p:nvSpPr>
            <p:spPr>
              <a:xfrm>
                <a:off x="7811327" y="4724554"/>
                <a:ext cx="44755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rgbClr val="0432FF"/>
                    </a:solidFill>
                  </a:rPr>
                  <a:t>2016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9106C4-6416-1E45-ADEE-3AB4069E7785}"/>
                  </a:ext>
                </a:extLst>
              </p:cNvPr>
              <p:cNvSpPr txBox="1"/>
              <p:nvPr/>
            </p:nvSpPr>
            <p:spPr>
              <a:xfrm>
                <a:off x="7927152" y="5367072"/>
                <a:ext cx="44755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2012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8AD7B33-E3E3-354A-9D69-378016B98D4B}"/>
                  </a:ext>
                </a:extLst>
              </p:cNvPr>
              <p:cNvSpPr txBox="1"/>
              <p:nvPr/>
            </p:nvSpPr>
            <p:spPr>
              <a:xfrm>
                <a:off x="7470490" y="5759474"/>
                <a:ext cx="44755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2011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B5C6D1F-FCA9-524F-8D46-F4CA0BD900F7}"/>
                  </a:ext>
                </a:extLst>
              </p:cNvPr>
              <p:cNvSpPr txBox="1"/>
              <p:nvPr/>
            </p:nvSpPr>
            <p:spPr>
              <a:xfrm>
                <a:off x="7844507" y="5871513"/>
                <a:ext cx="44755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rgbClr val="0432FF"/>
                    </a:solidFill>
                  </a:rPr>
                  <a:t>2015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DF6A9A1-86EB-9B4B-B0D1-D54B53347FCF}"/>
              </a:ext>
            </a:extLst>
          </p:cNvPr>
          <p:cNvGrpSpPr/>
          <p:nvPr/>
        </p:nvGrpSpPr>
        <p:grpSpPr>
          <a:xfrm>
            <a:off x="402460" y="2460311"/>
            <a:ext cx="7953495" cy="3545384"/>
            <a:chOff x="402460" y="2460311"/>
            <a:chExt cx="7953495" cy="3545384"/>
          </a:xfrm>
        </p:grpSpPr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402460" y="3291589"/>
              <a:ext cx="4806135" cy="271410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using state-of-art tools</a:t>
              </a:r>
            </a:p>
            <a:p>
              <a:pPr lvl="1"/>
              <a:r>
                <a:rPr lang="en-US" sz="2200" dirty="0"/>
                <a:t>Detectors</a:t>
              </a:r>
            </a:p>
            <a:p>
              <a:pPr lvl="1"/>
              <a:r>
                <a:rPr lang="en-US" sz="2200" dirty="0"/>
                <a:t>Triggers</a:t>
              </a:r>
            </a:p>
            <a:p>
              <a:pPr lvl="1"/>
              <a:r>
                <a:rPr lang="en-US" sz="2200" dirty="0"/>
                <a:t>Computing</a:t>
              </a:r>
            </a:p>
            <a:p>
              <a:pPr lvl="1"/>
              <a:r>
                <a:rPr lang="en-US" sz="2200" dirty="0"/>
                <a:t>Analysis techniques</a:t>
              </a:r>
            </a:p>
            <a:p>
              <a:pPr lvl="1"/>
              <a:r>
                <a:rPr lang="en-US" sz="2200" dirty="0"/>
                <a:t>Theoretical calculations</a:t>
              </a:r>
            </a:p>
            <a:p>
              <a:pPr lvl="1"/>
              <a:endParaRPr lang="en-US" dirty="0"/>
            </a:p>
            <a:p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95CB3F-BF95-6A4D-BEC0-E4BD97D49D16}"/>
                </a:ext>
              </a:extLst>
            </p:cNvPr>
            <p:cNvSpPr txBox="1"/>
            <p:nvPr/>
          </p:nvSpPr>
          <p:spPr>
            <a:xfrm>
              <a:off x="5521419" y="2460311"/>
              <a:ext cx="28345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Challenges from a large # of pp interactions in an event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(“pileup”)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2850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894"/>
    </mc:Choice>
    <mc:Fallback>
      <p:transition spd="slow" advTm="121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BD5E-0447-2646-BBA3-E2ADADE5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 (Z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ee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dirty="0">
                <a:latin typeface="Symbol" pitchFamily="2" charset="2"/>
                <a:sym typeface="Wingdings" pitchFamily="2" charset="2"/>
              </a:rPr>
              <a:t>mm</a:t>
            </a:r>
            <a:r>
              <a:rPr lang="en-US" dirty="0">
                <a:sym typeface="Wingdings" pitchFamily="2" charset="2"/>
              </a:rPr>
              <a:t>) </a:t>
            </a:r>
            <a:r>
              <a:rPr lang="en-US" dirty="0"/>
              <a:t>+ Higgs (h </a:t>
            </a:r>
            <a:r>
              <a:rPr lang="en-US" dirty="0">
                <a:sym typeface="Wingdings" pitchFamily="2" charset="2"/>
              </a:rPr>
              <a:t> Dark Matter)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D49AB8-D281-6947-BD7D-84175955F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849" y="817601"/>
            <a:ext cx="4392678" cy="29832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78F8E9-8FF4-7244-A06C-E183E798CFEB}"/>
              </a:ext>
            </a:extLst>
          </p:cNvPr>
          <p:cNvSpPr txBox="1"/>
          <p:nvPr/>
        </p:nvSpPr>
        <p:spPr>
          <a:xfrm>
            <a:off x="7120689" y="8091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PRB 776 (2017) 318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ED1CB1-D54A-B947-B47F-114832B5F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3793500"/>
            <a:ext cx="4323805" cy="29364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C0EB71-9E12-2745-B9BA-25D69BF2E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006" y="3793500"/>
            <a:ext cx="4323805" cy="2936429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97F52778-3A39-9A41-ACCC-C2F12469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30</a:t>
            </a:fld>
            <a:endParaRPr lang="en-US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FD72A018-174C-6A48-8308-1D4C4790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67CE1-1D47-9B42-812C-39A1CE4370C1}"/>
              </a:ext>
            </a:extLst>
          </p:cNvPr>
          <p:cNvSpPr txBox="1"/>
          <p:nvPr/>
        </p:nvSpPr>
        <p:spPr>
          <a:xfrm>
            <a:off x="947269" y="5721646"/>
            <a:ext cx="74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ATLAS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439026-2372-EE42-B02D-8605B0A49536}"/>
              </a:ext>
            </a:extLst>
          </p:cNvPr>
          <p:cNvSpPr txBox="1"/>
          <p:nvPr/>
        </p:nvSpPr>
        <p:spPr>
          <a:xfrm>
            <a:off x="5100171" y="4878094"/>
            <a:ext cx="74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ATLAS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9A8B3E-35AB-C34A-9A99-BFF179AD3739}"/>
              </a:ext>
            </a:extLst>
          </p:cNvPr>
          <p:cNvGrpSpPr/>
          <p:nvPr/>
        </p:nvGrpSpPr>
        <p:grpSpPr>
          <a:xfrm>
            <a:off x="1066799" y="1265278"/>
            <a:ext cx="2935358" cy="2344418"/>
            <a:chOff x="1066799" y="1265278"/>
            <a:chExt cx="2935358" cy="234441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2BF6B29-2784-584B-A8F0-75CA9C0A14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2890" b="65365"/>
            <a:stretch/>
          </p:blipFill>
          <p:spPr>
            <a:xfrm>
              <a:off x="1066799" y="1265278"/>
              <a:ext cx="2935358" cy="206741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28CBD1-D65B-A047-BA01-490C73C48786}"/>
                </a:ext>
              </a:extLst>
            </p:cNvPr>
            <p:cNvSpPr txBox="1"/>
            <p:nvPr/>
          </p:nvSpPr>
          <p:spPr>
            <a:xfrm>
              <a:off x="3538331" y="3148031"/>
              <a:ext cx="34657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55260F-F97E-4446-A0E4-786660191F42}"/>
                </a:ext>
              </a:extLst>
            </p:cNvPr>
            <p:cNvSpPr txBox="1"/>
            <p:nvPr/>
          </p:nvSpPr>
          <p:spPr>
            <a:xfrm>
              <a:off x="3614964" y="1337110"/>
              <a:ext cx="3289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Z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50CBDF-268C-DF4C-BF25-6158D130D92E}"/>
                </a:ext>
              </a:extLst>
            </p:cNvPr>
            <p:cNvSpPr txBox="1"/>
            <p:nvPr/>
          </p:nvSpPr>
          <p:spPr>
            <a:xfrm>
              <a:off x="2290498" y="1894948"/>
              <a:ext cx="3289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647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10"/>
    </mc:Choice>
    <mc:Fallback>
      <p:transition spd="slow" advTm="1941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81958"/>
            <a:ext cx="5638800" cy="5174392"/>
          </a:xfrm>
        </p:spPr>
        <p:txBody>
          <a:bodyPr>
            <a:noAutofit/>
          </a:bodyPr>
          <a:lstStyle/>
          <a:p>
            <a:r>
              <a:rPr lang="en-US" sz="2400" dirty="0"/>
              <a:t>The LHC is performing extremely well</a:t>
            </a:r>
          </a:p>
          <a:p>
            <a:pPr lvl="1"/>
            <a:endParaRPr lang="en-US" sz="1000" dirty="0"/>
          </a:p>
          <a:p>
            <a:r>
              <a:rPr lang="en-US" sz="2400" dirty="0"/>
              <a:t>Dark matter searches in Run II at 13 </a:t>
            </a:r>
            <a:r>
              <a:rPr lang="en-US" sz="2400" dirty="0" err="1"/>
              <a:t>TeV</a:t>
            </a:r>
            <a:endParaRPr lang="en-US" sz="2400" dirty="0"/>
          </a:p>
          <a:p>
            <a:pPr lvl="1"/>
            <a:r>
              <a:rPr lang="en-US" sz="2000" dirty="0"/>
              <a:t>36 fb</a:t>
            </a:r>
            <a:r>
              <a:rPr lang="en-US" sz="2000" baseline="30000" dirty="0"/>
              <a:t>-1</a:t>
            </a:r>
            <a:r>
              <a:rPr lang="en-US" sz="2000" dirty="0"/>
              <a:t> (2015 and 2016 data)</a:t>
            </a:r>
          </a:p>
          <a:p>
            <a:pPr lvl="1"/>
            <a:r>
              <a:rPr lang="en-US" sz="2000" dirty="0"/>
              <a:t>Rich with variety of theoretical models</a:t>
            </a:r>
          </a:p>
          <a:p>
            <a:pPr lvl="1"/>
            <a:r>
              <a:rPr lang="en-US" sz="2000" dirty="0"/>
              <a:t>Brought significant increase in sensitivity, shaping the dark matter searches program</a:t>
            </a:r>
          </a:p>
          <a:p>
            <a:pPr lvl="1"/>
            <a:r>
              <a:rPr lang="en-US" sz="2000" dirty="0"/>
              <a:t>Good sensitivity: low mass DM &amp; spin dept. (complementary to direct searches)</a:t>
            </a:r>
          </a:p>
          <a:p>
            <a:pPr lvl="1"/>
            <a:r>
              <a:rPr lang="en-US" sz="2000" dirty="0"/>
              <a:t>New results yet to come</a:t>
            </a:r>
          </a:p>
          <a:p>
            <a:pPr lvl="1"/>
            <a:endParaRPr lang="en-US" sz="1000" dirty="0"/>
          </a:p>
          <a:p>
            <a:r>
              <a:rPr lang="en-US" sz="2400" dirty="0"/>
              <a:t>Entire Run II analysis</a:t>
            </a:r>
          </a:p>
          <a:p>
            <a:pPr lvl="1"/>
            <a:r>
              <a:rPr lang="en-US" sz="2000" dirty="0"/>
              <a:t>Additional ~100 fb</a:t>
            </a:r>
            <a:r>
              <a:rPr lang="en-US" sz="2000" baseline="30000" dirty="0"/>
              <a:t>-1</a:t>
            </a:r>
            <a:r>
              <a:rPr lang="en-US" sz="2000" dirty="0"/>
              <a:t> data (2017-2018)</a:t>
            </a:r>
          </a:p>
          <a:p>
            <a:pPr lvl="1"/>
            <a:r>
              <a:rPr lang="en-US" sz="2000" dirty="0"/>
              <a:t>Cover a much larger parameter space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B8A5BFB-61C5-F840-A6F6-7AE802200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31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A3D3E4A-3B95-7143-B11B-620AB9DAE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1320BB-ACFF-4442-BA3D-30AD6E126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3388187"/>
            <a:ext cx="3172800" cy="29770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3176BE-F823-9441-8581-07C6C105D7D2}"/>
              </a:ext>
            </a:extLst>
          </p:cNvPr>
          <p:cNvSpPr txBox="1"/>
          <p:nvPr/>
        </p:nvSpPr>
        <p:spPr>
          <a:xfrm>
            <a:off x="7580800" y="3524910"/>
            <a:ext cx="665567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Direct searches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2EFDA-CBF0-3342-816F-343B4ED3465B}"/>
              </a:ext>
            </a:extLst>
          </p:cNvPr>
          <p:cNvSpPr txBox="1"/>
          <p:nvPr/>
        </p:nvSpPr>
        <p:spPr>
          <a:xfrm>
            <a:off x="7274900" y="3902082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 searches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D6133-86A0-CA44-AC0D-70C794064195}"/>
              </a:ext>
            </a:extLst>
          </p:cNvPr>
          <p:cNvSpPr txBox="1"/>
          <p:nvPr/>
        </p:nvSpPr>
        <p:spPr>
          <a:xfrm rot="16200000">
            <a:off x="6288224" y="4202512"/>
            <a:ext cx="74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ATLAS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5360D1-6289-034C-9144-D40615AFDD17}"/>
              </a:ext>
            </a:extLst>
          </p:cNvPr>
          <p:cNvSpPr txBox="1"/>
          <p:nvPr/>
        </p:nvSpPr>
        <p:spPr>
          <a:xfrm>
            <a:off x="6966813" y="2924972"/>
            <a:ext cx="2031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ATLAS-HIGGS-2015-03</a:t>
            </a:r>
          </a:p>
          <a:p>
            <a:pPr algn="r"/>
            <a:r>
              <a:rPr lang="en-US" sz="1600" dirty="0"/>
              <a:t>(for illustration)</a:t>
            </a:r>
          </a:p>
        </p:txBody>
      </p:sp>
      <p:pic>
        <p:nvPicPr>
          <p:cNvPr id="11" name="Picture 2" descr="http://atlas.web.cern.ch/Atlas/GROUPS/PHYSICS/PAPERS/EXOT-2015-03/fig_01b.png">
            <a:extLst>
              <a:ext uri="{FF2B5EF4-FFF2-40B4-BE49-F238E27FC236}">
                <a16:creationId xmlns:a16="http://schemas.microsoft.com/office/drawing/2014/main" id="{5B162BE9-DDB6-5941-ABAF-F5904E382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021" y="1045448"/>
            <a:ext cx="2236527" cy="169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04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377"/>
    </mc:Choice>
    <mc:Fallback>
      <p:transition spd="slow" advTm="80377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FAC5A1-671D-6343-BCF1-CCF206019F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AD08E88-D2F7-1D4A-AEB0-F75DD6EA0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31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7F6166-C39B-DD43-A415-B8F9901B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89A481-C549-914F-AAF6-9F50CEB02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575" y="1134904"/>
            <a:ext cx="5530850" cy="51896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9B7E4C-F20D-264A-81DE-E69FCD202CF5}"/>
              </a:ext>
            </a:extLst>
          </p:cNvPr>
          <p:cNvSpPr txBox="1"/>
          <p:nvPr/>
        </p:nvSpPr>
        <p:spPr>
          <a:xfrm>
            <a:off x="5077704" y="946719"/>
            <a:ext cx="2259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ATLAS-HIGGS-2015-03</a:t>
            </a:r>
          </a:p>
        </p:txBody>
      </p:sp>
    </p:spTree>
    <p:extLst>
      <p:ext uri="{BB962C8B-B14F-4D97-AF65-F5344CB8AC3E}">
        <p14:creationId xmlns:p14="http://schemas.microsoft.com/office/powerpoint/2010/main" val="2356181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E518C-8537-324D-9872-83027D2C8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E</a:t>
            </a:r>
            <a:r>
              <a:rPr lang="en-US" baseline="-25000" dirty="0"/>
              <a:t>T</a:t>
            </a:r>
            <a:r>
              <a:rPr lang="en-US" dirty="0"/>
              <a:t> trigger efficiency (2016)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176FA-7FD9-C540-9354-B28140A19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1366641"/>
            <a:ext cx="7150100" cy="488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38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E60C2-B999-F143-9E9A-EE59C18C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 + Dark Matter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50403F-BCF1-684E-81D7-4F45CC5A7612}"/>
              </a:ext>
            </a:extLst>
          </p:cNvPr>
          <p:cNvSpPr txBox="1"/>
          <p:nvPr/>
        </p:nvSpPr>
        <p:spPr>
          <a:xfrm>
            <a:off x="6344920" y="70590"/>
            <a:ext cx="273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Eur. Phys. J. C77 (2017) 393</a:t>
            </a:r>
            <a:endParaRPr lang="en-US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70EE9D9D-54A5-0C48-9028-813487526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35</a:t>
            </a:fld>
            <a:endParaRPr lang="en-US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E5258AD4-713D-0143-BC88-EA3DAAF03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05B0C6-2681-BB46-B6AA-8D2D70B1C478}"/>
              </a:ext>
            </a:extLst>
          </p:cNvPr>
          <p:cNvGrpSpPr/>
          <p:nvPr/>
        </p:nvGrpSpPr>
        <p:grpSpPr>
          <a:xfrm>
            <a:off x="351932" y="1000868"/>
            <a:ext cx="8459180" cy="5270688"/>
            <a:chOff x="351932" y="1000868"/>
            <a:chExt cx="8459180" cy="52706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1AC26E-4540-CE46-A534-38E8AEEC4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4491"/>
            <a:stretch/>
          </p:blipFill>
          <p:spPr>
            <a:xfrm>
              <a:off x="4728037" y="1000868"/>
              <a:ext cx="4010429" cy="282544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95048E7-358F-8D4B-8851-F3B04DEB6B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3616"/>
            <a:stretch/>
          </p:blipFill>
          <p:spPr>
            <a:xfrm>
              <a:off x="351932" y="1000868"/>
              <a:ext cx="4051491" cy="282544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482AA8-5A07-A847-9BC6-D5E5436CBC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60" r="12942"/>
            <a:stretch/>
          </p:blipFill>
          <p:spPr>
            <a:xfrm>
              <a:off x="4728036" y="3524101"/>
              <a:ext cx="4083076" cy="274745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38BB35-88C7-174D-ADC0-CCFD3D39A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760" r="12405"/>
            <a:stretch/>
          </p:blipFill>
          <p:spPr>
            <a:xfrm>
              <a:off x="351932" y="3524101"/>
              <a:ext cx="4108240" cy="2747455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DDFEDFF-8D09-A845-A764-48E7309D93F6}"/>
              </a:ext>
            </a:extLst>
          </p:cNvPr>
          <p:cNvSpPr/>
          <p:nvPr/>
        </p:nvSpPr>
        <p:spPr>
          <a:xfrm>
            <a:off x="1134208" y="1494440"/>
            <a:ext cx="1248507" cy="466245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28C882-0C7B-C444-888F-8B97D878327B}"/>
              </a:ext>
            </a:extLst>
          </p:cNvPr>
          <p:cNvSpPr/>
          <p:nvPr/>
        </p:nvSpPr>
        <p:spPr>
          <a:xfrm>
            <a:off x="5521067" y="1497748"/>
            <a:ext cx="1248507" cy="466245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0D2E5A-3497-B24F-9E07-68177F5596F4}"/>
              </a:ext>
            </a:extLst>
          </p:cNvPr>
          <p:cNvSpPr/>
          <p:nvPr/>
        </p:nvSpPr>
        <p:spPr>
          <a:xfrm>
            <a:off x="5521066" y="3934793"/>
            <a:ext cx="1248507" cy="466245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AABA2C-3D29-1C4E-B149-99D5222DC773}"/>
              </a:ext>
            </a:extLst>
          </p:cNvPr>
          <p:cNvSpPr/>
          <p:nvPr/>
        </p:nvSpPr>
        <p:spPr>
          <a:xfrm>
            <a:off x="1129170" y="3934793"/>
            <a:ext cx="1248507" cy="466245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523446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A3B24-31E3-824D-BFD6-01F1D6D3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 Flavor + Dark Matter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D49B2-DBB3-474C-B06E-4793E513E619}"/>
              </a:ext>
            </a:extLst>
          </p:cNvPr>
          <p:cNvSpPr txBox="1"/>
          <p:nvPr/>
        </p:nvSpPr>
        <p:spPr>
          <a:xfrm>
            <a:off x="6529182" y="0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Eur. Phys. J. C78 (2018) 18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A72BFB-03F2-D24F-BBCB-E40D3491FD6A}"/>
              </a:ext>
            </a:extLst>
          </p:cNvPr>
          <p:cNvSpPr txBox="1"/>
          <p:nvPr/>
        </p:nvSpPr>
        <p:spPr>
          <a:xfrm>
            <a:off x="0" y="14630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Validation of background processes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655B44-C88A-2F4F-997D-DA76DF2DB91D}"/>
              </a:ext>
            </a:extLst>
          </p:cNvPr>
          <p:cNvGrpSpPr/>
          <p:nvPr/>
        </p:nvGrpSpPr>
        <p:grpSpPr>
          <a:xfrm>
            <a:off x="152399" y="1969965"/>
            <a:ext cx="8730345" cy="4031303"/>
            <a:chOff x="152399" y="2139784"/>
            <a:chExt cx="8730345" cy="40313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C3E248C-F8F5-2A47-9F91-1D808761D6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524" b="32052"/>
            <a:stretch/>
          </p:blipFill>
          <p:spPr>
            <a:xfrm>
              <a:off x="152399" y="2139784"/>
              <a:ext cx="8730344" cy="358537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C66B3DF-BF0F-5646-B68B-0CBB826F0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762" t="91549" r="4666"/>
            <a:stretch/>
          </p:blipFill>
          <p:spPr>
            <a:xfrm>
              <a:off x="875212" y="5725154"/>
              <a:ext cx="8007532" cy="445933"/>
            </a:xfrm>
            <a:prstGeom prst="rect">
              <a:avLst/>
            </a:prstGeom>
          </p:spPr>
        </p:pic>
      </p:grp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FC058286-B576-984A-A859-25B8FCEE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36</a:t>
            </a:fld>
            <a:endParaRPr lang="en-US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144C7204-0F91-524A-9969-1D1BA0472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</a:t>
            </a:r>
          </a:p>
        </p:txBody>
      </p:sp>
    </p:spTree>
    <p:extLst>
      <p:ext uri="{BB962C8B-B14F-4D97-AF65-F5344CB8AC3E}">
        <p14:creationId xmlns:p14="http://schemas.microsoft.com/office/powerpoint/2010/main" val="369996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6875DB4-7B49-6047-86B4-14758656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Matter Searches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646F88-9D7C-A449-812D-5E0654D96DC0}"/>
              </a:ext>
            </a:extLst>
          </p:cNvPr>
          <p:cNvGrpSpPr/>
          <p:nvPr/>
        </p:nvGrpSpPr>
        <p:grpSpPr>
          <a:xfrm>
            <a:off x="757644" y="2481795"/>
            <a:ext cx="1789612" cy="1502228"/>
            <a:chOff x="1946365" y="1920240"/>
            <a:chExt cx="1789612" cy="150222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84AB03-B37A-1942-87BA-0D07A8BC7DD0}"/>
                </a:ext>
              </a:extLst>
            </p:cNvPr>
            <p:cNvSpPr/>
            <p:nvPr/>
          </p:nvSpPr>
          <p:spPr>
            <a:xfrm>
              <a:off x="2292530" y="2155370"/>
              <a:ext cx="1097280" cy="10580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0AC5A3-D5E9-AB4B-A1EB-A33E8427A7E7}"/>
                </a:ext>
              </a:extLst>
            </p:cNvPr>
            <p:cNvCxnSpPr/>
            <p:nvPr/>
          </p:nvCxnSpPr>
          <p:spPr>
            <a:xfrm>
              <a:off x="1946366" y="1920240"/>
              <a:ext cx="1789611" cy="1476103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D6DA795-9050-DE46-B1EA-13AC197EC9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6365" y="1946365"/>
              <a:ext cx="1789611" cy="14761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435054-41D1-FF47-87B4-4AD4869F6736}"/>
              </a:ext>
            </a:extLst>
          </p:cNvPr>
          <p:cNvGrpSpPr/>
          <p:nvPr/>
        </p:nvGrpSpPr>
        <p:grpSpPr>
          <a:xfrm>
            <a:off x="3722485" y="2481795"/>
            <a:ext cx="1789612" cy="1502228"/>
            <a:chOff x="1946365" y="1920240"/>
            <a:chExt cx="1789612" cy="150222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0AD33D9-FCC2-4244-BBCB-DA8319F5993C}"/>
                </a:ext>
              </a:extLst>
            </p:cNvPr>
            <p:cNvSpPr/>
            <p:nvPr/>
          </p:nvSpPr>
          <p:spPr>
            <a:xfrm>
              <a:off x="2292530" y="2155370"/>
              <a:ext cx="1097280" cy="10580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32C1041-6EF8-FA49-AD40-8AF3D85A75BB}"/>
                </a:ext>
              </a:extLst>
            </p:cNvPr>
            <p:cNvCxnSpPr/>
            <p:nvPr/>
          </p:nvCxnSpPr>
          <p:spPr>
            <a:xfrm>
              <a:off x="1946366" y="1920240"/>
              <a:ext cx="1789611" cy="1476103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87569FF-0C9B-264A-82F7-4F2AD0F63F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6365" y="1946365"/>
              <a:ext cx="1789611" cy="14761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4F2B1B-4240-274C-967E-1CE1D5696E82}"/>
              </a:ext>
            </a:extLst>
          </p:cNvPr>
          <p:cNvGrpSpPr/>
          <p:nvPr/>
        </p:nvGrpSpPr>
        <p:grpSpPr>
          <a:xfrm>
            <a:off x="6683825" y="2494857"/>
            <a:ext cx="1789612" cy="1502228"/>
            <a:chOff x="1946365" y="1920240"/>
            <a:chExt cx="1789612" cy="150222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F7F59D6-D0AB-0249-BF3B-469B8C8FA19C}"/>
                </a:ext>
              </a:extLst>
            </p:cNvPr>
            <p:cNvSpPr/>
            <p:nvPr/>
          </p:nvSpPr>
          <p:spPr>
            <a:xfrm>
              <a:off x="2292530" y="2155370"/>
              <a:ext cx="1097280" cy="10580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2AA8F95-2639-1F4A-A0A9-D0BFF29A3106}"/>
                </a:ext>
              </a:extLst>
            </p:cNvPr>
            <p:cNvCxnSpPr/>
            <p:nvPr/>
          </p:nvCxnSpPr>
          <p:spPr>
            <a:xfrm>
              <a:off x="1946366" y="1920240"/>
              <a:ext cx="1789611" cy="1476103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9636DBA-7E62-FA41-8CB7-B25F1D3B3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6365" y="1946365"/>
              <a:ext cx="1789611" cy="14761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BC716FB-080A-EC4A-975F-377BF733700B}"/>
              </a:ext>
            </a:extLst>
          </p:cNvPr>
          <p:cNvSpPr txBox="1"/>
          <p:nvPr/>
        </p:nvSpPr>
        <p:spPr>
          <a:xfrm>
            <a:off x="456559" y="3714969"/>
            <a:ext cx="31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χ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3A40C5-F131-074C-9958-5C96643C21B4}"/>
              </a:ext>
            </a:extLst>
          </p:cNvPr>
          <p:cNvSpPr txBox="1"/>
          <p:nvPr/>
        </p:nvSpPr>
        <p:spPr>
          <a:xfrm>
            <a:off x="2532227" y="3714968"/>
            <a:ext cx="31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χ</a:t>
            </a:r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83398D-698A-1C44-9DD2-BCB61711559A}"/>
              </a:ext>
            </a:extLst>
          </p:cNvPr>
          <p:cNvSpPr txBox="1"/>
          <p:nvPr/>
        </p:nvSpPr>
        <p:spPr>
          <a:xfrm>
            <a:off x="3421401" y="3775017"/>
            <a:ext cx="31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χ</a:t>
            </a:r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314B29-1A54-2145-9F69-CB516BF6DE3E}"/>
              </a:ext>
            </a:extLst>
          </p:cNvPr>
          <p:cNvSpPr txBox="1"/>
          <p:nvPr/>
        </p:nvSpPr>
        <p:spPr>
          <a:xfrm>
            <a:off x="3421401" y="2163821"/>
            <a:ext cx="31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χ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44581C-7D3D-C84B-ADB8-9FFCA546F223}"/>
              </a:ext>
            </a:extLst>
          </p:cNvPr>
          <p:cNvSpPr txBox="1"/>
          <p:nvPr/>
        </p:nvSpPr>
        <p:spPr>
          <a:xfrm>
            <a:off x="8479329" y="3735828"/>
            <a:ext cx="31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χ</a:t>
            </a:r>
            <a:endParaRPr lang="en-US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A1AAD6-A120-7742-BF55-5929F4A14EC8}"/>
              </a:ext>
            </a:extLst>
          </p:cNvPr>
          <p:cNvSpPr txBox="1"/>
          <p:nvPr/>
        </p:nvSpPr>
        <p:spPr>
          <a:xfrm>
            <a:off x="8488463" y="2216070"/>
            <a:ext cx="31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χ</a:t>
            </a:r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EF36F9-291E-8D43-B8FF-0F34385E08FD}"/>
              </a:ext>
            </a:extLst>
          </p:cNvPr>
          <p:cNvSpPr txBox="1"/>
          <p:nvPr/>
        </p:nvSpPr>
        <p:spPr>
          <a:xfrm>
            <a:off x="466176" y="2243722"/>
            <a:ext cx="30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q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080C18-4AEA-484B-93BC-9FF37079014A}"/>
              </a:ext>
            </a:extLst>
          </p:cNvPr>
          <p:cNvSpPr txBox="1"/>
          <p:nvPr/>
        </p:nvSpPr>
        <p:spPr>
          <a:xfrm>
            <a:off x="2528629" y="230646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471C10-712F-DA4B-8D90-F8A4D5E00D85}"/>
              </a:ext>
            </a:extLst>
          </p:cNvPr>
          <p:cNvSpPr txBox="1"/>
          <p:nvPr/>
        </p:nvSpPr>
        <p:spPr>
          <a:xfrm>
            <a:off x="5497069" y="22762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EDE2CD-207E-A24C-8D39-DC9071FA871A}"/>
              </a:ext>
            </a:extLst>
          </p:cNvPr>
          <p:cNvSpPr txBox="1"/>
          <p:nvPr/>
        </p:nvSpPr>
        <p:spPr>
          <a:xfrm>
            <a:off x="5497069" y="38211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C57A5D-A648-5C46-8F05-46014F60AEB5}"/>
              </a:ext>
            </a:extLst>
          </p:cNvPr>
          <p:cNvSpPr txBox="1"/>
          <p:nvPr/>
        </p:nvSpPr>
        <p:spPr>
          <a:xfrm>
            <a:off x="6386243" y="22583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CAFCA0-7ACD-034C-9539-123D4560F01D}"/>
              </a:ext>
            </a:extLst>
          </p:cNvPr>
          <p:cNvSpPr txBox="1"/>
          <p:nvPr/>
        </p:nvSpPr>
        <p:spPr>
          <a:xfrm>
            <a:off x="6398600" y="384901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E37209-06C9-CA40-BE1C-710DCF98B4A4}"/>
              </a:ext>
            </a:extLst>
          </p:cNvPr>
          <p:cNvSpPr txBox="1"/>
          <p:nvPr/>
        </p:nvSpPr>
        <p:spPr>
          <a:xfrm>
            <a:off x="763837" y="4382591"/>
            <a:ext cx="7536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   </a:t>
            </a:r>
            <a:r>
              <a:rPr lang="el-GR" sz="2400" dirty="0">
                <a:solidFill>
                  <a:srgbClr val="FF0000"/>
                </a:solidFill>
              </a:rPr>
              <a:t>χ</a:t>
            </a:r>
            <a:r>
              <a:rPr lang="en-US" sz="2400" dirty="0"/>
              <a:t> q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l-GR" sz="2400" dirty="0">
                <a:solidFill>
                  <a:srgbClr val="FF0000"/>
                </a:solidFill>
              </a:rPr>
              <a:t>χ</a:t>
            </a:r>
            <a:r>
              <a:rPr lang="en-US" sz="2400" dirty="0">
                <a:sym typeface="Wingdings" pitchFamily="2" charset="2"/>
              </a:rPr>
              <a:t> q                          </a:t>
            </a:r>
            <a:r>
              <a:rPr lang="el-GR" sz="2400" dirty="0">
                <a:solidFill>
                  <a:srgbClr val="FF0000"/>
                </a:solidFill>
              </a:rPr>
              <a:t>χ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srgbClr val="FF0000"/>
                </a:solidFill>
              </a:rPr>
              <a:t>χ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ym typeface="Wingdings" pitchFamily="2" charset="2"/>
              </a:rPr>
              <a:t> q q                          q q  </a:t>
            </a:r>
            <a:r>
              <a:rPr lang="el-GR" sz="2400" dirty="0">
                <a:solidFill>
                  <a:srgbClr val="FF0000"/>
                </a:solidFill>
              </a:rPr>
              <a:t>χ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srgbClr val="FF0000"/>
                </a:solidFill>
              </a:rPr>
              <a:t>χ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Direct Search                  Indirect Search                      Collider</a:t>
            </a:r>
          </a:p>
        </p:txBody>
      </p:sp>
      <p:sp>
        <p:nvSpPr>
          <p:cNvPr id="43" name="Slide Number Placeholder 4">
            <a:extLst>
              <a:ext uri="{FF2B5EF4-FFF2-40B4-BE49-F238E27FC236}">
                <a16:creationId xmlns:a16="http://schemas.microsoft.com/office/drawing/2014/main" id="{52A9DB6F-BDA4-684C-BCB4-E0CB68240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4</a:t>
            </a:fld>
            <a:endParaRPr lang="en-US" dirty="0"/>
          </a:p>
        </p:txBody>
      </p:sp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373831F6-5611-9F49-84A4-04976DA9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3C6DDA8-25F9-EC44-85CD-84456C74AF06}"/>
              </a:ext>
            </a:extLst>
          </p:cNvPr>
          <p:cNvSpPr txBox="1"/>
          <p:nvPr/>
        </p:nvSpPr>
        <p:spPr>
          <a:xfrm>
            <a:off x="984047" y="1569710"/>
            <a:ext cx="7348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Scattering                       Annihilation                      Production</a:t>
            </a:r>
          </a:p>
        </p:txBody>
      </p:sp>
    </p:spTree>
    <p:extLst>
      <p:ext uri="{BB962C8B-B14F-4D97-AF65-F5344CB8AC3E}">
        <p14:creationId xmlns:p14="http://schemas.microsoft.com/office/powerpoint/2010/main" val="365285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687"/>
    </mc:Choice>
    <mc:Fallback>
      <p:transition spd="slow" advTm="4668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914C7-9161-2543-B504-E0BCCCEE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Matter Searches at LHC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964CE6-8244-674F-B822-242B875B2529}"/>
              </a:ext>
            </a:extLst>
          </p:cNvPr>
          <p:cNvSpPr txBox="1"/>
          <p:nvPr/>
        </p:nvSpPr>
        <p:spPr>
          <a:xfrm>
            <a:off x="101901" y="1447577"/>
            <a:ext cx="406168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Run I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1200" dirty="0"/>
          </a:p>
          <a:p>
            <a:pPr algn="ctr"/>
            <a:r>
              <a:rPr lang="en-US" sz="2400" dirty="0"/>
              <a:t>Effective-field-theory approach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DBC897-320D-4F48-A0B6-BA410B592703}"/>
              </a:ext>
            </a:extLst>
          </p:cNvPr>
          <p:cNvSpPr txBox="1"/>
          <p:nvPr/>
        </p:nvSpPr>
        <p:spPr>
          <a:xfrm>
            <a:off x="4519003" y="1447577"/>
            <a:ext cx="449674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Run II</a:t>
            </a:r>
          </a:p>
          <a:p>
            <a:pPr algn="ctr"/>
            <a:r>
              <a:rPr lang="en-US" sz="2400" dirty="0"/>
              <a:t>variety of mediator models:</a:t>
            </a:r>
          </a:p>
          <a:p>
            <a:pPr algn="ctr"/>
            <a:r>
              <a:rPr lang="en-US" sz="2000" dirty="0"/>
              <a:t>spin-1 vector / axial vector</a:t>
            </a:r>
          </a:p>
          <a:p>
            <a:pPr algn="ctr"/>
            <a:r>
              <a:rPr lang="en-US" sz="2000" dirty="0"/>
              <a:t>spin-0 scalar / </a:t>
            </a:r>
            <a:r>
              <a:rPr lang="en-US" sz="2000" dirty="0" err="1"/>
              <a:t>pseudoscalar</a:t>
            </a:r>
            <a:endParaRPr lang="en-US" sz="20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000" dirty="0"/>
          </a:p>
          <a:p>
            <a:pPr algn="ctr"/>
            <a:r>
              <a:rPr lang="en-US" sz="2400" dirty="0"/>
              <a:t>Simplified model framework</a:t>
            </a:r>
          </a:p>
          <a:p>
            <a:pPr algn="ctr"/>
            <a:r>
              <a:rPr lang="en-US" sz="2000" dirty="0"/>
              <a:t>[</a:t>
            </a:r>
            <a:r>
              <a:rPr lang="en-US" sz="2000" dirty="0" err="1"/>
              <a:t>arXiv</a:t>
            </a:r>
            <a:r>
              <a:rPr lang="en-US" sz="2000" dirty="0"/>
              <a:t>: 1507.00966]</a:t>
            </a:r>
          </a:p>
          <a:p>
            <a:pPr algn="ctr"/>
            <a:endParaRPr lang="en-US" sz="1200" dirty="0"/>
          </a:p>
          <a:p>
            <a:pPr algn="ctr"/>
            <a:r>
              <a:rPr lang="en-US" sz="2400" i="1" dirty="0" err="1"/>
              <a:t>g</a:t>
            </a:r>
            <a:r>
              <a:rPr lang="en-US" sz="2400" baseline="-25000" dirty="0" err="1"/>
              <a:t>q</a:t>
            </a:r>
            <a:r>
              <a:rPr lang="en-US" sz="2400" dirty="0"/>
              <a:t>, </a:t>
            </a:r>
            <a:r>
              <a:rPr lang="en-US" sz="2400" i="1" dirty="0" err="1"/>
              <a:t>g</a:t>
            </a:r>
            <a:r>
              <a:rPr lang="en-US" sz="2400" baseline="-25000" dirty="0" err="1"/>
              <a:t>l</a:t>
            </a:r>
            <a:r>
              <a:rPr lang="en-US" sz="2400" dirty="0"/>
              <a:t>, </a:t>
            </a:r>
            <a:r>
              <a:rPr lang="en-US" sz="2400" i="1" dirty="0"/>
              <a:t>g</a:t>
            </a:r>
            <a:r>
              <a:rPr lang="el-GR" sz="2400" baseline="-25000" dirty="0">
                <a:solidFill>
                  <a:srgbClr val="FF0000"/>
                </a:solidFill>
              </a:rPr>
              <a:t>χ</a:t>
            </a:r>
            <a:r>
              <a:rPr lang="en-US" sz="2400" dirty="0"/>
              <a:t>, m</a:t>
            </a:r>
            <a:r>
              <a:rPr lang="el-GR" sz="2400" baseline="-25000" dirty="0">
                <a:solidFill>
                  <a:srgbClr val="FF0000"/>
                </a:solidFill>
              </a:rPr>
              <a:t>χ</a:t>
            </a:r>
            <a:r>
              <a:rPr lang="en-US" sz="2400" dirty="0"/>
              <a:t>, m</a:t>
            </a:r>
            <a:r>
              <a:rPr lang="en-US" sz="2400" baseline="-25000" dirty="0"/>
              <a:t>A</a:t>
            </a:r>
            <a:r>
              <a:rPr lang="en-US" sz="2400" dirty="0">
                <a:sym typeface="Wingdings" pitchFamily="2" charset="2"/>
              </a:rPr>
              <a:t>: </a:t>
            </a:r>
            <a:r>
              <a:rPr lang="en-US" sz="2400" dirty="0">
                <a:latin typeface="Symbol" pitchFamily="2" charset="2"/>
                <a:sym typeface="Wingdings" pitchFamily="2" charset="2"/>
              </a:rPr>
              <a:t>s</a:t>
            </a:r>
            <a:r>
              <a:rPr lang="en-US" sz="2400" dirty="0">
                <a:sym typeface="Wingdings" pitchFamily="2" charset="2"/>
              </a:rPr>
              <a:t>(</a:t>
            </a:r>
            <a:r>
              <a:rPr lang="en-US" sz="2400" dirty="0" err="1">
                <a:sym typeface="Wingdings" pitchFamily="2" charset="2"/>
              </a:rPr>
              <a:t>qq</a:t>
            </a:r>
            <a:r>
              <a:rPr lang="en-US" sz="2400" dirty="0">
                <a:sym typeface="Wingdings" pitchFamily="2" charset="2"/>
              </a:rPr>
              <a:t>  </a:t>
            </a:r>
            <a:r>
              <a:rPr lang="el-GR" sz="2400" dirty="0" err="1">
                <a:solidFill>
                  <a:srgbClr val="FF0000"/>
                </a:solidFill>
              </a:rPr>
              <a:t>χχ</a:t>
            </a:r>
            <a:r>
              <a:rPr lang="en-US" sz="2400" dirty="0">
                <a:latin typeface="Symbol" pitchFamily="2" charset="2"/>
                <a:sym typeface="Wingdings" pitchFamily="2" charset="2"/>
              </a:rPr>
              <a:t>, </a:t>
            </a:r>
            <a:r>
              <a:rPr lang="en-US" sz="2400" dirty="0" err="1">
                <a:sym typeface="Wingdings" pitchFamily="2" charset="2"/>
              </a:rPr>
              <a:t>qq</a:t>
            </a:r>
            <a:r>
              <a:rPr lang="en-US" sz="2400" dirty="0">
                <a:sym typeface="Wingdings" pitchFamily="2" charset="2"/>
              </a:rPr>
              <a:t>, </a:t>
            </a:r>
            <a:r>
              <a:rPr lang="en-US" sz="2400" dirty="0" err="1">
                <a:sym typeface="Wingdings" pitchFamily="2" charset="2"/>
              </a:rPr>
              <a:t>ll</a:t>
            </a:r>
            <a:r>
              <a:rPr lang="en-US" sz="2400" dirty="0">
                <a:sym typeface="Wingdings" pitchFamily="2" charset="2"/>
              </a:rPr>
              <a:t>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BD1A2-AFA5-2749-B474-918C23ADBDF8}"/>
              </a:ext>
            </a:extLst>
          </p:cNvPr>
          <p:cNvGrpSpPr/>
          <p:nvPr/>
        </p:nvGrpSpPr>
        <p:grpSpPr>
          <a:xfrm>
            <a:off x="919712" y="2842084"/>
            <a:ext cx="7562425" cy="2142608"/>
            <a:chOff x="829772" y="2107569"/>
            <a:chExt cx="7562425" cy="214260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D07BCA8-3D46-3746-958C-184E3658923C}"/>
                </a:ext>
              </a:extLst>
            </p:cNvPr>
            <p:cNvGrpSpPr/>
            <p:nvPr/>
          </p:nvGrpSpPr>
          <p:grpSpPr>
            <a:xfrm>
              <a:off x="829772" y="2130495"/>
              <a:ext cx="2412218" cy="1981423"/>
              <a:chOff x="6392357" y="2699545"/>
              <a:chExt cx="2412218" cy="1981423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8AAADC91-86CA-A248-8A37-38CE7B5EAB95}"/>
                  </a:ext>
                </a:extLst>
              </p:cNvPr>
              <p:cNvGrpSpPr/>
              <p:nvPr/>
            </p:nvGrpSpPr>
            <p:grpSpPr>
              <a:xfrm>
                <a:off x="6683825" y="2978332"/>
                <a:ext cx="1789612" cy="1502228"/>
                <a:chOff x="1946365" y="1920240"/>
                <a:chExt cx="1789612" cy="1502228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82EB818A-313E-194C-83BC-EFE0BE6871FB}"/>
                    </a:ext>
                  </a:extLst>
                </p:cNvPr>
                <p:cNvSpPr/>
                <p:nvPr/>
              </p:nvSpPr>
              <p:spPr>
                <a:xfrm>
                  <a:off x="2292530" y="2155370"/>
                  <a:ext cx="1097280" cy="105809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FB141788-F214-4242-AA97-10ADFD42F1CB}"/>
                    </a:ext>
                  </a:extLst>
                </p:cNvPr>
                <p:cNvCxnSpPr/>
                <p:nvPr/>
              </p:nvCxnSpPr>
              <p:spPr>
                <a:xfrm>
                  <a:off x="1946366" y="1920240"/>
                  <a:ext cx="1789611" cy="14761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6607DABB-ED5F-8C48-B1FA-072A3A32D4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46365" y="1946365"/>
                  <a:ext cx="1789611" cy="14761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13DA81-333E-C145-913B-682F03399938}"/>
                  </a:ext>
                </a:extLst>
              </p:cNvPr>
              <p:cNvSpPr txBox="1"/>
              <p:nvPr/>
            </p:nvSpPr>
            <p:spPr>
              <a:xfrm>
                <a:off x="8479329" y="4219303"/>
                <a:ext cx="316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dirty="0">
                    <a:solidFill>
                      <a:srgbClr val="FF0000"/>
                    </a:solidFill>
                  </a:rPr>
                  <a:t>χ</a:t>
                </a:r>
                <a:endParaRPr lang="en-US" sz="2400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D20380-6D12-E940-B7F9-26FC80DAFB3D}"/>
                  </a:ext>
                </a:extLst>
              </p:cNvPr>
              <p:cNvSpPr txBox="1"/>
              <p:nvPr/>
            </p:nvSpPr>
            <p:spPr>
              <a:xfrm>
                <a:off x="8488463" y="2699545"/>
                <a:ext cx="316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dirty="0">
                    <a:solidFill>
                      <a:srgbClr val="FF0000"/>
                    </a:solidFill>
                  </a:rPr>
                  <a:t>χ</a:t>
                </a:r>
                <a:endParaRPr lang="en-US" sz="2400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688DA5-2A42-9E48-92E8-22ADF4404FFD}"/>
                  </a:ext>
                </a:extLst>
              </p:cNvPr>
              <p:cNvSpPr txBox="1"/>
              <p:nvPr/>
            </p:nvSpPr>
            <p:spPr>
              <a:xfrm>
                <a:off x="6392357" y="2751797"/>
                <a:ext cx="306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q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9439D6-32D1-7D46-8EBA-229E1281FEAD}"/>
                  </a:ext>
                </a:extLst>
              </p:cNvPr>
              <p:cNvSpPr txBox="1"/>
              <p:nvPr/>
            </p:nvSpPr>
            <p:spPr>
              <a:xfrm>
                <a:off x="6404714" y="4307300"/>
                <a:ext cx="306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q</a:t>
                </a: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28E017C-51DF-7E4D-9796-23D34A784E54}"/>
                </a:ext>
              </a:extLst>
            </p:cNvPr>
            <p:cNvCxnSpPr>
              <a:cxnSpLocks/>
            </p:cNvCxnSpPr>
            <p:nvPr/>
          </p:nvCxnSpPr>
          <p:spPr>
            <a:xfrm>
              <a:off x="5267939" y="2435407"/>
              <a:ext cx="775377" cy="7774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n 18">
              <a:extLst>
                <a:ext uri="{FF2B5EF4-FFF2-40B4-BE49-F238E27FC236}">
                  <a16:creationId xmlns:a16="http://schemas.microsoft.com/office/drawing/2014/main" id="{FF1531C9-455A-D04E-A40D-2EEC76678CF9}"/>
                </a:ext>
              </a:extLst>
            </p:cNvPr>
            <p:cNvSpPr/>
            <p:nvPr/>
          </p:nvSpPr>
          <p:spPr>
            <a:xfrm rot="5400000">
              <a:off x="6579595" y="2619506"/>
              <a:ext cx="133890" cy="1203612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E1E2964-67CA-3044-B6CE-F4C34FCED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5047" y="2397647"/>
              <a:ext cx="809256" cy="8267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C85796-0C82-C345-820C-590A5BE3CBDC}"/>
                </a:ext>
              </a:extLst>
            </p:cNvPr>
            <p:cNvSpPr txBox="1"/>
            <p:nvPr/>
          </p:nvSpPr>
          <p:spPr>
            <a:xfrm>
              <a:off x="6200458" y="2738868"/>
              <a:ext cx="9662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4F81BD"/>
                  </a:solidFill>
                </a:rPr>
                <a:t>A</a:t>
              </a:r>
            </a:p>
            <a:p>
              <a:pPr algn="ctr"/>
              <a:endParaRPr lang="en-US" sz="1200" b="1" baseline="-25000" dirty="0">
                <a:solidFill>
                  <a:srgbClr val="4F81BD"/>
                </a:solidFill>
              </a:endParaRPr>
            </a:p>
            <a:p>
              <a:pPr algn="ctr"/>
              <a:r>
                <a:rPr lang="en-US" sz="2400" b="1" baseline="-25000" dirty="0">
                  <a:solidFill>
                    <a:srgbClr val="4F81BD"/>
                  </a:solidFill>
                </a:rPr>
                <a:t>mediator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D8E812-F4B9-434B-A7D8-D78111416B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0545" y="3261546"/>
              <a:ext cx="775377" cy="7774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4476285-4872-0448-A82F-B811E2870D9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260471" y="3220948"/>
              <a:ext cx="809256" cy="8267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80D7CE9-8431-E64F-AD83-40215E1248C9}"/>
                </a:ext>
              </a:extLst>
            </p:cNvPr>
            <p:cNvSpPr/>
            <p:nvPr/>
          </p:nvSpPr>
          <p:spPr>
            <a:xfrm>
              <a:off x="5882595" y="3081946"/>
              <a:ext cx="324280" cy="3111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557D989-8FF2-114C-8C1F-39F7C65B0664}"/>
                </a:ext>
              </a:extLst>
            </p:cNvPr>
            <p:cNvSpPr txBox="1"/>
            <p:nvPr/>
          </p:nvSpPr>
          <p:spPr>
            <a:xfrm>
              <a:off x="5859690" y="3004792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solidFill>
                    <a:schemeClr val="bg1"/>
                  </a:solidFill>
                </a:rPr>
                <a:t>g</a:t>
              </a:r>
              <a:r>
                <a:rPr lang="en-US" i="1" baseline="-25000" dirty="0" err="1">
                  <a:solidFill>
                    <a:schemeClr val="bg1"/>
                  </a:solidFill>
                </a:rPr>
                <a:t>q</a:t>
              </a:r>
              <a:endParaRPr lang="en-US" i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A498279-DADA-1F42-927E-254301EE1192}"/>
                </a:ext>
              </a:extLst>
            </p:cNvPr>
            <p:cNvSpPr/>
            <p:nvPr/>
          </p:nvSpPr>
          <p:spPr>
            <a:xfrm>
              <a:off x="7096331" y="3065014"/>
              <a:ext cx="324280" cy="311177"/>
            </a:xfrm>
            <a:prstGeom prst="ellipse">
              <a:avLst/>
            </a:prstGeom>
            <a:solidFill>
              <a:srgbClr val="C3131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766311D-1D5B-C540-880D-3C706D9FDB7F}"/>
                </a:ext>
              </a:extLst>
            </p:cNvPr>
            <p:cNvSpPr txBox="1"/>
            <p:nvPr/>
          </p:nvSpPr>
          <p:spPr>
            <a:xfrm>
              <a:off x="7074065" y="2989578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</a:rPr>
                <a:t>g</a:t>
              </a:r>
              <a:r>
                <a:rPr lang="el-GR" baseline="-25000" dirty="0">
                  <a:solidFill>
                    <a:schemeClr val="bg1"/>
                  </a:solidFill>
                </a:rPr>
                <a:t>χ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2" name="Right Arrow 41">
              <a:extLst>
                <a:ext uri="{FF2B5EF4-FFF2-40B4-BE49-F238E27FC236}">
                  <a16:creationId xmlns:a16="http://schemas.microsoft.com/office/drawing/2014/main" id="{279F722E-45D5-2E4F-8B2D-904D9ABD35BE}"/>
                </a:ext>
              </a:extLst>
            </p:cNvPr>
            <p:cNvSpPr/>
            <p:nvPr/>
          </p:nvSpPr>
          <p:spPr>
            <a:xfrm>
              <a:off x="3572961" y="2799102"/>
              <a:ext cx="1210979" cy="74871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Zoom in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807484D-AA57-4A4E-BA92-CA294C95A6BA}"/>
                </a:ext>
              </a:extLst>
            </p:cNvPr>
            <p:cNvSpPr txBox="1"/>
            <p:nvPr/>
          </p:nvSpPr>
          <p:spPr>
            <a:xfrm>
              <a:off x="4968924" y="225759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q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B57D2B6-B177-8C4A-A929-15E7D77AC903}"/>
                </a:ext>
              </a:extLst>
            </p:cNvPr>
            <p:cNvSpPr txBox="1"/>
            <p:nvPr/>
          </p:nvSpPr>
          <p:spPr>
            <a:xfrm>
              <a:off x="4978123" y="388084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q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FE7DBC3-1287-3147-B844-570659AE49EC}"/>
                </a:ext>
              </a:extLst>
            </p:cNvPr>
            <p:cNvSpPr txBox="1"/>
            <p:nvPr/>
          </p:nvSpPr>
          <p:spPr>
            <a:xfrm>
              <a:off x="8076085" y="3776134"/>
              <a:ext cx="316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solidFill>
                    <a:srgbClr val="FF0000"/>
                  </a:solidFill>
                </a:rPr>
                <a:t>χ</a:t>
              </a:r>
              <a:endParaRPr lang="en-US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64C17F2-9361-024E-B0D0-F136BBB4AC3A}"/>
                </a:ext>
              </a:extLst>
            </p:cNvPr>
            <p:cNvSpPr txBox="1"/>
            <p:nvPr/>
          </p:nvSpPr>
          <p:spPr>
            <a:xfrm>
              <a:off x="8042013" y="2107569"/>
              <a:ext cx="316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solidFill>
                    <a:srgbClr val="FF0000"/>
                  </a:solidFill>
                </a:rPr>
                <a:t>χ</a:t>
              </a:r>
              <a:endParaRPr lang="en-US" sz="2400" dirty="0"/>
            </a:p>
          </p:txBody>
        </p:sp>
      </p:grpSp>
      <p:sp>
        <p:nvSpPr>
          <p:cNvPr id="48" name="Slide Number Placeholder 4">
            <a:extLst>
              <a:ext uri="{FF2B5EF4-FFF2-40B4-BE49-F238E27FC236}">
                <a16:creationId xmlns:a16="http://schemas.microsoft.com/office/drawing/2014/main" id="{31B94BBA-A633-6949-86B2-285CC62E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5</a:t>
            </a:fld>
            <a:endParaRPr lang="en-US" dirty="0"/>
          </a:p>
        </p:txBody>
      </p:sp>
      <p:sp>
        <p:nvSpPr>
          <p:cNvPr id="49" name="Footer Placeholder 2">
            <a:extLst>
              <a:ext uri="{FF2B5EF4-FFF2-40B4-BE49-F238E27FC236}">
                <a16:creationId xmlns:a16="http://schemas.microsoft.com/office/drawing/2014/main" id="{080DA3C4-0341-124C-8D9A-23DBF309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EE5064-02F8-7442-8965-D729405C2308}"/>
              </a:ext>
            </a:extLst>
          </p:cNvPr>
          <p:cNvSpPr txBox="1"/>
          <p:nvPr/>
        </p:nvSpPr>
        <p:spPr>
          <a:xfrm>
            <a:off x="0" y="90653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Weakly Interacting Massive Particle (WIMP)</a:t>
            </a:r>
          </a:p>
        </p:txBody>
      </p:sp>
    </p:spTree>
    <p:extLst>
      <p:ext uri="{BB962C8B-B14F-4D97-AF65-F5344CB8AC3E}">
        <p14:creationId xmlns:p14="http://schemas.microsoft.com/office/powerpoint/2010/main" val="265850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535"/>
    </mc:Choice>
    <mc:Fallback>
      <p:transition spd="slow" advTm="9353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914C7-9161-2543-B504-E0BCCCEE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Matter Searches at LHC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8AB474-FC29-8D4C-A4EC-5E924C034798}"/>
              </a:ext>
            </a:extLst>
          </p:cNvPr>
          <p:cNvSpPr txBox="1"/>
          <p:nvPr/>
        </p:nvSpPr>
        <p:spPr>
          <a:xfrm>
            <a:off x="0" y="90653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Weakly Interacting Massive Particle (WIMP)</a:t>
            </a:r>
          </a:p>
        </p:txBody>
      </p:sp>
      <p:sp>
        <p:nvSpPr>
          <p:cNvPr id="48" name="Slide Number Placeholder 4">
            <a:extLst>
              <a:ext uri="{FF2B5EF4-FFF2-40B4-BE49-F238E27FC236}">
                <a16:creationId xmlns:a16="http://schemas.microsoft.com/office/drawing/2014/main" id="{31B94BBA-A633-6949-86B2-285CC62E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6</a:t>
            </a:fld>
            <a:endParaRPr lang="en-US"/>
          </a:p>
        </p:txBody>
      </p:sp>
      <p:sp>
        <p:nvSpPr>
          <p:cNvPr id="49" name="Footer Placeholder 2">
            <a:extLst>
              <a:ext uri="{FF2B5EF4-FFF2-40B4-BE49-F238E27FC236}">
                <a16:creationId xmlns:a16="http://schemas.microsoft.com/office/drawing/2014/main" id="{080DA3C4-0341-124C-8D9A-23DBF309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3BCC5B-6C41-6B47-B25B-A51AE5A5F7C6}"/>
              </a:ext>
            </a:extLst>
          </p:cNvPr>
          <p:cNvGrpSpPr/>
          <p:nvPr/>
        </p:nvGrpSpPr>
        <p:grpSpPr>
          <a:xfrm>
            <a:off x="295442" y="5483132"/>
            <a:ext cx="5801588" cy="836026"/>
            <a:chOff x="295442" y="5600699"/>
            <a:chExt cx="5801588" cy="83602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025599-B44B-024F-9A13-6716376B616F}"/>
                </a:ext>
              </a:extLst>
            </p:cNvPr>
            <p:cNvSpPr txBox="1"/>
            <p:nvPr/>
          </p:nvSpPr>
          <p:spPr>
            <a:xfrm>
              <a:off x="295442" y="6067393"/>
              <a:ext cx="5801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This presentation: ATLAS w/ L = 36 fb</a:t>
              </a:r>
              <a:r>
                <a:rPr lang="en-US" baseline="30000" dirty="0"/>
                <a:t>-1</a:t>
              </a:r>
              <a:r>
                <a:rPr lang="en-US" dirty="0"/>
                <a:t> @13 </a:t>
              </a:r>
              <a:r>
                <a:rPr lang="en-US" dirty="0" err="1"/>
                <a:t>TeV</a:t>
              </a:r>
              <a:r>
                <a:rPr lang="en-US" dirty="0"/>
                <a:t> (2015-2016)</a:t>
              </a:r>
            </a:p>
          </p:txBody>
        </p: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5B3FA0AD-6960-3F48-87CB-115483C32AC6}"/>
                </a:ext>
              </a:extLst>
            </p:cNvPr>
            <p:cNvSpPr/>
            <p:nvPr/>
          </p:nvSpPr>
          <p:spPr>
            <a:xfrm rot="16200000">
              <a:off x="2992934" y="3117214"/>
              <a:ext cx="430092" cy="5397062"/>
            </a:xfrm>
            <a:prstGeom prst="leftBrace">
              <a:avLst>
                <a:gd name="adj1" fmla="val 2393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862E7C-4464-2547-BE27-3B33D2AD7576}"/>
              </a:ext>
            </a:extLst>
          </p:cNvPr>
          <p:cNvGrpSpPr/>
          <p:nvPr/>
        </p:nvGrpSpPr>
        <p:grpSpPr>
          <a:xfrm>
            <a:off x="6091880" y="1359686"/>
            <a:ext cx="2903885" cy="4985980"/>
            <a:chOff x="6091880" y="1359686"/>
            <a:chExt cx="2903885" cy="498598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766D4DA-7D20-2A4A-9FA9-75A0C955FB86}"/>
                </a:ext>
              </a:extLst>
            </p:cNvPr>
            <p:cNvGrpSpPr/>
            <p:nvPr/>
          </p:nvGrpSpPr>
          <p:grpSpPr>
            <a:xfrm>
              <a:off x="6091880" y="1359686"/>
              <a:ext cx="2903885" cy="4985980"/>
              <a:chOff x="6091880" y="1359686"/>
              <a:chExt cx="2903885" cy="4985980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523E0AC9-7624-A14B-9A57-F393FB3C2763}"/>
                  </a:ext>
                </a:extLst>
              </p:cNvPr>
              <p:cNvGrpSpPr/>
              <p:nvPr/>
            </p:nvGrpSpPr>
            <p:grpSpPr>
              <a:xfrm>
                <a:off x="6091880" y="1359686"/>
                <a:ext cx="2903885" cy="4985980"/>
                <a:chOff x="6171009" y="1605870"/>
                <a:chExt cx="2903885" cy="4985980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7002704-C354-AF44-8BA1-C4D4D32C9BDC}"/>
                    </a:ext>
                  </a:extLst>
                </p:cNvPr>
                <p:cNvSpPr/>
                <p:nvPr/>
              </p:nvSpPr>
              <p:spPr>
                <a:xfrm>
                  <a:off x="6568963" y="1986455"/>
                  <a:ext cx="2417381" cy="252248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8253C14B-D1A4-9D44-80A0-F452AD995BFB}"/>
                    </a:ext>
                  </a:extLst>
                </p:cNvPr>
                <p:cNvSpPr/>
                <p:nvPr/>
              </p:nvSpPr>
              <p:spPr>
                <a:xfrm>
                  <a:off x="8616114" y="4446220"/>
                  <a:ext cx="4587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m</a:t>
                  </a:r>
                  <a:r>
                    <a:rPr lang="en-US" baseline="-25000" dirty="0"/>
                    <a:t>A</a:t>
                  </a:r>
                  <a:endParaRPr lang="en-US" dirty="0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45B9D21-B989-2742-A794-4601121B3651}"/>
                    </a:ext>
                  </a:extLst>
                </p:cNvPr>
                <p:cNvSpPr txBox="1"/>
                <p:nvPr/>
              </p:nvSpPr>
              <p:spPr>
                <a:xfrm>
                  <a:off x="6171009" y="1879235"/>
                  <a:ext cx="4347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m</a:t>
                  </a:r>
                  <a:r>
                    <a:rPr lang="el-GR" baseline="-25000" dirty="0"/>
                    <a:t>χ</a:t>
                  </a:r>
                  <a:endParaRPr lang="en-US" dirty="0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DA015F8-0531-024D-AEAA-DBA67443725A}"/>
                    </a:ext>
                  </a:extLst>
                </p:cNvPr>
                <p:cNvSpPr/>
                <p:nvPr/>
              </p:nvSpPr>
              <p:spPr>
                <a:xfrm>
                  <a:off x="6864225" y="1986454"/>
                  <a:ext cx="913428" cy="251251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E3B1C99-8624-994D-B14F-B1D224EA546B}"/>
                    </a:ext>
                  </a:extLst>
                </p:cNvPr>
                <p:cNvSpPr/>
                <p:nvPr/>
              </p:nvSpPr>
              <p:spPr>
                <a:xfrm>
                  <a:off x="7463799" y="2721633"/>
                  <a:ext cx="1218231" cy="177733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E5FB884-70FC-4E48-BE3D-C1413BDB6367}"/>
                    </a:ext>
                  </a:extLst>
                </p:cNvPr>
                <p:cNvSpPr txBox="1"/>
                <p:nvPr/>
              </p:nvSpPr>
              <p:spPr>
                <a:xfrm>
                  <a:off x="6542847" y="1605870"/>
                  <a:ext cx="2464136" cy="49859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err="1"/>
                    <a:t>qq</a:t>
                  </a:r>
                  <a:r>
                    <a:rPr lang="en-US" dirty="0"/>
                    <a:t> </a:t>
                  </a:r>
                  <a:r>
                    <a:rPr lang="en-US" dirty="0">
                      <a:sym typeface="Wingdings" pitchFamily="2" charset="2"/>
                    </a:rPr>
                    <a:t> A  </a:t>
                  </a:r>
                  <a:r>
                    <a:rPr lang="en-US" dirty="0" err="1">
                      <a:sym typeface="Wingdings" pitchFamily="2" charset="2"/>
                    </a:rPr>
                    <a:t>qq</a:t>
                  </a:r>
                  <a:r>
                    <a:rPr lang="en-US" dirty="0">
                      <a:sym typeface="Wingdings" pitchFamily="2" charset="2"/>
                    </a:rPr>
                    <a:t>, </a:t>
                  </a:r>
                  <a:r>
                    <a:rPr lang="en-US" dirty="0" err="1">
                      <a:sym typeface="Wingdings" pitchFamily="2" charset="2"/>
                    </a:rPr>
                    <a:t>ll</a:t>
                  </a:r>
                  <a:endParaRPr lang="en-US" dirty="0">
                    <a:sym typeface="Wingdings" pitchFamily="2" charset="2"/>
                  </a:endParaRPr>
                </a:p>
                <a:p>
                  <a:pPr algn="ctr"/>
                  <a:endParaRPr lang="en-US" dirty="0">
                    <a:sym typeface="Wingdings" pitchFamily="2" charset="2"/>
                  </a:endParaRPr>
                </a:p>
                <a:p>
                  <a:pPr algn="ctr"/>
                  <a:endParaRPr lang="en-US" dirty="0">
                    <a:sym typeface="Wingdings" pitchFamily="2" charset="2"/>
                  </a:endParaRPr>
                </a:p>
                <a:p>
                  <a:pPr algn="ctr"/>
                  <a:endParaRPr lang="en-US" dirty="0">
                    <a:sym typeface="Wingdings" pitchFamily="2" charset="2"/>
                  </a:endParaRPr>
                </a:p>
                <a:p>
                  <a:pPr algn="ctr"/>
                  <a:endParaRPr lang="en-US" dirty="0">
                    <a:sym typeface="Wingdings" pitchFamily="2" charset="2"/>
                  </a:endParaRPr>
                </a:p>
                <a:p>
                  <a:pPr algn="ctr"/>
                  <a:endParaRPr lang="en-US" dirty="0">
                    <a:sym typeface="Wingdings" pitchFamily="2" charset="2"/>
                  </a:endParaRPr>
                </a:p>
                <a:p>
                  <a:pPr algn="ctr"/>
                  <a:endParaRPr lang="en-US" dirty="0">
                    <a:sym typeface="Wingdings" pitchFamily="2" charset="2"/>
                  </a:endParaRPr>
                </a:p>
                <a:p>
                  <a:pPr algn="ctr"/>
                  <a:endParaRPr lang="en-US" dirty="0">
                    <a:sym typeface="Wingdings" pitchFamily="2" charset="2"/>
                  </a:endParaRPr>
                </a:p>
                <a:p>
                  <a:pPr algn="ctr"/>
                  <a:endParaRPr lang="en-US" dirty="0">
                    <a:sym typeface="Wingdings" pitchFamily="2" charset="2"/>
                  </a:endParaRPr>
                </a:p>
                <a:p>
                  <a:pPr algn="ctr"/>
                  <a:endParaRPr lang="en-US" dirty="0">
                    <a:sym typeface="Wingdings" pitchFamily="2" charset="2"/>
                  </a:endParaRPr>
                </a:p>
                <a:p>
                  <a:pPr algn="ctr"/>
                  <a:endParaRPr lang="en-US" dirty="0">
                    <a:sym typeface="Wingdings" pitchFamily="2" charset="2"/>
                  </a:endParaRPr>
                </a:p>
                <a:p>
                  <a:pPr algn="ctr"/>
                  <a:endParaRPr lang="en-US" dirty="0">
                    <a:sym typeface="Wingdings" pitchFamily="2" charset="2"/>
                  </a:endParaRPr>
                </a:p>
                <a:p>
                  <a:pPr algn="ctr"/>
                  <a:r>
                    <a:rPr lang="en-US" dirty="0">
                      <a:sym typeface="Wingdings" pitchFamily="2" charset="2"/>
                    </a:rPr>
                    <a:t>Dark Matter</a:t>
                  </a:r>
                </a:p>
                <a:p>
                  <a:pPr algn="ctr"/>
                  <a:r>
                    <a:rPr lang="en-US" dirty="0">
                      <a:sym typeface="Wingdings" pitchFamily="2" charset="2"/>
                    </a:rPr>
                    <a:t>Mediator Searches</a:t>
                  </a:r>
                </a:p>
                <a:p>
                  <a:pPr algn="ctr"/>
                  <a:r>
                    <a:rPr lang="en-US" dirty="0">
                      <a:sym typeface="Wingdings" pitchFamily="2" charset="2"/>
                    </a:rPr>
                    <a:t>at ATLAS</a:t>
                  </a:r>
                </a:p>
                <a:p>
                  <a:pPr algn="ctr"/>
                  <a:endParaRPr lang="en-US" dirty="0">
                    <a:sym typeface="Wingdings" pitchFamily="2" charset="2"/>
                  </a:endParaRPr>
                </a:p>
                <a:p>
                  <a:pPr algn="ctr"/>
                  <a:endParaRPr lang="en-US" sz="1200" dirty="0">
                    <a:sym typeface="Wingdings" pitchFamily="2" charset="2"/>
                  </a:endParaRPr>
                </a:p>
                <a:p>
                  <a:pPr algn="ctr"/>
                  <a:r>
                    <a:rPr lang="en-US" dirty="0">
                      <a:sym typeface="Wingdings" pitchFamily="2" charset="2"/>
                    </a:rPr>
                    <a:t>Talk by Peter McNamara</a:t>
                  </a:r>
                  <a:endParaRPr lang="en-US" dirty="0"/>
                </a:p>
              </p:txBody>
            </p:sp>
          </p:grp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F7A91F5-E289-5143-8F35-621918191750}"/>
                  </a:ext>
                </a:extLst>
              </p:cNvPr>
              <p:cNvSpPr/>
              <p:nvPr/>
            </p:nvSpPr>
            <p:spPr>
              <a:xfrm>
                <a:off x="7939384" y="1705382"/>
                <a:ext cx="10486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err="1"/>
                  <a:t>g</a:t>
                </a:r>
                <a:r>
                  <a:rPr lang="en-US" baseline="-25000" dirty="0" err="1"/>
                  <a:t>q</a:t>
                </a:r>
                <a:r>
                  <a:rPr lang="en-US" dirty="0"/>
                  <a:t>, </a:t>
                </a:r>
                <a:r>
                  <a:rPr lang="en-US" i="1" dirty="0" err="1"/>
                  <a:t>g</a:t>
                </a:r>
                <a:r>
                  <a:rPr lang="en-US" baseline="-25000" dirty="0" err="1"/>
                  <a:t>l</a:t>
                </a:r>
                <a:r>
                  <a:rPr lang="en-US" dirty="0"/>
                  <a:t> , </a:t>
                </a:r>
                <a:r>
                  <a:rPr lang="en-US" i="1" dirty="0"/>
                  <a:t>g</a:t>
                </a:r>
                <a:r>
                  <a:rPr lang="el-GR" baseline="-25000" dirty="0">
                    <a:solidFill>
                      <a:srgbClr val="FF0000"/>
                    </a:solidFill>
                  </a:rPr>
                  <a:t>χ</a:t>
                </a:r>
                <a:r>
                  <a:rPr lang="en-US" dirty="0"/>
                  <a:t> 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61A565-AD0E-3348-8FB1-5421DFD29A90}"/>
                </a:ext>
              </a:extLst>
            </p:cNvPr>
            <p:cNvSpPr txBox="1"/>
            <p:nvPr/>
          </p:nvSpPr>
          <p:spPr>
            <a:xfrm>
              <a:off x="7039073" y="3114763"/>
              <a:ext cx="111163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Excluded by LHC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@95 CL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91932F3-8DAC-FB45-812D-EA6EE9F2AC65}"/>
              </a:ext>
            </a:extLst>
          </p:cNvPr>
          <p:cNvGrpSpPr/>
          <p:nvPr/>
        </p:nvGrpSpPr>
        <p:grpSpPr>
          <a:xfrm>
            <a:off x="106243" y="1368479"/>
            <a:ext cx="2903940" cy="3200888"/>
            <a:chOff x="106243" y="1368479"/>
            <a:chExt cx="2903940" cy="3200888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29116BB-ACC6-6B40-BAF2-BC8FAE0CFE4C}"/>
                </a:ext>
              </a:extLst>
            </p:cNvPr>
            <p:cNvGrpSpPr/>
            <p:nvPr/>
          </p:nvGrpSpPr>
          <p:grpSpPr>
            <a:xfrm>
              <a:off x="106243" y="1368479"/>
              <a:ext cx="2903940" cy="3200888"/>
              <a:chOff x="185372" y="1614663"/>
              <a:chExt cx="2903940" cy="320088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DD07783-3457-DF49-983A-E95F450B5DA6}"/>
                  </a:ext>
                </a:extLst>
              </p:cNvPr>
              <p:cNvSpPr/>
              <p:nvPr/>
            </p:nvSpPr>
            <p:spPr>
              <a:xfrm>
                <a:off x="578066" y="1986455"/>
                <a:ext cx="2417381" cy="25224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C8908E-D175-374E-BC33-29A94E2671DE}"/>
                  </a:ext>
                </a:extLst>
              </p:cNvPr>
              <p:cNvSpPr txBox="1"/>
              <p:nvPr/>
            </p:nvSpPr>
            <p:spPr>
              <a:xfrm>
                <a:off x="185372" y="1879235"/>
                <a:ext cx="434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</a:t>
                </a:r>
                <a:r>
                  <a:rPr lang="el-GR" baseline="-25000" dirty="0"/>
                  <a:t>χ</a:t>
                </a:r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B25FDB7-5384-5F4B-AA8D-9B950A40669D}"/>
                  </a:ext>
                </a:extLst>
              </p:cNvPr>
              <p:cNvSpPr/>
              <p:nvPr/>
            </p:nvSpPr>
            <p:spPr>
              <a:xfrm>
                <a:off x="2630532" y="4446219"/>
                <a:ext cx="4587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m</a:t>
                </a:r>
                <a:r>
                  <a:rPr lang="en-US" baseline="-25000" dirty="0"/>
                  <a:t>A</a:t>
                </a:r>
                <a:endParaRPr lang="en-US" dirty="0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4BB7FD4-13A5-3746-805D-E0A51DFD6B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576" y="2018017"/>
                <a:ext cx="2406871" cy="2490922"/>
              </a:xfrm>
              <a:prstGeom prst="line">
                <a:avLst/>
              </a:prstGeom>
              <a:ln>
                <a:solidFill>
                  <a:srgbClr val="0432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CEFC037-D21D-934A-B358-C2ABAC0CFA0A}"/>
                  </a:ext>
                </a:extLst>
              </p:cNvPr>
              <p:cNvSpPr txBox="1"/>
              <p:nvPr/>
            </p:nvSpPr>
            <p:spPr>
              <a:xfrm>
                <a:off x="872476" y="2545092"/>
                <a:ext cx="10443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off-shell</a:t>
                </a:r>
              </a:p>
              <a:p>
                <a:pPr algn="ctr"/>
                <a:r>
                  <a:rPr lang="en-US" dirty="0"/>
                  <a:t>mediator</a:t>
                </a:r>
              </a:p>
            </p:txBody>
          </p:sp>
          <p:sp>
            <p:nvSpPr>
              <p:cNvPr id="25" name="Right Triangle 24">
                <a:extLst>
                  <a:ext uri="{FF2B5EF4-FFF2-40B4-BE49-F238E27FC236}">
                    <a16:creationId xmlns:a16="http://schemas.microsoft.com/office/drawing/2014/main" id="{00C7B7B2-BC80-CB4B-9F7C-6E5928DC46B8}"/>
                  </a:ext>
                </a:extLst>
              </p:cNvPr>
              <p:cNvSpPr/>
              <p:nvPr/>
            </p:nvSpPr>
            <p:spPr>
              <a:xfrm flipH="1">
                <a:off x="618274" y="3247697"/>
                <a:ext cx="1204162" cy="1261243"/>
              </a:xfrm>
              <a:prstGeom prst="rt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5F1FC92-5CEF-C44F-8687-4F66CE4E9005}"/>
                  </a:ext>
                </a:extLst>
              </p:cNvPr>
              <p:cNvSpPr txBox="1"/>
              <p:nvPr/>
            </p:nvSpPr>
            <p:spPr>
              <a:xfrm>
                <a:off x="929390" y="4015342"/>
                <a:ext cx="8678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Excluded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@95%CL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29BA430-68BC-AE4B-B1FF-30621FB814EB}"/>
                  </a:ext>
                </a:extLst>
              </p:cNvPr>
              <p:cNvSpPr txBox="1"/>
              <p:nvPr/>
            </p:nvSpPr>
            <p:spPr>
              <a:xfrm>
                <a:off x="1621864" y="3366806"/>
                <a:ext cx="10443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on-shell</a:t>
                </a:r>
              </a:p>
              <a:p>
                <a:pPr algn="ctr"/>
                <a:r>
                  <a:rPr lang="en-US" dirty="0"/>
                  <a:t>mediator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F165FCD-C34D-B347-A513-9AD209BE8027}"/>
                  </a:ext>
                </a:extLst>
              </p:cNvPr>
              <p:cNvSpPr txBox="1"/>
              <p:nvPr/>
            </p:nvSpPr>
            <p:spPr>
              <a:xfrm>
                <a:off x="1034787" y="1614663"/>
                <a:ext cx="15039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qq</a:t>
                </a:r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 A  </a:t>
                </a:r>
                <a:r>
                  <a:rPr lang="el-GR" dirty="0">
                    <a:solidFill>
                      <a:srgbClr val="FF0000"/>
                    </a:solidFill>
                  </a:rPr>
                  <a:t>χ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l-GR" dirty="0">
                    <a:solidFill>
                      <a:srgbClr val="FF0000"/>
                    </a:solidFill>
                  </a:rPr>
                  <a:t>χ</a:t>
                </a:r>
                <a:endParaRPr lang="en-US" dirty="0"/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47E0004-9611-264E-ADD4-EB167073CB36}"/>
                </a:ext>
              </a:extLst>
            </p:cNvPr>
            <p:cNvSpPr/>
            <p:nvPr/>
          </p:nvSpPr>
          <p:spPr>
            <a:xfrm>
              <a:off x="1993528" y="3854028"/>
              <a:ext cx="9957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i="1" dirty="0" err="1"/>
                <a:t>g</a:t>
              </a:r>
              <a:r>
                <a:rPr lang="en-US" baseline="-25000" dirty="0" err="1"/>
                <a:t>q</a:t>
              </a:r>
              <a:r>
                <a:rPr lang="en-US" dirty="0"/>
                <a:t>, </a:t>
              </a:r>
              <a:r>
                <a:rPr lang="en-US" i="1" dirty="0" err="1"/>
                <a:t>g</a:t>
              </a:r>
              <a:r>
                <a:rPr lang="en-US" i="1" baseline="-25000" dirty="0" err="1"/>
                <a:t>l</a:t>
              </a:r>
              <a:r>
                <a:rPr lang="en-US" dirty="0"/>
                <a:t>, </a:t>
              </a:r>
              <a:r>
                <a:rPr lang="en-US" i="1" dirty="0"/>
                <a:t>g</a:t>
              </a:r>
              <a:r>
                <a:rPr lang="el-GR" baseline="-25000" dirty="0">
                  <a:solidFill>
                    <a:srgbClr val="FF0000"/>
                  </a:solidFill>
                </a:rPr>
                <a:t>χ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3DEF1A-E446-764F-B428-84B587A0D65F}"/>
              </a:ext>
            </a:extLst>
          </p:cNvPr>
          <p:cNvGrpSpPr/>
          <p:nvPr/>
        </p:nvGrpSpPr>
        <p:grpSpPr>
          <a:xfrm>
            <a:off x="1606106" y="1633051"/>
            <a:ext cx="4385208" cy="3804814"/>
            <a:chOff x="1606106" y="1633051"/>
            <a:chExt cx="4385208" cy="380481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DE1C13-4E2A-0340-8F14-96D1CC2BC225}"/>
                </a:ext>
              </a:extLst>
            </p:cNvPr>
            <p:cNvSpPr txBox="1"/>
            <p:nvPr/>
          </p:nvSpPr>
          <p:spPr>
            <a:xfrm>
              <a:off x="1606106" y="5068533"/>
              <a:ext cx="3159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Symbol" pitchFamily="2" charset="2"/>
                </a:rPr>
                <a:t>s</a:t>
              </a:r>
              <a:r>
                <a:rPr lang="en-US" dirty="0"/>
                <a:t>(p</a:t>
              </a:r>
              <a:r>
                <a:rPr lang="el-GR" dirty="0">
                  <a:solidFill>
                    <a:srgbClr val="FF0000"/>
                  </a:solidFill>
                </a:rPr>
                <a:t>χ</a:t>
              </a:r>
              <a:r>
                <a:rPr lang="en-US" dirty="0"/>
                <a:t> </a:t>
              </a:r>
              <a:r>
                <a:rPr lang="en-US" dirty="0">
                  <a:sym typeface="Wingdings" pitchFamily="2" charset="2"/>
                </a:rPr>
                <a:t> p</a:t>
              </a:r>
              <a:r>
                <a:rPr lang="el-GR" dirty="0">
                  <a:solidFill>
                    <a:srgbClr val="FF0000"/>
                  </a:solidFill>
                </a:rPr>
                <a:t>χ</a:t>
              </a:r>
              <a:r>
                <a:rPr lang="en-US" dirty="0"/>
                <a:t>) ~ [ </a:t>
              </a:r>
              <a:r>
                <a:rPr lang="en-US" i="1" dirty="0" err="1"/>
                <a:t>g</a:t>
              </a:r>
              <a:r>
                <a:rPr lang="en-US" baseline="-25000" dirty="0" err="1"/>
                <a:t>q</a:t>
              </a:r>
              <a:r>
                <a:rPr lang="en-US" dirty="0"/>
                <a:t> </a:t>
              </a:r>
              <a:r>
                <a:rPr lang="en-US" i="1" dirty="0"/>
                <a:t>g</a:t>
              </a:r>
              <a:r>
                <a:rPr lang="el-GR" baseline="-25000" dirty="0">
                  <a:solidFill>
                    <a:srgbClr val="FF0000"/>
                  </a:solidFill>
                </a:rPr>
                <a:t>χ</a:t>
              </a:r>
              <a:r>
                <a:rPr lang="en-US" dirty="0"/>
                <a:t> m</a:t>
              </a:r>
              <a:r>
                <a:rPr lang="el-GR" baseline="-25000" dirty="0">
                  <a:solidFill>
                    <a:srgbClr val="FF0000"/>
                  </a:solidFill>
                </a:rPr>
                <a:t>χ</a:t>
              </a:r>
              <a:r>
                <a:rPr lang="en-US" baseline="-25000" dirty="0"/>
                <a:t>p</a:t>
              </a:r>
              <a:r>
                <a:rPr lang="en-US" dirty="0"/>
                <a:t> / m</a:t>
              </a:r>
              <a:r>
                <a:rPr lang="en-US" baseline="-25000" dirty="0"/>
                <a:t>A </a:t>
              </a:r>
              <a:r>
                <a:rPr lang="en-US" dirty="0"/>
                <a:t>] </a:t>
              </a:r>
              <a:r>
                <a:rPr lang="en-US" baseline="30000" dirty="0"/>
                <a:t>2</a:t>
              </a:r>
              <a:r>
                <a:rPr lang="en-US" dirty="0"/>
                <a:t> </a:t>
              </a:r>
            </a:p>
          </p:txBody>
        </p:sp>
        <p:sp>
          <p:nvSpPr>
            <p:cNvPr id="63" name="Curved Up Arrow 62">
              <a:extLst>
                <a:ext uri="{FF2B5EF4-FFF2-40B4-BE49-F238E27FC236}">
                  <a16:creationId xmlns:a16="http://schemas.microsoft.com/office/drawing/2014/main" id="{9DAE1B3E-BBF3-DB47-B919-E78F0CD17FE0}"/>
                </a:ext>
              </a:extLst>
            </p:cNvPr>
            <p:cNvSpPr/>
            <p:nvPr/>
          </p:nvSpPr>
          <p:spPr>
            <a:xfrm>
              <a:off x="2254168" y="4625497"/>
              <a:ext cx="2017986" cy="454905"/>
            </a:xfrm>
            <a:prstGeom prst="curvedUpArrow">
              <a:avLst>
                <a:gd name="adj1" fmla="val 51636"/>
                <a:gd name="adj2" fmla="val 102603"/>
                <a:gd name="adj3" fmla="val 25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AFDA77C-BCE5-C64A-8200-D9E7567874B1}"/>
                </a:ext>
              </a:extLst>
            </p:cNvPr>
            <p:cNvGrpSpPr/>
            <p:nvPr/>
          </p:nvGrpSpPr>
          <p:grpSpPr>
            <a:xfrm>
              <a:off x="3186025" y="1633051"/>
              <a:ext cx="2805289" cy="2928697"/>
              <a:chOff x="3186025" y="1633051"/>
              <a:chExt cx="2805289" cy="2928697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34194B94-A8BE-874D-B6BC-6600959C9A4E}"/>
                  </a:ext>
                </a:extLst>
              </p:cNvPr>
              <p:cNvGrpSpPr/>
              <p:nvPr/>
            </p:nvGrpSpPr>
            <p:grpSpPr>
              <a:xfrm>
                <a:off x="3186025" y="1633051"/>
                <a:ext cx="2805289" cy="2928697"/>
                <a:chOff x="3265154" y="1879235"/>
                <a:chExt cx="2805289" cy="2928697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2CE5ABBF-E526-DF45-8F03-37ECF2BB948D}"/>
                    </a:ext>
                  </a:extLst>
                </p:cNvPr>
                <p:cNvSpPr/>
                <p:nvPr/>
              </p:nvSpPr>
              <p:spPr>
                <a:xfrm>
                  <a:off x="3589277" y="1986455"/>
                  <a:ext cx="2417381" cy="252248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5C6EFCC-3132-874D-9979-AD0AEA25FA92}"/>
                    </a:ext>
                  </a:extLst>
                </p:cNvPr>
                <p:cNvSpPr txBox="1"/>
                <p:nvPr/>
              </p:nvSpPr>
              <p:spPr>
                <a:xfrm>
                  <a:off x="5635709" y="4438600"/>
                  <a:ext cx="4347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m</a:t>
                  </a:r>
                  <a:r>
                    <a:rPr lang="el-GR" baseline="-25000" dirty="0"/>
                    <a:t>χ</a:t>
                  </a:r>
                  <a:endParaRPr lang="en-US" dirty="0"/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CADC1DE-4F2B-E341-A01E-8EC6EDB73AFC}"/>
                    </a:ext>
                  </a:extLst>
                </p:cNvPr>
                <p:cNvSpPr txBox="1"/>
                <p:nvPr/>
              </p:nvSpPr>
              <p:spPr>
                <a:xfrm>
                  <a:off x="3265154" y="1879235"/>
                  <a:ext cx="3241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Symbol" pitchFamily="2" charset="2"/>
                    </a:rPr>
                    <a:t>s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47FC7D67-F4DE-B84D-B706-1C877FD9B1BA}"/>
                    </a:ext>
                  </a:extLst>
                </p:cNvPr>
                <p:cNvSpPr/>
                <p:nvPr/>
              </p:nvSpPr>
              <p:spPr>
                <a:xfrm>
                  <a:off x="4351283" y="2018017"/>
                  <a:ext cx="1634355" cy="141912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85EFD94-84D1-7841-B0B5-FD08F113C359}"/>
                    </a:ext>
                  </a:extLst>
                </p:cNvPr>
                <p:cNvSpPr/>
                <p:nvPr/>
              </p:nvSpPr>
              <p:spPr>
                <a:xfrm>
                  <a:off x="3610297" y="2007507"/>
                  <a:ext cx="1392626" cy="1872665"/>
                </a:xfrm>
                <a:prstGeom prst="rect">
                  <a:avLst/>
                </a:prstGeom>
                <a:solidFill>
                  <a:srgbClr val="FF0000">
                    <a:alpha val="50196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E626860-B304-014A-B796-76A6DB9E7EAD}"/>
                    </a:ext>
                  </a:extLst>
                </p:cNvPr>
                <p:cNvSpPr txBox="1"/>
                <p:nvPr/>
              </p:nvSpPr>
              <p:spPr>
                <a:xfrm>
                  <a:off x="3705435" y="3037782"/>
                  <a:ext cx="1111639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Excluded by LHC</a:t>
                  </a:r>
                </a:p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@90% CL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D324C98-48FC-894B-B2A1-AB5E00592D12}"/>
                    </a:ext>
                  </a:extLst>
                </p:cNvPr>
                <p:cNvSpPr txBox="1"/>
                <p:nvPr/>
              </p:nvSpPr>
              <p:spPr>
                <a:xfrm>
                  <a:off x="4652245" y="2311133"/>
                  <a:ext cx="1254569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/>
                    <a:t>Excluded by non-LHC</a:t>
                  </a:r>
                </a:p>
                <a:p>
                  <a:pPr algn="r"/>
                  <a:r>
                    <a:rPr lang="en-US" sz="1600" dirty="0"/>
                    <a:t>@90% CL</a:t>
                  </a:r>
                </a:p>
              </p:txBody>
            </p: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115FCDA-7787-C14E-89A8-93829C8E3D73}"/>
                  </a:ext>
                </a:extLst>
              </p:cNvPr>
              <p:cNvSpPr/>
              <p:nvPr/>
            </p:nvSpPr>
            <p:spPr>
              <a:xfrm>
                <a:off x="4976018" y="3837291"/>
                <a:ext cx="995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i="1" dirty="0" err="1"/>
                  <a:t>g</a:t>
                </a:r>
                <a:r>
                  <a:rPr lang="en-US" baseline="-25000" dirty="0" err="1"/>
                  <a:t>q</a:t>
                </a:r>
                <a:r>
                  <a:rPr lang="en-US" dirty="0"/>
                  <a:t>, </a:t>
                </a:r>
                <a:r>
                  <a:rPr lang="en-US" i="1" dirty="0" err="1"/>
                  <a:t>g</a:t>
                </a:r>
                <a:r>
                  <a:rPr lang="en-US" i="1" baseline="-25000" dirty="0" err="1"/>
                  <a:t>l</a:t>
                </a:r>
                <a:r>
                  <a:rPr lang="en-US" dirty="0"/>
                  <a:t>, </a:t>
                </a:r>
                <a:r>
                  <a:rPr lang="en-US" i="1" dirty="0"/>
                  <a:t>g</a:t>
                </a:r>
                <a:r>
                  <a:rPr lang="el-GR" baseline="-25000" dirty="0">
                    <a:solidFill>
                      <a:srgbClr val="FF0000"/>
                    </a:solidFill>
                  </a:rPr>
                  <a:t>χ</a:t>
                </a:r>
                <a:r>
                  <a:rPr lang="en-US" dirty="0"/>
                  <a:t> </a:t>
                </a: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1951E05-ADD7-F54B-9251-AC30C80E6643}"/>
              </a:ext>
            </a:extLst>
          </p:cNvPr>
          <p:cNvSpPr txBox="1"/>
          <p:nvPr/>
        </p:nvSpPr>
        <p:spPr>
          <a:xfrm rot="18825833">
            <a:off x="1936869" y="2220164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m</a:t>
            </a:r>
            <a:r>
              <a:rPr lang="en-US" baseline="-25000" dirty="0">
                <a:solidFill>
                  <a:srgbClr val="0432FF"/>
                </a:solidFill>
              </a:rPr>
              <a:t>A</a:t>
            </a:r>
            <a:r>
              <a:rPr lang="en-US" dirty="0">
                <a:solidFill>
                  <a:srgbClr val="0432FF"/>
                </a:solidFill>
              </a:rPr>
              <a:t> = 2 m</a:t>
            </a:r>
            <a:r>
              <a:rPr lang="el-GR" baseline="-25000" dirty="0">
                <a:solidFill>
                  <a:srgbClr val="0432FF"/>
                </a:solidFill>
              </a:rPr>
              <a:t>χ</a:t>
            </a:r>
            <a:endParaRPr lang="en-US" dirty="0">
              <a:solidFill>
                <a:srgbClr val="0432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76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140"/>
    </mc:Choice>
    <mc:Fallback>
      <p:transition spd="slow" advTm="187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2B4F-38CC-5646-9C3D-D54F26373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Mono-object searches for Dark Matter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D4DA07-7396-8D45-A9AB-CF114A809824}"/>
              </a:ext>
            </a:extLst>
          </p:cNvPr>
          <p:cNvSpPr txBox="1"/>
          <p:nvPr/>
        </p:nvSpPr>
        <p:spPr>
          <a:xfrm>
            <a:off x="0" y="504160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32FF"/>
                </a:solidFill>
              </a:rPr>
              <a:t>”mono-object”</a:t>
            </a:r>
            <a:r>
              <a:rPr lang="en-US" sz="2000" dirty="0"/>
              <a:t> list growing recently with the increasing number of theoretical ideas</a:t>
            </a:r>
          </a:p>
          <a:p>
            <a:pPr algn="ctr"/>
            <a:endParaRPr lang="en-US" sz="1200" dirty="0"/>
          </a:p>
          <a:p>
            <a:pPr algn="ctr"/>
            <a:r>
              <a:rPr lang="en-US" sz="2000" dirty="0"/>
              <a:t>Triggers: </a:t>
            </a:r>
            <a:r>
              <a:rPr lang="en-US" sz="2000" dirty="0">
                <a:solidFill>
                  <a:srgbClr val="FF0000"/>
                </a:solidFill>
              </a:rPr>
              <a:t>missing energy triggers </a:t>
            </a:r>
            <a:r>
              <a:rPr lang="en-US" sz="2000" dirty="0"/>
              <a:t>or </a:t>
            </a:r>
            <a:r>
              <a:rPr lang="en-US" sz="2000" dirty="0">
                <a:solidFill>
                  <a:srgbClr val="F400FF"/>
                </a:solidFill>
                <a:latin typeface="Symbol" pitchFamily="2" charset="2"/>
              </a:rPr>
              <a:t>g</a:t>
            </a:r>
            <a:r>
              <a:rPr lang="en-US" sz="2000" dirty="0">
                <a:solidFill>
                  <a:srgbClr val="F400FF"/>
                </a:solidFill>
              </a:rPr>
              <a:t> / e / </a:t>
            </a:r>
            <a:r>
              <a:rPr lang="en-US" sz="2000" dirty="0">
                <a:solidFill>
                  <a:srgbClr val="F400FF"/>
                </a:solidFill>
                <a:latin typeface="Symbol" pitchFamily="2" charset="2"/>
              </a:rPr>
              <a:t>m</a:t>
            </a:r>
            <a:r>
              <a:rPr lang="en-US" sz="2000" dirty="0">
                <a:solidFill>
                  <a:srgbClr val="F400FF"/>
                </a:solidFill>
              </a:rPr>
              <a:t> triggers</a:t>
            </a:r>
          </a:p>
          <a:p>
            <a:pPr algn="ctr"/>
            <a:r>
              <a:rPr lang="en-US" sz="2000" dirty="0"/>
              <a:t>Event selection: missing energy + mono object (</a:t>
            </a:r>
            <a:r>
              <a:rPr lang="en-US" sz="2000" dirty="0" err="1"/>
              <a:t>E</a:t>
            </a:r>
            <a:r>
              <a:rPr lang="en-US" sz="2000" baseline="-25000" dirty="0" err="1"/>
              <a:t>T</a:t>
            </a:r>
            <a:r>
              <a:rPr lang="en-US" sz="2000" baseline="30000" dirty="0" err="1"/>
              <a:t>miss</a:t>
            </a:r>
            <a:r>
              <a:rPr lang="en-US" sz="2000" dirty="0"/>
              <a:t> =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baseline="30000" dirty="0" err="1"/>
              <a:t>mono</a:t>
            </a:r>
            <a:r>
              <a:rPr lang="en-US" sz="2000" dirty="0"/>
              <a:t> &gt; </a:t>
            </a:r>
            <a:r>
              <a:rPr lang="en-US" sz="2000" dirty="0">
                <a:solidFill>
                  <a:srgbClr val="FF0000"/>
                </a:solidFill>
              </a:rPr>
              <a:t>250</a:t>
            </a:r>
            <a:r>
              <a:rPr lang="en-US" sz="2000" dirty="0"/>
              <a:t> ~ </a:t>
            </a:r>
            <a:r>
              <a:rPr lang="en-US" sz="2000" dirty="0">
                <a:solidFill>
                  <a:srgbClr val="F400FF"/>
                </a:solidFill>
              </a:rPr>
              <a:t>100</a:t>
            </a:r>
            <a:r>
              <a:rPr lang="en-US" sz="2000" dirty="0"/>
              <a:t> GeV)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23145-09E9-DE4B-ADE3-80671B7AE4BF}"/>
              </a:ext>
            </a:extLst>
          </p:cNvPr>
          <p:cNvSpPr txBox="1"/>
          <p:nvPr/>
        </p:nvSpPr>
        <p:spPr>
          <a:xfrm>
            <a:off x="0" y="96307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qq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A  </a:t>
            </a:r>
            <a:r>
              <a:rPr lang="el-GR" sz="2400" dirty="0" err="1">
                <a:solidFill>
                  <a:srgbClr val="FF0000"/>
                </a:solidFill>
              </a:rPr>
              <a:t>χχ</a:t>
            </a:r>
            <a:r>
              <a:rPr lang="en-US" sz="2400" dirty="0"/>
              <a:t> (not observable)    </a:t>
            </a:r>
            <a:r>
              <a:rPr lang="en-US" sz="2400" dirty="0">
                <a:sym typeface="Wingdings" pitchFamily="2" charset="2"/>
              </a:rPr>
              <a:t>     </a:t>
            </a:r>
            <a:r>
              <a:rPr lang="en-US" sz="2400" dirty="0" err="1"/>
              <a:t>qq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A  </a:t>
            </a:r>
            <a:r>
              <a:rPr lang="el-GR" sz="2400" dirty="0" err="1">
                <a:solidFill>
                  <a:srgbClr val="FF0000"/>
                </a:solidFill>
              </a:rPr>
              <a:t>χχ</a:t>
            </a:r>
            <a:r>
              <a:rPr lang="en-US" sz="2400" dirty="0"/>
              <a:t> + </a:t>
            </a:r>
            <a:r>
              <a:rPr lang="en-US" sz="2400" dirty="0">
                <a:solidFill>
                  <a:srgbClr val="0432FF"/>
                </a:solidFill>
              </a:rPr>
              <a:t>“observable”</a:t>
            </a:r>
            <a:endParaRPr lang="el-GR" sz="2400" dirty="0">
              <a:solidFill>
                <a:srgbClr val="0432FF"/>
              </a:solidFill>
            </a:endParaRPr>
          </a:p>
          <a:p>
            <a:pPr algn="ctr"/>
            <a:endParaRPr lang="en-US" sz="1600" dirty="0"/>
          </a:p>
          <a:p>
            <a:pPr algn="ctr"/>
            <a:r>
              <a:rPr lang="en-US" sz="2000" dirty="0"/>
              <a:t>“mono” system of observable particles, recoiling against </a:t>
            </a:r>
            <a:r>
              <a:rPr lang="el-GR" sz="2000" dirty="0">
                <a:solidFill>
                  <a:srgbClr val="FF0000"/>
                </a:solidFill>
              </a:rPr>
              <a:t>χ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l-GR" sz="2000" dirty="0">
                <a:solidFill>
                  <a:srgbClr val="FF0000"/>
                </a:solidFill>
              </a:rPr>
              <a:t>χ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r>
              <a:rPr lang="en-US" sz="2000" dirty="0">
                <a:solidFill>
                  <a:srgbClr val="0432FF"/>
                </a:solidFill>
              </a:rPr>
              <a:t>jet (g), photon (</a:t>
            </a:r>
            <a:r>
              <a:rPr lang="en-US" sz="2000" dirty="0">
                <a:solidFill>
                  <a:srgbClr val="0432FF"/>
                </a:solidFill>
                <a:latin typeface="Symbol" pitchFamily="2" charset="2"/>
              </a:rPr>
              <a:t>g</a:t>
            </a:r>
            <a:r>
              <a:rPr lang="en-US" sz="2000" dirty="0">
                <a:solidFill>
                  <a:srgbClr val="0432FF"/>
                </a:solidFill>
              </a:rPr>
              <a:t>), weak bosons (Z/W), Higgs (h), Heavy Flavor quarks (t, b), ….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770C4C-B962-564D-844C-931569117F31}"/>
              </a:ext>
            </a:extLst>
          </p:cNvPr>
          <p:cNvGrpSpPr/>
          <p:nvPr/>
        </p:nvGrpSpPr>
        <p:grpSpPr>
          <a:xfrm>
            <a:off x="2834161" y="2382611"/>
            <a:ext cx="3475678" cy="2629585"/>
            <a:chOff x="2834161" y="2695401"/>
            <a:chExt cx="3475678" cy="2629585"/>
          </a:xfrm>
        </p:grpSpPr>
        <p:pic>
          <p:nvPicPr>
            <p:cNvPr id="1026" name="Picture 2" descr="http://atlas.web.cern.ch/Atlas/GROUPS/PHYSICS/PAPERS/EXOT-2015-03/fig_01b.png">
              <a:extLst>
                <a:ext uri="{FF2B5EF4-FFF2-40B4-BE49-F238E27FC236}">
                  <a16:creationId xmlns:a16="http://schemas.microsoft.com/office/drawing/2014/main" id="{530BADC6-D18F-9944-94FC-0202392DD9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161" y="2695401"/>
              <a:ext cx="3475678" cy="2629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CF278E-449C-E74D-A1CF-B1D23D49E8CC}"/>
                </a:ext>
              </a:extLst>
            </p:cNvPr>
            <p:cNvSpPr txBox="1"/>
            <p:nvPr/>
          </p:nvSpPr>
          <p:spPr>
            <a:xfrm>
              <a:off x="3533614" y="2800907"/>
              <a:ext cx="19111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432FF"/>
                  </a:solidFill>
                </a:rPr>
                <a:t>g, </a:t>
              </a:r>
              <a:r>
                <a:rPr lang="en-US" dirty="0">
                  <a:solidFill>
                    <a:srgbClr val="0432FF"/>
                  </a:solidFill>
                  <a:latin typeface="Symbol" pitchFamily="2" charset="2"/>
                </a:rPr>
                <a:t>g</a:t>
              </a:r>
              <a:r>
                <a:rPr lang="en-US" dirty="0">
                  <a:solidFill>
                    <a:srgbClr val="0432FF"/>
                  </a:solidFill>
                </a:rPr>
                <a:t>, Z/W, h, t, b, …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0530CC-441A-744F-BD3D-6D2DB529BB95}"/>
                </a:ext>
              </a:extLst>
            </p:cNvPr>
            <p:cNvSpPr txBox="1"/>
            <p:nvPr/>
          </p:nvSpPr>
          <p:spPr>
            <a:xfrm>
              <a:off x="5980895" y="2880067"/>
              <a:ext cx="31611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solidFill>
                    <a:srgbClr val="FF0000"/>
                  </a:solidFill>
                </a:rPr>
                <a:t>χ</a:t>
              </a:r>
              <a:endParaRPr lang="en-US" sz="2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6E0285-A93E-3D4C-919A-D4B7E6223BBD}"/>
                </a:ext>
              </a:extLst>
            </p:cNvPr>
            <p:cNvSpPr txBox="1"/>
            <p:nvPr/>
          </p:nvSpPr>
          <p:spPr>
            <a:xfrm>
              <a:off x="5980895" y="4816827"/>
              <a:ext cx="31611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solidFill>
                    <a:srgbClr val="FF0000"/>
                  </a:solidFill>
                </a:rPr>
                <a:t>χ</a:t>
              </a:r>
              <a:endParaRPr lang="en-US" sz="2400" dirty="0"/>
            </a:p>
          </p:txBody>
        </p:sp>
      </p:grp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7445480-D442-F344-9BAB-9309C3D6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7</a:t>
            </a:fld>
            <a:endParaRPr lang="en-US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42C562B5-6679-6143-97A4-4C1A66F1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E9D221D-DC2D-2C4A-9B01-E6A4119A60B1}"/>
              </a:ext>
            </a:extLst>
          </p:cNvPr>
          <p:cNvSpPr/>
          <p:nvPr/>
        </p:nvSpPr>
        <p:spPr>
          <a:xfrm>
            <a:off x="4503736" y="1043732"/>
            <a:ext cx="374169" cy="35644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868"/>
    </mc:Choice>
    <mc:Fallback>
      <p:transition spd="slow" advTm="24386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for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3703"/>
            <a:ext cx="4038600" cy="4787530"/>
          </a:xfrm>
        </p:spPr>
        <p:txBody>
          <a:bodyPr>
            <a:normAutofit/>
          </a:bodyPr>
          <a:lstStyle/>
          <a:p>
            <a:r>
              <a:rPr lang="en-US" sz="2600" dirty="0"/>
              <a:t>jet, </a:t>
            </a:r>
            <a:r>
              <a:rPr lang="en-US" sz="2600" i="1" dirty="0"/>
              <a:t>e</a:t>
            </a:r>
            <a:r>
              <a:rPr lang="en-US" sz="2600" dirty="0"/>
              <a:t>, </a:t>
            </a:r>
            <a:r>
              <a:rPr lang="en-US" sz="2600" i="1" dirty="0">
                <a:latin typeface="Symbol" charset="2"/>
                <a:cs typeface="Symbol" charset="2"/>
              </a:rPr>
              <a:t>m</a:t>
            </a:r>
            <a:r>
              <a:rPr lang="en-US" sz="2600" dirty="0"/>
              <a:t>, </a:t>
            </a:r>
            <a:r>
              <a:rPr lang="en-US" sz="2600" i="1" dirty="0">
                <a:latin typeface="Symbol" charset="2"/>
                <a:cs typeface="Symbol" charset="2"/>
              </a:rPr>
              <a:t>g</a:t>
            </a:r>
            <a:r>
              <a:rPr lang="en-US" sz="2600" dirty="0"/>
              <a:t>, </a:t>
            </a:r>
            <a:r>
              <a:rPr lang="en-US" sz="2600" i="1" dirty="0"/>
              <a:t>b</a:t>
            </a:r>
            <a:r>
              <a:rPr lang="en-US" sz="2600" dirty="0"/>
              <a:t>, top, </a:t>
            </a:r>
            <a:r>
              <a:rPr lang="en-US" sz="2600" i="1" dirty="0"/>
              <a:t>W, Z</a:t>
            </a:r>
            <a:r>
              <a:rPr lang="en-US" sz="2600" dirty="0"/>
              <a:t>, missing energy, …</a:t>
            </a:r>
          </a:p>
          <a:p>
            <a:pPr lvl="1"/>
            <a:endParaRPr lang="en-US" sz="2200" dirty="0"/>
          </a:p>
          <a:p>
            <a:r>
              <a:rPr lang="en-US" sz="2600" dirty="0"/>
              <a:t>Boosted particles: high energy top, </a:t>
            </a:r>
            <a:r>
              <a:rPr lang="en-US" sz="2600" i="1" dirty="0"/>
              <a:t>W</a:t>
            </a:r>
            <a:r>
              <a:rPr lang="en-US" sz="2600" dirty="0"/>
              <a:t>, </a:t>
            </a:r>
            <a:r>
              <a:rPr lang="en-US" sz="2600" i="1" dirty="0"/>
              <a:t>Z</a:t>
            </a:r>
            <a:r>
              <a:rPr lang="en-US" sz="2600" dirty="0"/>
              <a:t>, </a:t>
            </a:r>
            <a:r>
              <a:rPr lang="en-US" sz="2600" i="1" dirty="0"/>
              <a:t>H</a:t>
            </a:r>
            <a:r>
              <a:rPr lang="en-US" sz="2600" dirty="0"/>
              <a:t>, …</a:t>
            </a:r>
          </a:p>
          <a:p>
            <a:pPr lvl="1"/>
            <a:r>
              <a:rPr lang="en-US" dirty="0"/>
              <a:t>daughters merged into   a single object (</a:t>
            </a:r>
            <a:r>
              <a:rPr lang="en-US" dirty="0" err="1"/>
              <a:t>jj</a:t>
            </a:r>
            <a:r>
              <a:rPr lang="en-US" dirty="0"/>
              <a:t>, </a:t>
            </a:r>
            <a:r>
              <a:rPr lang="en-US" dirty="0" err="1"/>
              <a:t>jjj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J)</a:t>
            </a:r>
            <a:endParaRPr lang="en-US" dirty="0"/>
          </a:p>
          <a:p>
            <a:pPr lvl="1"/>
            <a:endParaRPr lang="en-US" sz="2600" dirty="0"/>
          </a:p>
        </p:txBody>
      </p:sp>
      <p:pic>
        <p:nvPicPr>
          <p:cNvPr id="6" name="Picture 5" descr="Search-2016-ATLAS.compressed.pdf">
            <a:extLst>
              <a:ext uri="{FF2B5EF4-FFF2-40B4-BE49-F238E27FC236}">
                <a16:creationId xmlns:a16="http://schemas.microsoft.com/office/drawing/2014/main" id="{18C9D4D7-56DF-454F-ACA2-BFE0CD053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6" t="529" b="86589"/>
          <a:stretch/>
        </p:blipFill>
        <p:spPr>
          <a:xfrm>
            <a:off x="976847" y="4482058"/>
            <a:ext cx="3121385" cy="1720553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C02ECB4-CECB-2245-9EEF-76F34E3CA409}"/>
              </a:ext>
            </a:extLst>
          </p:cNvPr>
          <p:cNvGrpSpPr/>
          <p:nvPr/>
        </p:nvGrpSpPr>
        <p:grpSpPr>
          <a:xfrm>
            <a:off x="4740859" y="1744921"/>
            <a:ext cx="4158081" cy="4386696"/>
            <a:chOff x="457200" y="2251910"/>
            <a:chExt cx="4158081" cy="373207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0312982-CCC7-3148-8BA9-9A16B90ED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2251910"/>
              <a:ext cx="4002008" cy="3706679"/>
            </a:xfrm>
            <a:prstGeom prst="rect">
              <a:avLst/>
            </a:prstGeom>
          </p:spPr>
        </p:pic>
        <p:sp>
          <p:nvSpPr>
            <p:cNvPr id="14" name="Down Arrow 13">
              <a:extLst>
                <a:ext uri="{FF2B5EF4-FFF2-40B4-BE49-F238E27FC236}">
                  <a16:creationId xmlns:a16="http://schemas.microsoft.com/office/drawing/2014/main" id="{1FA33609-2594-B549-B98B-0D94A91FC932}"/>
                </a:ext>
              </a:extLst>
            </p:cNvPr>
            <p:cNvSpPr/>
            <p:nvPr/>
          </p:nvSpPr>
          <p:spPr>
            <a:xfrm>
              <a:off x="2653259" y="3983573"/>
              <a:ext cx="242559" cy="70834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8E949D-C0DF-174F-B97D-0A6AEBAF23A2}"/>
                </a:ext>
              </a:extLst>
            </p:cNvPr>
            <p:cNvSpPr txBox="1"/>
            <p:nvPr/>
          </p:nvSpPr>
          <p:spPr>
            <a:xfrm>
              <a:off x="2895818" y="3964772"/>
              <a:ext cx="15633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”pileup” suppression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0478A6-05A7-4749-959E-DED8ED17F3BA}"/>
                </a:ext>
              </a:extLst>
            </p:cNvPr>
            <p:cNvSpPr txBox="1"/>
            <p:nvPr/>
          </p:nvSpPr>
          <p:spPr>
            <a:xfrm>
              <a:off x="716714" y="5591216"/>
              <a:ext cx="3898567" cy="39277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endParaRPr lang="en-US" sz="600" dirty="0"/>
            </a:p>
            <a:p>
              <a:pPr algn="ctr"/>
              <a:r>
                <a:rPr lang="en-US" dirty="0"/>
                <a:t>&lt;# of interactions&gt; / p-p bunch crossing</a:t>
              </a:r>
            </a:p>
          </p:txBody>
        </p:sp>
      </p:grp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CCC88EC8-B14B-A147-B62D-05515505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8</a:t>
            </a:fld>
            <a:endParaRPr lang="en-US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015A1DE1-D07D-6D44-B36E-96DC2A34F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4C3C20-FBD2-404F-87B7-A8E84D9724EA}"/>
              </a:ext>
            </a:extLst>
          </p:cNvPr>
          <p:cNvSpPr txBox="1"/>
          <p:nvPr/>
        </p:nvSpPr>
        <p:spPr>
          <a:xfrm>
            <a:off x="5812507" y="1192770"/>
            <a:ext cx="217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Jet construction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E6125-70F7-944C-A267-ECE07B4D1BC5}"/>
              </a:ext>
            </a:extLst>
          </p:cNvPr>
          <p:cNvSpPr txBox="1"/>
          <p:nvPr/>
        </p:nvSpPr>
        <p:spPr>
          <a:xfrm>
            <a:off x="6187269" y="4910274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[1510.03823]</a:t>
            </a:r>
          </a:p>
        </p:txBody>
      </p:sp>
    </p:spTree>
    <p:extLst>
      <p:ext uri="{BB962C8B-B14F-4D97-AF65-F5344CB8AC3E}">
        <p14:creationId xmlns:p14="http://schemas.microsoft.com/office/powerpoint/2010/main" val="8286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7286"/>
    </mc:Choice>
    <mc:Fallback>
      <p:transition spd="slow" advTm="75728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Background: Standard Model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760" y="1216065"/>
            <a:ext cx="4361953" cy="5099139"/>
          </a:xfrm>
        </p:spPr>
        <p:txBody>
          <a:bodyPr>
            <a:normAutofit fontScale="85000" lnSpcReduction="20000"/>
          </a:bodyPr>
          <a:lstStyle/>
          <a:p>
            <a:r>
              <a:rPr lang="en-US" sz="2700" dirty="0" err="1"/>
              <a:t>W,Z,</a:t>
            </a:r>
            <a:r>
              <a:rPr lang="en-US" sz="2700" dirty="0" err="1">
                <a:latin typeface="Symbol" pitchFamily="2" charset="2"/>
              </a:rPr>
              <a:t>g</a:t>
            </a:r>
            <a:r>
              <a:rPr lang="en-US" sz="2700" dirty="0"/>
              <a:t> + jet, top: data driven with aid of MC simulation</a:t>
            </a:r>
          </a:p>
          <a:p>
            <a:pPr lvl="1"/>
            <a:r>
              <a:rPr lang="en-US" dirty="0"/>
              <a:t>Identify control regions (</a:t>
            </a:r>
            <a:r>
              <a:rPr lang="en-US" dirty="0" err="1"/>
              <a:t>Z→ll</a:t>
            </a:r>
            <a:r>
              <a:rPr lang="en-US" dirty="0"/>
              <a:t>, </a:t>
            </a:r>
            <a:r>
              <a:rPr lang="en-US" dirty="0" err="1"/>
              <a:t>W→l</a:t>
            </a:r>
            <a:r>
              <a:rPr lang="el-GR" dirty="0"/>
              <a:t>ν</a:t>
            </a:r>
            <a:r>
              <a:rPr lang="en-US" dirty="0"/>
              <a:t>, </a:t>
            </a:r>
            <a:r>
              <a:rPr lang="en-US" dirty="0" err="1"/>
              <a:t>tt</a:t>
            </a:r>
            <a:r>
              <a:rPr lang="en-US" dirty="0"/>
              <a:t>/</a:t>
            </a:r>
            <a:r>
              <a:rPr lang="en-US" dirty="0" err="1"/>
              <a:t>tt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dirty="0"/>
              <a:t>/</a:t>
            </a:r>
            <a:r>
              <a:rPr lang="en-US" dirty="0" err="1"/>
              <a:t>ttZ</a:t>
            </a:r>
            <a:r>
              <a:rPr lang="en-US" dirty="0"/>
              <a:t>: no DM  expected)</a:t>
            </a:r>
          </a:p>
          <a:p>
            <a:pPr lvl="1"/>
            <a:r>
              <a:rPr lang="en-US" dirty="0"/>
              <a:t>Prediction (higher order QCD / EWK corrections) </a:t>
            </a:r>
            <a:r>
              <a:rPr lang="en-US" dirty="0">
                <a:sym typeface="Wingdings" pitchFamily="2" charset="2"/>
              </a:rPr>
              <a:t> Data vs MC: </a:t>
            </a:r>
            <a:r>
              <a:rPr lang="en-US" dirty="0">
                <a:sym typeface="Wingdings"/>
              </a:rPr>
              <a:t>Normalization </a:t>
            </a:r>
            <a:r>
              <a:rPr lang="en-US" dirty="0">
                <a:sym typeface="Wingdings" pitchFamily="2" charset="2"/>
              </a:rPr>
              <a:t> Extrapolation</a:t>
            </a:r>
            <a:r>
              <a:rPr lang="en-US" dirty="0"/>
              <a:t> to signal region</a:t>
            </a:r>
          </a:p>
          <a:p>
            <a:pPr lvl="1"/>
            <a:r>
              <a:rPr lang="en-US" dirty="0"/>
              <a:t>Systematic uncertainty: statistics in control regions</a:t>
            </a:r>
          </a:p>
          <a:p>
            <a:pPr lvl="1"/>
            <a:endParaRPr lang="en-US" sz="1200" dirty="0"/>
          </a:p>
          <a:p>
            <a:r>
              <a:rPr lang="en-US" sz="2700" dirty="0"/>
              <a:t>Multi-jet QCD: data driven</a:t>
            </a:r>
          </a:p>
          <a:p>
            <a:pPr lvl="1"/>
            <a:r>
              <a:rPr lang="en-US" dirty="0"/>
              <a:t>Fit a smooth function</a:t>
            </a:r>
          </a:p>
          <a:p>
            <a:pPr lvl="1"/>
            <a:r>
              <a:rPr lang="en-US" dirty="0"/>
              <a:t>Counting in neighboring regions</a:t>
            </a:r>
          </a:p>
          <a:p>
            <a:pPr lvl="1"/>
            <a:endParaRPr lang="en-US" sz="1200" dirty="0"/>
          </a:p>
          <a:p>
            <a:r>
              <a:rPr lang="en-US" sz="2700" dirty="0"/>
              <a:t>Electroweak: MC simulation</a:t>
            </a:r>
          </a:p>
          <a:p>
            <a:pPr lvl="1"/>
            <a:r>
              <a:rPr lang="en-US" sz="2300" dirty="0"/>
              <a:t>Higher order corrections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11F7D84-2F5E-6D48-AA60-42C87921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A35CA2E-A9F3-4698-A31D-3BD588D9B008}" type="slidenum">
              <a:rPr lang="en-US" smtClean="0"/>
              <a:t>9</a:t>
            </a:fld>
            <a:endParaRPr lang="en-US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F59CC437-491C-AC4F-80EC-24CAB2BEE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2" y="6492875"/>
            <a:ext cx="6705600" cy="365125"/>
          </a:xfrm>
        </p:spPr>
        <p:txBody>
          <a:bodyPr/>
          <a:lstStyle/>
          <a:p>
            <a:r>
              <a:rPr lang="en-US" dirty="0"/>
              <a:t>Young-Kee Kim, University of Chicago                                                       2018 CIPANP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F7C9BD-3557-4D42-96B8-D53F39E8B827}"/>
              </a:ext>
            </a:extLst>
          </p:cNvPr>
          <p:cNvGrpSpPr/>
          <p:nvPr/>
        </p:nvGrpSpPr>
        <p:grpSpPr>
          <a:xfrm>
            <a:off x="4646137" y="1040838"/>
            <a:ext cx="4317139" cy="5204279"/>
            <a:chOff x="4646137" y="994344"/>
            <a:chExt cx="4317139" cy="520427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2DA0E8-AE95-A04B-88E5-6B606D98BFD7}"/>
                </a:ext>
              </a:extLst>
            </p:cNvPr>
            <p:cNvGrpSpPr/>
            <p:nvPr/>
          </p:nvGrpSpPr>
          <p:grpSpPr>
            <a:xfrm>
              <a:off x="4646137" y="994344"/>
              <a:ext cx="4317139" cy="5204279"/>
              <a:chOff x="4646137" y="916854"/>
              <a:chExt cx="4317139" cy="5204279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D529618-6FDC-1E4F-B413-B4733E81D491}"/>
                  </a:ext>
                </a:extLst>
              </p:cNvPr>
              <p:cNvGrpSpPr/>
              <p:nvPr/>
            </p:nvGrpSpPr>
            <p:grpSpPr>
              <a:xfrm>
                <a:off x="4646137" y="1519543"/>
                <a:ext cx="4317139" cy="4601590"/>
                <a:chOff x="4930947" y="1759383"/>
                <a:chExt cx="4317139" cy="4601590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4919724C-2511-0742-9DF3-68617828E9F9}"/>
                    </a:ext>
                  </a:extLst>
                </p:cNvPr>
                <p:cNvGrpSpPr/>
                <p:nvPr/>
              </p:nvGrpSpPr>
              <p:grpSpPr>
                <a:xfrm>
                  <a:off x="5051682" y="1759383"/>
                  <a:ext cx="4196404" cy="4601590"/>
                  <a:chOff x="5051682" y="1774373"/>
                  <a:chExt cx="4196404" cy="4601590"/>
                </a:xfrm>
              </p:grpSpPr>
              <p:pic>
                <p:nvPicPr>
                  <p:cNvPr id="22" name="Picture 21">
                    <a:extLst>
                      <a:ext uri="{FF2B5EF4-FFF2-40B4-BE49-F238E27FC236}">
                        <a16:creationId xmlns:a16="http://schemas.microsoft.com/office/drawing/2014/main" id="{DCDD8618-ECC0-9040-A4D5-5FC397C4E7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9004"/>
                  <a:stretch/>
                </p:blipFill>
                <p:spPr>
                  <a:xfrm>
                    <a:off x="5051682" y="1774373"/>
                    <a:ext cx="4092318" cy="4161733"/>
                  </a:xfrm>
                  <a:prstGeom prst="rect">
                    <a:avLst/>
                  </a:prstGeom>
                </p:spPr>
              </p:pic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31C9985E-426B-154E-AD27-0E68E9F9FDDF}"/>
                      </a:ext>
                    </a:extLst>
                  </p:cNvPr>
                  <p:cNvSpPr txBox="1"/>
                  <p:nvPr/>
                </p:nvSpPr>
                <p:spPr>
                  <a:xfrm>
                    <a:off x="6334449" y="5975853"/>
                    <a:ext cx="2052357" cy="40011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err="1"/>
                      <a:t>p</a:t>
                    </a:r>
                    <a:r>
                      <a:rPr lang="en-US" sz="2000" baseline="-25000" dirty="0" err="1"/>
                      <a:t>T</a:t>
                    </a:r>
                    <a:r>
                      <a:rPr lang="en-US" sz="2000" dirty="0"/>
                      <a:t> of Z, W, </a:t>
                    </a:r>
                    <a:r>
                      <a:rPr lang="en-US" sz="2000" dirty="0">
                        <a:latin typeface="Symbol" pitchFamily="2" charset="2"/>
                      </a:rPr>
                      <a:t>g</a:t>
                    </a:r>
                    <a:r>
                      <a:rPr lang="en-US" sz="2000" dirty="0"/>
                      <a:t> [GeV]</a:t>
                    </a:r>
                    <a:endParaRPr lang="en-US" sz="2000" dirty="0">
                      <a:latin typeface="Symbol" pitchFamily="2" charset="2"/>
                    </a:endParaRP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78A19264-A18E-8A45-A1A6-695F55851224}"/>
                      </a:ext>
                    </a:extLst>
                  </p:cNvPr>
                  <p:cNvSpPr txBox="1"/>
                  <p:nvPr/>
                </p:nvSpPr>
                <p:spPr>
                  <a:xfrm>
                    <a:off x="5503150" y="5697259"/>
                    <a:ext cx="3744936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/>
                      <a:t>100        200           500    10000           3000</a:t>
                    </a:r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F5F35F2-77EA-394E-B62F-D0E8F8B0A79A}"/>
                      </a:ext>
                    </a:extLst>
                  </p:cNvPr>
                  <p:cNvSpPr txBox="1"/>
                  <p:nvPr/>
                </p:nvSpPr>
                <p:spPr>
                  <a:xfrm>
                    <a:off x="8257131" y="3561257"/>
                    <a:ext cx="40267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5457FF"/>
                        </a:solidFill>
                      </a:rPr>
                      <a:t>LO</a:t>
                    </a:r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ABB543C6-4400-8149-8036-592B94DF824E}"/>
                      </a:ext>
                    </a:extLst>
                  </p:cNvPr>
                  <p:cNvSpPr txBox="1"/>
                  <p:nvPr/>
                </p:nvSpPr>
                <p:spPr>
                  <a:xfrm>
                    <a:off x="7959794" y="3326737"/>
                    <a:ext cx="53604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00B050"/>
                        </a:solidFill>
                      </a:rPr>
                      <a:t>NLO</a:t>
                    </a: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3033F9C9-7D2D-0A4B-A3E5-CC52DC63EE42}"/>
                      </a:ext>
                    </a:extLst>
                  </p:cNvPr>
                  <p:cNvSpPr txBox="1"/>
                  <p:nvPr/>
                </p:nvSpPr>
                <p:spPr>
                  <a:xfrm>
                    <a:off x="8090527" y="3133781"/>
                    <a:ext cx="66909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NNLO</a:t>
                    </a:r>
                  </a:p>
                </p:txBody>
              </p:sp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1B6655A-212E-F24D-A427-141582693421}"/>
                    </a:ext>
                  </a:extLst>
                </p:cNvPr>
                <p:cNvSpPr txBox="1"/>
                <p:nvPr/>
              </p:nvSpPr>
              <p:spPr>
                <a:xfrm>
                  <a:off x="5742863" y="2472894"/>
                  <a:ext cx="846707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Symbol" pitchFamily="2" charset="2"/>
                    </a:rPr>
                    <a:t>s</a:t>
                  </a:r>
                  <a:r>
                    <a:rPr lang="en-US" sz="1400" dirty="0"/>
                    <a:t>(Z + jet)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0BCC932-487B-7E4D-BD5D-38BA7C318349}"/>
                    </a:ext>
                  </a:extLst>
                </p:cNvPr>
                <p:cNvSpPr txBox="1"/>
                <p:nvPr/>
              </p:nvSpPr>
              <p:spPr>
                <a:xfrm>
                  <a:off x="6904367" y="2771267"/>
                  <a:ext cx="1267335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10 x </a:t>
                  </a:r>
                  <a:r>
                    <a:rPr lang="en-US" sz="1400" dirty="0">
                      <a:latin typeface="Symbol" pitchFamily="2" charset="2"/>
                    </a:rPr>
                    <a:t>s</a:t>
                  </a:r>
                  <a:r>
                    <a:rPr lang="en-US" sz="1400" dirty="0"/>
                    <a:t>(W + jet)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8622C39-0608-4249-86F5-0DC3981B4BBA}"/>
                    </a:ext>
                  </a:extLst>
                </p:cNvPr>
                <p:cNvSpPr txBox="1"/>
                <p:nvPr/>
              </p:nvSpPr>
              <p:spPr>
                <a:xfrm>
                  <a:off x="7537554" y="2058568"/>
                  <a:ext cx="126829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100 x </a:t>
                  </a:r>
                  <a:r>
                    <a:rPr lang="en-US" sz="1400" dirty="0">
                      <a:latin typeface="Symbol" pitchFamily="2" charset="2"/>
                    </a:rPr>
                    <a:t>s</a:t>
                  </a:r>
                  <a:r>
                    <a:rPr lang="en-US" sz="1400" dirty="0"/>
                    <a:t>(</a:t>
                  </a:r>
                  <a:r>
                    <a:rPr lang="en-US" sz="1400" dirty="0">
                      <a:latin typeface="Symbol" pitchFamily="2" charset="2"/>
                    </a:rPr>
                    <a:t>g</a:t>
                  </a:r>
                  <a:r>
                    <a:rPr lang="en-US" sz="1400" dirty="0"/>
                    <a:t> + jet)</a:t>
                  </a:r>
                </a:p>
              </p:txBody>
            </p: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740FEB26-982C-3941-A7D1-C797E850B1D3}"/>
                    </a:ext>
                  </a:extLst>
                </p:cNvPr>
                <p:cNvCxnSpPr>
                  <a:cxnSpLocks/>
                  <a:stCxn id="16" idx="1"/>
                </p:cNvCxnSpPr>
                <p:nvPr/>
              </p:nvCxnSpPr>
              <p:spPr>
                <a:xfrm flipH="1">
                  <a:off x="7360170" y="2212457"/>
                  <a:ext cx="177384" cy="153888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EC7D4FA5-636E-E543-9368-358FDC2BF5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77660" y="2503755"/>
                  <a:ext cx="144904" cy="299406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59559F72-B6AD-1945-A440-650A92ACA1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93764" y="2418157"/>
                  <a:ext cx="0" cy="149942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EDC380F-F9B4-9F42-B446-5395F590F09E}"/>
                    </a:ext>
                  </a:extLst>
                </p:cNvPr>
                <p:cNvSpPr txBox="1"/>
                <p:nvPr/>
              </p:nvSpPr>
              <p:spPr>
                <a:xfrm rot="16200000">
                  <a:off x="3961228" y="4341425"/>
                  <a:ext cx="2339547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d</a:t>
                  </a:r>
                  <a:r>
                    <a:rPr lang="en-US" sz="2000" dirty="0">
                      <a:latin typeface="Symbol" pitchFamily="2" charset="2"/>
                    </a:rPr>
                    <a:t>s</a:t>
                  </a:r>
                  <a:r>
                    <a:rPr lang="en-US" sz="2000" dirty="0"/>
                    <a:t>/</a:t>
                  </a:r>
                  <a:r>
                    <a:rPr lang="en-US" sz="2000" dirty="0" err="1"/>
                    <a:t>d</a:t>
                  </a:r>
                  <a:r>
                    <a:rPr lang="en-US" sz="2000" dirty="0" err="1">
                      <a:latin typeface="Symbol" pitchFamily="2" charset="2"/>
                    </a:rPr>
                    <a:t>s</a:t>
                  </a:r>
                  <a:r>
                    <a:rPr lang="en-US" sz="2000" baseline="-25000" dirty="0" err="1"/>
                    <a:t>NNLO</a:t>
                  </a:r>
                  <a:endParaRPr lang="en-US" sz="2000" baseline="-25000" dirty="0"/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FA2663D-0B73-AC40-B153-0B90302A29EF}"/>
                  </a:ext>
                </a:extLst>
              </p:cNvPr>
              <p:cNvSpPr txBox="1"/>
              <p:nvPr/>
            </p:nvSpPr>
            <p:spPr>
              <a:xfrm>
                <a:off x="5435449" y="916854"/>
                <a:ext cx="29268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Theory </a:t>
                </a:r>
                <a:r>
                  <a:rPr lang="en-US" sz="2400" dirty="0">
                    <a:latin typeface="Symbol" pitchFamily="2" charset="2"/>
                  </a:rPr>
                  <a:t>s</a:t>
                </a:r>
                <a:r>
                  <a:rPr lang="en-US" sz="2400" dirty="0"/>
                  <a:t>(W, Z, </a:t>
                </a:r>
                <a:r>
                  <a:rPr lang="en-US" sz="2400" dirty="0">
                    <a:latin typeface="Symbol" pitchFamily="2" charset="2"/>
                  </a:rPr>
                  <a:t>g</a:t>
                </a:r>
                <a:r>
                  <a:rPr lang="en-US" sz="2400" dirty="0"/>
                  <a:t> + jet)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AC9A105-E541-0444-B281-E48B43A16E95}"/>
                  </a:ext>
                </a:extLst>
              </p:cNvPr>
              <p:cNvSpPr txBox="1"/>
              <p:nvPr/>
            </p:nvSpPr>
            <p:spPr>
              <a:xfrm>
                <a:off x="5854849" y="2854518"/>
                <a:ext cx="105114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Z + jet</a:t>
                </a:r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2000" dirty="0"/>
                  <a:t>W + jet</a:t>
                </a:r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2000" dirty="0">
                    <a:latin typeface="Symbol" pitchFamily="2" charset="2"/>
                  </a:rPr>
                  <a:t>g</a:t>
                </a:r>
                <a:r>
                  <a:rPr lang="en-US" sz="2000" dirty="0"/>
                  <a:t> + jet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84A49A0-7AFA-FF41-AB6E-4CCFBA558336}"/>
                </a:ext>
              </a:extLst>
            </p:cNvPr>
            <p:cNvSpPr txBox="1"/>
            <p:nvPr/>
          </p:nvSpPr>
          <p:spPr>
            <a:xfrm>
              <a:off x="7237754" y="1441106"/>
              <a:ext cx="1436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[1510.03823]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352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6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2|59.9|2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3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33237</TotalTime>
  <Words>1978</Words>
  <Application>Microsoft Macintosh PowerPoint</Application>
  <PresentationFormat>On-screen Show (4:3)</PresentationFormat>
  <Paragraphs>496</Paragraphs>
  <Slides>36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Symbol</vt:lpstr>
      <vt:lpstr>Wingdings</vt:lpstr>
      <vt:lpstr>Office Theme</vt:lpstr>
      <vt:lpstr>Custom Design</vt:lpstr>
      <vt:lpstr>Dark Matter Searches with the ATLAS Detector</vt:lpstr>
      <vt:lpstr>…… the mysteries</vt:lpstr>
      <vt:lpstr>Exploring the unknown at LHC</vt:lpstr>
      <vt:lpstr>Dark Matter Searches</vt:lpstr>
      <vt:lpstr>Dark Matter Searches at LHC</vt:lpstr>
      <vt:lpstr>Dark Matter Searches at LHC</vt:lpstr>
      <vt:lpstr>Mono-object searches for Dark Matter</vt:lpstr>
      <vt:lpstr>Algorithms for objects</vt:lpstr>
      <vt:lpstr>Background: Standard Model contributions</vt:lpstr>
      <vt:lpstr>Benchmark signal model</vt:lpstr>
      <vt:lpstr>Jet + Dark Matter</vt:lpstr>
      <vt:lpstr>Jet + Dark Matter</vt:lpstr>
      <vt:lpstr>Jet + Dark Matter</vt:lpstr>
      <vt:lpstr>g + Dark Matter</vt:lpstr>
      <vt:lpstr>g + Dark Matter</vt:lpstr>
      <vt:lpstr>g + Dark Matter</vt:lpstr>
      <vt:lpstr>Z (e+e-, m+m-) + Dark Matter</vt:lpstr>
      <vt:lpstr>Combination: X (Jet, g, Z) + ETmiss (Dark Matter)</vt:lpstr>
      <vt:lpstr>Combination: X (Jet, g, Z) + ETmiss (Dark Matter)</vt:lpstr>
      <vt:lpstr>Combination: X (Jet, g, Z) + ETmiss (Dark Matter)</vt:lpstr>
      <vt:lpstr>Heavy Flavor + Dark Matter</vt:lpstr>
      <vt:lpstr>Heavy Flavor + Dark Matter</vt:lpstr>
      <vt:lpstr>Heavy Flavor + Dark Matter</vt:lpstr>
      <vt:lpstr>Higgs + Dark Matter</vt:lpstr>
      <vt:lpstr>Higgs (h  gg) + Dark Matter</vt:lpstr>
      <vt:lpstr>Higgs (h  gg) + Dark Matter</vt:lpstr>
      <vt:lpstr>Higgs (h  bb) + Dark Matter</vt:lpstr>
      <vt:lpstr>Higgs (h  Dark Matter)</vt:lpstr>
      <vt:lpstr>Z (Z  ee/mm) + Higgs (h  Dark Matter)</vt:lpstr>
      <vt:lpstr>Z (Z  ee/mm) + Higgs (h  Dark Matter)</vt:lpstr>
      <vt:lpstr>Conclusions</vt:lpstr>
      <vt:lpstr>Additional Slides</vt:lpstr>
      <vt:lpstr>PowerPoint Presentation</vt:lpstr>
      <vt:lpstr>Missing ET trigger efficiency (2016)</vt:lpstr>
      <vt:lpstr>g + Dark Matter</vt:lpstr>
      <vt:lpstr>Heavy Flavor + Dark Matter</vt:lpstr>
    </vt:vector>
  </TitlesOfParts>
  <Company>The University of Chicago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Highlights</dc:title>
  <dc:creator>Young-Kee Kim</dc:creator>
  <cp:lastModifiedBy>Microsoft Office User</cp:lastModifiedBy>
  <cp:revision>2163</cp:revision>
  <cp:lastPrinted>2018-05-26T20:01:15Z</cp:lastPrinted>
  <dcterms:created xsi:type="dcterms:W3CDTF">2014-06-24T05:51:31Z</dcterms:created>
  <dcterms:modified xsi:type="dcterms:W3CDTF">2018-05-30T12:06:37Z</dcterms:modified>
</cp:coreProperties>
</file>