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490" r:id="rId2"/>
    <p:sldId id="831" r:id="rId3"/>
    <p:sldId id="891" r:id="rId4"/>
    <p:sldId id="829" r:id="rId5"/>
    <p:sldId id="830" r:id="rId6"/>
    <p:sldId id="866" r:id="rId7"/>
    <p:sldId id="898" r:id="rId8"/>
    <p:sldId id="902" r:id="rId9"/>
    <p:sldId id="841" r:id="rId10"/>
    <p:sldId id="839" r:id="rId11"/>
    <p:sldId id="846" r:id="rId12"/>
    <p:sldId id="843" r:id="rId13"/>
    <p:sldId id="875" r:id="rId14"/>
    <p:sldId id="876" r:id="rId15"/>
    <p:sldId id="885" r:id="rId16"/>
    <p:sldId id="909" r:id="rId17"/>
    <p:sldId id="890" r:id="rId18"/>
    <p:sldId id="905" r:id="rId19"/>
    <p:sldId id="761" r:id="rId20"/>
    <p:sldId id="762" r:id="rId21"/>
    <p:sldId id="906" r:id="rId22"/>
    <p:sldId id="882" r:id="rId23"/>
    <p:sldId id="884" r:id="rId24"/>
    <p:sldId id="903" r:id="rId25"/>
    <p:sldId id="904" r:id="rId26"/>
    <p:sldId id="899" r:id="rId27"/>
    <p:sldId id="901" r:id="rId28"/>
    <p:sldId id="907" r:id="rId29"/>
    <p:sldId id="908" r:id="rId30"/>
    <p:sldId id="893" r:id="rId31"/>
    <p:sldId id="911" r:id="rId32"/>
    <p:sldId id="910" r:id="rId33"/>
    <p:sldId id="912" r:id="rId34"/>
  </p:sldIdLst>
  <p:sldSz cx="9906000" cy="6858000" type="A4"/>
  <p:notesSz cx="7315200" cy="9601200"/>
  <p:custShowLst>
    <p:custShow name="Pokaz niestandardowy 1" id="0">
      <p:sldLst/>
    </p:custShow>
    <p:custShow name="Pokaz niestandardowy 2" id="1">
      <p:sldLst/>
    </p:custShow>
    <p:custShow name="Pokaz niestandardowy 3" id="2">
      <p:sldLst/>
    </p:custShow>
    <p:custShow name="Pokaz niestandardowy 4" id="3">
      <p:sldLst/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A13F"/>
    <a:srgbClr val="00FF00"/>
    <a:srgbClr val="0C0C14"/>
    <a:srgbClr val="F20000"/>
    <a:srgbClr val="8210D2"/>
    <a:srgbClr val="0B0B14"/>
    <a:srgbClr val="00FFFF"/>
    <a:srgbClr val="414176"/>
    <a:srgbClr val="23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669" autoAdjust="0"/>
    <p:restoredTop sz="99360" autoAdjust="0"/>
  </p:normalViewPr>
  <p:slideViewPr>
    <p:cSldViewPr snapToGrid="0">
      <p:cViewPr varScale="1">
        <p:scale>
          <a:sx n="103" d="100"/>
          <a:sy n="103" d="100"/>
        </p:scale>
        <p:origin x="-232" y="-104"/>
      </p:cViewPr>
      <p:guideLst>
        <p:guide orient="horz" pos="4319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68781" cy="47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defTabSz="920750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422" y="0"/>
            <a:ext cx="3168781" cy="47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2680"/>
            <a:ext cx="3168781" cy="47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defTabSz="920750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422" y="9122680"/>
            <a:ext cx="3168781" cy="47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smtClean="0"/>
            </a:lvl1pPr>
          </a:lstStyle>
          <a:p>
            <a:pPr>
              <a:defRPr/>
            </a:pPr>
            <a:fld id="{D977BCDA-201F-4643-B0CC-9BEBAB58EB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71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382" cy="51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defTabSz="920750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08818" y="0"/>
            <a:ext cx="3206382" cy="51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38188"/>
            <a:ext cx="521970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188" y="4572881"/>
            <a:ext cx="5342831" cy="427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7298"/>
            <a:ext cx="3206382" cy="4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defTabSz="920750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8818" y="9147298"/>
            <a:ext cx="3206382" cy="4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smtClean="0"/>
            </a:lvl1pPr>
          </a:lstStyle>
          <a:p>
            <a:pPr>
              <a:defRPr/>
            </a:pPr>
            <a:fld id="{FA3EC6E5-77A8-4348-B751-122B336D12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501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47750" y="738188"/>
            <a:ext cx="5219700" cy="36147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EC6E5-77A8-4348-B751-122B336D1241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51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EC6E5-77A8-4348-B751-122B336D124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0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120775" y="1552621"/>
            <a:ext cx="11026776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614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401763" y="762000"/>
            <a:ext cx="84201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42950" y="3429000"/>
            <a:ext cx="6934200" cy="1752600"/>
          </a:xfrm>
        </p:spPr>
        <p:txBody>
          <a:bodyPr lIns="92064" tIns="46032" rIns="92064" bIns="46032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65905B-B3E7-449D-9AF8-24817C4591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65501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3A1C-845C-4871-8337-3EC477AB43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61364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42975" y="609600"/>
            <a:ext cx="6162675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B18D-5511-4CD5-8C1A-1BE6774C19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42245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530A4-B4AB-4087-ABB6-8A53527B46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70206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7DD3E-BFE0-4E84-8002-3840D92561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10335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42953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CD3F-6A09-472F-950A-7D57761C38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57550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22871-BFF4-48AD-B21F-7B419E4FEC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78077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CDB2C-4B22-4109-AF63-8F8E95F768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83325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5BFBE-EECF-427D-83EF-CA50E85CB1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410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9" y="5902043"/>
            <a:ext cx="946041" cy="8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617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9485F-EFEA-4BCD-8031-344A282D70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782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13E3E-320B-4EC0-8D4B-CBD0244EBD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60381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43437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" y="1588"/>
            <a:ext cx="9893300" cy="6845300"/>
            <a:chOff x="0" y="1"/>
            <a:chExt cx="5753" cy="4312"/>
          </a:xfrm>
        </p:grpSpPr>
        <p:sp>
          <p:nvSpPr>
            <p:cNvPr id="6041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B3ABD71-1464-4E30-BA45-D7EB44A8EB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2.jpg"/><Relationship Id="rId6" Type="http://schemas.openxmlformats.org/officeDocument/2006/relationships/image" Target="../media/image49.jpg"/><Relationship Id="rId7" Type="http://schemas.openxmlformats.org/officeDocument/2006/relationships/image" Target="../media/image43.jpeg"/><Relationship Id="rId8" Type="http://schemas.openxmlformats.org/officeDocument/2006/relationships/image" Target="../media/image50.jpeg"/><Relationship Id="rId9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46.jpeg"/><Relationship Id="rId5" Type="http://schemas.openxmlformats.org/officeDocument/2006/relationships/image" Target="../media/image53.jpg"/><Relationship Id="rId6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5" Type="http://schemas.openxmlformats.org/officeDocument/2006/relationships/image" Target="../media/image42.jpg"/><Relationship Id="rId6" Type="http://schemas.openxmlformats.org/officeDocument/2006/relationships/image" Target="../media/image61.jpg"/><Relationship Id="rId7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eg"/><Relationship Id="rId3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4" Type="http://schemas.openxmlformats.org/officeDocument/2006/relationships/image" Target="../media/image61.jpg"/><Relationship Id="rId5" Type="http://schemas.openxmlformats.org/officeDocument/2006/relationships/image" Target="../media/image42.jpg"/><Relationship Id="rId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48.jpe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9.jpg"/><Relationship Id="rId6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31.jp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75.jpg"/><Relationship Id="rId8" Type="http://schemas.openxmlformats.org/officeDocument/2006/relationships/image" Target="../media/image76.jpg"/><Relationship Id="rId9" Type="http://schemas.openxmlformats.org/officeDocument/2006/relationships/image" Target="../media/image77.jpg"/><Relationship Id="rId10" Type="http://schemas.openxmlformats.org/officeDocument/2006/relationships/image" Target="../media/image7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jpg"/><Relationship Id="rId12" Type="http://schemas.openxmlformats.org/officeDocument/2006/relationships/image" Target="../media/image32.jpg"/><Relationship Id="rId13" Type="http://schemas.openxmlformats.org/officeDocument/2006/relationships/image" Target="../media/image76.jpg"/><Relationship Id="rId14" Type="http://schemas.openxmlformats.org/officeDocument/2006/relationships/image" Target="../media/image77.jpg"/><Relationship Id="rId15" Type="http://schemas.openxmlformats.org/officeDocument/2006/relationships/image" Target="../media/image83.jpg"/><Relationship Id="rId16" Type="http://schemas.openxmlformats.org/officeDocument/2006/relationships/image" Target="../media/image78.jpg"/><Relationship Id="rId17" Type="http://schemas.openxmlformats.org/officeDocument/2006/relationships/image" Target="../media/image8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31.jp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79.jpg"/><Relationship Id="rId8" Type="http://schemas.openxmlformats.org/officeDocument/2006/relationships/image" Target="../media/image80.jpg"/><Relationship Id="rId9" Type="http://schemas.openxmlformats.org/officeDocument/2006/relationships/image" Target="../media/image75.jpg"/><Relationship Id="rId10" Type="http://schemas.openxmlformats.org/officeDocument/2006/relationships/image" Target="../media/image81.jp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jpg"/><Relationship Id="rId12" Type="http://schemas.openxmlformats.org/officeDocument/2006/relationships/image" Target="../media/image87.jpg"/><Relationship Id="rId13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78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image" Target="../media/image38.jpg"/><Relationship Id="rId8" Type="http://schemas.openxmlformats.org/officeDocument/2006/relationships/image" Target="../media/image29.png"/><Relationship Id="rId9" Type="http://schemas.openxmlformats.org/officeDocument/2006/relationships/image" Target="../media/image85.jpg"/><Relationship Id="rId10" Type="http://schemas.openxmlformats.org/officeDocument/2006/relationships/image" Target="../media/image8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4" Type="http://schemas.openxmlformats.org/officeDocument/2006/relationships/image" Target="../media/image67.jpg"/><Relationship Id="rId5" Type="http://schemas.openxmlformats.org/officeDocument/2006/relationships/image" Target="../media/image91.jpg"/><Relationship Id="rId6" Type="http://schemas.openxmlformats.org/officeDocument/2006/relationships/image" Target="../media/image9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4" Type="http://schemas.openxmlformats.org/officeDocument/2006/relationships/image" Target="../media/image95.jpg"/><Relationship Id="rId5" Type="http://schemas.openxmlformats.org/officeDocument/2006/relationships/image" Target="../media/image96.jpg"/><Relationship Id="rId6" Type="http://schemas.openxmlformats.org/officeDocument/2006/relationships/image" Target="../media/image97.jpg"/><Relationship Id="rId7" Type="http://schemas.openxmlformats.org/officeDocument/2006/relationships/image" Target="../media/image98.jpg"/><Relationship Id="rId8" Type="http://schemas.openxmlformats.org/officeDocument/2006/relationships/image" Target="../media/image99.jpg"/><Relationship Id="rId9" Type="http://schemas.openxmlformats.org/officeDocument/2006/relationships/image" Target="../media/image10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4" Type="http://schemas.openxmlformats.org/officeDocument/2006/relationships/image" Target="../media/image10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jpg"/><Relationship Id="rId12" Type="http://schemas.openxmlformats.org/officeDocument/2006/relationships/image" Target="../media/image40.jpg"/><Relationship Id="rId13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e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jpg"/><Relationship Id="rId10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CW_D_PalmSprings_T7_DAL_1280x642 copy 2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770567" y="1921613"/>
            <a:ext cx="833976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sz="2700" b="1" dirty="0" smtClean="0">
                <a:latin typeface="Arial" charset="0"/>
              </a:rPr>
              <a:t>B</a:t>
            </a:r>
            <a:r>
              <a:rPr lang="en-US" sz="2700" b="1" dirty="0" smtClean="0">
                <a:latin typeface="Arial" charset="0"/>
              </a:rPr>
              <a:t>artosz</a:t>
            </a:r>
            <a:r>
              <a:rPr lang="pl-PL" sz="2700" b="1" dirty="0" smtClean="0">
                <a:latin typeface="Arial" charset="0"/>
              </a:rPr>
              <a:t> </a:t>
            </a:r>
            <a:r>
              <a:rPr lang="pl-PL" sz="2700" b="1" dirty="0">
                <a:latin typeface="Arial" charset="0"/>
              </a:rPr>
              <a:t>Fornal</a:t>
            </a:r>
          </a:p>
          <a:p>
            <a:pPr algn="ctr" eaLnBrk="1" hangingPunct="1"/>
            <a:endParaRPr lang="pl-PL" sz="1800" b="1" dirty="0">
              <a:latin typeface="Arial" charset="0"/>
            </a:endParaRPr>
          </a:p>
          <a:p>
            <a:pPr algn="ctr" eaLnBrk="1" hangingPunct="1"/>
            <a:r>
              <a:rPr lang="en-US" sz="2000" b="1" dirty="0" smtClean="0">
                <a:latin typeface="+mj-lt"/>
                <a:cs typeface="Arial" pitchFamily="34" charset="0"/>
              </a:rPr>
              <a:t>University of California, San Diego</a:t>
            </a:r>
            <a:endParaRPr lang="pl-PL" sz="2000" b="1" dirty="0">
              <a:latin typeface="+mj-lt"/>
              <a:cs typeface="Arial" pitchFamily="34" charset="0"/>
            </a:endParaRPr>
          </a:p>
          <a:p>
            <a:pPr algn="ctr" eaLnBrk="1" hangingPunct="1"/>
            <a:endParaRPr lang="pl-PL" i="1" dirty="0"/>
          </a:p>
          <a:p>
            <a:pPr algn="ctr" eaLnBrk="1" hangingPunct="1"/>
            <a:r>
              <a:rPr lang="pl-PL" sz="1200" dirty="0"/>
              <a:t> </a:t>
            </a:r>
          </a:p>
        </p:txBody>
      </p:sp>
      <p:sp>
        <p:nvSpPr>
          <p:cNvPr id="3077" name="AutoShape 1040"/>
          <p:cNvSpPr>
            <a:spLocks noChangeArrowheads="1"/>
          </p:cNvSpPr>
          <p:nvPr/>
        </p:nvSpPr>
        <p:spPr bwMode="auto">
          <a:xfrm>
            <a:off x="139705" y="973138"/>
            <a:ext cx="9659938" cy="12049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66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3078" name="Text Box 1041"/>
          <p:cNvSpPr txBox="1">
            <a:spLocks noChangeArrowheads="1"/>
          </p:cNvSpPr>
          <p:nvPr/>
        </p:nvSpPr>
        <p:spPr bwMode="auto">
          <a:xfrm>
            <a:off x="1485056" y="457287"/>
            <a:ext cx="69044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Dark </a:t>
            </a:r>
            <a:r>
              <a:rPr lang="en-US" sz="3600" b="1" dirty="0">
                <a:solidFill>
                  <a:schemeClr val="folHlink"/>
                </a:solidFill>
                <a:latin typeface="Arial" charset="0"/>
              </a:rPr>
              <a:t>Matter </a:t>
            </a:r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Interpretation</a:t>
            </a:r>
          </a:p>
          <a:p>
            <a:pPr algn="ctr" eaLnBrk="1" hangingPunct="1"/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of </a:t>
            </a:r>
            <a:r>
              <a:rPr lang="en-US" sz="3600" b="1" dirty="0">
                <a:solidFill>
                  <a:schemeClr val="folHlink"/>
                </a:solidFill>
                <a:latin typeface="Arial" charset="0"/>
              </a:rPr>
              <a:t>the Neutron Decay Anomaly</a:t>
            </a:r>
            <a:endParaRPr lang="pl-PL" sz="3600" b="1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681" y="4911817"/>
            <a:ext cx="924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 smtClean="0">
                <a:latin typeface="+mj-lt"/>
              </a:rPr>
              <a:t>13th </a:t>
            </a:r>
            <a:r>
              <a:rPr lang="en-US" sz="2000" b="1" dirty="0">
                <a:latin typeface="+mj-lt"/>
              </a:rPr>
              <a:t>Conference on the Intersections of Particle and Nuclear </a:t>
            </a:r>
            <a:r>
              <a:rPr lang="en-US" sz="2000" b="1" dirty="0" smtClean="0">
                <a:latin typeface="+mj-lt"/>
              </a:rPr>
              <a:t>Physics</a:t>
            </a:r>
          </a:p>
          <a:p>
            <a:pPr algn="ctr">
              <a:lnSpc>
                <a:spcPct val="140000"/>
              </a:lnSpc>
            </a:pPr>
            <a:r>
              <a:rPr lang="en-US" sz="1800" b="1" dirty="0" smtClean="0">
                <a:latin typeface="+mj-lt"/>
              </a:rPr>
              <a:t>Palm Springs, May 29, 2018</a:t>
            </a:r>
            <a:endParaRPr lang="en-US" sz="1800" b="1" dirty="0">
              <a:latin typeface="+mj-lt"/>
            </a:endParaRPr>
          </a:p>
        </p:txBody>
      </p:sp>
      <p:pic>
        <p:nvPicPr>
          <p:cNvPr id="7" name="Picture 3" descr="C:\Users\Owner\Desktop\FILES\1000px-UCSD_Sea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1" y="3225362"/>
            <a:ext cx="1482634" cy="14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01663" y="6013657"/>
            <a:ext cx="4511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800" i="1" dirty="0" smtClean="0">
                <a:latin typeface="+mj-lt"/>
              </a:rPr>
              <a:t>In collaboration with</a:t>
            </a:r>
            <a:r>
              <a:rPr lang="en-US" sz="1800" i="1" dirty="0">
                <a:latin typeface="+mj-lt"/>
              </a:rPr>
              <a:t>:</a:t>
            </a:r>
            <a:r>
              <a:rPr lang="en-US" sz="1800" i="1" dirty="0" smtClean="0">
                <a:latin typeface="+mj-lt"/>
              </a:rPr>
              <a:t>  </a:t>
            </a:r>
            <a:r>
              <a:rPr lang="en-US" sz="1800" b="1" i="1" dirty="0" smtClean="0">
                <a:latin typeface="+mj-lt"/>
              </a:rPr>
              <a:t>Benjamin Grinstein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9066" y="385318"/>
            <a:ext cx="7994095" cy="584776"/>
            <a:chOff x="1077366" y="588518"/>
            <a:chExt cx="7994095" cy="584776"/>
          </a:xfrm>
        </p:grpSpPr>
        <p:sp>
          <p:nvSpPr>
            <p:cNvPr id="5" name="pole tekstowe 16"/>
            <p:cNvSpPr txBox="1"/>
            <p:nvPr/>
          </p:nvSpPr>
          <p:spPr>
            <a:xfrm>
              <a:off x="1077366" y="588518"/>
              <a:ext cx="79940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Neutron          dark particle + photon </a:t>
              </a:r>
              <a:endParaRPr lang="pl-PL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673920" y="790592"/>
              <a:ext cx="625096" cy="222266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701799" y="1257300"/>
            <a:ext cx="6507933" cy="2895600"/>
            <a:chOff x="1866900" y="1676400"/>
            <a:chExt cx="5765800" cy="2565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866900" y="1676400"/>
              <a:ext cx="5765800" cy="25654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08200" y="1968500"/>
              <a:ext cx="5257872" cy="1971239"/>
              <a:chOff x="2108200" y="1968500"/>
              <a:chExt cx="5257872" cy="197123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938796" y="207990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err="1">
                    <a:latin typeface="Arial" pitchFamily="34" charset="0"/>
                    <a:cs typeface="Arial" pitchFamily="34" charset="0"/>
                  </a:rPr>
                  <a:t>χ</a:t>
                </a:r>
                <a:endParaRPr lang="en-US" dirty="0"/>
              </a:p>
            </p:txBody>
          </p:sp>
          <p:pic>
            <p:nvPicPr>
              <p:cNvPr id="4" name="Picture 3" descr="Neutron_dark_decay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8200" y="1968500"/>
                <a:ext cx="5257872" cy="1971239"/>
              </a:xfrm>
              <a:prstGeom prst="rect">
                <a:avLst/>
              </a:prstGeom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432286" y="4557980"/>
            <a:ext cx="243769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Dark particle mass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2286" y="5345380"/>
            <a:ext cx="358091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Dark decay photon energy</a:t>
            </a:r>
          </a:p>
        </p:txBody>
      </p:sp>
      <p:pic>
        <p:nvPicPr>
          <p:cNvPr id="20" name="Picture 19" descr="Screen Shot 2018-02-01 at 1.12.36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315305"/>
            <a:ext cx="3098800" cy="526694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8" name="Picture 7" descr="Screen Shot 2018-05-11 at 1.15.46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4523503"/>
            <a:ext cx="5499100" cy="537446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432286" y="6056580"/>
            <a:ext cx="243769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Dark matter case</a:t>
            </a:r>
          </a:p>
        </p:txBody>
      </p:sp>
      <p:pic>
        <p:nvPicPr>
          <p:cNvPr id="9" name="Picture 8" descr="Screen Shot 2018-05-15 at 8.15.18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6068046"/>
            <a:ext cx="4445000" cy="50731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22006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1046655" y="897196"/>
            <a:ext cx="171232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Model 1</a:t>
            </a:r>
          </a:p>
          <a:p>
            <a:pPr algn="ctr"/>
            <a:endParaRPr lang="en-US" sz="5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inimal)</a:t>
            </a:r>
            <a:endParaRPr lang="pl-PL" sz="2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5986" y="2373580"/>
            <a:ext cx="2437698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Lagrangian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Screen Shot 2018-02-01 at 2.13.35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95" y="3849774"/>
            <a:ext cx="1221705" cy="696825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pic>
        <p:nvPicPr>
          <p:cNvPr id="25" name="Picture 24" descr="Screen Shot 2018-02-01 at 2.14.15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4683386"/>
            <a:ext cx="3175000" cy="449339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pic>
        <p:nvPicPr>
          <p:cNvPr id="28" name="Picture 27" descr="Screen Shot 2018-02-01 at 12.55.17 A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17574"/>
            <a:ext cx="4389496" cy="807563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302000" y="342900"/>
            <a:ext cx="5400392" cy="2402818"/>
            <a:chOff x="1866900" y="1676400"/>
            <a:chExt cx="5765800" cy="25654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866900" y="1676400"/>
              <a:ext cx="5765800" cy="25654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108200" y="1968500"/>
              <a:ext cx="5257872" cy="1971239"/>
              <a:chOff x="2108200" y="1968500"/>
              <a:chExt cx="5257872" cy="197123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938796" y="207990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err="1">
                    <a:latin typeface="Arial" pitchFamily="34" charset="0"/>
                    <a:cs typeface="Arial" pitchFamily="34" charset="0"/>
                  </a:rPr>
                  <a:t>χ</a:t>
                </a:r>
                <a:endParaRPr lang="en-US" dirty="0"/>
              </a:p>
            </p:txBody>
          </p:sp>
          <p:pic>
            <p:nvPicPr>
              <p:cNvPr id="30" name="Picture 29" descr="Neutron_dark_decay_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8200" y="1968500"/>
                <a:ext cx="5257872" cy="1971239"/>
              </a:xfrm>
              <a:prstGeom prst="rect">
                <a:avLst/>
              </a:prstGeom>
            </p:spPr>
          </p:pic>
        </p:grpSp>
      </p:grpSp>
      <p:pic>
        <p:nvPicPr>
          <p:cNvPr id="2" name="Picture 1" descr="Screen Shot 2018-05-15 at 12.55.40 P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6116"/>
            <a:ext cx="7772400" cy="568537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825986" y="3630880"/>
            <a:ext cx="2437698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Dark decay rate</a:t>
            </a:r>
          </a:p>
        </p:txBody>
      </p:sp>
      <p:pic>
        <p:nvPicPr>
          <p:cNvPr id="15" name="Picture 14" descr="Screen Shot 2018-02-01 at 1.12.36 AM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2362758"/>
            <a:ext cx="2088876" cy="355041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825014" y="5179038"/>
            <a:ext cx="8053638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To explain the neutron lifetime discrepancy </a:t>
            </a:r>
          </a:p>
        </p:txBody>
      </p:sp>
      <p:pic>
        <p:nvPicPr>
          <p:cNvPr id="17" name="Picture 16" descr="Screen Shot 2018-02-01 at 12.55.37 AM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5785678"/>
            <a:ext cx="1981200" cy="760895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9" name="Right Arrow 18"/>
          <p:cNvSpPr/>
          <p:nvPr/>
        </p:nvSpPr>
        <p:spPr>
          <a:xfrm>
            <a:off x="4232720" y="6048392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creen Shot 2018-04-03 at 12.50.31 A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5731935"/>
            <a:ext cx="2386009" cy="877613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5022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6"/>
          <p:cNvSpPr txBox="1"/>
          <p:nvPr/>
        </p:nvSpPr>
        <p:spPr>
          <a:xfrm>
            <a:off x="1077366" y="347218"/>
            <a:ext cx="71851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Neutron          two dark particles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762820" y="549292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8-02-01 at 1.51.09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5321301"/>
            <a:ext cx="6540500" cy="553894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422400" y="1263280"/>
            <a:ext cx="7076964" cy="2864220"/>
            <a:chOff x="1104900" y="876300"/>
            <a:chExt cx="8064500" cy="3263900"/>
          </a:xfrm>
        </p:grpSpPr>
        <p:sp>
          <p:nvSpPr>
            <p:cNvPr id="8" name="Rectangle 7"/>
            <p:cNvSpPr/>
            <p:nvPr/>
          </p:nvSpPr>
          <p:spPr bwMode="auto">
            <a:xfrm>
              <a:off x="1104900" y="876300"/>
              <a:ext cx="8064500" cy="32639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" name="Picture 8" descr="Screen Shot 2018-04-24 at 3.36.18 P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599" y="1206501"/>
              <a:ext cx="7602283" cy="255652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44986" y="4570680"/>
            <a:ext cx="321261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Constraints on masses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2286" y="6056580"/>
            <a:ext cx="243769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Dark matter case</a:t>
            </a:r>
          </a:p>
        </p:txBody>
      </p:sp>
      <p:pic>
        <p:nvPicPr>
          <p:cNvPr id="2" name="Picture 1" descr="Screen Shot 2018-05-15 at 8.20.03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6068016"/>
            <a:ext cx="4140200" cy="561383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4" name="Picture 3" descr="Screen Shot 2018-05-21 at 7.45.06 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4511334"/>
            <a:ext cx="3149600" cy="594775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99536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282801" y="3515576"/>
            <a:ext cx="7723562" cy="1107224"/>
            <a:chOff x="2819501" y="5420576"/>
            <a:chExt cx="6812087" cy="976558"/>
          </a:xfrm>
        </p:grpSpPr>
        <p:pic>
          <p:nvPicPr>
            <p:cNvPr id="16" name="Picture 15" descr="Screen Shot 2018-01-30 at 3.22.00 AM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501" y="5420576"/>
              <a:ext cx="6812087" cy="976558"/>
            </a:xfrm>
            <a:prstGeom prst="rect">
              <a:avLst/>
            </a:prstGeom>
            <a:ln w="44450">
              <a:solidFill>
                <a:srgbClr val="FF0000"/>
              </a:solidFill>
            </a:ln>
          </p:spPr>
        </p:pic>
        <p:pic>
          <p:nvPicPr>
            <p:cNvPr id="18" name="Picture 17" descr="Screen Shot 2018-04-03 at 2.54.07 A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538" y="6015567"/>
              <a:ext cx="326551" cy="230716"/>
            </a:xfrm>
            <a:prstGeom prst="rect">
              <a:avLst/>
            </a:prstGeom>
          </p:spPr>
        </p:pic>
        <p:pic>
          <p:nvPicPr>
            <p:cNvPr id="19" name="Picture 18" descr="Screen Shot 2018-04-03 at 2.54.07 A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982" y="6032501"/>
              <a:ext cx="284609" cy="201083"/>
            </a:xfrm>
            <a:prstGeom prst="rect">
              <a:avLst/>
            </a:prstGeom>
          </p:spPr>
        </p:pic>
        <p:pic>
          <p:nvPicPr>
            <p:cNvPr id="21" name="Picture 20" descr="Screen Shot 2018-04-03 at 2.54.07 A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282" y="6032501"/>
              <a:ext cx="284609" cy="201083"/>
            </a:xfrm>
            <a:prstGeom prst="rect">
              <a:avLst/>
            </a:prstGeom>
          </p:spPr>
        </p:pic>
        <p:pic>
          <p:nvPicPr>
            <p:cNvPr id="22" name="Picture 21" descr="Screen Shot 2018-04-03 at 2.54.07 A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416" y="6011334"/>
              <a:ext cx="329546" cy="232832"/>
            </a:xfrm>
            <a:prstGeom prst="rect">
              <a:avLst/>
            </a:prstGeom>
          </p:spPr>
        </p:pic>
      </p:grpSp>
      <p:pic>
        <p:nvPicPr>
          <p:cNvPr id="24" name="Picture 23" descr="Screen Shot 2018-02-01 at 2.13.35 A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90" y="5566096"/>
            <a:ext cx="1323709" cy="755005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755900" y="471960"/>
            <a:ext cx="6553200" cy="2652240"/>
            <a:chOff x="1104900" y="876300"/>
            <a:chExt cx="8064500" cy="32639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104900" y="876300"/>
              <a:ext cx="8064500" cy="32639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5" name="Picture 14" descr="Screen Shot 2018-04-24 at 3.36.18 P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599" y="1206501"/>
              <a:ext cx="7602283" cy="2556520"/>
            </a:xfrm>
            <a:prstGeom prst="rect">
              <a:avLst/>
            </a:prstGeom>
          </p:spPr>
        </p:pic>
      </p:grpSp>
      <p:sp>
        <p:nvSpPr>
          <p:cNvPr id="17" name="pole tekstowe 16"/>
          <p:cNvSpPr txBox="1"/>
          <p:nvPr/>
        </p:nvSpPr>
        <p:spPr>
          <a:xfrm>
            <a:off x="619078" y="1367096"/>
            <a:ext cx="17123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Model 2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7386" y="2792680"/>
            <a:ext cx="2437698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Lagrangian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386" y="4799280"/>
            <a:ext cx="2437698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Dark decay rate</a:t>
            </a:r>
          </a:p>
        </p:txBody>
      </p:sp>
      <p:pic>
        <p:nvPicPr>
          <p:cNvPr id="3" name="Picture 2" descr="Screen Shot 2018-05-15 at 6.45.19 P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5449438"/>
            <a:ext cx="5364896" cy="976762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84451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755900" y="471960"/>
            <a:ext cx="6553200" cy="2652240"/>
            <a:chOff x="1104900" y="876300"/>
            <a:chExt cx="8064500" cy="32639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104900" y="876300"/>
              <a:ext cx="8064500" cy="32639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1" name="Picture 20" descr="Screen Shot 2018-04-24 at 3.36.18 P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599" y="1206501"/>
              <a:ext cx="7602283" cy="2556520"/>
            </a:xfrm>
            <a:prstGeom prst="rect">
              <a:avLst/>
            </a:prstGeom>
          </p:spPr>
        </p:pic>
      </p:grpSp>
      <p:sp>
        <p:nvSpPr>
          <p:cNvPr id="22" name="pole tekstowe 16"/>
          <p:cNvSpPr txBox="1"/>
          <p:nvPr/>
        </p:nvSpPr>
        <p:spPr>
          <a:xfrm>
            <a:off x="619078" y="1367096"/>
            <a:ext cx="17123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Model 2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1986" y="3122880"/>
            <a:ext cx="2437698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For  </a:t>
            </a:r>
            <a:r>
              <a:rPr lang="en-US" sz="2200" b="1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i="1" baseline="-25000" dirty="0" err="1" smtClean="0">
                <a:latin typeface="Arial" pitchFamily="34" charset="0"/>
                <a:cs typeface="Arial" pitchFamily="34" charset="0"/>
              </a:rPr>
              <a:t>χ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&gt; </a:t>
            </a:r>
            <a:r>
              <a:rPr lang="en-US" sz="2200" b="1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i="1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reen Shot 2018-05-15 at 8.26.08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3734930"/>
            <a:ext cx="2197100" cy="849769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30" name="Right Arrow 29"/>
          <p:cNvSpPr/>
          <p:nvPr/>
        </p:nvSpPr>
        <p:spPr>
          <a:xfrm>
            <a:off x="4025453" y="4104179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8-05-15 at 9.25.48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495382"/>
            <a:ext cx="3352800" cy="822867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571986" y="4837380"/>
            <a:ext cx="3784114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For  937.9 MeV</a:t>
            </a:r>
            <a:r>
              <a:rPr lang="en-US" sz="22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2200" b="1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i="1" baseline="-25000" dirty="0" err="1">
                <a:latin typeface="Arial" pitchFamily="34" charset="0"/>
                <a:cs typeface="Arial" pitchFamily="34" charset="0"/>
              </a:rPr>
              <a:t>χ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&lt; </a:t>
            </a: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i="1" baseline="-25000" dirty="0" err="1">
                <a:latin typeface="Arial" pitchFamily="34" charset="0"/>
                <a:cs typeface="Arial" pitchFamily="34" charset="0"/>
              </a:rPr>
              <a:t>n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133187" y="4914900"/>
            <a:ext cx="3842190" cy="1709521"/>
            <a:chOff x="1866900" y="1676400"/>
            <a:chExt cx="5765800" cy="25654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1866900" y="1676400"/>
              <a:ext cx="5765800" cy="25654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108200" y="1968500"/>
              <a:ext cx="5257872" cy="1971239"/>
              <a:chOff x="2108200" y="1968500"/>
              <a:chExt cx="5257872" cy="197123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938796" y="207990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err="1">
                    <a:latin typeface="Arial" pitchFamily="34" charset="0"/>
                    <a:cs typeface="Arial" pitchFamily="34" charset="0"/>
                  </a:rPr>
                  <a:t>χ</a:t>
                </a:r>
                <a:endParaRPr lang="en-US" dirty="0"/>
              </a:p>
            </p:txBody>
          </p:sp>
          <p:pic>
            <p:nvPicPr>
              <p:cNvPr id="39" name="Picture 38" descr="Neutron_dark_decay_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8200" y="1968500"/>
                <a:ext cx="5257872" cy="1971239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8617945" y="5809019"/>
            <a:ext cx="181048" cy="37081"/>
            <a:chOff x="3779245" y="4793019"/>
            <a:chExt cx="181048" cy="37081"/>
          </a:xfrm>
        </p:grpSpPr>
        <p:sp>
          <p:nvSpPr>
            <p:cNvPr id="44" name="Freeform 43"/>
            <p:cNvSpPr/>
            <p:nvPr/>
          </p:nvSpPr>
          <p:spPr>
            <a:xfrm rot="20820244">
              <a:off x="3779245" y="4793019"/>
              <a:ext cx="88906" cy="29228"/>
            </a:xfrm>
            <a:custGeom>
              <a:avLst/>
              <a:gdLst>
                <a:gd name="connsiteX0" fmla="*/ 0 w 1552575"/>
                <a:gd name="connsiteY0" fmla="*/ 758825 h 762000"/>
                <a:gd name="connsiteX1" fmla="*/ 777875 w 1552575"/>
                <a:gd name="connsiteY1" fmla="*/ 0 h 762000"/>
                <a:gd name="connsiteX2" fmla="*/ 1552575 w 1552575"/>
                <a:gd name="connsiteY2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762000">
                  <a:moveTo>
                    <a:pt x="0" y="758825"/>
                  </a:moveTo>
                  <a:cubicBezTo>
                    <a:pt x="259556" y="379148"/>
                    <a:pt x="519113" y="-529"/>
                    <a:pt x="777875" y="0"/>
                  </a:cubicBezTo>
                  <a:cubicBezTo>
                    <a:pt x="1036637" y="529"/>
                    <a:pt x="1552575" y="762000"/>
                    <a:pt x="1552575" y="762000"/>
                  </a:cubicBezTo>
                </a:path>
              </a:pathLst>
            </a:cu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rot="10020244">
              <a:off x="3871387" y="4800872"/>
              <a:ext cx="88906" cy="29228"/>
            </a:xfrm>
            <a:custGeom>
              <a:avLst/>
              <a:gdLst>
                <a:gd name="connsiteX0" fmla="*/ 0 w 1552575"/>
                <a:gd name="connsiteY0" fmla="*/ 758825 h 762000"/>
                <a:gd name="connsiteX1" fmla="*/ 777875 w 1552575"/>
                <a:gd name="connsiteY1" fmla="*/ 0 h 762000"/>
                <a:gd name="connsiteX2" fmla="*/ 1552575 w 1552575"/>
                <a:gd name="connsiteY2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75" h="762000">
                  <a:moveTo>
                    <a:pt x="0" y="758825"/>
                  </a:moveTo>
                  <a:cubicBezTo>
                    <a:pt x="259556" y="379148"/>
                    <a:pt x="519113" y="-529"/>
                    <a:pt x="777875" y="0"/>
                  </a:cubicBezTo>
                  <a:cubicBezTo>
                    <a:pt x="1036637" y="529"/>
                    <a:pt x="1552575" y="762000"/>
                    <a:pt x="1552575" y="762000"/>
                  </a:cubicBezTo>
                </a:path>
              </a:pathLst>
            </a:cu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87700" y="4927600"/>
            <a:ext cx="30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~</a:t>
            </a:r>
            <a:endParaRPr lang="en-US" sz="1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35100" y="3213100"/>
            <a:ext cx="30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~</a:t>
            </a:r>
            <a:endParaRPr lang="en-US" sz="1800" b="1" dirty="0"/>
          </a:p>
        </p:txBody>
      </p:sp>
      <p:pic>
        <p:nvPicPr>
          <p:cNvPr id="24" name="Picture 23" descr="Screen Shot 2018-04-03 at 12.57.58 A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6" y="3674159"/>
            <a:ext cx="872242" cy="322135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pic>
        <p:nvPicPr>
          <p:cNvPr id="5" name="Picture 4" descr="Screen Shot 2018-05-28 at 11.46.01 A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41" y="3774451"/>
            <a:ext cx="2638723" cy="833936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75044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36938" y="4061249"/>
            <a:ext cx="8761062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Dark matter self-interactions needed to block the neutron dark decay and allow the observed neutron star masses</a:t>
            </a:r>
            <a:endParaRPr lang="en-US" b="1" i="1" baseline="-25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reen Shot 2018-05-24 at 11.45.15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174936"/>
            <a:ext cx="6883400" cy="1479863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3" name="pole tekstowe 16"/>
          <p:cNvSpPr txBox="1"/>
          <p:nvPr/>
        </p:nvSpPr>
        <p:spPr>
          <a:xfrm>
            <a:off x="2349940" y="251709"/>
            <a:ext cx="49503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Neutron star constraints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181100" y="1104900"/>
            <a:ext cx="394976" cy="2159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35499" y="962358"/>
            <a:ext cx="7105455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McKeen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Nelson, Reddy &amp; Zhou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Neutron stars exclude light dark baryons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arXiv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1802.08244 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hep-ph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</a:t>
            </a:r>
            <a:endParaRPr lang="en-US" sz="16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8200" y="1775158"/>
            <a:ext cx="73069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Baym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Beck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Geltenbort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Shelton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Coupling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neutrons to dark fermions to explain the neutron lifetime anomaly is incompatible with observed neutron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stars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arXiv:1802.08282 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hep-ph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</a:t>
            </a:r>
            <a:endParaRPr lang="en-US" sz="16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22800" y="2930858"/>
            <a:ext cx="72815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Motta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Guichon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&amp; Thomas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Implications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neutron star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roperties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for the e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xistence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light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ark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atter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Phys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 45 05LT01 (2018), arXiv:1802.08427 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nucl-th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</a:t>
            </a:r>
            <a:endParaRPr lang="en-US" sz="16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181100" y="1905000"/>
            <a:ext cx="394976" cy="2159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181100" y="3060700"/>
            <a:ext cx="394976" cy="2159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16"/>
          <p:cNvSpPr txBox="1"/>
          <p:nvPr/>
        </p:nvSpPr>
        <p:spPr>
          <a:xfrm>
            <a:off x="2349940" y="251709"/>
            <a:ext cx="49503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Neutron star constraints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181100" y="1104900"/>
            <a:ext cx="394976" cy="2159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35499" y="962358"/>
            <a:ext cx="7105455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McKeen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Nelson, Reddy &amp; Zhou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, Neutron stars exclude light dark baryons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arXiv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1802.08244 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hep-ph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</a:t>
            </a:r>
            <a:endParaRPr lang="en-US" sz="16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8200" y="1775158"/>
            <a:ext cx="73069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Baym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Beck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Geltenbort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Shelton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Coupling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neutrons to dark fermions to explain the neutron lifetime anomaly is incompatible with observed neutron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stars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arXiv:1802.08282 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hep-ph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</a:t>
            </a:r>
            <a:endParaRPr lang="en-US" sz="16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2800" y="2930858"/>
            <a:ext cx="72815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Motta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Guichon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&amp; Thomas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Implications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neutron star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roperties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for the e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xistence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light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ark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atter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Phys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 45 05LT01 (2018), arXiv:1802.08427 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nucl-th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</a:t>
            </a:r>
            <a:endParaRPr lang="en-US" sz="16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938" y="4061249"/>
            <a:ext cx="8761062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Dark matter self-interactions needed to block the neutron dark decay and allow the observed neutron star masses</a:t>
            </a:r>
            <a:endParaRPr lang="en-US" b="1" i="1" baseline="-25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000" y="5226092"/>
            <a:ext cx="8280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Cline &amp; Cornell, </a:t>
            </a:r>
            <a:r>
              <a:rPr lang="en-US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Dark decay </a:t>
            </a:r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neutron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arXiv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1803.04961 [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hep-ph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]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80407" y="5707062"/>
            <a:ext cx="8131893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 smtClean="0">
                <a:latin typeface="+mj-lt"/>
              </a:rPr>
              <a:t>Karananas</a:t>
            </a:r>
            <a:r>
              <a:rPr lang="en-US" sz="2000" b="1" dirty="0" smtClean="0">
                <a:latin typeface="+mj-lt"/>
              </a:rPr>
              <a:t> &amp; </a:t>
            </a:r>
            <a:r>
              <a:rPr lang="en-US" sz="2000" b="1" dirty="0" err="1" smtClean="0">
                <a:latin typeface="+mj-lt"/>
              </a:rPr>
              <a:t>Kassiteridis</a:t>
            </a:r>
            <a:r>
              <a:rPr lang="en-US" sz="2000" b="1" dirty="0" smtClean="0">
                <a:latin typeface="+mj-lt"/>
                <a:cs typeface="Arial" pitchFamily="34" charset="0"/>
              </a:rPr>
              <a:t>, </a:t>
            </a:r>
            <a:r>
              <a:rPr lang="en-US" sz="2000" b="1" i="1" dirty="0">
                <a:solidFill>
                  <a:srgbClr val="FFFF00"/>
                </a:solidFill>
                <a:latin typeface="+mj-lt"/>
              </a:rPr>
              <a:t>Small-scale structure </a:t>
            </a:r>
            <a:r>
              <a:rPr lang="en-US" sz="2000" b="1" i="1" dirty="0" smtClean="0">
                <a:solidFill>
                  <a:srgbClr val="FFFF00"/>
                </a:solidFill>
                <a:latin typeface="+mj-lt"/>
              </a:rPr>
              <a:t>from neutron dark decay</a:t>
            </a:r>
            <a:r>
              <a:rPr lang="en-US" sz="2000" b="1" i="1" dirty="0">
                <a:latin typeface="+mj-lt"/>
              </a:rPr>
              <a:t>, </a:t>
            </a:r>
            <a:r>
              <a:rPr lang="en-US" sz="1800" b="1" dirty="0">
                <a:latin typeface="+mj-lt"/>
              </a:rPr>
              <a:t>arXiv:</a:t>
            </a:r>
            <a:r>
              <a:rPr lang="en-US" sz="1800" b="1" dirty="0" smtClean="0">
                <a:latin typeface="+mj-lt"/>
              </a:rPr>
              <a:t>1805.03656 [</a:t>
            </a:r>
            <a:r>
              <a:rPr lang="en-US" sz="1800" b="1" dirty="0" err="1" smtClean="0">
                <a:latin typeface="+mj-lt"/>
              </a:rPr>
              <a:t>hep-ph</a:t>
            </a:r>
            <a:r>
              <a:rPr lang="en-US" sz="1800" b="1" dirty="0" smtClean="0">
                <a:latin typeface="+mj-lt"/>
              </a:rPr>
              <a:t>]</a:t>
            </a:r>
            <a:endParaRPr lang="en-US" sz="1800" b="1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0" y="5867400"/>
            <a:ext cx="530564" cy="533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0" y="5181600"/>
            <a:ext cx="530564" cy="5334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1181100" y="1905000"/>
            <a:ext cx="394976" cy="2159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181100" y="3060700"/>
            <a:ext cx="394976" cy="2159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38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1163735" y="279045"/>
            <a:ext cx="78474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Neutron dark decay – excluded regions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44" y="1377063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08738" y="4199276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07541" y="1140220"/>
            <a:ext cx="7012437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monochromatic photons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2000" y="3976162"/>
            <a:ext cx="7012437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electron-positron pairs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0" y="2528431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Tang </a:t>
            </a:r>
            <a:r>
              <a:rPr lang="en-US" sz="1800" i="1" dirty="0">
                <a:latin typeface="+mj-lt"/>
              </a:rPr>
              <a:t>et al</a:t>
            </a:r>
            <a:r>
              <a:rPr lang="en-US" sz="1800" dirty="0" smtClean="0">
                <a:latin typeface="+mj-lt"/>
              </a:rPr>
              <a:t>., </a:t>
            </a:r>
            <a:r>
              <a:rPr lang="en-US" sz="1800" i="1" dirty="0" smtClean="0">
                <a:latin typeface="+mj-lt"/>
              </a:rPr>
              <a:t>Search </a:t>
            </a:r>
            <a:r>
              <a:rPr lang="en-US" sz="1800" i="1" dirty="0">
                <a:latin typeface="+mj-lt"/>
              </a:rPr>
              <a:t>for the </a:t>
            </a:r>
            <a:r>
              <a:rPr lang="en-US" sz="1800" i="1" dirty="0" smtClean="0">
                <a:latin typeface="+mj-lt"/>
              </a:rPr>
              <a:t>neutron decay </a:t>
            </a:r>
          </a:p>
          <a:p>
            <a:r>
              <a:rPr lang="en-US" sz="1800" i="1" dirty="0" smtClean="0">
                <a:latin typeface="+mj-lt"/>
              </a:rPr>
              <a:t>n → X + </a:t>
            </a:r>
            <a:r>
              <a:rPr lang="en-US" sz="1800" i="1" dirty="0" err="1" smtClean="0">
                <a:latin typeface="+mj-lt"/>
              </a:rPr>
              <a:t>γ</a:t>
            </a:r>
            <a:r>
              <a:rPr lang="en-US" sz="1800" i="1" dirty="0" smtClean="0">
                <a:latin typeface="+mj-lt"/>
              </a:rPr>
              <a:t>  where </a:t>
            </a:r>
            <a:r>
              <a:rPr lang="en-US" sz="1800" i="1" dirty="0">
                <a:latin typeface="+mj-lt"/>
              </a:rPr>
              <a:t>X is a dark matter </a:t>
            </a:r>
            <a:r>
              <a:rPr lang="en-US" sz="1800" i="1" dirty="0" smtClean="0">
                <a:latin typeface="+mj-lt"/>
              </a:rPr>
              <a:t>particle</a:t>
            </a:r>
            <a:r>
              <a:rPr lang="en-US" sz="1800" dirty="0" smtClean="0">
                <a:latin typeface="+mj-lt"/>
              </a:rPr>
              <a:t>,  </a:t>
            </a:r>
          </a:p>
          <a:p>
            <a:r>
              <a:rPr lang="en-US" sz="1800" dirty="0" smtClean="0">
                <a:latin typeface="+mj-lt"/>
              </a:rPr>
              <a:t>arXiv</a:t>
            </a:r>
            <a:r>
              <a:rPr lang="en-US" sz="1800" dirty="0">
                <a:latin typeface="+mj-lt"/>
              </a:rPr>
              <a:t>:</a:t>
            </a:r>
            <a:r>
              <a:rPr lang="en-US" sz="1800" dirty="0" smtClean="0">
                <a:latin typeface="+mj-lt"/>
              </a:rPr>
              <a:t>1802.01595 [</a:t>
            </a:r>
            <a:r>
              <a:rPr lang="en-US" sz="1800" dirty="0" err="1" smtClean="0">
                <a:latin typeface="+mj-lt"/>
              </a:rPr>
              <a:t>nucl</a:t>
            </a:r>
            <a:r>
              <a:rPr lang="en-US" sz="1800" dirty="0" smtClean="0">
                <a:latin typeface="+mj-lt"/>
              </a:rPr>
              <a:t>-ex]</a:t>
            </a:r>
            <a:endParaRPr lang="en-US" sz="18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1276" y="5432961"/>
            <a:ext cx="5465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j-lt"/>
              </a:rPr>
              <a:t>Sun </a:t>
            </a:r>
            <a:r>
              <a:rPr lang="en-US" sz="1800" i="1" dirty="0" smtClean="0">
                <a:latin typeface="+mj-lt"/>
              </a:rPr>
              <a:t>et al.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i="1" dirty="0">
                <a:latin typeface="+mj-lt"/>
              </a:rPr>
              <a:t>Search for dark matter decay of the free neutron from the UCNA experiment: n </a:t>
            </a:r>
            <a:r>
              <a:rPr lang="en-US" sz="1800" i="1" dirty="0" smtClean="0">
                <a:latin typeface="+mj-lt"/>
              </a:rPr>
              <a:t>→ </a:t>
            </a:r>
            <a:r>
              <a:rPr lang="en-US" sz="1800" i="1" dirty="0" err="1" smtClean="0">
                <a:latin typeface="+mj-lt"/>
              </a:rPr>
              <a:t>χ</a:t>
            </a:r>
            <a:r>
              <a:rPr lang="en-US" sz="1800" i="1" dirty="0" smtClean="0">
                <a:latin typeface="+mj-lt"/>
              </a:rPr>
              <a:t> + </a:t>
            </a:r>
            <a:r>
              <a:rPr lang="en-US" sz="1800" i="1" dirty="0" err="1" smtClean="0">
                <a:latin typeface="+mj-lt"/>
              </a:rPr>
              <a:t>e</a:t>
            </a:r>
            <a:r>
              <a:rPr lang="en-US" sz="1800" i="1" baseline="30000" dirty="0" err="1">
                <a:latin typeface="+mj-lt"/>
              </a:rPr>
              <a:t>+</a:t>
            </a:r>
            <a:r>
              <a:rPr lang="en-US" sz="1800" i="1" dirty="0" err="1">
                <a:latin typeface="+mj-lt"/>
              </a:rPr>
              <a:t>e</a:t>
            </a:r>
            <a:r>
              <a:rPr lang="en-US" sz="1800" i="1" baseline="30000" dirty="0" smtClean="0">
                <a:latin typeface="+mj-lt"/>
              </a:rPr>
              <a:t>−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>
                <a:latin typeface="+mj-lt"/>
              </a:rPr>
              <a:t>arXiv:</a:t>
            </a:r>
            <a:r>
              <a:rPr lang="en-US" sz="1800" dirty="0" smtClean="0">
                <a:latin typeface="+mj-lt"/>
              </a:rPr>
              <a:t>1803.10890 [</a:t>
            </a:r>
            <a:r>
              <a:rPr lang="en-US" sz="1800" dirty="0" err="1" smtClean="0">
                <a:latin typeface="+mj-lt"/>
              </a:rPr>
              <a:t>nucl</a:t>
            </a:r>
            <a:r>
              <a:rPr lang="en-US" sz="1800" dirty="0" smtClean="0">
                <a:latin typeface="+mj-lt"/>
              </a:rPr>
              <a:t>-ex]</a:t>
            </a:r>
            <a:endParaRPr lang="en-US" sz="1800" dirty="0">
              <a:latin typeface="+mj-lt"/>
            </a:endParaRPr>
          </a:p>
        </p:txBody>
      </p:sp>
      <p:pic>
        <p:nvPicPr>
          <p:cNvPr id="27" name="Picture 26" descr="Screen Shot 2018-05-15 at 8.15.18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864345"/>
            <a:ext cx="4267200" cy="487018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15" name="Picture 14" descr="Screen Shot 2018-04-12 at 7.00.23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1388276"/>
            <a:ext cx="3429000" cy="2303318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16" name="Picture 15" descr="Screen Shot 2018-04-12 at 7.11.28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82" y="4114800"/>
            <a:ext cx="3443318" cy="2401472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4" name="Picture 3" descr="Screen Shot 2018-05-21 at 8.57.01 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720638"/>
            <a:ext cx="4940300" cy="493463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51757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613434" y="3933638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45204" y="1166468"/>
            <a:ext cx="6211318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Experimental nuclear physics hint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75249" y="1919568"/>
            <a:ext cx="552915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+mj-lt"/>
              </a:rPr>
              <a:t>Pfutzner</a:t>
            </a:r>
            <a:r>
              <a:rPr lang="en-US" sz="1600" dirty="0" smtClean="0">
                <a:latin typeface="+mj-lt"/>
              </a:rPr>
              <a:t> &amp; </a:t>
            </a:r>
            <a:r>
              <a:rPr lang="en-US" sz="1600" dirty="0" err="1" smtClean="0">
                <a:latin typeface="+mj-lt"/>
              </a:rPr>
              <a:t>Riisager</a:t>
            </a:r>
            <a:r>
              <a:rPr lang="en-US" sz="1600" dirty="0">
                <a:latin typeface="+mj-lt"/>
              </a:rPr>
              <a:t>, </a:t>
            </a:r>
            <a:r>
              <a:rPr lang="en-US" sz="1600" i="1" dirty="0" smtClean="0">
                <a:solidFill>
                  <a:srgbClr val="FFFF00"/>
                </a:solidFill>
                <a:latin typeface="+mj-lt"/>
              </a:rPr>
              <a:t>Examining </a:t>
            </a:r>
            <a:r>
              <a:rPr lang="en-US" sz="1600" i="1" dirty="0">
                <a:solidFill>
                  <a:srgbClr val="FFFF00"/>
                </a:solidFill>
                <a:latin typeface="+mj-lt"/>
              </a:rPr>
              <a:t>the possibility to observe neutron dark decay in </a:t>
            </a:r>
            <a:r>
              <a:rPr lang="en-US" sz="1600" i="1" dirty="0" smtClean="0">
                <a:solidFill>
                  <a:srgbClr val="FFFF00"/>
                </a:solidFill>
                <a:latin typeface="+mj-lt"/>
              </a:rPr>
              <a:t>nuclei</a:t>
            </a:r>
            <a:r>
              <a:rPr lang="en-US" sz="1600" dirty="0" smtClean="0">
                <a:latin typeface="+mj-lt"/>
              </a:rPr>
              <a:t>,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PRC 97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latin typeface="+mj-lt"/>
              </a:rPr>
              <a:t>042501(R) (2018)</a:t>
            </a:r>
            <a:endParaRPr lang="en-US" sz="1600" dirty="0">
              <a:latin typeface="+mj-lt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22344" y="1389763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Screen Shot 2018-04-03 at 2.22.11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30" y="2729921"/>
            <a:ext cx="4559300" cy="526772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5930900" y="2693531"/>
            <a:ext cx="35941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err="1" smtClean="0">
                <a:latin typeface="+mj-lt"/>
              </a:rPr>
              <a:t>Riisager</a:t>
            </a:r>
            <a:r>
              <a:rPr lang="nb-NO" sz="1600" dirty="0" smtClean="0">
                <a:latin typeface="+mj-lt"/>
              </a:rPr>
              <a:t> </a:t>
            </a:r>
            <a:r>
              <a:rPr lang="nb-NO" sz="1600" i="1" dirty="0">
                <a:latin typeface="+mj-lt"/>
              </a:rPr>
              <a:t>et al.</a:t>
            </a:r>
            <a:r>
              <a:rPr lang="nb-NO" sz="1600" dirty="0">
                <a:latin typeface="+mj-lt"/>
              </a:rPr>
              <a:t>, </a:t>
            </a:r>
            <a:r>
              <a:rPr lang="nb-NO" sz="1600" i="1" baseline="30000" dirty="0">
                <a:solidFill>
                  <a:srgbClr val="FFFF00"/>
                </a:solidFill>
                <a:latin typeface="+mj-lt"/>
              </a:rPr>
              <a:t>11</a:t>
            </a:r>
            <a:r>
              <a:rPr lang="nb-NO" sz="1600" i="1" dirty="0">
                <a:solidFill>
                  <a:srgbClr val="FFFF00"/>
                </a:solidFill>
                <a:latin typeface="+mj-lt"/>
              </a:rPr>
              <a:t>Be(βp), a </a:t>
            </a:r>
            <a:r>
              <a:rPr lang="nb-NO" sz="1600" i="1" dirty="0" err="1">
                <a:solidFill>
                  <a:srgbClr val="FFFF00"/>
                </a:solidFill>
                <a:latin typeface="+mj-lt"/>
              </a:rPr>
              <a:t>quasi-free</a:t>
            </a:r>
            <a:r>
              <a:rPr lang="nb-NO" sz="1600" i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nb-NO" sz="1600" i="1" dirty="0" err="1">
                <a:solidFill>
                  <a:srgbClr val="FFFF00"/>
                </a:solidFill>
                <a:latin typeface="+mj-lt"/>
              </a:rPr>
              <a:t>neutron</a:t>
            </a:r>
            <a:r>
              <a:rPr lang="nb-NO" sz="1600" i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nb-NO" sz="1600" i="1" dirty="0" err="1">
                <a:solidFill>
                  <a:srgbClr val="FFFF00"/>
                </a:solidFill>
                <a:latin typeface="+mj-lt"/>
              </a:rPr>
              <a:t>decay</a:t>
            </a:r>
            <a:r>
              <a:rPr lang="nb-NO" sz="1600" i="1" dirty="0" smtClean="0">
                <a:latin typeface="+mj-lt"/>
              </a:rPr>
              <a:t>?</a:t>
            </a:r>
            <a:r>
              <a:rPr lang="nb-NO" sz="1600" dirty="0" smtClean="0">
                <a:latin typeface="+mj-lt"/>
              </a:rPr>
              <a:t>, PLB </a:t>
            </a:r>
            <a:r>
              <a:rPr lang="nb-NO" sz="1600" dirty="0">
                <a:latin typeface="+mj-lt"/>
              </a:rPr>
              <a:t>732, 305 (2014)</a:t>
            </a:r>
            <a:endParaRPr lang="en-US" sz="1600" dirty="0">
              <a:latin typeface="+mj-lt"/>
            </a:endParaRPr>
          </a:p>
        </p:txBody>
      </p:sp>
      <p:sp>
        <p:nvSpPr>
          <p:cNvPr id="13" name="pole tekstowe 16"/>
          <p:cNvSpPr txBox="1"/>
          <p:nvPr/>
        </p:nvSpPr>
        <p:spPr>
          <a:xfrm>
            <a:off x="1290735" y="329845"/>
            <a:ext cx="7482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Neutron dark decay – exciting results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Screen Shot 2018-04-03 at 12.06.17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66" y="4490564"/>
            <a:ext cx="1278734" cy="566528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3238500" y="4540292"/>
            <a:ext cx="6400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Cline &amp; Cornell, </a:t>
            </a:r>
            <a:r>
              <a:rPr lang="en-US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Dark decay </a:t>
            </a:r>
            <a:r>
              <a:rPr lang="en-US" sz="1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neutron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arXiv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:1803.04961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85208" y="5843403"/>
            <a:ext cx="7700092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>
                <a:latin typeface="Arial"/>
                <a:cs typeface="Arial"/>
              </a:rPr>
              <a:t>Karananas</a:t>
            </a:r>
            <a:r>
              <a:rPr lang="en-US" sz="1800" dirty="0" smtClean="0">
                <a:latin typeface="Arial"/>
                <a:cs typeface="Arial"/>
              </a:rPr>
              <a:t> &amp; </a:t>
            </a:r>
            <a:r>
              <a:rPr lang="en-US" sz="1800" dirty="0" err="1" smtClean="0">
                <a:latin typeface="Arial"/>
                <a:cs typeface="Arial"/>
              </a:rPr>
              <a:t>Kassiteridis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i="1" dirty="0">
                <a:solidFill>
                  <a:srgbClr val="FFFF00"/>
                </a:solidFill>
                <a:latin typeface="Arial"/>
                <a:cs typeface="Arial"/>
              </a:rPr>
              <a:t>Small-scale structure from neutron </a:t>
            </a:r>
            <a:r>
              <a:rPr lang="en-US" sz="1800" i="1" dirty="0" smtClean="0">
                <a:solidFill>
                  <a:srgbClr val="FFFF00"/>
                </a:solidFill>
                <a:latin typeface="Arial"/>
                <a:cs typeface="Arial"/>
              </a:rPr>
              <a:t>dark decay</a:t>
            </a:r>
            <a:r>
              <a:rPr lang="en-US" sz="1800" i="1" dirty="0">
                <a:latin typeface="Arial"/>
                <a:cs typeface="Arial"/>
              </a:rPr>
              <a:t>, </a:t>
            </a:r>
            <a:r>
              <a:rPr lang="en-US" sz="1800" dirty="0">
                <a:latin typeface="Arial"/>
                <a:cs typeface="Arial"/>
              </a:rPr>
              <a:t>arXiv:1805.03656</a:t>
            </a: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5404" y="5293968"/>
            <a:ext cx="7963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esolution of the small-scale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problems in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ΛCDM </a:t>
            </a:r>
          </a:p>
        </p:txBody>
      </p:sp>
      <p:pic>
        <p:nvPicPr>
          <p:cNvPr id="3" name="Picture 2" descr="Screen Shot 2018-05-22 at 4.30.24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1903320"/>
            <a:ext cx="2959101" cy="54143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1345204" y="3706468"/>
            <a:ext cx="6211318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Theoretical progress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0" y="4495800"/>
            <a:ext cx="530564" cy="533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0" y="5308600"/>
            <a:ext cx="530564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91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16"/>
          <p:cNvSpPr txBox="1"/>
          <p:nvPr/>
        </p:nvSpPr>
        <p:spPr>
          <a:xfrm>
            <a:off x="3271171" y="533400"/>
            <a:ext cx="35315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Wishful thoughts</a:t>
            </a:r>
          </a:p>
        </p:txBody>
      </p:sp>
      <p:sp>
        <p:nvSpPr>
          <p:cNvPr id="10" name="pole tekstowe 16"/>
          <p:cNvSpPr txBox="1"/>
          <p:nvPr/>
        </p:nvSpPr>
        <p:spPr>
          <a:xfrm>
            <a:off x="1671892" y="4084364"/>
            <a:ext cx="7764208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would be truly amazing if the good old neutron turned out to be the particle enabling us to probe the dark matter sector of the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universe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340503" y="2003331"/>
            <a:ext cx="57853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79569" y="4271099"/>
            <a:ext cx="57853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16"/>
          <p:cNvSpPr txBox="1"/>
          <p:nvPr/>
        </p:nvSpPr>
        <p:spPr>
          <a:xfrm>
            <a:off x="1753834" y="1754016"/>
            <a:ext cx="7186966" cy="155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“Missing </a:t>
            </a:r>
            <a:r>
              <a:rPr lang="en-US" sz="2600" b="1" i="1" dirty="0">
                <a:latin typeface="Arial" pitchFamily="34" charset="0"/>
                <a:cs typeface="Arial" pitchFamily="34" charset="0"/>
              </a:rPr>
              <a:t>Neutrons May Lead </a:t>
            </a:r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a Secret </a:t>
            </a:r>
          </a:p>
          <a:p>
            <a:pPr algn="ctr">
              <a:lnSpc>
                <a:spcPct val="130000"/>
              </a:lnSpc>
            </a:pPr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Life as Dark Matter”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Moskowitz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Scientific American (January 29, 2018)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35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1784129" y="423077"/>
            <a:ext cx="63191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Neutron lifetime measurements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861" y="5650516"/>
            <a:ext cx="30317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/>
              <a:t>Source:  </a:t>
            </a:r>
            <a:r>
              <a:rPr lang="en-US" sz="1000" dirty="0"/>
              <a:t>https://</a:t>
            </a:r>
            <a:r>
              <a:rPr lang="en-US" sz="1000" dirty="0" err="1" smtClean="0"/>
              <a:t>www.scientificamerican.com</a:t>
            </a:r>
            <a:r>
              <a:rPr lang="en-US" sz="1000" dirty="0" smtClean="0"/>
              <a:t>, modified</a:t>
            </a:r>
            <a:endParaRPr lang="en-US" sz="1000" dirty="0"/>
          </a:p>
        </p:txBody>
      </p:sp>
      <p:pic>
        <p:nvPicPr>
          <p:cNvPr id="7" name="Picture 6" descr="Screen Shot 2018-01-30 at 3.39.58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2788940"/>
            <a:ext cx="3056372" cy="589259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006342" y="4639621"/>
            <a:ext cx="2391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Discrepancy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creen Shot 2018-05-03 at 3.39.37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99" y="5310978"/>
            <a:ext cx="1800253" cy="912022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266836" y="1291452"/>
            <a:ext cx="6228555" cy="4334647"/>
            <a:chOff x="355736" y="1291452"/>
            <a:chExt cx="6228555" cy="4334647"/>
          </a:xfrm>
        </p:grpSpPr>
        <p:pic>
          <p:nvPicPr>
            <p:cNvPr id="8" name="Picture 7" descr="Screen Shot 2018-01-30 at 3.04.00 AM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36" y="1291452"/>
              <a:ext cx="6228555" cy="4334647"/>
            </a:xfrm>
            <a:prstGeom prst="rect">
              <a:avLst/>
            </a:prstGeom>
            <a:ln w="44450">
              <a:solidFill>
                <a:srgbClr val="FF0000"/>
              </a:solidFill>
            </a:ln>
          </p:spPr>
        </p:pic>
        <p:grpSp>
          <p:nvGrpSpPr>
            <p:cNvPr id="20" name="Group 19"/>
            <p:cNvGrpSpPr/>
            <p:nvPr/>
          </p:nvGrpSpPr>
          <p:grpSpPr>
            <a:xfrm>
              <a:off x="6403974" y="4057650"/>
              <a:ext cx="114299" cy="208492"/>
              <a:chOff x="4194175" y="3943350"/>
              <a:chExt cx="114299" cy="208492"/>
            </a:xfrm>
          </p:grpSpPr>
          <p:sp>
            <p:nvSpPr>
              <p:cNvPr id="10" name="Oval 9"/>
              <p:cNvSpPr>
                <a:spLocks noChangeAspect="1"/>
              </p:cNvSpPr>
              <p:nvPr/>
            </p:nvSpPr>
            <p:spPr bwMode="auto">
              <a:xfrm>
                <a:off x="4194175" y="3987800"/>
                <a:ext cx="114299" cy="114299"/>
              </a:xfrm>
              <a:prstGeom prst="ellipse">
                <a:avLst/>
              </a:prstGeom>
              <a:noFill/>
              <a:ln w="50800" cap="flat" cmpd="sng" algn="ctr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>
                <a:off x="4251325" y="3943350"/>
                <a:ext cx="0" cy="6350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4251325" y="4088342"/>
                <a:ext cx="0" cy="6350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6444195" y="3647017"/>
              <a:ext cx="114299" cy="208492"/>
              <a:chOff x="4194175" y="3943350"/>
              <a:chExt cx="114299" cy="208492"/>
            </a:xfrm>
          </p:grpSpPr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4194175" y="3987800"/>
                <a:ext cx="114299" cy="114299"/>
              </a:xfrm>
              <a:prstGeom prst="ellipse">
                <a:avLst/>
              </a:prstGeom>
              <a:noFill/>
              <a:ln w="50800" cap="flat" cmpd="sng" algn="ctr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>
                <a:off x="4251325" y="3943350"/>
                <a:ext cx="0" cy="6350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4251325" y="4088342"/>
                <a:ext cx="0" cy="6350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33" name="Picture 32" descr="Screen Shot 2018-05-21 at 6.40.08 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56" y="3865119"/>
            <a:ext cx="931006" cy="119506"/>
          </a:xfrm>
          <a:prstGeom prst="rect">
            <a:avLst/>
          </a:prstGeom>
        </p:spPr>
      </p:pic>
      <p:pic>
        <p:nvPicPr>
          <p:cNvPr id="6" name="Picture 5" descr="Screen Shot 2018-01-30 at 3.39.46 AM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72" y="3619501"/>
            <a:ext cx="3059378" cy="618316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6578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4467" y="5232550"/>
            <a:ext cx="29972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pl-PL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pl-PL" sz="44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!</a:t>
            </a:r>
            <a:endParaRPr lang="pl-PL" sz="4400" b="1" dirty="0" smtClean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46100" y="1073180"/>
            <a:ext cx="8864600" cy="3587720"/>
            <a:chOff x="1104900" y="876300"/>
            <a:chExt cx="8064500" cy="32639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104900" y="876300"/>
              <a:ext cx="8064500" cy="32639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" name="Picture 1" descr="Screen Shot 2018-04-24 at 3.36.18 P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599" y="1206501"/>
              <a:ext cx="7602283" cy="2556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759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4467" y="5232550"/>
            <a:ext cx="29972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pl-PL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pl-PL" sz="44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!</a:t>
            </a:r>
            <a:endParaRPr lang="pl-PL" sz="4400" b="1" dirty="0" smtClean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46100" y="1073180"/>
            <a:ext cx="8864600" cy="3587720"/>
            <a:chOff x="1104900" y="876300"/>
            <a:chExt cx="8064500" cy="32639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104900" y="876300"/>
              <a:ext cx="8064500" cy="32639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" name="Picture 1" descr="Screen Shot 2018-04-24 at 3.36.18 P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599" y="1206501"/>
              <a:ext cx="7602283" cy="2556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1219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1952042" y="408531"/>
            <a:ext cx="62502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 LHC signatures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4394" y="1249804"/>
            <a:ext cx="7418369" cy="1039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can be singly produced through  </a:t>
            </a:r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u d </a:t>
            </a:r>
            <a:r>
              <a:rPr lang="en-US" sz="2600" b="1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or pair produced via gluon fusion  </a:t>
            </a:r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g g </a:t>
            </a:r>
            <a:r>
              <a:rPr lang="en-US" sz="2600" b="1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Φ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32201" y="3161765"/>
            <a:ext cx="6002752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2 jets, 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monojet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+ MET</a:t>
            </a:r>
          </a:p>
        </p:txBody>
      </p:sp>
      <p:pic>
        <p:nvPicPr>
          <p:cNvPr id="17" name="Picture 16" descr="Screen Shot 2018-01-30 at 3.25.50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2490602"/>
            <a:ext cx="2222500" cy="1293998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8" name="Right Arrow 17"/>
          <p:cNvSpPr/>
          <p:nvPr/>
        </p:nvSpPr>
        <p:spPr>
          <a:xfrm>
            <a:off x="1392912" y="3396961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393422" y="4019276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52301" y="3803669"/>
            <a:ext cx="6002752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2 jets + MET,   3 jets + MET,   4 jets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88033" y="2487047"/>
            <a:ext cx="7418369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Collider signatures involve:</a:t>
            </a:r>
          </a:p>
        </p:txBody>
      </p:sp>
      <p:pic>
        <p:nvPicPr>
          <p:cNvPr id="7" name="Picture 6" descr="Screen Shot 2018-04-03 at 12.50.31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57" y="4571999"/>
            <a:ext cx="2796782" cy="1028701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1393422" y="5924276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70300" y="5727165"/>
            <a:ext cx="716740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2-jets,  MET  (not necessarily suppressed)</a:t>
            </a:r>
          </a:p>
        </p:txBody>
      </p:sp>
    </p:spTree>
    <p:extLst>
      <p:ext uri="{BB962C8B-B14F-4D97-AF65-F5344CB8AC3E}">
        <p14:creationId xmlns:p14="http://schemas.microsoft.com/office/powerpoint/2010/main" val="1148652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2128093" y="397997"/>
            <a:ext cx="55066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 Dark matter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640" y="1375772"/>
            <a:ext cx="6648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Model 1:   non-thermal DM production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779" y="2641050"/>
            <a:ext cx="7753244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Model 2:   (a)  DM non-thermally produced</a:t>
            </a:r>
          </a:p>
          <a:p>
            <a:pPr>
              <a:lnSpc>
                <a:spcPct val="1200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(b)  DM thermally produced </a:t>
            </a:r>
          </a:p>
        </p:txBody>
      </p:sp>
      <p:pic>
        <p:nvPicPr>
          <p:cNvPr id="2" name="Picture 1" descr="Screen Shot 2018-04-03 at 12.37.19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06" y="4359944"/>
            <a:ext cx="5344204" cy="1728796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3" name="Picture 2" descr="Screen Shot 2018-04-03 at 12.58.57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5" y="4376749"/>
            <a:ext cx="1340965" cy="592328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4" name="Picture 3" descr="Screen Shot 2018-04-03 at 12.57.58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83" y="5924161"/>
            <a:ext cx="1524618" cy="563069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631419" y="5030890"/>
            <a:ext cx="2669305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Observed DM relic abundance for: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44101" y="6146841"/>
            <a:ext cx="266930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DM annihilation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7700" y="1853505"/>
            <a:ext cx="454660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Allahverdi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Dutta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PLB 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02, 019 (2018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) 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64300" y="1323820"/>
            <a:ext cx="2476500" cy="1101879"/>
            <a:chOff x="1866900" y="1676400"/>
            <a:chExt cx="5765800" cy="2565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866900" y="1676400"/>
              <a:ext cx="5765800" cy="25654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08200" y="1968500"/>
              <a:ext cx="5257872" cy="1971239"/>
              <a:chOff x="2108200" y="1968500"/>
              <a:chExt cx="5257872" cy="197123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938796" y="207990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err="1">
                    <a:latin typeface="Arial" pitchFamily="34" charset="0"/>
                    <a:cs typeface="Arial" pitchFamily="34" charset="0"/>
                  </a:rPr>
                  <a:t>χ</a:t>
                </a:r>
                <a:endParaRPr lang="en-US" dirty="0"/>
              </a:p>
            </p:txBody>
          </p:sp>
          <p:pic>
            <p:nvPicPr>
              <p:cNvPr id="18" name="Picture 17" descr="Neutron_dark_decay_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8200" y="1968500"/>
                <a:ext cx="5257872" cy="1971239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6695666" y="2717800"/>
            <a:ext cx="2824144" cy="1143000"/>
            <a:chOff x="1104900" y="876300"/>
            <a:chExt cx="8064500" cy="32639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104900" y="876300"/>
              <a:ext cx="8064500" cy="32639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1" name="Picture 20" descr="Screen Shot 2018-04-24 at 3.36.18 PM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599" y="1206501"/>
              <a:ext cx="7602283" cy="2556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8581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273893" y="321797"/>
            <a:ext cx="95125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 Model 1 – Effective nuclear level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creen Shot 2018-05-19 at 9.28.55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831427"/>
            <a:ext cx="9194800" cy="792656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73586" y="1167080"/>
            <a:ext cx="3644414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Effective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Lagrangian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586" y="2830780"/>
            <a:ext cx="3644414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Dark decay effective term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1686" y="4659580"/>
            <a:ext cx="3644414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Dark decay rate</a:t>
            </a:r>
          </a:p>
        </p:txBody>
      </p:sp>
      <p:pic>
        <p:nvPicPr>
          <p:cNvPr id="9" name="Picture 8" descr="Screen Shot 2018-02-01 at 12.54.34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3432005"/>
            <a:ext cx="5388393" cy="898907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pic>
        <p:nvPicPr>
          <p:cNvPr id="10" name="Picture 9" descr="Screen Shot 2018-02-01 at 12.55.17 A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9" y="5304517"/>
            <a:ext cx="5714800" cy="1051388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pic>
        <p:nvPicPr>
          <p:cNvPr id="11" name="Picture 10" descr="Screen Shot 2018-02-01 at 12.55.37 AM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07" y="5474789"/>
            <a:ext cx="2082099" cy="799647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89275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731093" y="372597"/>
            <a:ext cx="85543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 Particle – nuclear matching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creen Shot 2018-05-19 at 9.28.55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393527"/>
            <a:ext cx="8572500" cy="739009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35486" y="1179780"/>
            <a:ext cx="3644414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Particle level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Lagrangian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creen Shot 2018-02-01 at 2.13.35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48" y="4696309"/>
            <a:ext cx="1449406" cy="826698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pic>
        <p:nvPicPr>
          <p:cNvPr id="10" name="Picture 9" descr="Screen Shot 2018-02-01 at 2.14.15 A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99" y="5851786"/>
            <a:ext cx="3804601" cy="538443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pic>
        <p:nvPicPr>
          <p:cNvPr id="11" name="Picture 10" descr="Screen Shot 2018-05-15 at 12.55.40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883916"/>
            <a:ext cx="8978900" cy="656790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35486" y="2754580"/>
            <a:ext cx="3644414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Nuclear level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Lagrangian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96900" y="4521200"/>
            <a:ext cx="4224448" cy="1879600"/>
            <a:chOff x="1866900" y="1676400"/>
            <a:chExt cx="5765800" cy="25654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866900" y="1676400"/>
              <a:ext cx="5765800" cy="25654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108200" y="1968500"/>
              <a:ext cx="5257872" cy="1971239"/>
              <a:chOff x="2108200" y="1968500"/>
              <a:chExt cx="5257872" cy="197123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938796" y="2079904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err="1">
                    <a:latin typeface="Arial" pitchFamily="34" charset="0"/>
                    <a:cs typeface="Arial" pitchFamily="34" charset="0"/>
                  </a:rPr>
                  <a:t>χ</a:t>
                </a:r>
                <a:endParaRPr lang="en-US" dirty="0"/>
              </a:p>
            </p:txBody>
          </p:sp>
          <p:pic>
            <p:nvPicPr>
              <p:cNvPr id="19" name="Picture 18" descr="Neutron_dark_decay_1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8200" y="1968500"/>
                <a:ext cx="5257872" cy="19712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70591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1062921" y="169076"/>
            <a:ext cx="79608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 Nuclear physics bounds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1200" y="919213"/>
            <a:ext cx="8496300" cy="5621287"/>
          </a:xfrm>
          <a:prstGeom prst="rect">
            <a:avLst/>
          </a:prstGeom>
          <a:solidFill>
            <a:schemeClr val="tx1"/>
          </a:solidFill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pic>
        <p:nvPicPr>
          <p:cNvPr id="2" name="Picture 1" descr="Screen Shot 2018-01-30 at 11.06.28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79" y="2813264"/>
            <a:ext cx="695722" cy="430179"/>
          </a:xfrm>
          <a:prstGeom prst="rect">
            <a:avLst/>
          </a:prstGeom>
        </p:spPr>
      </p:pic>
      <p:pic>
        <p:nvPicPr>
          <p:cNvPr id="19" name="Picture 18" descr="Screen Shot 2018-01-30 at 11.06.36 P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66" y="2781300"/>
            <a:ext cx="819979" cy="471621"/>
          </a:xfrm>
          <a:prstGeom prst="rect">
            <a:avLst/>
          </a:prstGeom>
        </p:spPr>
      </p:pic>
      <p:cxnSp>
        <p:nvCxnSpPr>
          <p:cNvPr id="50" name="Łącznik prosty ze strzałką 36"/>
          <p:cNvCxnSpPr/>
          <p:nvPr/>
        </p:nvCxnSpPr>
        <p:spPr bwMode="auto">
          <a:xfrm>
            <a:off x="2708820" y="5215668"/>
            <a:ext cx="4530180" cy="167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2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Screen Shot 2018-05-14 at 11.32.31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3416300"/>
            <a:ext cx="444500" cy="444500"/>
          </a:xfrm>
          <a:prstGeom prst="rect">
            <a:avLst/>
          </a:prstGeom>
        </p:spPr>
      </p:pic>
      <p:cxnSp>
        <p:nvCxnSpPr>
          <p:cNvPr id="60" name="Łącznik prosty ze strzałką 24"/>
          <p:cNvCxnSpPr/>
          <p:nvPr/>
        </p:nvCxnSpPr>
        <p:spPr bwMode="auto">
          <a:xfrm flipV="1">
            <a:off x="1727200" y="3314700"/>
            <a:ext cx="0" cy="1930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438400" y="1251323"/>
            <a:ext cx="4902200" cy="1568402"/>
            <a:chOff x="1592711" y="1759322"/>
            <a:chExt cx="5811389" cy="1859287"/>
          </a:xfrm>
        </p:grpSpPr>
        <p:sp>
          <p:nvSpPr>
            <p:cNvPr id="15" name="Right Arrow 14"/>
            <p:cNvSpPr/>
            <p:nvPr/>
          </p:nvSpPr>
          <p:spPr>
            <a:xfrm>
              <a:off x="3599392" y="2568221"/>
              <a:ext cx="625096" cy="22226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pic>
          <p:nvPicPr>
            <p:cNvPr id="16" name="Picture 15" descr="220px-Nucleus_drawing.sv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252" y="1785782"/>
              <a:ext cx="1832827" cy="1832827"/>
            </a:xfrm>
            <a:prstGeom prst="rect">
              <a:avLst/>
            </a:prstGeom>
          </p:spPr>
        </p:pic>
        <p:pic>
          <p:nvPicPr>
            <p:cNvPr id="17" name="Picture 16" descr="220px-Nucleus_drawing.sv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711" y="1759322"/>
              <a:ext cx="1832827" cy="1832827"/>
            </a:xfrm>
            <a:prstGeom prst="rect">
              <a:avLst/>
            </a:prstGeom>
          </p:spPr>
        </p:pic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4903726" y="2655330"/>
              <a:ext cx="513108" cy="5131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7" name="Picture 26" descr="Untitl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471" y="2579998"/>
              <a:ext cx="541865" cy="535337"/>
            </a:xfrm>
            <a:prstGeom prst="rect">
              <a:avLst/>
            </a:prstGeom>
          </p:spPr>
        </p:pic>
        <p:pic>
          <p:nvPicPr>
            <p:cNvPr id="31" name="Picture 30" descr="Untitl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233" y="2580535"/>
              <a:ext cx="541865" cy="535337"/>
            </a:xfrm>
            <a:prstGeom prst="rect">
              <a:avLst/>
            </a:prstGeom>
          </p:spPr>
        </p:pic>
        <p:sp>
          <p:nvSpPr>
            <p:cNvPr id="24" name="PoleTekstowe 2"/>
            <p:cNvSpPr txBox="1"/>
            <p:nvPr/>
          </p:nvSpPr>
          <p:spPr>
            <a:xfrm>
              <a:off x="6283592" y="2394332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600" b="1" dirty="0" smtClean="0">
                  <a:solidFill>
                    <a:srgbClr val="002060"/>
                  </a:solidFill>
                  <a:latin typeface="+mj-lt"/>
                </a:rPr>
                <a:t>+</a:t>
              </a:r>
              <a:endParaRPr lang="pl-PL" sz="36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932688" y="2573285"/>
              <a:ext cx="471412" cy="47141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 descr="Screen Shot 2018-05-15 at 1.31.50 A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0" y="4828108"/>
            <a:ext cx="804550" cy="340792"/>
          </a:xfrm>
          <a:prstGeom prst="rect">
            <a:avLst/>
          </a:prstGeom>
        </p:spPr>
      </p:pic>
      <p:cxnSp>
        <p:nvCxnSpPr>
          <p:cNvPr id="86" name="Łącznik prosty ze strzałką 37"/>
          <p:cNvCxnSpPr/>
          <p:nvPr/>
        </p:nvCxnSpPr>
        <p:spPr bwMode="auto">
          <a:xfrm>
            <a:off x="2298700" y="5219700"/>
            <a:ext cx="1524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2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Screen Shot 2018-05-15 at 11.23.54 A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99" y="4858627"/>
            <a:ext cx="2095501" cy="361071"/>
          </a:xfrm>
          <a:prstGeom prst="rect">
            <a:avLst/>
          </a:prstGeom>
        </p:spPr>
      </p:pic>
      <p:pic>
        <p:nvPicPr>
          <p:cNvPr id="7" name="Picture 6" descr="Screen Shot 2018-05-15 at 11.23.58 A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9" y="5520979"/>
            <a:ext cx="1460501" cy="3845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67300" y="5219700"/>
            <a:ext cx="2171700" cy="685800"/>
            <a:chOff x="5232400" y="4127500"/>
            <a:chExt cx="2171700" cy="685800"/>
          </a:xfrm>
        </p:grpSpPr>
        <p:sp>
          <p:nvSpPr>
            <p:cNvPr id="34" name="Dowolny kształt 88"/>
            <p:cNvSpPr/>
            <p:nvPr/>
          </p:nvSpPr>
          <p:spPr bwMode="auto">
            <a:xfrm rot="5400000">
              <a:off x="5124094" y="4400197"/>
              <a:ext cx="647697" cy="127714"/>
            </a:xfrm>
            <a:custGeom>
              <a:avLst/>
              <a:gdLst>
                <a:gd name="connsiteX0" fmla="*/ 0 w 5096539"/>
                <a:gd name="connsiteY0" fmla="*/ 1651591 h 2381693"/>
                <a:gd name="connsiteX1" fmla="*/ 106325 w 5096539"/>
                <a:gd name="connsiteY1" fmla="*/ 1056168 h 2381693"/>
                <a:gd name="connsiteX2" fmla="*/ 163032 w 5096539"/>
                <a:gd name="connsiteY2" fmla="*/ 680484 h 2381693"/>
                <a:gd name="connsiteX3" fmla="*/ 233916 w 5096539"/>
                <a:gd name="connsiteY3" fmla="*/ 361507 h 2381693"/>
                <a:gd name="connsiteX4" fmla="*/ 290623 w 5096539"/>
                <a:gd name="connsiteY4" fmla="*/ 120503 h 2381693"/>
                <a:gd name="connsiteX5" fmla="*/ 290623 w 5096539"/>
                <a:gd name="connsiteY5" fmla="*/ 120503 h 2381693"/>
                <a:gd name="connsiteX6" fmla="*/ 340242 w 5096539"/>
                <a:gd name="connsiteY6" fmla="*/ 28354 h 2381693"/>
                <a:gd name="connsiteX7" fmla="*/ 411125 w 5096539"/>
                <a:gd name="connsiteY7" fmla="*/ 0 h 2381693"/>
                <a:gd name="connsiteX8" fmla="*/ 460744 w 5096539"/>
                <a:gd name="connsiteY8" fmla="*/ 49619 h 2381693"/>
                <a:gd name="connsiteX9" fmla="*/ 524539 w 5096539"/>
                <a:gd name="connsiteY9" fmla="*/ 269358 h 2381693"/>
                <a:gd name="connsiteX10" fmla="*/ 588335 w 5096539"/>
                <a:gd name="connsiteY10" fmla="*/ 602512 h 2381693"/>
                <a:gd name="connsiteX11" fmla="*/ 666307 w 5096539"/>
                <a:gd name="connsiteY11" fmla="*/ 1034903 h 2381693"/>
                <a:gd name="connsiteX12" fmla="*/ 751367 w 5096539"/>
                <a:gd name="connsiteY12" fmla="*/ 1616149 h 2381693"/>
                <a:gd name="connsiteX13" fmla="*/ 800986 w 5096539"/>
                <a:gd name="connsiteY13" fmla="*/ 1857154 h 2381693"/>
                <a:gd name="connsiteX14" fmla="*/ 857693 w 5096539"/>
                <a:gd name="connsiteY14" fmla="*/ 2133600 h 2381693"/>
                <a:gd name="connsiteX15" fmla="*/ 886046 w 5096539"/>
                <a:gd name="connsiteY15" fmla="*/ 2254103 h 2381693"/>
                <a:gd name="connsiteX16" fmla="*/ 886046 w 5096539"/>
                <a:gd name="connsiteY16" fmla="*/ 2254103 h 2381693"/>
                <a:gd name="connsiteX17" fmla="*/ 942753 w 5096539"/>
                <a:gd name="connsiteY17" fmla="*/ 2353340 h 2381693"/>
                <a:gd name="connsiteX18" fmla="*/ 942753 w 5096539"/>
                <a:gd name="connsiteY18" fmla="*/ 2353340 h 2381693"/>
                <a:gd name="connsiteX19" fmla="*/ 1041991 w 5096539"/>
                <a:gd name="connsiteY19" fmla="*/ 2310810 h 2381693"/>
                <a:gd name="connsiteX20" fmla="*/ 1091609 w 5096539"/>
                <a:gd name="connsiteY20" fmla="*/ 2176130 h 2381693"/>
                <a:gd name="connsiteX21" fmla="*/ 1141228 w 5096539"/>
                <a:gd name="connsiteY21" fmla="*/ 1942214 h 2381693"/>
                <a:gd name="connsiteX22" fmla="*/ 1197935 w 5096539"/>
                <a:gd name="connsiteY22" fmla="*/ 1637414 h 2381693"/>
                <a:gd name="connsiteX23" fmla="*/ 1282995 w 5096539"/>
                <a:gd name="connsiteY23" fmla="*/ 1127051 h 2381693"/>
                <a:gd name="connsiteX24" fmla="*/ 1368056 w 5096539"/>
                <a:gd name="connsiteY24" fmla="*/ 666307 h 2381693"/>
                <a:gd name="connsiteX25" fmla="*/ 1410586 w 5096539"/>
                <a:gd name="connsiteY25" fmla="*/ 404037 h 2381693"/>
                <a:gd name="connsiteX26" fmla="*/ 1467293 w 5096539"/>
                <a:gd name="connsiteY26" fmla="*/ 148856 h 2381693"/>
                <a:gd name="connsiteX27" fmla="*/ 1516912 w 5096539"/>
                <a:gd name="connsiteY27" fmla="*/ 49619 h 2381693"/>
                <a:gd name="connsiteX28" fmla="*/ 1516912 w 5096539"/>
                <a:gd name="connsiteY28" fmla="*/ 49619 h 2381693"/>
                <a:gd name="connsiteX29" fmla="*/ 1601972 w 5096539"/>
                <a:gd name="connsiteY29" fmla="*/ 14177 h 2381693"/>
                <a:gd name="connsiteX30" fmla="*/ 1601972 w 5096539"/>
                <a:gd name="connsiteY30" fmla="*/ 14177 h 2381693"/>
                <a:gd name="connsiteX31" fmla="*/ 1679944 w 5096539"/>
                <a:gd name="connsiteY31" fmla="*/ 127591 h 2381693"/>
                <a:gd name="connsiteX32" fmla="*/ 1736651 w 5096539"/>
                <a:gd name="connsiteY32" fmla="*/ 361507 h 2381693"/>
                <a:gd name="connsiteX33" fmla="*/ 1807535 w 5096539"/>
                <a:gd name="connsiteY33" fmla="*/ 737191 h 2381693"/>
                <a:gd name="connsiteX34" fmla="*/ 1850065 w 5096539"/>
                <a:gd name="connsiteY34" fmla="*/ 1112875 h 2381693"/>
                <a:gd name="connsiteX35" fmla="*/ 1899684 w 5096539"/>
                <a:gd name="connsiteY35" fmla="*/ 1346791 h 2381693"/>
                <a:gd name="connsiteX36" fmla="*/ 1963479 w 5096539"/>
                <a:gd name="connsiteY36" fmla="*/ 1665768 h 2381693"/>
                <a:gd name="connsiteX37" fmla="*/ 1991832 w 5096539"/>
                <a:gd name="connsiteY37" fmla="*/ 1850065 h 2381693"/>
                <a:gd name="connsiteX38" fmla="*/ 2020186 w 5096539"/>
                <a:gd name="connsiteY38" fmla="*/ 2055628 h 2381693"/>
                <a:gd name="connsiteX39" fmla="*/ 2048539 w 5096539"/>
                <a:gd name="connsiteY39" fmla="*/ 2169042 h 2381693"/>
                <a:gd name="connsiteX40" fmla="*/ 2105246 w 5096539"/>
                <a:gd name="connsiteY40" fmla="*/ 2296633 h 2381693"/>
                <a:gd name="connsiteX41" fmla="*/ 2140688 w 5096539"/>
                <a:gd name="connsiteY41" fmla="*/ 2367517 h 2381693"/>
                <a:gd name="connsiteX42" fmla="*/ 2204484 w 5096539"/>
                <a:gd name="connsiteY42" fmla="*/ 2381693 h 2381693"/>
                <a:gd name="connsiteX43" fmla="*/ 2268279 w 5096539"/>
                <a:gd name="connsiteY43" fmla="*/ 2218661 h 2381693"/>
                <a:gd name="connsiteX44" fmla="*/ 2324986 w 5096539"/>
                <a:gd name="connsiteY44" fmla="*/ 1970568 h 2381693"/>
                <a:gd name="connsiteX45" fmla="*/ 2402958 w 5096539"/>
                <a:gd name="connsiteY45" fmla="*/ 1580707 h 2381693"/>
                <a:gd name="connsiteX46" fmla="*/ 2459665 w 5096539"/>
                <a:gd name="connsiteY46" fmla="*/ 1290084 h 2381693"/>
                <a:gd name="connsiteX47" fmla="*/ 2516372 w 5096539"/>
                <a:gd name="connsiteY47" fmla="*/ 850605 h 2381693"/>
                <a:gd name="connsiteX48" fmla="*/ 2573079 w 5096539"/>
                <a:gd name="connsiteY48" fmla="*/ 538717 h 2381693"/>
                <a:gd name="connsiteX49" fmla="*/ 2629786 w 5096539"/>
                <a:gd name="connsiteY49" fmla="*/ 241005 h 2381693"/>
                <a:gd name="connsiteX50" fmla="*/ 2714846 w 5096539"/>
                <a:gd name="connsiteY50" fmla="*/ 77972 h 2381693"/>
                <a:gd name="connsiteX51" fmla="*/ 2771553 w 5096539"/>
                <a:gd name="connsiteY51" fmla="*/ 14177 h 2381693"/>
                <a:gd name="connsiteX52" fmla="*/ 2771553 w 5096539"/>
                <a:gd name="connsiteY52" fmla="*/ 14177 h 2381693"/>
                <a:gd name="connsiteX53" fmla="*/ 2856614 w 5096539"/>
                <a:gd name="connsiteY53" fmla="*/ 120503 h 2381693"/>
                <a:gd name="connsiteX54" fmla="*/ 2899144 w 5096539"/>
                <a:gd name="connsiteY54" fmla="*/ 333154 h 2381693"/>
                <a:gd name="connsiteX55" fmla="*/ 2984205 w 5096539"/>
                <a:gd name="connsiteY55" fmla="*/ 723014 h 2381693"/>
                <a:gd name="connsiteX56" fmla="*/ 3026735 w 5096539"/>
                <a:gd name="connsiteY56" fmla="*/ 999461 h 2381693"/>
                <a:gd name="connsiteX57" fmla="*/ 3069265 w 5096539"/>
                <a:gd name="connsiteY57" fmla="*/ 1226289 h 2381693"/>
                <a:gd name="connsiteX58" fmla="*/ 3104707 w 5096539"/>
                <a:gd name="connsiteY58" fmla="*/ 1446028 h 2381693"/>
                <a:gd name="connsiteX59" fmla="*/ 3147237 w 5096539"/>
                <a:gd name="connsiteY59" fmla="*/ 1651591 h 2381693"/>
                <a:gd name="connsiteX60" fmla="*/ 3182679 w 5096539"/>
                <a:gd name="connsiteY60" fmla="*/ 1878419 h 2381693"/>
                <a:gd name="connsiteX61" fmla="*/ 3253563 w 5096539"/>
                <a:gd name="connsiteY61" fmla="*/ 2169042 h 2381693"/>
                <a:gd name="connsiteX62" fmla="*/ 3310270 w 5096539"/>
                <a:gd name="connsiteY62" fmla="*/ 2332075 h 2381693"/>
                <a:gd name="connsiteX63" fmla="*/ 3402418 w 5096539"/>
                <a:gd name="connsiteY63" fmla="*/ 2360428 h 2381693"/>
                <a:gd name="connsiteX64" fmla="*/ 3487479 w 5096539"/>
                <a:gd name="connsiteY64" fmla="*/ 2161954 h 2381693"/>
                <a:gd name="connsiteX65" fmla="*/ 3551274 w 5096539"/>
                <a:gd name="connsiteY65" fmla="*/ 1807535 h 2381693"/>
                <a:gd name="connsiteX66" fmla="*/ 3636335 w 5096539"/>
                <a:gd name="connsiteY66" fmla="*/ 1332614 h 2381693"/>
                <a:gd name="connsiteX67" fmla="*/ 3700130 w 5096539"/>
                <a:gd name="connsiteY67" fmla="*/ 956930 h 2381693"/>
                <a:gd name="connsiteX68" fmla="*/ 3749749 w 5096539"/>
                <a:gd name="connsiteY68" fmla="*/ 666307 h 2381693"/>
                <a:gd name="connsiteX69" fmla="*/ 3799367 w 5096539"/>
                <a:gd name="connsiteY69" fmla="*/ 404037 h 2381693"/>
                <a:gd name="connsiteX70" fmla="*/ 3841898 w 5096539"/>
                <a:gd name="connsiteY70" fmla="*/ 177210 h 2381693"/>
                <a:gd name="connsiteX71" fmla="*/ 3912781 w 5096539"/>
                <a:gd name="connsiteY71" fmla="*/ 28354 h 2381693"/>
                <a:gd name="connsiteX72" fmla="*/ 3976577 w 5096539"/>
                <a:gd name="connsiteY72" fmla="*/ 7089 h 2381693"/>
                <a:gd name="connsiteX73" fmla="*/ 4040372 w 5096539"/>
                <a:gd name="connsiteY73" fmla="*/ 85061 h 2381693"/>
                <a:gd name="connsiteX74" fmla="*/ 4082902 w 5096539"/>
                <a:gd name="connsiteY74" fmla="*/ 226828 h 2381693"/>
                <a:gd name="connsiteX75" fmla="*/ 4139609 w 5096539"/>
                <a:gd name="connsiteY75" fmla="*/ 404037 h 2381693"/>
                <a:gd name="connsiteX76" fmla="*/ 4167963 w 5096539"/>
                <a:gd name="connsiteY76" fmla="*/ 680484 h 2381693"/>
                <a:gd name="connsiteX77" fmla="*/ 4217581 w 5096539"/>
                <a:gd name="connsiteY77" fmla="*/ 878958 h 2381693"/>
                <a:gd name="connsiteX78" fmla="*/ 4245935 w 5096539"/>
                <a:gd name="connsiteY78" fmla="*/ 1034903 h 2381693"/>
                <a:gd name="connsiteX79" fmla="*/ 4302642 w 5096539"/>
                <a:gd name="connsiteY79" fmla="*/ 1098698 h 2381693"/>
                <a:gd name="connsiteX80" fmla="*/ 4416056 w 5096539"/>
                <a:gd name="connsiteY80" fmla="*/ 1134140 h 2381693"/>
                <a:gd name="connsiteX81" fmla="*/ 4522381 w 5096539"/>
                <a:gd name="connsiteY81" fmla="*/ 1141228 h 2381693"/>
                <a:gd name="connsiteX82" fmla="*/ 4671237 w 5096539"/>
                <a:gd name="connsiteY82" fmla="*/ 1141228 h 2381693"/>
                <a:gd name="connsiteX83" fmla="*/ 4805916 w 5096539"/>
                <a:gd name="connsiteY83" fmla="*/ 1134140 h 2381693"/>
                <a:gd name="connsiteX84" fmla="*/ 4912242 w 5096539"/>
                <a:gd name="connsiteY84" fmla="*/ 1134140 h 2381693"/>
                <a:gd name="connsiteX85" fmla="*/ 5096539 w 5096539"/>
                <a:gd name="connsiteY85" fmla="*/ 1127051 h 23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096539" h="2381693">
                  <a:moveTo>
                    <a:pt x="0" y="1651591"/>
                  </a:moveTo>
                  <a:lnTo>
                    <a:pt x="106325" y="1056168"/>
                  </a:lnTo>
                  <a:lnTo>
                    <a:pt x="163032" y="680484"/>
                  </a:lnTo>
                  <a:lnTo>
                    <a:pt x="233916" y="361507"/>
                  </a:lnTo>
                  <a:lnTo>
                    <a:pt x="290623" y="120503"/>
                  </a:lnTo>
                  <a:lnTo>
                    <a:pt x="290623" y="120503"/>
                  </a:lnTo>
                  <a:lnTo>
                    <a:pt x="340242" y="28354"/>
                  </a:lnTo>
                  <a:lnTo>
                    <a:pt x="411125" y="0"/>
                  </a:lnTo>
                  <a:lnTo>
                    <a:pt x="460744" y="49619"/>
                  </a:lnTo>
                  <a:lnTo>
                    <a:pt x="524539" y="269358"/>
                  </a:lnTo>
                  <a:lnTo>
                    <a:pt x="588335" y="602512"/>
                  </a:lnTo>
                  <a:lnTo>
                    <a:pt x="666307" y="1034903"/>
                  </a:lnTo>
                  <a:lnTo>
                    <a:pt x="751367" y="1616149"/>
                  </a:lnTo>
                  <a:lnTo>
                    <a:pt x="800986" y="1857154"/>
                  </a:lnTo>
                  <a:lnTo>
                    <a:pt x="857693" y="2133600"/>
                  </a:lnTo>
                  <a:lnTo>
                    <a:pt x="886046" y="2254103"/>
                  </a:lnTo>
                  <a:lnTo>
                    <a:pt x="886046" y="2254103"/>
                  </a:lnTo>
                  <a:lnTo>
                    <a:pt x="942753" y="2353340"/>
                  </a:lnTo>
                  <a:lnTo>
                    <a:pt x="942753" y="2353340"/>
                  </a:lnTo>
                  <a:lnTo>
                    <a:pt x="1041991" y="2310810"/>
                  </a:lnTo>
                  <a:lnTo>
                    <a:pt x="1091609" y="2176130"/>
                  </a:lnTo>
                  <a:lnTo>
                    <a:pt x="1141228" y="1942214"/>
                  </a:lnTo>
                  <a:lnTo>
                    <a:pt x="1197935" y="1637414"/>
                  </a:lnTo>
                  <a:lnTo>
                    <a:pt x="1282995" y="1127051"/>
                  </a:lnTo>
                  <a:lnTo>
                    <a:pt x="1368056" y="666307"/>
                  </a:lnTo>
                  <a:lnTo>
                    <a:pt x="1410586" y="404037"/>
                  </a:lnTo>
                  <a:lnTo>
                    <a:pt x="1467293" y="148856"/>
                  </a:lnTo>
                  <a:lnTo>
                    <a:pt x="1516912" y="49619"/>
                  </a:lnTo>
                  <a:lnTo>
                    <a:pt x="1516912" y="49619"/>
                  </a:lnTo>
                  <a:lnTo>
                    <a:pt x="1601972" y="14177"/>
                  </a:lnTo>
                  <a:lnTo>
                    <a:pt x="1601972" y="14177"/>
                  </a:lnTo>
                  <a:lnTo>
                    <a:pt x="1679944" y="127591"/>
                  </a:lnTo>
                  <a:lnTo>
                    <a:pt x="1736651" y="361507"/>
                  </a:lnTo>
                  <a:lnTo>
                    <a:pt x="1807535" y="737191"/>
                  </a:lnTo>
                  <a:lnTo>
                    <a:pt x="1850065" y="1112875"/>
                  </a:lnTo>
                  <a:lnTo>
                    <a:pt x="1899684" y="1346791"/>
                  </a:lnTo>
                  <a:lnTo>
                    <a:pt x="1963479" y="1665768"/>
                  </a:lnTo>
                  <a:lnTo>
                    <a:pt x="1991832" y="1850065"/>
                  </a:lnTo>
                  <a:lnTo>
                    <a:pt x="2020186" y="2055628"/>
                  </a:lnTo>
                  <a:lnTo>
                    <a:pt x="2048539" y="2169042"/>
                  </a:lnTo>
                  <a:lnTo>
                    <a:pt x="2105246" y="2296633"/>
                  </a:lnTo>
                  <a:lnTo>
                    <a:pt x="2140688" y="2367517"/>
                  </a:lnTo>
                  <a:lnTo>
                    <a:pt x="2204484" y="2381693"/>
                  </a:lnTo>
                  <a:lnTo>
                    <a:pt x="2268279" y="2218661"/>
                  </a:lnTo>
                  <a:lnTo>
                    <a:pt x="2324986" y="1970568"/>
                  </a:lnTo>
                  <a:lnTo>
                    <a:pt x="2402958" y="1580707"/>
                  </a:lnTo>
                  <a:lnTo>
                    <a:pt x="2459665" y="1290084"/>
                  </a:lnTo>
                  <a:lnTo>
                    <a:pt x="2516372" y="850605"/>
                  </a:lnTo>
                  <a:lnTo>
                    <a:pt x="2573079" y="538717"/>
                  </a:lnTo>
                  <a:lnTo>
                    <a:pt x="2629786" y="241005"/>
                  </a:lnTo>
                  <a:lnTo>
                    <a:pt x="2714846" y="77972"/>
                  </a:lnTo>
                  <a:lnTo>
                    <a:pt x="2771553" y="14177"/>
                  </a:lnTo>
                  <a:lnTo>
                    <a:pt x="2771553" y="14177"/>
                  </a:lnTo>
                  <a:lnTo>
                    <a:pt x="2856614" y="120503"/>
                  </a:lnTo>
                  <a:lnTo>
                    <a:pt x="2899144" y="333154"/>
                  </a:lnTo>
                  <a:lnTo>
                    <a:pt x="2984205" y="723014"/>
                  </a:lnTo>
                  <a:lnTo>
                    <a:pt x="3026735" y="999461"/>
                  </a:lnTo>
                  <a:lnTo>
                    <a:pt x="3069265" y="1226289"/>
                  </a:lnTo>
                  <a:lnTo>
                    <a:pt x="3104707" y="1446028"/>
                  </a:lnTo>
                  <a:lnTo>
                    <a:pt x="3147237" y="1651591"/>
                  </a:lnTo>
                  <a:lnTo>
                    <a:pt x="3182679" y="1878419"/>
                  </a:lnTo>
                  <a:lnTo>
                    <a:pt x="3253563" y="2169042"/>
                  </a:lnTo>
                  <a:lnTo>
                    <a:pt x="3310270" y="2332075"/>
                  </a:lnTo>
                  <a:lnTo>
                    <a:pt x="3402418" y="2360428"/>
                  </a:lnTo>
                  <a:lnTo>
                    <a:pt x="3487479" y="2161954"/>
                  </a:lnTo>
                  <a:lnTo>
                    <a:pt x="3551274" y="1807535"/>
                  </a:lnTo>
                  <a:lnTo>
                    <a:pt x="3636335" y="1332614"/>
                  </a:lnTo>
                  <a:lnTo>
                    <a:pt x="3700130" y="956930"/>
                  </a:lnTo>
                  <a:lnTo>
                    <a:pt x="3749749" y="666307"/>
                  </a:lnTo>
                  <a:lnTo>
                    <a:pt x="3799367" y="404037"/>
                  </a:lnTo>
                  <a:lnTo>
                    <a:pt x="3841898" y="177210"/>
                  </a:lnTo>
                  <a:lnTo>
                    <a:pt x="3912781" y="28354"/>
                  </a:lnTo>
                  <a:lnTo>
                    <a:pt x="3976577" y="7089"/>
                  </a:lnTo>
                  <a:lnTo>
                    <a:pt x="4040372" y="85061"/>
                  </a:lnTo>
                  <a:lnTo>
                    <a:pt x="4082902" y="226828"/>
                  </a:lnTo>
                  <a:lnTo>
                    <a:pt x="4139609" y="404037"/>
                  </a:lnTo>
                  <a:lnTo>
                    <a:pt x="4167963" y="680484"/>
                  </a:lnTo>
                  <a:lnTo>
                    <a:pt x="4217581" y="878958"/>
                  </a:lnTo>
                  <a:lnTo>
                    <a:pt x="4245935" y="1034903"/>
                  </a:lnTo>
                  <a:lnTo>
                    <a:pt x="4302642" y="1098698"/>
                  </a:lnTo>
                  <a:lnTo>
                    <a:pt x="4416056" y="1134140"/>
                  </a:lnTo>
                  <a:lnTo>
                    <a:pt x="4522381" y="1141228"/>
                  </a:lnTo>
                  <a:lnTo>
                    <a:pt x="4671237" y="1141228"/>
                  </a:lnTo>
                  <a:lnTo>
                    <a:pt x="4805916" y="1134140"/>
                  </a:lnTo>
                  <a:lnTo>
                    <a:pt x="4912242" y="1134140"/>
                  </a:lnTo>
                  <a:lnTo>
                    <a:pt x="5096539" y="1127051"/>
                  </a:lnTo>
                </a:path>
              </a:pathLst>
            </a:custGeom>
            <a:noFill/>
            <a:ln w="44450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" name="Łącznik prosty ze strzałką 37"/>
            <p:cNvCxnSpPr/>
            <p:nvPr/>
          </p:nvCxnSpPr>
          <p:spPr bwMode="auto">
            <a:xfrm>
              <a:off x="5232400" y="4127500"/>
              <a:ext cx="2171700" cy="127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Łącznik prosty ze strzałką 37"/>
            <p:cNvCxnSpPr/>
            <p:nvPr/>
          </p:nvCxnSpPr>
          <p:spPr bwMode="auto">
            <a:xfrm>
              <a:off x="5232400" y="4800600"/>
              <a:ext cx="2171700" cy="127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2" name="Picture 11" descr="Screen Shot 2018-05-15 at 11.28.07 AM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460931"/>
            <a:ext cx="317500" cy="3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77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11200" y="919213"/>
            <a:ext cx="8496300" cy="5621287"/>
          </a:xfrm>
          <a:prstGeom prst="rect">
            <a:avLst/>
          </a:prstGeom>
          <a:solidFill>
            <a:schemeClr val="tx1"/>
          </a:solidFill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pic>
        <p:nvPicPr>
          <p:cNvPr id="2" name="Picture 1" descr="Screen Shot 2018-01-30 at 11.06.28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79" y="2813264"/>
            <a:ext cx="695722" cy="430179"/>
          </a:xfrm>
          <a:prstGeom prst="rect">
            <a:avLst/>
          </a:prstGeom>
        </p:spPr>
      </p:pic>
      <p:pic>
        <p:nvPicPr>
          <p:cNvPr id="19" name="Picture 18" descr="Screen Shot 2018-01-30 at 11.06.36 P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66" y="2781300"/>
            <a:ext cx="819979" cy="471621"/>
          </a:xfrm>
          <a:prstGeom prst="rect">
            <a:avLst/>
          </a:prstGeom>
        </p:spPr>
      </p:pic>
      <p:cxnSp>
        <p:nvCxnSpPr>
          <p:cNvPr id="50" name="Łącznik prosty ze strzałką 36"/>
          <p:cNvCxnSpPr/>
          <p:nvPr/>
        </p:nvCxnSpPr>
        <p:spPr bwMode="auto">
          <a:xfrm>
            <a:off x="2708820" y="5215668"/>
            <a:ext cx="4530180" cy="167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2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Screen Shot 2018-05-14 at 11.32.31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3416300"/>
            <a:ext cx="444500" cy="444500"/>
          </a:xfrm>
          <a:prstGeom prst="rect">
            <a:avLst/>
          </a:prstGeom>
        </p:spPr>
      </p:pic>
      <p:cxnSp>
        <p:nvCxnSpPr>
          <p:cNvPr id="60" name="Łącznik prosty ze strzałką 24"/>
          <p:cNvCxnSpPr/>
          <p:nvPr/>
        </p:nvCxnSpPr>
        <p:spPr bwMode="auto">
          <a:xfrm flipV="1">
            <a:off x="1727200" y="3314700"/>
            <a:ext cx="0" cy="1930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438400" y="1251323"/>
            <a:ext cx="4902200" cy="1568402"/>
            <a:chOff x="1592711" y="1759322"/>
            <a:chExt cx="5811389" cy="1859287"/>
          </a:xfrm>
        </p:grpSpPr>
        <p:sp>
          <p:nvSpPr>
            <p:cNvPr id="15" name="Right Arrow 14"/>
            <p:cNvSpPr/>
            <p:nvPr/>
          </p:nvSpPr>
          <p:spPr>
            <a:xfrm>
              <a:off x="3599392" y="2568221"/>
              <a:ext cx="625096" cy="22226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pic>
          <p:nvPicPr>
            <p:cNvPr id="16" name="Picture 15" descr="220px-Nucleus_drawing.sv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252" y="1785782"/>
              <a:ext cx="1832827" cy="1832827"/>
            </a:xfrm>
            <a:prstGeom prst="rect">
              <a:avLst/>
            </a:prstGeom>
          </p:spPr>
        </p:pic>
        <p:pic>
          <p:nvPicPr>
            <p:cNvPr id="17" name="Picture 16" descr="220px-Nucleus_drawing.sv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711" y="1759322"/>
              <a:ext cx="1832827" cy="1832827"/>
            </a:xfrm>
            <a:prstGeom prst="rect">
              <a:avLst/>
            </a:prstGeom>
          </p:spPr>
        </p:pic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4903726" y="2655330"/>
              <a:ext cx="513108" cy="5131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7" name="Picture 26" descr="Untitl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471" y="2579998"/>
              <a:ext cx="541865" cy="535337"/>
            </a:xfrm>
            <a:prstGeom prst="rect">
              <a:avLst/>
            </a:prstGeom>
          </p:spPr>
        </p:pic>
        <p:pic>
          <p:nvPicPr>
            <p:cNvPr id="31" name="Picture 30" descr="Untitl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233" y="2580535"/>
              <a:ext cx="541865" cy="535337"/>
            </a:xfrm>
            <a:prstGeom prst="rect">
              <a:avLst/>
            </a:prstGeom>
          </p:spPr>
        </p:pic>
        <p:sp>
          <p:nvSpPr>
            <p:cNvPr id="24" name="PoleTekstowe 2"/>
            <p:cNvSpPr txBox="1"/>
            <p:nvPr/>
          </p:nvSpPr>
          <p:spPr>
            <a:xfrm>
              <a:off x="6283592" y="2394332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600" b="1" dirty="0" smtClean="0">
                  <a:solidFill>
                    <a:srgbClr val="002060"/>
                  </a:solidFill>
                  <a:latin typeface="+mj-lt"/>
                </a:rPr>
                <a:t>+</a:t>
              </a:r>
              <a:endParaRPr lang="pl-PL" sz="36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932688" y="2573285"/>
              <a:ext cx="471412" cy="47141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Screen Shot 2018-05-15 at 1.24.48 A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1" y="4073694"/>
            <a:ext cx="482599" cy="320505"/>
          </a:xfrm>
          <a:prstGeom prst="rect">
            <a:avLst/>
          </a:prstGeom>
        </p:spPr>
      </p:pic>
      <p:pic>
        <p:nvPicPr>
          <p:cNvPr id="66" name="Picture 65" descr="Screen Shot 2018-05-15 at 1.31.55 A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89" y="3524427"/>
            <a:ext cx="2146711" cy="310972"/>
          </a:xfrm>
          <a:prstGeom prst="rect">
            <a:avLst/>
          </a:prstGeom>
        </p:spPr>
      </p:pic>
      <p:pic>
        <p:nvPicPr>
          <p:cNvPr id="67" name="Picture 66" descr="Screen Shot 2018-05-15 at 1.31.50 A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0" y="4828108"/>
            <a:ext cx="804550" cy="340792"/>
          </a:xfrm>
          <a:prstGeom prst="rect">
            <a:avLst/>
          </a:prstGeom>
        </p:spPr>
      </p:pic>
      <p:pic>
        <p:nvPicPr>
          <p:cNvPr id="68" name="Picture 67" descr="Screen Shot 2018-05-15 at 1.33.05 AM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99" y="4180195"/>
            <a:ext cx="1460501" cy="315603"/>
          </a:xfrm>
          <a:prstGeom prst="rect">
            <a:avLst/>
          </a:prstGeom>
        </p:spPr>
      </p:pic>
      <p:pic>
        <p:nvPicPr>
          <p:cNvPr id="69" name="Picture 68" descr="Screen Shot 2018-05-15 at 1.34.02 AM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16" y="4711700"/>
            <a:ext cx="575938" cy="342900"/>
          </a:xfrm>
          <a:prstGeom prst="rect">
            <a:avLst/>
          </a:prstGeom>
        </p:spPr>
      </p:pic>
      <p:pic>
        <p:nvPicPr>
          <p:cNvPr id="79" name="Picture 78" descr="Screen Shot 2018-05-15 at 1.23.43 AM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4526123"/>
            <a:ext cx="139700" cy="721311"/>
          </a:xfrm>
          <a:prstGeom prst="rect">
            <a:avLst/>
          </a:prstGeom>
        </p:spPr>
      </p:pic>
      <p:cxnSp>
        <p:nvCxnSpPr>
          <p:cNvPr id="86" name="Łącznik prosty ze strzałką 37"/>
          <p:cNvCxnSpPr/>
          <p:nvPr/>
        </p:nvCxnSpPr>
        <p:spPr bwMode="auto">
          <a:xfrm>
            <a:off x="2298700" y="5219700"/>
            <a:ext cx="1524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2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 descr="Screen Shot 2018-05-15 at 1.23.43 AM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3808704"/>
            <a:ext cx="152400" cy="786884"/>
          </a:xfrm>
          <a:prstGeom prst="rect">
            <a:avLst/>
          </a:prstGeom>
        </p:spPr>
      </p:pic>
      <p:sp>
        <p:nvSpPr>
          <p:cNvPr id="114" name="Dowolny kształt 88"/>
          <p:cNvSpPr/>
          <p:nvPr/>
        </p:nvSpPr>
        <p:spPr bwMode="auto">
          <a:xfrm rot="5400000">
            <a:off x="4971694" y="4146197"/>
            <a:ext cx="647697" cy="127714"/>
          </a:xfrm>
          <a:custGeom>
            <a:avLst/>
            <a:gdLst>
              <a:gd name="connsiteX0" fmla="*/ 0 w 5096539"/>
              <a:gd name="connsiteY0" fmla="*/ 1651591 h 2381693"/>
              <a:gd name="connsiteX1" fmla="*/ 106325 w 5096539"/>
              <a:gd name="connsiteY1" fmla="*/ 1056168 h 2381693"/>
              <a:gd name="connsiteX2" fmla="*/ 163032 w 5096539"/>
              <a:gd name="connsiteY2" fmla="*/ 680484 h 2381693"/>
              <a:gd name="connsiteX3" fmla="*/ 233916 w 5096539"/>
              <a:gd name="connsiteY3" fmla="*/ 361507 h 2381693"/>
              <a:gd name="connsiteX4" fmla="*/ 290623 w 5096539"/>
              <a:gd name="connsiteY4" fmla="*/ 120503 h 2381693"/>
              <a:gd name="connsiteX5" fmla="*/ 290623 w 5096539"/>
              <a:gd name="connsiteY5" fmla="*/ 120503 h 2381693"/>
              <a:gd name="connsiteX6" fmla="*/ 340242 w 5096539"/>
              <a:gd name="connsiteY6" fmla="*/ 28354 h 2381693"/>
              <a:gd name="connsiteX7" fmla="*/ 411125 w 5096539"/>
              <a:gd name="connsiteY7" fmla="*/ 0 h 2381693"/>
              <a:gd name="connsiteX8" fmla="*/ 460744 w 5096539"/>
              <a:gd name="connsiteY8" fmla="*/ 49619 h 2381693"/>
              <a:gd name="connsiteX9" fmla="*/ 524539 w 5096539"/>
              <a:gd name="connsiteY9" fmla="*/ 269358 h 2381693"/>
              <a:gd name="connsiteX10" fmla="*/ 588335 w 5096539"/>
              <a:gd name="connsiteY10" fmla="*/ 602512 h 2381693"/>
              <a:gd name="connsiteX11" fmla="*/ 666307 w 5096539"/>
              <a:gd name="connsiteY11" fmla="*/ 1034903 h 2381693"/>
              <a:gd name="connsiteX12" fmla="*/ 751367 w 5096539"/>
              <a:gd name="connsiteY12" fmla="*/ 1616149 h 2381693"/>
              <a:gd name="connsiteX13" fmla="*/ 800986 w 5096539"/>
              <a:gd name="connsiteY13" fmla="*/ 1857154 h 2381693"/>
              <a:gd name="connsiteX14" fmla="*/ 857693 w 5096539"/>
              <a:gd name="connsiteY14" fmla="*/ 2133600 h 2381693"/>
              <a:gd name="connsiteX15" fmla="*/ 886046 w 5096539"/>
              <a:gd name="connsiteY15" fmla="*/ 2254103 h 2381693"/>
              <a:gd name="connsiteX16" fmla="*/ 886046 w 5096539"/>
              <a:gd name="connsiteY16" fmla="*/ 2254103 h 2381693"/>
              <a:gd name="connsiteX17" fmla="*/ 942753 w 5096539"/>
              <a:gd name="connsiteY17" fmla="*/ 2353340 h 2381693"/>
              <a:gd name="connsiteX18" fmla="*/ 942753 w 5096539"/>
              <a:gd name="connsiteY18" fmla="*/ 2353340 h 2381693"/>
              <a:gd name="connsiteX19" fmla="*/ 1041991 w 5096539"/>
              <a:gd name="connsiteY19" fmla="*/ 2310810 h 2381693"/>
              <a:gd name="connsiteX20" fmla="*/ 1091609 w 5096539"/>
              <a:gd name="connsiteY20" fmla="*/ 2176130 h 2381693"/>
              <a:gd name="connsiteX21" fmla="*/ 1141228 w 5096539"/>
              <a:gd name="connsiteY21" fmla="*/ 1942214 h 2381693"/>
              <a:gd name="connsiteX22" fmla="*/ 1197935 w 5096539"/>
              <a:gd name="connsiteY22" fmla="*/ 1637414 h 2381693"/>
              <a:gd name="connsiteX23" fmla="*/ 1282995 w 5096539"/>
              <a:gd name="connsiteY23" fmla="*/ 1127051 h 2381693"/>
              <a:gd name="connsiteX24" fmla="*/ 1368056 w 5096539"/>
              <a:gd name="connsiteY24" fmla="*/ 666307 h 2381693"/>
              <a:gd name="connsiteX25" fmla="*/ 1410586 w 5096539"/>
              <a:gd name="connsiteY25" fmla="*/ 404037 h 2381693"/>
              <a:gd name="connsiteX26" fmla="*/ 1467293 w 5096539"/>
              <a:gd name="connsiteY26" fmla="*/ 148856 h 2381693"/>
              <a:gd name="connsiteX27" fmla="*/ 1516912 w 5096539"/>
              <a:gd name="connsiteY27" fmla="*/ 49619 h 2381693"/>
              <a:gd name="connsiteX28" fmla="*/ 1516912 w 5096539"/>
              <a:gd name="connsiteY28" fmla="*/ 49619 h 2381693"/>
              <a:gd name="connsiteX29" fmla="*/ 1601972 w 5096539"/>
              <a:gd name="connsiteY29" fmla="*/ 14177 h 2381693"/>
              <a:gd name="connsiteX30" fmla="*/ 1601972 w 5096539"/>
              <a:gd name="connsiteY30" fmla="*/ 14177 h 2381693"/>
              <a:gd name="connsiteX31" fmla="*/ 1679944 w 5096539"/>
              <a:gd name="connsiteY31" fmla="*/ 127591 h 2381693"/>
              <a:gd name="connsiteX32" fmla="*/ 1736651 w 5096539"/>
              <a:gd name="connsiteY32" fmla="*/ 361507 h 2381693"/>
              <a:gd name="connsiteX33" fmla="*/ 1807535 w 5096539"/>
              <a:gd name="connsiteY33" fmla="*/ 737191 h 2381693"/>
              <a:gd name="connsiteX34" fmla="*/ 1850065 w 5096539"/>
              <a:gd name="connsiteY34" fmla="*/ 1112875 h 2381693"/>
              <a:gd name="connsiteX35" fmla="*/ 1899684 w 5096539"/>
              <a:gd name="connsiteY35" fmla="*/ 1346791 h 2381693"/>
              <a:gd name="connsiteX36" fmla="*/ 1963479 w 5096539"/>
              <a:gd name="connsiteY36" fmla="*/ 1665768 h 2381693"/>
              <a:gd name="connsiteX37" fmla="*/ 1991832 w 5096539"/>
              <a:gd name="connsiteY37" fmla="*/ 1850065 h 2381693"/>
              <a:gd name="connsiteX38" fmla="*/ 2020186 w 5096539"/>
              <a:gd name="connsiteY38" fmla="*/ 2055628 h 2381693"/>
              <a:gd name="connsiteX39" fmla="*/ 2048539 w 5096539"/>
              <a:gd name="connsiteY39" fmla="*/ 2169042 h 2381693"/>
              <a:gd name="connsiteX40" fmla="*/ 2105246 w 5096539"/>
              <a:gd name="connsiteY40" fmla="*/ 2296633 h 2381693"/>
              <a:gd name="connsiteX41" fmla="*/ 2140688 w 5096539"/>
              <a:gd name="connsiteY41" fmla="*/ 2367517 h 2381693"/>
              <a:gd name="connsiteX42" fmla="*/ 2204484 w 5096539"/>
              <a:gd name="connsiteY42" fmla="*/ 2381693 h 2381693"/>
              <a:gd name="connsiteX43" fmla="*/ 2268279 w 5096539"/>
              <a:gd name="connsiteY43" fmla="*/ 2218661 h 2381693"/>
              <a:gd name="connsiteX44" fmla="*/ 2324986 w 5096539"/>
              <a:gd name="connsiteY44" fmla="*/ 1970568 h 2381693"/>
              <a:gd name="connsiteX45" fmla="*/ 2402958 w 5096539"/>
              <a:gd name="connsiteY45" fmla="*/ 1580707 h 2381693"/>
              <a:gd name="connsiteX46" fmla="*/ 2459665 w 5096539"/>
              <a:gd name="connsiteY46" fmla="*/ 1290084 h 2381693"/>
              <a:gd name="connsiteX47" fmla="*/ 2516372 w 5096539"/>
              <a:gd name="connsiteY47" fmla="*/ 850605 h 2381693"/>
              <a:gd name="connsiteX48" fmla="*/ 2573079 w 5096539"/>
              <a:gd name="connsiteY48" fmla="*/ 538717 h 2381693"/>
              <a:gd name="connsiteX49" fmla="*/ 2629786 w 5096539"/>
              <a:gd name="connsiteY49" fmla="*/ 241005 h 2381693"/>
              <a:gd name="connsiteX50" fmla="*/ 2714846 w 5096539"/>
              <a:gd name="connsiteY50" fmla="*/ 77972 h 2381693"/>
              <a:gd name="connsiteX51" fmla="*/ 2771553 w 5096539"/>
              <a:gd name="connsiteY51" fmla="*/ 14177 h 2381693"/>
              <a:gd name="connsiteX52" fmla="*/ 2771553 w 5096539"/>
              <a:gd name="connsiteY52" fmla="*/ 14177 h 2381693"/>
              <a:gd name="connsiteX53" fmla="*/ 2856614 w 5096539"/>
              <a:gd name="connsiteY53" fmla="*/ 120503 h 2381693"/>
              <a:gd name="connsiteX54" fmla="*/ 2899144 w 5096539"/>
              <a:gd name="connsiteY54" fmla="*/ 333154 h 2381693"/>
              <a:gd name="connsiteX55" fmla="*/ 2984205 w 5096539"/>
              <a:gd name="connsiteY55" fmla="*/ 723014 h 2381693"/>
              <a:gd name="connsiteX56" fmla="*/ 3026735 w 5096539"/>
              <a:gd name="connsiteY56" fmla="*/ 999461 h 2381693"/>
              <a:gd name="connsiteX57" fmla="*/ 3069265 w 5096539"/>
              <a:gd name="connsiteY57" fmla="*/ 1226289 h 2381693"/>
              <a:gd name="connsiteX58" fmla="*/ 3104707 w 5096539"/>
              <a:gd name="connsiteY58" fmla="*/ 1446028 h 2381693"/>
              <a:gd name="connsiteX59" fmla="*/ 3147237 w 5096539"/>
              <a:gd name="connsiteY59" fmla="*/ 1651591 h 2381693"/>
              <a:gd name="connsiteX60" fmla="*/ 3182679 w 5096539"/>
              <a:gd name="connsiteY60" fmla="*/ 1878419 h 2381693"/>
              <a:gd name="connsiteX61" fmla="*/ 3253563 w 5096539"/>
              <a:gd name="connsiteY61" fmla="*/ 2169042 h 2381693"/>
              <a:gd name="connsiteX62" fmla="*/ 3310270 w 5096539"/>
              <a:gd name="connsiteY62" fmla="*/ 2332075 h 2381693"/>
              <a:gd name="connsiteX63" fmla="*/ 3402418 w 5096539"/>
              <a:gd name="connsiteY63" fmla="*/ 2360428 h 2381693"/>
              <a:gd name="connsiteX64" fmla="*/ 3487479 w 5096539"/>
              <a:gd name="connsiteY64" fmla="*/ 2161954 h 2381693"/>
              <a:gd name="connsiteX65" fmla="*/ 3551274 w 5096539"/>
              <a:gd name="connsiteY65" fmla="*/ 1807535 h 2381693"/>
              <a:gd name="connsiteX66" fmla="*/ 3636335 w 5096539"/>
              <a:gd name="connsiteY66" fmla="*/ 1332614 h 2381693"/>
              <a:gd name="connsiteX67" fmla="*/ 3700130 w 5096539"/>
              <a:gd name="connsiteY67" fmla="*/ 956930 h 2381693"/>
              <a:gd name="connsiteX68" fmla="*/ 3749749 w 5096539"/>
              <a:gd name="connsiteY68" fmla="*/ 666307 h 2381693"/>
              <a:gd name="connsiteX69" fmla="*/ 3799367 w 5096539"/>
              <a:gd name="connsiteY69" fmla="*/ 404037 h 2381693"/>
              <a:gd name="connsiteX70" fmla="*/ 3841898 w 5096539"/>
              <a:gd name="connsiteY70" fmla="*/ 177210 h 2381693"/>
              <a:gd name="connsiteX71" fmla="*/ 3912781 w 5096539"/>
              <a:gd name="connsiteY71" fmla="*/ 28354 h 2381693"/>
              <a:gd name="connsiteX72" fmla="*/ 3976577 w 5096539"/>
              <a:gd name="connsiteY72" fmla="*/ 7089 h 2381693"/>
              <a:gd name="connsiteX73" fmla="*/ 4040372 w 5096539"/>
              <a:gd name="connsiteY73" fmla="*/ 85061 h 2381693"/>
              <a:gd name="connsiteX74" fmla="*/ 4082902 w 5096539"/>
              <a:gd name="connsiteY74" fmla="*/ 226828 h 2381693"/>
              <a:gd name="connsiteX75" fmla="*/ 4139609 w 5096539"/>
              <a:gd name="connsiteY75" fmla="*/ 404037 h 2381693"/>
              <a:gd name="connsiteX76" fmla="*/ 4167963 w 5096539"/>
              <a:gd name="connsiteY76" fmla="*/ 680484 h 2381693"/>
              <a:gd name="connsiteX77" fmla="*/ 4217581 w 5096539"/>
              <a:gd name="connsiteY77" fmla="*/ 878958 h 2381693"/>
              <a:gd name="connsiteX78" fmla="*/ 4245935 w 5096539"/>
              <a:gd name="connsiteY78" fmla="*/ 1034903 h 2381693"/>
              <a:gd name="connsiteX79" fmla="*/ 4302642 w 5096539"/>
              <a:gd name="connsiteY79" fmla="*/ 1098698 h 2381693"/>
              <a:gd name="connsiteX80" fmla="*/ 4416056 w 5096539"/>
              <a:gd name="connsiteY80" fmla="*/ 1134140 h 2381693"/>
              <a:gd name="connsiteX81" fmla="*/ 4522381 w 5096539"/>
              <a:gd name="connsiteY81" fmla="*/ 1141228 h 2381693"/>
              <a:gd name="connsiteX82" fmla="*/ 4671237 w 5096539"/>
              <a:gd name="connsiteY82" fmla="*/ 1141228 h 2381693"/>
              <a:gd name="connsiteX83" fmla="*/ 4805916 w 5096539"/>
              <a:gd name="connsiteY83" fmla="*/ 1134140 h 2381693"/>
              <a:gd name="connsiteX84" fmla="*/ 4912242 w 5096539"/>
              <a:gd name="connsiteY84" fmla="*/ 1134140 h 2381693"/>
              <a:gd name="connsiteX85" fmla="*/ 5096539 w 5096539"/>
              <a:gd name="connsiteY85" fmla="*/ 1127051 h 23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096539" h="2381693">
                <a:moveTo>
                  <a:pt x="0" y="1651591"/>
                </a:moveTo>
                <a:lnTo>
                  <a:pt x="106325" y="1056168"/>
                </a:lnTo>
                <a:lnTo>
                  <a:pt x="163032" y="680484"/>
                </a:lnTo>
                <a:lnTo>
                  <a:pt x="233916" y="361507"/>
                </a:lnTo>
                <a:lnTo>
                  <a:pt x="290623" y="120503"/>
                </a:lnTo>
                <a:lnTo>
                  <a:pt x="290623" y="120503"/>
                </a:lnTo>
                <a:lnTo>
                  <a:pt x="340242" y="28354"/>
                </a:lnTo>
                <a:lnTo>
                  <a:pt x="411125" y="0"/>
                </a:lnTo>
                <a:lnTo>
                  <a:pt x="460744" y="49619"/>
                </a:lnTo>
                <a:lnTo>
                  <a:pt x="524539" y="269358"/>
                </a:lnTo>
                <a:lnTo>
                  <a:pt x="588335" y="602512"/>
                </a:lnTo>
                <a:lnTo>
                  <a:pt x="666307" y="1034903"/>
                </a:lnTo>
                <a:lnTo>
                  <a:pt x="751367" y="1616149"/>
                </a:lnTo>
                <a:lnTo>
                  <a:pt x="800986" y="1857154"/>
                </a:lnTo>
                <a:lnTo>
                  <a:pt x="857693" y="2133600"/>
                </a:lnTo>
                <a:lnTo>
                  <a:pt x="886046" y="2254103"/>
                </a:lnTo>
                <a:lnTo>
                  <a:pt x="886046" y="2254103"/>
                </a:lnTo>
                <a:lnTo>
                  <a:pt x="942753" y="2353340"/>
                </a:lnTo>
                <a:lnTo>
                  <a:pt x="942753" y="2353340"/>
                </a:lnTo>
                <a:lnTo>
                  <a:pt x="1041991" y="2310810"/>
                </a:lnTo>
                <a:lnTo>
                  <a:pt x="1091609" y="2176130"/>
                </a:lnTo>
                <a:lnTo>
                  <a:pt x="1141228" y="1942214"/>
                </a:lnTo>
                <a:lnTo>
                  <a:pt x="1197935" y="1637414"/>
                </a:lnTo>
                <a:lnTo>
                  <a:pt x="1282995" y="1127051"/>
                </a:lnTo>
                <a:lnTo>
                  <a:pt x="1368056" y="666307"/>
                </a:lnTo>
                <a:lnTo>
                  <a:pt x="1410586" y="404037"/>
                </a:lnTo>
                <a:lnTo>
                  <a:pt x="1467293" y="148856"/>
                </a:lnTo>
                <a:lnTo>
                  <a:pt x="1516912" y="49619"/>
                </a:lnTo>
                <a:lnTo>
                  <a:pt x="1516912" y="49619"/>
                </a:lnTo>
                <a:lnTo>
                  <a:pt x="1601972" y="14177"/>
                </a:lnTo>
                <a:lnTo>
                  <a:pt x="1601972" y="14177"/>
                </a:lnTo>
                <a:lnTo>
                  <a:pt x="1679944" y="127591"/>
                </a:lnTo>
                <a:lnTo>
                  <a:pt x="1736651" y="361507"/>
                </a:lnTo>
                <a:lnTo>
                  <a:pt x="1807535" y="737191"/>
                </a:lnTo>
                <a:lnTo>
                  <a:pt x="1850065" y="1112875"/>
                </a:lnTo>
                <a:lnTo>
                  <a:pt x="1899684" y="1346791"/>
                </a:lnTo>
                <a:lnTo>
                  <a:pt x="1963479" y="1665768"/>
                </a:lnTo>
                <a:lnTo>
                  <a:pt x="1991832" y="1850065"/>
                </a:lnTo>
                <a:lnTo>
                  <a:pt x="2020186" y="2055628"/>
                </a:lnTo>
                <a:lnTo>
                  <a:pt x="2048539" y="2169042"/>
                </a:lnTo>
                <a:lnTo>
                  <a:pt x="2105246" y="2296633"/>
                </a:lnTo>
                <a:lnTo>
                  <a:pt x="2140688" y="2367517"/>
                </a:lnTo>
                <a:lnTo>
                  <a:pt x="2204484" y="2381693"/>
                </a:lnTo>
                <a:lnTo>
                  <a:pt x="2268279" y="2218661"/>
                </a:lnTo>
                <a:lnTo>
                  <a:pt x="2324986" y="1970568"/>
                </a:lnTo>
                <a:lnTo>
                  <a:pt x="2402958" y="1580707"/>
                </a:lnTo>
                <a:lnTo>
                  <a:pt x="2459665" y="1290084"/>
                </a:lnTo>
                <a:lnTo>
                  <a:pt x="2516372" y="850605"/>
                </a:lnTo>
                <a:lnTo>
                  <a:pt x="2573079" y="538717"/>
                </a:lnTo>
                <a:lnTo>
                  <a:pt x="2629786" y="241005"/>
                </a:lnTo>
                <a:lnTo>
                  <a:pt x="2714846" y="77972"/>
                </a:lnTo>
                <a:lnTo>
                  <a:pt x="2771553" y="14177"/>
                </a:lnTo>
                <a:lnTo>
                  <a:pt x="2771553" y="14177"/>
                </a:lnTo>
                <a:lnTo>
                  <a:pt x="2856614" y="120503"/>
                </a:lnTo>
                <a:lnTo>
                  <a:pt x="2899144" y="333154"/>
                </a:lnTo>
                <a:lnTo>
                  <a:pt x="2984205" y="723014"/>
                </a:lnTo>
                <a:lnTo>
                  <a:pt x="3026735" y="999461"/>
                </a:lnTo>
                <a:lnTo>
                  <a:pt x="3069265" y="1226289"/>
                </a:lnTo>
                <a:lnTo>
                  <a:pt x="3104707" y="1446028"/>
                </a:lnTo>
                <a:lnTo>
                  <a:pt x="3147237" y="1651591"/>
                </a:lnTo>
                <a:lnTo>
                  <a:pt x="3182679" y="1878419"/>
                </a:lnTo>
                <a:lnTo>
                  <a:pt x="3253563" y="2169042"/>
                </a:lnTo>
                <a:lnTo>
                  <a:pt x="3310270" y="2332075"/>
                </a:lnTo>
                <a:lnTo>
                  <a:pt x="3402418" y="2360428"/>
                </a:lnTo>
                <a:lnTo>
                  <a:pt x="3487479" y="2161954"/>
                </a:lnTo>
                <a:lnTo>
                  <a:pt x="3551274" y="1807535"/>
                </a:lnTo>
                <a:lnTo>
                  <a:pt x="3636335" y="1332614"/>
                </a:lnTo>
                <a:lnTo>
                  <a:pt x="3700130" y="956930"/>
                </a:lnTo>
                <a:lnTo>
                  <a:pt x="3749749" y="666307"/>
                </a:lnTo>
                <a:lnTo>
                  <a:pt x="3799367" y="404037"/>
                </a:lnTo>
                <a:lnTo>
                  <a:pt x="3841898" y="177210"/>
                </a:lnTo>
                <a:lnTo>
                  <a:pt x="3912781" y="28354"/>
                </a:lnTo>
                <a:lnTo>
                  <a:pt x="3976577" y="7089"/>
                </a:lnTo>
                <a:lnTo>
                  <a:pt x="4040372" y="85061"/>
                </a:lnTo>
                <a:lnTo>
                  <a:pt x="4082902" y="226828"/>
                </a:lnTo>
                <a:lnTo>
                  <a:pt x="4139609" y="404037"/>
                </a:lnTo>
                <a:lnTo>
                  <a:pt x="4167963" y="680484"/>
                </a:lnTo>
                <a:lnTo>
                  <a:pt x="4217581" y="878958"/>
                </a:lnTo>
                <a:lnTo>
                  <a:pt x="4245935" y="1034903"/>
                </a:lnTo>
                <a:lnTo>
                  <a:pt x="4302642" y="1098698"/>
                </a:lnTo>
                <a:lnTo>
                  <a:pt x="4416056" y="1134140"/>
                </a:lnTo>
                <a:lnTo>
                  <a:pt x="4522381" y="1141228"/>
                </a:lnTo>
                <a:lnTo>
                  <a:pt x="4671237" y="1141228"/>
                </a:lnTo>
                <a:lnTo>
                  <a:pt x="4805916" y="1134140"/>
                </a:lnTo>
                <a:lnTo>
                  <a:pt x="4912242" y="1134140"/>
                </a:lnTo>
                <a:lnTo>
                  <a:pt x="5096539" y="1127051"/>
                </a:lnTo>
              </a:path>
            </a:pathLst>
          </a:custGeom>
          <a:noFill/>
          <a:ln w="44450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Screen Shot 2018-05-15 at 11.23.54 AM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99" y="4858627"/>
            <a:ext cx="2095501" cy="361071"/>
          </a:xfrm>
          <a:prstGeom prst="rect">
            <a:avLst/>
          </a:prstGeom>
        </p:spPr>
      </p:pic>
      <p:pic>
        <p:nvPicPr>
          <p:cNvPr id="7" name="Picture 6" descr="Screen Shot 2018-05-15 at 11.23.58 A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9" y="5520979"/>
            <a:ext cx="1460501" cy="3845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67300" y="5219700"/>
            <a:ext cx="2171700" cy="685800"/>
            <a:chOff x="5232400" y="4127500"/>
            <a:chExt cx="2171700" cy="685800"/>
          </a:xfrm>
        </p:grpSpPr>
        <p:sp>
          <p:nvSpPr>
            <p:cNvPr id="34" name="Dowolny kształt 88"/>
            <p:cNvSpPr/>
            <p:nvPr/>
          </p:nvSpPr>
          <p:spPr bwMode="auto">
            <a:xfrm rot="5400000">
              <a:off x="5124094" y="4400197"/>
              <a:ext cx="647697" cy="127714"/>
            </a:xfrm>
            <a:custGeom>
              <a:avLst/>
              <a:gdLst>
                <a:gd name="connsiteX0" fmla="*/ 0 w 5096539"/>
                <a:gd name="connsiteY0" fmla="*/ 1651591 h 2381693"/>
                <a:gd name="connsiteX1" fmla="*/ 106325 w 5096539"/>
                <a:gd name="connsiteY1" fmla="*/ 1056168 h 2381693"/>
                <a:gd name="connsiteX2" fmla="*/ 163032 w 5096539"/>
                <a:gd name="connsiteY2" fmla="*/ 680484 h 2381693"/>
                <a:gd name="connsiteX3" fmla="*/ 233916 w 5096539"/>
                <a:gd name="connsiteY3" fmla="*/ 361507 h 2381693"/>
                <a:gd name="connsiteX4" fmla="*/ 290623 w 5096539"/>
                <a:gd name="connsiteY4" fmla="*/ 120503 h 2381693"/>
                <a:gd name="connsiteX5" fmla="*/ 290623 w 5096539"/>
                <a:gd name="connsiteY5" fmla="*/ 120503 h 2381693"/>
                <a:gd name="connsiteX6" fmla="*/ 340242 w 5096539"/>
                <a:gd name="connsiteY6" fmla="*/ 28354 h 2381693"/>
                <a:gd name="connsiteX7" fmla="*/ 411125 w 5096539"/>
                <a:gd name="connsiteY7" fmla="*/ 0 h 2381693"/>
                <a:gd name="connsiteX8" fmla="*/ 460744 w 5096539"/>
                <a:gd name="connsiteY8" fmla="*/ 49619 h 2381693"/>
                <a:gd name="connsiteX9" fmla="*/ 524539 w 5096539"/>
                <a:gd name="connsiteY9" fmla="*/ 269358 h 2381693"/>
                <a:gd name="connsiteX10" fmla="*/ 588335 w 5096539"/>
                <a:gd name="connsiteY10" fmla="*/ 602512 h 2381693"/>
                <a:gd name="connsiteX11" fmla="*/ 666307 w 5096539"/>
                <a:gd name="connsiteY11" fmla="*/ 1034903 h 2381693"/>
                <a:gd name="connsiteX12" fmla="*/ 751367 w 5096539"/>
                <a:gd name="connsiteY12" fmla="*/ 1616149 h 2381693"/>
                <a:gd name="connsiteX13" fmla="*/ 800986 w 5096539"/>
                <a:gd name="connsiteY13" fmla="*/ 1857154 h 2381693"/>
                <a:gd name="connsiteX14" fmla="*/ 857693 w 5096539"/>
                <a:gd name="connsiteY14" fmla="*/ 2133600 h 2381693"/>
                <a:gd name="connsiteX15" fmla="*/ 886046 w 5096539"/>
                <a:gd name="connsiteY15" fmla="*/ 2254103 h 2381693"/>
                <a:gd name="connsiteX16" fmla="*/ 886046 w 5096539"/>
                <a:gd name="connsiteY16" fmla="*/ 2254103 h 2381693"/>
                <a:gd name="connsiteX17" fmla="*/ 942753 w 5096539"/>
                <a:gd name="connsiteY17" fmla="*/ 2353340 h 2381693"/>
                <a:gd name="connsiteX18" fmla="*/ 942753 w 5096539"/>
                <a:gd name="connsiteY18" fmla="*/ 2353340 h 2381693"/>
                <a:gd name="connsiteX19" fmla="*/ 1041991 w 5096539"/>
                <a:gd name="connsiteY19" fmla="*/ 2310810 h 2381693"/>
                <a:gd name="connsiteX20" fmla="*/ 1091609 w 5096539"/>
                <a:gd name="connsiteY20" fmla="*/ 2176130 h 2381693"/>
                <a:gd name="connsiteX21" fmla="*/ 1141228 w 5096539"/>
                <a:gd name="connsiteY21" fmla="*/ 1942214 h 2381693"/>
                <a:gd name="connsiteX22" fmla="*/ 1197935 w 5096539"/>
                <a:gd name="connsiteY22" fmla="*/ 1637414 h 2381693"/>
                <a:gd name="connsiteX23" fmla="*/ 1282995 w 5096539"/>
                <a:gd name="connsiteY23" fmla="*/ 1127051 h 2381693"/>
                <a:gd name="connsiteX24" fmla="*/ 1368056 w 5096539"/>
                <a:gd name="connsiteY24" fmla="*/ 666307 h 2381693"/>
                <a:gd name="connsiteX25" fmla="*/ 1410586 w 5096539"/>
                <a:gd name="connsiteY25" fmla="*/ 404037 h 2381693"/>
                <a:gd name="connsiteX26" fmla="*/ 1467293 w 5096539"/>
                <a:gd name="connsiteY26" fmla="*/ 148856 h 2381693"/>
                <a:gd name="connsiteX27" fmla="*/ 1516912 w 5096539"/>
                <a:gd name="connsiteY27" fmla="*/ 49619 h 2381693"/>
                <a:gd name="connsiteX28" fmla="*/ 1516912 w 5096539"/>
                <a:gd name="connsiteY28" fmla="*/ 49619 h 2381693"/>
                <a:gd name="connsiteX29" fmla="*/ 1601972 w 5096539"/>
                <a:gd name="connsiteY29" fmla="*/ 14177 h 2381693"/>
                <a:gd name="connsiteX30" fmla="*/ 1601972 w 5096539"/>
                <a:gd name="connsiteY30" fmla="*/ 14177 h 2381693"/>
                <a:gd name="connsiteX31" fmla="*/ 1679944 w 5096539"/>
                <a:gd name="connsiteY31" fmla="*/ 127591 h 2381693"/>
                <a:gd name="connsiteX32" fmla="*/ 1736651 w 5096539"/>
                <a:gd name="connsiteY32" fmla="*/ 361507 h 2381693"/>
                <a:gd name="connsiteX33" fmla="*/ 1807535 w 5096539"/>
                <a:gd name="connsiteY33" fmla="*/ 737191 h 2381693"/>
                <a:gd name="connsiteX34" fmla="*/ 1850065 w 5096539"/>
                <a:gd name="connsiteY34" fmla="*/ 1112875 h 2381693"/>
                <a:gd name="connsiteX35" fmla="*/ 1899684 w 5096539"/>
                <a:gd name="connsiteY35" fmla="*/ 1346791 h 2381693"/>
                <a:gd name="connsiteX36" fmla="*/ 1963479 w 5096539"/>
                <a:gd name="connsiteY36" fmla="*/ 1665768 h 2381693"/>
                <a:gd name="connsiteX37" fmla="*/ 1991832 w 5096539"/>
                <a:gd name="connsiteY37" fmla="*/ 1850065 h 2381693"/>
                <a:gd name="connsiteX38" fmla="*/ 2020186 w 5096539"/>
                <a:gd name="connsiteY38" fmla="*/ 2055628 h 2381693"/>
                <a:gd name="connsiteX39" fmla="*/ 2048539 w 5096539"/>
                <a:gd name="connsiteY39" fmla="*/ 2169042 h 2381693"/>
                <a:gd name="connsiteX40" fmla="*/ 2105246 w 5096539"/>
                <a:gd name="connsiteY40" fmla="*/ 2296633 h 2381693"/>
                <a:gd name="connsiteX41" fmla="*/ 2140688 w 5096539"/>
                <a:gd name="connsiteY41" fmla="*/ 2367517 h 2381693"/>
                <a:gd name="connsiteX42" fmla="*/ 2204484 w 5096539"/>
                <a:gd name="connsiteY42" fmla="*/ 2381693 h 2381693"/>
                <a:gd name="connsiteX43" fmla="*/ 2268279 w 5096539"/>
                <a:gd name="connsiteY43" fmla="*/ 2218661 h 2381693"/>
                <a:gd name="connsiteX44" fmla="*/ 2324986 w 5096539"/>
                <a:gd name="connsiteY44" fmla="*/ 1970568 h 2381693"/>
                <a:gd name="connsiteX45" fmla="*/ 2402958 w 5096539"/>
                <a:gd name="connsiteY45" fmla="*/ 1580707 h 2381693"/>
                <a:gd name="connsiteX46" fmla="*/ 2459665 w 5096539"/>
                <a:gd name="connsiteY46" fmla="*/ 1290084 h 2381693"/>
                <a:gd name="connsiteX47" fmla="*/ 2516372 w 5096539"/>
                <a:gd name="connsiteY47" fmla="*/ 850605 h 2381693"/>
                <a:gd name="connsiteX48" fmla="*/ 2573079 w 5096539"/>
                <a:gd name="connsiteY48" fmla="*/ 538717 h 2381693"/>
                <a:gd name="connsiteX49" fmla="*/ 2629786 w 5096539"/>
                <a:gd name="connsiteY49" fmla="*/ 241005 h 2381693"/>
                <a:gd name="connsiteX50" fmla="*/ 2714846 w 5096539"/>
                <a:gd name="connsiteY50" fmla="*/ 77972 h 2381693"/>
                <a:gd name="connsiteX51" fmla="*/ 2771553 w 5096539"/>
                <a:gd name="connsiteY51" fmla="*/ 14177 h 2381693"/>
                <a:gd name="connsiteX52" fmla="*/ 2771553 w 5096539"/>
                <a:gd name="connsiteY52" fmla="*/ 14177 h 2381693"/>
                <a:gd name="connsiteX53" fmla="*/ 2856614 w 5096539"/>
                <a:gd name="connsiteY53" fmla="*/ 120503 h 2381693"/>
                <a:gd name="connsiteX54" fmla="*/ 2899144 w 5096539"/>
                <a:gd name="connsiteY54" fmla="*/ 333154 h 2381693"/>
                <a:gd name="connsiteX55" fmla="*/ 2984205 w 5096539"/>
                <a:gd name="connsiteY55" fmla="*/ 723014 h 2381693"/>
                <a:gd name="connsiteX56" fmla="*/ 3026735 w 5096539"/>
                <a:gd name="connsiteY56" fmla="*/ 999461 h 2381693"/>
                <a:gd name="connsiteX57" fmla="*/ 3069265 w 5096539"/>
                <a:gd name="connsiteY57" fmla="*/ 1226289 h 2381693"/>
                <a:gd name="connsiteX58" fmla="*/ 3104707 w 5096539"/>
                <a:gd name="connsiteY58" fmla="*/ 1446028 h 2381693"/>
                <a:gd name="connsiteX59" fmla="*/ 3147237 w 5096539"/>
                <a:gd name="connsiteY59" fmla="*/ 1651591 h 2381693"/>
                <a:gd name="connsiteX60" fmla="*/ 3182679 w 5096539"/>
                <a:gd name="connsiteY60" fmla="*/ 1878419 h 2381693"/>
                <a:gd name="connsiteX61" fmla="*/ 3253563 w 5096539"/>
                <a:gd name="connsiteY61" fmla="*/ 2169042 h 2381693"/>
                <a:gd name="connsiteX62" fmla="*/ 3310270 w 5096539"/>
                <a:gd name="connsiteY62" fmla="*/ 2332075 h 2381693"/>
                <a:gd name="connsiteX63" fmla="*/ 3402418 w 5096539"/>
                <a:gd name="connsiteY63" fmla="*/ 2360428 h 2381693"/>
                <a:gd name="connsiteX64" fmla="*/ 3487479 w 5096539"/>
                <a:gd name="connsiteY64" fmla="*/ 2161954 h 2381693"/>
                <a:gd name="connsiteX65" fmla="*/ 3551274 w 5096539"/>
                <a:gd name="connsiteY65" fmla="*/ 1807535 h 2381693"/>
                <a:gd name="connsiteX66" fmla="*/ 3636335 w 5096539"/>
                <a:gd name="connsiteY66" fmla="*/ 1332614 h 2381693"/>
                <a:gd name="connsiteX67" fmla="*/ 3700130 w 5096539"/>
                <a:gd name="connsiteY67" fmla="*/ 956930 h 2381693"/>
                <a:gd name="connsiteX68" fmla="*/ 3749749 w 5096539"/>
                <a:gd name="connsiteY68" fmla="*/ 666307 h 2381693"/>
                <a:gd name="connsiteX69" fmla="*/ 3799367 w 5096539"/>
                <a:gd name="connsiteY69" fmla="*/ 404037 h 2381693"/>
                <a:gd name="connsiteX70" fmla="*/ 3841898 w 5096539"/>
                <a:gd name="connsiteY70" fmla="*/ 177210 h 2381693"/>
                <a:gd name="connsiteX71" fmla="*/ 3912781 w 5096539"/>
                <a:gd name="connsiteY71" fmla="*/ 28354 h 2381693"/>
                <a:gd name="connsiteX72" fmla="*/ 3976577 w 5096539"/>
                <a:gd name="connsiteY72" fmla="*/ 7089 h 2381693"/>
                <a:gd name="connsiteX73" fmla="*/ 4040372 w 5096539"/>
                <a:gd name="connsiteY73" fmla="*/ 85061 h 2381693"/>
                <a:gd name="connsiteX74" fmla="*/ 4082902 w 5096539"/>
                <a:gd name="connsiteY74" fmla="*/ 226828 h 2381693"/>
                <a:gd name="connsiteX75" fmla="*/ 4139609 w 5096539"/>
                <a:gd name="connsiteY75" fmla="*/ 404037 h 2381693"/>
                <a:gd name="connsiteX76" fmla="*/ 4167963 w 5096539"/>
                <a:gd name="connsiteY76" fmla="*/ 680484 h 2381693"/>
                <a:gd name="connsiteX77" fmla="*/ 4217581 w 5096539"/>
                <a:gd name="connsiteY77" fmla="*/ 878958 h 2381693"/>
                <a:gd name="connsiteX78" fmla="*/ 4245935 w 5096539"/>
                <a:gd name="connsiteY78" fmla="*/ 1034903 h 2381693"/>
                <a:gd name="connsiteX79" fmla="*/ 4302642 w 5096539"/>
                <a:gd name="connsiteY79" fmla="*/ 1098698 h 2381693"/>
                <a:gd name="connsiteX80" fmla="*/ 4416056 w 5096539"/>
                <a:gd name="connsiteY80" fmla="*/ 1134140 h 2381693"/>
                <a:gd name="connsiteX81" fmla="*/ 4522381 w 5096539"/>
                <a:gd name="connsiteY81" fmla="*/ 1141228 h 2381693"/>
                <a:gd name="connsiteX82" fmla="*/ 4671237 w 5096539"/>
                <a:gd name="connsiteY82" fmla="*/ 1141228 h 2381693"/>
                <a:gd name="connsiteX83" fmla="*/ 4805916 w 5096539"/>
                <a:gd name="connsiteY83" fmla="*/ 1134140 h 2381693"/>
                <a:gd name="connsiteX84" fmla="*/ 4912242 w 5096539"/>
                <a:gd name="connsiteY84" fmla="*/ 1134140 h 2381693"/>
                <a:gd name="connsiteX85" fmla="*/ 5096539 w 5096539"/>
                <a:gd name="connsiteY85" fmla="*/ 1127051 h 23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096539" h="2381693">
                  <a:moveTo>
                    <a:pt x="0" y="1651591"/>
                  </a:moveTo>
                  <a:lnTo>
                    <a:pt x="106325" y="1056168"/>
                  </a:lnTo>
                  <a:lnTo>
                    <a:pt x="163032" y="680484"/>
                  </a:lnTo>
                  <a:lnTo>
                    <a:pt x="233916" y="361507"/>
                  </a:lnTo>
                  <a:lnTo>
                    <a:pt x="290623" y="120503"/>
                  </a:lnTo>
                  <a:lnTo>
                    <a:pt x="290623" y="120503"/>
                  </a:lnTo>
                  <a:lnTo>
                    <a:pt x="340242" y="28354"/>
                  </a:lnTo>
                  <a:lnTo>
                    <a:pt x="411125" y="0"/>
                  </a:lnTo>
                  <a:lnTo>
                    <a:pt x="460744" y="49619"/>
                  </a:lnTo>
                  <a:lnTo>
                    <a:pt x="524539" y="269358"/>
                  </a:lnTo>
                  <a:lnTo>
                    <a:pt x="588335" y="602512"/>
                  </a:lnTo>
                  <a:lnTo>
                    <a:pt x="666307" y="1034903"/>
                  </a:lnTo>
                  <a:lnTo>
                    <a:pt x="751367" y="1616149"/>
                  </a:lnTo>
                  <a:lnTo>
                    <a:pt x="800986" y="1857154"/>
                  </a:lnTo>
                  <a:lnTo>
                    <a:pt x="857693" y="2133600"/>
                  </a:lnTo>
                  <a:lnTo>
                    <a:pt x="886046" y="2254103"/>
                  </a:lnTo>
                  <a:lnTo>
                    <a:pt x="886046" y="2254103"/>
                  </a:lnTo>
                  <a:lnTo>
                    <a:pt x="942753" y="2353340"/>
                  </a:lnTo>
                  <a:lnTo>
                    <a:pt x="942753" y="2353340"/>
                  </a:lnTo>
                  <a:lnTo>
                    <a:pt x="1041991" y="2310810"/>
                  </a:lnTo>
                  <a:lnTo>
                    <a:pt x="1091609" y="2176130"/>
                  </a:lnTo>
                  <a:lnTo>
                    <a:pt x="1141228" y="1942214"/>
                  </a:lnTo>
                  <a:lnTo>
                    <a:pt x="1197935" y="1637414"/>
                  </a:lnTo>
                  <a:lnTo>
                    <a:pt x="1282995" y="1127051"/>
                  </a:lnTo>
                  <a:lnTo>
                    <a:pt x="1368056" y="666307"/>
                  </a:lnTo>
                  <a:lnTo>
                    <a:pt x="1410586" y="404037"/>
                  </a:lnTo>
                  <a:lnTo>
                    <a:pt x="1467293" y="148856"/>
                  </a:lnTo>
                  <a:lnTo>
                    <a:pt x="1516912" y="49619"/>
                  </a:lnTo>
                  <a:lnTo>
                    <a:pt x="1516912" y="49619"/>
                  </a:lnTo>
                  <a:lnTo>
                    <a:pt x="1601972" y="14177"/>
                  </a:lnTo>
                  <a:lnTo>
                    <a:pt x="1601972" y="14177"/>
                  </a:lnTo>
                  <a:lnTo>
                    <a:pt x="1679944" y="127591"/>
                  </a:lnTo>
                  <a:lnTo>
                    <a:pt x="1736651" y="361507"/>
                  </a:lnTo>
                  <a:lnTo>
                    <a:pt x="1807535" y="737191"/>
                  </a:lnTo>
                  <a:lnTo>
                    <a:pt x="1850065" y="1112875"/>
                  </a:lnTo>
                  <a:lnTo>
                    <a:pt x="1899684" y="1346791"/>
                  </a:lnTo>
                  <a:lnTo>
                    <a:pt x="1963479" y="1665768"/>
                  </a:lnTo>
                  <a:lnTo>
                    <a:pt x="1991832" y="1850065"/>
                  </a:lnTo>
                  <a:lnTo>
                    <a:pt x="2020186" y="2055628"/>
                  </a:lnTo>
                  <a:lnTo>
                    <a:pt x="2048539" y="2169042"/>
                  </a:lnTo>
                  <a:lnTo>
                    <a:pt x="2105246" y="2296633"/>
                  </a:lnTo>
                  <a:lnTo>
                    <a:pt x="2140688" y="2367517"/>
                  </a:lnTo>
                  <a:lnTo>
                    <a:pt x="2204484" y="2381693"/>
                  </a:lnTo>
                  <a:lnTo>
                    <a:pt x="2268279" y="2218661"/>
                  </a:lnTo>
                  <a:lnTo>
                    <a:pt x="2324986" y="1970568"/>
                  </a:lnTo>
                  <a:lnTo>
                    <a:pt x="2402958" y="1580707"/>
                  </a:lnTo>
                  <a:lnTo>
                    <a:pt x="2459665" y="1290084"/>
                  </a:lnTo>
                  <a:lnTo>
                    <a:pt x="2516372" y="850605"/>
                  </a:lnTo>
                  <a:lnTo>
                    <a:pt x="2573079" y="538717"/>
                  </a:lnTo>
                  <a:lnTo>
                    <a:pt x="2629786" y="241005"/>
                  </a:lnTo>
                  <a:lnTo>
                    <a:pt x="2714846" y="77972"/>
                  </a:lnTo>
                  <a:lnTo>
                    <a:pt x="2771553" y="14177"/>
                  </a:lnTo>
                  <a:lnTo>
                    <a:pt x="2771553" y="14177"/>
                  </a:lnTo>
                  <a:lnTo>
                    <a:pt x="2856614" y="120503"/>
                  </a:lnTo>
                  <a:lnTo>
                    <a:pt x="2899144" y="333154"/>
                  </a:lnTo>
                  <a:lnTo>
                    <a:pt x="2984205" y="723014"/>
                  </a:lnTo>
                  <a:lnTo>
                    <a:pt x="3026735" y="999461"/>
                  </a:lnTo>
                  <a:lnTo>
                    <a:pt x="3069265" y="1226289"/>
                  </a:lnTo>
                  <a:lnTo>
                    <a:pt x="3104707" y="1446028"/>
                  </a:lnTo>
                  <a:lnTo>
                    <a:pt x="3147237" y="1651591"/>
                  </a:lnTo>
                  <a:lnTo>
                    <a:pt x="3182679" y="1878419"/>
                  </a:lnTo>
                  <a:lnTo>
                    <a:pt x="3253563" y="2169042"/>
                  </a:lnTo>
                  <a:lnTo>
                    <a:pt x="3310270" y="2332075"/>
                  </a:lnTo>
                  <a:lnTo>
                    <a:pt x="3402418" y="2360428"/>
                  </a:lnTo>
                  <a:lnTo>
                    <a:pt x="3487479" y="2161954"/>
                  </a:lnTo>
                  <a:lnTo>
                    <a:pt x="3551274" y="1807535"/>
                  </a:lnTo>
                  <a:lnTo>
                    <a:pt x="3636335" y="1332614"/>
                  </a:lnTo>
                  <a:lnTo>
                    <a:pt x="3700130" y="956930"/>
                  </a:lnTo>
                  <a:lnTo>
                    <a:pt x="3749749" y="666307"/>
                  </a:lnTo>
                  <a:lnTo>
                    <a:pt x="3799367" y="404037"/>
                  </a:lnTo>
                  <a:lnTo>
                    <a:pt x="3841898" y="177210"/>
                  </a:lnTo>
                  <a:lnTo>
                    <a:pt x="3912781" y="28354"/>
                  </a:lnTo>
                  <a:lnTo>
                    <a:pt x="3976577" y="7089"/>
                  </a:lnTo>
                  <a:lnTo>
                    <a:pt x="4040372" y="85061"/>
                  </a:lnTo>
                  <a:lnTo>
                    <a:pt x="4082902" y="226828"/>
                  </a:lnTo>
                  <a:lnTo>
                    <a:pt x="4139609" y="404037"/>
                  </a:lnTo>
                  <a:lnTo>
                    <a:pt x="4167963" y="680484"/>
                  </a:lnTo>
                  <a:lnTo>
                    <a:pt x="4217581" y="878958"/>
                  </a:lnTo>
                  <a:lnTo>
                    <a:pt x="4245935" y="1034903"/>
                  </a:lnTo>
                  <a:lnTo>
                    <a:pt x="4302642" y="1098698"/>
                  </a:lnTo>
                  <a:lnTo>
                    <a:pt x="4416056" y="1134140"/>
                  </a:lnTo>
                  <a:lnTo>
                    <a:pt x="4522381" y="1141228"/>
                  </a:lnTo>
                  <a:lnTo>
                    <a:pt x="4671237" y="1141228"/>
                  </a:lnTo>
                  <a:lnTo>
                    <a:pt x="4805916" y="1134140"/>
                  </a:lnTo>
                  <a:lnTo>
                    <a:pt x="4912242" y="1134140"/>
                  </a:lnTo>
                  <a:lnTo>
                    <a:pt x="5096539" y="1127051"/>
                  </a:lnTo>
                </a:path>
              </a:pathLst>
            </a:custGeom>
            <a:noFill/>
            <a:ln w="44450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" name="Łącznik prosty ze strzałką 37"/>
            <p:cNvCxnSpPr/>
            <p:nvPr/>
          </p:nvCxnSpPr>
          <p:spPr bwMode="auto">
            <a:xfrm>
              <a:off x="5232400" y="4127500"/>
              <a:ext cx="2171700" cy="127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Łącznik prosty ze strzałką 37"/>
            <p:cNvCxnSpPr/>
            <p:nvPr/>
          </p:nvCxnSpPr>
          <p:spPr bwMode="auto">
            <a:xfrm>
              <a:off x="5232400" y="4800600"/>
              <a:ext cx="2171700" cy="127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7" name="Picture 36" descr="Screen Shot 2018-05-15 at 1.23.43 AM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7100" y="3779415"/>
            <a:ext cx="292100" cy="1508194"/>
          </a:xfrm>
          <a:prstGeom prst="rect">
            <a:avLst/>
          </a:prstGeom>
        </p:spPr>
      </p:pic>
      <p:pic>
        <p:nvPicPr>
          <p:cNvPr id="8" name="Picture 7" descr="Screen Shot 2018-05-15 at 11.27.23 AM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29273"/>
            <a:ext cx="1143000" cy="333226"/>
          </a:xfrm>
          <a:prstGeom prst="rect">
            <a:avLst/>
          </a:prstGeom>
        </p:spPr>
      </p:pic>
      <p:pic>
        <p:nvPicPr>
          <p:cNvPr id="12" name="Picture 11" descr="Screen Shot 2018-05-15 at 11.28.07 AM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460931"/>
            <a:ext cx="317500" cy="358468"/>
          </a:xfrm>
          <a:prstGeom prst="rect">
            <a:avLst/>
          </a:prstGeom>
        </p:spPr>
      </p:pic>
      <p:cxnSp>
        <p:nvCxnSpPr>
          <p:cNvPr id="74" name="Łącznik prosty ze strzałką 37"/>
          <p:cNvCxnSpPr/>
          <p:nvPr/>
        </p:nvCxnSpPr>
        <p:spPr bwMode="auto">
          <a:xfrm>
            <a:off x="5080000" y="3873500"/>
            <a:ext cx="2171700" cy="127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Łącznik prosty ze strzałką 37"/>
          <p:cNvCxnSpPr/>
          <p:nvPr/>
        </p:nvCxnSpPr>
        <p:spPr bwMode="auto">
          <a:xfrm>
            <a:off x="5080000" y="4546600"/>
            <a:ext cx="2171700" cy="127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44"/>
          <p:cNvSpPr/>
          <p:nvPr/>
        </p:nvSpPr>
        <p:spPr>
          <a:xfrm>
            <a:off x="779029" y="5476958"/>
            <a:ext cx="407332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Nuclear decay forbidden if:</a:t>
            </a:r>
            <a:endParaRPr lang="en-US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Screen Shot 2018-05-19 at 9.07.48 PM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3" y="5943600"/>
            <a:ext cx="3566726" cy="577849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40" name="pole tekstowe 16"/>
          <p:cNvSpPr txBox="1"/>
          <p:nvPr/>
        </p:nvSpPr>
        <p:spPr>
          <a:xfrm>
            <a:off x="1062921" y="169076"/>
            <a:ext cx="79608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 Nuclear physics bounds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01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834321" y="194476"/>
            <a:ext cx="82267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 </a:t>
            </a:r>
            <a:r>
              <a:rPr lang="en-US" sz="32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 bound – a closer look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3900" y="931913"/>
            <a:ext cx="8496300" cy="5621287"/>
          </a:xfrm>
          <a:prstGeom prst="rect">
            <a:avLst/>
          </a:prstGeom>
          <a:solidFill>
            <a:schemeClr val="tx1"/>
          </a:solidFill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pic>
        <p:nvPicPr>
          <p:cNvPr id="4" name="Picture 3" descr="Screen Shot 2018-05-14 at 11.32.31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111500"/>
            <a:ext cx="444500" cy="444500"/>
          </a:xfrm>
          <a:prstGeom prst="rect">
            <a:avLst/>
          </a:prstGeom>
        </p:spPr>
      </p:pic>
      <p:cxnSp>
        <p:nvCxnSpPr>
          <p:cNvPr id="60" name="Łącznik prosty ze strzałką 24"/>
          <p:cNvCxnSpPr/>
          <p:nvPr/>
        </p:nvCxnSpPr>
        <p:spPr bwMode="auto">
          <a:xfrm flipV="1">
            <a:off x="1409700" y="3060700"/>
            <a:ext cx="0" cy="1930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ight Arrow 14"/>
          <p:cNvSpPr/>
          <p:nvPr/>
        </p:nvSpPr>
        <p:spPr>
          <a:xfrm>
            <a:off x="4105737" y="1793970"/>
            <a:ext cx="527300" cy="1874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5333008" y="2083351"/>
            <a:ext cx="432832" cy="43283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PoleTekstowe 2"/>
          <p:cNvSpPr txBox="1"/>
          <p:nvPr/>
        </p:nvSpPr>
        <p:spPr>
          <a:xfrm>
            <a:off x="6331895" y="1520286"/>
            <a:ext cx="382947" cy="545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  <a:latin typeface="+mj-lt"/>
              </a:rPr>
              <a:t>+</a:t>
            </a:r>
            <a:endParaRPr lang="pl-PL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7044540" y="1671242"/>
            <a:ext cx="397660" cy="397659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 descr="Screen Shot 2018-05-15 at 1.23.43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66" y="3894237"/>
            <a:ext cx="161234" cy="832497"/>
          </a:xfrm>
          <a:prstGeom prst="rect">
            <a:avLst/>
          </a:prstGeom>
        </p:spPr>
      </p:pic>
      <p:pic>
        <p:nvPicPr>
          <p:cNvPr id="37" name="Picture 36" descr="Screen Shot 2018-05-15 at 1.23.43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300" y="3914451"/>
            <a:ext cx="165100" cy="852457"/>
          </a:xfrm>
          <a:prstGeom prst="rect">
            <a:avLst/>
          </a:prstGeom>
        </p:spPr>
      </p:pic>
      <p:pic>
        <p:nvPicPr>
          <p:cNvPr id="12" name="Picture 11" descr="Screen Shot 2018-05-15 at 11.28.07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70431"/>
            <a:ext cx="317500" cy="35846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67929" y="5299158"/>
            <a:ext cx="407332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baseline="30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Be decay forbidden if:</a:t>
            </a:r>
            <a:endParaRPr lang="en-US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Screen Shot 2018-05-19 at 8.55.07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16" y="4330700"/>
            <a:ext cx="820783" cy="368300"/>
          </a:xfrm>
          <a:prstGeom prst="rect">
            <a:avLst/>
          </a:prstGeom>
        </p:spPr>
      </p:pic>
      <p:cxnSp>
        <p:nvCxnSpPr>
          <p:cNvPr id="86" name="Łącznik prosty ze strzałką 37"/>
          <p:cNvCxnSpPr/>
          <p:nvPr/>
        </p:nvCxnSpPr>
        <p:spPr bwMode="auto">
          <a:xfrm>
            <a:off x="2400300" y="4711700"/>
            <a:ext cx="1524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2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Screen Shot 2018-05-19 at 9.18.45 P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76" y="2489200"/>
            <a:ext cx="669873" cy="412750"/>
          </a:xfrm>
          <a:prstGeom prst="rect">
            <a:avLst/>
          </a:prstGeom>
        </p:spPr>
      </p:pic>
      <p:pic>
        <p:nvPicPr>
          <p:cNvPr id="26" name="Picture 25" descr="Screen Shot 2018-05-19 at 9.18.40 P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10" y="2489200"/>
            <a:ext cx="664490" cy="4000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647732" y="1308099"/>
            <a:ext cx="1044504" cy="1066800"/>
            <a:chOff x="2508032" y="1092199"/>
            <a:chExt cx="1044504" cy="1066800"/>
          </a:xfrm>
        </p:grpSpPr>
        <p:grpSp>
          <p:nvGrpSpPr>
            <p:cNvPr id="78" name="Group 77"/>
            <p:cNvGrpSpPr/>
            <p:nvPr/>
          </p:nvGrpSpPr>
          <p:grpSpPr>
            <a:xfrm>
              <a:off x="2787432" y="1701799"/>
              <a:ext cx="460304" cy="457200"/>
              <a:chOff x="1111032" y="1231899"/>
              <a:chExt cx="460304" cy="457200"/>
            </a:xfrm>
          </p:grpSpPr>
          <p:pic>
            <p:nvPicPr>
              <p:cNvPr id="80" name="Picture 79" descr="Untitled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032" y="1232405"/>
                <a:ext cx="457090" cy="451584"/>
              </a:xfrm>
              <a:prstGeom prst="rect">
                <a:avLst/>
              </a:prstGeom>
            </p:spPr>
          </p:pic>
          <p:sp>
            <p:nvSpPr>
              <p:cNvPr id="81" name="Oval 80"/>
              <p:cNvSpPr>
                <a:spLocks noChangeAspect="1"/>
              </p:cNvSpPr>
              <p:nvPr/>
            </p:nvSpPr>
            <p:spPr bwMode="auto">
              <a:xfrm>
                <a:off x="1114136" y="123189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27" name="Picture 26" descr="Untitle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432" y="1562604"/>
              <a:ext cx="457090" cy="451584"/>
            </a:xfrm>
            <a:prstGeom prst="rect">
              <a:avLst/>
            </a:prstGeom>
          </p:spPr>
        </p:pic>
        <p:pic>
          <p:nvPicPr>
            <p:cNvPr id="47" name="Picture 46" descr="Untitle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532" y="1181605"/>
              <a:ext cx="457090" cy="451584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508032" y="1308099"/>
              <a:ext cx="460304" cy="457200"/>
              <a:chOff x="1111032" y="1231899"/>
              <a:chExt cx="460304" cy="457200"/>
            </a:xfrm>
          </p:grpSpPr>
          <p:pic>
            <p:nvPicPr>
              <p:cNvPr id="52" name="Picture 51" descr="Untitled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032" y="1232405"/>
                <a:ext cx="457090" cy="451584"/>
              </a:xfrm>
              <a:prstGeom prst="rect">
                <a:avLst/>
              </a:prstGeom>
            </p:spPr>
          </p:pic>
          <p:sp>
            <p:nvSpPr>
              <p:cNvPr id="53" name="Oval 52"/>
              <p:cNvSpPr>
                <a:spLocks noChangeAspect="1"/>
              </p:cNvSpPr>
              <p:nvPr/>
            </p:nvSpPr>
            <p:spPr bwMode="auto">
              <a:xfrm>
                <a:off x="1114136" y="123189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787432" y="1092199"/>
              <a:ext cx="460304" cy="457200"/>
              <a:chOff x="1111032" y="1231899"/>
              <a:chExt cx="460304" cy="457200"/>
            </a:xfrm>
          </p:grpSpPr>
          <p:pic>
            <p:nvPicPr>
              <p:cNvPr id="69" name="Picture 68" descr="Untitled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032" y="1232405"/>
                <a:ext cx="457090" cy="451584"/>
              </a:xfrm>
              <a:prstGeom prst="rect">
                <a:avLst/>
              </a:prstGeom>
            </p:spPr>
          </p:pic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1114136" y="123189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092232" y="1396999"/>
              <a:ext cx="460304" cy="457200"/>
              <a:chOff x="1111032" y="1231899"/>
              <a:chExt cx="460304" cy="457200"/>
            </a:xfrm>
          </p:grpSpPr>
          <p:pic>
            <p:nvPicPr>
              <p:cNvPr id="76" name="Picture 75" descr="Untitled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032" y="1232405"/>
                <a:ext cx="457090" cy="451584"/>
              </a:xfrm>
              <a:prstGeom prst="rect">
                <a:avLst/>
              </a:prstGeom>
            </p:spPr>
          </p:pic>
          <p:sp>
            <p:nvSpPr>
              <p:cNvPr id="77" name="Oval 76"/>
              <p:cNvSpPr>
                <a:spLocks noChangeAspect="1"/>
              </p:cNvSpPr>
              <p:nvPr/>
            </p:nvSpPr>
            <p:spPr bwMode="auto">
              <a:xfrm>
                <a:off x="1114136" y="123189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46" name="Picture 45" descr="Untitle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032" y="1181605"/>
              <a:ext cx="457090" cy="451584"/>
            </a:xfrm>
            <a:prstGeom prst="rect">
              <a:avLst/>
            </a:prstGeom>
          </p:spPr>
        </p:pic>
        <p:pic>
          <p:nvPicPr>
            <p:cNvPr id="48" name="Picture 47" descr="Untitle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232" y="1613405"/>
              <a:ext cx="457090" cy="451584"/>
            </a:xfrm>
            <a:prstGeom prst="rect">
              <a:avLst/>
            </a:prstGeom>
          </p:spPr>
        </p:pic>
        <p:grpSp>
          <p:nvGrpSpPr>
            <p:cNvPr id="71" name="Group 70"/>
            <p:cNvGrpSpPr/>
            <p:nvPr/>
          </p:nvGrpSpPr>
          <p:grpSpPr>
            <a:xfrm>
              <a:off x="2838232" y="1473199"/>
              <a:ext cx="460304" cy="457200"/>
              <a:chOff x="1111032" y="1231899"/>
              <a:chExt cx="460304" cy="457200"/>
            </a:xfrm>
          </p:grpSpPr>
          <p:pic>
            <p:nvPicPr>
              <p:cNvPr id="72" name="Picture 71" descr="Untitled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032" y="1232405"/>
                <a:ext cx="457090" cy="451584"/>
              </a:xfrm>
              <a:prstGeom prst="rect">
                <a:avLst/>
              </a:prstGeom>
            </p:spPr>
          </p:pic>
          <p:sp>
            <p:nvSpPr>
              <p:cNvPr id="73" name="Oval 72"/>
              <p:cNvSpPr>
                <a:spLocks noChangeAspect="1"/>
              </p:cNvSpPr>
              <p:nvPr/>
            </p:nvSpPr>
            <p:spPr bwMode="auto">
              <a:xfrm>
                <a:off x="1114136" y="123189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5390932" y="1879599"/>
            <a:ext cx="460304" cy="457200"/>
            <a:chOff x="1111032" y="1231899"/>
            <a:chExt cx="460304" cy="457200"/>
          </a:xfrm>
        </p:grpSpPr>
        <p:pic>
          <p:nvPicPr>
            <p:cNvPr id="110" name="Picture 109" descr="Untitle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32" y="1232405"/>
              <a:ext cx="457090" cy="451584"/>
            </a:xfrm>
            <a:prstGeom prst="rect">
              <a:avLst/>
            </a:prstGeom>
          </p:spPr>
        </p:pic>
        <p:sp>
          <p:nvSpPr>
            <p:cNvPr id="111" name="Oval 110"/>
            <p:cNvSpPr>
              <a:spLocks noChangeAspect="1"/>
            </p:cNvSpPr>
            <p:nvPr/>
          </p:nvSpPr>
          <p:spPr bwMode="auto">
            <a:xfrm>
              <a:off x="1114136" y="1231899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94" name="Picture 93" descr="Untitl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32" y="1791204"/>
            <a:ext cx="457090" cy="451584"/>
          </a:xfrm>
          <a:prstGeom prst="rect">
            <a:avLst/>
          </a:prstGeom>
        </p:spPr>
      </p:pic>
      <p:pic>
        <p:nvPicPr>
          <p:cNvPr id="95" name="Picture 94" descr="Untitl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32" y="1435605"/>
            <a:ext cx="457090" cy="451584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5035332" y="1536699"/>
            <a:ext cx="460304" cy="457200"/>
            <a:chOff x="1111032" y="1231899"/>
            <a:chExt cx="460304" cy="457200"/>
          </a:xfrm>
        </p:grpSpPr>
        <p:pic>
          <p:nvPicPr>
            <p:cNvPr id="108" name="Picture 107" descr="Untitle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32" y="1232405"/>
              <a:ext cx="457090" cy="451584"/>
            </a:xfrm>
            <a:prstGeom prst="rect">
              <a:avLst/>
            </a:prstGeom>
          </p:spPr>
        </p:pic>
        <p:sp>
          <p:nvSpPr>
            <p:cNvPr id="109" name="Oval 108"/>
            <p:cNvSpPr>
              <a:spLocks noChangeAspect="1"/>
            </p:cNvSpPr>
            <p:nvPr/>
          </p:nvSpPr>
          <p:spPr bwMode="auto">
            <a:xfrm>
              <a:off x="1114136" y="1231899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340132" y="1333499"/>
            <a:ext cx="460304" cy="457200"/>
            <a:chOff x="1111032" y="1231899"/>
            <a:chExt cx="460304" cy="457200"/>
          </a:xfrm>
        </p:grpSpPr>
        <p:pic>
          <p:nvPicPr>
            <p:cNvPr id="106" name="Picture 105" descr="Untitle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32" y="1232405"/>
              <a:ext cx="457090" cy="451584"/>
            </a:xfrm>
            <a:prstGeom prst="rect">
              <a:avLst/>
            </a:prstGeom>
          </p:spPr>
        </p:pic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1114136" y="1231899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479832" y="1574799"/>
            <a:ext cx="460304" cy="457200"/>
            <a:chOff x="1111032" y="1231899"/>
            <a:chExt cx="460304" cy="457200"/>
          </a:xfrm>
        </p:grpSpPr>
        <p:pic>
          <p:nvPicPr>
            <p:cNvPr id="104" name="Picture 103" descr="Untitle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32" y="1232405"/>
              <a:ext cx="457090" cy="451584"/>
            </a:xfrm>
            <a:prstGeom prst="rect">
              <a:avLst/>
            </a:prstGeom>
          </p:spPr>
        </p:pic>
        <p:sp>
          <p:nvSpPr>
            <p:cNvPr id="105" name="Oval 104"/>
            <p:cNvSpPr>
              <a:spLocks noChangeAspect="1"/>
            </p:cNvSpPr>
            <p:nvPr/>
          </p:nvSpPr>
          <p:spPr bwMode="auto">
            <a:xfrm>
              <a:off x="1114136" y="1231899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99" name="Picture 98" descr="Untitl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32" y="1410205"/>
            <a:ext cx="457090" cy="451584"/>
          </a:xfrm>
          <a:prstGeom prst="rect">
            <a:avLst/>
          </a:prstGeom>
        </p:spPr>
      </p:pic>
      <p:pic>
        <p:nvPicPr>
          <p:cNvPr id="100" name="Picture 99" descr="Untitl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32" y="1740405"/>
            <a:ext cx="457090" cy="451584"/>
          </a:xfrm>
          <a:prstGeom prst="rect">
            <a:avLst/>
          </a:prstGeom>
        </p:spPr>
      </p:pic>
      <p:cxnSp>
        <p:nvCxnSpPr>
          <p:cNvPr id="50" name="Łącznik prosty ze strzałką 36"/>
          <p:cNvCxnSpPr/>
          <p:nvPr/>
        </p:nvCxnSpPr>
        <p:spPr bwMode="auto">
          <a:xfrm>
            <a:off x="2810420" y="4707668"/>
            <a:ext cx="4530180" cy="167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2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521200" y="3962400"/>
            <a:ext cx="435666" cy="3607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Screen Shot 2018-05-22 at 1.51.09 P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46" y="4318000"/>
            <a:ext cx="1429753" cy="393700"/>
          </a:xfrm>
          <a:prstGeom prst="rect">
            <a:avLst/>
          </a:prstGeom>
        </p:spPr>
      </p:pic>
      <p:pic>
        <p:nvPicPr>
          <p:cNvPr id="10" name="Picture 9" descr="Screen Shot 2018-05-22 at 1.50.52 PM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66" y="3568700"/>
            <a:ext cx="1407933" cy="387350"/>
          </a:xfrm>
          <a:prstGeom prst="rect">
            <a:avLst/>
          </a:prstGeom>
        </p:spPr>
      </p:pic>
      <p:cxnSp>
        <p:nvCxnSpPr>
          <p:cNvPr id="32" name="Łącznik prosty ze strzałką 37"/>
          <p:cNvCxnSpPr/>
          <p:nvPr/>
        </p:nvCxnSpPr>
        <p:spPr bwMode="auto">
          <a:xfrm>
            <a:off x="5168900" y="4711700"/>
            <a:ext cx="2171700" cy="127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Łącznik prosty ze strzałką 37"/>
          <p:cNvCxnSpPr/>
          <p:nvPr/>
        </p:nvCxnSpPr>
        <p:spPr bwMode="auto">
          <a:xfrm>
            <a:off x="5156200" y="3962400"/>
            <a:ext cx="2171700" cy="127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7" name="Picture 66" descr="Screen Shot 2018-05-22 at 1.46.19 PM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35" y="4165600"/>
            <a:ext cx="1187223" cy="381000"/>
          </a:xfrm>
          <a:prstGeom prst="rect">
            <a:avLst/>
          </a:prstGeom>
        </p:spPr>
      </p:pic>
      <p:pic>
        <p:nvPicPr>
          <p:cNvPr id="13" name="Picture 12" descr="Screen Shot 2018-05-22 at 1.58.41 PM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60655"/>
            <a:ext cx="2044700" cy="363644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16" name="Picture 15" descr="Screen Shot 2018-05-22 at 2.04.56 PM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5933566"/>
            <a:ext cx="5511800" cy="60005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80585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ole tekstowe 16"/>
          <p:cNvSpPr txBox="1"/>
          <p:nvPr/>
        </p:nvSpPr>
        <p:spPr>
          <a:xfrm>
            <a:off x="1365637" y="316799"/>
            <a:ext cx="75734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Hint from</a:t>
            </a:r>
            <a:r>
              <a:rPr lang="en-US" sz="32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 decays?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Picture 64" descr="Screen Shot 2018-04-03 at 1.31.57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92" y="3807443"/>
            <a:ext cx="3727565" cy="2447874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66" name="Right Arrow 65"/>
          <p:cNvSpPr/>
          <p:nvPr/>
        </p:nvSpPr>
        <p:spPr>
          <a:xfrm>
            <a:off x="878931" y="1994355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719539" y="1849783"/>
            <a:ext cx="474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 smtClean="0">
                <a:latin typeface="+mj-lt"/>
              </a:rPr>
              <a:t>11</a:t>
            </a:r>
            <a:r>
              <a:rPr lang="en-US" b="1" dirty="0" smtClean="0">
                <a:latin typeface="+mj-lt"/>
              </a:rPr>
              <a:t>Be: one-neutron halo nucleus</a:t>
            </a:r>
            <a:endParaRPr lang="en-US" b="1" dirty="0">
              <a:latin typeface="+mj-lt"/>
            </a:endParaRPr>
          </a:p>
        </p:txBody>
      </p:sp>
      <p:pic>
        <p:nvPicPr>
          <p:cNvPr id="83" name="Picture 82" descr="Screen Shot 2018-04-03 at 12.40.17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83" y="4864189"/>
            <a:ext cx="1825746" cy="399382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84" name="Right Arrow 83"/>
          <p:cNvSpPr/>
          <p:nvPr/>
        </p:nvSpPr>
        <p:spPr>
          <a:xfrm>
            <a:off x="878072" y="2621853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823510" y="2359120"/>
            <a:ext cx="3263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b="1" dirty="0" smtClean="0">
                <a:latin typeface="+mj-lt"/>
              </a:rPr>
              <a:t>experiment suggests </a:t>
            </a:r>
          </a:p>
        </p:txBody>
      </p:sp>
      <p:pic>
        <p:nvPicPr>
          <p:cNvPr id="87" name="Picture 86" descr="Screen Shot 2018-04-03 at 2.22.11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21" y="2491068"/>
            <a:ext cx="4122242" cy="476275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88" name="Picture 87" descr="Screen Shot 2018-04-03 at 2.28.02 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4" y="3667616"/>
            <a:ext cx="2946780" cy="2843203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89" name="Rectangle 88"/>
          <p:cNvSpPr/>
          <p:nvPr/>
        </p:nvSpPr>
        <p:spPr>
          <a:xfrm>
            <a:off x="3680053" y="3715134"/>
            <a:ext cx="21296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?</a:t>
            </a:r>
            <a:endParaRPr lang="en-US" sz="4400" b="1" dirty="0" smtClean="0">
              <a:latin typeface="+mj-lt"/>
            </a:endParaRPr>
          </a:p>
          <a:p>
            <a:pPr algn="ctr"/>
            <a:r>
              <a:rPr lang="en-US" b="1" dirty="0" smtClean="0">
                <a:latin typeface="+mj-lt"/>
              </a:rPr>
              <a:t>Resonance</a:t>
            </a:r>
          </a:p>
          <a:p>
            <a:pPr algn="ctr"/>
            <a:r>
              <a:rPr lang="en-US" b="1" dirty="0">
                <a:latin typeface="+mj-lt"/>
              </a:rPr>
              <a:t>o</a:t>
            </a:r>
            <a:r>
              <a:rPr lang="en-US" b="1" dirty="0" smtClean="0">
                <a:latin typeface="+mj-lt"/>
              </a:rPr>
              <a:t>r</a:t>
            </a:r>
          </a:p>
          <a:p>
            <a:pPr algn="ctr"/>
            <a:r>
              <a:rPr lang="en-US" b="1" dirty="0">
                <a:latin typeface="+mj-lt"/>
              </a:rPr>
              <a:t>d</a:t>
            </a:r>
            <a:r>
              <a:rPr lang="en-US" b="1" dirty="0" smtClean="0">
                <a:latin typeface="+mj-lt"/>
              </a:rPr>
              <a:t>ark decay</a:t>
            </a:r>
          </a:p>
          <a:p>
            <a:pPr algn="ctr"/>
            <a:r>
              <a:rPr lang="en-US" sz="4400" b="1" dirty="0" smtClean="0">
                <a:latin typeface="+mn-lt"/>
              </a:rPr>
              <a:t>?</a:t>
            </a:r>
          </a:p>
        </p:txBody>
      </p:sp>
      <p:pic>
        <p:nvPicPr>
          <p:cNvPr id="90" name="Picture 89" descr="Screen Shot 2018-04-03 at 2.44.33 A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50" y="6264234"/>
            <a:ext cx="1874409" cy="420495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74800" y="1018570"/>
            <a:ext cx="806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latin typeface="+mj-lt"/>
              </a:rPr>
              <a:t>Pfutzner</a:t>
            </a:r>
            <a:r>
              <a:rPr lang="en-US" sz="1800" dirty="0">
                <a:latin typeface="+mj-lt"/>
              </a:rPr>
              <a:t> &amp; </a:t>
            </a:r>
            <a:r>
              <a:rPr lang="en-US" sz="1800" dirty="0" err="1">
                <a:latin typeface="+mj-lt"/>
              </a:rPr>
              <a:t>Riisager</a:t>
            </a:r>
            <a:r>
              <a:rPr lang="en-US" sz="1800" dirty="0">
                <a:latin typeface="+mj-lt"/>
              </a:rPr>
              <a:t>, </a:t>
            </a:r>
            <a:r>
              <a:rPr lang="en-US" sz="1800" i="1" dirty="0">
                <a:solidFill>
                  <a:srgbClr val="FFFF00"/>
                </a:solidFill>
                <a:latin typeface="+mj-lt"/>
              </a:rPr>
              <a:t>Examining the possibility to observe </a:t>
            </a:r>
            <a:r>
              <a:rPr lang="en-US" sz="1800" i="1" dirty="0" smtClean="0">
                <a:solidFill>
                  <a:srgbClr val="FFFF00"/>
                </a:solidFill>
                <a:latin typeface="+mj-lt"/>
              </a:rPr>
              <a:t>neutron </a:t>
            </a:r>
          </a:p>
          <a:p>
            <a:r>
              <a:rPr lang="en-US" sz="1800" i="1" dirty="0" smtClean="0">
                <a:solidFill>
                  <a:srgbClr val="FFFF00"/>
                </a:solidFill>
                <a:latin typeface="+mj-lt"/>
              </a:rPr>
              <a:t>dark decay in nuclei</a:t>
            </a:r>
            <a:r>
              <a:rPr lang="en-US" sz="1800" dirty="0" smtClean="0">
                <a:latin typeface="+mj-lt"/>
              </a:rPr>
              <a:t>, PRC 97, 042501(R) (2018)</a:t>
            </a:r>
            <a:endParaRPr lang="en-US" sz="1800" dirty="0">
              <a:latin typeface="+mj-lt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828800" y="3061831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800" dirty="0" err="1" smtClean="0">
                <a:latin typeface="+mj-lt"/>
              </a:rPr>
              <a:t>Riisager</a:t>
            </a:r>
            <a:r>
              <a:rPr lang="nb-NO" sz="1800" dirty="0" smtClean="0">
                <a:latin typeface="+mj-lt"/>
              </a:rPr>
              <a:t> </a:t>
            </a:r>
            <a:r>
              <a:rPr lang="nb-NO" sz="1800" i="1" dirty="0">
                <a:latin typeface="+mj-lt"/>
              </a:rPr>
              <a:t>et al.</a:t>
            </a:r>
            <a:r>
              <a:rPr lang="nb-NO" sz="1800" dirty="0">
                <a:latin typeface="+mj-lt"/>
              </a:rPr>
              <a:t>, </a:t>
            </a:r>
            <a:r>
              <a:rPr lang="nb-NO" sz="1800" i="1" baseline="30000" dirty="0">
                <a:solidFill>
                  <a:srgbClr val="FFFF00"/>
                </a:solidFill>
                <a:latin typeface="+mj-lt"/>
              </a:rPr>
              <a:t>11</a:t>
            </a:r>
            <a:r>
              <a:rPr lang="nb-NO" sz="1800" i="1" dirty="0">
                <a:solidFill>
                  <a:srgbClr val="FFFF00"/>
                </a:solidFill>
                <a:latin typeface="+mj-lt"/>
              </a:rPr>
              <a:t>Be(βp), a </a:t>
            </a:r>
            <a:r>
              <a:rPr lang="nb-NO" sz="1800" i="1" dirty="0" err="1">
                <a:solidFill>
                  <a:srgbClr val="FFFF00"/>
                </a:solidFill>
                <a:latin typeface="+mj-lt"/>
              </a:rPr>
              <a:t>quasi-free</a:t>
            </a:r>
            <a:r>
              <a:rPr lang="nb-NO" sz="1800" i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nb-NO" sz="1800" i="1" dirty="0" err="1">
                <a:solidFill>
                  <a:srgbClr val="FFFF00"/>
                </a:solidFill>
                <a:latin typeface="+mj-lt"/>
              </a:rPr>
              <a:t>neutron</a:t>
            </a:r>
            <a:r>
              <a:rPr lang="nb-NO" sz="1800" i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nb-NO" sz="1800" i="1" dirty="0" err="1">
                <a:solidFill>
                  <a:srgbClr val="FFFF00"/>
                </a:solidFill>
                <a:latin typeface="+mj-lt"/>
              </a:rPr>
              <a:t>decay</a:t>
            </a:r>
            <a:r>
              <a:rPr lang="nb-NO" sz="1800" i="1" dirty="0" smtClean="0">
                <a:latin typeface="+mj-lt"/>
              </a:rPr>
              <a:t>?</a:t>
            </a:r>
            <a:r>
              <a:rPr lang="nb-NO" sz="1800" dirty="0" smtClean="0">
                <a:latin typeface="+mj-lt"/>
              </a:rPr>
              <a:t>, PLB </a:t>
            </a:r>
            <a:r>
              <a:rPr lang="nb-NO" sz="1800" dirty="0">
                <a:latin typeface="+mj-lt"/>
              </a:rPr>
              <a:t>732, 305 (2014)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4246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16"/>
          <p:cNvSpPr txBox="1"/>
          <p:nvPr/>
        </p:nvSpPr>
        <p:spPr>
          <a:xfrm>
            <a:off x="1268624" y="375036"/>
            <a:ext cx="74354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Neutron decay in the Standard Model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9200" y="1193800"/>
            <a:ext cx="7302500" cy="4191000"/>
            <a:chOff x="1092200" y="1193800"/>
            <a:chExt cx="7302500" cy="4191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092200" y="1193800"/>
              <a:ext cx="7302500" cy="41910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8" name="Picture 7" descr="Screen Shot 2018-04-24 at 3.27.32 P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00" y="1313948"/>
              <a:ext cx="6910048" cy="3994652"/>
            </a:xfrm>
            <a:prstGeom prst="rect">
              <a:avLst/>
            </a:prstGeom>
          </p:spPr>
        </p:pic>
        <p:pic>
          <p:nvPicPr>
            <p:cNvPr id="4" name="Picture 3" descr="Screen Shot 2018-01-30 at 1.35.19 AM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76" y="4725273"/>
              <a:ext cx="2803993" cy="637771"/>
            </a:xfrm>
            <a:prstGeom prst="rect">
              <a:avLst/>
            </a:prstGeom>
            <a:ln w="44450">
              <a:solidFill>
                <a:srgbClr val="FF0000"/>
              </a:solidFill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749300" y="5739705"/>
            <a:ext cx="782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Theoretical prediction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2" name="Picture 131" descr="Screen Shot 2018-04-12 at 1.02.36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572339"/>
            <a:ext cx="3007742" cy="917361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33" name="Rectangle 132"/>
          <p:cNvSpPr/>
          <p:nvPr/>
        </p:nvSpPr>
        <p:spPr>
          <a:xfrm>
            <a:off x="7416800" y="5663505"/>
            <a:ext cx="2349500" cy="67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Marciano &amp;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Sirlin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PRL 96, 032002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1600" i="1" dirty="0">
                <a:latin typeface="Arial" pitchFamily="34" charset="0"/>
                <a:cs typeface="Arial" pitchFamily="34" charset="0"/>
              </a:rPr>
              <a:t>2006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72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1952042" y="408531"/>
            <a:ext cx="58164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 </a:t>
            </a:r>
            <a:r>
              <a:rPr lang="en-US" sz="32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Neutron EDM 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reen Shot 2018-05-22 at 8.29.06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4840"/>
            <a:ext cx="7213600" cy="1165083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98986" y="1255980"/>
            <a:ext cx="5333514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Extended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Lagrangian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for model 1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551" y="4114800"/>
            <a:ext cx="3683349" cy="2216149"/>
            <a:chOff x="2565400" y="3475524"/>
            <a:chExt cx="4851400" cy="2918926"/>
          </a:xfrm>
        </p:grpSpPr>
        <p:pic>
          <p:nvPicPr>
            <p:cNvPr id="11" name="Picture 10" descr="Screen Shot 2018-05-08 at 11.52.49 P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400" y="3475524"/>
              <a:ext cx="4851400" cy="2918926"/>
            </a:xfrm>
            <a:prstGeom prst="rect">
              <a:avLst/>
            </a:prstGeom>
            <a:ln w="44450">
              <a:solidFill>
                <a:schemeClr val="bg1"/>
              </a:solidFill>
            </a:ln>
          </p:spPr>
        </p:pic>
        <p:pic>
          <p:nvPicPr>
            <p:cNvPr id="12" name="Picture 11" descr="Screen Shot 2018-05-22 at 8.34.13 P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808" y="5676899"/>
              <a:ext cx="474637" cy="444501"/>
            </a:xfrm>
            <a:prstGeom prst="rect">
              <a:avLst/>
            </a:prstGeom>
          </p:spPr>
        </p:pic>
        <p:pic>
          <p:nvPicPr>
            <p:cNvPr id="14" name="Picture 13" descr="Screen Shot 2018-05-22 at 8.35.03 P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5508305"/>
              <a:ext cx="400050" cy="206693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686286" y="3491180"/>
            <a:ext cx="2298214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Neutron EDM</a:t>
            </a:r>
          </a:p>
        </p:txBody>
      </p:sp>
      <p:pic>
        <p:nvPicPr>
          <p:cNvPr id="8" name="Picture 7" descr="Screen Shot 2018-05-22 at 8.55.29 P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3850104"/>
            <a:ext cx="5626100" cy="832462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16" name="Picture 15" descr="Screen Shot 2018-05-22 at 9.05.47 P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5663746"/>
            <a:ext cx="3238500" cy="578304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4864586" y="5053280"/>
            <a:ext cx="2298214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Constraint</a:t>
            </a:r>
          </a:p>
        </p:txBody>
      </p:sp>
      <p:pic>
        <p:nvPicPr>
          <p:cNvPr id="18" name="Picture 17" descr="Screen Shot 2018-05-22 at 9.28.02 P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16" y="4956175"/>
            <a:ext cx="189034" cy="273050"/>
          </a:xfrm>
          <a:prstGeom prst="rect">
            <a:avLst/>
          </a:prstGeom>
        </p:spPr>
      </p:pic>
      <p:pic>
        <p:nvPicPr>
          <p:cNvPr id="19" name="Picture 18" descr="Screen Shot 2018-05-22 at 9.28.59 P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74" y="4235450"/>
            <a:ext cx="161925" cy="2095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8210550" y="2501900"/>
            <a:ext cx="520700" cy="50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61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200" y="1864058"/>
            <a:ext cx="7789500" cy="89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Neutron dark decay channel affects the equation of state for neutron stars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71580" y="2069180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9300" y="924258"/>
            <a:ext cx="6570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(arXiv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1802.08244, 1802.08282, 1802.08427)</a:t>
            </a:r>
            <a:endParaRPr lang="en-US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238" y="3070649"/>
            <a:ext cx="328736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Total energy density</a:t>
            </a:r>
            <a:endParaRPr lang="en-US" sz="20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9438" y="4785149"/>
            <a:ext cx="246186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Total pressure</a:t>
            </a:r>
            <a:endParaRPr lang="en-US" sz="2000" b="1" i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creen Shot 2018-04-12 at 2.11.06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9" y="2921000"/>
            <a:ext cx="4704187" cy="302260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003444" y="6030268"/>
            <a:ext cx="2423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(arXiv:1802.08282)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73100" y="3669592"/>
            <a:ext cx="3905250" cy="788299"/>
            <a:chOff x="635000" y="3809292"/>
            <a:chExt cx="3905250" cy="788299"/>
          </a:xfrm>
        </p:grpSpPr>
        <p:pic>
          <p:nvPicPr>
            <p:cNvPr id="11" name="Picture 10" descr="Screen Shot 2018-04-12 at 2.07.35 P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0" y="3809292"/>
              <a:ext cx="3905250" cy="788299"/>
            </a:xfrm>
            <a:prstGeom prst="rect">
              <a:avLst/>
            </a:prstGeom>
            <a:ln w="44450">
              <a:solidFill>
                <a:srgbClr val="FF0000"/>
              </a:solidFill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4305300" y="4229100"/>
              <a:ext cx="203200" cy="177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9200" y="5347408"/>
            <a:ext cx="2927350" cy="761292"/>
            <a:chOff x="1206500" y="5499808"/>
            <a:chExt cx="2927350" cy="761292"/>
          </a:xfrm>
        </p:grpSpPr>
        <p:pic>
          <p:nvPicPr>
            <p:cNvPr id="14" name="Picture 13" descr="Screen Shot 2018-04-12 at 2.07.48 P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0" y="5499808"/>
              <a:ext cx="2927350" cy="761292"/>
            </a:xfrm>
            <a:prstGeom prst="rect">
              <a:avLst/>
            </a:prstGeom>
            <a:ln w="44450">
              <a:solidFill>
                <a:srgbClr val="FF0000"/>
              </a:solidFill>
            </a:ln>
          </p:spPr>
        </p:pic>
        <p:sp>
          <p:nvSpPr>
            <p:cNvPr id="15" name="Rectangle 14"/>
            <p:cNvSpPr/>
            <p:nvPr/>
          </p:nvSpPr>
          <p:spPr bwMode="auto">
            <a:xfrm>
              <a:off x="3886200" y="5880100"/>
              <a:ext cx="203200" cy="177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6" name="pole tekstowe 16"/>
          <p:cNvSpPr txBox="1"/>
          <p:nvPr/>
        </p:nvSpPr>
        <p:spPr>
          <a:xfrm>
            <a:off x="993217" y="339496"/>
            <a:ext cx="79832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 Neutron star constraints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96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16"/>
          <p:cNvSpPr txBox="1"/>
          <p:nvPr/>
        </p:nvSpPr>
        <p:spPr>
          <a:xfrm>
            <a:off x="993217" y="339496"/>
            <a:ext cx="79832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 Neutron star constraints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9601" y="2067258"/>
            <a:ext cx="3090499" cy="211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Neutron dark decay channel and no DM self-interactions imply neutron star masses &lt; 0.8 M</a:t>
            </a:r>
            <a:r>
              <a:rPr lang="en-US" sz="2200" b="1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709680" y="2259680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16018" y="5459113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38638" y="5267749"/>
            <a:ext cx="7376762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DM self-interactions can block the neutron dark decay, allowing observed neutron star masses</a:t>
            </a:r>
            <a:endParaRPr lang="en-US" b="1" i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 descr="Screen Shot 2018-04-03 at 1.12.51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27" y="1648204"/>
            <a:ext cx="4327873" cy="3050795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5829743" y="4734868"/>
            <a:ext cx="2423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(arXiv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1802.08244)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1659300" y="924258"/>
            <a:ext cx="6570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(arXiv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1802.08244, 1802.08282, 1802.08427)</a:t>
            </a:r>
            <a:endParaRPr lang="en-US" b="1" i="1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82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16"/>
          <p:cNvSpPr txBox="1"/>
          <p:nvPr/>
        </p:nvSpPr>
        <p:spPr>
          <a:xfrm>
            <a:off x="1449445" y="277851"/>
            <a:ext cx="70258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Back-up slide:  Neutron beta decay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creen Shot 2018-01-30 at 3.39.32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05" y="4836309"/>
            <a:ext cx="6682834" cy="613104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849573" y="1070510"/>
            <a:ext cx="6166578" cy="3539080"/>
            <a:chOff x="1092200" y="1193800"/>
            <a:chExt cx="7302500" cy="4191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92200" y="1193800"/>
              <a:ext cx="7302500" cy="4191000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12" descr="Screen Shot 2018-04-24 at 3.27.32 P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00" y="1313948"/>
              <a:ext cx="6910048" cy="3994652"/>
            </a:xfrm>
            <a:prstGeom prst="rect">
              <a:avLst/>
            </a:prstGeom>
          </p:spPr>
        </p:pic>
        <p:pic>
          <p:nvPicPr>
            <p:cNvPr id="14" name="Picture 13" descr="Screen Shot 2018-01-30 at 1.35.19 AM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76" y="4725273"/>
              <a:ext cx="2803993" cy="637771"/>
            </a:xfrm>
            <a:prstGeom prst="rect">
              <a:avLst/>
            </a:prstGeom>
            <a:ln w="44450">
              <a:solidFill>
                <a:srgbClr val="FF0000"/>
              </a:solidFill>
            </a:ln>
          </p:spPr>
        </p:pic>
      </p:grpSp>
      <p:pic>
        <p:nvPicPr>
          <p:cNvPr id="15" name="Picture 14" descr="Screen Shot 2018-04-12 at 1.02.36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12" y="5667766"/>
            <a:ext cx="2841306" cy="866598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55129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2882224" y="290779"/>
            <a:ext cx="38789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Bottle experiments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creen Shot 2018-01-30 at 2.55.40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0" y="1203638"/>
            <a:ext cx="5325859" cy="5207726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16314" y="6407863"/>
            <a:ext cx="25046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/>
              <a:t>Source:  </a:t>
            </a:r>
            <a:r>
              <a:rPr lang="en-US" sz="1000" dirty="0"/>
              <a:t>https://</a:t>
            </a:r>
            <a:r>
              <a:rPr lang="en-US" sz="1000" dirty="0" err="1"/>
              <a:t>www.scientificamerican.com</a:t>
            </a:r>
            <a:endParaRPr lang="en-US" sz="1000" dirty="0"/>
          </a:p>
        </p:txBody>
      </p:sp>
      <p:pic>
        <p:nvPicPr>
          <p:cNvPr id="11" name="Picture 10" descr="Screen Shot 2018-01-30 at 1.06.24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26" y="2795128"/>
            <a:ext cx="2463800" cy="72390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12" name="Picture 11" descr="Screen Shot 2018-01-30 at 1.10.37 A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58" y="4874864"/>
            <a:ext cx="1219454" cy="96761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001617" y="4168284"/>
            <a:ext cx="1819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Lifetime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4873" y="1665675"/>
            <a:ext cx="3080427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Data points fit to an exponential decay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84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2997851" y="272942"/>
            <a:ext cx="38341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Beam experiments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creen Shot 2018-01-30 at 1.04.47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3097330"/>
            <a:ext cx="1998192" cy="1002729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11" name="Picture 10" descr="Screen Shot 2018-01-30 at 3.00.49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2" y="1214261"/>
            <a:ext cx="5741248" cy="5191045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471530" y="6420793"/>
            <a:ext cx="25046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/>
              <a:t>Source:  </a:t>
            </a:r>
            <a:r>
              <a:rPr lang="en-US" sz="1000" dirty="0"/>
              <a:t>https://</a:t>
            </a:r>
            <a:r>
              <a:rPr lang="en-US" sz="1000" dirty="0" err="1"/>
              <a:t>www.scientificamerican.com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6843630" y="1549982"/>
            <a:ext cx="245277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Only the decay rate to protons is measured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creen Shot 2018-01-30 at 3.35.23 P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4598479"/>
            <a:ext cx="4877455" cy="101492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246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Shot 2018-01-30 at 7.53.36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40" y="4927831"/>
            <a:ext cx="3639660" cy="43908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pole tekstowe 16"/>
          <p:cNvSpPr txBox="1"/>
          <p:nvPr/>
        </p:nvSpPr>
        <p:spPr>
          <a:xfrm>
            <a:off x="2857779" y="195007"/>
            <a:ext cx="40160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Neutron dark decay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729" y="4295858"/>
            <a:ext cx="407332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Remaining 1% :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Screen Shot 2018-01-30 at 7.33.07 P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45" y="6112402"/>
            <a:ext cx="2263155" cy="42167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8" name="Picture 17" descr="Screen Shot 2018-01-30 at 7.33.24 P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66" y="5506876"/>
            <a:ext cx="4299334" cy="462521"/>
          </a:xfrm>
          <a:prstGeom prst="rect">
            <a:avLst/>
          </a:prstGeom>
          <a:ln w="25400">
            <a:solidFill>
              <a:srgbClr val="F20000"/>
            </a:solidFill>
          </a:ln>
        </p:spPr>
      </p:pic>
      <p:sp>
        <p:nvSpPr>
          <p:cNvPr id="21" name="Right Arrow 20"/>
          <p:cNvSpPr/>
          <p:nvPr/>
        </p:nvSpPr>
        <p:spPr>
          <a:xfrm>
            <a:off x="1658794" y="5020474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649127" y="5611150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648162" y="6203223"/>
            <a:ext cx="625096" cy="2222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8-01-30 at 3.42.06 PM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3589957"/>
            <a:ext cx="4210069" cy="621158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7" name="Picture 6" descr="Screen Shot 2018-05-11 at 11.13.07 P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35917"/>
            <a:ext cx="9051817" cy="2442283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40" y="5473700"/>
            <a:ext cx="511848" cy="533400"/>
          </a:xfrm>
          <a:prstGeom prst="rect">
            <a:avLst/>
          </a:prstGeom>
        </p:spPr>
      </p:pic>
      <p:sp>
        <p:nvSpPr>
          <p:cNvPr id="20" name="Multiply 19"/>
          <p:cNvSpPr>
            <a:spLocks noChangeAspect="1"/>
          </p:cNvSpPr>
          <p:nvPr/>
        </p:nvSpPr>
        <p:spPr bwMode="auto">
          <a:xfrm>
            <a:off x="6498911" y="4751404"/>
            <a:ext cx="765489" cy="797736"/>
          </a:xfrm>
          <a:prstGeom prst="mathMultiply">
            <a:avLst>
              <a:gd name="adj1" fmla="val 6180"/>
            </a:avLst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40" y="6057900"/>
            <a:ext cx="51184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0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1-30 at 3.54.31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" y="1243918"/>
            <a:ext cx="8193600" cy="5224571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5" name="pole tekstowe 16"/>
          <p:cNvSpPr txBox="1"/>
          <p:nvPr/>
        </p:nvSpPr>
        <p:spPr>
          <a:xfrm>
            <a:off x="2478808" y="363973"/>
            <a:ext cx="49279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Nuclear physics bounds</a:t>
            </a:r>
            <a:endParaRPr lang="pl-PL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54734" y="3042257"/>
            <a:ext cx="1403012" cy="3692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361603" y="3869377"/>
            <a:ext cx="1403012" cy="3692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901700" y="4165600"/>
            <a:ext cx="6502400" cy="2326142"/>
            <a:chOff x="931410" y="1224010"/>
            <a:chExt cx="9093673" cy="3366728"/>
          </a:xfrm>
        </p:grpSpPr>
        <p:sp>
          <p:nvSpPr>
            <p:cNvPr id="7" name="Rectangle 6"/>
            <p:cNvSpPr/>
            <p:nvPr/>
          </p:nvSpPr>
          <p:spPr bwMode="auto">
            <a:xfrm>
              <a:off x="931410" y="1224010"/>
              <a:ext cx="9093673" cy="3366728"/>
            </a:xfrm>
            <a:prstGeom prst="rect">
              <a:avLst/>
            </a:prstGeom>
            <a:solidFill>
              <a:schemeClr val="tx1"/>
            </a:solidFill>
            <a:ln w="444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99390" y="2568218"/>
              <a:ext cx="625095" cy="22226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pic>
          <p:nvPicPr>
            <p:cNvPr id="12" name="Picture 11" descr="220px-Nucleus_drawing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248" y="1785779"/>
              <a:ext cx="1832825" cy="1832827"/>
            </a:xfrm>
            <a:prstGeom prst="rect">
              <a:avLst/>
            </a:prstGeom>
          </p:spPr>
        </p:pic>
        <p:pic>
          <p:nvPicPr>
            <p:cNvPr id="13" name="Picture 12" descr="220px-Nucleus_drawing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711" y="1759319"/>
              <a:ext cx="1832825" cy="1832827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>
              <a:off x="6331647" y="2588320"/>
              <a:ext cx="625095" cy="22226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pic>
          <p:nvPicPr>
            <p:cNvPr id="15" name="Picture 14" descr="Screen Shot 2018-01-30 at 11.06.28 PM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324" y="3686608"/>
              <a:ext cx="878329" cy="543090"/>
            </a:xfrm>
            <a:prstGeom prst="rect">
              <a:avLst/>
            </a:prstGeom>
          </p:spPr>
        </p:pic>
        <p:pic>
          <p:nvPicPr>
            <p:cNvPr id="16" name="Picture 15" descr="Screen Shot 2018-01-30 at 11.06.36 PM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663" y="3688081"/>
              <a:ext cx="1031944" cy="593537"/>
            </a:xfrm>
            <a:prstGeom prst="rect">
              <a:avLst/>
            </a:prstGeom>
          </p:spPr>
        </p:pic>
        <p:pic>
          <p:nvPicPr>
            <p:cNvPr id="17" name="Picture 16" descr="Screen Shot 2018-01-30 at 11.06.41 PM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8175" y="3687099"/>
              <a:ext cx="836757" cy="587646"/>
            </a:xfrm>
            <a:prstGeom prst="rect">
              <a:avLst/>
            </a:prstGeom>
          </p:spPr>
        </p:pic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4903722" y="2655327"/>
              <a:ext cx="513108" cy="5131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9" name="Picture 18" descr="Untitle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515" y="2689904"/>
              <a:ext cx="541864" cy="535336"/>
            </a:xfrm>
            <a:prstGeom prst="rect">
              <a:avLst/>
            </a:prstGeom>
          </p:spPr>
        </p:pic>
        <p:pic>
          <p:nvPicPr>
            <p:cNvPr id="20" name="Picture 19" descr="Untitle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470" y="2579995"/>
              <a:ext cx="541864" cy="535336"/>
            </a:xfrm>
            <a:prstGeom prst="rect">
              <a:avLst/>
            </a:prstGeom>
          </p:spPr>
        </p:pic>
        <p:pic>
          <p:nvPicPr>
            <p:cNvPr id="21" name="Picture 20" descr="220px-Nucleus_drawing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56830" y="1849966"/>
              <a:ext cx="1774260" cy="1774258"/>
            </a:xfrm>
            <a:prstGeom prst="rect">
              <a:avLst/>
            </a:prstGeom>
          </p:spPr>
        </p:pic>
        <p:pic>
          <p:nvPicPr>
            <p:cNvPr id="22" name="Picture 21" descr="Untitle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404" y="2321811"/>
              <a:ext cx="524549" cy="518230"/>
            </a:xfrm>
            <a:prstGeom prst="rect">
              <a:avLst/>
            </a:prstGeom>
          </p:spPr>
        </p:pic>
        <p:pic>
          <p:nvPicPr>
            <p:cNvPr id="23" name="Picture 22" descr="Untitle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647" y="3026442"/>
              <a:ext cx="524549" cy="518230"/>
            </a:xfrm>
            <a:prstGeom prst="rect">
              <a:avLst/>
            </a:prstGeom>
          </p:spPr>
        </p:pic>
        <p:pic>
          <p:nvPicPr>
            <p:cNvPr id="24" name="Picture 23" descr="Untitle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224" y="2580535"/>
              <a:ext cx="541864" cy="535336"/>
            </a:xfrm>
            <a:prstGeom prst="rect">
              <a:avLst/>
            </a:prstGeom>
          </p:spPr>
        </p:pic>
      </p:grpSp>
      <p:pic>
        <p:nvPicPr>
          <p:cNvPr id="74" name="Picture 73" descr="Screen Shot 2018-05-15 at 11.05.07 A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06" y="6007100"/>
            <a:ext cx="299093" cy="317499"/>
          </a:xfrm>
          <a:prstGeom prst="rect">
            <a:avLst/>
          </a:prstGeom>
        </p:spPr>
      </p:pic>
      <p:sp>
        <p:nvSpPr>
          <p:cNvPr id="75" name="Dowolny kształt 88"/>
          <p:cNvSpPr/>
          <p:nvPr/>
        </p:nvSpPr>
        <p:spPr bwMode="auto">
          <a:xfrm rot="5400000">
            <a:off x="4851043" y="5689245"/>
            <a:ext cx="927099" cy="140413"/>
          </a:xfrm>
          <a:custGeom>
            <a:avLst/>
            <a:gdLst>
              <a:gd name="connsiteX0" fmla="*/ 0 w 5096539"/>
              <a:gd name="connsiteY0" fmla="*/ 1651591 h 2381693"/>
              <a:gd name="connsiteX1" fmla="*/ 106325 w 5096539"/>
              <a:gd name="connsiteY1" fmla="*/ 1056168 h 2381693"/>
              <a:gd name="connsiteX2" fmla="*/ 163032 w 5096539"/>
              <a:gd name="connsiteY2" fmla="*/ 680484 h 2381693"/>
              <a:gd name="connsiteX3" fmla="*/ 233916 w 5096539"/>
              <a:gd name="connsiteY3" fmla="*/ 361507 h 2381693"/>
              <a:gd name="connsiteX4" fmla="*/ 290623 w 5096539"/>
              <a:gd name="connsiteY4" fmla="*/ 120503 h 2381693"/>
              <a:gd name="connsiteX5" fmla="*/ 290623 w 5096539"/>
              <a:gd name="connsiteY5" fmla="*/ 120503 h 2381693"/>
              <a:gd name="connsiteX6" fmla="*/ 340242 w 5096539"/>
              <a:gd name="connsiteY6" fmla="*/ 28354 h 2381693"/>
              <a:gd name="connsiteX7" fmla="*/ 411125 w 5096539"/>
              <a:gd name="connsiteY7" fmla="*/ 0 h 2381693"/>
              <a:gd name="connsiteX8" fmla="*/ 460744 w 5096539"/>
              <a:gd name="connsiteY8" fmla="*/ 49619 h 2381693"/>
              <a:gd name="connsiteX9" fmla="*/ 524539 w 5096539"/>
              <a:gd name="connsiteY9" fmla="*/ 269358 h 2381693"/>
              <a:gd name="connsiteX10" fmla="*/ 588335 w 5096539"/>
              <a:gd name="connsiteY10" fmla="*/ 602512 h 2381693"/>
              <a:gd name="connsiteX11" fmla="*/ 666307 w 5096539"/>
              <a:gd name="connsiteY11" fmla="*/ 1034903 h 2381693"/>
              <a:gd name="connsiteX12" fmla="*/ 751367 w 5096539"/>
              <a:gd name="connsiteY12" fmla="*/ 1616149 h 2381693"/>
              <a:gd name="connsiteX13" fmla="*/ 800986 w 5096539"/>
              <a:gd name="connsiteY13" fmla="*/ 1857154 h 2381693"/>
              <a:gd name="connsiteX14" fmla="*/ 857693 w 5096539"/>
              <a:gd name="connsiteY14" fmla="*/ 2133600 h 2381693"/>
              <a:gd name="connsiteX15" fmla="*/ 886046 w 5096539"/>
              <a:gd name="connsiteY15" fmla="*/ 2254103 h 2381693"/>
              <a:gd name="connsiteX16" fmla="*/ 886046 w 5096539"/>
              <a:gd name="connsiteY16" fmla="*/ 2254103 h 2381693"/>
              <a:gd name="connsiteX17" fmla="*/ 942753 w 5096539"/>
              <a:gd name="connsiteY17" fmla="*/ 2353340 h 2381693"/>
              <a:gd name="connsiteX18" fmla="*/ 942753 w 5096539"/>
              <a:gd name="connsiteY18" fmla="*/ 2353340 h 2381693"/>
              <a:gd name="connsiteX19" fmla="*/ 1041991 w 5096539"/>
              <a:gd name="connsiteY19" fmla="*/ 2310810 h 2381693"/>
              <a:gd name="connsiteX20" fmla="*/ 1091609 w 5096539"/>
              <a:gd name="connsiteY20" fmla="*/ 2176130 h 2381693"/>
              <a:gd name="connsiteX21" fmla="*/ 1141228 w 5096539"/>
              <a:gd name="connsiteY21" fmla="*/ 1942214 h 2381693"/>
              <a:gd name="connsiteX22" fmla="*/ 1197935 w 5096539"/>
              <a:gd name="connsiteY22" fmla="*/ 1637414 h 2381693"/>
              <a:gd name="connsiteX23" fmla="*/ 1282995 w 5096539"/>
              <a:gd name="connsiteY23" fmla="*/ 1127051 h 2381693"/>
              <a:gd name="connsiteX24" fmla="*/ 1368056 w 5096539"/>
              <a:gd name="connsiteY24" fmla="*/ 666307 h 2381693"/>
              <a:gd name="connsiteX25" fmla="*/ 1410586 w 5096539"/>
              <a:gd name="connsiteY25" fmla="*/ 404037 h 2381693"/>
              <a:gd name="connsiteX26" fmla="*/ 1467293 w 5096539"/>
              <a:gd name="connsiteY26" fmla="*/ 148856 h 2381693"/>
              <a:gd name="connsiteX27" fmla="*/ 1516912 w 5096539"/>
              <a:gd name="connsiteY27" fmla="*/ 49619 h 2381693"/>
              <a:gd name="connsiteX28" fmla="*/ 1516912 w 5096539"/>
              <a:gd name="connsiteY28" fmla="*/ 49619 h 2381693"/>
              <a:gd name="connsiteX29" fmla="*/ 1601972 w 5096539"/>
              <a:gd name="connsiteY29" fmla="*/ 14177 h 2381693"/>
              <a:gd name="connsiteX30" fmla="*/ 1601972 w 5096539"/>
              <a:gd name="connsiteY30" fmla="*/ 14177 h 2381693"/>
              <a:gd name="connsiteX31" fmla="*/ 1679944 w 5096539"/>
              <a:gd name="connsiteY31" fmla="*/ 127591 h 2381693"/>
              <a:gd name="connsiteX32" fmla="*/ 1736651 w 5096539"/>
              <a:gd name="connsiteY32" fmla="*/ 361507 h 2381693"/>
              <a:gd name="connsiteX33" fmla="*/ 1807535 w 5096539"/>
              <a:gd name="connsiteY33" fmla="*/ 737191 h 2381693"/>
              <a:gd name="connsiteX34" fmla="*/ 1850065 w 5096539"/>
              <a:gd name="connsiteY34" fmla="*/ 1112875 h 2381693"/>
              <a:gd name="connsiteX35" fmla="*/ 1899684 w 5096539"/>
              <a:gd name="connsiteY35" fmla="*/ 1346791 h 2381693"/>
              <a:gd name="connsiteX36" fmla="*/ 1963479 w 5096539"/>
              <a:gd name="connsiteY36" fmla="*/ 1665768 h 2381693"/>
              <a:gd name="connsiteX37" fmla="*/ 1991832 w 5096539"/>
              <a:gd name="connsiteY37" fmla="*/ 1850065 h 2381693"/>
              <a:gd name="connsiteX38" fmla="*/ 2020186 w 5096539"/>
              <a:gd name="connsiteY38" fmla="*/ 2055628 h 2381693"/>
              <a:gd name="connsiteX39" fmla="*/ 2048539 w 5096539"/>
              <a:gd name="connsiteY39" fmla="*/ 2169042 h 2381693"/>
              <a:gd name="connsiteX40" fmla="*/ 2105246 w 5096539"/>
              <a:gd name="connsiteY40" fmla="*/ 2296633 h 2381693"/>
              <a:gd name="connsiteX41" fmla="*/ 2140688 w 5096539"/>
              <a:gd name="connsiteY41" fmla="*/ 2367517 h 2381693"/>
              <a:gd name="connsiteX42" fmla="*/ 2204484 w 5096539"/>
              <a:gd name="connsiteY42" fmla="*/ 2381693 h 2381693"/>
              <a:gd name="connsiteX43" fmla="*/ 2268279 w 5096539"/>
              <a:gd name="connsiteY43" fmla="*/ 2218661 h 2381693"/>
              <a:gd name="connsiteX44" fmla="*/ 2324986 w 5096539"/>
              <a:gd name="connsiteY44" fmla="*/ 1970568 h 2381693"/>
              <a:gd name="connsiteX45" fmla="*/ 2402958 w 5096539"/>
              <a:gd name="connsiteY45" fmla="*/ 1580707 h 2381693"/>
              <a:gd name="connsiteX46" fmla="*/ 2459665 w 5096539"/>
              <a:gd name="connsiteY46" fmla="*/ 1290084 h 2381693"/>
              <a:gd name="connsiteX47" fmla="*/ 2516372 w 5096539"/>
              <a:gd name="connsiteY47" fmla="*/ 850605 h 2381693"/>
              <a:gd name="connsiteX48" fmla="*/ 2573079 w 5096539"/>
              <a:gd name="connsiteY48" fmla="*/ 538717 h 2381693"/>
              <a:gd name="connsiteX49" fmla="*/ 2629786 w 5096539"/>
              <a:gd name="connsiteY49" fmla="*/ 241005 h 2381693"/>
              <a:gd name="connsiteX50" fmla="*/ 2714846 w 5096539"/>
              <a:gd name="connsiteY50" fmla="*/ 77972 h 2381693"/>
              <a:gd name="connsiteX51" fmla="*/ 2771553 w 5096539"/>
              <a:gd name="connsiteY51" fmla="*/ 14177 h 2381693"/>
              <a:gd name="connsiteX52" fmla="*/ 2771553 w 5096539"/>
              <a:gd name="connsiteY52" fmla="*/ 14177 h 2381693"/>
              <a:gd name="connsiteX53" fmla="*/ 2856614 w 5096539"/>
              <a:gd name="connsiteY53" fmla="*/ 120503 h 2381693"/>
              <a:gd name="connsiteX54" fmla="*/ 2899144 w 5096539"/>
              <a:gd name="connsiteY54" fmla="*/ 333154 h 2381693"/>
              <a:gd name="connsiteX55" fmla="*/ 2984205 w 5096539"/>
              <a:gd name="connsiteY55" fmla="*/ 723014 h 2381693"/>
              <a:gd name="connsiteX56" fmla="*/ 3026735 w 5096539"/>
              <a:gd name="connsiteY56" fmla="*/ 999461 h 2381693"/>
              <a:gd name="connsiteX57" fmla="*/ 3069265 w 5096539"/>
              <a:gd name="connsiteY57" fmla="*/ 1226289 h 2381693"/>
              <a:gd name="connsiteX58" fmla="*/ 3104707 w 5096539"/>
              <a:gd name="connsiteY58" fmla="*/ 1446028 h 2381693"/>
              <a:gd name="connsiteX59" fmla="*/ 3147237 w 5096539"/>
              <a:gd name="connsiteY59" fmla="*/ 1651591 h 2381693"/>
              <a:gd name="connsiteX60" fmla="*/ 3182679 w 5096539"/>
              <a:gd name="connsiteY60" fmla="*/ 1878419 h 2381693"/>
              <a:gd name="connsiteX61" fmla="*/ 3253563 w 5096539"/>
              <a:gd name="connsiteY61" fmla="*/ 2169042 h 2381693"/>
              <a:gd name="connsiteX62" fmla="*/ 3310270 w 5096539"/>
              <a:gd name="connsiteY62" fmla="*/ 2332075 h 2381693"/>
              <a:gd name="connsiteX63" fmla="*/ 3402418 w 5096539"/>
              <a:gd name="connsiteY63" fmla="*/ 2360428 h 2381693"/>
              <a:gd name="connsiteX64" fmla="*/ 3487479 w 5096539"/>
              <a:gd name="connsiteY64" fmla="*/ 2161954 h 2381693"/>
              <a:gd name="connsiteX65" fmla="*/ 3551274 w 5096539"/>
              <a:gd name="connsiteY65" fmla="*/ 1807535 h 2381693"/>
              <a:gd name="connsiteX66" fmla="*/ 3636335 w 5096539"/>
              <a:gd name="connsiteY66" fmla="*/ 1332614 h 2381693"/>
              <a:gd name="connsiteX67" fmla="*/ 3700130 w 5096539"/>
              <a:gd name="connsiteY67" fmla="*/ 956930 h 2381693"/>
              <a:gd name="connsiteX68" fmla="*/ 3749749 w 5096539"/>
              <a:gd name="connsiteY68" fmla="*/ 666307 h 2381693"/>
              <a:gd name="connsiteX69" fmla="*/ 3799367 w 5096539"/>
              <a:gd name="connsiteY69" fmla="*/ 404037 h 2381693"/>
              <a:gd name="connsiteX70" fmla="*/ 3841898 w 5096539"/>
              <a:gd name="connsiteY70" fmla="*/ 177210 h 2381693"/>
              <a:gd name="connsiteX71" fmla="*/ 3912781 w 5096539"/>
              <a:gd name="connsiteY71" fmla="*/ 28354 h 2381693"/>
              <a:gd name="connsiteX72" fmla="*/ 3976577 w 5096539"/>
              <a:gd name="connsiteY72" fmla="*/ 7089 h 2381693"/>
              <a:gd name="connsiteX73" fmla="*/ 4040372 w 5096539"/>
              <a:gd name="connsiteY73" fmla="*/ 85061 h 2381693"/>
              <a:gd name="connsiteX74" fmla="*/ 4082902 w 5096539"/>
              <a:gd name="connsiteY74" fmla="*/ 226828 h 2381693"/>
              <a:gd name="connsiteX75" fmla="*/ 4139609 w 5096539"/>
              <a:gd name="connsiteY75" fmla="*/ 404037 h 2381693"/>
              <a:gd name="connsiteX76" fmla="*/ 4167963 w 5096539"/>
              <a:gd name="connsiteY76" fmla="*/ 680484 h 2381693"/>
              <a:gd name="connsiteX77" fmla="*/ 4217581 w 5096539"/>
              <a:gd name="connsiteY77" fmla="*/ 878958 h 2381693"/>
              <a:gd name="connsiteX78" fmla="*/ 4245935 w 5096539"/>
              <a:gd name="connsiteY78" fmla="*/ 1034903 h 2381693"/>
              <a:gd name="connsiteX79" fmla="*/ 4302642 w 5096539"/>
              <a:gd name="connsiteY79" fmla="*/ 1098698 h 2381693"/>
              <a:gd name="connsiteX80" fmla="*/ 4416056 w 5096539"/>
              <a:gd name="connsiteY80" fmla="*/ 1134140 h 2381693"/>
              <a:gd name="connsiteX81" fmla="*/ 4522381 w 5096539"/>
              <a:gd name="connsiteY81" fmla="*/ 1141228 h 2381693"/>
              <a:gd name="connsiteX82" fmla="*/ 4671237 w 5096539"/>
              <a:gd name="connsiteY82" fmla="*/ 1141228 h 2381693"/>
              <a:gd name="connsiteX83" fmla="*/ 4805916 w 5096539"/>
              <a:gd name="connsiteY83" fmla="*/ 1134140 h 2381693"/>
              <a:gd name="connsiteX84" fmla="*/ 4912242 w 5096539"/>
              <a:gd name="connsiteY84" fmla="*/ 1134140 h 2381693"/>
              <a:gd name="connsiteX85" fmla="*/ 5096539 w 5096539"/>
              <a:gd name="connsiteY85" fmla="*/ 1127051 h 23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096539" h="2381693">
                <a:moveTo>
                  <a:pt x="0" y="1651591"/>
                </a:moveTo>
                <a:lnTo>
                  <a:pt x="106325" y="1056168"/>
                </a:lnTo>
                <a:lnTo>
                  <a:pt x="163032" y="680484"/>
                </a:lnTo>
                <a:lnTo>
                  <a:pt x="233916" y="361507"/>
                </a:lnTo>
                <a:lnTo>
                  <a:pt x="290623" y="120503"/>
                </a:lnTo>
                <a:lnTo>
                  <a:pt x="290623" y="120503"/>
                </a:lnTo>
                <a:lnTo>
                  <a:pt x="340242" y="28354"/>
                </a:lnTo>
                <a:lnTo>
                  <a:pt x="411125" y="0"/>
                </a:lnTo>
                <a:lnTo>
                  <a:pt x="460744" y="49619"/>
                </a:lnTo>
                <a:lnTo>
                  <a:pt x="524539" y="269358"/>
                </a:lnTo>
                <a:lnTo>
                  <a:pt x="588335" y="602512"/>
                </a:lnTo>
                <a:lnTo>
                  <a:pt x="666307" y="1034903"/>
                </a:lnTo>
                <a:lnTo>
                  <a:pt x="751367" y="1616149"/>
                </a:lnTo>
                <a:lnTo>
                  <a:pt x="800986" y="1857154"/>
                </a:lnTo>
                <a:lnTo>
                  <a:pt x="857693" y="2133600"/>
                </a:lnTo>
                <a:lnTo>
                  <a:pt x="886046" y="2254103"/>
                </a:lnTo>
                <a:lnTo>
                  <a:pt x="886046" y="2254103"/>
                </a:lnTo>
                <a:lnTo>
                  <a:pt x="942753" y="2353340"/>
                </a:lnTo>
                <a:lnTo>
                  <a:pt x="942753" y="2353340"/>
                </a:lnTo>
                <a:lnTo>
                  <a:pt x="1041991" y="2310810"/>
                </a:lnTo>
                <a:lnTo>
                  <a:pt x="1091609" y="2176130"/>
                </a:lnTo>
                <a:lnTo>
                  <a:pt x="1141228" y="1942214"/>
                </a:lnTo>
                <a:lnTo>
                  <a:pt x="1197935" y="1637414"/>
                </a:lnTo>
                <a:lnTo>
                  <a:pt x="1282995" y="1127051"/>
                </a:lnTo>
                <a:lnTo>
                  <a:pt x="1368056" y="666307"/>
                </a:lnTo>
                <a:lnTo>
                  <a:pt x="1410586" y="404037"/>
                </a:lnTo>
                <a:lnTo>
                  <a:pt x="1467293" y="148856"/>
                </a:lnTo>
                <a:lnTo>
                  <a:pt x="1516912" y="49619"/>
                </a:lnTo>
                <a:lnTo>
                  <a:pt x="1516912" y="49619"/>
                </a:lnTo>
                <a:lnTo>
                  <a:pt x="1601972" y="14177"/>
                </a:lnTo>
                <a:lnTo>
                  <a:pt x="1601972" y="14177"/>
                </a:lnTo>
                <a:lnTo>
                  <a:pt x="1679944" y="127591"/>
                </a:lnTo>
                <a:lnTo>
                  <a:pt x="1736651" y="361507"/>
                </a:lnTo>
                <a:lnTo>
                  <a:pt x="1807535" y="737191"/>
                </a:lnTo>
                <a:lnTo>
                  <a:pt x="1850065" y="1112875"/>
                </a:lnTo>
                <a:lnTo>
                  <a:pt x="1899684" y="1346791"/>
                </a:lnTo>
                <a:lnTo>
                  <a:pt x="1963479" y="1665768"/>
                </a:lnTo>
                <a:lnTo>
                  <a:pt x="1991832" y="1850065"/>
                </a:lnTo>
                <a:lnTo>
                  <a:pt x="2020186" y="2055628"/>
                </a:lnTo>
                <a:lnTo>
                  <a:pt x="2048539" y="2169042"/>
                </a:lnTo>
                <a:lnTo>
                  <a:pt x="2105246" y="2296633"/>
                </a:lnTo>
                <a:lnTo>
                  <a:pt x="2140688" y="2367517"/>
                </a:lnTo>
                <a:lnTo>
                  <a:pt x="2204484" y="2381693"/>
                </a:lnTo>
                <a:lnTo>
                  <a:pt x="2268279" y="2218661"/>
                </a:lnTo>
                <a:lnTo>
                  <a:pt x="2324986" y="1970568"/>
                </a:lnTo>
                <a:lnTo>
                  <a:pt x="2402958" y="1580707"/>
                </a:lnTo>
                <a:lnTo>
                  <a:pt x="2459665" y="1290084"/>
                </a:lnTo>
                <a:lnTo>
                  <a:pt x="2516372" y="850605"/>
                </a:lnTo>
                <a:lnTo>
                  <a:pt x="2573079" y="538717"/>
                </a:lnTo>
                <a:lnTo>
                  <a:pt x="2629786" y="241005"/>
                </a:lnTo>
                <a:lnTo>
                  <a:pt x="2714846" y="77972"/>
                </a:lnTo>
                <a:lnTo>
                  <a:pt x="2771553" y="14177"/>
                </a:lnTo>
                <a:lnTo>
                  <a:pt x="2771553" y="14177"/>
                </a:lnTo>
                <a:lnTo>
                  <a:pt x="2856614" y="120503"/>
                </a:lnTo>
                <a:lnTo>
                  <a:pt x="2899144" y="333154"/>
                </a:lnTo>
                <a:lnTo>
                  <a:pt x="2984205" y="723014"/>
                </a:lnTo>
                <a:lnTo>
                  <a:pt x="3026735" y="999461"/>
                </a:lnTo>
                <a:lnTo>
                  <a:pt x="3069265" y="1226289"/>
                </a:lnTo>
                <a:lnTo>
                  <a:pt x="3104707" y="1446028"/>
                </a:lnTo>
                <a:lnTo>
                  <a:pt x="3147237" y="1651591"/>
                </a:lnTo>
                <a:lnTo>
                  <a:pt x="3182679" y="1878419"/>
                </a:lnTo>
                <a:lnTo>
                  <a:pt x="3253563" y="2169042"/>
                </a:lnTo>
                <a:lnTo>
                  <a:pt x="3310270" y="2332075"/>
                </a:lnTo>
                <a:lnTo>
                  <a:pt x="3402418" y="2360428"/>
                </a:lnTo>
                <a:lnTo>
                  <a:pt x="3487479" y="2161954"/>
                </a:lnTo>
                <a:lnTo>
                  <a:pt x="3551274" y="1807535"/>
                </a:lnTo>
                <a:lnTo>
                  <a:pt x="3636335" y="1332614"/>
                </a:lnTo>
                <a:lnTo>
                  <a:pt x="3700130" y="956930"/>
                </a:lnTo>
                <a:lnTo>
                  <a:pt x="3749749" y="666307"/>
                </a:lnTo>
                <a:lnTo>
                  <a:pt x="3799367" y="404037"/>
                </a:lnTo>
                <a:lnTo>
                  <a:pt x="3841898" y="177210"/>
                </a:lnTo>
                <a:lnTo>
                  <a:pt x="3912781" y="28354"/>
                </a:lnTo>
                <a:lnTo>
                  <a:pt x="3976577" y="7089"/>
                </a:lnTo>
                <a:lnTo>
                  <a:pt x="4040372" y="85061"/>
                </a:lnTo>
                <a:lnTo>
                  <a:pt x="4082902" y="226828"/>
                </a:lnTo>
                <a:lnTo>
                  <a:pt x="4139609" y="404037"/>
                </a:lnTo>
                <a:lnTo>
                  <a:pt x="4167963" y="680484"/>
                </a:lnTo>
                <a:lnTo>
                  <a:pt x="4217581" y="878958"/>
                </a:lnTo>
                <a:lnTo>
                  <a:pt x="4245935" y="1034903"/>
                </a:lnTo>
                <a:lnTo>
                  <a:pt x="4302642" y="1098698"/>
                </a:lnTo>
                <a:lnTo>
                  <a:pt x="4416056" y="1134140"/>
                </a:lnTo>
                <a:lnTo>
                  <a:pt x="4522381" y="1141228"/>
                </a:lnTo>
                <a:lnTo>
                  <a:pt x="4671237" y="1141228"/>
                </a:lnTo>
                <a:lnTo>
                  <a:pt x="4805916" y="1134140"/>
                </a:lnTo>
                <a:lnTo>
                  <a:pt x="4912242" y="1134140"/>
                </a:lnTo>
                <a:lnTo>
                  <a:pt x="5096539" y="1127051"/>
                </a:lnTo>
              </a:path>
            </a:pathLst>
          </a:custGeom>
          <a:noFill/>
          <a:ln w="44450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38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1913821" y="156376"/>
            <a:ext cx="61370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Nuclear physics bounds – </a:t>
            </a:r>
            <a:r>
              <a:rPr lang="en-US" sz="32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3900" y="931913"/>
            <a:ext cx="8496300" cy="5621287"/>
          </a:xfrm>
          <a:prstGeom prst="rect">
            <a:avLst/>
          </a:prstGeom>
          <a:solidFill>
            <a:schemeClr val="tx1"/>
          </a:solidFill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pic>
        <p:nvPicPr>
          <p:cNvPr id="4" name="Picture 3" descr="Screen Shot 2018-05-14 at 11.32.31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111500"/>
            <a:ext cx="444500" cy="444500"/>
          </a:xfrm>
          <a:prstGeom prst="rect">
            <a:avLst/>
          </a:prstGeom>
        </p:spPr>
      </p:pic>
      <p:cxnSp>
        <p:nvCxnSpPr>
          <p:cNvPr id="60" name="Łącznik prosty ze strzałką 24"/>
          <p:cNvCxnSpPr/>
          <p:nvPr/>
        </p:nvCxnSpPr>
        <p:spPr bwMode="auto">
          <a:xfrm flipV="1">
            <a:off x="1409700" y="3060700"/>
            <a:ext cx="0" cy="1930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ight Arrow 14"/>
          <p:cNvSpPr/>
          <p:nvPr/>
        </p:nvSpPr>
        <p:spPr>
          <a:xfrm>
            <a:off x="4105737" y="1793970"/>
            <a:ext cx="527300" cy="1874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5333008" y="2083351"/>
            <a:ext cx="432832" cy="43283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PoleTekstowe 2"/>
          <p:cNvSpPr txBox="1"/>
          <p:nvPr/>
        </p:nvSpPr>
        <p:spPr>
          <a:xfrm>
            <a:off x="6331895" y="1520286"/>
            <a:ext cx="382947" cy="545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  <a:latin typeface="+mj-lt"/>
              </a:rPr>
              <a:t>+</a:t>
            </a:r>
            <a:endParaRPr lang="pl-PL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7044540" y="1671242"/>
            <a:ext cx="397660" cy="397659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 descr="Screen Shot 2018-05-15 at 1.23.43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66" y="3894237"/>
            <a:ext cx="161234" cy="832497"/>
          </a:xfrm>
          <a:prstGeom prst="rect">
            <a:avLst/>
          </a:prstGeom>
        </p:spPr>
      </p:pic>
      <p:pic>
        <p:nvPicPr>
          <p:cNvPr id="37" name="Picture 36" descr="Screen Shot 2018-05-15 at 1.23.43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300" y="3914451"/>
            <a:ext cx="165100" cy="852457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67929" y="5299158"/>
            <a:ext cx="407332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baseline="30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Be decay forbidden if:</a:t>
            </a:r>
            <a:endParaRPr lang="en-US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9" descr="Screen Shot 2018-01-31 at 10.13.41 P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69" y="5804856"/>
            <a:ext cx="5836808" cy="601415"/>
          </a:xfrm>
          <a:prstGeom prst="rect">
            <a:avLst/>
          </a:prstGeom>
          <a:ln w="44450">
            <a:solidFill>
              <a:srgbClr val="008000"/>
            </a:solidFill>
          </a:ln>
        </p:spPr>
      </p:pic>
      <p:pic>
        <p:nvPicPr>
          <p:cNvPr id="42" name="Picture 41" descr="Screen Shot 2018-05-15 at 12.12.06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3572590"/>
            <a:ext cx="2743200" cy="383979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14" name="Picture 13" descr="Screen Shot 2018-05-19 at 8.55.24 P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42553"/>
            <a:ext cx="1485900" cy="333138"/>
          </a:xfrm>
          <a:prstGeom prst="rect">
            <a:avLst/>
          </a:prstGeom>
        </p:spPr>
      </p:pic>
      <p:pic>
        <p:nvPicPr>
          <p:cNvPr id="20" name="Picture 19" descr="Screen Shot 2018-05-19 at 8.55.07 P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16" y="4330700"/>
            <a:ext cx="820783" cy="368300"/>
          </a:xfrm>
          <a:prstGeom prst="rect">
            <a:avLst/>
          </a:prstGeom>
        </p:spPr>
      </p:pic>
      <p:cxnSp>
        <p:nvCxnSpPr>
          <p:cNvPr id="86" name="Łącznik prosty ze strzałką 37"/>
          <p:cNvCxnSpPr/>
          <p:nvPr/>
        </p:nvCxnSpPr>
        <p:spPr bwMode="auto">
          <a:xfrm>
            <a:off x="2400300" y="4711700"/>
            <a:ext cx="1524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2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Łącznik prosty ze strzałką 37"/>
          <p:cNvCxnSpPr/>
          <p:nvPr/>
        </p:nvCxnSpPr>
        <p:spPr bwMode="auto">
          <a:xfrm>
            <a:off x="5156200" y="3962400"/>
            <a:ext cx="2171700" cy="127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Screen Shot 2018-05-19 at 9.18.45 P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76" y="2489200"/>
            <a:ext cx="669873" cy="412750"/>
          </a:xfrm>
          <a:prstGeom prst="rect">
            <a:avLst/>
          </a:prstGeom>
        </p:spPr>
      </p:pic>
      <p:pic>
        <p:nvPicPr>
          <p:cNvPr id="26" name="Picture 25" descr="Screen Shot 2018-05-19 at 9.18.40 P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10" y="2489200"/>
            <a:ext cx="664490" cy="4000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647732" y="1308099"/>
            <a:ext cx="1044504" cy="1066800"/>
            <a:chOff x="2508032" y="1092199"/>
            <a:chExt cx="1044504" cy="1066800"/>
          </a:xfrm>
        </p:grpSpPr>
        <p:grpSp>
          <p:nvGrpSpPr>
            <p:cNvPr id="78" name="Group 77"/>
            <p:cNvGrpSpPr/>
            <p:nvPr/>
          </p:nvGrpSpPr>
          <p:grpSpPr>
            <a:xfrm>
              <a:off x="2787432" y="1701799"/>
              <a:ext cx="460304" cy="457200"/>
              <a:chOff x="1111032" y="1231899"/>
              <a:chExt cx="460304" cy="457200"/>
            </a:xfrm>
          </p:grpSpPr>
          <p:pic>
            <p:nvPicPr>
              <p:cNvPr id="80" name="Picture 79" descr="Untitled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032" y="1232405"/>
                <a:ext cx="457090" cy="451584"/>
              </a:xfrm>
              <a:prstGeom prst="rect">
                <a:avLst/>
              </a:prstGeom>
            </p:spPr>
          </p:pic>
          <p:sp>
            <p:nvSpPr>
              <p:cNvPr id="81" name="Oval 80"/>
              <p:cNvSpPr>
                <a:spLocks noChangeAspect="1"/>
              </p:cNvSpPr>
              <p:nvPr/>
            </p:nvSpPr>
            <p:spPr bwMode="auto">
              <a:xfrm>
                <a:off x="1114136" y="123189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27" name="Picture 26" descr="Untitled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432" y="1562604"/>
              <a:ext cx="457090" cy="451584"/>
            </a:xfrm>
            <a:prstGeom prst="rect">
              <a:avLst/>
            </a:prstGeom>
          </p:spPr>
        </p:pic>
        <p:pic>
          <p:nvPicPr>
            <p:cNvPr id="47" name="Picture 46" descr="Untitled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532" y="1181605"/>
              <a:ext cx="457090" cy="451584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508032" y="1308099"/>
              <a:ext cx="460304" cy="457200"/>
              <a:chOff x="1111032" y="1231899"/>
              <a:chExt cx="460304" cy="457200"/>
            </a:xfrm>
          </p:grpSpPr>
          <p:pic>
            <p:nvPicPr>
              <p:cNvPr id="52" name="Picture 51" descr="Untitled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032" y="1232405"/>
                <a:ext cx="457090" cy="451584"/>
              </a:xfrm>
              <a:prstGeom prst="rect">
                <a:avLst/>
              </a:prstGeom>
            </p:spPr>
          </p:pic>
          <p:sp>
            <p:nvSpPr>
              <p:cNvPr id="53" name="Oval 52"/>
              <p:cNvSpPr>
                <a:spLocks noChangeAspect="1"/>
              </p:cNvSpPr>
              <p:nvPr/>
            </p:nvSpPr>
            <p:spPr bwMode="auto">
              <a:xfrm>
                <a:off x="1114136" y="123189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787432" y="1092199"/>
              <a:ext cx="460304" cy="457200"/>
              <a:chOff x="1111032" y="1231899"/>
              <a:chExt cx="460304" cy="457200"/>
            </a:xfrm>
          </p:grpSpPr>
          <p:pic>
            <p:nvPicPr>
              <p:cNvPr id="69" name="Picture 68" descr="Untitled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032" y="1232405"/>
                <a:ext cx="457090" cy="451584"/>
              </a:xfrm>
              <a:prstGeom prst="rect">
                <a:avLst/>
              </a:prstGeom>
            </p:spPr>
          </p:pic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1114136" y="123189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092232" y="1396999"/>
              <a:ext cx="460304" cy="457200"/>
              <a:chOff x="1111032" y="1231899"/>
              <a:chExt cx="460304" cy="457200"/>
            </a:xfrm>
          </p:grpSpPr>
          <p:pic>
            <p:nvPicPr>
              <p:cNvPr id="76" name="Picture 75" descr="Untitled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032" y="1232405"/>
                <a:ext cx="457090" cy="451584"/>
              </a:xfrm>
              <a:prstGeom prst="rect">
                <a:avLst/>
              </a:prstGeom>
            </p:spPr>
          </p:pic>
          <p:sp>
            <p:nvSpPr>
              <p:cNvPr id="77" name="Oval 76"/>
              <p:cNvSpPr>
                <a:spLocks noChangeAspect="1"/>
              </p:cNvSpPr>
              <p:nvPr/>
            </p:nvSpPr>
            <p:spPr bwMode="auto">
              <a:xfrm>
                <a:off x="1114136" y="123189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46" name="Picture 45" descr="Untitled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032" y="1181605"/>
              <a:ext cx="457090" cy="451584"/>
            </a:xfrm>
            <a:prstGeom prst="rect">
              <a:avLst/>
            </a:prstGeom>
          </p:spPr>
        </p:pic>
        <p:pic>
          <p:nvPicPr>
            <p:cNvPr id="48" name="Picture 47" descr="Untitled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232" y="1613405"/>
              <a:ext cx="457090" cy="451584"/>
            </a:xfrm>
            <a:prstGeom prst="rect">
              <a:avLst/>
            </a:prstGeom>
          </p:spPr>
        </p:pic>
        <p:grpSp>
          <p:nvGrpSpPr>
            <p:cNvPr id="71" name="Group 70"/>
            <p:cNvGrpSpPr/>
            <p:nvPr/>
          </p:nvGrpSpPr>
          <p:grpSpPr>
            <a:xfrm>
              <a:off x="2838232" y="1473199"/>
              <a:ext cx="460304" cy="457200"/>
              <a:chOff x="1111032" y="1231899"/>
              <a:chExt cx="460304" cy="457200"/>
            </a:xfrm>
          </p:grpSpPr>
          <p:pic>
            <p:nvPicPr>
              <p:cNvPr id="72" name="Picture 71" descr="Untitled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032" y="1232405"/>
                <a:ext cx="457090" cy="451584"/>
              </a:xfrm>
              <a:prstGeom prst="rect">
                <a:avLst/>
              </a:prstGeom>
            </p:spPr>
          </p:pic>
          <p:sp>
            <p:nvSpPr>
              <p:cNvPr id="73" name="Oval 72"/>
              <p:cNvSpPr>
                <a:spLocks noChangeAspect="1"/>
              </p:cNvSpPr>
              <p:nvPr/>
            </p:nvSpPr>
            <p:spPr bwMode="auto">
              <a:xfrm>
                <a:off x="1114136" y="123189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5390932" y="1879599"/>
            <a:ext cx="460304" cy="457200"/>
            <a:chOff x="1111032" y="1231899"/>
            <a:chExt cx="460304" cy="457200"/>
          </a:xfrm>
        </p:grpSpPr>
        <p:pic>
          <p:nvPicPr>
            <p:cNvPr id="110" name="Picture 109" descr="Untitled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32" y="1232405"/>
              <a:ext cx="457090" cy="451584"/>
            </a:xfrm>
            <a:prstGeom prst="rect">
              <a:avLst/>
            </a:prstGeom>
          </p:spPr>
        </p:pic>
        <p:sp>
          <p:nvSpPr>
            <p:cNvPr id="111" name="Oval 110"/>
            <p:cNvSpPr>
              <a:spLocks noChangeAspect="1"/>
            </p:cNvSpPr>
            <p:nvPr/>
          </p:nvSpPr>
          <p:spPr bwMode="auto">
            <a:xfrm>
              <a:off x="1114136" y="1231899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94" name="Picture 93" descr="Untitl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32" y="1791204"/>
            <a:ext cx="457090" cy="451584"/>
          </a:xfrm>
          <a:prstGeom prst="rect">
            <a:avLst/>
          </a:prstGeom>
        </p:spPr>
      </p:pic>
      <p:pic>
        <p:nvPicPr>
          <p:cNvPr id="95" name="Picture 94" descr="Untitl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32" y="1435605"/>
            <a:ext cx="457090" cy="451584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5035332" y="1536699"/>
            <a:ext cx="460304" cy="457200"/>
            <a:chOff x="1111032" y="1231899"/>
            <a:chExt cx="460304" cy="457200"/>
          </a:xfrm>
        </p:grpSpPr>
        <p:pic>
          <p:nvPicPr>
            <p:cNvPr id="108" name="Picture 107" descr="Untitled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32" y="1232405"/>
              <a:ext cx="457090" cy="451584"/>
            </a:xfrm>
            <a:prstGeom prst="rect">
              <a:avLst/>
            </a:prstGeom>
          </p:spPr>
        </p:pic>
        <p:sp>
          <p:nvSpPr>
            <p:cNvPr id="109" name="Oval 108"/>
            <p:cNvSpPr>
              <a:spLocks noChangeAspect="1"/>
            </p:cNvSpPr>
            <p:nvPr/>
          </p:nvSpPr>
          <p:spPr bwMode="auto">
            <a:xfrm>
              <a:off x="1114136" y="1231899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340132" y="1333499"/>
            <a:ext cx="460304" cy="457200"/>
            <a:chOff x="1111032" y="1231899"/>
            <a:chExt cx="460304" cy="457200"/>
          </a:xfrm>
        </p:grpSpPr>
        <p:pic>
          <p:nvPicPr>
            <p:cNvPr id="106" name="Picture 105" descr="Untitled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32" y="1232405"/>
              <a:ext cx="457090" cy="451584"/>
            </a:xfrm>
            <a:prstGeom prst="rect">
              <a:avLst/>
            </a:prstGeom>
          </p:spPr>
        </p:pic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1114136" y="1231899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479832" y="1574799"/>
            <a:ext cx="460304" cy="457200"/>
            <a:chOff x="1111032" y="1231899"/>
            <a:chExt cx="460304" cy="457200"/>
          </a:xfrm>
        </p:grpSpPr>
        <p:pic>
          <p:nvPicPr>
            <p:cNvPr id="104" name="Picture 103" descr="Untitled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32" y="1232405"/>
              <a:ext cx="457090" cy="451584"/>
            </a:xfrm>
            <a:prstGeom prst="rect">
              <a:avLst/>
            </a:prstGeom>
          </p:spPr>
        </p:pic>
        <p:sp>
          <p:nvSpPr>
            <p:cNvPr id="105" name="Oval 104"/>
            <p:cNvSpPr>
              <a:spLocks noChangeAspect="1"/>
            </p:cNvSpPr>
            <p:nvPr/>
          </p:nvSpPr>
          <p:spPr bwMode="auto">
            <a:xfrm>
              <a:off x="1114136" y="1231899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  <a:alpha val="7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99" name="Picture 98" descr="Untitl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32" y="1410205"/>
            <a:ext cx="457090" cy="451584"/>
          </a:xfrm>
          <a:prstGeom prst="rect">
            <a:avLst/>
          </a:prstGeom>
        </p:spPr>
      </p:pic>
      <p:pic>
        <p:nvPicPr>
          <p:cNvPr id="100" name="Picture 99" descr="Untitl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32" y="1740405"/>
            <a:ext cx="457090" cy="451584"/>
          </a:xfrm>
          <a:prstGeom prst="rect">
            <a:avLst/>
          </a:prstGeom>
        </p:spPr>
      </p:pic>
      <p:cxnSp>
        <p:nvCxnSpPr>
          <p:cNvPr id="50" name="Łącznik prosty ze strzałką 36"/>
          <p:cNvCxnSpPr/>
          <p:nvPr/>
        </p:nvCxnSpPr>
        <p:spPr bwMode="auto">
          <a:xfrm>
            <a:off x="2810420" y="4707668"/>
            <a:ext cx="4530180" cy="167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2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521200" y="3962400"/>
            <a:ext cx="435666" cy="3607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Screen Shot 2018-05-22 at 1.43.32 PM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06719"/>
            <a:ext cx="1511300" cy="385932"/>
          </a:xfrm>
          <a:prstGeom prst="rect">
            <a:avLst/>
          </a:prstGeom>
        </p:spPr>
      </p:pic>
      <p:cxnSp>
        <p:nvCxnSpPr>
          <p:cNvPr id="32" name="Łącznik prosty ze strzałką 37"/>
          <p:cNvCxnSpPr/>
          <p:nvPr/>
        </p:nvCxnSpPr>
        <p:spPr bwMode="auto">
          <a:xfrm>
            <a:off x="5168900" y="4711700"/>
            <a:ext cx="2171700" cy="127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Screen Shot 2018-05-22 at 1.46.19 PM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35" y="4165600"/>
            <a:ext cx="1187223" cy="381000"/>
          </a:xfrm>
          <a:prstGeom prst="rect">
            <a:avLst/>
          </a:prstGeom>
        </p:spPr>
      </p:pic>
      <p:pic>
        <p:nvPicPr>
          <p:cNvPr id="3" name="Picture 2" descr="Screen Shot 2018-05-28 at 12.18.05 PM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77" y="2155771"/>
            <a:ext cx="366451" cy="450428"/>
          </a:xfrm>
          <a:prstGeom prst="rect">
            <a:avLst/>
          </a:prstGeom>
        </p:spPr>
      </p:pic>
      <p:sp>
        <p:nvSpPr>
          <p:cNvPr id="64" name="Oval 63"/>
          <p:cNvSpPr>
            <a:spLocks noChangeAspect="1"/>
          </p:cNvSpPr>
          <p:nvPr/>
        </p:nvSpPr>
        <p:spPr>
          <a:xfrm>
            <a:off x="7629528" y="1750715"/>
            <a:ext cx="249649" cy="249649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11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6"/>
          <p:cNvSpPr txBox="1"/>
          <p:nvPr/>
        </p:nvSpPr>
        <p:spPr>
          <a:xfrm>
            <a:off x="2348438" y="603034"/>
            <a:ext cx="50429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Possible decay channels</a:t>
            </a:r>
            <a:endParaRPr lang="pl-P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258" y="3021185"/>
            <a:ext cx="7823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Neutron           dark particle +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photon</a:t>
            </a:r>
            <a:endParaRPr lang="pl-PL" sz="3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Neutron           dark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particle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3000" b="1" i="1" baseline="300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3000" b="1" i="1" baseline="300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endParaRPr lang="pl-PL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l-PL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eutron           two dark particles</a:t>
            </a:r>
            <a:endParaRPr lang="pl-PL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l-PL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l-PL" sz="1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Neutron           </a:t>
            </a:r>
            <a:r>
              <a:rPr lang="en-US" sz="3000" b="1" dirty="0" smtClean="0">
                <a:latin typeface="+mn-lt"/>
                <a:cs typeface="Arial" pitchFamily="34" charset="0"/>
              </a:rPr>
              <a:t>…</a:t>
            </a:r>
            <a:endParaRPr lang="en-US" sz="3000" b="1" dirty="0">
              <a:latin typeface="+mn-lt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55224" y="3219600"/>
            <a:ext cx="509269" cy="2224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457031" y="4036426"/>
            <a:ext cx="509269" cy="2224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445184" y="4800196"/>
            <a:ext cx="509269" cy="2224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creen Shot 2018-01-31 at 10.13.41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736311"/>
            <a:ext cx="6229838" cy="641912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3445184" y="5536796"/>
            <a:ext cx="509269" cy="2224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97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zybki wzrost">
  <a:themeElements>
    <a:clrScheme name="Szybki wzrost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zybki wzros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zybki wzrost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ybki wzros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ybki wzros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ybki wzrost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ybki wzrost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Designs\Szybki wzrost.pot</Template>
  <TotalTime>138214</TotalTime>
  <Words>1119</Words>
  <Application>Microsoft Macintosh PowerPoint</Application>
  <PresentationFormat>A4 Paper (210x297 mm)</PresentationFormat>
  <Paragraphs>161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4</vt:i4>
      </vt:variant>
    </vt:vector>
  </HeadingPairs>
  <TitlesOfParts>
    <vt:vector size="38" baseType="lpstr">
      <vt:lpstr>Szybki wzrost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Pokaz niestandardowy 1</vt:lpstr>
      <vt:lpstr>Pokaz niestandardowy 2</vt:lpstr>
      <vt:lpstr>Pokaz niestandardowy 3</vt:lpstr>
      <vt:lpstr>Pokaz niestandardowy 4</vt:lpstr>
    </vt:vector>
  </TitlesOfParts>
  <Company>IFJ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Bogdan Fornal</dc:creator>
  <cp:lastModifiedBy>Bartosz Fornal</cp:lastModifiedBy>
  <cp:revision>2792</cp:revision>
  <cp:lastPrinted>2018-05-18T02:49:20Z</cp:lastPrinted>
  <dcterms:created xsi:type="dcterms:W3CDTF">2003-03-24T15:14:16Z</dcterms:created>
  <dcterms:modified xsi:type="dcterms:W3CDTF">2018-05-28T20:09:13Z</dcterms:modified>
</cp:coreProperties>
</file>