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856" r:id="rId2"/>
    <p:sldMasterId id="2147483821" r:id="rId3"/>
  </p:sldMasterIdLst>
  <p:notesMasterIdLst>
    <p:notesMasterId r:id="rId40"/>
  </p:notesMasterIdLst>
  <p:sldIdLst>
    <p:sldId id="841" r:id="rId4"/>
    <p:sldId id="1071" r:id="rId5"/>
    <p:sldId id="710" r:id="rId6"/>
    <p:sldId id="711" r:id="rId7"/>
    <p:sldId id="1064" r:id="rId8"/>
    <p:sldId id="716" r:id="rId9"/>
    <p:sldId id="717" r:id="rId10"/>
    <p:sldId id="1067" r:id="rId11"/>
    <p:sldId id="1070" r:id="rId12"/>
    <p:sldId id="1065" r:id="rId13"/>
    <p:sldId id="1026" r:id="rId14"/>
    <p:sldId id="757" r:id="rId15"/>
    <p:sldId id="1027" r:id="rId16"/>
    <p:sldId id="1029" r:id="rId17"/>
    <p:sldId id="1072" r:id="rId18"/>
    <p:sldId id="1062" r:id="rId19"/>
    <p:sldId id="1038" r:id="rId20"/>
    <p:sldId id="1066" r:id="rId21"/>
    <p:sldId id="1039" r:id="rId22"/>
    <p:sldId id="1040" r:id="rId23"/>
    <p:sldId id="1068" r:id="rId24"/>
    <p:sldId id="1042" r:id="rId25"/>
    <p:sldId id="1043" r:id="rId26"/>
    <p:sldId id="1058" r:id="rId27"/>
    <p:sldId id="1069" r:id="rId28"/>
    <p:sldId id="1048" r:id="rId29"/>
    <p:sldId id="1049" r:id="rId30"/>
    <p:sldId id="1073" r:id="rId31"/>
    <p:sldId id="1075" r:id="rId32"/>
    <p:sldId id="1074" r:id="rId33"/>
    <p:sldId id="1055" r:id="rId34"/>
    <p:sldId id="1057" r:id="rId35"/>
    <p:sldId id="1050" r:id="rId36"/>
    <p:sldId id="1076" r:id="rId37"/>
    <p:sldId id="1016" r:id="rId38"/>
    <p:sldId id="105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4B55C25-73D6-4FBB-84F3-262942FF8FE6}">
          <p14:sldIdLst>
            <p14:sldId id="841"/>
          </p14:sldIdLst>
        </p14:section>
        <p14:section name="Technology" id="{DE9F8646-81AC-4450-BFD8-47524B0EDC38}">
          <p14:sldIdLst>
            <p14:sldId id="1071"/>
            <p14:sldId id="710"/>
            <p14:sldId id="711"/>
            <p14:sldId id="1064"/>
            <p14:sldId id="716"/>
            <p14:sldId id="717"/>
            <p14:sldId id="1067"/>
          </p14:sldIdLst>
        </p14:section>
        <p14:section name="Background mitigation" id="{237931DD-7E58-4541-ADAB-0BD6705B6C42}">
          <p14:sldIdLst>
            <p14:sldId id="1070"/>
            <p14:sldId id="1065"/>
            <p14:sldId id="1026"/>
            <p14:sldId id="757"/>
            <p14:sldId id="1027"/>
            <p14:sldId id="1029"/>
          </p14:sldIdLst>
        </p14:section>
        <p14:section name="PICO 60 C3F8 Recent Result" id="{E587C85E-20E2-4C43-ACFD-5F79CD15F4B7}">
          <p14:sldIdLst>
            <p14:sldId id="1072"/>
            <p14:sldId id="1062"/>
            <p14:sldId id="1038"/>
            <p14:sldId id="1066"/>
            <p14:sldId id="1039"/>
            <p14:sldId id="1040"/>
            <p14:sldId id="1068"/>
            <p14:sldId id="1042"/>
            <p14:sldId id="1043"/>
            <p14:sldId id="1058"/>
          </p14:sldIdLst>
        </p14:section>
        <p14:section name="Future program" id="{35E4039E-2A05-4C2B-8D30-CEC9C093407D}">
          <p14:sldIdLst>
            <p14:sldId id="1069"/>
            <p14:sldId id="1048"/>
            <p14:sldId id="1049"/>
            <p14:sldId id="1073"/>
            <p14:sldId id="1075"/>
            <p14:sldId id="1074"/>
            <p14:sldId id="1055"/>
            <p14:sldId id="1057"/>
            <p14:sldId id="1050"/>
          </p14:sldIdLst>
        </p14:section>
        <p14:section name="Conclusions" id="{205F75A8-EE6E-4451-B4B0-8C3797B3EE71}">
          <p14:sldIdLst>
            <p14:sldId id="1076"/>
            <p14:sldId id="1016"/>
          </p14:sldIdLst>
        </p14:section>
        <p14:section name="extra slides" id="{97CDC948-89B2-404E-9059-FC8155E51259}">
          <p14:sldIdLst>
            <p14:sldId id="10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FFFF00"/>
    <a:srgbClr val="00CCFF"/>
    <a:srgbClr val="FFFFFF"/>
    <a:srgbClr val="FFCC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8" autoAdjust="0"/>
    <p:restoredTop sz="94629" autoAdjust="0"/>
  </p:normalViewPr>
  <p:slideViewPr>
    <p:cSldViewPr snapToGrid="0">
      <p:cViewPr varScale="1">
        <p:scale>
          <a:sx n="88" d="100"/>
          <a:sy n="88" d="100"/>
        </p:scale>
        <p:origin x="381" y="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BE29C5F-1BC5-4A71-9F46-5E8E6CB9FBFE}" type="datetimeFigureOut">
              <a:rPr lang="en-CA" smtClean="0"/>
              <a:pPr/>
              <a:t>28-May-2018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CE7E20FC-D9BD-4BDB-8F86-DDA009DDA388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164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FC6ECE-9BE9-443A-9429-E0102FDE499C}" type="slidenum">
              <a:rPr lang="en-CA" altLang="en-US">
                <a:solidFill>
                  <a:prstClr val="black"/>
                </a:solidFill>
              </a:rPr>
              <a:pPr/>
              <a:t>1</a:t>
            </a:fld>
            <a:endParaRPr lang="en-CA" altLang="en-US">
              <a:solidFill>
                <a:prstClr val="black"/>
              </a:solidFill>
            </a:endParaRPr>
          </a:p>
        </p:txBody>
      </p:sp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83F911B-60D2-4044-B7A0-70BDE599F1A5}" type="slidenum">
              <a:rPr lang="en-US" altLang="fr-FR" smtClean="0"/>
              <a:pPr/>
              <a:t>34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22312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50F9B8-4324-4CD8-8DD7-B05BEF9FA47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01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3A0B0-B21F-43FF-AA5D-AE34AA0DA8D3}" type="slidenum">
              <a:rPr lang="en-CA" altLang="en-US"/>
              <a:pPr/>
              <a:t>10</a:t>
            </a:fld>
            <a:endParaRPr lang="en-CA" altLang="en-US"/>
          </a:p>
        </p:txBody>
      </p:sp>
      <p:sp>
        <p:nvSpPr>
          <p:cNvPr id="95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249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73CE18-AF42-4DD2-B645-FA62EEBA8B61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98AC1-5FC3-4EE7-BF42-6FC3A72FEDB5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836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E20FC-D9BD-4BDB-8F86-DDA009DDA388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9344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41C73-ECDA-394D-98A8-0F21F4C63E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1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9415" y="6379814"/>
            <a:ext cx="3516312" cy="2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CA" dirty="0" smtClean="0"/>
              <a:t>CIPANP 2018 Palm Springs - </a:t>
            </a:r>
            <a:fld id="{329E8CF8-9B19-4B77-A315-89F3CEA49F3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070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66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20169" y="6448925"/>
            <a:ext cx="3516312" cy="2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CA" dirty="0" smtClean="0"/>
              <a:t>CIPANP 2018 Palm Springs - </a:t>
            </a:r>
            <a:fld id="{329E8CF8-9B19-4B77-A315-89F3CEA49F3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032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EDF03BE-2122-4FDC-98CD-80EABED27B55}" type="datetimeFigureOut">
              <a:rPr lang="en-CA" smtClean="0"/>
              <a:pPr/>
              <a:t>30-May-2018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ED44816-E2F2-434E-9472-2D285291BC5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6144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5840" cy="469489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fld id="{8C2F02F1-506F-4942-A1DB-56FD15A87B54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4287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latin typeface="Times New Roman" panose="02020603050405020304" pitchFamily="18" charset="0"/>
              </a:rPr>
              <a:t>Slide </a:t>
            </a:r>
            <a:fld id="{20F26C66-96A1-47B4-BA93-30083A73EF9E}" type="slidenum">
              <a:rPr lang="en-US" altLang="en-US" smtClean="0">
                <a:latin typeface="Times New Roman" panose="02020603050405020304" pitchFamily="18" charset="0"/>
              </a:rPr>
              <a:pPr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58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20169" y="6448925"/>
            <a:ext cx="3516312" cy="2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CA" dirty="0" smtClean="0"/>
              <a:t>CIPANP 2018 Palm Springs - </a:t>
            </a:r>
            <a:fld id="{329E8CF8-9B19-4B77-A315-89F3CEA49F3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715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5969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9415" y="6379814"/>
            <a:ext cx="3516312" cy="2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CA" dirty="0" smtClean="0"/>
              <a:t>CIPANP 2018 Palm Springs - </a:t>
            </a:r>
            <a:fld id="{329E8CF8-9B19-4B77-A315-89F3CEA49F3A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90" y="17647"/>
            <a:ext cx="2375892" cy="63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" y="60177"/>
            <a:ext cx="1258279" cy="4501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855" r:id="rId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9415" y="6379814"/>
            <a:ext cx="3516312" cy="2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CA" dirty="0" smtClean="0"/>
              <a:t>CIPANP 2018 Palm Springs - </a:t>
            </a:r>
            <a:fld id="{329E8CF8-9B19-4B77-A315-89F3CEA49F3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027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87630" y="6576797"/>
            <a:ext cx="2133600" cy="2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FF00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Times New Roman" panose="02020603050405020304" pitchFamily="18" charset="0"/>
              </a:rPr>
              <a:t>Slide </a:t>
            </a:r>
            <a:fld id="{FCB7FB4D-07C7-4052-82FE-11AF47013E82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1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65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avi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4851" name="Line 3"/>
          <p:cNvSpPr>
            <a:spLocks noChangeShapeType="1"/>
          </p:cNvSpPr>
          <p:nvPr/>
        </p:nvSpPr>
        <p:spPr bwMode="auto">
          <a:xfrm flipH="1">
            <a:off x="4823362" y="1392239"/>
            <a:ext cx="21694" cy="3721644"/>
          </a:xfrm>
          <a:prstGeom prst="line">
            <a:avLst/>
          </a:prstGeom>
          <a:noFill/>
          <a:ln w="34925">
            <a:solidFill>
              <a:schemeClr val="bg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4852" name="Oval 4"/>
          <p:cNvSpPr>
            <a:spLocks noChangeArrowheads="1"/>
          </p:cNvSpPr>
          <p:nvPr/>
        </p:nvSpPr>
        <p:spPr bwMode="auto">
          <a:xfrm>
            <a:off x="4773613" y="1716088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shade val="34902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4853" name="Rectangle 5"/>
          <p:cNvSpPr>
            <a:spLocks noChangeArrowheads="1"/>
          </p:cNvSpPr>
          <p:nvPr/>
        </p:nvSpPr>
        <p:spPr bwMode="auto">
          <a:xfrm>
            <a:off x="4981587" y="2658932"/>
            <a:ext cx="4149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PICO </a:t>
            </a:r>
            <a:r>
              <a:rPr lang="en-CA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Background Mitigation      </a:t>
            </a:r>
            <a:endParaRPr lang="el-GR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4854" name="Oval 6"/>
          <p:cNvSpPr>
            <a:spLocks noChangeArrowheads="1"/>
          </p:cNvSpPr>
          <p:nvPr/>
        </p:nvSpPr>
        <p:spPr bwMode="auto">
          <a:xfrm>
            <a:off x="4768850" y="2763839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shade val="34902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4856" name="Oval 8"/>
          <p:cNvSpPr>
            <a:spLocks noChangeArrowheads="1"/>
          </p:cNvSpPr>
          <p:nvPr/>
        </p:nvSpPr>
        <p:spPr bwMode="auto">
          <a:xfrm>
            <a:off x="4768850" y="3802063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shade val="34902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4857" name="Rectangle 9"/>
          <p:cNvSpPr>
            <a:spLocks noChangeArrowheads="1"/>
          </p:cNvSpPr>
          <p:nvPr/>
        </p:nvSpPr>
        <p:spPr bwMode="auto">
          <a:xfrm>
            <a:off x="4981587" y="1607622"/>
            <a:ext cx="4022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PICO </a:t>
            </a:r>
            <a:r>
              <a:rPr lang="en-CA" alt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superheated liquid </a:t>
            </a:r>
            <a:r>
              <a:rPr lang="en-CA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technology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4858" name="Oval 10"/>
          <p:cNvSpPr>
            <a:spLocks noChangeArrowheads="1"/>
          </p:cNvSpPr>
          <p:nvPr/>
        </p:nvSpPr>
        <p:spPr bwMode="auto">
          <a:xfrm>
            <a:off x="4754563" y="4849813"/>
            <a:ext cx="152400" cy="152400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shade val="34902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4859" name="Rectangle 11"/>
          <p:cNvSpPr>
            <a:spLocks noChangeArrowheads="1"/>
          </p:cNvSpPr>
          <p:nvPr/>
        </p:nvSpPr>
        <p:spPr bwMode="auto">
          <a:xfrm>
            <a:off x="4981587" y="3694247"/>
            <a:ext cx="3997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Recent </a:t>
            </a:r>
            <a:r>
              <a:rPr lang="en-CA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Results from PICO 60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4861" name="Rectangle 13"/>
          <p:cNvSpPr>
            <a:spLocks noChangeArrowheads="1"/>
          </p:cNvSpPr>
          <p:nvPr/>
        </p:nvSpPr>
        <p:spPr bwMode="auto">
          <a:xfrm>
            <a:off x="4981587" y="4744551"/>
            <a:ext cx="3841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Future </a:t>
            </a:r>
            <a:r>
              <a:rPr lang="en-CA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Plans: PICO 40 → PICO 500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4862" name="Text Box 14"/>
          <p:cNvSpPr txBox="1">
            <a:spLocks noChangeArrowheads="1"/>
          </p:cNvSpPr>
          <p:nvPr/>
        </p:nvSpPr>
        <p:spPr bwMode="auto">
          <a:xfrm>
            <a:off x="5384800" y="812809"/>
            <a:ext cx="1866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u="sng">
                <a:solidFill>
                  <a:srgbClr val="00FFFF"/>
                </a:solidFill>
              </a:rPr>
              <a:t>Outline</a:t>
            </a:r>
          </a:p>
        </p:txBody>
      </p:sp>
      <p:sp>
        <p:nvSpPr>
          <p:cNvPr id="974863" name="Rectangle 15"/>
          <p:cNvSpPr>
            <a:spLocks noChangeArrowheads="1"/>
          </p:cNvSpPr>
          <p:nvPr/>
        </p:nvSpPr>
        <p:spPr bwMode="auto">
          <a:xfrm>
            <a:off x="833438" y="5578483"/>
            <a:ext cx="2736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Tony Noble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Queen’s University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1595447"/>
            <a:ext cx="4211638" cy="284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2400" b="1" dirty="0" smtClean="0">
                <a:solidFill>
                  <a:srgbClr val="00CCFF"/>
                </a:solidFill>
                <a:latin typeface="Times New Roman" panose="02020603050405020304" pitchFamily="18" charset="0"/>
              </a:rPr>
              <a:t>Results </a:t>
            </a:r>
            <a:r>
              <a:rPr lang="en-CA" sz="2400" b="1" dirty="0">
                <a:solidFill>
                  <a:srgbClr val="00CCFF"/>
                </a:solidFill>
                <a:latin typeface="Times New Roman" panose="02020603050405020304" pitchFamily="18" charset="0"/>
              </a:rPr>
              <a:t>and Future Plans </a:t>
            </a:r>
            <a:r>
              <a:rPr lang="en-CA" sz="2400" b="1" dirty="0" smtClean="0">
                <a:solidFill>
                  <a:srgbClr val="00CCFF"/>
                </a:solidFill>
                <a:latin typeface="Times New Roman" panose="02020603050405020304" pitchFamily="18" charset="0"/>
              </a:rPr>
              <a:t>for the PICO Dark </a:t>
            </a:r>
            <a:r>
              <a:rPr lang="en-CA" sz="2400" b="1" dirty="0">
                <a:solidFill>
                  <a:srgbClr val="00CCFF"/>
                </a:solidFill>
                <a:latin typeface="Times New Roman" panose="02020603050405020304" pitchFamily="18" charset="0"/>
              </a:rPr>
              <a:t>Matter </a:t>
            </a:r>
            <a:r>
              <a:rPr lang="en-CA" sz="2400" b="1" dirty="0" smtClean="0">
                <a:solidFill>
                  <a:srgbClr val="00CCFF"/>
                </a:solidFill>
                <a:latin typeface="Times New Roman" panose="02020603050405020304" pitchFamily="18" charset="0"/>
              </a:rPr>
              <a:t>Bubble Chamber</a:t>
            </a:r>
            <a:endParaRPr lang="en-US" altLang="en-US" sz="1200" b="1" u="sng" dirty="0">
              <a:solidFill>
                <a:srgbClr val="00CCFF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FFFF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9359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674370"/>
          </a:xfrm>
          <a:noFill/>
          <a:ln/>
        </p:spPr>
        <p:txBody>
          <a:bodyPr/>
          <a:lstStyle/>
          <a:p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Backgrounds: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1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667703"/>
            <a:ext cx="6012160" cy="1800468"/>
          </a:xfrm>
        </p:spPr>
        <p:txBody>
          <a:bodyPr>
            <a:normAutofit fontScale="92500" lnSpcReduction="20000"/>
          </a:bodyPr>
          <a:lstStyle/>
          <a:p>
            <a:pPr marL="457200" lvl="1" indent="-457200">
              <a:buNone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low background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 to see rare events ….</a:t>
            </a:r>
          </a:p>
          <a:p>
            <a:pPr marL="857250" lvl="2" indent="-457200"/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 deep underground to escape cosmic rays.</a:t>
            </a:r>
          </a:p>
          <a:p>
            <a:pPr marL="857250" lvl="2" indent="-457200"/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 local shielding</a:t>
            </a:r>
          </a:p>
          <a:p>
            <a:pPr marL="857250" lvl="2" indent="-457200"/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materials with ultra-low levels of radioactivity</a:t>
            </a:r>
          </a:p>
          <a:p>
            <a:pPr marL="857250" lvl="2" indent="-457200"/>
            <a:r>
              <a:rPr lang="en-US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particle discrimination techniques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1300" name="Picture 4" descr="m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/>
          <a:stretch>
            <a:fillRect/>
          </a:stretch>
        </p:blipFill>
        <p:spPr bwMode="auto">
          <a:xfrm>
            <a:off x="1547664" y="2501339"/>
            <a:ext cx="6420967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556516" y="4381051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SNOLAB, CANADA</a:t>
            </a:r>
          </a:p>
        </p:txBody>
      </p:sp>
      <p:sp>
        <p:nvSpPr>
          <p:cNvPr id="12" name="Freeform 11"/>
          <p:cNvSpPr/>
          <p:nvPr/>
        </p:nvSpPr>
        <p:spPr>
          <a:xfrm>
            <a:off x="200263" y="1163782"/>
            <a:ext cx="1109293" cy="2103487"/>
          </a:xfrm>
          <a:custGeom>
            <a:avLst/>
            <a:gdLst>
              <a:gd name="connsiteX0" fmla="*/ 179747 w 179747"/>
              <a:gd name="connsiteY0" fmla="*/ 0 h 1092530"/>
              <a:gd name="connsiteX1" fmla="*/ 37243 w 179747"/>
              <a:gd name="connsiteY1" fmla="*/ 178130 h 1092530"/>
              <a:gd name="connsiteX2" fmla="*/ 13493 w 179747"/>
              <a:gd name="connsiteY2" fmla="*/ 475013 h 1092530"/>
              <a:gd name="connsiteX3" fmla="*/ 1618 w 179747"/>
              <a:gd name="connsiteY3" fmla="*/ 938150 h 1092530"/>
              <a:gd name="connsiteX4" fmla="*/ 49119 w 179747"/>
              <a:gd name="connsiteY4" fmla="*/ 1092530 h 1092530"/>
              <a:gd name="connsiteX0" fmla="*/ 179747 w 1109293"/>
              <a:gd name="connsiteY0" fmla="*/ 0 h 1640202"/>
              <a:gd name="connsiteX1" fmla="*/ 37243 w 1109293"/>
              <a:gd name="connsiteY1" fmla="*/ 178130 h 1640202"/>
              <a:gd name="connsiteX2" fmla="*/ 13493 w 1109293"/>
              <a:gd name="connsiteY2" fmla="*/ 475013 h 1640202"/>
              <a:gd name="connsiteX3" fmla="*/ 1618 w 1109293"/>
              <a:gd name="connsiteY3" fmla="*/ 938150 h 1640202"/>
              <a:gd name="connsiteX4" fmla="*/ 1109293 w 1109293"/>
              <a:gd name="connsiteY4" fmla="*/ 1640202 h 164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293" h="1640202">
                <a:moveTo>
                  <a:pt x="179747" y="0"/>
                </a:moveTo>
                <a:cubicBezTo>
                  <a:pt x="122349" y="49480"/>
                  <a:pt x="64952" y="98961"/>
                  <a:pt x="37243" y="178130"/>
                </a:cubicBezTo>
                <a:cubicBezTo>
                  <a:pt x="9534" y="257299"/>
                  <a:pt x="19430" y="348343"/>
                  <a:pt x="13493" y="475013"/>
                </a:cubicBezTo>
                <a:cubicBezTo>
                  <a:pt x="7556" y="601683"/>
                  <a:pt x="-4320" y="835231"/>
                  <a:pt x="1618" y="938150"/>
                </a:cubicBezTo>
                <a:cubicBezTo>
                  <a:pt x="7556" y="1041069"/>
                  <a:pt x="1088511" y="1614471"/>
                  <a:pt x="1109293" y="1640202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738197"/>
            <a:ext cx="24288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Electrons/gammas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Alpha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Non-particle induced</a:t>
            </a:r>
            <a:endParaRPr lang="en-CA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43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9144000" cy="7635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Gamma/Beta Background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Rejection.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7350" y="803584"/>
            <a:ext cx="8299450" cy="4857929"/>
            <a:chOff x="387350" y="1425884"/>
            <a:chExt cx="8299450" cy="48579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50" y="1425884"/>
              <a:ext cx="8299450" cy="4857929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2120900" y="2164198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</a:rPr>
                <a:t>C</a:t>
              </a:r>
              <a:r>
                <a:rPr lang="en-US" b="1" baseline="-25000" dirty="0" smtClean="0">
                  <a:latin typeface="Times New Roman" panose="02020603050405020304" pitchFamily="18" charset="0"/>
                </a:rPr>
                <a:t>3</a:t>
              </a:r>
              <a:r>
                <a:rPr lang="en-US" b="1" dirty="0" smtClean="0">
                  <a:latin typeface="Times New Roman" panose="02020603050405020304" pitchFamily="18" charset="0"/>
                </a:rPr>
                <a:t>F</a:t>
              </a:r>
              <a:r>
                <a:rPr lang="en-US" b="1" baseline="-25000" dirty="0" smtClean="0">
                  <a:latin typeface="Times New Roman" panose="02020603050405020304" pitchFamily="18" charset="0"/>
                </a:rPr>
                <a:t>8</a:t>
              </a:r>
              <a:endParaRPr lang="en-US" b="1" baseline="-2500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42045" y="257191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</a:rPr>
                <a:t>CF</a:t>
              </a:r>
              <a:r>
                <a:rPr lang="en-US" b="1" baseline="-25000" dirty="0" smtClean="0">
                  <a:latin typeface="Times New Roman" panose="02020603050405020304" pitchFamily="18" charset="0"/>
                </a:rPr>
                <a:t>3</a:t>
              </a:r>
              <a:r>
                <a:rPr lang="en-US" b="1" dirty="0" smtClean="0">
                  <a:latin typeface="Times New Roman" panose="02020603050405020304" pitchFamily="18" charset="0"/>
                </a:rPr>
                <a:t>I</a:t>
              </a:r>
              <a:endParaRPr lang="en-US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17120" y="4292662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</a:rPr>
                <a:t>PICO-60</a:t>
              </a:r>
              <a:endParaRPr lang="en-US" b="1" baseline="-25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20" name="Straight Arrow Connector 19"/>
            <p:cNvCxnSpPr>
              <a:stCxn id="18" idx="1"/>
            </p:cNvCxnSpPr>
            <p:nvPr/>
          </p:nvCxnSpPr>
          <p:spPr>
            <a:xfrm flipH="1">
              <a:off x="3242046" y="4477328"/>
              <a:ext cx="275074" cy="267438"/>
            </a:xfrm>
            <a:prstGeom prst="straightConnector1">
              <a:avLst/>
            </a:prstGeom>
            <a:ln w="381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Left Brace 2"/>
            <p:cNvSpPr/>
            <p:nvPr/>
          </p:nvSpPr>
          <p:spPr>
            <a:xfrm rot="10800000">
              <a:off x="7620000" y="1884785"/>
              <a:ext cx="309849" cy="1311007"/>
            </a:xfrm>
            <a:prstGeom prst="leftBrace">
              <a:avLst/>
            </a:prstGeom>
            <a:ln>
              <a:solidFill>
                <a:srgbClr val="FF0000"/>
              </a:solidFill>
            </a:ln>
            <a:effectLst>
              <a:outerShdw blurRad="40000" dist="20000" dir="5400000" rotWithShape="0">
                <a:srgbClr val="FF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5400000">
              <a:off x="6871534" y="2769845"/>
              <a:ext cx="2416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Various PICO Detectors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422900" y="5295900"/>
            <a:ext cx="215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(set by adjusting T,P)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819" y="5694853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Excellent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electron/gamma rejection has been demonstrated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reach lower thresholds than CF</a:t>
            </a:r>
            <a:r>
              <a:rPr 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for same rejection.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threshold extends the sensitivity to lower mass WIMPs.</a:t>
            </a:r>
          </a:p>
        </p:txBody>
      </p:sp>
    </p:spTree>
    <p:extLst>
      <p:ext uri="{BB962C8B-B14F-4D97-AF65-F5344CB8AC3E}">
        <p14:creationId xmlns:p14="http://schemas.microsoft.com/office/powerpoint/2010/main" val="37719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r="19765" b="39681"/>
          <a:stretch/>
        </p:blipFill>
        <p:spPr>
          <a:xfrm>
            <a:off x="0" y="3888432"/>
            <a:ext cx="9144000" cy="2996952"/>
          </a:xfrm>
          <a:prstGeom prst="rect">
            <a:avLst/>
          </a:prstGeom>
        </p:spPr>
      </p:pic>
      <p:pic>
        <p:nvPicPr>
          <p:cNvPr id="1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6268" y="582532"/>
            <a:ext cx="4154253" cy="327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7" name="Rectangle 16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7445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 Acoustic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iscrimination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765175"/>
            <a:ext cx="5029200" cy="274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 by PICASSO of acoustic discrimination against alphas</a:t>
            </a:r>
          </a:p>
          <a:p>
            <a:pPr lvl="1"/>
            <a:r>
              <a:rPr lang="en-US" sz="1600" b="1" dirty="0">
                <a:latin typeface="Candara" pitchFamily="34" charset="0"/>
              </a:rPr>
              <a:t>Nuclear recoils </a:t>
            </a:r>
            <a:r>
              <a:rPr lang="en-US" sz="1600" dirty="0">
                <a:latin typeface="Candara" pitchFamily="34" charset="0"/>
              </a:rPr>
              <a:t>deposit </a:t>
            </a:r>
            <a:r>
              <a:rPr lang="en-US" sz="1600" dirty="0" smtClean="0">
                <a:latin typeface="Candara" pitchFamily="34" charset="0"/>
              </a:rPr>
              <a:t>their energy </a:t>
            </a:r>
            <a:r>
              <a:rPr lang="en-US" sz="1600" dirty="0">
                <a:latin typeface="Candara" pitchFamily="34" charset="0"/>
              </a:rPr>
              <a:t>over tens of nanometers.</a:t>
            </a:r>
            <a:endParaRPr lang="en-US" sz="2000" dirty="0">
              <a:latin typeface="Candara" pitchFamily="34" charset="0"/>
              <a:sym typeface="Symbol" pitchFamily="18" charset="2"/>
            </a:endParaRPr>
          </a:p>
          <a:p>
            <a:pPr lvl="1"/>
            <a:r>
              <a:rPr lang="en-US" sz="1600" b="1" dirty="0" smtClean="0">
                <a:latin typeface="Candara" pitchFamily="34" charset="0"/>
              </a:rPr>
              <a:t>Alphas</a:t>
            </a:r>
            <a:r>
              <a:rPr lang="en-US" sz="1600" dirty="0" smtClean="0">
                <a:latin typeface="Candara" pitchFamily="34" charset="0"/>
              </a:rPr>
              <a:t> deposit their energy over tens of microns.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In bubble chambers alphas are several times louder due to the difference in the rate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expansion and the number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protobubbles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412" name="Oval 411"/>
          <p:cNvSpPr/>
          <p:nvPr/>
        </p:nvSpPr>
        <p:spPr>
          <a:xfrm>
            <a:off x="7406857" y="4814089"/>
            <a:ext cx="290475" cy="290475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" name="Oval 409"/>
          <p:cNvSpPr/>
          <p:nvPr/>
        </p:nvSpPr>
        <p:spPr>
          <a:xfrm>
            <a:off x="7084948" y="4914917"/>
            <a:ext cx="290475" cy="290475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134"/>
          <p:cNvGrpSpPr>
            <a:grpSpLocks/>
          </p:cNvGrpSpPr>
          <p:nvPr/>
        </p:nvGrpSpPr>
        <p:grpSpPr bwMode="auto">
          <a:xfrm>
            <a:off x="2193086" y="4576771"/>
            <a:ext cx="847725" cy="779463"/>
            <a:chOff x="1153201" y="3268016"/>
            <a:chExt cx="848302" cy="779642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172805" y="3363892"/>
              <a:ext cx="292756" cy="291299"/>
              <a:chOff x="1085911" y="3095726"/>
              <a:chExt cx="292756" cy="291299"/>
            </a:xfrm>
          </p:grpSpPr>
          <p:sp>
            <p:nvSpPr>
              <p:cNvPr id="16" name="Oval 15"/>
              <p:cNvSpPr>
                <a:spLocks noChangeArrowheads="1"/>
              </p:cNvSpPr>
              <p:nvPr/>
            </p:nvSpPr>
            <p:spPr bwMode="auto">
              <a:xfrm>
                <a:off x="1139381" y="3095122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>
                <a:off x="1218810" y="3145934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1085370" y="3179278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1153679" y="3226914"/>
                <a:ext cx="162035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1313792" y="3341650"/>
              <a:ext cx="292756" cy="291299"/>
              <a:chOff x="1085911" y="3095726"/>
              <a:chExt cx="292756" cy="291299"/>
            </a:xfrm>
          </p:grpSpPr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139779" y="3095134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>
                <a:off x="1217619" y="3145946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" name="Oval 22"/>
              <p:cNvSpPr>
                <a:spLocks noChangeArrowheads="1"/>
              </p:cNvSpPr>
              <p:nvPr/>
            </p:nvSpPr>
            <p:spPr bwMode="auto">
              <a:xfrm>
                <a:off x="1085767" y="3179290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1154075" y="3226926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1153201" y="3574896"/>
              <a:ext cx="292756" cy="291299"/>
              <a:chOff x="1085911" y="3095726"/>
              <a:chExt cx="292756" cy="291299"/>
            </a:xfrm>
          </p:grpSpPr>
          <p:sp>
            <p:nvSpPr>
              <p:cNvPr id="26" name="Oval 25"/>
              <p:cNvSpPr>
                <a:spLocks noChangeArrowheads="1"/>
              </p:cNvSpPr>
              <p:nvPr/>
            </p:nvSpPr>
            <p:spPr bwMode="auto">
              <a:xfrm>
                <a:off x="1139923" y="3095304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1217764" y="3146116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Oval 27"/>
              <p:cNvSpPr>
                <a:spLocks noChangeArrowheads="1"/>
              </p:cNvSpPr>
              <p:nvPr/>
            </p:nvSpPr>
            <p:spPr bwMode="auto">
              <a:xfrm>
                <a:off x="1085911" y="3179461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Oval 28"/>
              <p:cNvSpPr>
                <a:spLocks noChangeArrowheads="1"/>
              </p:cNvSpPr>
              <p:nvPr/>
            </p:nvSpPr>
            <p:spPr bwMode="auto">
              <a:xfrm>
                <a:off x="1154220" y="3227097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158592" y="3472358"/>
              <a:ext cx="292756" cy="291299"/>
              <a:chOff x="1085911" y="3095726"/>
              <a:chExt cx="292756" cy="291299"/>
            </a:xfrm>
          </p:grpSpPr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1139298" y="3096218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1218727" y="3147030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auto">
              <a:xfrm>
                <a:off x="1085287" y="3180375"/>
                <a:ext cx="160446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1153595" y="3226423"/>
                <a:ext cx="162035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1381446" y="3537712"/>
              <a:ext cx="292756" cy="291299"/>
              <a:chOff x="1085911" y="3095726"/>
              <a:chExt cx="292756" cy="291299"/>
            </a:xfrm>
          </p:grpSpPr>
          <p:sp>
            <p:nvSpPr>
              <p:cNvPr id="36" name="Oval 35"/>
              <p:cNvSpPr>
                <a:spLocks noChangeArrowheads="1"/>
              </p:cNvSpPr>
              <p:nvPr/>
            </p:nvSpPr>
            <p:spPr bwMode="auto">
              <a:xfrm>
                <a:off x="1140433" y="3095967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auto">
              <a:xfrm>
                <a:off x="1218274" y="3146779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auto">
              <a:xfrm>
                <a:off x="1086421" y="3180123"/>
                <a:ext cx="160447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>
                <a:off x="1154731" y="3226172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1333396" y="3414305"/>
              <a:ext cx="292756" cy="291299"/>
              <a:chOff x="1085911" y="3095726"/>
              <a:chExt cx="292756" cy="291299"/>
            </a:xfrm>
          </p:grpSpPr>
          <p:sp>
            <p:nvSpPr>
              <p:cNvPr id="41" name="Oval 40"/>
              <p:cNvSpPr>
                <a:spLocks noChangeArrowheads="1"/>
              </p:cNvSpPr>
              <p:nvPr/>
            </p:nvSpPr>
            <p:spPr bwMode="auto">
              <a:xfrm>
                <a:off x="1139238" y="3095521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" name="Oval 41"/>
              <p:cNvSpPr>
                <a:spLocks noChangeArrowheads="1"/>
              </p:cNvSpPr>
              <p:nvPr/>
            </p:nvSpPr>
            <p:spPr bwMode="auto">
              <a:xfrm>
                <a:off x="1218667" y="3146333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Oval 42"/>
              <p:cNvSpPr>
                <a:spLocks noChangeArrowheads="1"/>
              </p:cNvSpPr>
              <p:nvPr/>
            </p:nvSpPr>
            <p:spPr bwMode="auto">
              <a:xfrm>
                <a:off x="1085227" y="3179677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" name="Oval 43"/>
              <p:cNvSpPr>
                <a:spLocks noChangeArrowheads="1"/>
              </p:cNvSpPr>
              <p:nvPr/>
            </p:nvSpPr>
            <p:spPr bwMode="auto">
              <a:xfrm>
                <a:off x="1153535" y="3227313"/>
                <a:ext cx="162035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>
              <a:off x="1235796" y="3668420"/>
              <a:ext cx="292756" cy="291299"/>
              <a:chOff x="1085911" y="3095726"/>
              <a:chExt cx="292756" cy="291299"/>
            </a:xfrm>
          </p:grpSpPr>
          <p:sp>
            <p:nvSpPr>
              <p:cNvPr id="46" name="Oval 45"/>
              <p:cNvSpPr>
                <a:spLocks noChangeArrowheads="1"/>
              </p:cNvSpPr>
              <p:nvPr/>
            </p:nvSpPr>
            <p:spPr bwMode="auto">
              <a:xfrm>
                <a:off x="1139934" y="3095464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auto">
              <a:xfrm>
                <a:off x="1217775" y="3146276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auto">
              <a:xfrm>
                <a:off x="1085922" y="3179620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auto">
              <a:xfrm>
                <a:off x="1154231" y="3227256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49"/>
            <p:cNvGrpSpPr>
              <a:grpSpLocks/>
            </p:cNvGrpSpPr>
            <p:nvPr/>
          </p:nvGrpSpPr>
          <p:grpSpPr bwMode="auto">
            <a:xfrm>
              <a:off x="1187018" y="3325002"/>
              <a:ext cx="292756" cy="291299"/>
              <a:chOff x="1085911" y="3095726"/>
              <a:chExt cx="292756" cy="291299"/>
            </a:xfrm>
          </p:grpSpPr>
          <p:sp>
            <p:nvSpPr>
              <p:cNvPr id="51" name="Oval 50"/>
              <p:cNvSpPr>
                <a:spLocks noChangeArrowheads="1"/>
              </p:cNvSpPr>
              <p:nvPr/>
            </p:nvSpPr>
            <p:spPr bwMode="auto">
              <a:xfrm>
                <a:off x="1139466" y="3095903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" name="Oval 51"/>
              <p:cNvSpPr>
                <a:spLocks noChangeArrowheads="1"/>
              </p:cNvSpPr>
              <p:nvPr/>
            </p:nvSpPr>
            <p:spPr bwMode="auto">
              <a:xfrm>
                <a:off x="1218895" y="3146715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" name="Oval 52"/>
              <p:cNvSpPr>
                <a:spLocks noChangeArrowheads="1"/>
              </p:cNvSpPr>
              <p:nvPr/>
            </p:nvSpPr>
            <p:spPr bwMode="auto">
              <a:xfrm>
                <a:off x="1085455" y="3180059"/>
                <a:ext cx="160446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>
                <a:off x="1153763" y="3226108"/>
                <a:ext cx="162035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54"/>
            <p:cNvGrpSpPr>
              <a:grpSpLocks/>
            </p:cNvGrpSpPr>
            <p:nvPr/>
          </p:nvGrpSpPr>
          <p:grpSpPr bwMode="auto">
            <a:xfrm>
              <a:off x="1299579" y="3536006"/>
              <a:ext cx="292756" cy="291299"/>
              <a:chOff x="1085911" y="3095726"/>
              <a:chExt cx="292756" cy="291299"/>
            </a:xfrm>
          </p:grpSpPr>
          <p:sp>
            <p:nvSpPr>
              <p:cNvPr id="56" name="Oval 55"/>
              <p:cNvSpPr>
                <a:spLocks noChangeArrowheads="1"/>
              </p:cNvSpPr>
              <p:nvPr/>
            </p:nvSpPr>
            <p:spPr bwMode="auto">
              <a:xfrm>
                <a:off x="1139695" y="3096085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1217535" y="3146897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1085683" y="3180242"/>
                <a:ext cx="160447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auto">
              <a:xfrm>
                <a:off x="1153992" y="3226290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59"/>
            <p:cNvGrpSpPr>
              <a:grpSpLocks/>
            </p:cNvGrpSpPr>
            <p:nvPr/>
          </p:nvGrpSpPr>
          <p:grpSpPr bwMode="auto">
            <a:xfrm>
              <a:off x="1464769" y="3705604"/>
              <a:ext cx="292756" cy="291299"/>
              <a:chOff x="1085911" y="3095726"/>
              <a:chExt cx="292756" cy="291299"/>
            </a:xfrm>
          </p:grpSpPr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1139717" y="3096389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auto">
              <a:xfrm>
                <a:off x="1217557" y="3147201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3" name="Oval 62"/>
              <p:cNvSpPr>
                <a:spLocks noChangeArrowheads="1"/>
              </p:cNvSpPr>
              <p:nvPr/>
            </p:nvSpPr>
            <p:spPr bwMode="auto">
              <a:xfrm>
                <a:off x="1085705" y="3180546"/>
                <a:ext cx="160447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4" name="Oval 63"/>
              <p:cNvSpPr>
                <a:spLocks noChangeArrowheads="1"/>
              </p:cNvSpPr>
              <p:nvPr/>
            </p:nvSpPr>
            <p:spPr bwMode="auto">
              <a:xfrm>
                <a:off x="1154014" y="3226594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Group 64"/>
            <p:cNvGrpSpPr>
              <a:grpSpLocks/>
            </p:cNvGrpSpPr>
            <p:nvPr/>
          </p:nvGrpSpPr>
          <p:grpSpPr bwMode="auto">
            <a:xfrm>
              <a:off x="1562369" y="3475689"/>
              <a:ext cx="292756" cy="291299"/>
              <a:chOff x="1085911" y="3095726"/>
              <a:chExt cx="292756" cy="291299"/>
            </a:xfrm>
          </p:grpSpPr>
          <p:sp>
            <p:nvSpPr>
              <p:cNvPr id="66" name="Oval 65"/>
              <p:cNvSpPr>
                <a:spLocks noChangeArrowheads="1"/>
              </p:cNvSpPr>
              <p:nvPr/>
            </p:nvSpPr>
            <p:spPr bwMode="auto">
              <a:xfrm>
                <a:off x="1140608" y="3096063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7" name="Oval 66"/>
              <p:cNvSpPr>
                <a:spLocks noChangeArrowheads="1"/>
              </p:cNvSpPr>
              <p:nvPr/>
            </p:nvSpPr>
            <p:spPr bwMode="auto">
              <a:xfrm>
                <a:off x="1218449" y="3146875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8" name="Oval 67"/>
              <p:cNvSpPr>
                <a:spLocks noChangeArrowheads="1"/>
              </p:cNvSpPr>
              <p:nvPr/>
            </p:nvSpPr>
            <p:spPr bwMode="auto">
              <a:xfrm>
                <a:off x="1086596" y="3180220"/>
                <a:ext cx="160447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auto">
              <a:xfrm>
                <a:off x="1154906" y="3226268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5" name="Group 69"/>
            <p:cNvGrpSpPr>
              <a:grpSpLocks/>
            </p:cNvGrpSpPr>
            <p:nvPr/>
          </p:nvGrpSpPr>
          <p:grpSpPr bwMode="auto">
            <a:xfrm>
              <a:off x="1434887" y="3330039"/>
              <a:ext cx="292756" cy="291299"/>
              <a:chOff x="1085911" y="3095726"/>
              <a:chExt cx="292756" cy="291299"/>
            </a:xfrm>
          </p:grpSpPr>
          <p:sp>
            <p:nvSpPr>
              <p:cNvPr id="71" name="Oval 70"/>
              <p:cNvSpPr>
                <a:spLocks noChangeArrowheads="1"/>
              </p:cNvSpPr>
              <p:nvPr/>
            </p:nvSpPr>
            <p:spPr bwMode="auto">
              <a:xfrm>
                <a:off x="1139416" y="3095629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auto">
              <a:xfrm>
                <a:off x="1218845" y="3146441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auto">
              <a:xfrm>
                <a:off x="1085405" y="3179786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auto">
              <a:xfrm>
                <a:off x="1153713" y="3227422"/>
                <a:ext cx="162035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0" name="Group 74"/>
            <p:cNvGrpSpPr>
              <a:grpSpLocks/>
            </p:cNvGrpSpPr>
            <p:nvPr/>
          </p:nvGrpSpPr>
          <p:grpSpPr bwMode="auto">
            <a:xfrm>
              <a:off x="1606548" y="3634574"/>
              <a:ext cx="292756" cy="291299"/>
              <a:chOff x="1085911" y="3095726"/>
              <a:chExt cx="292756" cy="291299"/>
            </a:xfrm>
          </p:grpSpPr>
          <p:sp>
            <p:nvSpPr>
              <p:cNvPr id="76" name="Oval 75"/>
              <p:cNvSpPr>
                <a:spLocks noChangeArrowheads="1"/>
              </p:cNvSpPr>
              <p:nvPr/>
            </p:nvSpPr>
            <p:spPr bwMode="auto">
              <a:xfrm>
                <a:off x="1139321" y="3095965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7" name="Oval 76"/>
              <p:cNvSpPr>
                <a:spLocks noChangeArrowheads="1"/>
              </p:cNvSpPr>
              <p:nvPr/>
            </p:nvSpPr>
            <p:spPr bwMode="auto">
              <a:xfrm>
                <a:off x="1218750" y="3146777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8" name="Oval 77"/>
              <p:cNvSpPr>
                <a:spLocks noChangeArrowheads="1"/>
              </p:cNvSpPr>
              <p:nvPr/>
            </p:nvSpPr>
            <p:spPr bwMode="auto">
              <a:xfrm>
                <a:off x="1085310" y="3180122"/>
                <a:ext cx="160446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9" name="Oval 78"/>
              <p:cNvSpPr>
                <a:spLocks noChangeArrowheads="1"/>
              </p:cNvSpPr>
              <p:nvPr/>
            </p:nvSpPr>
            <p:spPr bwMode="auto">
              <a:xfrm>
                <a:off x="1153618" y="3226170"/>
                <a:ext cx="162035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Group 79"/>
            <p:cNvGrpSpPr>
              <a:grpSpLocks/>
            </p:cNvGrpSpPr>
            <p:nvPr/>
          </p:nvGrpSpPr>
          <p:grpSpPr bwMode="auto">
            <a:xfrm>
              <a:off x="1606548" y="3399363"/>
              <a:ext cx="292756" cy="291299"/>
              <a:chOff x="1085911" y="3095726"/>
              <a:chExt cx="292756" cy="291299"/>
            </a:xfrm>
          </p:grpSpPr>
          <p:sp>
            <p:nvSpPr>
              <p:cNvPr id="81" name="Oval 80"/>
              <p:cNvSpPr>
                <a:spLocks noChangeArrowheads="1"/>
              </p:cNvSpPr>
              <p:nvPr/>
            </p:nvSpPr>
            <p:spPr bwMode="auto">
              <a:xfrm>
                <a:off x="1139321" y="3096171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" name="Oval 81"/>
              <p:cNvSpPr>
                <a:spLocks noChangeArrowheads="1"/>
              </p:cNvSpPr>
              <p:nvPr/>
            </p:nvSpPr>
            <p:spPr bwMode="auto">
              <a:xfrm>
                <a:off x="1218750" y="3146983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" name="Oval 82"/>
              <p:cNvSpPr>
                <a:spLocks noChangeArrowheads="1"/>
              </p:cNvSpPr>
              <p:nvPr/>
            </p:nvSpPr>
            <p:spPr bwMode="auto">
              <a:xfrm>
                <a:off x="1085310" y="3180328"/>
                <a:ext cx="160446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4" name="Oval 83"/>
              <p:cNvSpPr>
                <a:spLocks noChangeArrowheads="1"/>
              </p:cNvSpPr>
              <p:nvPr/>
            </p:nvSpPr>
            <p:spPr bwMode="auto">
              <a:xfrm>
                <a:off x="1153618" y="3226376"/>
                <a:ext cx="162035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0" name="Group 84"/>
            <p:cNvGrpSpPr>
              <a:grpSpLocks/>
            </p:cNvGrpSpPr>
            <p:nvPr/>
          </p:nvGrpSpPr>
          <p:grpSpPr bwMode="auto">
            <a:xfrm>
              <a:off x="1396387" y="3552654"/>
              <a:ext cx="292756" cy="291299"/>
              <a:chOff x="1085911" y="3095726"/>
              <a:chExt cx="292756" cy="291299"/>
            </a:xfrm>
          </p:grpSpPr>
          <p:sp>
            <p:nvSpPr>
              <p:cNvPr id="86" name="Oval 85"/>
              <p:cNvSpPr>
                <a:spLocks noChangeArrowheads="1"/>
              </p:cNvSpPr>
              <p:nvPr/>
            </p:nvSpPr>
            <p:spPr bwMode="auto">
              <a:xfrm>
                <a:off x="1139790" y="3095316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" name="Oval 86"/>
              <p:cNvSpPr>
                <a:spLocks noChangeArrowheads="1"/>
              </p:cNvSpPr>
              <p:nvPr/>
            </p:nvSpPr>
            <p:spPr bwMode="auto">
              <a:xfrm>
                <a:off x="1217630" y="3146128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8" name="Oval 87"/>
              <p:cNvSpPr>
                <a:spLocks noChangeArrowheads="1"/>
              </p:cNvSpPr>
              <p:nvPr/>
            </p:nvSpPr>
            <p:spPr bwMode="auto">
              <a:xfrm>
                <a:off x="1085778" y="3179473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9" name="Oval 88"/>
              <p:cNvSpPr>
                <a:spLocks noChangeArrowheads="1"/>
              </p:cNvSpPr>
              <p:nvPr/>
            </p:nvSpPr>
            <p:spPr bwMode="auto">
              <a:xfrm>
                <a:off x="1154086" y="3227109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5" name="Group 89"/>
            <p:cNvGrpSpPr>
              <a:grpSpLocks/>
            </p:cNvGrpSpPr>
            <p:nvPr/>
          </p:nvGrpSpPr>
          <p:grpSpPr bwMode="auto">
            <a:xfrm>
              <a:off x="1533151" y="3268016"/>
              <a:ext cx="292756" cy="291299"/>
              <a:chOff x="1085911" y="3095726"/>
              <a:chExt cx="292756" cy="291299"/>
            </a:xfrm>
          </p:grpSpPr>
          <p:sp>
            <p:nvSpPr>
              <p:cNvPr id="91" name="Oval 90"/>
              <p:cNvSpPr>
                <a:spLocks noChangeArrowheads="1"/>
              </p:cNvSpPr>
              <p:nvPr/>
            </p:nvSpPr>
            <p:spPr bwMode="auto">
              <a:xfrm>
                <a:off x="1139644" y="3095726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" name="Oval 91"/>
              <p:cNvSpPr>
                <a:spLocks noChangeArrowheads="1"/>
              </p:cNvSpPr>
              <p:nvPr/>
            </p:nvSpPr>
            <p:spPr bwMode="auto">
              <a:xfrm>
                <a:off x="1217483" y="3146538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3" name="Oval 92"/>
              <p:cNvSpPr>
                <a:spLocks noChangeArrowheads="1"/>
              </p:cNvSpPr>
              <p:nvPr/>
            </p:nvSpPr>
            <p:spPr bwMode="auto">
              <a:xfrm>
                <a:off x="1085632" y="3179882"/>
                <a:ext cx="160446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4" name="Oval 93"/>
              <p:cNvSpPr>
                <a:spLocks noChangeArrowheads="1"/>
              </p:cNvSpPr>
              <p:nvPr/>
            </p:nvSpPr>
            <p:spPr bwMode="auto">
              <a:xfrm>
                <a:off x="1153940" y="3225931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94"/>
            <p:cNvGrpSpPr>
              <a:grpSpLocks/>
            </p:cNvGrpSpPr>
            <p:nvPr/>
          </p:nvGrpSpPr>
          <p:grpSpPr bwMode="auto">
            <a:xfrm>
              <a:off x="1318391" y="3277921"/>
              <a:ext cx="292756" cy="291299"/>
              <a:chOff x="1085911" y="3095726"/>
              <a:chExt cx="292756" cy="291299"/>
            </a:xfrm>
          </p:grpSpPr>
          <p:sp>
            <p:nvSpPr>
              <p:cNvPr id="96" name="Oval 95"/>
              <p:cNvSpPr>
                <a:spLocks noChangeArrowheads="1"/>
              </p:cNvSpPr>
              <p:nvPr/>
            </p:nvSpPr>
            <p:spPr bwMode="auto">
              <a:xfrm>
                <a:off x="1139945" y="3095348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7" name="Oval 96"/>
              <p:cNvSpPr>
                <a:spLocks noChangeArrowheads="1"/>
              </p:cNvSpPr>
              <p:nvPr/>
            </p:nvSpPr>
            <p:spPr bwMode="auto">
              <a:xfrm>
                <a:off x="1217786" y="3146160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8" name="Oval 97"/>
              <p:cNvSpPr>
                <a:spLocks noChangeArrowheads="1"/>
              </p:cNvSpPr>
              <p:nvPr/>
            </p:nvSpPr>
            <p:spPr bwMode="auto">
              <a:xfrm>
                <a:off x="1085933" y="3179504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9" name="Oval 98"/>
              <p:cNvSpPr>
                <a:spLocks noChangeArrowheads="1"/>
              </p:cNvSpPr>
              <p:nvPr/>
            </p:nvSpPr>
            <p:spPr bwMode="auto">
              <a:xfrm>
                <a:off x="1154242" y="3227140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5" name="Group 99"/>
            <p:cNvGrpSpPr>
              <a:grpSpLocks/>
            </p:cNvGrpSpPr>
            <p:nvPr/>
          </p:nvGrpSpPr>
          <p:grpSpPr bwMode="auto">
            <a:xfrm>
              <a:off x="1425625" y="3756359"/>
              <a:ext cx="292756" cy="291299"/>
              <a:chOff x="1085911" y="3095726"/>
              <a:chExt cx="292756" cy="291299"/>
            </a:xfrm>
          </p:grpSpPr>
          <p:sp>
            <p:nvSpPr>
              <p:cNvPr id="101" name="Oval 100"/>
              <p:cNvSpPr>
                <a:spLocks noChangeArrowheads="1"/>
              </p:cNvSpPr>
              <p:nvPr/>
            </p:nvSpPr>
            <p:spPr bwMode="auto">
              <a:xfrm>
                <a:off x="1139146" y="3096446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" name="Oval 101"/>
              <p:cNvSpPr>
                <a:spLocks noChangeArrowheads="1"/>
              </p:cNvSpPr>
              <p:nvPr/>
            </p:nvSpPr>
            <p:spPr bwMode="auto">
              <a:xfrm>
                <a:off x="1218575" y="3147258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" name="Oval 102"/>
              <p:cNvSpPr>
                <a:spLocks noChangeArrowheads="1"/>
              </p:cNvSpPr>
              <p:nvPr/>
            </p:nvSpPr>
            <p:spPr bwMode="auto">
              <a:xfrm>
                <a:off x="1085134" y="3180603"/>
                <a:ext cx="160446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" name="Oval 103"/>
              <p:cNvSpPr>
                <a:spLocks noChangeArrowheads="1"/>
              </p:cNvSpPr>
              <p:nvPr/>
            </p:nvSpPr>
            <p:spPr bwMode="auto">
              <a:xfrm>
                <a:off x="1153443" y="3226651"/>
                <a:ext cx="162035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Group 104"/>
            <p:cNvGrpSpPr>
              <a:grpSpLocks/>
            </p:cNvGrpSpPr>
            <p:nvPr/>
          </p:nvGrpSpPr>
          <p:grpSpPr bwMode="auto">
            <a:xfrm>
              <a:off x="1708747" y="3585868"/>
              <a:ext cx="292756" cy="291299"/>
              <a:chOff x="1085911" y="3095726"/>
              <a:chExt cx="292756" cy="291299"/>
            </a:xfrm>
          </p:grpSpPr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1140380" y="3095447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auto">
              <a:xfrm>
                <a:off x="1218221" y="3146259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auto">
              <a:xfrm>
                <a:off x="1086368" y="3179603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9" name="Oval 108"/>
              <p:cNvSpPr>
                <a:spLocks noChangeArrowheads="1"/>
              </p:cNvSpPr>
              <p:nvPr/>
            </p:nvSpPr>
            <p:spPr bwMode="auto">
              <a:xfrm>
                <a:off x="1154678" y="3227239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65" name="Group 109"/>
            <p:cNvGrpSpPr>
              <a:grpSpLocks/>
            </p:cNvGrpSpPr>
            <p:nvPr/>
          </p:nvGrpSpPr>
          <p:grpSpPr bwMode="auto">
            <a:xfrm>
              <a:off x="1381446" y="3490631"/>
              <a:ext cx="292756" cy="291299"/>
              <a:chOff x="1085911" y="3095726"/>
              <a:chExt cx="292756" cy="291299"/>
            </a:xfrm>
          </p:grpSpPr>
          <p:sp>
            <p:nvSpPr>
              <p:cNvPr id="111" name="Oval 110"/>
              <p:cNvSpPr>
                <a:spLocks noChangeArrowheads="1"/>
              </p:cNvSpPr>
              <p:nvPr/>
            </p:nvSpPr>
            <p:spPr bwMode="auto">
              <a:xfrm>
                <a:off x="1140433" y="3095412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2" name="Oval 111"/>
              <p:cNvSpPr>
                <a:spLocks noChangeArrowheads="1"/>
              </p:cNvSpPr>
              <p:nvPr/>
            </p:nvSpPr>
            <p:spPr bwMode="auto">
              <a:xfrm>
                <a:off x="1218274" y="3146224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" name="Oval 112"/>
              <p:cNvSpPr>
                <a:spLocks noChangeArrowheads="1"/>
              </p:cNvSpPr>
              <p:nvPr/>
            </p:nvSpPr>
            <p:spPr bwMode="auto">
              <a:xfrm>
                <a:off x="1086421" y="3179568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4" name="Oval 113"/>
              <p:cNvSpPr>
                <a:spLocks noChangeArrowheads="1"/>
              </p:cNvSpPr>
              <p:nvPr/>
            </p:nvSpPr>
            <p:spPr bwMode="auto">
              <a:xfrm>
                <a:off x="1154731" y="3227204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0" name="Group 114"/>
            <p:cNvGrpSpPr>
              <a:grpSpLocks/>
            </p:cNvGrpSpPr>
            <p:nvPr/>
          </p:nvGrpSpPr>
          <p:grpSpPr bwMode="auto">
            <a:xfrm>
              <a:off x="1606548" y="3608110"/>
              <a:ext cx="292756" cy="291299"/>
              <a:chOff x="1085911" y="3095726"/>
              <a:chExt cx="292756" cy="291299"/>
            </a:xfrm>
          </p:grpSpPr>
          <p:sp>
            <p:nvSpPr>
              <p:cNvPr id="116" name="Oval 115"/>
              <p:cNvSpPr>
                <a:spLocks noChangeArrowheads="1"/>
              </p:cNvSpPr>
              <p:nvPr/>
            </p:nvSpPr>
            <p:spPr bwMode="auto">
              <a:xfrm>
                <a:off x="1139321" y="3095436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7" name="Oval 116"/>
              <p:cNvSpPr>
                <a:spLocks noChangeArrowheads="1"/>
              </p:cNvSpPr>
              <p:nvPr/>
            </p:nvSpPr>
            <p:spPr bwMode="auto">
              <a:xfrm>
                <a:off x="1218750" y="3146248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8" name="Oval 117"/>
              <p:cNvSpPr>
                <a:spLocks noChangeArrowheads="1"/>
              </p:cNvSpPr>
              <p:nvPr/>
            </p:nvSpPr>
            <p:spPr bwMode="auto">
              <a:xfrm>
                <a:off x="1085310" y="3179592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9" name="Oval 118"/>
              <p:cNvSpPr>
                <a:spLocks noChangeArrowheads="1"/>
              </p:cNvSpPr>
              <p:nvPr/>
            </p:nvSpPr>
            <p:spPr bwMode="auto">
              <a:xfrm>
                <a:off x="1153618" y="3227228"/>
                <a:ext cx="162035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5" name="Group 124"/>
            <p:cNvGrpSpPr>
              <a:grpSpLocks/>
            </p:cNvGrpSpPr>
            <p:nvPr/>
          </p:nvGrpSpPr>
          <p:grpSpPr bwMode="auto">
            <a:xfrm>
              <a:off x="1644964" y="3681655"/>
              <a:ext cx="292756" cy="291299"/>
              <a:chOff x="1085911" y="3095726"/>
              <a:chExt cx="292756" cy="291299"/>
            </a:xfrm>
          </p:grpSpPr>
          <p:sp>
            <p:nvSpPr>
              <p:cNvPr id="126" name="Oval 125"/>
              <p:cNvSpPr>
                <a:spLocks noChangeArrowheads="1"/>
              </p:cNvSpPr>
              <p:nvPr/>
            </p:nvSpPr>
            <p:spPr bwMode="auto">
              <a:xfrm>
                <a:off x="1140619" y="3096519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7" name="Oval 126"/>
              <p:cNvSpPr>
                <a:spLocks noChangeArrowheads="1"/>
              </p:cNvSpPr>
              <p:nvPr/>
            </p:nvSpPr>
            <p:spPr bwMode="auto">
              <a:xfrm>
                <a:off x="1218460" y="3147331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8" name="Oval 127"/>
              <p:cNvSpPr>
                <a:spLocks noChangeArrowheads="1"/>
              </p:cNvSpPr>
              <p:nvPr/>
            </p:nvSpPr>
            <p:spPr bwMode="auto">
              <a:xfrm>
                <a:off x="1086607" y="3180677"/>
                <a:ext cx="160447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9" name="Oval 128"/>
              <p:cNvSpPr>
                <a:spLocks noChangeArrowheads="1"/>
              </p:cNvSpPr>
              <p:nvPr/>
            </p:nvSpPr>
            <p:spPr bwMode="auto">
              <a:xfrm>
                <a:off x="1154917" y="3226724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0" name="Group 129"/>
            <p:cNvGrpSpPr>
              <a:grpSpLocks/>
            </p:cNvGrpSpPr>
            <p:nvPr/>
          </p:nvGrpSpPr>
          <p:grpSpPr bwMode="auto">
            <a:xfrm>
              <a:off x="1653870" y="3351643"/>
              <a:ext cx="292756" cy="291299"/>
              <a:chOff x="1085911" y="3095726"/>
              <a:chExt cx="292756" cy="291299"/>
            </a:xfrm>
          </p:grpSpPr>
          <p:sp>
            <p:nvSpPr>
              <p:cNvPr id="131" name="Oval 130"/>
              <p:cNvSpPr>
                <a:spLocks noChangeArrowheads="1"/>
              </p:cNvSpPr>
              <p:nvPr/>
            </p:nvSpPr>
            <p:spPr bwMode="auto">
              <a:xfrm>
                <a:off x="1139658" y="3096255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2" name="Oval 131"/>
              <p:cNvSpPr>
                <a:spLocks noChangeArrowheads="1"/>
              </p:cNvSpPr>
              <p:nvPr/>
            </p:nvSpPr>
            <p:spPr bwMode="auto">
              <a:xfrm>
                <a:off x="1217497" y="3147067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" name="Oval 132"/>
              <p:cNvSpPr>
                <a:spLocks noChangeArrowheads="1"/>
              </p:cNvSpPr>
              <p:nvPr/>
            </p:nvSpPr>
            <p:spPr bwMode="auto">
              <a:xfrm>
                <a:off x="1085646" y="3180412"/>
                <a:ext cx="160446" cy="158787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4" name="Oval 133"/>
              <p:cNvSpPr>
                <a:spLocks noChangeArrowheads="1"/>
              </p:cNvSpPr>
              <p:nvPr/>
            </p:nvSpPr>
            <p:spPr bwMode="auto">
              <a:xfrm>
                <a:off x="1153954" y="3226460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5" name="Group 119"/>
            <p:cNvGrpSpPr>
              <a:grpSpLocks/>
            </p:cNvGrpSpPr>
            <p:nvPr/>
          </p:nvGrpSpPr>
          <p:grpSpPr bwMode="auto">
            <a:xfrm>
              <a:off x="1694534" y="3462460"/>
              <a:ext cx="292756" cy="291299"/>
              <a:chOff x="1085911" y="3095726"/>
              <a:chExt cx="292756" cy="291299"/>
            </a:xfrm>
          </p:grpSpPr>
          <p:sp>
            <p:nvSpPr>
              <p:cNvPr id="121" name="Oval 120"/>
              <p:cNvSpPr>
                <a:spLocks noChangeArrowheads="1"/>
              </p:cNvSpPr>
              <p:nvPr/>
            </p:nvSpPr>
            <p:spPr bwMode="auto">
              <a:xfrm>
                <a:off x="1140296" y="3095002"/>
                <a:ext cx="160446" cy="160374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2" name="Oval 121"/>
              <p:cNvSpPr>
                <a:spLocks noChangeArrowheads="1"/>
              </p:cNvSpPr>
              <p:nvPr/>
            </p:nvSpPr>
            <p:spPr bwMode="auto">
              <a:xfrm>
                <a:off x="1218136" y="3145814"/>
                <a:ext cx="160447" cy="160374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3" name="Oval 122"/>
              <p:cNvSpPr>
                <a:spLocks noChangeArrowheads="1"/>
              </p:cNvSpPr>
              <p:nvPr/>
            </p:nvSpPr>
            <p:spPr bwMode="auto">
              <a:xfrm>
                <a:off x="1086284" y="3179158"/>
                <a:ext cx="160446" cy="160375"/>
              </a:xfrm>
              <a:prstGeom prst="ellipse">
                <a:avLst/>
              </a:prstGeom>
              <a:gradFill rotWithShape="1">
                <a:gsLst>
                  <a:gs pos="0">
                    <a:srgbClr val="B8D5F5"/>
                  </a:gs>
                  <a:gs pos="100000">
                    <a:srgbClr val="0000FF"/>
                  </a:gs>
                </a:gsLst>
                <a:lin ang="5400000"/>
              </a:gradFill>
              <a:ln w="9525">
                <a:solidFill>
                  <a:srgbClr val="0A264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4" name="Oval 123"/>
              <p:cNvSpPr>
                <a:spLocks noChangeArrowheads="1"/>
              </p:cNvSpPr>
              <p:nvPr/>
            </p:nvSpPr>
            <p:spPr bwMode="auto">
              <a:xfrm>
                <a:off x="1154593" y="3226794"/>
                <a:ext cx="160447" cy="160375"/>
              </a:xfrm>
              <a:prstGeom prst="ellipse">
                <a:avLst/>
              </a:prstGeom>
              <a:gradFill rotWithShape="1">
                <a:gsLst>
                  <a:gs pos="0">
                    <a:srgbClr val="F39D9D"/>
                  </a:gs>
                  <a:gs pos="100000">
                    <a:srgbClr val="B00000"/>
                  </a:gs>
                </a:gsLst>
                <a:lin ang="5400000"/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0" name="Group 377"/>
          <p:cNvGrpSpPr>
            <a:grpSpLocks/>
          </p:cNvGrpSpPr>
          <p:nvPr/>
        </p:nvGrpSpPr>
        <p:grpSpPr bwMode="auto">
          <a:xfrm>
            <a:off x="3294806" y="4864109"/>
            <a:ext cx="293688" cy="290513"/>
            <a:chOff x="1085911" y="3095726"/>
            <a:chExt cx="292756" cy="291299"/>
          </a:xfrm>
        </p:grpSpPr>
        <p:sp>
          <p:nvSpPr>
            <p:cNvPr id="379" name="Oval 378"/>
            <p:cNvSpPr>
              <a:spLocks noChangeArrowheads="1"/>
            </p:cNvSpPr>
            <p:nvPr/>
          </p:nvSpPr>
          <p:spPr bwMode="auto">
            <a:xfrm>
              <a:off x="1139715" y="3095726"/>
              <a:ext cx="159829" cy="160772"/>
            </a:xfrm>
            <a:prstGeom prst="ellipse">
              <a:avLst/>
            </a:prstGeom>
            <a:gradFill rotWithShape="1">
              <a:gsLst>
                <a:gs pos="0">
                  <a:srgbClr val="F39D9D"/>
                </a:gs>
                <a:gs pos="100000">
                  <a:srgbClr val="B00000"/>
                </a:gs>
              </a:gsLst>
              <a:lin ang="5400000"/>
            </a:gradFill>
            <a:ln w="9525">
              <a:solidFill>
                <a:srgbClr val="99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0" name="Oval 379"/>
            <p:cNvSpPr>
              <a:spLocks noChangeArrowheads="1"/>
            </p:cNvSpPr>
            <p:nvPr/>
          </p:nvSpPr>
          <p:spPr bwMode="auto">
            <a:xfrm>
              <a:off x="1218838" y="3146663"/>
              <a:ext cx="159829" cy="160772"/>
            </a:xfrm>
            <a:prstGeom prst="ellipse">
              <a:avLst/>
            </a:prstGeom>
            <a:gradFill rotWithShape="1">
              <a:gsLst>
                <a:gs pos="0">
                  <a:srgbClr val="B8D5F5"/>
                </a:gs>
                <a:gs pos="100000">
                  <a:srgbClr val="0000FF"/>
                </a:gs>
              </a:gsLst>
              <a:lin ang="5400000"/>
            </a:gradFill>
            <a:ln w="9525">
              <a:solidFill>
                <a:srgbClr val="0A2646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1" name="Oval 380"/>
            <p:cNvSpPr>
              <a:spLocks noChangeArrowheads="1"/>
            </p:cNvSpPr>
            <p:nvPr/>
          </p:nvSpPr>
          <p:spPr bwMode="auto">
            <a:xfrm>
              <a:off x="1085911" y="3180092"/>
              <a:ext cx="159829" cy="159180"/>
            </a:xfrm>
            <a:prstGeom prst="ellipse">
              <a:avLst/>
            </a:prstGeom>
            <a:gradFill rotWithShape="1">
              <a:gsLst>
                <a:gs pos="0">
                  <a:srgbClr val="B8D5F5"/>
                </a:gs>
                <a:gs pos="100000">
                  <a:srgbClr val="0000FF"/>
                </a:gs>
              </a:gsLst>
              <a:lin ang="5400000"/>
            </a:gradFill>
            <a:ln w="9525">
              <a:solidFill>
                <a:srgbClr val="0A2646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2" name="Oval 381"/>
            <p:cNvSpPr>
              <a:spLocks noChangeArrowheads="1"/>
            </p:cNvSpPr>
            <p:nvPr/>
          </p:nvSpPr>
          <p:spPr bwMode="auto">
            <a:xfrm>
              <a:off x="1153957" y="3226253"/>
              <a:ext cx="161411" cy="160772"/>
            </a:xfrm>
            <a:prstGeom prst="ellipse">
              <a:avLst/>
            </a:prstGeom>
            <a:gradFill rotWithShape="1">
              <a:gsLst>
                <a:gs pos="0">
                  <a:srgbClr val="F39D9D"/>
                </a:gs>
                <a:gs pos="100000">
                  <a:srgbClr val="B00000"/>
                </a:gs>
              </a:gsLst>
              <a:lin ang="5400000"/>
            </a:gradFill>
            <a:ln w="9525">
              <a:solidFill>
                <a:srgbClr val="99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422" name="TextBox 384"/>
          <p:cNvSpPr txBox="1">
            <a:spLocks noChangeArrowheads="1"/>
          </p:cNvSpPr>
          <p:nvPr/>
        </p:nvSpPr>
        <p:spPr bwMode="auto">
          <a:xfrm>
            <a:off x="1214561" y="5494347"/>
            <a:ext cx="2485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ndara" pitchFamily="34" charset="0"/>
              </a:rPr>
              <a:t>Daughter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 heavy nucleus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(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sym typeface="Apple Symbols"/>
              </a:rPr>
              <a:t>~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100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keV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7423" name="TextBox 385"/>
          <p:cNvSpPr txBox="1">
            <a:spLocks noChangeArrowheads="1"/>
          </p:cNvSpPr>
          <p:nvPr/>
        </p:nvSpPr>
        <p:spPr bwMode="auto">
          <a:xfrm>
            <a:off x="4162116" y="5492759"/>
            <a:ext cx="16626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ndara" pitchFamily="34" charset="0"/>
              </a:rPr>
              <a:t>Helium nucleus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Candara" pitchFamily="34" charset="0"/>
              </a:rPr>
              <a:t>(</a:t>
            </a:r>
            <a:r>
              <a:rPr lang="en-US" dirty="0">
                <a:solidFill>
                  <a:prstClr val="black"/>
                </a:solidFill>
                <a:latin typeface="Candara" pitchFamily="34" charset="0"/>
                <a:sym typeface="Apple Symbols"/>
              </a:rPr>
              <a:t>~</a:t>
            </a:r>
            <a:r>
              <a:rPr lang="en-US" dirty="0">
                <a:solidFill>
                  <a:prstClr val="black"/>
                </a:solidFill>
                <a:latin typeface="Candara" pitchFamily="34" charset="0"/>
              </a:rPr>
              <a:t>5 </a:t>
            </a:r>
            <a:r>
              <a:rPr lang="en-US" dirty="0" err="1">
                <a:solidFill>
                  <a:prstClr val="black"/>
                </a:solidFill>
                <a:latin typeface="Candara" pitchFamily="34" charset="0"/>
              </a:rPr>
              <a:t>MeV</a:t>
            </a:r>
            <a:r>
              <a:rPr lang="en-US" dirty="0">
                <a:solidFill>
                  <a:prstClr val="black"/>
                </a:solidFill>
                <a:latin typeface="Candara" pitchFamily="34" charset="0"/>
              </a:rPr>
              <a:t>)</a:t>
            </a:r>
          </a:p>
        </p:txBody>
      </p:sp>
      <p:cxnSp>
        <p:nvCxnSpPr>
          <p:cNvPr id="389" name="Straight Arrow Connector 388"/>
          <p:cNvCxnSpPr>
            <a:cxnSpLocks noChangeShapeType="1"/>
          </p:cNvCxnSpPr>
          <p:nvPr/>
        </p:nvCxnSpPr>
        <p:spPr bwMode="auto">
          <a:xfrm>
            <a:off x="3501181" y="5011746"/>
            <a:ext cx="3860800" cy="174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90" name="Straight Arrow Connector 389"/>
          <p:cNvCxnSpPr>
            <a:cxnSpLocks noChangeShapeType="1"/>
            <a:stCxn id="33" idx="3"/>
          </p:cNvCxnSpPr>
          <p:nvPr/>
        </p:nvCxnSpPr>
        <p:spPr bwMode="auto">
          <a:xfrm rot="5400000">
            <a:off x="2051794" y="4845059"/>
            <a:ext cx="14288" cy="3254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97" name="Oval 396"/>
          <p:cNvSpPr/>
          <p:nvPr/>
        </p:nvSpPr>
        <p:spPr>
          <a:xfrm>
            <a:off x="1605922" y="4864505"/>
            <a:ext cx="290475" cy="290475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00" name="Straight Arrow Connector 399"/>
          <p:cNvCxnSpPr>
            <a:cxnSpLocks noChangeShapeType="1"/>
          </p:cNvCxnSpPr>
          <p:nvPr/>
        </p:nvCxnSpPr>
        <p:spPr bwMode="auto">
          <a:xfrm flipH="1">
            <a:off x="3363070" y="4497388"/>
            <a:ext cx="4161259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01" name="Straight Arrow Connector 400"/>
          <p:cNvCxnSpPr>
            <a:cxnSpLocks noChangeShapeType="1"/>
          </p:cNvCxnSpPr>
          <p:nvPr/>
        </p:nvCxnSpPr>
        <p:spPr bwMode="auto">
          <a:xfrm rot="5400000">
            <a:off x="1285038" y="5014913"/>
            <a:ext cx="325437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431" name="TextBox 402"/>
          <p:cNvSpPr txBox="1">
            <a:spLocks noChangeArrowheads="1"/>
          </p:cNvSpPr>
          <p:nvPr/>
        </p:nvSpPr>
        <p:spPr bwMode="auto">
          <a:xfrm>
            <a:off x="4056814" y="4038600"/>
            <a:ext cx="925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ndara" pitchFamily="34" charset="0"/>
                <a:sym typeface="Apple Symbols"/>
              </a:rPr>
              <a:t>~</a:t>
            </a:r>
            <a:r>
              <a:rPr lang="en-US" dirty="0">
                <a:solidFill>
                  <a:prstClr val="black"/>
                </a:solidFill>
                <a:latin typeface="Candara" pitchFamily="34" charset="0"/>
              </a:rPr>
              <a:t>40 </a:t>
            </a:r>
            <a:r>
              <a:rPr lang="en-US" dirty="0" err="1">
                <a:solidFill>
                  <a:prstClr val="black"/>
                </a:solidFill>
                <a:latin typeface="Candara" pitchFamily="34" charset="0"/>
              </a:rPr>
              <a:t>μm</a:t>
            </a:r>
            <a:endParaRPr lang="en-US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17432" name="TextBox 405"/>
          <p:cNvSpPr txBox="1">
            <a:spLocks noChangeArrowheads="1"/>
          </p:cNvSpPr>
          <p:nvPr/>
        </p:nvSpPr>
        <p:spPr bwMode="auto">
          <a:xfrm>
            <a:off x="399207" y="4795839"/>
            <a:ext cx="906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ndara" pitchFamily="34" charset="0"/>
                <a:sym typeface="Apple Symbols"/>
              </a:rPr>
              <a:t>~</a:t>
            </a:r>
            <a:r>
              <a:rPr lang="en-US" dirty="0">
                <a:solidFill>
                  <a:prstClr val="black"/>
                </a:solidFill>
                <a:latin typeface="Candara" pitchFamily="34" charset="0"/>
              </a:rPr>
              <a:t>50 nm</a:t>
            </a:r>
          </a:p>
        </p:txBody>
      </p:sp>
      <p:sp>
        <p:nvSpPr>
          <p:cNvPr id="411" name="Oval 410"/>
          <p:cNvSpPr/>
          <p:nvPr/>
        </p:nvSpPr>
        <p:spPr>
          <a:xfrm>
            <a:off x="7521884" y="4979637"/>
            <a:ext cx="290476" cy="290475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34" name="Straight Arrow Connector 433"/>
          <p:cNvCxnSpPr>
            <a:cxnSpLocks noChangeShapeType="1"/>
          </p:cNvCxnSpPr>
          <p:nvPr/>
        </p:nvCxnSpPr>
        <p:spPr bwMode="auto">
          <a:xfrm>
            <a:off x="1295400" y="3886203"/>
            <a:ext cx="239834" cy="24026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437" name="TextBox 435"/>
          <p:cNvSpPr txBox="1">
            <a:spLocks noChangeArrowheads="1"/>
          </p:cNvSpPr>
          <p:nvPr/>
        </p:nvSpPr>
        <p:spPr bwMode="auto">
          <a:xfrm>
            <a:off x="0" y="3581400"/>
            <a:ext cx="2568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ndara" pitchFamily="34" charset="0"/>
              </a:rPr>
              <a:t>Observable bubble </a:t>
            </a:r>
            <a:r>
              <a:rPr lang="en-US" dirty="0">
                <a:solidFill>
                  <a:prstClr val="black"/>
                </a:solidFill>
                <a:latin typeface="Candara" pitchFamily="34" charset="0"/>
                <a:sym typeface="Apple Symbols"/>
              </a:rPr>
              <a:t>~</a:t>
            </a:r>
            <a:r>
              <a:rPr lang="en-US" dirty="0">
                <a:solidFill>
                  <a:prstClr val="black"/>
                </a:solidFill>
                <a:latin typeface="Candara" pitchFamily="34" charset="0"/>
              </a:rPr>
              <a:t>mm</a:t>
            </a:r>
          </a:p>
        </p:txBody>
      </p:sp>
      <p:sp>
        <p:nvSpPr>
          <p:cNvPr id="2" name="Oval 409"/>
          <p:cNvSpPr/>
          <p:nvPr/>
        </p:nvSpPr>
        <p:spPr>
          <a:xfrm>
            <a:off x="4295722" y="5019689"/>
            <a:ext cx="290475" cy="290475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Oval 409"/>
          <p:cNvSpPr/>
          <p:nvPr/>
        </p:nvSpPr>
        <p:spPr>
          <a:xfrm>
            <a:off x="5438722" y="4778389"/>
            <a:ext cx="290475" cy="290475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Oval 409"/>
          <p:cNvSpPr/>
          <p:nvPr/>
        </p:nvSpPr>
        <p:spPr>
          <a:xfrm>
            <a:off x="6505517" y="5067317"/>
            <a:ext cx="290475" cy="290475"/>
          </a:xfrm>
          <a:prstGeom prst="ellips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00" name="Object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470353"/>
              </p:ext>
            </p:extLst>
          </p:nvPr>
        </p:nvGraphicFramePr>
        <p:xfrm>
          <a:off x="6989255" y="5628701"/>
          <a:ext cx="1646237" cy="1023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6" name="Equation" r:id="rId6" imgW="711000" imgH="457200" progId="Equation.DSMT4">
                  <p:embed/>
                </p:oleObj>
              </mc:Choice>
              <mc:Fallback>
                <p:oleObj name="Equation" r:id="rId6" imgW="711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9255" y="5628701"/>
                        <a:ext cx="1646237" cy="1023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51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09538"/>
            <a:ext cx="8229600" cy="925512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Neutron Backgrounds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53000" y="1473200"/>
            <a:ext cx="4191000" cy="4889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</a:rPr>
              <a:t>Preferentially </a:t>
            </a:r>
            <a:r>
              <a:rPr lang="en-US" sz="2000" dirty="0" smtClean="0">
                <a:latin typeface="Times New Roman" panose="02020603050405020304" pitchFamily="18" charset="0"/>
              </a:rPr>
              <a:t>multiple-scatter</a:t>
            </a:r>
            <a:endParaRPr lang="en-US" sz="2000" dirty="0" smtClean="0">
              <a:latin typeface="Times New Roman" panose="02020603050405020304" pitchFamily="18" charset="0"/>
            </a:endParaRPr>
          </a:p>
          <a:p>
            <a:pPr lvl="1"/>
            <a:r>
              <a:rPr lang="en-US" sz="2000" dirty="0" smtClean="0">
                <a:latin typeface="Times New Roman" panose="02020603050405020304" pitchFamily="18" charset="0"/>
              </a:rPr>
              <a:t>Allows us to measure background rate directly</a:t>
            </a:r>
          </a:p>
          <a:p>
            <a:r>
              <a:rPr lang="en-US" sz="2000" dirty="0" smtClean="0">
                <a:latin typeface="Times New Roman" panose="02020603050405020304" pitchFamily="18" charset="0"/>
              </a:rPr>
              <a:t>Simulation tells us to expect 3:1 multiples to singles ratio in PICO 60</a:t>
            </a:r>
          </a:p>
          <a:p>
            <a:r>
              <a:rPr lang="en-US" sz="2000" dirty="0" smtClean="0">
                <a:latin typeface="Times New Roman" panose="02020603050405020304" pitchFamily="18" charset="0"/>
              </a:rPr>
              <a:t>With water tank to shield external sources, residual background dominated by detector materials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27"/>
          <a:stretch/>
        </p:blipFill>
        <p:spPr>
          <a:xfrm rot="5400000">
            <a:off x="228464" y="1649543"/>
            <a:ext cx="4521517" cy="44606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61306" y="1782431"/>
            <a:ext cx="345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How many bubbles can you count?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815" y="5703947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Answer: 25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04103" y="1213845"/>
            <a:ext cx="5745991" cy="4277964"/>
            <a:chOff x="17086562" y="11282608"/>
            <a:chExt cx="6472402" cy="4818786"/>
          </a:xfrm>
        </p:grpSpPr>
        <p:sp>
          <p:nvSpPr>
            <p:cNvPr id="6" name="TextBox 5"/>
            <p:cNvSpPr txBox="1"/>
            <p:nvPr/>
          </p:nvSpPr>
          <p:spPr>
            <a:xfrm>
              <a:off x="18195974" y="15824046"/>
              <a:ext cx="4628277" cy="277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dirty="0" smtClean="0">
                  <a:latin typeface="Times New Roman" panose="02020603050405020304" pitchFamily="18" charset="0"/>
                </a:rPr>
                <a:t>C. Amole </a:t>
              </a:r>
              <a:r>
                <a:rPr lang="hu-HU" sz="1000" i="1" dirty="0" smtClean="0">
                  <a:latin typeface="Times New Roman" panose="02020603050405020304" pitchFamily="18" charset="0"/>
                </a:rPr>
                <a:t>et al</a:t>
              </a:r>
              <a:r>
                <a:rPr lang="hu-HU" sz="1000" dirty="0" smtClean="0">
                  <a:latin typeface="Times New Roman" panose="02020603050405020304" pitchFamily="18" charset="0"/>
                </a:rPr>
                <a:t>. Phys. Rev. D 93, 061101(R) (2016)</a:t>
              </a:r>
              <a:endParaRPr lang="en-US" sz="1000" dirty="0">
                <a:latin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86562" y="11770678"/>
              <a:ext cx="6472402" cy="415512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35600" y="11286919"/>
              <a:ext cx="1891685" cy="72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</a:rPr>
                <a:t>Before</a:t>
              </a:r>
              <a:endParaRPr lang="en-US" sz="3600" dirty="0">
                <a:latin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660093" y="11282608"/>
              <a:ext cx="1580908" cy="72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</a:rPr>
                <a:t>After</a:t>
              </a:r>
              <a:endParaRPr lang="en-US" sz="36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0" y="1239838"/>
            <a:ext cx="3302000" cy="423545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Times New Roman" panose="02020603050405020304" pitchFamily="18" charset="0"/>
              </a:rPr>
              <a:t>PICO-2L Run1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</a:rPr>
              <a:t>9 candidate events in 32 live-days at 3.2keV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latin typeface="Times New Roman" panose="02020603050405020304" pitchFamily="18" charset="0"/>
              </a:rPr>
              <a:t>Inconsistent with known radioactive backgrounds AND dark matter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Times New Roman" panose="02020603050405020304" pitchFamily="18" charset="0"/>
              </a:rPr>
              <a:t>PICO-2L Run2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</a:rPr>
              <a:t>1 candidate event in </a:t>
            </a:r>
            <a:r>
              <a:rPr lang="en-US" dirty="0">
                <a:latin typeface="Times New Roman" panose="02020603050405020304" pitchFamily="18" charset="0"/>
              </a:rPr>
              <a:t>66 live-days at 3.2keV</a:t>
            </a:r>
            <a:endParaRPr lang="en-US" dirty="0" smtClean="0">
              <a:latin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latin typeface="Times New Roman" panose="02020603050405020304" pitchFamily="18" charset="0"/>
              </a:rPr>
              <a:t>Consistent with neutron expectations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Times New Roman" panose="02020603050405020304" pitchFamily="18" charset="0"/>
              </a:rPr>
              <a:t>Between runs, the detector was cleaned of particulate contamination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00062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Anomalous Background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00876" y="5644670"/>
            <a:ext cx="7742247" cy="817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</a:rPr>
              <a:t>Hypothesis: combination of particulate matter and water leads to anomalous nucleation mechanism</a:t>
            </a:r>
          </a:p>
        </p:txBody>
      </p:sp>
    </p:spTree>
    <p:extLst>
      <p:ext uri="{BB962C8B-B14F-4D97-AF65-F5344CB8AC3E}">
        <p14:creationId xmlns:p14="http://schemas.microsoft.com/office/powerpoint/2010/main" val="48079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3614" y="3009721"/>
            <a:ext cx="37433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Latest PICO Results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27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573" y="831053"/>
            <a:ext cx="853653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PICO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merger of the original </a:t>
            </a:r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CASSO and </a:t>
            </a:r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 experiments (2014)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 then we have been progressing with a series of world leading results in SD interactions as we resolve background issues and build larger detectors: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Brief History: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COUPP – 4 	CF</a:t>
            </a:r>
            <a:r>
              <a:rPr lang="en-CA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(2011)	Unknown background limits physics reach</a:t>
            </a:r>
          </a:p>
          <a:p>
            <a:pPr marL="285750" indent="-285750">
              <a:buFontTx/>
              <a:buChar char="-"/>
            </a:pP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 – 2L - 1	C</a:t>
            </a:r>
            <a:r>
              <a:rPr lang="en-CA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(2014) 	Change fluid to type used by PICASSO</a:t>
            </a:r>
          </a:p>
          <a:p>
            <a:pPr marL="285750" indent="-285750">
              <a:buFontTx/>
              <a:buChar char="-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 – 60 - 1	CF</a:t>
            </a:r>
            <a:r>
              <a:rPr lang="en-CA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(2014)	Large scale to understand background	</a:t>
            </a:r>
          </a:p>
          <a:p>
            <a:pPr marL="285750" indent="-285750">
              <a:buFontTx/>
              <a:buChar char="-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 backgrounds to be related to particulates at the 10’s of nm scale</a:t>
            </a:r>
          </a:p>
          <a:p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 – 2L – 2	C</a:t>
            </a:r>
            <a:r>
              <a:rPr lang="en-CA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2016)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event (1) consistent with 						environmental neutrons </a:t>
            </a:r>
          </a:p>
          <a:p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big !</a:t>
            </a:r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60 -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2017)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free. Blinded data.</a:t>
            </a:r>
          </a:p>
          <a:p>
            <a:pPr marL="285750" indent="-285750">
              <a:buFontTx/>
              <a:buChar char="-"/>
            </a:pPr>
            <a:endParaRPr lang="en-CA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 residual background issues and go even bigger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796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PICO-60 Cleaning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5834" y="1245685"/>
            <a:ext cx="5346700" cy="12493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</a:rPr>
              <a:t>Every component touching the inner volume was cleaned against </a:t>
            </a:r>
            <a:r>
              <a:rPr lang="en-US" sz="2400" dirty="0" smtClean="0">
                <a:latin typeface="Times New Roman" panose="02020603050405020304" pitchFamily="18" charset="0"/>
              </a:rPr>
              <a:t>to the standard: MIL-STD-1246C </a:t>
            </a:r>
            <a:r>
              <a:rPr lang="en-US" sz="2400" dirty="0" smtClean="0">
                <a:latin typeface="Times New Roman" panose="02020603050405020304" pitchFamily="18" charset="0"/>
              </a:rPr>
              <a:t>level 50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9722" y="3041183"/>
            <a:ext cx="4882336" cy="3315167"/>
            <a:chOff x="9489016" y="16734880"/>
            <a:chExt cx="4432539" cy="3009749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026961"/>
                </p:ext>
              </p:extLst>
            </p:nvPr>
          </p:nvGraphicFramePr>
          <p:xfrm>
            <a:off x="9489016" y="16734880"/>
            <a:ext cx="4432539" cy="30097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16" name="Acrobat Document" r:id="rId3" imgW="5400401" imgH="3666806" progId="AcroExch.Document.7">
                    <p:embed/>
                  </p:oleObj>
                </mc:Choice>
                <mc:Fallback>
                  <p:oleObj name="Acrobat Document" r:id="rId3" imgW="5400401" imgH="3666806" progId="AcroExch.Document.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489016" y="16734880"/>
                          <a:ext cx="4432539" cy="3009749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0606864" y="16743232"/>
              <a:ext cx="2600952" cy="2514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</a:rPr>
                <a:t>Post-Filtration Particulate Size Distribution</a:t>
              </a:r>
              <a:endParaRPr 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801601" y="19463976"/>
              <a:ext cx="1093150" cy="2095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</a:rPr>
                <a:t>Particulate Size Bin</a:t>
              </a:r>
              <a:endParaRPr lang="en-US" sz="9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11078" y="19457312"/>
              <a:ext cx="394683" cy="1955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Times New Roman" panose="02020603050405020304" pitchFamily="18" charset="0"/>
                </a:rPr>
                <a:t>&lt;5</a:t>
              </a:r>
              <a:r>
                <a:rPr lang="en-US" sz="800" dirty="0" smtClean="0">
                  <a:latin typeface="Times New Roman" panose="02020603050405020304" pitchFamily="18" charset="0"/>
                  <a:sym typeface="Symbol" panose="05050102010706020507" pitchFamily="18" charset="2"/>
                </a:rPr>
                <a:t>m</a:t>
              </a:r>
              <a:endParaRPr lang="en-US" sz="80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9382" y="19452282"/>
              <a:ext cx="441253" cy="1955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Times New Roman" panose="02020603050405020304" pitchFamily="18" charset="0"/>
                </a:rPr>
                <a:t>&lt;15</a:t>
              </a:r>
              <a:r>
                <a:rPr lang="en-US" sz="800" dirty="0" smtClean="0">
                  <a:latin typeface="Times New Roman" panose="02020603050405020304" pitchFamily="18" charset="0"/>
                  <a:sym typeface="Symbol" panose="05050102010706020507" pitchFamily="18" charset="2"/>
                </a:rPr>
                <a:t>m</a:t>
              </a:r>
              <a:endParaRPr lang="en-US" sz="80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78982" y="19450883"/>
              <a:ext cx="441253" cy="1955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Times New Roman" panose="02020603050405020304" pitchFamily="18" charset="0"/>
                </a:rPr>
                <a:t>&lt;25</a:t>
              </a:r>
              <a:r>
                <a:rPr lang="en-US" sz="800" dirty="0" smtClean="0">
                  <a:latin typeface="Times New Roman" panose="02020603050405020304" pitchFamily="18" charset="0"/>
                  <a:sym typeface="Symbol" panose="05050102010706020507" pitchFamily="18" charset="2"/>
                </a:rPr>
                <a:t>m</a:t>
              </a:r>
              <a:endParaRPr lang="en-US" sz="80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788582" y="19450883"/>
              <a:ext cx="441253" cy="1955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Times New Roman" panose="02020603050405020304" pitchFamily="18" charset="0"/>
                </a:rPr>
                <a:t>&lt;50</a:t>
              </a:r>
              <a:r>
                <a:rPr lang="en-US" sz="800" dirty="0" smtClean="0">
                  <a:latin typeface="Times New Roman" panose="02020603050405020304" pitchFamily="18" charset="0"/>
                  <a:sym typeface="Symbol" panose="05050102010706020507" pitchFamily="18" charset="2"/>
                </a:rPr>
                <a:t>m</a:t>
              </a:r>
              <a:endParaRPr lang="en-US" sz="80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346885" y="19444156"/>
              <a:ext cx="487824" cy="1955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Times New Roman" panose="02020603050405020304" pitchFamily="18" charset="0"/>
                </a:rPr>
                <a:t>&lt;100</a:t>
              </a:r>
              <a:r>
                <a:rPr lang="en-US" sz="800" dirty="0" smtClean="0">
                  <a:latin typeface="Times New Roman" panose="02020603050405020304" pitchFamily="18" charset="0"/>
                  <a:sym typeface="Symbol" panose="05050102010706020507" pitchFamily="18" charset="2"/>
                </a:rPr>
                <a:t>m</a:t>
              </a:r>
              <a:endParaRPr lang="en-US" sz="80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495233" y="17036475"/>
              <a:ext cx="1962979" cy="894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</a:rPr>
                <a:t>-----</a:t>
              </a:r>
              <a:r>
                <a:rPr lang="en-US" sz="1000" dirty="0" smtClean="0">
                  <a:latin typeface="Times New Roman" panose="02020603050405020304" pitchFamily="18" charset="0"/>
                </a:rPr>
                <a:t> Mil-</a:t>
              </a:r>
              <a:r>
                <a:rPr lang="en-US" sz="1000" dirty="0" err="1" smtClean="0">
                  <a:latin typeface="Times New Roman" panose="02020603050405020304" pitchFamily="18" charset="0"/>
                </a:rPr>
                <a:t>Std</a:t>
              </a:r>
              <a:r>
                <a:rPr lang="en-US" sz="1000" dirty="0" smtClean="0">
                  <a:latin typeface="Times New Roman" panose="02020603050405020304" pitchFamily="18" charset="0"/>
                </a:rPr>
                <a:t> 1246C level 100</a:t>
              </a:r>
            </a:p>
            <a:p>
              <a:r>
                <a:rPr lang="en-US" sz="10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-----</a:t>
              </a:r>
              <a:r>
                <a:rPr lang="en-US" sz="1000" dirty="0" smtClean="0">
                  <a:latin typeface="Times New Roman" panose="02020603050405020304" pitchFamily="18" charset="0"/>
                </a:rPr>
                <a:t> Mil-</a:t>
              </a:r>
              <a:r>
                <a:rPr lang="en-US" sz="1000" dirty="0" err="1" smtClean="0">
                  <a:latin typeface="Times New Roman" panose="02020603050405020304" pitchFamily="18" charset="0"/>
                </a:rPr>
                <a:t>Std</a:t>
              </a:r>
              <a:r>
                <a:rPr lang="en-US" sz="1000" dirty="0" smtClean="0">
                  <a:latin typeface="Times New Roman" panose="02020603050405020304" pitchFamily="18" charset="0"/>
                </a:rPr>
                <a:t> 1246C level 50 (Goal)</a:t>
              </a:r>
            </a:p>
            <a:p>
              <a:r>
                <a:rPr lang="en-US" sz="1000" b="1" dirty="0" smtClean="0">
                  <a:solidFill>
                    <a:srgbClr val="00B050"/>
                  </a:solidFill>
                  <a:latin typeface="Times New Roman" panose="02020603050405020304" pitchFamily="18" charset="0"/>
                </a:rPr>
                <a:t>-----</a:t>
              </a:r>
              <a:r>
                <a:rPr lang="en-US" sz="1000" dirty="0" smtClean="0">
                  <a:latin typeface="Times New Roman" panose="02020603050405020304" pitchFamily="18" charset="0"/>
                </a:rPr>
                <a:t> Mil-</a:t>
              </a:r>
              <a:r>
                <a:rPr lang="en-US" sz="1000" dirty="0" err="1" smtClean="0">
                  <a:latin typeface="Times New Roman" panose="02020603050405020304" pitchFamily="18" charset="0"/>
                </a:rPr>
                <a:t>Std</a:t>
              </a:r>
              <a:r>
                <a:rPr lang="en-US" sz="1000" dirty="0" smtClean="0">
                  <a:latin typeface="Times New Roman" panose="02020603050405020304" pitchFamily="18" charset="0"/>
                </a:rPr>
                <a:t> 1246C level 25</a:t>
              </a:r>
            </a:p>
            <a:p>
              <a:r>
                <a:rPr lang="en-US" sz="1000" dirty="0">
                  <a:latin typeface="Times New Roman" panose="02020603050405020304" pitchFamily="18" charset="0"/>
                </a:rPr>
                <a:t> </a:t>
              </a:r>
              <a:r>
                <a:rPr lang="en-US" sz="1000" dirty="0" smtClean="0">
                  <a:latin typeface="Times New Roman" panose="02020603050405020304" pitchFamily="18" charset="0"/>
                </a:rPr>
                <a:t> </a:t>
              </a:r>
              <a:r>
                <a:rPr lang="en-US" sz="1000" b="1" dirty="0" smtClean="0">
                  <a:latin typeface="Times New Roman" panose="02020603050405020304" pitchFamily="18" charset="0"/>
                </a:rPr>
                <a:t>*</a:t>
              </a:r>
              <a:r>
                <a:rPr lang="en-US" sz="1000" dirty="0" smtClean="0">
                  <a:latin typeface="Times New Roman" panose="02020603050405020304" pitchFamily="18" charset="0"/>
                </a:rPr>
                <a:t>    Filter Sample Normalized by Flow</a:t>
              </a:r>
            </a:p>
            <a:p>
              <a:endParaRPr lang="en-US" sz="800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15" name="Picture 14" descr="IMG_164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4" b="23291"/>
          <a:stretch/>
        </p:blipFill>
        <p:spPr>
          <a:xfrm rot="5400000">
            <a:off x="4720038" y="2939415"/>
            <a:ext cx="4832350" cy="2001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16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8" descr="Inner Vessel Clean r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8955"/>
          <a:stretch>
            <a:fillRect/>
          </a:stretch>
        </p:blipFill>
        <p:spPr bwMode="auto">
          <a:xfrm>
            <a:off x="76200" y="1452563"/>
            <a:ext cx="4800600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343400" cy="1143000"/>
          </a:xfrm>
        </p:spPr>
        <p:txBody>
          <a:bodyPr/>
          <a:lstStyle/>
          <a:p>
            <a:r>
              <a:rPr lang="en-US" altLang="en-US" dirty="0"/>
              <a:t>COUPP-60</a:t>
            </a:r>
          </a:p>
        </p:txBody>
      </p:sp>
      <p:pic>
        <p:nvPicPr>
          <p:cNvPr id="10244" name="Picture 6" descr="IVInstallationHD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 t="-44" r="1218" b="44"/>
          <a:stretch>
            <a:fillRect/>
          </a:stretch>
        </p:blipFill>
        <p:spPr bwMode="auto">
          <a:xfrm rot="5400000">
            <a:off x="4130675" y="1584325"/>
            <a:ext cx="54864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8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048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</a:rPr>
              <a:t>Commissioning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0" y="5694363"/>
            <a:ext cx="5214938" cy="66516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</a:rPr>
              <a:t>Filled with 40L C</a:t>
            </a:r>
            <a:r>
              <a:rPr lang="en-US" baseline="-25000" dirty="0" smtClean="0">
                <a:latin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</a:rPr>
              <a:t>F</a:t>
            </a:r>
            <a:r>
              <a:rPr lang="en-US" baseline="-25000" dirty="0" smtClean="0">
                <a:latin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</a:rPr>
              <a:t> on June 30, 2016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First physics run Nov. 2016 </a:t>
            </a:r>
            <a:r>
              <a:rPr lang="mr-IN" dirty="0" smtClean="0">
                <a:latin typeface="Times New Roman" panose="02020603050405020304" pitchFamily="18" charset="0"/>
              </a:rPr>
              <a:t>–</a:t>
            </a:r>
            <a:r>
              <a:rPr lang="en-US" dirty="0" smtClean="0">
                <a:latin typeface="Times New Roman" panose="02020603050405020304" pitchFamily="18" charset="0"/>
              </a:rPr>
              <a:t> Jan. 2017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80" y="1278119"/>
            <a:ext cx="3134420" cy="4714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r="16511"/>
          <a:stretch/>
        </p:blipFill>
        <p:spPr>
          <a:xfrm>
            <a:off x="457200" y="1278119"/>
            <a:ext cx="4697896" cy="42546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611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8571" y="3036935"/>
            <a:ext cx="57462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Bubble</a:t>
            </a:r>
            <a:r>
              <a:rPr kumimoji="0" lang="en-CA" sz="3200" b="0" i="0" u="none" strike="noStrike" kern="1200" cap="none" spc="0" normalizeH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Chamber Technology</a:t>
            </a: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8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</a:rPr>
              <a:t>What do we measure?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24013"/>
            <a:ext cx="8229600" cy="45259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</a:rPr>
              <a:t>Camera images (primary trigger)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</a:rPr>
              <a:t>How many bubbles were there?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</a:rPr>
              <a:t>What was the bubble’s position</a:t>
            </a:r>
            <a:r>
              <a:rPr lang="en-US" dirty="0" smtClean="0">
                <a:latin typeface="Times New Roman" panose="02020603050405020304" pitchFamily="18" charset="0"/>
              </a:rPr>
              <a:t>?</a:t>
            </a:r>
          </a:p>
          <a:p>
            <a:pPr lvl="1"/>
            <a:endParaRPr lang="en-US" dirty="0" smtClean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Temperature</a:t>
            </a:r>
            <a:endParaRPr lang="en-US" dirty="0" smtClean="0">
              <a:latin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</a:rPr>
              <a:t>Pressure (secondary trigger</a:t>
            </a:r>
            <a:r>
              <a:rPr lang="en-US" dirty="0" smtClean="0">
                <a:latin typeface="Times New Roman" panose="02020603050405020304" pitchFamily="18" charset="0"/>
              </a:rPr>
              <a:t>)</a:t>
            </a:r>
          </a:p>
          <a:p>
            <a:endParaRPr lang="en-US" dirty="0" smtClean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Acoustic </a:t>
            </a:r>
            <a:r>
              <a:rPr lang="en-US" dirty="0" smtClean="0">
                <a:latin typeface="Times New Roman" panose="02020603050405020304" pitchFamily="18" charset="0"/>
              </a:rPr>
              <a:t>signal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7932" y="2129296"/>
            <a:ext cx="250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Neutron Rejection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7932" y="3594455"/>
            <a:ext cx="286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Threshold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Determination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7932" y="4920723"/>
            <a:ext cx="321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Alpha Rejection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7932" y="2545186"/>
            <a:ext cx="246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Surface Rejection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5791200" y="3517900"/>
            <a:ext cx="203200" cy="800100"/>
          </a:xfrm>
          <a:prstGeom prst="rightBrace">
            <a:avLst>
              <a:gd name="adj1" fmla="val 19444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</a:rPr>
              <a:t>What do we measure?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24013"/>
            <a:ext cx="8229600" cy="45259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</a:rPr>
              <a:t>Camera images (primary trigger)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</a:rPr>
              <a:t>How many bubbles were there?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</a:rPr>
              <a:t>What was the bubble’s position</a:t>
            </a:r>
            <a:r>
              <a:rPr lang="en-US" dirty="0" smtClean="0">
                <a:latin typeface="Times New Roman" panose="02020603050405020304" pitchFamily="18" charset="0"/>
              </a:rPr>
              <a:t>?</a:t>
            </a:r>
          </a:p>
          <a:p>
            <a:pPr lvl="1"/>
            <a:endParaRPr lang="en-US" dirty="0" smtClean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Temperature</a:t>
            </a:r>
            <a:endParaRPr lang="en-US" dirty="0" smtClean="0">
              <a:latin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</a:rPr>
              <a:t>Pressure (secondary trigger</a:t>
            </a:r>
            <a:r>
              <a:rPr lang="en-US" dirty="0" smtClean="0">
                <a:latin typeface="Times New Roman" panose="02020603050405020304" pitchFamily="18" charset="0"/>
              </a:rPr>
              <a:t>)</a:t>
            </a:r>
          </a:p>
          <a:p>
            <a:endParaRPr lang="en-US" dirty="0" smtClean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Acoustic </a:t>
            </a:r>
            <a:r>
              <a:rPr lang="en-US" dirty="0" smtClean="0">
                <a:latin typeface="Times New Roman" panose="02020603050405020304" pitchFamily="18" charset="0"/>
              </a:rPr>
              <a:t>signal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7932" y="2129296"/>
            <a:ext cx="250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Neutron Rejection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7932" y="3594455"/>
            <a:ext cx="286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Threshold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Determination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7932" y="4920723"/>
            <a:ext cx="321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Alpha Rejection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7932" y="2545186"/>
            <a:ext cx="246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Surface Rejection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5791200" y="3517900"/>
            <a:ext cx="203200" cy="800100"/>
          </a:xfrm>
          <a:prstGeom prst="rightBrace">
            <a:avLst>
              <a:gd name="adj1" fmla="val 19444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15" y="4424051"/>
            <a:ext cx="8787864" cy="1222633"/>
          </a:xfrm>
          <a:prstGeom prst="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Blind this information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2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9376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</a:rPr>
              <a:t>Before Opening the Box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04925"/>
            <a:ext cx="4778375" cy="518477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</a:rPr>
              <a:t>106 bulk singles in WIMP search dataset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</a:rPr>
              <a:t>Acoustics Still Blind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</a:rPr>
              <a:t>Consistent with Rn decay rate in pre-WIMP search </a:t>
            </a:r>
            <a:r>
              <a:rPr lang="en-US" dirty="0" err="1" smtClean="0">
                <a:latin typeface="Times New Roman" panose="02020603050405020304" pitchFamily="18" charset="0"/>
              </a:rPr>
              <a:t>unblinded</a:t>
            </a:r>
            <a:r>
              <a:rPr lang="en-US" dirty="0" smtClean="0">
                <a:latin typeface="Times New Roman" panose="02020603050405020304" pitchFamily="18" charset="0"/>
              </a:rPr>
              <a:t> data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Neutron </a:t>
            </a:r>
            <a:r>
              <a:rPr lang="en-US" dirty="0">
                <a:latin typeface="Times New Roman" panose="02020603050405020304" pitchFamily="18" charset="0"/>
              </a:rPr>
              <a:t>Background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Not blinded to multiplicity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3 multiple </a:t>
            </a:r>
            <a:r>
              <a:rPr lang="en-US" dirty="0" smtClean="0">
                <a:latin typeface="Times New Roman" panose="02020603050405020304" pitchFamily="18" charset="0"/>
              </a:rPr>
              <a:t>bubble events </a:t>
            </a:r>
            <a:r>
              <a:rPr lang="en-US" dirty="0">
                <a:latin typeface="Times New Roman" panose="02020603050405020304" pitchFamily="18" charset="0"/>
              </a:rPr>
              <a:t>in the physics data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</a:rPr>
              <a:t>Multiples to singles ratio is approximately 3:1 from calibration and simulation</a:t>
            </a:r>
          </a:p>
          <a:p>
            <a:r>
              <a:rPr lang="en-US" b="1" dirty="0" smtClean="0">
                <a:latin typeface="Times New Roman" panose="02020603050405020304" pitchFamily="18" charset="0"/>
              </a:rPr>
              <a:t>Conclusion: 0-3 bulk singles would be consistent with neutrons and no anomalous background</a:t>
            </a:r>
          </a:p>
          <a:p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r="15487"/>
          <a:stretch/>
        </p:blipFill>
        <p:spPr>
          <a:xfrm>
            <a:off x="4834759" y="1621971"/>
            <a:ext cx="4156841" cy="4280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76376" y="1599937"/>
            <a:ext cx="3070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latin typeface="Times New Roman" panose="02020603050405020304" pitchFamily="18" charset="0"/>
              </a:rPr>
              <a:t>C. Amole </a:t>
            </a:r>
            <a:r>
              <a:rPr lang="hu-HU" sz="1600" b="1" i="1" dirty="0" smtClean="0">
                <a:latin typeface="Times New Roman" panose="02020603050405020304" pitchFamily="18" charset="0"/>
              </a:rPr>
              <a:t>et </a:t>
            </a:r>
            <a:r>
              <a:rPr lang="hu-HU" sz="1600" b="1" i="1" dirty="0" err="1" smtClean="0">
                <a:latin typeface="Times New Roman" panose="02020603050405020304" pitchFamily="18" charset="0"/>
              </a:rPr>
              <a:t>al</a:t>
            </a:r>
            <a:r>
              <a:rPr lang="hu-HU" sz="1600" b="1" dirty="0" smtClean="0">
                <a:latin typeface="Times New Roman" panose="02020603050405020304" pitchFamily="18" charset="0"/>
              </a:rPr>
              <a:t>., arXiv:1702.07666</a:t>
            </a:r>
            <a:r>
              <a:rPr lang="en-US" sz="1600" b="1" dirty="0" smtClean="0">
                <a:latin typeface="Times New Roman" panose="02020603050405020304" pitchFamily="18" charset="0"/>
              </a:rPr>
              <a:t> </a:t>
            </a:r>
            <a:endParaRPr lang="en-US" sz="1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87412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After Opening the Box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5"/>
          <a:stretch/>
        </p:blipFill>
        <p:spPr>
          <a:xfrm>
            <a:off x="2323822" y="1542015"/>
            <a:ext cx="6559586" cy="2188850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017323" y="1043169"/>
            <a:ext cx="3070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latin typeface="Times New Roman" panose="02020603050405020304" pitchFamily="18" charset="0"/>
              </a:rPr>
              <a:t>C. Amole </a:t>
            </a:r>
            <a:r>
              <a:rPr lang="hu-HU" sz="1600" b="1" i="1" dirty="0" smtClean="0">
                <a:latin typeface="Times New Roman" panose="02020603050405020304" pitchFamily="18" charset="0"/>
              </a:rPr>
              <a:t>et </a:t>
            </a:r>
            <a:r>
              <a:rPr lang="hu-HU" sz="1600" b="1" i="1" dirty="0" err="1" smtClean="0">
                <a:latin typeface="Times New Roman" panose="02020603050405020304" pitchFamily="18" charset="0"/>
              </a:rPr>
              <a:t>al</a:t>
            </a:r>
            <a:r>
              <a:rPr lang="hu-HU" sz="1600" b="1" dirty="0" smtClean="0">
                <a:latin typeface="Times New Roman" panose="02020603050405020304" pitchFamily="18" charset="0"/>
              </a:rPr>
              <a:t>., arXiv:1702.07666</a:t>
            </a:r>
            <a:r>
              <a:rPr lang="en-US" sz="1600" b="1" dirty="0" smtClean="0">
                <a:latin typeface="Times New Roman" panose="02020603050405020304" pitchFamily="18" charset="0"/>
              </a:rPr>
              <a:t> </a:t>
            </a:r>
            <a:endParaRPr 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54" y="1777299"/>
            <a:ext cx="20951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No events in signal region!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55452" y="2669851"/>
            <a:ext cx="2060657" cy="332589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59784" y="3567991"/>
            <a:ext cx="315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</a:rPr>
              <a:t>Acoustic Power</a:t>
            </a:r>
            <a:endParaRPr lang="en-US" dirty="0" smtClean="0">
              <a:latin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66545" y="4110831"/>
            <a:ext cx="8686800" cy="16168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106 fiducial-bulk singles,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consistent with nuclear recoil hypothesis (all are consistent with radon chain alphas)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background events observed !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Blind analysis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50007" y="1330071"/>
            <a:ext cx="6420429" cy="4586861"/>
            <a:chOff x="1016001" y="1125669"/>
            <a:chExt cx="7537296" cy="53847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5"/>
            <a:stretch/>
          </p:blipFill>
          <p:spPr>
            <a:xfrm>
              <a:off x="1016001" y="1176450"/>
              <a:ext cx="6860593" cy="533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774455" y="1125669"/>
              <a:ext cx="2778842" cy="32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 smtClean="0">
                  <a:latin typeface="Times New Roman" panose="02020603050405020304" pitchFamily="18" charset="0"/>
                </a:rPr>
                <a:t>C. Amole </a:t>
              </a:r>
              <a:r>
                <a:rPr lang="hu-HU" sz="1200" b="1" i="1" dirty="0" smtClean="0">
                  <a:latin typeface="Times New Roman" panose="02020603050405020304" pitchFamily="18" charset="0"/>
                </a:rPr>
                <a:t>et </a:t>
              </a:r>
              <a:r>
                <a:rPr lang="hu-HU" sz="1200" b="1" i="1" dirty="0" err="1" smtClean="0">
                  <a:latin typeface="Times New Roman" panose="02020603050405020304" pitchFamily="18" charset="0"/>
                </a:rPr>
                <a:t>al</a:t>
              </a:r>
              <a:r>
                <a:rPr lang="hu-HU" sz="1200" b="1" dirty="0" smtClean="0">
                  <a:latin typeface="Times New Roman" panose="02020603050405020304" pitchFamily="18" charset="0"/>
                </a:rPr>
                <a:t>., arXiv:1702.07666</a:t>
              </a:r>
              <a:r>
                <a:rPr lang="en-US" sz="1200" b="1" dirty="0" smtClean="0">
                  <a:latin typeface="Times New Roman" panose="02020603050405020304" pitchFamily="18" charset="0"/>
                </a:rPr>
                <a:t> </a:t>
              </a:r>
              <a:endParaRPr lang="en-US" sz="12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20483018">
              <a:off x="4327176" y="2093254"/>
              <a:ext cx="956359" cy="325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  <a:latin typeface="Times New Roman" panose="02020603050405020304" pitchFamily="18" charset="0"/>
                </a:rPr>
                <a:t>PICASSO</a:t>
              </a:r>
              <a:endParaRPr lang="en-US" sz="12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0437090">
              <a:off x="5359202" y="2525807"/>
              <a:ext cx="858502" cy="325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SIMPLE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9910941">
              <a:off x="6434668" y="2681840"/>
              <a:ext cx="969531" cy="325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B0F0"/>
                  </a:solidFill>
                  <a:latin typeface="Times New Roman" panose="02020603050405020304" pitchFamily="18" charset="0"/>
                </a:rPr>
                <a:t>PandaX</a:t>
              </a:r>
              <a:r>
                <a:rPr lang="en-US" sz="1200" dirty="0" smtClean="0">
                  <a:solidFill>
                    <a:srgbClr val="00B0F0"/>
                  </a:solidFill>
                  <a:latin typeface="Times New Roman" panose="02020603050405020304" pitchFamily="18" charset="0"/>
                </a:rPr>
                <a:t>-II</a:t>
              </a:r>
              <a:endParaRPr lang="en-US" sz="1200" dirty="0">
                <a:solidFill>
                  <a:srgbClr val="00B0F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328840">
              <a:off x="6060322" y="3491747"/>
              <a:ext cx="1253691" cy="325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PICO-60 CF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I</a:t>
              </a:r>
              <a:endParaRPr lang="en-US" sz="12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757993">
              <a:off x="2356666" y="2749948"/>
              <a:ext cx="1267695" cy="32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  <a:latin typeface="Times New Roman" panose="02020603050405020304" pitchFamily="18" charset="0"/>
                </a:rPr>
                <a:t>PICO-2L C</a:t>
              </a:r>
              <a:r>
                <a:rPr lang="en-US" sz="1200" baseline="-25000" dirty="0" smtClean="0">
                  <a:solidFill>
                    <a:srgbClr val="7030A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sz="1200" dirty="0" smtClean="0">
                  <a:solidFill>
                    <a:srgbClr val="7030A0"/>
                  </a:solidFill>
                  <a:latin typeface="Times New Roman" panose="02020603050405020304" pitchFamily="18" charset="0"/>
                </a:rPr>
                <a:t>F</a:t>
              </a:r>
              <a:r>
                <a:rPr lang="en-US" sz="1200" baseline="-25000" dirty="0" smtClean="0">
                  <a:solidFill>
                    <a:srgbClr val="7030A0"/>
                  </a:solidFill>
                  <a:latin typeface="Times New Roman" panose="02020603050405020304" pitchFamily="18" charset="0"/>
                </a:rPr>
                <a:t>8</a:t>
              </a:r>
              <a:endParaRPr lang="en-US" sz="1200" dirty="0">
                <a:solidFill>
                  <a:srgbClr val="7030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08872" y="3879857"/>
              <a:ext cx="820865" cy="325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solidFill>
                    <a:srgbClr val="FF35F5"/>
                  </a:solidFill>
                  <a:latin typeface="Times New Roman" panose="02020603050405020304" pitchFamily="18" charset="0"/>
                </a:rPr>
                <a:t>IceCube</a:t>
              </a:r>
              <a:endParaRPr lang="en-US" sz="1200" i="1" dirty="0">
                <a:solidFill>
                  <a:srgbClr val="FF35F5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9483" y="4025231"/>
              <a:ext cx="758764" cy="325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latin typeface="Times New Roman" panose="02020603050405020304" pitchFamily="18" charset="0"/>
                </a:rPr>
                <a:t>SuperK</a:t>
              </a:r>
              <a:endParaRPr lang="en-US" sz="1200" i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628650" y="168089"/>
            <a:ext cx="7886700" cy="131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Spin-Dependent WIMP-Proton Coupling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Recent 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(2017) Limits 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from PICO-60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215" y="6030655"/>
            <a:ext cx="821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Times New Roman" panose="02020603050405020304" pitchFamily="18" charset="0"/>
              </a:rPr>
              <a:t>PICO-60 </a:t>
            </a:r>
            <a:r>
              <a:rPr lang="mr-IN" dirty="0" smtClean="0">
                <a:latin typeface="Times New Roman" panose="02020603050405020304" pitchFamily="18" charset="0"/>
              </a:rPr>
              <a:t>–</a:t>
            </a:r>
            <a:r>
              <a:rPr lang="en-US" dirty="0" smtClean="0">
                <a:latin typeface="Times New Roman" panose="02020603050405020304" pitchFamily="18" charset="0"/>
              </a:rPr>
              <a:t> Blind analysis, 0 events observed, x17 improvement to set world best limit on spin dependent proton coupling</a:t>
            </a:r>
          </a:p>
        </p:txBody>
      </p:sp>
    </p:spTree>
    <p:extLst>
      <p:ext uri="{BB962C8B-B14F-4D97-AF65-F5344CB8AC3E}">
        <p14:creationId xmlns:p14="http://schemas.microsoft.com/office/powerpoint/2010/main" val="755140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314" y="1795964"/>
            <a:ext cx="4012637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Plans: </a:t>
            </a: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PICO 40  …. ~ now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PICO 500 …. ~ 2019</a:t>
            </a:r>
            <a:endParaRPr lang="en-CA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21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7" r="20701"/>
          <a:stretch/>
        </p:blipFill>
        <p:spPr>
          <a:xfrm>
            <a:off x="457200" y="-310108"/>
            <a:ext cx="2928257" cy="7286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49630" y="136473"/>
            <a:ext cx="611974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</a:rPr>
              <a:t>PICO-40L:  </a:t>
            </a:r>
            <a:r>
              <a:rPr lang="en-US" sz="2700" dirty="0" smtClean="0">
                <a:latin typeface="Times New Roman" panose="02020603050405020304" pitchFamily="18" charset="0"/>
              </a:rPr>
              <a:t>Eliminate </a:t>
            </a:r>
            <a:r>
              <a:rPr lang="en-US" sz="2700" dirty="0" smtClean="0">
                <a:latin typeface="Times New Roman" panose="02020603050405020304" pitchFamily="18" charset="0"/>
              </a:rPr>
              <a:t>buffer fluid</a:t>
            </a:r>
            <a:endParaRPr lang="en-US" sz="2700" dirty="0">
              <a:latin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83000" y="2603500"/>
            <a:ext cx="1562100" cy="191770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082391" y="2424432"/>
            <a:ext cx="0" cy="2899056"/>
          </a:xfrm>
          <a:prstGeom prst="straightConnector1">
            <a:avLst/>
          </a:prstGeom>
          <a:ln w="152400" cmpd="sng">
            <a:gradFill flip="none" rotWithShape="1">
              <a:gsLst>
                <a:gs pos="0">
                  <a:srgbClr val="FF0000"/>
                </a:gs>
                <a:gs pos="73000">
                  <a:srgbClr val="3739E3"/>
                </a:gs>
                <a:gs pos="52000">
                  <a:srgbClr val="FF0000"/>
                </a:gs>
              </a:gsLst>
              <a:lin ang="5400000" scaled="0"/>
              <a:tileRect/>
            </a:gra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5400000">
            <a:off x="6951529" y="3582689"/>
            <a:ext cx="3124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</a:rPr>
              <a:t>Thermal Gradient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5114" y="1701622"/>
            <a:ext cx="1504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Helvetica"/>
              </a:rPr>
              <a:t>Purpose of buffer liquid is to isolate the active liquid from the stainless parts</a:t>
            </a:r>
            <a:endParaRPr lang="en-US" dirty="0">
              <a:latin typeface="Times New Roman" panose="02020603050405020304" pitchFamily="18" charset="0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7977" y="3851336"/>
            <a:ext cx="1504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Helvetica"/>
              </a:rPr>
              <a:t>Thermal gradient can ensure that target fluid near stainless parts is not active</a:t>
            </a:r>
            <a:endParaRPr lang="en-US" dirty="0">
              <a:latin typeface="Times New Roman" panose="02020603050405020304" pitchFamily="18" charset="0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78512" y="4463113"/>
            <a:ext cx="150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Helvetica"/>
              </a:rPr>
              <a:t>PICO-60</a:t>
            </a:r>
            <a:endParaRPr lang="en-US" sz="2400" b="1" dirty="0">
              <a:latin typeface="Times New Roman" panose="02020603050405020304" pitchFamily="18" charset="0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3526" y="1701622"/>
            <a:ext cx="1504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Helvetica"/>
              </a:rPr>
              <a:t>PICO-40L</a:t>
            </a:r>
            <a:endParaRPr lang="en-US" sz="2400" b="1" dirty="0">
              <a:latin typeface="Times New Roman" panose="02020603050405020304" pitchFamily="18" charset="0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773" y="1580133"/>
            <a:ext cx="2712720" cy="47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5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35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</a:rPr>
              <a:t>PICO-40L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09663"/>
            <a:ext cx="6574055" cy="5324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>
                <a:latin typeface="Times New Roman" panose="02020603050405020304" pitchFamily="18" charset="0"/>
              </a:rPr>
              <a:t>Main Objectives</a:t>
            </a:r>
          </a:p>
          <a:p>
            <a:pPr marL="0" indent="0" algn="ctr">
              <a:buNone/>
            </a:pPr>
            <a:endParaRPr lang="en-US" b="1" u="sng" dirty="0" smtClean="0">
              <a:latin typeface="Times New Roman" panose="02020603050405020304" pitchFamily="18" charset="0"/>
            </a:endParaRPr>
          </a:p>
          <a:p>
            <a:pPr marL="355600" lvl="1" indent="-355600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Times New Roman" panose="02020603050405020304" pitchFamily="18" charset="0"/>
              </a:rPr>
              <a:t>Reduced neutron backgrounds, allowing us to push down in </a:t>
            </a:r>
            <a:r>
              <a:rPr lang="en-US" sz="2200" dirty="0" smtClean="0">
                <a:latin typeface="Times New Roman" panose="02020603050405020304" pitchFamily="18" charset="0"/>
              </a:rPr>
              <a:t>cross-section. We expect an order of magnitude improvement in exclusion by running for a year.</a:t>
            </a:r>
            <a:endParaRPr lang="en-US" sz="2200" dirty="0">
              <a:latin typeface="Times New Roman" panose="02020603050405020304" pitchFamily="18" charset="0"/>
            </a:endParaRPr>
          </a:p>
          <a:p>
            <a:pPr marL="355600" lvl="1" indent="-355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</a:rPr>
              <a:t>Added </a:t>
            </a:r>
            <a:r>
              <a:rPr lang="en-US" sz="2200" dirty="0" smtClean="0">
                <a:latin typeface="Times New Roman" panose="02020603050405020304" pitchFamily="18" charset="0"/>
              </a:rPr>
              <a:t>stability could allow us to push down in threshold (WIMP mass) until we hit electron-recoil </a:t>
            </a:r>
            <a:r>
              <a:rPr lang="en-US" sz="2200" dirty="0" smtClean="0">
                <a:latin typeface="Times New Roman" panose="02020603050405020304" pitchFamily="18" charset="0"/>
              </a:rPr>
              <a:t>backgrounds.</a:t>
            </a:r>
            <a:endParaRPr lang="en-US" sz="2200" dirty="0" smtClean="0">
              <a:latin typeface="Times New Roman" panose="02020603050405020304" pitchFamily="18" charset="0"/>
            </a:endParaRPr>
          </a:p>
          <a:p>
            <a:pPr marL="355600" lvl="1" indent="-355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</a:rPr>
              <a:t>Ability to use new target fluids optimized for different WIMP masses</a:t>
            </a:r>
          </a:p>
          <a:p>
            <a:pPr marL="355600" lvl="1" indent="-355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</a:rPr>
              <a:t>Tests </a:t>
            </a:r>
            <a:r>
              <a:rPr lang="en-US" sz="2200" dirty="0" smtClean="0">
                <a:latin typeface="Times New Roman" panose="02020603050405020304" pitchFamily="18" charset="0"/>
              </a:rPr>
              <a:t>technology for future </a:t>
            </a:r>
            <a:r>
              <a:rPr lang="en-US" sz="2200" dirty="0" err="1" smtClean="0">
                <a:latin typeface="Times New Roman" panose="02020603050405020304" pitchFamily="18" charset="0"/>
              </a:rPr>
              <a:t>tonne</a:t>
            </a:r>
            <a:r>
              <a:rPr lang="en-US" sz="2200" dirty="0" smtClean="0">
                <a:latin typeface="Times New Roman" panose="02020603050405020304" pitchFamily="18" charset="0"/>
              </a:rPr>
              <a:t> scale detector: PICO 500</a:t>
            </a:r>
            <a:endParaRPr lang="en-US" sz="2200" dirty="0"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73" y="449833"/>
            <a:ext cx="2712720" cy="47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79590" y="496315"/>
            <a:ext cx="7024676" cy="5324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</a:p>
          <a:p>
            <a:pPr marL="0" indent="0" algn="ctr">
              <a:buNone/>
            </a:pPr>
            <a:endPara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647" t="-1243" r="36939" b="1243"/>
          <a:stretch/>
        </p:blipFill>
        <p:spPr>
          <a:xfrm>
            <a:off x="7596000" y="385840"/>
            <a:ext cx="1512000" cy="4426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36737" y="766650"/>
            <a:ext cx="160564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</a:rPr>
              <a:t>40-liter</a:t>
            </a:r>
          </a:p>
          <a:p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</a:rPr>
              <a:t>Superheated</a:t>
            </a:r>
          </a:p>
          <a:p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</a:rPr>
              <a:t>Volume</a:t>
            </a:r>
          </a:p>
          <a:p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15⁰C</a:t>
            </a:r>
          </a:p>
          <a:p>
            <a:endParaRPr lang="en-CA" dirty="0" smtClean="0">
              <a:latin typeface="Times New Roman" panose="02020603050405020304" pitchFamily="18" charset="0"/>
            </a:endParaRPr>
          </a:p>
          <a:p>
            <a:endParaRPr lang="en-CA" dirty="0">
              <a:latin typeface="Times New Roman" panose="02020603050405020304" pitchFamily="18" charset="0"/>
            </a:endParaRPr>
          </a:p>
          <a:p>
            <a:endParaRPr lang="en-CA" dirty="0" smtClean="0">
              <a:latin typeface="Times New Roman" panose="02020603050405020304" pitchFamily="18" charset="0"/>
            </a:endParaRPr>
          </a:p>
          <a:p>
            <a:endParaRPr lang="en-CA" dirty="0">
              <a:latin typeface="Times New Roman" panose="02020603050405020304" pitchFamily="18" charset="0"/>
            </a:endParaRPr>
          </a:p>
          <a:p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Cold </a:t>
            </a:r>
            <a:r>
              <a:rPr lang="en-CA" dirty="0">
                <a:solidFill>
                  <a:srgbClr val="0000FF"/>
                </a:solidFill>
                <a:latin typeface="Times New Roman" panose="02020603050405020304" pitchFamily="18" charset="0"/>
              </a:rPr>
              <a:t>Normal</a:t>
            </a:r>
          </a:p>
          <a:p>
            <a:r>
              <a:rPr lang="en-CA" dirty="0">
                <a:solidFill>
                  <a:srgbClr val="0000FF"/>
                </a:solidFill>
                <a:latin typeface="Times New Roman" panose="02020603050405020304" pitchFamily="18" charset="0"/>
              </a:rPr>
              <a:t>Liquid</a:t>
            </a:r>
          </a:p>
          <a:p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-25</a:t>
            </a:r>
            <a:r>
              <a:rPr lang="en-CA" dirty="0">
                <a:solidFill>
                  <a:srgbClr val="0000FF"/>
                </a:solidFill>
                <a:latin typeface="Times New Roman" panose="02020603050405020304" pitchFamily="18" charset="0"/>
              </a:rPr>
              <a:t>⁰</a:t>
            </a:r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</a:p>
          <a:p>
            <a:endParaRPr lang="en-CA" dirty="0" smtClean="0">
              <a:latin typeface="Times New Roman" panose="02020603050405020304" pitchFamily="18" charset="0"/>
            </a:endParaRPr>
          </a:p>
          <a:p>
            <a:endParaRPr lang="en-CA" dirty="0"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1313984"/>
            <a:ext cx="60959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Elimination (~entirely) of </a:t>
            </a:r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anomalous backgrounds</a:t>
            </a:r>
            <a:endParaRPr lang="en-C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Backgrounds caused by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Water, 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Particulates,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Surface tension effects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Elimination of Water will break the chain</a:t>
            </a:r>
          </a:p>
          <a:p>
            <a:endParaRPr lang="en-C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technical 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enefits 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</a:t>
            </a:r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water buffer: </a:t>
            </a:r>
          </a:p>
          <a:p>
            <a:pPr lvl="1"/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operate below ⁰C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Active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fluid choice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require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compatible buffer fluid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Full recirculation &amp;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in-place purification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technically possible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1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" y="53137"/>
            <a:ext cx="8686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800" dirty="0">
              <a:latin typeface="Times New Roman" panose="02020603050405020304" pitchFamily="18" charset="0"/>
            </a:endParaRPr>
          </a:p>
          <a:p>
            <a:r>
              <a:rPr lang="en-CA" dirty="0">
                <a:solidFill>
                  <a:srgbClr val="0000FF"/>
                </a:solidFill>
                <a:latin typeface="Times New Roman" panose="02020603050405020304" pitchFamily="18" charset="0"/>
              </a:rPr>
              <a:t>36-inch Diameter Pressure </a:t>
            </a:r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Vessel (much larger than before to keep neutrons at bay).</a:t>
            </a:r>
            <a:endParaRPr lang="en-CA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151" t="-404" r="31955" b="404"/>
          <a:stretch/>
        </p:blipFill>
        <p:spPr>
          <a:xfrm>
            <a:off x="479425" y="597163"/>
            <a:ext cx="2040617" cy="4045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551" r="30620"/>
          <a:stretch/>
        </p:blipFill>
        <p:spPr>
          <a:xfrm>
            <a:off x="2841172" y="1276579"/>
            <a:ext cx="2090057" cy="404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521" r="33244"/>
          <a:stretch/>
        </p:blipFill>
        <p:spPr>
          <a:xfrm>
            <a:off x="4931229" y="2336528"/>
            <a:ext cx="1953986" cy="404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55572" y="578699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CA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CA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New </a:t>
            </a:r>
            <a:r>
              <a:rPr lang="en-CA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Thermal Control system</a:t>
            </a:r>
          </a:p>
          <a:p>
            <a:r>
              <a:rPr lang="en-CA" dirty="0">
                <a:solidFill>
                  <a:srgbClr val="0000FF"/>
                </a:solidFill>
                <a:latin typeface="ArialMT"/>
              </a:rPr>
              <a:t>(</a:t>
            </a:r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Necessary </a:t>
            </a:r>
            <a:r>
              <a:rPr lang="en-CA" dirty="0">
                <a:solidFill>
                  <a:srgbClr val="0000FF"/>
                </a:solidFill>
                <a:latin typeface="Times New Roman" panose="02020603050405020304" pitchFamily="18" charset="0"/>
              </a:rPr>
              <a:t>to maintain dual temperature </a:t>
            </a:r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zones)</a:t>
            </a:r>
            <a:endParaRPr lang="en-CA" dirty="0"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8641" y="767310"/>
            <a:ext cx="54864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Larger Capacity Hydraulic System</a:t>
            </a:r>
          </a:p>
          <a:p>
            <a:r>
              <a:rPr lang="en-C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 </a:t>
            </a:r>
            <a:r>
              <a:rPr lang="en-C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larger diameter pressure </a:t>
            </a:r>
            <a:r>
              <a:rPr lang="en-C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vessel)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0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 idx="4294967295"/>
          </p:nvPr>
        </p:nvSpPr>
        <p:spPr>
          <a:xfrm>
            <a:off x="1726900" y="-14193"/>
            <a:ext cx="6931025" cy="73342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Bubble Chamber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peration</a:t>
            </a:r>
            <a:endParaRPr lang="e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9186" y="1158057"/>
            <a:ext cx="3784125" cy="400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659" y="1158073"/>
            <a:ext cx="3784124" cy="407463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51"/>
          <p:cNvSpPr txBox="1"/>
          <p:nvPr/>
        </p:nvSpPr>
        <p:spPr>
          <a:xfrm>
            <a:off x="788951" y="866855"/>
            <a:ext cx="2830010" cy="32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Phase diagram</a:t>
            </a:r>
          </a:p>
        </p:txBody>
      </p:sp>
      <p:sp>
        <p:nvSpPr>
          <p:cNvPr id="52" name="Shape 52"/>
          <p:cNvSpPr txBox="1"/>
          <p:nvPr/>
        </p:nvSpPr>
        <p:spPr>
          <a:xfrm>
            <a:off x="5129793" y="815324"/>
            <a:ext cx="2739197" cy="32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Gibbs free energy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77274" y="5514531"/>
            <a:ext cx="4310432" cy="11953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When on the saturation curve, liquid and gas are in equilibrium. (Same pressure, temperature and chemical potential). </a:t>
            </a:r>
            <a:endParaRPr lang="en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Shape 54"/>
          <p:cNvSpPr txBox="1"/>
          <p:nvPr/>
        </p:nvSpPr>
        <p:spPr>
          <a:xfrm>
            <a:off x="6937209" y="3311629"/>
            <a:ext cx="703200" cy="43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Liquid</a:t>
            </a:r>
          </a:p>
        </p:txBody>
      </p:sp>
      <p:sp>
        <p:nvSpPr>
          <p:cNvPr id="55" name="Shape 55"/>
          <p:cNvSpPr txBox="1"/>
          <p:nvPr/>
        </p:nvSpPr>
        <p:spPr>
          <a:xfrm>
            <a:off x="5128396" y="3311629"/>
            <a:ext cx="703200" cy="43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Vapour</a:t>
            </a:r>
          </a:p>
        </p:txBody>
      </p:sp>
      <p:sp>
        <p:nvSpPr>
          <p:cNvPr id="12" name="Shape 53"/>
          <p:cNvSpPr txBox="1"/>
          <p:nvPr/>
        </p:nvSpPr>
        <p:spPr>
          <a:xfrm>
            <a:off x="4481576" y="5517720"/>
            <a:ext cx="4561269" cy="16268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At equilibrium, the potential has two minima (one dominantly gas like and one liquid dominated)</a:t>
            </a:r>
            <a:endParaRPr lang="en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025" y="4554238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Gas </a:t>
            </a:r>
            <a:r>
              <a:rPr lang="en-CA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Like</a:t>
            </a:r>
            <a:endParaRPr lang="en-CA" sz="2000" dirty="0" smtClean="0">
              <a:solidFill>
                <a:srgbClr val="0000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965" y="4554238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Liquid </a:t>
            </a:r>
            <a:r>
              <a:rPr lang="en-CA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Like</a:t>
            </a:r>
            <a:endParaRPr lang="en-CA" sz="2000" dirty="0" smtClean="0">
              <a:solidFill>
                <a:srgbClr val="0000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H="1" flipV="1">
            <a:off x="7289378" y="4120282"/>
            <a:ext cx="193260" cy="4339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0"/>
          </p:cNvCxnSpPr>
          <p:nvPr/>
        </p:nvCxnSpPr>
        <p:spPr>
          <a:xfrm flipV="1">
            <a:off x="5405832" y="4071908"/>
            <a:ext cx="0" cy="4823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7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494" y="397661"/>
            <a:ext cx="53884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Schedule:</a:t>
            </a:r>
          </a:p>
          <a:p>
            <a:endParaRPr lang="en-C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significant components have been fabricated and are on site.</a:t>
            </a:r>
          </a:p>
          <a:p>
            <a:pPr marL="342900" indent="-342900"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work is underway. Expected to be complete by August</a:t>
            </a:r>
          </a:p>
          <a:p>
            <a:pPr marL="342900" indent="-342900"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to begin in the fall to establish running conditions, do calibrations, etc. </a:t>
            </a:r>
          </a:p>
          <a:p>
            <a:pPr marL="342900" indent="-342900">
              <a:buFontTx/>
              <a:buChar char="-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initial open data set to establish good working conditions, the experiment will be blinded.</a:t>
            </a:r>
          </a:p>
          <a:p>
            <a:pPr marL="342900" indent="-342900">
              <a:buFontTx/>
              <a:buChar char="-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Roughly one year of exposure is planned for the moment. </a:t>
            </a:r>
          </a:p>
          <a:p>
            <a:pPr marL="342900" indent="-342900">
              <a:buFontTx/>
              <a:buChar char="-"/>
            </a:pP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 commissioning data will be used to finalize design of PICO 500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5331" r="36579" b="9473"/>
          <a:stretch/>
        </p:blipFill>
        <p:spPr>
          <a:xfrm>
            <a:off x="5621153" y="671727"/>
            <a:ext cx="3467129" cy="508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35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8229600" cy="487362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PICO-500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03263"/>
            <a:ext cx="8229600" cy="16017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</a:rPr>
              <a:t>Engineering work ongoing as part of R&amp;D program</a:t>
            </a:r>
          </a:p>
          <a:p>
            <a:r>
              <a:rPr lang="en-US" sz="2400" dirty="0" smtClean="0">
                <a:latin typeface="Times New Roman" panose="02020603050405020304" pitchFamily="18" charset="0"/>
              </a:rPr>
              <a:t>Funding (~$</a:t>
            </a:r>
            <a:r>
              <a:rPr lang="en-US" sz="2400" dirty="0" smtClean="0">
                <a:latin typeface="Times New Roman" panose="02020603050405020304" pitchFamily="18" charset="0"/>
              </a:rPr>
              <a:t>5M CAD) </a:t>
            </a:r>
            <a:r>
              <a:rPr lang="en-US" sz="2400" dirty="0" smtClean="0">
                <a:latin typeface="Times New Roman" panose="02020603050405020304" pitchFamily="18" charset="0"/>
              </a:rPr>
              <a:t>has been awarded. Going through final budget finalization with agency now. Cash flow early 2018</a:t>
            </a:r>
            <a:endParaRPr lang="en-US" sz="2400" dirty="0" smtClean="0">
              <a:latin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</a:rPr>
              <a:t>Construction envisioned </a:t>
            </a:r>
            <a:r>
              <a:rPr lang="en-US" sz="2400" dirty="0" smtClean="0">
                <a:latin typeface="Times New Roman" panose="02020603050405020304" pitchFamily="18" charset="0"/>
              </a:rPr>
              <a:t>for 2019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855" y="2618072"/>
            <a:ext cx="3826042" cy="3826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9" y="2045367"/>
            <a:ext cx="4576813" cy="457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</a:rPr>
              <a:t>Spin-Dependent Future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58" name="Content Placeholder 2"/>
          <p:cNvSpPr>
            <a:spLocks noGrp="1"/>
          </p:cNvSpPr>
          <p:nvPr>
            <p:ph idx="4294967295"/>
          </p:nvPr>
        </p:nvSpPr>
        <p:spPr>
          <a:xfrm>
            <a:off x="5695950" y="1663700"/>
            <a:ext cx="3448050" cy="48164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</a:rPr>
              <a:t>PICO program has significant reach in parallel to G2 experiments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Lower neutrino floor opens unique phase to PICO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99" y="1417638"/>
            <a:ext cx="4894494" cy="48367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40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12762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Summary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855893"/>
            <a:ext cx="8136053" cy="1555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 bubble chambers at the 40L scale can be built  background-free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 dominates the search for spin-dependent WIMP-proton couplings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PICO 40 is well underway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design of PICO 500 is very advanced. Final technology choice for inner vessel to be made based on PICO 40 experience.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5" t="22559" r="5854" b="28226"/>
          <a:stretch/>
        </p:blipFill>
        <p:spPr>
          <a:xfrm rot="5400000">
            <a:off x="224247" y="3943168"/>
            <a:ext cx="3171402" cy="165496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3174007" y="2434971"/>
            <a:ext cx="5969993" cy="4321429"/>
            <a:chOff x="1016001" y="1125669"/>
            <a:chExt cx="7537296" cy="53847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5"/>
            <a:stretch/>
          </p:blipFill>
          <p:spPr>
            <a:xfrm>
              <a:off x="1016001" y="1176450"/>
              <a:ext cx="6860593" cy="533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774456" y="1125669"/>
              <a:ext cx="2778841" cy="575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 smtClean="0">
                  <a:latin typeface="Times New Roman" panose="02020603050405020304" pitchFamily="18" charset="0"/>
                </a:rPr>
                <a:t>C. Amole </a:t>
              </a:r>
              <a:r>
                <a:rPr lang="hu-HU" sz="1200" b="1" i="1" dirty="0" smtClean="0">
                  <a:latin typeface="Times New Roman" panose="02020603050405020304" pitchFamily="18" charset="0"/>
                </a:rPr>
                <a:t>et </a:t>
              </a:r>
              <a:r>
                <a:rPr lang="hu-HU" sz="1200" b="1" i="1" dirty="0" err="1" smtClean="0">
                  <a:latin typeface="Times New Roman" panose="02020603050405020304" pitchFamily="18" charset="0"/>
                </a:rPr>
                <a:t>al</a:t>
              </a:r>
              <a:r>
                <a:rPr lang="hu-HU" sz="1200" b="1" dirty="0" smtClean="0">
                  <a:latin typeface="Times New Roman" panose="02020603050405020304" pitchFamily="18" charset="0"/>
                </a:rPr>
                <a:t>., arXiv:1702.07666</a:t>
              </a:r>
              <a:r>
                <a:rPr lang="en-US" sz="1200" b="1" dirty="0" smtClean="0">
                  <a:latin typeface="Times New Roman" panose="02020603050405020304" pitchFamily="18" charset="0"/>
                </a:rPr>
                <a:t> </a:t>
              </a:r>
              <a:endParaRPr lang="en-US" sz="12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20483018">
              <a:off x="4291098" y="2083266"/>
              <a:ext cx="1028516" cy="34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  <a:latin typeface="Times New Roman" panose="02020603050405020304" pitchFamily="18" charset="0"/>
                </a:rPr>
                <a:t>PICASSO</a:t>
              </a:r>
              <a:endParaRPr lang="en-US" sz="12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0437090">
              <a:off x="5326815" y="2515820"/>
              <a:ext cx="923276" cy="34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SIMPLE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9910941">
              <a:off x="6398094" y="2671854"/>
              <a:ext cx="1042682" cy="34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B0F0"/>
                  </a:solidFill>
                  <a:latin typeface="Times New Roman" panose="02020603050405020304" pitchFamily="18" charset="0"/>
                </a:rPr>
                <a:t>PandaX</a:t>
              </a:r>
              <a:r>
                <a:rPr lang="en-US" sz="1200" dirty="0" smtClean="0">
                  <a:solidFill>
                    <a:srgbClr val="00B0F0"/>
                  </a:solidFill>
                  <a:latin typeface="Times New Roman" panose="02020603050405020304" pitchFamily="18" charset="0"/>
                </a:rPr>
                <a:t>-II</a:t>
              </a:r>
              <a:endParaRPr lang="en-US" sz="1200" dirty="0">
                <a:solidFill>
                  <a:srgbClr val="00B0F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0328840">
              <a:off x="6013027" y="3481760"/>
              <a:ext cx="1348282" cy="34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PICO-60 CF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I</a:t>
              </a:r>
              <a:endParaRPr lang="en-US" sz="12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3757993">
              <a:off x="2317733" y="2737681"/>
              <a:ext cx="1345559" cy="349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  <a:latin typeface="Times New Roman" panose="02020603050405020304" pitchFamily="18" charset="0"/>
                </a:rPr>
                <a:t>PICO-2L C</a:t>
              </a:r>
              <a:r>
                <a:rPr lang="en-US" sz="1200" baseline="-25000" dirty="0" smtClean="0">
                  <a:solidFill>
                    <a:srgbClr val="7030A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sz="1200" dirty="0" smtClean="0">
                  <a:solidFill>
                    <a:srgbClr val="7030A0"/>
                  </a:solidFill>
                  <a:latin typeface="Times New Roman" panose="02020603050405020304" pitchFamily="18" charset="0"/>
                </a:rPr>
                <a:t>F</a:t>
              </a:r>
              <a:r>
                <a:rPr lang="en-US" sz="1200" baseline="-25000" dirty="0" smtClean="0">
                  <a:solidFill>
                    <a:srgbClr val="7030A0"/>
                  </a:solidFill>
                  <a:latin typeface="Times New Roman" panose="02020603050405020304" pitchFamily="18" charset="0"/>
                </a:rPr>
                <a:t>8</a:t>
              </a:r>
              <a:endParaRPr lang="en-US" sz="1200" dirty="0">
                <a:solidFill>
                  <a:srgbClr val="7030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08872" y="3879857"/>
              <a:ext cx="882799" cy="34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solidFill>
                    <a:srgbClr val="FF35F5"/>
                  </a:solidFill>
                  <a:latin typeface="Times New Roman" panose="02020603050405020304" pitchFamily="18" charset="0"/>
                </a:rPr>
                <a:t>IceCube</a:t>
              </a:r>
              <a:endParaRPr lang="en-US" sz="1200" i="1" dirty="0">
                <a:solidFill>
                  <a:srgbClr val="FF35F5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69481" y="4025231"/>
              <a:ext cx="816012" cy="34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latin typeface="Times New Roman" panose="02020603050405020304" pitchFamily="18" charset="0"/>
                </a:rPr>
                <a:t>SuperK</a:t>
              </a:r>
              <a:endParaRPr lang="en-US" sz="1200" i="1" dirty="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41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361"/>
            <a:ext cx="9144000" cy="6857279"/>
          </a:xfrm>
          <a:prstGeom prst="rect">
            <a:avLst/>
          </a:prstGeom>
          <a:gradFill rotWithShape="0">
            <a:gsLst>
              <a:gs pos="0">
                <a:srgbClr val="DD7C00"/>
              </a:gs>
              <a:gs pos="100000">
                <a:srgbClr val="FFFFFF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633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" y="64545"/>
            <a:ext cx="3875553" cy="1640414"/>
          </a:xfrm>
          <a:prstGeom prst="rect">
            <a:avLst/>
          </a:prstGeom>
        </p:spPr>
      </p:pic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151898" y="3444131"/>
            <a:ext cx="1926697" cy="20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M. </a:t>
            </a:r>
            <a:r>
              <a:rPr lang="en-US" altLang="fr-FR" sz="998" dirty="0" err="1">
                <a:ea typeface="FreeSerif" pitchFamily="16" charset="0"/>
                <a:cs typeface="FreeSerif" pitchFamily="16" charset="0"/>
              </a:rPr>
              <a:t>Ardid</a:t>
            </a: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, M. </a:t>
            </a:r>
            <a:r>
              <a:rPr lang="en-US" altLang="fr-FR" sz="998" dirty="0" err="1">
                <a:ea typeface="FreeSerif" pitchFamily="16" charset="0"/>
                <a:cs typeface="FreeSerif" pitchFamily="16" charset="0"/>
              </a:rPr>
              <a:t>Bou</a:t>
            </a: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-Cabo, I. </a:t>
            </a:r>
            <a:r>
              <a:rPr lang="en-US" altLang="fr-FR" sz="998" dirty="0" err="1">
                <a:ea typeface="FreeSerif" pitchFamily="16" charset="0"/>
                <a:cs typeface="FreeSerif" pitchFamily="16" charset="0"/>
              </a:rPr>
              <a:t>Felis</a:t>
            </a:r>
            <a:endParaRPr lang="en-US" altLang="fr-FR" sz="998" dirty="0">
              <a:ea typeface="FreeSerif" pitchFamily="16" charset="0"/>
              <a:cs typeface="FreeSerif" pitchFamily="16" charset="0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890733" y="5924119"/>
            <a:ext cx="1961059" cy="80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B. Broerman, G. Cao, K</a:t>
            </a: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. Clark, G. Giroux</a:t>
            </a: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, C. Hardy, C. Moore, </a:t>
            </a: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A. Noble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3200522" y="6268483"/>
            <a:ext cx="1879497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CA" sz="998" dirty="0"/>
              <a:t>I. </a:t>
            </a:r>
            <a:r>
              <a:rPr lang="fr-CA" sz="998" dirty="0"/>
              <a:t>Arnquist </a:t>
            </a:r>
            <a:r>
              <a:rPr lang="fr-CA" sz="998" dirty="0"/>
              <a:t>, C</a:t>
            </a:r>
            <a:r>
              <a:rPr lang="fr-CA" sz="998" dirty="0"/>
              <a:t>. </a:t>
            </a:r>
            <a:r>
              <a:rPr lang="fr-CA" sz="998" dirty="0" err="1"/>
              <a:t>Cowles</a:t>
            </a:r>
            <a:r>
              <a:rPr lang="fr-CA" sz="998" dirty="0"/>
              <a:t>, C.M. Jackson, B. Loer, K. Wierman</a:t>
            </a:r>
            <a:endParaRPr lang="en-US" altLang="fr-FR" sz="998" dirty="0">
              <a:latin typeface="FreeSans" pitchFamily="32" charset="0"/>
              <a:ea typeface="FreeSerif" pitchFamily="16" charset="0"/>
              <a:cs typeface="FreeSerif" pitchFamily="16" charset="0"/>
            </a:endParaRP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4901088" y="5578611"/>
            <a:ext cx="209376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D. Baxter, C.E. Dahl, M. Jin,</a:t>
            </a:r>
          </a:p>
          <a:p>
            <a:pPr algn="ctr">
              <a:lnSpc>
                <a:spcPct val="100000"/>
              </a:lnSpc>
            </a:pP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J. Zhang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7002963" y="2523004"/>
            <a:ext cx="2132777" cy="2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E. Behnke</a:t>
            </a: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, </a:t>
            </a: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I. Levine, T. </a:t>
            </a:r>
            <a:r>
              <a:rPr lang="en-US" altLang="fr-FR" sz="998" dirty="0" err="1">
                <a:ea typeface="FreeSerif" pitchFamily="16" charset="0"/>
                <a:cs typeface="FreeSerif" pitchFamily="16" charset="0"/>
              </a:rPr>
              <a:t>Nania</a:t>
            </a:r>
            <a:endParaRPr lang="en-US" altLang="fr-FR" sz="998" dirty="0">
              <a:ea typeface="FreeSerif" pitchFamily="16" charset="0"/>
              <a:cs typeface="FreeSerif" pitchFamily="16" charset="0"/>
            </a:endParaRP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7531246" y="3622553"/>
            <a:ext cx="1190074" cy="45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Das, </a:t>
            </a: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CA" altLang="fr-FR" sz="998" dirty="0" err="1">
                <a:ea typeface="Calibri" panose="020F0502020204030204" pitchFamily="34" charset="0"/>
                <a:cs typeface="Calibri" panose="020F0502020204030204" pitchFamily="34" charset="0"/>
              </a:rPr>
              <a:t>Sahoo</a:t>
            </a: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, S. Seth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44598" y="5117857"/>
            <a:ext cx="2095200" cy="45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P.S. Cooper, M. Crisler, W.H. Lippincott, A. Sonnenschein</a:t>
            </a: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5909867" y="1449926"/>
            <a:ext cx="1186560" cy="39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fr-FR" sz="998" dirty="0">
                <a:ea typeface="FreeSerif" pitchFamily="16" charset="0"/>
                <a:cs typeface="FreeSerif" pitchFamily="16" charset="0"/>
              </a:rPr>
              <a:t>J.I. Collar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7227091" y="659095"/>
            <a:ext cx="1838556" cy="7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S. Chen, M. Laurin, </a:t>
            </a:r>
            <a:b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J.-P. Martin, A. Plante,</a:t>
            </a:r>
            <a:b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A.E. Robinson, N. Starinski, F. Tardif, D. Tiwari, V. Zacek, C. Wen Chao, 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3918825" y="1454995"/>
            <a:ext cx="2086560" cy="54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R. </a:t>
            </a:r>
            <a:r>
              <a:rPr lang="en-CA" altLang="fr-FR" sz="998" dirty="0" err="1">
                <a:ea typeface="Calibri" panose="020F0502020204030204" pitchFamily="34" charset="0"/>
                <a:cs typeface="Calibri" panose="020F0502020204030204" pitchFamily="34" charset="0"/>
              </a:rPr>
              <a:t>Filgas</a:t>
            </a: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, I. </a:t>
            </a:r>
            <a:r>
              <a:rPr lang="en-CA" altLang="fr-FR" sz="998" dirty="0" err="1">
                <a:ea typeface="Calibri" panose="020F0502020204030204" pitchFamily="34" charset="0"/>
                <a:cs typeface="Calibri" panose="020F0502020204030204" pitchFamily="34" charset="0"/>
              </a:rPr>
              <a:t>Stekl</a:t>
            </a:r>
            <a:endParaRPr lang="en-CA" altLang="fr-FR" sz="998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auto">
          <a:xfrm>
            <a:off x="2446711" y="5482476"/>
            <a:ext cx="1467416" cy="45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C. Coutu, S. Fallows, C. Krauss, </a:t>
            </a: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.-C. Piro</a:t>
            </a:r>
          </a:p>
        </p:txBody>
      </p: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675044" y="2544159"/>
            <a:ext cx="766684" cy="24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I. Lawson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7443859" y="4547585"/>
            <a:ext cx="1355040" cy="2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CA" altLang="fr-FR" sz="998" dirty="0">
                <a:ea typeface="FreeSerif" pitchFamily="16" charset="0"/>
                <a:cs typeface="FreeSerif" pitchFamily="16" charset="0"/>
              </a:rPr>
              <a:t>D. </a:t>
            </a:r>
            <a:r>
              <a:rPr lang="en-CA" altLang="fr-FR" sz="998" dirty="0" err="1">
                <a:ea typeface="FreeSerif" pitchFamily="16" charset="0"/>
                <a:cs typeface="FreeSerif" pitchFamily="16" charset="0"/>
              </a:rPr>
              <a:t>Maurya</a:t>
            </a:r>
            <a:r>
              <a:rPr lang="en-CA" altLang="fr-FR" sz="998" dirty="0">
                <a:ea typeface="FreeSerif" pitchFamily="16" charset="0"/>
                <a:cs typeface="FreeSerif" pitchFamily="16" charset="0"/>
              </a:rPr>
              <a:t>, S. </a:t>
            </a:r>
            <a:r>
              <a:rPr lang="en-CA" altLang="fr-FR" sz="998" dirty="0" err="1">
                <a:ea typeface="FreeSerif" pitchFamily="16" charset="0"/>
                <a:cs typeface="FreeSerif" pitchFamily="16" charset="0"/>
              </a:rPr>
              <a:t>Priya</a:t>
            </a:r>
            <a:r>
              <a:rPr lang="en-CA" altLang="fr-FR" sz="998" dirty="0">
                <a:ea typeface="FreeSerif" pitchFamily="16" charset="0"/>
                <a:cs typeface="FreeSerif" pitchFamily="16" charset="0"/>
              </a:rPr>
              <a:t>, Y. Yan</a:t>
            </a:r>
            <a:endParaRPr lang="en-CA" altLang="fr-FR" sz="998" dirty="0">
              <a:ea typeface="FreeSerif" pitchFamily="16" charset="0"/>
              <a:cs typeface="FreeSerif" pitchFamily="16" charset="0"/>
            </a:endParaRPr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381751" y="4332140"/>
            <a:ext cx="1374873" cy="23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/>
            <a:r>
              <a:rPr lang="en-US" altLang="fr-FR" sz="998" dirty="0"/>
              <a:t>M. </a:t>
            </a:r>
            <a:r>
              <a:rPr lang="en-US" altLang="fr-FR" sz="998" dirty="0"/>
              <a:t>Bressler, </a:t>
            </a:r>
            <a:r>
              <a:rPr lang="en-US" altLang="fr-FR" sz="998" dirty="0"/>
              <a:t>R. </a:t>
            </a:r>
            <a:r>
              <a:rPr lang="en-US" altLang="fr-FR" sz="998" dirty="0"/>
              <a:t>Neilson</a:t>
            </a:r>
            <a:endParaRPr lang="en-US" altLang="fr-FR" sz="998" dirty="0"/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7279671" y="5772537"/>
            <a:ext cx="2027520" cy="45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E. V</a:t>
            </a:r>
            <a:r>
              <a:rPr lang="en-CA" altLang="fr-FR" sz="998" dirty="0">
                <a:cs typeface="Arial" panose="020B0604020202020204" pitchFamily="34" charset="0"/>
              </a:rPr>
              <a:t>á</a:t>
            </a: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zqu</a:t>
            </a:r>
            <a:r>
              <a:rPr lang="en-CA" altLang="fr-FR" sz="998" dirty="0">
                <a:cs typeface="Arial" panose="020B0604020202020204" pitchFamily="34" charset="0"/>
              </a:rPr>
              <a:t>e</a:t>
            </a: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z-</a:t>
            </a:r>
            <a:r>
              <a:rPr lang="en-CA" altLang="fr-FR" sz="998" dirty="0" err="1"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CA" altLang="fr-FR" sz="998" dirty="0" err="1">
                <a:cs typeface="Arial" panose="020B0604020202020204" pitchFamily="34" charset="0"/>
              </a:rPr>
              <a:t>á</a:t>
            </a:r>
            <a:r>
              <a:rPr lang="en-CA" altLang="fr-FR" sz="998" dirty="0" err="1">
                <a:ea typeface="Calibri" panose="020F0502020204030204" pitchFamily="34" charset="0"/>
                <a:cs typeface="Calibri" panose="020F0502020204030204" pitchFamily="34" charset="0"/>
              </a:rPr>
              <a:t>uregui</a:t>
            </a:r>
            <a:endParaRPr lang="en-CA" altLang="fr-FR" sz="998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5820471" y="6376680"/>
            <a:ext cx="2145811" cy="45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J. Farine, A. Le Blanc, C. </a:t>
            </a:r>
            <a:r>
              <a:rPr lang="fr-CA" sz="998" dirty="0" err="1"/>
              <a:t>Licciardi</a:t>
            </a:r>
            <a:r>
              <a:rPr lang="fr-CA" sz="998" dirty="0"/>
              <a:t>, </a:t>
            </a:r>
            <a:r>
              <a:rPr lang="en-CA" altLang="fr-FR" sz="998" dirty="0">
                <a:ea typeface="Calibri" panose="020F0502020204030204" pitchFamily="34" charset="0"/>
                <a:cs typeface="Calibri" panose="020F0502020204030204" pitchFamily="34" charset="0"/>
              </a:rPr>
              <a:t>O. Scallon, U. Wichoski</a:t>
            </a:r>
          </a:p>
        </p:txBody>
      </p:sp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4524127" y="458191"/>
            <a:ext cx="1355040" cy="2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CA" altLang="fr-FR" sz="998" dirty="0">
                <a:ea typeface="FreeSerif" pitchFamily="16" charset="0"/>
                <a:cs typeface="FreeSerif" pitchFamily="16" charset="0"/>
              </a:rPr>
              <a:t>O. Harris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84" y="850353"/>
            <a:ext cx="1255036" cy="52707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6" y="3896173"/>
            <a:ext cx="1530167" cy="38952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8" y="4832587"/>
            <a:ext cx="1584704" cy="28613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59" y="1819757"/>
            <a:ext cx="1408786" cy="66541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13" y="625928"/>
            <a:ext cx="1107868" cy="79560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81" y="6055926"/>
            <a:ext cx="1991507" cy="34514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57" y="166690"/>
            <a:ext cx="1665648" cy="28439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08" y="5164765"/>
            <a:ext cx="1608304" cy="402814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28" y="4089755"/>
            <a:ext cx="1490329" cy="489564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18" y="5646700"/>
            <a:ext cx="1461756" cy="608675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5" y="5880130"/>
            <a:ext cx="1057799" cy="728541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27" y="2871340"/>
            <a:ext cx="761769" cy="740182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2" y="1855260"/>
            <a:ext cx="1267030" cy="658577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66" y="106934"/>
            <a:ext cx="1315179" cy="502712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99" y="5112254"/>
            <a:ext cx="593763" cy="667253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03" y="5185946"/>
            <a:ext cx="634283" cy="513118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98" y="5117857"/>
            <a:ext cx="1565892" cy="367671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2" y="2926043"/>
            <a:ext cx="1441440" cy="45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15" y="1815943"/>
            <a:ext cx="4839172" cy="322611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54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1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778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</a:rPr>
              <a:t>Spin-independent Limits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39" y="1739027"/>
            <a:ext cx="5241079" cy="3930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44966" y="1466461"/>
            <a:ext cx="3456873" cy="46320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 panose="02020603050405020304" pitchFamily="18" charset="0"/>
              </a:rPr>
              <a:t>Light nuclear targets give sensitivity to low-mass WIMPs</a:t>
            </a:r>
          </a:p>
          <a:p>
            <a:r>
              <a:rPr lang="en-US" dirty="0" smtClean="0">
                <a:latin typeface="Times New Roman" panose="02020603050405020304" pitchFamily="18" charset="0"/>
              </a:rPr>
              <a:t>Unexplored phase space would be accessible with slightly reduced threshold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7694" y="1739027"/>
            <a:ext cx="3070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latin typeface="Times New Roman" panose="02020603050405020304" pitchFamily="18" charset="0"/>
              </a:rPr>
              <a:t>C. Amole </a:t>
            </a:r>
            <a:r>
              <a:rPr lang="hu-HU" sz="1600" b="1" i="1" dirty="0" smtClean="0">
                <a:latin typeface="Times New Roman" panose="02020603050405020304" pitchFamily="18" charset="0"/>
              </a:rPr>
              <a:t>et </a:t>
            </a:r>
            <a:r>
              <a:rPr lang="hu-HU" sz="1600" b="1" i="1" dirty="0" err="1" smtClean="0">
                <a:latin typeface="Times New Roman" panose="02020603050405020304" pitchFamily="18" charset="0"/>
              </a:rPr>
              <a:t>al</a:t>
            </a:r>
            <a:r>
              <a:rPr lang="hu-HU" sz="1600" b="1" dirty="0" smtClean="0">
                <a:latin typeface="Times New Roman" panose="02020603050405020304" pitchFamily="18" charset="0"/>
              </a:rPr>
              <a:t>., arXiv:1702.07666</a:t>
            </a:r>
            <a:r>
              <a:rPr lang="en-US" sz="1600" b="1" dirty="0" smtClean="0">
                <a:latin typeface="Times New Roman" panose="02020603050405020304" pitchFamily="18" charset="0"/>
              </a:rPr>
              <a:t> </a:t>
            </a:r>
            <a:endParaRPr 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3817584">
            <a:off x="5573048" y="4569588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LUX</a:t>
            </a:r>
            <a:endParaRPr lang="en-US" sz="1400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3824932">
            <a:off x="5712296" y="4481452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PandaX</a:t>
            </a:r>
            <a:r>
              <a:rPr lang="en-US" sz="1400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-II</a:t>
            </a:r>
            <a:endParaRPr lang="en-US" sz="1400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4368647">
            <a:off x="5929304" y="2449796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PICO-60 CF</a:t>
            </a:r>
            <a:r>
              <a:rPr lang="en-US" sz="1400" baseline="-25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4587133">
            <a:off x="5169632" y="2430530"/>
            <a:ext cx="1229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PICO-2L C</a:t>
            </a:r>
            <a:r>
              <a:rPr lang="en-US" sz="1400" baseline="-250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3</a:t>
            </a:r>
            <a:r>
              <a:rPr lang="en-US" sz="14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F</a:t>
            </a:r>
            <a:r>
              <a:rPr lang="en-US" sz="1400" baseline="-250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8</a:t>
            </a:r>
            <a:endParaRPr lang="en-US" sz="14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741812">
            <a:off x="7118323" y="3144963"/>
            <a:ext cx="1003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35F5"/>
                </a:solidFill>
                <a:latin typeface="Times New Roman" panose="02020603050405020304" pitchFamily="18" charset="0"/>
              </a:rPr>
              <a:t>CRESST-II</a:t>
            </a:r>
            <a:endParaRPr lang="en-US" sz="1400" dirty="0">
              <a:solidFill>
                <a:srgbClr val="FF35F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3605129">
            <a:off x="4453041" y="2805122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</a:rPr>
              <a:t>CDMSlite</a:t>
            </a:r>
            <a:endParaRPr lang="en-US" sz="1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9488" y="1375759"/>
            <a:ext cx="3784126" cy="408321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5194147" y="4275740"/>
            <a:ext cx="703200" cy="43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Vapour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6789710" y="3515775"/>
            <a:ext cx="1143678" cy="43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Superheated Liquid</a:t>
            </a:r>
          </a:p>
        </p:txBody>
      </p:sp>
      <p:cxnSp>
        <p:nvCxnSpPr>
          <p:cNvPr id="69" name="Shape 69"/>
          <p:cNvCxnSpPr>
            <a:stCxn id="17" idx="0"/>
          </p:cNvCxnSpPr>
          <p:nvPr/>
        </p:nvCxnSpPr>
        <p:spPr>
          <a:xfrm flipV="1">
            <a:off x="6419045" y="4182255"/>
            <a:ext cx="1006252" cy="123699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" name="Shape 47"/>
          <p:cNvSpPr txBox="1">
            <a:spLocks/>
          </p:cNvSpPr>
          <p:nvPr/>
        </p:nvSpPr>
        <p:spPr bwMode="auto">
          <a:xfrm>
            <a:off x="563126" y="-21255"/>
            <a:ext cx="6931025" cy="73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Bubble Chamber Operation</a:t>
            </a:r>
            <a:endParaRPr lang="e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51"/>
          <p:cNvSpPr txBox="1"/>
          <p:nvPr/>
        </p:nvSpPr>
        <p:spPr>
          <a:xfrm>
            <a:off x="788951" y="866855"/>
            <a:ext cx="2830010" cy="32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Phase diagram</a:t>
            </a:r>
          </a:p>
        </p:txBody>
      </p:sp>
      <p:sp>
        <p:nvSpPr>
          <p:cNvPr id="15" name="Shape 52"/>
          <p:cNvSpPr txBox="1"/>
          <p:nvPr/>
        </p:nvSpPr>
        <p:spPr>
          <a:xfrm>
            <a:off x="5129793" y="815324"/>
            <a:ext cx="2739197" cy="32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Gibbs free energy</a:t>
            </a:r>
          </a:p>
        </p:txBody>
      </p:sp>
      <p:sp>
        <p:nvSpPr>
          <p:cNvPr id="16" name="Shape 53"/>
          <p:cNvSpPr txBox="1"/>
          <p:nvPr/>
        </p:nvSpPr>
        <p:spPr>
          <a:xfrm>
            <a:off x="321972" y="5540287"/>
            <a:ext cx="3979572" cy="11953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We now lower the pressure of the chamber carefully….starting from the pure liquid phase.</a:t>
            </a:r>
            <a:endParaRPr lang="en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Shape 53"/>
          <p:cNvSpPr txBox="1"/>
          <p:nvPr/>
        </p:nvSpPr>
        <p:spPr>
          <a:xfrm>
            <a:off x="4312281" y="5419247"/>
            <a:ext cx="4213537" cy="11953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This distorts the potential, leading to a </a:t>
            </a:r>
            <a:r>
              <a:rPr lang="e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meta-stable</a:t>
            </a:r>
            <a:r>
              <a:rPr lang="en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superheated liquid state. Unless sufficient energy is added, it will stay in meta-stable state.</a:t>
            </a:r>
            <a:endParaRPr lang="en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9120" y="1392343"/>
            <a:ext cx="3784124" cy="4043985"/>
            <a:chOff x="509120" y="1392337"/>
            <a:chExt cx="3784124" cy="4043985"/>
          </a:xfrm>
        </p:grpSpPr>
        <p:pic>
          <p:nvPicPr>
            <p:cNvPr id="63" name="Shape 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9120" y="1392337"/>
              <a:ext cx="3784124" cy="404398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2807595" y="3116687"/>
              <a:ext cx="0" cy="8757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32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24600"/>
            <a:ext cx="2895600" cy="365125"/>
          </a:xfrm>
        </p:spPr>
        <p:txBody>
          <a:bodyPr/>
          <a:lstStyle/>
          <a:p>
            <a:pPr algn="ctr">
              <a:defRPr/>
            </a:pPr>
            <a:fld id="{11FBEC05-69A1-4995-8F48-28AFB912F0D5}" type="slidenum">
              <a:rPr lang="en-US"/>
              <a:pPr algn="ctr">
                <a:defRPr/>
              </a:pPr>
              <a:t>5</a:t>
            </a:fld>
            <a:endParaRPr lang="en-US" dirty="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detection with bubble chambers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016" y="764704"/>
            <a:ext cx="8382000" cy="411685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bubble chamber is filled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superheated fluid in meta-stable state.</a:t>
            </a:r>
          </a:p>
          <a:p>
            <a:pPr>
              <a:lnSpc>
                <a:spcPct val="90000"/>
              </a:lnSpc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deposition greater than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radius less than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particle interaction will result in expanding bubble 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(Seitz “Hot-Spike” Model).</a:t>
            </a:r>
          </a:p>
          <a:p>
            <a:pPr>
              <a:lnSpc>
                <a:spcPct val="90000"/>
              </a:lnSpc>
            </a:pP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smaller or more diffuse energy deposit will create a bubble that immediately collapses.</a:t>
            </a:r>
          </a:p>
          <a:p>
            <a:pPr>
              <a:lnSpc>
                <a:spcPct val="90000"/>
              </a:lnSpc>
            </a:pPr>
            <a:endParaRPr lang="en-US" sz="2000" dirty="0" smtClean="0">
              <a:latin typeface="Candara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latin typeface="Candara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latin typeface="Candara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latin typeface="Candara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US" sz="2000" dirty="0" smtClean="0">
              <a:latin typeface="Candara" pitchFamily="34" charset="0"/>
            </a:endParaRP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2992274" y="3316922"/>
            <a:ext cx="17237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energy</a:t>
            </a:r>
          </a:p>
        </p:txBody>
      </p:sp>
      <p:sp>
        <p:nvSpPr>
          <p:cNvPr id="14343" name="Text Box 5"/>
          <p:cNvSpPr txBox="1">
            <a:spLocks noChangeArrowheads="1"/>
          </p:cNvSpPr>
          <p:nvPr/>
        </p:nvSpPr>
        <p:spPr bwMode="auto">
          <a:xfrm>
            <a:off x="5148064" y="3316922"/>
            <a:ext cx="13292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Latent heat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818233" y="2276872"/>
          <a:ext cx="4625975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0" name="Equation" r:id="rId4" imgW="2108160" imgH="431640" progId="Equation.DSMT4">
                  <p:embed/>
                </p:oleObj>
              </mc:Choice>
              <mc:Fallback>
                <p:oleObj name="Equation" r:id="rId4" imgW="2108160" imgH="4316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8233" y="2276872"/>
                        <a:ext cx="4625975" cy="94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7544" y="5324435"/>
            <a:ext cx="81369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away message:    </a:t>
            </a:r>
          </a:p>
          <a:p>
            <a:pPr algn="ctr"/>
            <a:endParaRPr lang="en-CA" sz="800" b="1" u="sng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sensitive, particle must deposit enough energy within a critical radius.</a:t>
            </a:r>
          </a:p>
          <a:p>
            <a:endParaRPr lang="en-CA" sz="1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70973" y="105416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of Operation: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Original Bubble Chambers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4" name="Rectangle 28"/>
          <p:cNvSpPr>
            <a:spLocks noChangeArrowheads="1"/>
          </p:cNvSpPr>
          <p:nvPr/>
        </p:nvSpPr>
        <p:spPr bwMode="auto">
          <a:xfrm>
            <a:off x="4139952" y="5964809"/>
            <a:ext cx="48463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Raise pressure to stop bubble growth (100ms), reset chamber  (30sec)</a:t>
            </a:r>
            <a:endParaRPr lang="en-US" sz="2000" dirty="0">
              <a:solidFill>
                <a:prstClr val="black"/>
              </a:solidFill>
              <a:latin typeface="Candara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23528" y="908725"/>
            <a:ext cx="4680520" cy="2841354"/>
            <a:chOff x="2678188" y="1447800"/>
            <a:chExt cx="7132189" cy="5324417"/>
          </a:xfrm>
        </p:grpSpPr>
        <p:sp>
          <p:nvSpPr>
            <p:cNvPr id="18435" name="Rectangle 18"/>
            <p:cNvSpPr>
              <a:spLocks noChangeArrowheads="1"/>
            </p:cNvSpPr>
            <p:nvPr/>
          </p:nvSpPr>
          <p:spPr bwMode="auto">
            <a:xfrm>
              <a:off x="4601020" y="1447800"/>
              <a:ext cx="3040062" cy="4648199"/>
            </a:xfrm>
            <a:prstGeom prst="rect">
              <a:avLst/>
            </a:prstGeom>
            <a:solidFill>
              <a:srgbClr val="F25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6" name="Oval 15"/>
            <p:cNvSpPr>
              <a:spLocks noChangeArrowheads="1"/>
            </p:cNvSpPr>
            <p:nvPr/>
          </p:nvSpPr>
          <p:spPr bwMode="auto">
            <a:xfrm>
              <a:off x="5444242" y="4171950"/>
              <a:ext cx="1303337" cy="1443038"/>
            </a:xfrm>
            <a:prstGeom prst="ellipse">
              <a:avLst/>
            </a:prstGeom>
            <a:solidFill>
              <a:srgbClr val="98DB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7" name="Freeform 20"/>
            <p:cNvSpPr>
              <a:spLocks/>
            </p:cNvSpPr>
            <p:nvPr/>
          </p:nvSpPr>
          <p:spPr bwMode="auto">
            <a:xfrm>
              <a:off x="5299779" y="1447800"/>
              <a:ext cx="1592263" cy="1122363"/>
            </a:xfrm>
            <a:custGeom>
              <a:avLst/>
              <a:gdLst>
                <a:gd name="T0" fmla="*/ 48 w 528"/>
                <a:gd name="T1" fmla="*/ 480 h 480"/>
                <a:gd name="T2" fmla="*/ 0 w 528"/>
                <a:gd name="T3" fmla="*/ 432 h 480"/>
                <a:gd name="T4" fmla="*/ 96 w 528"/>
                <a:gd name="T5" fmla="*/ 336 h 480"/>
                <a:gd name="T6" fmla="*/ 0 w 528"/>
                <a:gd name="T7" fmla="*/ 240 h 480"/>
                <a:gd name="T8" fmla="*/ 96 w 528"/>
                <a:gd name="T9" fmla="*/ 144 h 480"/>
                <a:gd name="T10" fmla="*/ 48 w 528"/>
                <a:gd name="T11" fmla="*/ 96 h 480"/>
                <a:gd name="T12" fmla="*/ 0 w 528"/>
                <a:gd name="T13" fmla="*/ 48 h 480"/>
                <a:gd name="T14" fmla="*/ 48 w 528"/>
                <a:gd name="T15" fmla="*/ 0 h 480"/>
                <a:gd name="T16" fmla="*/ 480 w 528"/>
                <a:gd name="T17" fmla="*/ 0 h 480"/>
                <a:gd name="T18" fmla="*/ 528 w 528"/>
                <a:gd name="T19" fmla="*/ 48 h 480"/>
                <a:gd name="T20" fmla="*/ 432 w 528"/>
                <a:gd name="T21" fmla="*/ 144 h 480"/>
                <a:gd name="T22" fmla="*/ 528 w 528"/>
                <a:gd name="T23" fmla="*/ 240 h 480"/>
                <a:gd name="T24" fmla="*/ 432 w 528"/>
                <a:gd name="T25" fmla="*/ 336 h 480"/>
                <a:gd name="T26" fmla="*/ 528 w 528"/>
                <a:gd name="T27" fmla="*/ 432 h 480"/>
                <a:gd name="T28" fmla="*/ 480 w 528"/>
                <a:gd name="T29" fmla="*/ 480 h 480"/>
                <a:gd name="T30" fmla="*/ 48 w 528"/>
                <a:gd name="T31" fmla="*/ 480 h 4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8"/>
                <a:gd name="T49" fmla="*/ 0 h 480"/>
                <a:gd name="T50" fmla="*/ 528 w 528"/>
                <a:gd name="T51" fmla="*/ 480 h 48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8" h="480">
                  <a:moveTo>
                    <a:pt x="48" y="480"/>
                  </a:moveTo>
                  <a:lnTo>
                    <a:pt x="0" y="432"/>
                  </a:lnTo>
                  <a:lnTo>
                    <a:pt x="96" y="336"/>
                  </a:lnTo>
                  <a:lnTo>
                    <a:pt x="0" y="240"/>
                  </a:lnTo>
                  <a:lnTo>
                    <a:pt x="96" y="144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lnTo>
                    <a:pt x="480" y="0"/>
                  </a:lnTo>
                  <a:lnTo>
                    <a:pt x="528" y="48"/>
                  </a:lnTo>
                  <a:lnTo>
                    <a:pt x="432" y="144"/>
                  </a:lnTo>
                  <a:lnTo>
                    <a:pt x="528" y="240"/>
                  </a:lnTo>
                  <a:lnTo>
                    <a:pt x="432" y="336"/>
                  </a:lnTo>
                  <a:lnTo>
                    <a:pt x="528" y="432"/>
                  </a:lnTo>
                  <a:lnTo>
                    <a:pt x="480" y="480"/>
                  </a:lnTo>
                  <a:lnTo>
                    <a:pt x="48" y="480"/>
                  </a:lnTo>
                  <a:close/>
                </a:path>
              </a:pathLst>
            </a:custGeom>
            <a:solidFill>
              <a:srgbClr val="3030FE"/>
            </a:solidFill>
            <a:ln w="3810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8" name="Rectangle 21"/>
            <p:cNvSpPr>
              <a:spLocks noChangeArrowheads="1"/>
            </p:cNvSpPr>
            <p:nvPr/>
          </p:nvSpPr>
          <p:spPr bwMode="auto">
            <a:xfrm>
              <a:off x="3272542" y="5775325"/>
              <a:ext cx="1736725" cy="320675"/>
            </a:xfrm>
            <a:prstGeom prst="rect">
              <a:avLst/>
            </a:prstGeom>
            <a:solidFill>
              <a:srgbClr val="F25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9" name="Line 22"/>
            <p:cNvSpPr>
              <a:spLocks noChangeShapeType="1"/>
            </p:cNvSpPr>
            <p:nvPr/>
          </p:nvSpPr>
          <p:spPr bwMode="auto">
            <a:xfrm>
              <a:off x="3272542" y="6096000"/>
              <a:ext cx="17367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0" name="Line 23"/>
            <p:cNvSpPr>
              <a:spLocks noChangeShapeType="1"/>
            </p:cNvSpPr>
            <p:nvPr/>
          </p:nvSpPr>
          <p:spPr bwMode="auto">
            <a:xfrm>
              <a:off x="3272542" y="5775325"/>
              <a:ext cx="13033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1" name="Text Box 7"/>
            <p:cNvSpPr txBox="1">
              <a:spLocks noChangeArrowheads="1"/>
            </p:cNvSpPr>
            <p:nvPr/>
          </p:nvSpPr>
          <p:spPr bwMode="auto">
            <a:xfrm>
              <a:off x="7700079" y="1810542"/>
              <a:ext cx="1945824" cy="121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Buffer fluid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(water)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2" name="Text Box 8"/>
            <p:cNvSpPr txBox="1">
              <a:spLocks noChangeArrowheads="1"/>
            </p:cNvSpPr>
            <p:nvPr/>
          </p:nvSpPr>
          <p:spPr bwMode="auto">
            <a:xfrm>
              <a:off x="2678188" y="4239388"/>
              <a:ext cx="1688367" cy="121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Hydraulic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fluid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3" name="Text Box 9"/>
            <p:cNvSpPr txBox="1">
              <a:spLocks noChangeArrowheads="1"/>
            </p:cNvSpPr>
            <p:nvPr/>
          </p:nvSpPr>
          <p:spPr bwMode="auto">
            <a:xfrm>
              <a:off x="7867974" y="3969510"/>
              <a:ext cx="1942403" cy="121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 fluid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(CF</a:t>
              </a:r>
              <a:r>
                <a:rPr lang="en-US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I/C</a:t>
              </a:r>
              <a:r>
                <a:rPr lang="en-US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4" name="Line 26"/>
            <p:cNvSpPr>
              <a:spLocks noChangeShapeType="1"/>
            </p:cNvSpPr>
            <p:nvPr/>
          </p:nvSpPr>
          <p:spPr bwMode="auto">
            <a:xfrm flipH="1">
              <a:off x="3204279" y="6248400"/>
              <a:ext cx="1066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5" name="Text Box 27"/>
            <p:cNvSpPr txBox="1">
              <a:spLocks noChangeArrowheads="1"/>
            </p:cNvSpPr>
            <p:nvPr/>
          </p:nvSpPr>
          <p:spPr bwMode="auto">
            <a:xfrm>
              <a:off x="4339345" y="6080125"/>
              <a:ext cx="3427541" cy="692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hydraulic controller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6" name="Line 28"/>
            <p:cNvSpPr>
              <a:spLocks noChangeShapeType="1"/>
            </p:cNvSpPr>
            <p:nvPr/>
          </p:nvSpPr>
          <p:spPr bwMode="auto">
            <a:xfrm>
              <a:off x="5177542" y="1447800"/>
              <a:ext cx="1828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5444242" y="2514600"/>
              <a:ext cx="1303337" cy="1017588"/>
            </a:xfrm>
            <a:prstGeom prst="rect">
              <a:avLst/>
            </a:prstGeom>
            <a:solidFill>
              <a:srgbClr val="3030FE"/>
            </a:solidFill>
            <a:ln w="571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8" name="Rectangle 16"/>
            <p:cNvSpPr>
              <a:spLocks noChangeArrowheads="1"/>
            </p:cNvSpPr>
            <p:nvPr/>
          </p:nvSpPr>
          <p:spPr bwMode="auto">
            <a:xfrm>
              <a:off x="5444242" y="3211513"/>
              <a:ext cx="1303337" cy="1762125"/>
            </a:xfrm>
            <a:prstGeom prst="rect">
              <a:avLst/>
            </a:prstGeom>
            <a:solidFill>
              <a:srgbClr val="98DB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9" name="Line 31"/>
            <p:cNvSpPr>
              <a:spLocks noChangeShapeType="1"/>
            </p:cNvSpPr>
            <p:nvPr/>
          </p:nvSpPr>
          <p:spPr bwMode="auto">
            <a:xfrm flipV="1">
              <a:off x="6747579" y="2971800"/>
              <a:ext cx="0" cy="20018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0" name="Line 30"/>
            <p:cNvSpPr>
              <a:spLocks noChangeShapeType="1"/>
            </p:cNvSpPr>
            <p:nvPr/>
          </p:nvSpPr>
          <p:spPr bwMode="auto">
            <a:xfrm flipV="1">
              <a:off x="5444242" y="2971800"/>
              <a:ext cx="0" cy="20018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1" name="Line 32"/>
            <p:cNvSpPr>
              <a:spLocks noChangeShapeType="1"/>
            </p:cNvSpPr>
            <p:nvPr/>
          </p:nvSpPr>
          <p:spPr bwMode="auto">
            <a:xfrm flipV="1">
              <a:off x="5444242" y="2570163"/>
              <a:ext cx="0" cy="4016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2" name="Line 33"/>
            <p:cNvSpPr>
              <a:spLocks noChangeShapeType="1"/>
            </p:cNvSpPr>
            <p:nvPr/>
          </p:nvSpPr>
          <p:spPr bwMode="auto">
            <a:xfrm flipV="1">
              <a:off x="6747579" y="2570163"/>
              <a:ext cx="0" cy="4016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3" name="Line 12"/>
            <p:cNvSpPr>
              <a:spLocks noChangeShapeType="1"/>
            </p:cNvSpPr>
            <p:nvPr/>
          </p:nvSpPr>
          <p:spPr bwMode="auto">
            <a:xfrm flipH="1" flipV="1">
              <a:off x="6625342" y="4419600"/>
              <a:ext cx="10668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5" name="Line 12"/>
            <p:cNvSpPr>
              <a:spLocks noChangeShapeType="1"/>
            </p:cNvSpPr>
            <p:nvPr/>
          </p:nvSpPr>
          <p:spPr bwMode="auto">
            <a:xfrm flipH="1" flipV="1">
              <a:off x="4347279" y="3352800"/>
              <a:ext cx="10668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6" name="Text Box 8"/>
            <p:cNvSpPr txBox="1">
              <a:spLocks noChangeArrowheads="1"/>
            </p:cNvSpPr>
            <p:nvPr/>
          </p:nvSpPr>
          <p:spPr bwMode="auto">
            <a:xfrm>
              <a:off x="2743200" y="2623418"/>
              <a:ext cx="1832679" cy="1211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Synthetic silica jar</a:t>
              </a:r>
            </a:p>
          </p:txBody>
        </p:sp>
        <p:sp>
          <p:nvSpPr>
            <p:cNvPr id="18457" name="Line 12"/>
            <p:cNvSpPr>
              <a:spLocks noChangeShapeType="1"/>
            </p:cNvSpPr>
            <p:nvPr/>
          </p:nvSpPr>
          <p:spPr bwMode="auto">
            <a:xfrm flipH="1">
              <a:off x="4271079" y="4495800"/>
              <a:ext cx="685800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8" name="Line 12"/>
            <p:cNvSpPr>
              <a:spLocks noChangeShapeType="1"/>
            </p:cNvSpPr>
            <p:nvPr/>
          </p:nvSpPr>
          <p:spPr bwMode="auto">
            <a:xfrm flipH="1">
              <a:off x="6557079" y="2438400"/>
              <a:ext cx="11430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6" descr="expans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6332" y="842280"/>
            <a:ext cx="4188196" cy="262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1376141" y="4654818"/>
            <a:ext cx="56192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 smtClean="0">
                <a:solidFill>
                  <a:srgbClr val="0000FF"/>
                </a:solidFill>
                <a:latin typeface="Candara" pitchFamily="34" charset="0"/>
              </a:rPr>
              <a:t>See </a:t>
            </a:r>
            <a:r>
              <a:rPr lang="en-US" sz="2000" dirty="0">
                <a:solidFill>
                  <a:srgbClr val="0000FF"/>
                </a:solidFill>
                <a:latin typeface="Candara" pitchFamily="34" charset="0"/>
              </a:rPr>
              <a:t>the </a:t>
            </a:r>
            <a:r>
              <a:rPr lang="en-US" sz="2000" dirty="0" smtClean="0">
                <a:solidFill>
                  <a:srgbClr val="0000FF"/>
                </a:solidFill>
                <a:latin typeface="Candara" pitchFamily="34" charset="0"/>
              </a:rPr>
              <a:t>bubble:</a:t>
            </a:r>
            <a:endParaRPr lang="en-US" sz="2000" dirty="0">
              <a:solidFill>
                <a:srgbClr val="0000FF"/>
              </a:solidFill>
              <a:latin typeface="Candara" pitchFamily="34" charset="0"/>
            </a:endParaRPr>
          </a:p>
          <a:p>
            <a:pPr marL="628650" lvl="1" indent="-1778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andara" pitchFamily="34" charset="0"/>
              </a:rPr>
              <a:t>Cameras trigger. record position, multiplicity</a:t>
            </a:r>
            <a:endParaRPr lang="en-US" sz="2000" dirty="0">
              <a:solidFill>
                <a:srgbClr val="0000FF"/>
              </a:solidFill>
              <a:latin typeface="Candara" pitchFamily="34" charset="0"/>
            </a:endParaRPr>
          </a:p>
          <a:p>
            <a:pPr marL="628650" lvl="1" indent="-1778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andara" pitchFamily="34" charset="0"/>
              </a:rPr>
              <a:t>Microphones record acoustic trace</a:t>
            </a:r>
          </a:p>
          <a:p>
            <a:pPr marL="628650" lvl="1" indent="-1778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andara" pitchFamily="34" charset="0"/>
              </a:rPr>
              <a:t>Fast pressure transducer recording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407564" y="3861048"/>
            <a:ext cx="3321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ndara" pitchFamily="34" charset="0"/>
              </a:rPr>
              <a:t>L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</a:rPr>
              <a:t>ower the pressure to a superheated state.</a:t>
            </a:r>
            <a:endParaRPr lang="en-US" sz="2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2" name="Right Brace 1"/>
          <p:cNvSpPr/>
          <p:nvPr/>
        </p:nvSpPr>
        <p:spPr>
          <a:xfrm rot="5400000">
            <a:off x="5905614" y="3444052"/>
            <a:ext cx="249097" cy="612067"/>
          </a:xfrm>
          <a:prstGeom prst="rightBrace">
            <a:avLst>
              <a:gd name="adj1" fmla="val 37193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37" idx="3"/>
          </p:cNvCxnSpPr>
          <p:nvPr/>
        </p:nvCxnSpPr>
        <p:spPr>
          <a:xfrm flipV="1">
            <a:off x="3729340" y="3907717"/>
            <a:ext cx="2138804" cy="3072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053070" y="3874627"/>
            <a:ext cx="1177360" cy="1173892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Brace 38"/>
          <p:cNvSpPr/>
          <p:nvPr/>
        </p:nvSpPr>
        <p:spPr>
          <a:xfrm rot="5400000">
            <a:off x="8555703" y="3444052"/>
            <a:ext cx="249097" cy="612067"/>
          </a:xfrm>
          <a:prstGeom prst="rightBrace">
            <a:avLst>
              <a:gd name="adj1" fmla="val 37193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Right Brace 39"/>
          <p:cNvSpPr/>
          <p:nvPr/>
        </p:nvSpPr>
        <p:spPr>
          <a:xfrm rot="5400000">
            <a:off x="7154780" y="2914972"/>
            <a:ext cx="262675" cy="1683805"/>
          </a:xfrm>
          <a:prstGeom prst="rightBrace">
            <a:avLst>
              <a:gd name="adj1" fmla="val 37193"/>
              <a:gd name="adj2" fmla="val 50000"/>
            </a:avLst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7092280" y="3888203"/>
            <a:ext cx="1440160" cy="21603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153"/>
            <a:ext cx="9164903" cy="580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74524" y="835985"/>
            <a:ext cx="2206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>
                <a:solidFill>
                  <a:srgbClr val="FFFFFF"/>
                </a:solidFill>
                <a:latin typeface="Times New Roman" panose="02020603050405020304" pitchFamily="18" charset="0"/>
              </a:rPr>
              <a:t>100fps stereo images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591937" y="694317"/>
            <a:ext cx="2179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FF"/>
                </a:solidFill>
                <a:latin typeface="Times New Roman" panose="02020603050405020304" pitchFamily="18" charset="0"/>
              </a:rPr>
              <a:t>Acoustic Transducers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5599347" y="3437517"/>
            <a:ext cx="2493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</a:rPr>
              <a:t>Fast Pressure Transducer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583" y="6323527"/>
            <a:ext cx="326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Screen Display during operations</a:t>
            </a:r>
            <a:endParaRPr lang="en-CA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l_20131110_0_28_cam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921" y="513631"/>
            <a:ext cx="3591602" cy="5003471"/>
          </a:xfrm>
          <a:prstGeom prst="rect">
            <a:avLst/>
          </a:prstGeom>
        </p:spPr>
      </p:pic>
      <p:pic>
        <p:nvPicPr>
          <p:cNvPr id="6" name="2l_20131110_0_26_cam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8410" y="513629"/>
            <a:ext cx="3473422" cy="500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0944" y="165456"/>
            <a:ext cx="2944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dirty="0" smtClean="0">
                <a:solidFill>
                  <a:srgbClr val="FFFF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Two example events recorded</a:t>
            </a:r>
            <a:endParaRPr lang="en-CA" dirty="0">
              <a:solidFill>
                <a:srgbClr val="FFFF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01306" y="6949"/>
            <a:ext cx="261257" cy="364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3739" y="577491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Single Bubble event</a:t>
            </a:r>
            <a:endParaRPr lang="en-CA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0199" y="5745091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en-CA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eutron event</a:t>
            </a:r>
            <a:endParaRPr lang="en-CA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2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3614" y="3009721"/>
            <a:ext cx="42434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Background Mitigation: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246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CIPANP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mp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ony Comic H Times Body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00"/>
            </a:solidFill>
            <a:latin typeface="+mn-lt"/>
          </a:defRPr>
        </a:defPPr>
      </a:lstStyle>
    </a:tx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13595</TotalTime>
  <Words>1631</Words>
  <Application>Microsoft Office PowerPoint</Application>
  <PresentationFormat>On-screen Show (4:3)</PresentationFormat>
  <Paragraphs>330</Paragraphs>
  <Slides>36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7" baseType="lpstr">
      <vt:lpstr>Apple Symbols</vt:lpstr>
      <vt:lpstr>Arial</vt:lpstr>
      <vt:lpstr>ArialMT</vt:lpstr>
      <vt:lpstr>Calibri</vt:lpstr>
      <vt:lpstr>Calibri Light</vt:lpstr>
      <vt:lpstr>Candara</vt:lpstr>
      <vt:lpstr>Comic Sans MS</vt:lpstr>
      <vt:lpstr>Droid Sans Fallback</vt:lpstr>
      <vt:lpstr>FreeSans</vt:lpstr>
      <vt:lpstr>FreeSerif</vt:lpstr>
      <vt:lpstr>Helvetica</vt:lpstr>
      <vt:lpstr>Mangal</vt:lpstr>
      <vt:lpstr>Symbol</vt:lpstr>
      <vt:lpstr>Times New Roman</vt:lpstr>
      <vt:lpstr>Verdana</vt:lpstr>
      <vt:lpstr>Wingdings</vt:lpstr>
      <vt:lpstr>CIPANP</vt:lpstr>
      <vt:lpstr>Empty</vt:lpstr>
      <vt:lpstr>7_Default Design</vt:lpstr>
      <vt:lpstr>Equation</vt:lpstr>
      <vt:lpstr>Acrobat Document</vt:lpstr>
      <vt:lpstr>PowerPoint Presentation</vt:lpstr>
      <vt:lpstr>PowerPoint Presentation</vt:lpstr>
      <vt:lpstr>Bubble Chamber Operation</vt:lpstr>
      <vt:lpstr>PowerPoint Presentation</vt:lpstr>
      <vt:lpstr>Particle detection with bubble chambers</vt:lpstr>
      <vt:lpstr>Principle of Operation: Original Bubble Chambers</vt:lpstr>
      <vt:lpstr>PowerPoint Presentation</vt:lpstr>
      <vt:lpstr>PowerPoint Presentation</vt:lpstr>
      <vt:lpstr>PowerPoint Presentation</vt:lpstr>
      <vt:lpstr>Backgrounds:</vt:lpstr>
      <vt:lpstr>Gamma/Beta Background Rejection. </vt:lpstr>
      <vt:lpstr>Alpha Acoustic Discrimination</vt:lpstr>
      <vt:lpstr>Neutron Backgrounds</vt:lpstr>
      <vt:lpstr>Anomalous Background</vt:lpstr>
      <vt:lpstr>PowerPoint Presentation</vt:lpstr>
      <vt:lpstr>PowerPoint Presentation</vt:lpstr>
      <vt:lpstr>PICO-60 Cleaning</vt:lpstr>
      <vt:lpstr>COUPP-60</vt:lpstr>
      <vt:lpstr>Commissioning</vt:lpstr>
      <vt:lpstr>What do we measure?</vt:lpstr>
      <vt:lpstr>What do we measure?</vt:lpstr>
      <vt:lpstr>Before Opening the Box</vt:lpstr>
      <vt:lpstr>After Opening the Box</vt:lpstr>
      <vt:lpstr>PowerPoint Presentation</vt:lpstr>
      <vt:lpstr>PowerPoint Presentation</vt:lpstr>
      <vt:lpstr>PICO-40L:  Eliminate buffer fluid</vt:lpstr>
      <vt:lpstr>PICO-40L</vt:lpstr>
      <vt:lpstr>PowerPoint Presentation</vt:lpstr>
      <vt:lpstr>PowerPoint Presentation</vt:lpstr>
      <vt:lpstr>PowerPoint Presentation</vt:lpstr>
      <vt:lpstr>PICO-500</vt:lpstr>
      <vt:lpstr>Spin-Dependent Future</vt:lpstr>
      <vt:lpstr>Summary</vt:lpstr>
      <vt:lpstr>PowerPoint Presentation</vt:lpstr>
      <vt:lpstr>PowerPoint Presentation</vt:lpstr>
      <vt:lpstr>Spin-independent Limits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Noble</dc:creator>
  <cp:lastModifiedBy>Tony Noble</cp:lastModifiedBy>
  <cp:revision>185</cp:revision>
  <dcterms:created xsi:type="dcterms:W3CDTF">2015-05-31T10:03:20Z</dcterms:created>
  <dcterms:modified xsi:type="dcterms:W3CDTF">2018-05-31T07:06:36Z</dcterms:modified>
</cp:coreProperties>
</file>