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813" r:id="rId3"/>
    <p:sldMasterId id="2147483825" r:id="rId4"/>
  </p:sldMasterIdLst>
  <p:notesMasterIdLst>
    <p:notesMasterId r:id="rId25"/>
  </p:notesMasterIdLst>
  <p:sldIdLst>
    <p:sldId id="257" r:id="rId5"/>
    <p:sldId id="280" r:id="rId6"/>
    <p:sldId id="289" r:id="rId7"/>
    <p:sldId id="291" r:id="rId8"/>
    <p:sldId id="294" r:id="rId9"/>
    <p:sldId id="299" r:id="rId10"/>
    <p:sldId id="296" r:id="rId11"/>
    <p:sldId id="261" r:id="rId12"/>
    <p:sldId id="262" r:id="rId13"/>
    <p:sldId id="258" r:id="rId14"/>
    <p:sldId id="305" r:id="rId15"/>
    <p:sldId id="306" r:id="rId16"/>
    <p:sldId id="295" r:id="rId17"/>
    <p:sldId id="303" r:id="rId18"/>
    <p:sldId id="302" r:id="rId19"/>
    <p:sldId id="304" r:id="rId20"/>
    <p:sldId id="283" r:id="rId21"/>
    <p:sldId id="292" r:id="rId22"/>
    <p:sldId id="297" r:id="rId23"/>
    <p:sldId id="259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320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A722C0-3E38-4B22-8CE7-D2065922D5DE}" type="doc">
      <dgm:prSet loTypeId="urn:microsoft.com/office/officeart/2005/8/layout/process2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3A7AB39-8F88-4741-A36A-3712DA609DF6}">
      <dgm:prSet phldrT="[Text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End 2018</a:t>
          </a:r>
          <a:r>
            <a:rPr lang="en-US" dirty="0" smtClean="0"/>
            <a:t>: Remove and Replace Gas Handling System with DILO SF6 System </a:t>
          </a:r>
          <a:endParaRPr lang="en-US" dirty="0"/>
        </a:p>
      </dgm:t>
    </dgm:pt>
    <dgm:pt modelId="{206046E8-9C02-493A-AF77-DFA9024F2100}" type="parTrans" cxnId="{743473C9-3280-46AC-92B4-8FE06FC63E32}">
      <dgm:prSet/>
      <dgm:spPr/>
      <dgm:t>
        <a:bodyPr/>
        <a:lstStyle/>
        <a:p>
          <a:endParaRPr lang="en-US"/>
        </a:p>
      </dgm:t>
    </dgm:pt>
    <dgm:pt modelId="{2EB080E3-AB50-4FF3-8BF1-796F17214CFC}" type="sibTrans" cxnId="{743473C9-3280-46AC-92B4-8FE06FC63E32}">
      <dgm:prSet/>
      <dgm:spPr/>
      <dgm:t>
        <a:bodyPr/>
        <a:lstStyle/>
        <a:p>
          <a:endParaRPr lang="en-US"/>
        </a:p>
      </dgm:t>
    </dgm:pt>
    <dgm:pt modelId="{428BF82F-011E-45E9-A015-5F815D402501}">
      <dgm:prSet phldrT="[Text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Beginning 2019</a:t>
          </a:r>
          <a:r>
            <a:rPr lang="en-US" dirty="0" smtClean="0"/>
            <a:t>: Construct Pad for </a:t>
          </a:r>
          <a:r>
            <a:rPr lang="en-US" dirty="0" err="1" smtClean="0"/>
            <a:t>Enge</a:t>
          </a:r>
          <a:r>
            <a:rPr lang="en-US" dirty="0" smtClean="0"/>
            <a:t> Spectrograph and Install Magnet</a:t>
          </a:r>
          <a:endParaRPr lang="en-US" dirty="0"/>
        </a:p>
      </dgm:t>
    </dgm:pt>
    <dgm:pt modelId="{DBFBDFE8-5466-4694-862C-5950DDA44006}" type="parTrans" cxnId="{D76A7185-F77F-4878-BB7E-40CDE8DE9AEE}">
      <dgm:prSet/>
      <dgm:spPr/>
      <dgm:t>
        <a:bodyPr/>
        <a:lstStyle/>
        <a:p>
          <a:endParaRPr lang="en-US"/>
        </a:p>
      </dgm:t>
    </dgm:pt>
    <dgm:pt modelId="{F7289186-FDAE-44BA-8163-22AF581AC40E}" type="sibTrans" cxnId="{D76A7185-F77F-4878-BB7E-40CDE8DE9AEE}">
      <dgm:prSet/>
      <dgm:spPr/>
      <dgm:t>
        <a:bodyPr/>
        <a:lstStyle/>
        <a:p>
          <a:endParaRPr lang="en-US"/>
        </a:p>
      </dgm:t>
    </dgm:pt>
    <dgm:pt modelId="{E109A4FA-E2E9-4DA6-A5A5-9A651B71EAF8}">
      <dgm:prSet phldrT="[Text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End of 2019</a:t>
          </a:r>
          <a:r>
            <a:rPr lang="en-US" dirty="0" smtClean="0"/>
            <a:t>: Upgrade and Replace FN Water Cooling System For ETR and WTR Also</a:t>
          </a:r>
          <a:endParaRPr lang="en-US" dirty="0"/>
        </a:p>
      </dgm:t>
    </dgm:pt>
    <dgm:pt modelId="{4234A352-4703-423A-9FEE-A88C23BAF997}" type="parTrans" cxnId="{C9FBCA2D-A516-447D-A5CB-D12F00F944C8}">
      <dgm:prSet/>
      <dgm:spPr/>
      <dgm:t>
        <a:bodyPr/>
        <a:lstStyle/>
        <a:p>
          <a:endParaRPr lang="en-US"/>
        </a:p>
      </dgm:t>
    </dgm:pt>
    <dgm:pt modelId="{61DE71A2-6287-4FE6-BCAE-67C4263D2D9E}" type="sibTrans" cxnId="{C9FBCA2D-A516-447D-A5CB-D12F00F944C8}">
      <dgm:prSet/>
      <dgm:spPr/>
      <dgm:t>
        <a:bodyPr/>
        <a:lstStyle/>
        <a:p>
          <a:endParaRPr lang="en-US"/>
        </a:p>
      </dgm:t>
    </dgm:pt>
    <dgm:pt modelId="{3809520A-7B47-4686-B5B7-610583048368}">
      <dgm:prSet/>
      <dgm:spPr/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Beginning of 2020</a:t>
          </a:r>
          <a:r>
            <a:rPr lang="en-US" dirty="0" smtClean="0"/>
            <a:t>: Upgrade of FN Beamline Systems. Upgrade and Replacement of ETR Beamline Systems</a:t>
          </a:r>
          <a:endParaRPr lang="en-US" dirty="0"/>
        </a:p>
      </dgm:t>
    </dgm:pt>
    <dgm:pt modelId="{9BC765F6-9F8A-42C0-BC2B-B200175FAE73}" type="parTrans" cxnId="{38EF3FC1-2B70-4542-BE0E-6D405FC2FB9C}">
      <dgm:prSet/>
      <dgm:spPr/>
      <dgm:t>
        <a:bodyPr/>
        <a:lstStyle/>
        <a:p>
          <a:endParaRPr lang="en-US"/>
        </a:p>
      </dgm:t>
    </dgm:pt>
    <dgm:pt modelId="{A609763A-025F-4459-A2D1-A8FCA788F06C}" type="sibTrans" cxnId="{38EF3FC1-2B70-4542-BE0E-6D405FC2FB9C}">
      <dgm:prSet/>
      <dgm:spPr/>
      <dgm:t>
        <a:bodyPr/>
        <a:lstStyle/>
        <a:p>
          <a:endParaRPr lang="en-US"/>
        </a:p>
      </dgm:t>
    </dgm:pt>
    <dgm:pt modelId="{76F01C13-0A39-477A-80D1-BE6F344D8BF2}">
      <dgm:prSet/>
      <dgm:spPr/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End of 2020</a:t>
          </a:r>
          <a:r>
            <a:rPr lang="en-US" dirty="0" smtClean="0"/>
            <a:t>: Upgrade of HE end of FN for AMS Offset Faraday Cups</a:t>
          </a:r>
          <a:endParaRPr lang="en-US" dirty="0"/>
        </a:p>
      </dgm:t>
    </dgm:pt>
    <dgm:pt modelId="{4BBF9A53-E32B-4583-8A81-A9175DF9ABDA}" type="parTrans" cxnId="{A577CF8F-99E9-470E-9326-B0809D0E06E2}">
      <dgm:prSet/>
      <dgm:spPr/>
      <dgm:t>
        <a:bodyPr/>
        <a:lstStyle/>
        <a:p>
          <a:endParaRPr lang="en-US"/>
        </a:p>
      </dgm:t>
    </dgm:pt>
    <dgm:pt modelId="{1BA695D2-0658-43A8-AA74-F7D62EECB94E}" type="sibTrans" cxnId="{A577CF8F-99E9-470E-9326-B0809D0E06E2}">
      <dgm:prSet/>
      <dgm:spPr/>
      <dgm:t>
        <a:bodyPr/>
        <a:lstStyle/>
        <a:p>
          <a:endParaRPr lang="en-US"/>
        </a:p>
      </dgm:t>
    </dgm:pt>
    <dgm:pt modelId="{2AE9BC9B-5987-4F36-9B64-EFA25E5BEA4B}">
      <dgm:prSet/>
      <dgm:spPr/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Beginning of 2021</a:t>
          </a:r>
          <a:r>
            <a:rPr lang="en-US" dirty="0" smtClean="0"/>
            <a:t>: Upgrade of Helium Ion Source and Installation of 2</a:t>
          </a:r>
          <a:r>
            <a:rPr lang="en-US" baseline="30000" dirty="0" smtClean="0"/>
            <a:t>nd</a:t>
          </a:r>
          <a:r>
            <a:rPr lang="en-US" dirty="0" smtClean="0"/>
            <a:t> MC-SNICS </a:t>
          </a:r>
          <a:endParaRPr lang="en-US" dirty="0"/>
        </a:p>
      </dgm:t>
    </dgm:pt>
    <dgm:pt modelId="{20AE286B-8898-4035-8F19-42F4947E486D}" type="parTrans" cxnId="{9E113E87-56C3-4B01-BD17-4F8EFA6305F9}">
      <dgm:prSet/>
      <dgm:spPr/>
      <dgm:t>
        <a:bodyPr/>
        <a:lstStyle/>
        <a:p>
          <a:endParaRPr lang="en-US"/>
        </a:p>
      </dgm:t>
    </dgm:pt>
    <dgm:pt modelId="{3841BE51-F221-4546-A990-D525C7120C47}" type="sibTrans" cxnId="{9E113E87-56C3-4B01-BD17-4F8EFA6305F9}">
      <dgm:prSet/>
      <dgm:spPr/>
      <dgm:t>
        <a:bodyPr/>
        <a:lstStyle/>
        <a:p>
          <a:endParaRPr lang="en-US"/>
        </a:p>
      </dgm:t>
    </dgm:pt>
    <dgm:pt modelId="{0ED36EAA-54B5-43D9-9302-BCEE21C1D972}">
      <dgm:prSet/>
      <dgm:spPr/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End of 2021 – Beginning of 2022</a:t>
          </a:r>
          <a:r>
            <a:rPr lang="en-US" dirty="0" smtClean="0"/>
            <a:t>: Catch Up On Everything That Didn’t Work</a:t>
          </a:r>
          <a:endParaRPr lang="en-US" dirty="0"/>
        </a:p>
      </dgm:t>
    </dgm:pt>
    <dgm:pt modelId="{3F2A3856-C911-494D-8053-29CA9C5E3412}" type="parTrans" cxnId="{878147ED-537D-4D60-B588-1F66F9E9DDE6}">
      <dgm:prSet/>
      <dgm:spPr/>
      <dgm:t>
        <a:bodyPr/>
        <a:lstStyle/>
        <a:p>
          <a:endParaRPr lang="en-US"/>
        </a:p>
      </dgm:t>
    </dgm:pt>
    <dgm:pt modelId="{65386016-4B5C-480C-8237-945506D6D4DA}" type="sibTrans" cxnId="{878147ED-537D-4D60-B588-1F66F9E9DDE6}">
      <dgm:prSet/>
      <dgm:spPr/>
      <dgm:t>
        <a:bodyPr/>
        <a:lstStyle/>
        <a:p>
          <a:endParaRPr lang="en-US"/>
        </a:p>
      </dgm:t>
    </dgm:pt>
    <dgm:pt modelId="{4CEF8B5E-2366-4C42-9A9F-73B0DF186B31}" type="pres">
      <dgm:prSet presAssocID="{8CA722C0-3E38-4B22-8CE7-D2065922D5DE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2C18426-58C5-42DA-9BA6-F98E154BDEE1}" type="pres">
      <dgm:prSet presAssocID="{A3A7AB39-8F88-4741-A36A-3712DA609DF6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AFBA61-3DFD-40CB-8147-A97FDCDFFE18}" type="pres">
      <dgm:prSet presAssocID="{2EB080E3-AB50-4FF3-8BF1-796F17214CFC}" presName="sibTrans" presStyleLbl="sibTrans2D1" presStyleIdx="0" presStyleCnt="6"/>
      <dgm:spPr/>
      <dgm:t>
        <a:bodyPr/>
        <a:lstStyle/>
        <a:p>
          <a:endParaRPr lang="en-US"/>
        </a:p>
      </dgm:t>
    </dgm:pt>
    <dgm:pt modelId="{89558779-92AC-4500-AB24-B6FAAA53ADF8}" type="pres">
      <dgm:prSet presAssocID="{2EB080E3-AB50-4FF3-8BF1-796F17214CFC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A45FB9D2-D1BA-4E35-870F-F4277A07FDF5}" type="pres">
      <dgm:prSet presAssocID="{428BF82F-011E-45E9-A015-5F815D402501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CA25F2-DD98-47EE-A99B-765C0B5BB232}" type="pres">
      <dgm:prSet presAssocID="{F7289186-FDAE-44BA-8163-22AF581AC40E}" presName="sibTrans" presStyleLbl="sibTrans2D1" presStyleIdx="1" presStyleCnt="6"/>
      <dgm:spPr/>
      <dgm:t>
        <a:bodyPr/>
        <a:lstStyle/>
        <a:p>
          <a:endParaRPr lang="en-US"/>
        </a:p>
      </dgm:t>
    </dgm:pt>
    <dgm:pt modelId="{8A9A9896-2FE3-44AC-858E-B246919B3265}" type="pres">
      <dgm:prSet presAssocID="{F7289186-FDAE-44BA-8163-22AF581AC40E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155297CB-2871-4519-BF11-F0B593929EB0}" type="pres">
      <dgm:prSet presAssocID="{E109A4FA-E2E9-4DA6-A5A5-9A651B71EAF8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436A3A-1448-4E57-AD33-B01289F894DE}" type="pres">
      <dgm:prSet presAssocID="{61DE71A2-6287-4FE6-BCAE-67C4263D2D9E}" presName="sibTrans" presStyleLbl="sibTrans2D1" presStyleIdx="2" presStyleCnt="6"/>
      <dgm:spPr/>
      <dgm:t>
        <a:bodyPr/>
        <a:lstStyle/>
        <a:p>
          <a:endParaRPr lang="en-US"/>
        </a:p>
      </dgm:t>
    </dgm:pt>
    <dgm:pt modelId="{663B897E-9808-44D0-8CB8-460EFA9669FE}" type="pres">
      <dgm:prSet presAssocID="{61DE71A2-6287-4FE6-BCAE-67C4263D2D9E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3901FC6A-7889-436C-8484-CB1FE2C2E639}" type="pres">
      <dgm:prSet presAssocID="{3809520A-7B47-4686-B5B7-610583048368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114294-A76F-42FF-943C-F3326C64B4B9}" type="pres">
      <dgm:prSet presAssocID="{A609763A-025F-4459-A2D1-A8FCA788F06C}" presName="sibTrans" presStyleLbl="sibTrans2D1" presStyleIdx="3" presStyleCnt="6"/>
      <dgm:spPr/>
      <dgm:t>
        <a:bodyPr/>
        <a:lstStyle/>
        <a:p>
          <a:endParaRPr lang="en-US"/>
        </a:p>
      </dgm:t>
    </dgm:pt>
    <dgm:pt modelId="{E875761E-D568-46BE-A44D-61275692B0FA}" type="pres">
      <dgm:prSet presAssocID="{A609763A-025F-4459-A2D1-A8FCA788F06C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CE658B85-FF2B-4C28-8952-5192D9E232D6}" type="pres">
      <dgm:prSet presAssocID="{76F01C13-0A39-477A-80D1-BE6F344D8BF2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087099-1E00-45B7-8EE0-731ACD986E11}" type="pres">
      <dgm:prSet presAssocID="{1BA695D2-0658-43A8-AA74-F7D62EECB94E}" presName="sibTrans" presStyleLbl="sibTrans2D1" presStyleIdx="4" presStyleCnt="6"/>
      <dgm:spPr/>
      <dgm:t>
        <a:bodyPr/>
        <a:lstStyle/>
        <a:p>
          <a:endParaRPr lang="en-US"/>
        </a:p>
      </dgm:t>
    </dgm:pt>
    <dgm:pt modelId="{10673048-4891-44CC-8C53-9D13B662613B}" type="pres">
      <dgm:prSet presAssocID="{1BA695D2-0658-43A8-AA74-F7D62EECB94E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E34C9B5B-1D63-485C-A78C-E4B8BE1786A6}" type="pres">
      <dgm:prSet presAssocID="{2AE9BC9B-5987-4F36-9B64-EFA25E5BEA4B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3C7373-E2B3-4278-A08B-D7F530C161DB}" type="pres">
      <dgm:prSet presAssocID="{3841BE51-F221-4546-A990-D525C7120C47}" presName="sibTrans" presStyleLbl="sibTrans2D1" presStyleIdx="5" presStyleCnt="6"/>
      <dgm:spPr/>
      <dgm:t>
        <a:bodyPr/>
        <a:lstStyle/>
        <a:p>
          <a:endParaRPr lang="en-US"/>
        </a:p>
      </dgm:t>
    </dgm:pt>
    <dgm:pt modelId="{3FD89113-85F6-44D2-8DEC-A745F568C218}" type="pres">
      <dgm:prSet presAssocID="{3841BE51-F221-4546-A990-D525C7120C47}" presName="connectorText" presStyleLbl="sibTrans2D1" presStyleIdx="5" presStyleCnt="6"/>
      <dgm:spPr/>
      <dgm:t>
        <a:bodyPr/>
        <a:lstStyle/>
        <a:p>
          <a:endParaRPr lang="en-US"/>
        </a:p>
      </dgm:t>
    </dgm:pt>
    <dgm:pt modelId="{381742BC-644C-4E4C-9F75-126792DCF1DD}" type="pres">
      <dgm:prSet presAssocID="{0ED36EAA-54B5-43D9-9302-BCEE21C1D972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2742AC2-68EA-4039-9D1A-14E116ECFD5E}" type="presOf" srcId="{2AE9BC9B-5987-4F36-9B64-EFA25E5BEA4B}" destId="{E34C9B5B-1D63-485C-A78C-E4B8BE1786A6}" srcOrd="0" destOrd="0" presId="urn:microsoft.com/office/officeart/2005/8/layout/process2"/>
    <dgm:cxn modelId="{878147ED-537D-4D60-B588-1F66F9E9DDE6}" srcId="{8CA722C0-3E38-4B22-8CE7-D2065922D5DE}" destId="{0ED36EAA-54B5-43D9-9302-BCEE21C1D972}" srcOrd="6" destOrd="0" parTransId="{3F2A3856-C911-494D-8053-29CA9C5E3412}" sibTransId="{65386016-4B5C-480C-8237-945506D6D4DA}"/>
    <dgm:cxn modelId="{7A40293F-6565-4EFB-8522-7AF1E373726F}" type="presOf" srcId="{F7289186-FDAE-44BA-8163-22AF581AC40E}" destId="{53CA25F2-DD98-47EE-A99B-765C0B5BB232}" srcOrd="0" destOrd="0" presId="urn:microsoft.com/office/officeart/2005/8/layout/process2"/>
    <dgm:cxn modelId="{86049748-DA16-431B-9334-4EA4578DE794}" type="presOf" srcId="{1BA695D2-0658-43A8-AA74-F7D62EECB94E}" destId="{F1087099-1E00-45B7-8EE0-731ACD986E11}" srcOrd="0" destOrd="0" presId="urn:microsoft.com/office/officeart/2005/8/layout/process2"/>
    <dgm:cxn modelId="{BE74894C-800A-4FB3-9AC8-9CBF5B64C8AB}" type="presOf" srcId="{1BA695D2-0658-43A8-AA74-F7D62EECB94E}" destId="{10673048-4891-44CC-8C53-9D13B662613B}" srcOrd="1" destOrd="0" presId="urn:microsoft.com/office/officeart/2005/8/layout/process2"/>
    <dgm:cxn modelId="{A577CF8F-99E9-470E-9326-B0809D0E06E2}" srcId="{8CA722C0-3E38-4B22-8CE7-D2065922D5DE}" destId="{76F01C13-0A39-477A-80D1-BE6F344D8BF2}" srcOrd="4" destOrd="0" parTransId="{4BBF9A53-E32B-4583-8A81-A9175DF9ABDA}" sibTransId="{1BA695D2-0658-43A8-AA74-F7D62EECB94E}"/>
    <dgm:cxn modelId="{F7FA8C4E-41DE-40D5-B048-6FAFB852D755}" type="presOf" srcId="{3809520A-7B47-4686-B5B7-610583048368}" destId="{3901FC6A-7889-436C-8484-CB1FE2C2E639}" srcOrd="0" destOrd="0" presId="urn:microsoft.com/office/officeart/2005/8/layout/process2"/>
    <dgm:cxn modelId="{9E113E87-56C3-4B01-BD17-4F8EFA6305F9}" srcId="{8CA722C0-3E38-4B22-8CE7-D2065922D5DE}" destId="{2AE9BC9B-5987-4F36-9B64-EFA25E5BEA4B}" srcOrd="5" destOrd="0" parTransId="{20AE286B-8898-4035-8F19-42F4947E486D}" sibTransId="{3841BE51-F221-4546-A990-D525C7120C47}"/>
    <dgm:cxn modelId="{BD293596-80B4-4499-9495-FB58AED056A8}" type="presOf" srcId="{76F01C13-0A39-477A-80D1-BE6F344D8BF2}" destId="{CE658B85-FF2B-4C28-8952-5192D9E232D6}" srcOrd="0" destOrd="0" presId="urn:microsoft.com/office/officeart/2005/8/layout/process2"/>
    <dgm:cxn modelId="{E30AE801-97F0-4D0E-84D6-E6741A0B5D5A}" type="presOf" srcId="{61DE71A2-6287-4FE6-BCAE-67C4263D2D9E}" destId="{663B897E-9808-44D0-8CB8-460EFA9669FE}" srcOrd="1" destOrd="0" presId="urn:microsoft.com/office/officeart/2005/8/layout/process2"/>
    <dgm:cxn modelId="{E7D4F1C6-611B-424A-B6CA-F4A375DB4693}" type="presOf" srcId="{2EB080E3-AB50-4FF3-8BF1-796F17214CFC}" destId="{89558779-92AC-4500-AB24-B6FAAA53ADF8}" srcOrd="1" destOrd="0" presId="urn:microsoft.com/office/officeart/2005/8/layout/process2"/>
    <dgm:cxn modelId="{D76A7185-F77F-4878-BB7E-40CDE8DE9AEE}" srcId="{8CA722C0-3E38-4B22-8CE7-D2065922D5DE}" destId="{428BF82F-011E-45E9-A015-5F815D402501}" srcOrd="1" destOrd="0" parTransId="{DBFBDFE8-5466-4694-862C-5950DDA44006}" sibTransId="{F7289186-FDAE-44BA-8163-22AF581AC40E}"/>
    <dgm:cxn modelId="{743473C9-3280-46AC-92B4-8FE06FC63E32}" srcId="{8CA722C0-3E38-4B22-8CE7-D2065922D5DE}" destId="{A3A7AB39-8F88-4741-A36A-3712DA609DF6}" srcOrd="0" destOrd="0" parTransId="{206046E8-9C02-493A-AF77-DFA9024F2100}" sibTransId="{2EB080E3-AB50-4FF3-8BF1-796F17214CFC}"/>
    <dgm:cxn modelId="{37F8DB66-DC8E-46CF-8156-CC59CAAA6675}" type="presOf" srcId="{F7289186-FDAE-44BA-8163-22AF581AC40E}" destId="{8A9A9896-2FE3-44AC-858E-B246919B3265}" srcOrd="1" destOrd="0" presId="urn:microsoft.com/office/officeart/2005/8/layout/process2"/>
    <dgm:cxn modelId="{BC2F6F35-7F81-434A-A28F-280E3A0C9EAA}" type="presOf" srcId="{3841BE51-F221-4546-A990-D525C7120C47}" destId="{3FD89113-85F6-44D2-8DEC-A745F568C218}" srcOrd="1" destOrd="0" presId="urn:microsoft.com/office/officeart/2005/8/layout/process2"/>
    <dgm:cxn modelId="{C98E609E-EAD9-4C1A-87C7-329FE9ACD224}" type="presOf" srcId="{2EB080E3-AB50-4FF3-8BF1-796F17214CFC}" destId="{F2AFBA61-3DFD-40CB-8147-A97FDCDFFE18}" srcOrd="0" destOrd="0" presId="urn:microsoft.com/office/officeart/2005/8/layout/process2"/>
    <dgm:cxn modelId="{E0742DF4-B734-4B42-8AA3-2A6F715B5A3D}" type="presOf" srcId="{0ED36EAA-54B5-43D9-9302-BCEE21C1D972}" destId="{381742BC-644C-4E4C-9F75-126792DCF1DD}" srcOrd="0" destOrd="0" presId="urn:microsoft.com/office/officeart/2005/8/layout/process2"/>
    <dgm:cxn modelId="{C62CF14C-51FD-4131-A89D-23D838DF3D85}" type="presOf" srcId="{A609763A-025F-4459-A2D1-A8FCA788F06C}" destId="{7A114294-A76F-42FF-943C-F3326C64B4B9}" srcOrd="0" destOrd="0" presId="urn:microsoft.com/office/officeart/2005/8/layout/process2"/>
    <dgm:cxn modelId="{C5AE50D2-F2AD-4342-9CA1-CCFAFB2C541D}" type="presOf" srcId="{8CA722C0-3E38-4B22-8CE7-D2065922D5DE}" destId="{4CEF8B5E-2366-4C42-9A9F-73B0DF186B31}" srcOrd="0" destOrd="0" presId="urn:microsoft.com/office/officeart/2005/8/layout/process2"/>
    <dgm:cxn modelId="{38EF3FC1-2B70-4542-BE0E-6D405FC2FB9C}" srcId="{8CA722C0-3E38-4B22-8CE7-D2065922D5DE}" destId="{3809520A-7B47-4686-B5B7-610583048368}" srcOrd="3" destOrd="0" parTransId="{9BC765F6-9F8A-42C0-BC2B-B200175FAE73}" sibTransId="{A609763A-025F-4459-A2D1-A8FCA788F06C}"/>
    <dgm:cxn modelId="{36DB612C-3CFF-4B94-9696-5713D66AB1F3}" type="presOf" srcId="{3841BE51-F221-4546-A990-D525C7120C47}" destId="{523C7373-E2B3-4278-A08B-D7F530C161DB}" srcOrd="0" destOrd="0" presId="urn:microsoft.com/office/officeart/2005/8/layout/process2"/>
    <dgm:cxn modelId="{C9FBCA2D-A516-447D-A5CB-D12F00F944C8}" srcId="{8CA722C0-3E38-4B22-8CE7-D2065922D5DE}" destId="{E109A4FA-E2E9-4DA6-A5A5-9A651B71EAF8}" srcOrd="2" destOrd="0" parTransId="{4234A352-4703-423A-9FEE-A88C23BAF997}" sibTransId="{61DE71A2-6287-4FE6-BCAE-67C4263D2D9E}"/>
    <dgm:cxn modelId="{F8630C34-F53A-4D53-9662-CC7CAB1EAFA7}" type="presOf" srcId="{61DE71A2-6287-4FE6-BCAE-67C4263D2D9E}" destId="{F5436A3A-1448-4E57-AD33-B01289F894DE}" srcOrd="0" destOrd="0" presId="urn:microsoft.com/office/officeart/2005/8/layout/process2"/>
    <dgm:cxn modelId="{6EE785C3-F7A5-43AA-B98E-698743837D50}" type="presOf" srcId="{E109A4FA-E2E9-4DA6-A5A5-9A651B71EAF8}" destId="{155297CB-2871-4519-BF11-F0B593929EB0}" srcOrd="0" destOrd="0" presId="urn:microsoft.com/office/officeart/2005/8/layout/process2"/>
    <dgm:cxn modelId="{E6A7F8C6-639A-463D-94A2-BBF2F914D915}" type="presOf" srcId="{A609763A-025F-4459-A2D1-A8FCA788F06C}" destId="{E875761E-D568-46BE-A44D-61275692B0FA}" srcOrd="1" destOrd="0" presId="urn:microsoft.com/office/officeart/2005/8/layout/process2"/>
    <dgm:cxn modelId="{93BB7098-CBA7-4AC2-B234-04957925A58A}" type="presOf" srcId="{428BF82F-011E-45E9-A015-5F815D402501}" destId="{A45FB9D2-D1BA-4E35-870F-F4277A07FDF5}" srcOrd="0" destOrd="0" presId="urn:microsoft.com/office/officeart/2005/8/layout/process2"/>
    <dgm:cxn modelId="{26BF70D6-B46F-47C0-BD87-1B2D537952D8}" type="presOf" srcId="{A3A7AB39-8F88-4741-A36A-3712DA609DF6}" destId="{F2C18426-58C5-42DA-9BA6-F98E154BDEE1}" srcOrd="0" destOrd="0" presId="urn:microsoft.com/office/officeart/2005/8/layout/process2"/>
    <dgm:cxn modelId="{4300FE41-3AA4-42D4-8BD8-E16B011D841D}" type="presParOf" srcId="{4CEF8B5E-2366-4C42-9A9F-73B0DF186B31}" destId="{F2C18426-58C5-42DA-9BA6-F98E154BDEE1}" srcOrd="0" destOrd="0" presId="urn:microsoft.com/office/officeart/2005/8/layout/process2"/>
    <dgm:cxn modelId="{B25CF73C-0763-47ED-A72B-97F988C19DCB}" type="presParOf" srcId="{4CEF8B5E-2366-4C42-9A9F-73B0DF186B31}" destId="{F2AFBA61-3DFD-40CB-8147-A97FDCDFFE18}" srcOrd="1" destOrd="0" presId="urn:microsoft.com/office/officeart/2005/8/layout/process2"/>
    <dgm:cxn modelId="{09965077-8768-4391-83FF-1D1A00839558}" type="presParOf" srcId="{F2AFBA61-3DFD-40CB-8147-A97FDCDFFE18}" destId="{89558779-92AC-4500-AB24-B6FAAA53ADF8}" srcOrd="0" destOrd="0" presId="urn:microsoft.com/office/officeart/2005/8/layout/process2"/>
    <dgm:cxn modelId="{0E4AC042-FCCE-485E-BA44-9DF5A4D4C41F}" type="presParOf" srcId="{4CEF8B5E-2366-4C42-9A9F-73B0DF186B31}" destId="{A45FB9D2-D1BA-4E35-870F-F4277A07FDF5}" srcOrd="2" destOrd="0" presId="urn:microsoft.com/office/officeart/2005/8/layout/process2"/>
    <dgm:cxn modelId="{F6BA8B98-251A-4F12-9BD2-968885ADE6BA}" type="presParOf" srcId="{4CEF8B5E-2366-4C42-9A9F-73B0DF186B31}" destId="{53CA25F2-DD98-47EE-A99B-765C0B5BB232}" srcOrd="3" destOrd="0" presId="urn:microsoft.com/office/officeart/2005/8/layout/process2"/>
    <dgm:cxn modelId="{4FCA779A-722E-44AB-8F9C-77FA4FAEB53E}" type="presParOf" srcId="{53CA25F2-DD98-47EE-A99B-765C0B5BB232}" destId="{8A9A9896-2FE3-44AC-858E-B246919B3265}" srcOrd="0" destOrd="0" presId="urn:microsoft.com/office/officeart/2005/8/layout/process2"/>
    <dgm:cxn modelId="{09588EED-07F6-4A74-80D3-116CC0E476A4}" type="presParOf" srcId="{4CEF8B5E-2366-4C42-9A9F-73B0DF186B31}" destId="{155297CB-2871-4519-BF11-F0B593929EB0}" srcOrd="4" destOrd="0" presId="urn:microsoft.com/office/officeart/2005/8/layout/process2"/>
    <dgm:cxn modelId="{E735315C-12FB-415B-A8A7-814AE4260D09}" type="presParOf" srcId="{4CEF8B5E-2366-4C42-9A9F-73B0DF186B31}" destId="{F5436A3A-1448-4E57-AD33-B01289F894DE}" srcOrd="5" destOrd="0" presId="urn:microsoft.com/office/officeart/2005/8/layout/process2"/>
    <dgm:cxn modelId="{8E49FC55-E9C6-49BA-999D-08FEBC207D4E}" type="presParOf" srcId="{F5436A3A-1448-4E57-AD33-B01289F894DE}" destId="{663B897E-9808-44D0-8CB8-460EFA9669FE}" srcOrd="0" destOrd="0" presId="urn:microsoft.com/office/officeart/2005/8/layout/process2"/>
    <dgm:cxn modelId="{1C94F844-CB26-4070-A7D6-7A266D973D4C}" type="presParOf" srcId="{4CEF8B5E-2366-4C42-9A9F-73B0DF186B31}" destId="{3901FC6A-7889-436C-8484-CB1FE2C2E639}" srcOrd="6" destOrd="0" presId="urn:microsoft.com/office/officeart/2005/8/layout/process2"/>
    <dgm:cxn modelId="{9FC1C84D-35C0-4686-9C1E-421D67381712}" type="presParOf" srcId="{4CEF8B5E-2366-4C42-9A9F-73B0DF186B31}" destId="{7A114294-A76F-42FF-943C-F3326C64B4B9}" srcOrd="7" destOrd="0" presId="urn:microsoft.com/office/officeart/2005/8/layout/process2"/>
    <dgm:cxn modelId="{FC324EE1-5F08-4677-8A09-14382E0B3F49}" type="presParOf" srcId="{7A114294-A76F-42FF-943C-F3326C64B4B9}" destId="{E875761E-D568-46BE-A44D-61275692B0FA}" srcOrd="0" destOrd="0" presId="urn:microsoft.com/office/officeart/2005/8/layout/process2"/>
    <dgm:cxn modelId="{09A99735-00B0-4169-B255-96EB5C4B73AB}" type="presParOf" srcId="{4CEF8B5E-2366-4C42-9A9F-73B0DF186B31}" destId="{CE658B85-FF2B-4C28-8952-5192D9E232D6}" srcOrd="8" destOrd="0" presId="urn:microsoft.com/office/officeart/2005/8/layout/process2"/>
    <dgm:cxn modelId="{6B3D097A-0E72-4280-AF95-CC3A1E7A857A}" type="presParOf" srcId="{4CEF8B5E-2366-4C42-9A9F-73B0DF186B31}" destId="{F1087099-1E00-45B7-8EE0-731ACD986E11}" srcOrd="9" destOrd="0" presId="urn:microsoft.com/office/officeart/2005/8/layout/process2"/>
    <dgm:cxn modelId="{98C6B8DA-9FB5-4798-AF78-5390948B12C0}" type="presParOf" srcId="{F1087099-1E00-45B7-8EE0-731ACD986E11}" destId="{10673048-4891-44CC-8C53-9D13B662613B}" srcOrd="0" destOrd="0" presId="urn:microsoft.com/office/officeart/2005/8/layout/process2"/>
    <dgm:cxn modelId="{72C502E7-6C4F-4D37-9F9C-0C81F4B43D07}" type="presParOf" srcId="{4CEF8B5E-2366-4C42-9A9F-73B0DF186B31}" destId="{E34C9B5B-1D63-485C-A78C-E4B8BE1786A6}" srcOrd="10" destOrd="0" presId="urn:microsoft.com/office/officeart/2005/8/layout/process2"/>
    <dgm:cxn modelId="{46A36B3A-4B97-4C69-B100-085F8755C49E}" type="presParOf" srcId="{4CEF8B5E-2366-4C42-9A9F-73B0DF186B31}" destId="{523C7373-E2B3-4278-A08B-D7F530C161DB}" srcOrd="11" destOrd="0" presId="urn:microsoft.com/office/officeart/2005/8/layout/process2"/>
    <dgm:cxn modelId="{A4D46562-12FB-4D06-8F42-052F30149ECE}" type="presParOf" srcId="{523C7373-E2B3-4278-A08B-D7F530C161DB}" destId="{3FD89113-85F6-44D2-8DEC-A745F568C218}" srcOrd="0" destOrd="0" presId="urn:microsoft.com/office/officeart/2005/8/layout/process2"/>
    <dgm:cxn modelId="{7771FE1F-E941-4EED-BD4F-5D10555A2CE2}" type="presParOf" srcId="{4CEF8B5E-2366-4C42-9A9F-73B0DF186B31}" destId="{381742BC-644C-4E4C-9F75-126792DCF1DD}" srcOrd="1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C18426-58C5-42DA-9BA6-F98E154BDEE1}">
      <dsp:nvSpPr>
        <dsp:cNvPr id="0" name=""/>
        <dsp:cNvSpPr/>
      </dsp:nvSpPr>
      <dsp:spPr>
        <a:xfrm>
          <a:off x="90125" y="606"/>
          <a:ext cx="1909497" cy="4967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>
              <a:solidFill>
                <a:schemeClr val="tx1"/>
              </a:solidFill>
            </a:rPr>
            <a:t>End 2018</a:t>
          </a:r>
          <a:r>
            <a:rPr lang="en-US" sz="900" kern="1200" dirty="0" smtClean="0"/>
            <a:t>: Remove and Replace Gas Handling System with DILO SF6 System </a:t>
          </a:r>
          <a:endParaRPr lang="en-US" sz="900" kern="1200" dirty="0"/>
        </a:p>
      </dsp:txBody>
      <dsp:txXfrm>
        <a:off x="104675" y="15156"/>
        <a:ext cx="1880397" cy="467660"/>
      </dsp:txXfrm>
    </dsp:sp>
    <dsp:sp modelId="{F2AFBA61-3DFD-40CB-8147-A97FDCDFFE18}">
      <dsp:nvSpPr>
        <dsp:cNvPr id="0" name=""/>
        <dsp:cNvSpPr/>
      </dsp:nvSpPr>
      <dsp:spPr>
        <a:xfrm rot="5400000">
          <a:off x="951731" y="509785"/>
          <a:ext cx="186285" cy="2235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 rot="-5400000">
        <a:off x="977811" y="528414"/>
        <a:ext cx="134126" cy="130400"/>
      </dsp:txXfrm>
    </dsp:sp>
    <dsp:sp modelId="{A45FB9D2-D1BA-4E35-870F-F4277A07FDF5}">
      <dsp:nvSpPr>
        <dsp:cNvPr id="0" name=""/>
        <dsp:cNvSpPr/>
      </dsp:nvSpPr>
      <dsp:spPr>
        <a:xfrm>
          <a:off x="90125" y="745746"/>
          <a:ext cx="1909497" cy="4967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>
              <a:solidFill>
                <a:schemeClr val="tx1"/>
              </a:solidFill>
            </a:rPr>
            <a:t>Beginning 2019</a:t>
          </a:r>
          <a:r>
            <a:rPr lang="en-US" sz="900" kern="1200" dirty="0" smtClean="0"/>
            <a:t>: Construct Pad for </a:t>
          </a:r>
          <a:r>
            <a:rPr lang="en-US" sz="900" kern="1200" dirty="0" err="1" smtClean="0"/>
            <a:t>Enge</a:t>
          </a:r>
          <a:r>
            <a:rPr lang="en-US" sz="900" kern="1200" dirty="0" smtClean="0"/>
            <a:t> Spectrograph and Install Magnet</a:t>
          </a:r>
          <a:endParaRPr lang="en-US" sz="900" kern="1200" dirty="0"/>
        </a:p>
      </dsp:txBody>
      <dsp:txXfrm>
        <a:off x="104675" y="760296"/>
        <a:ext cx="1880397" cy="467660"/>
      </dsp:txXfrm>
    </dsp:sp>
    <dsp:sp modelId="{53CA25F2-DD98-47EE-A99B-765C0B5BB232}">
      <dsp:nvSpPr>
        <dsp:cNvPr id="0" name=""/>
        <dsp:cNvSpPr/>
      </dsp:nvSpPr>
      <dsp:spPr>
        <a:xfrm rot="5400000">
          <a:off x="951731" y="1254926"/>
          <a:ext cx="186285" cy="2235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 rot="-5400000">
        <a:off x="977811" y="1273555"/>
        <a:ext cx="134126" cy="130400"/>
      </dsp:txXfrm>
    </dsp:sp>
    <dsp:sp modelId="{155297CB-2871-4519-BF11-F0B593929EB0}">
      <dsp:nvSpPr>
        <dsp:cNvPr id="0" name=""/>
        <dsp:cNvSpPr/>
      </dsp:nvSpPr>
      <dsp:spPr>
        <a:xfrm>
          <a:off x="90125" y="1490887"/>
          <a:ext cx="1909497" cy="4967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>
              <a:solidFill>
                <a:schemeClr val="tx1"/>
              </a:solidFill>
            </a:rPr>
            <a:t>End of 2019</a:t>
          </a:r>
          <a:r>
            <a:rPr lang="en-US" sz="900" kern="1200" dirty="0" smtClean="0"/>
            <a:t>: Upgrade and Replace FN Water Cooling System For ETR and WTR Also</a:t>
          </a:r>
          <a:endParaRPr lang="en-US" sz="900" kern="1200" dirty="0"/>
        </a:p>
      </dsp:txBody>
      <dsp:txXfrm>
        <a:off x="104675" y="1505437"/>
        <a:ext cx="1880397" cy="467660"/>
      </dsp:txXfrm>
    </dsp:sp>
    <dsp:sp modelId="{F5436A3A-1448-4E57-AD33-B01289F894DE}">
      <dsp:nvSpPr>
        <dsp:cNvPr id="0" name=""/>
        <dsp:cNvSpPr/>
      </dsp:nvSpPr>
      <dsp:spPr>
        <a:xfrm rot="5400000">
          <a:off x="951731" y="2000066"/>
          <a:ext cx="186285" cy="2235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 rot="-5400000">
        <a:off x="977811" y="2018695"/>
        <a:ext cx="134126" cy="130400"/>
      </dsp:txXfrm>
    </dsp:sp>
    <dsp:sp modelId="{3901FC6A-7889-436C-8484-CB1FE2C2E639}">
      <dsp:nvSpPr>
        <dsp:cNvPr id="0" name=""/>
        <dsp:cNvSpPr/>
      </dsp:nvSpPr>
      <dsp:spPr>
        <a:xfrm>
          <a:off x="90125" y="2236027"/>
          <a:ext cx="1909497" cy="4967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>
              <a:solidFill>
                <a:schemeClr val="tx1"/>
              </a:solidFill>
            </a:rPr>
            <a:t>Beginning of 2020</a:t>
          </a:r>
          <a:r>
            <a:rPr lang="en-US" sz="900" kern="1200" dirty="0" smtClean="0"/>
            <a:t>: Upgrade of FN Beamline Systems. Upgrade and Replacement of ETR Beamline Systems</a:t>
          </a:r>
          <a:endParaRPr lang="en-US" sz="900" kern="1200" dirty="0"/>
        </a:p>
      </dsp:txBody>
      <dsp:txXfrm>
        <a:off x="104675" y="2250577"/>
        <a:ext cx="1880397" cy="467660"/>
      </dsp:txXfrm>
    </dsp:sp>
    <dsp:sp modelId="{7A114294-A76F-42FF-943C-F3326C64B4B9}">
      <dsp:nvSpPr>
        <dsp:cNvPr id="0" name=""/>
        <dsp:cNvSpPr/>
      </dsp:nvSpPr>
      <dsp:spPr>
        <a:xfrm rot="5400000">
          <a:off x="951731" y="2745206"/>
          <a:ext cx="186285" cy="2235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 rot="-5400000">
        <a:off x="977811" y="2763835"/>
        <a:ext cx="134126" cy="130400"/>
      </dsp:txXfrm>
    </dsp:sp>
    <dsp:sp modelId="{CE658B85-FF2B-4C28-8952-5192D9E232D6}">
      <dsp:nvSpPr>
        <dsp:cNvPr id="0" name=""/>
        <dsp:cNvSpPr/>
      </dsp:nvSpPr>
      <dsp:spPr>
        <a:xfrm>
          <a:off x="90125" y="2981167"/>
          <a:ext cx="1909497" cy="4967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>
              <a:solidFill>
                <a:schemeClr val="tx1"/>
              </a:solidFill>
            </a:rPr>
            <a:t>End of 2020</a:t>
          </a:r>
          <a:r>
            <a:rPr lang="en-US" sz="900" kern="1200" dirty="0" smtClean="0"/>
            <a:t>: Upgrade of HE end of FN for AMS Offset Faraday Cups</a:t>
          </a:r>
          <a:endParaRPr lang="en-US" sz="900" kern="1200" dirty="0"/>
        </a:p>
      </dsp:txBody>
      <dsp:txXfrm>
        <a:off x="104675" y="2995717"/>
        <a:ext cx="1880397" cy="467660"/>
      </dsp:txXfrm>
    </dsp:sp>
    <dsp:sp modelId="{F1087099-1E00-45B7-8EE0-731ACD986E11}">
      <dsp:nvSpPr>
        <dsp:cNvPr id="0" name=""/>
        <dsp:cNvSpPr/>
      </dsp:nvSpPr>
      <dsp:spPr>
        <a:xfrm rot="5400000">
          <a:off x="951731" y="3490346"/>
          <a:ext cx="186285" cy="2235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 rot="-5400000">
        <a:off x="977811" y="3508975"/>
        <a:ext cx="134126" cy="130400"/>
      </dsp:txXfrm>
    </dsp:sp>
    <dsp:sp modelId="{E34C9B5B-1D63-485C-A78C-E4B8BE1786A6}">
      <dsp:nvSpPr>
        <dsp:cNvPr id="0" name=""/>
        <dsp:cNvSpPr/>
      </dsp:nvSpPr>
      <dsp:spPr>
        <a:xfrm>
          <a:off x="90125" y="3726307"/>
          <a:ext cx="1909497" cy="4967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>
              <a:solidFill>
                <a:schemeClr val="tx1"/>
              </a:solidFill>
            </a:rPr>
            <a:t>Beginning of 2021</a:t>
          </a:r>
          <a:r>
            <a:rPr lang="en-US" sz="900" kern="1200" dirty="0" smtClean="0"/>
            <a:t>: Upgrade of Helium Ion Source and Installation of 2</a:t>
          </a:r>
          <a:r>
            <a:rPr lang="en-US" sz="900" kern="1200" baseline="30000" dirty="0" smtClean="0"/>
            <a:t>nd</a:t>
          </a:r>
          <a:r>
            <a:rPr lang="en-US" sz="900" kern="1200" dirty="0" smtClean="0"/>
            <a:t> MC-SNICS </a:t>
          </a:r>
          <a:endParaRPr lang="en-US" sz="900" kern="1200" dirty="0"/>
        </a:p>
      </dsp:txBody>
      <dsp:txXfrm>
        <a:off x="104675" y="3740857"/>
        <a:ext cx="1880397" cy="467660"/>
      </dsp:txXfrm>
    </dsp:sp>
    <dsp:sp modelId="{523C7373-E2B3-4278-A08B-D7F530C161DB}">
      <dsp:nvSpPr>
        <dsp:cNvPr id="0" name=""/>
        <dsp:cNvSpPr/>
      </dsp:nvSpPr>
      <dsp:spPr>
        <a:xfrm rot="5400000">
          <a:off x="951731" y="4235487"/>
          <a:ext cx="186285" cy="22354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/>
        </a:p>
      </dsp:txBody>
      <dsp:txXfrm rot="-5400000">
        <a:off x="977811" y="4254116"/>
        <a:ext cx="134126" cy="130400"/>
      </dsp:txXfrm>
    </dsp:sp>
    <dsp:sp modelId="{381742BC-644C-4E4C-9F75-126792DCF1DD}">
      <dsp:nvSpPr>
        <dsp:cNvPr id="0" name=""/>
        <dsp:cNvSpPr/>
      </dsp:nvSpPr>
      <dsp:spPr>
        <a:xfrm>
          <a:off x="90125" y="4471448"/>
          <a:ext cx="1909497" cy="4967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 smtClean="0">
              <a:solidFill>
                <a:schemeClr val="tx1"/>
              </a:solidFill>
            </a:rPr>
            <a:t>End of 2021 – Beginning of 2022</a:t>
          </a:r>
          <a:r>
            <a:rPr lang="en-US" sz="900" kern="1200" dirty="0" smtClean="0"/>
            <a:t>: Catch Up On Everything That Didn’t Work</a:t>
          </a:r>
          <a:endParaRPr lang="en-US" sz="900" kern="1200" dirty="0"/>
        </a:p>
      </dsp:txBody>
      <dsp:txXfrm>
        <a:off x="104675" y="4485998"/>
        <a:ext cx="1880397" cy="4676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B09B58-7D38-402D-9139-D3968ADBB681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5D93F9-E212-4C2F-B2FA-0FBF14F261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537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3A5D9B-5FFF-40F2-8F5F-ECD84A83B3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8913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34647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Shape 17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0323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park et al paper for optical model parameters PRC59</a:t>
            </a:r>
            <a:endParaRPr/>
          </a:p>
        </p:txBody>
      </p:sp>
      <p:sp>
        <p:nvSpPr>
          <p:cNvPr id="193" name="Shape 19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5038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gi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gi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0414E-567F-4AAC-A4F6-F3362B218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950720" y="3886200"/>
            <a:ext cx="5669280" cy="0"/>
          </a:xfrm>
          <a:prstGeom prst="line">
            <a:avLst/>
          </a:prstGeom>
          <a:ln w="38100">
            <a:solidFill>
              <a:srgbClr val="EB82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H="1">
            <a:off x="2514600" y="3962400"/>
            <a:ext cx="4648200" cy="0"/>
          </a:xfrm>
          <a:prstGeom prst="line">
            <a:avLst/>
          </a:prstGeom>
          <a:ln w="38100">
            <a:solidFill>
              <a:srgbClr val="EB82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http://isnap.nd.edu/graphics/isnaplogo_l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1150" y="0"/>
            <a:ext cx="2863850" cy="120009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032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05375" y="6329363"/>
            <a:ext cx="76835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/>
                </a:solidFill>
              </a:rPr>
              <a:t>2/11/14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NSF Site Visit - February 11,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6F34F814-88AA-4293-8F72-713441E0E66C}" type="slidenum">
              <a:rPr lang="en-US" smtClean="0">
                <a:solidFill>
                  <a:prstClr val="black"/>
                </a:solidFill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00009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05375" y="6329363"/>
            <a:ext cx="76835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/>
                </a:solidFill>
              </a:rPr>
              <a:t>2/11/14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NSF Site Visit - February 11, 2014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D382AD54-5100-494C-9D94-5FACCDA13951}" type="slidenum">
              <a:rPr lang="en-US" smtClean="0">
                <a:solidFill>
                  <a:prstClr val="black"/>
                </a:solidFill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2402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905375" y="6329363"/>
            <a:ext cx="76835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/>
                </a:solidFill>
              </a:rPr>
              <a:t>2/11/14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NSF Site Visit - February 11, 2014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37100444-4E5A-4EB1-9793-7DE1907AA1CE}" type="slidenum">
              <a:rPr lang="en-US" smtClean="0">
                <a:solidFill>
                  <a:prstClr val="black"/>
                </a:solidFill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30050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905375" y="6329363"/>
            <a:ext cx="76835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/>
                </a:solidFill>
              </a:rPr>
              <a:t>2/11/14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NSF Site Visit - February 11, 2014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2878A9F8-EB17-4F50-8621-B49A30E2F9B4}" type="slidenum">
              <a:rPr lang="en-US" smtClean="0">
                <a:solidFill>
                  <a:prstClr val="black"/>
                </a:solidFill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85631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905375" y="6329363"/>
            <a:ext cx="76835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/>
                </a:solidFill>
              </a:rPr>
              <a:t>2/11/14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NSF Site Visit - February 11, 2014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04D6EBB4-BC02-418B-814F-976CAC6899DE}" type="slidenum">
              <a:rPr lang="en-US" smtClean="0">
                <a:solidFill>
                  <a:prstClr val="black"/>
                </a:solidFill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48254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05375" y="6329363"/>
            <a:ext cx="76835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/>
                </a:solidFill>
              </a:rPr>
              <a:t>2/11/14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NSF Site Visit - February 11, 2014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A3CAFCBE-16F3-410C-A286-58E11B583BA0}" type="slidenum">
              <a:rPr lang="en-US" smtClean="0">
                <a:solidFill>
                  <a:prstClr val="black"/>
                </a:solidFill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540073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905375" y="6329363"/>
            <a:ext cx="76835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/>
                </a:solidFill>
              </a:rPr>
              <a:t>2/11/14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NSF Site Visit - February 11, 2014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1BC9A864-6EB2-4071-BC59-B1163F25A970}" type="slidenum">
              <a:rPr lang="en-US" smtClean="0">
                <a:solidFill>
                  <a:prstClr val="black"/>
                </a:solidFill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770207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05375" y="6329363"/>
            <a:ext cx="76835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/>
                </a:solidFill>
              </a:rPr>
              <a:t>2/11/14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NSF Site Visit - February 11,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CF62695-EB04-45D8-B305-8FE06CF4CB8F}" type="slidenum">
              <a:rPr lang="en-US" smtClean="0">
                <a:solidFill>
                  <a:prstClr val="black"/>
                </a:solidFill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53947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05375" y="6329363"/>
            <a:ext cx="76835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/>
                </a:solidFill>
              </a:rPr>
              <a:t>2/11/14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NSF Site Visit - February 11,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586160C-5C3A-4A2C-B7A8-72A173BDAD78}" type="slidenum">
              <a:rPr lang="en-US" smtClean="0">
                <a:solidFill>
                  <a:prstClr val="black"/>
                </a:solidFill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353037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1669F-A5FB-4063-9B43-C638365E53FD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D4187-7EE9-442C-AA98-B752457E2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941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4800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Some title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1219200" y="1219200"/>
            <a:ext cx="7696200" cy="45259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2" descr="http://isnap.nd.edu/graphics/isnaplogo_l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1150" y="0"/>
            <a:ext cx="2863850" cy="120009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7703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1669F-A5FB-4063-9B43-C638365E53FD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D4187-7EE9-442C-AA98-B752457E2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175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1669F-A5FB-4063-9B43-C638365E53FD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D4187-7EE9-442C-AA98-B752457E2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7713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1669F-A5FB-4063-9B43-C638365E53FD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D4187-7EE9-442C-AA98-B752457E2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3211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1669F-A5FB-4063-9B43-C638365E53FD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D4187-7EE9-442C-AA98-B752457E2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7002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1669F-A5FB-4063-9B43-C638365E53FD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D4187-7EE9-442C-AA98-B752457E2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1156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1669F-A5FB-4063-9B43-C638365E53FD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D4187-7EE9-442C-AA98-B752457E2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0755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1669F-A5FB-4063-9B43-C638365E53FD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D4187-7EE9-442C-AA98-B752457E2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24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1669F-A5FB-4063-9B43-C638365E53FD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D4187-7EE9-442C-AA98-B752457E2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6604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1669F-A5FB-4063-9B43-C638365E53FD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D4187-7EE9-442C-AA98-B752457E2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8524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1669F-A5FB-4063-9B43-C638365E53FD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D4187-7EE9-442C-AA98-B752457E2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833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BA298-3E05-4F30-A649-6DF2827715AC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03C14-B2DF-4201-A368-82010835E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6859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0414E-567F-4AAC-A4F6-F3362B218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950720" y="3886200"/>
            <a:ext cx="5669280" cy="0"/>
          </a:xfrm>
          <a:prstGeom prst="line">
            <a:avLst/>
          </a:prstGeom>
          <a:ln w="38100">
            <a:solidFill>
              <a:srgbClr val="EB82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H="1">
            <a:off x="2514600" y="3962400"/>
            <a:ext cx="4648200" cy="0"/>
          </a:xfrm>
          <a:prstGeom prst="line">
            <a:avLst/>
          </a:prstGeom>
          <a:ln w="38100">
            <a:solidFill>
              <a:srgbClr val="EB82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http://isnap.nd.edu/graphics/isnaplogo_l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1150" y="0"/>
            <a:ext cx="2863850" cy="120009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44392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4800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Some title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1219200" y="1219202"/>
            <a:ext cx="7696200" cy="45259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2" descr="http://isnap.nd.edu/graphics/isnaplogo_l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1150" y="0"/>
            <a:ext cx="2863850" cy="120009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8554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F9E6E-6D90-4877-9F73-B125D557F5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0414E-567F-4AAC-A4F6-F3362B218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2874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905375" y="6329363"/>
            <a:ext cx="76835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/>
                </a:solidFill>
              </a:rPr>
              <a:t>2/11/14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NSF Site Visit - February 11, 2014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2878A9F8-EB17-4F50-8621-B49A30E2F9B4}" type="slidenum">
              <a:rPr lang="en-US" smtClean="0">
                <a:solidFill>
                  <a:prstClr val="black"/>
                </a:solidFill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90063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Line 8"/>
          <p:cNvSpPr>
            <a:spLocks noChangeShapeType="1"/>
          </p:cNvSpPr>
          <p:nvPr/>
        </p:nvSpPr>
        <p:spPr bwMode="auto">
          <a:xfrm flipV="1">
            <a:off x="1104900" y="6451600"/>
            <a:ext cx="69977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4" name="Rectangle 23"/>
          <p:cNvSpPr/>
          <p:nvPr userDrawn="1"/>
        </p:nvSpPr>
        <p:spPr bwMode="auto">
          <a:xfrm>
            <a:off x="6172200" y="1143000"/>
            <a:ext cx="2819400" cy="6096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33" name="Picture 32" descr="doe-logo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10600" y="6354000"/>
            <a:ext cx="533400" cy="504000"/>
          </a:xfrm>
          <a:prstGeom prst="rect">
            <a:avLst/>
          </a:prstGeom>
        </p:spPr>
      </p:pic>
      <p:pic>
        <p:nvPicPr>
          <p:cNvPr id="34" name="Picture 33" descr="nsf.gif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53400" y="6400800"/>
            <a:ext cx="457200" cy="457200"/>
          </a:xfrm>
          <a:prstGeom prst="rect">
            <a:avLst/>
          </a:prstGeom>
        </p:spPr>
      </p:pic>
      <p:pic>
        <p:nvPicPr>
          <p:cNvPr id="36" name="Picture 35" descr="ownload Official Purple"/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" y="6553200"/>
            <a:ext cx="1058333" cy="3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TextBox 38"/>
          <p:cNvSpPr txBox="1"/>
          <p:nvPr userDrawn="1"/>
        </p:nvSpPr>
        <p:spPr>
          <a:xfrm>
            <a:off x="1371600" y="6519446"/>
            <a:ext cx="655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7675" algn="l"/>
                <a:tab pos="3200400" algn="l"/>
                <a:tab pos="3941763" algn="l"/>
                <a:tab pos="5605463" algn="l"/>
                <a:tab pos="6908800" algn="r"/>
              </a:tabLst>
            </a:pPr>
            <a:r>
              <a:rPr lang="en-US" sz="1200" i="1" dirty="0">
                <a:solidFill>
                  <a:srgbClr val="000000"/>
                </a:solidFill>
              </a:rPr>
              <a:t>Blackmon et al.	X-ray burst workshop  	May 22, 2016    	Slide </a:t>
            </a:r>
            <a:fld id="{39848B13-BB16-AD43-9D21-BBDA09DC2645}" type="slidenum">
              <a:rPr lang="en-US" sz="1200" i="1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717675" algn="l"/>
                  <a:tab pos="3200400" algn="l"/>
                  <a:tab pos="3941763" algn="l"/>
                  <a:tab pos="5605463" algn="l"/>
                  <a:tab pos="6908800" algn="r"/>
                </a:tabLst>
              </a:pPr>
              <a:t>‹#›</a:t>
            </a:fld>
            <a:endParaRPr lang="en-US" sz="12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710059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Line 8"/>
          <p:cNvSpPr>
            <a:spLocks noChangeShapeType="1"/>
          </p:cNvSpPr>
          <p:nvPr/>
        </p:nvSpPr>
        <p:spPr bwMode="auto">
          <a:xfrm flipV="1">
            <a:off x="1104900" y="6451600"/>
            <a:ext cx="69977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4" name="Rectangle 23"/>
          <p:cNvSpPr/>
          <p:nvPr userDrawn="1"/>
        </p:nvSpPr>
        <p:spPr bwMode="auto">
          <a:xfrm>
            <a:off x="6172200" y="1143000"/>
            <a:ext cx="2819400" cy="6096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33" name="Picture 32" descr="doe-logo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10600" y="6354000"/>
            <a:ext cx="533400" cy="504000"/>
          </a:xfrm>
          <a:prstGeom prst="rect">
            <a:avLst/>
          </a:prstGeom>
        </p:spPr>
      </p:pic>
      <p:pic>
        <p:nvPicPr>
          <p:cNvPr id="34" name="Picture 33" descr="nsf.gif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53400" y="6400800"/>
            <a:ext cx="457200" cy="457200"/>
          </a:xfrm>
          <a:prstGeom prst="rect">
            <a:avLst/>
          </a:prstGeom>
        </p:spPr>
      </p:pic>
      <p:pic>
        <p:nvPicPr>
          <p:cNvPr id="36" name="Picture 35" descr="ownload Official Purple"/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" y="6553200"/>
            <a:ext cx="1058333" cy="3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TextBox 38"/>
          <p:cNvSpPr txBox="1"/>
          <p:nvPr userDrawn="1"/>
        </p:nvSpPr>
        <p:spPr>
          <a:xfrm>
            <a:off x="1371600" y="6519446"/>
            <a:ext cx="6553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7675" algn="l"/>
                <a:tab pos="3200400" algn="l"/>
                <a:tab pos="3941763" algn="l"/>
                <a:tab pos="5605463" algn="l"/>
                <a:tab pos="6908800" algn="r"/>
              </a:tabLst>
            </a:pPr>
            <a:r>
              <a:rPr lang="en-US" sz="1200" i="1" dirty="0">
                <a:solidFill>
                  <a:srgbClr val="000000"/>
                </a:solidFill>
              </a:rPr>
              <a:t>Blackmon et al.	X-ray burst workshop  	May 22, 2016    	Slide </a:t>
            </a:r>
            <a:fld id="{39848B13-BB16-AD43-9D21-BBDA09DC2645}" type="slidenum">
              <a:rPr lang="en-US" sz="1200" i="1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717675" algn="l"/>
                  <a:tab pos="3200400" algn="l"/>
                  <a:tab pos="3941763" algn="l"/>
                  <a:tab pos="5605463" algn="l"/>
                  <a:tab pos="6908800" algn="r"/>
                </a:tabLst>
              </a:pPr>
              <a:t>‹#›</a:t>
            </a:fld>
            <a:endParaRPr lang="en-US" sz="12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80339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BA298-3E05-4F30-A649-6DF2827715AC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03C14-B2DF-4201-A368-82010835E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927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229600" cy="46935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560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05375" y="6329363"/>
            <a:ext cx="76835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/>
                </a:solidFill>
              </a:rPr>
              <a:t>2/11/14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NSF Site Visit - February 11,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1FCC697F-7A7D-4137-9978-FEA94DFC799B}" type="slidenum">
              <a:rPr lang="en-US" smtClean="0">
                <a:solidFill>
                  <a:prstClr val="black"/>
                </a:solidFill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71378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05375" y="6329363"/>
            <a:ext cx="76835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/>
                </a:solidFill>
              </a:rPr>
              <a:t>2/11/14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NSF Site Visit - February 11,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697B0761-AEAF-4696-9BA9-59DFCF601E36}" type="slidenum">
              <a:rPr lang="en-US" smtClean="0">
                <a:solidFill>
                  <a:prstClr val="black"/>
                </a:solidFill>
                <a:ea typeface="ＭＳ Ｐゴシック" pitchFamily="34" charset="-128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prstClr val="black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52653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9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4800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Some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1219200"/>
            <a:ext cx="7696200" cy="45259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F9E6E-6D90-4877-9F73-B125D557F5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0414E-567F-4AAC-A4F6-F3362B218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C:\Users\pcollon\Dropbox\Highlights\Template\10460028274_64489cca04_o.png"/>
          <p:cNvPicPr>
            <a:picLocks noChangeAspect="1" noChangeArrowheads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1"/>
          <a:stretch/>
        </p:blipFill>
        <p:spPr bwMode="auto">
          <a:xfrm>
            <a:off x="0" y="0"/>
            <a:ext cx="1188720" cy="62484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 userDrawn="1"/>
        </p:nvSpPr>
        <p:spPr>
          <a:xfrm>
            <a:off x="76200" y="76200"/>
            <a:ext cx="1066800" cy="6096000"/>
          </a:xfrm>
          <a:prstGeom prst="rect">
            <a:avLst/>
          </a:prstGeom>
          <a:solidFill>
            <a:srgbClr val="D5D5D5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188720" y="914400"/>
            <a:ext cx="5669280" cy="0"/>
          </a:xfrm>
          <a:prstGeom prst="line">
            <a:avLst/>
          </a:prstGeom>
          <a:ln w="38100">
            <a:solidFill>
              <a:srgbClr val="EB82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H="1">
            <a:off x="1188720" y="990600"/>
            <a:ext cx="4648200" cy="0"/>
          </a:xfrm>
          <a:prstGeom prst="line">
            <a:avLst/>
          </a:prstGeom>
          <a:ln w="38100">
            <a:solidFill>
              <a:srgbClr val="EB82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 userDrawn="1"/>
        </p:nvSpPr>
        <p:spPr>
          <a:xfrm>
            <a:off x="0" y="0"/>
            <a:ext cx="1219200" cy="63246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6019800"/>
            <a:ext cx="9144000" cy="838200"/>
          </a:xfrm>
          <a:prstGeom prst="rect">
            <a:avLst/>
          </a:prstGeom>
          <a:gradFill flip="none" rotWithShape="1">
            <a:gsLst>
              <a:gs pos="85000">
                <a:srgbClr val="878FA7"/>
              </a:gs>
              <a:gs pos="75000">
                <a:schemeClr val="accent1">
                  <a:lumMod val="45000"/>
                  <a:lumOff val="55000"/>
                </a:schemeClr>
              </a:gs>
              <a:gs pos="48000">
                <a:schemeClr val="accent1">
                  <a:lumMod val="45000"/>
                  <a:lumOff val="55000"/>
                </a:schemeClr>
              </a:gs>
              <a:gs pos="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endParaRPr lang="en-US" b="1" cap="all" dirty="0">
              <a:ln/>
              <a:solidFill>
                <a:srgbClr val="4F81BD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5" name="Picture 6" descr="http://onmessage.nd.edu/assets/41621/1_university_mark.jpg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7990" y="6119828"/>
            <a:ext cx="2209800" cy="64927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40" y="6018529"/>
            <a:ext cx="762000" cy="76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322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808" r:id="rId3"/>
    <p:sldLayoutId id="2147483809" r:id="rId4"/>
    <p:sldLayoutId id="2147483811" r:id="rId5"/>
    <p:sldLayoutId id="2147483812" r:id="rId6"/>
    <p:sldLayoutId id="2147483691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2800" kern="1200" baseline="0">
          <a:solidFill>
            <a:schemeClr val="tx1"/>
          </a:solidFill>
          <a:latin typeface="Franklin Gothic Book"/>
          <a:ea typeface="+mj-ea"/>
          <a:cs typeface="Franklin Gothic Book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EB820A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ranklin Gothic Book"/>
          <a:ea typeface="+mn-ea"/>
          <a:cs typeface="Franklin Gothic Book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EB820A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Franklin Gothic Book"/>
          <a:ea typeface="+mn-ea"/>
          <a:cs typeface="Franklin Gothic Book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EB820A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ranklin Gothic Book"/>
          <a:ea typeface="+mn-ea"/>
          <a:cs typeface="Franklin Gothic Book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EB820A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Franklin Gothic Book"/>
          <a:ea typeface="+mn-ea"/>
          <a:cs typeface="Franklin Gothic Book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EB820A"/>
        </a:buClr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Franklin Gothic Book"/>
          <a:ea typeface="+mn-ea"/>
          <a:cs typeface="Franklin Gothic Book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669925"/>
            <a:ext cx="8229600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492875"/>
            <a:ext cx="365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NSF Site Visit - February 11, 2014</a:t>
            </a:r>
          </a:p>
        </p:txBody>
      </p:sp>
      <p:pic>
        <p:nvPicPr>
          <p:cNvPr id="1029" name="Picture 13" descr="isnaplogo_large_transparent.pn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98509">
            <a:off x="-103188" y="-53975"/>
            <a:ext cx="1828801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14" descr="logo-NSF.GIF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150" y="6270625"/>
            <a:ext cx="574675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 userDrawn="1"/>
        </p:nvSpPr>
        <p:spPr>
          <a:xfrm>
            <a:off x="1081088" y="23813"/>
            <a:ext cx="8048625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defTabSz="3657600" fontAlgn="base">
              <a:spcAft>
                <a:spcPct val="0"/>
              </a:spcAft>
              <a:defRPr/>
            </a:pPr>
            <a:r>
              <a:rPr lang="en-US" i="1" kern="0" cap="small" spc="500" dirty="0">
                <a:solidFill>
                  <a:srgbClr val="F79646">
                    <a:lumMod val="75000"/>
                  </a:srgbClr>
                </a:solidFill>
                <a:ea typeface="AppleGothic"/>
                <a:cs typeface="Calibri"/>
              </a:rPr>
              <a:t>Institute for Structure and Nuclear Astrophysics</a:t>
            </a:r>
          </a:p>
          <a:p>
            <a:pPr algn="r" defTabSz="3657600" fontAlgn="base">
              <a:spcAft>
                <a:spcPct val="0"/>
              </a:spcAft>
              <a:defRPr/>
            </a:pPr>
            <a:r>
              <a:rPr lang="en-US" i="1" kern="0" cap="small" spc="500" dirty="0">
                <a:solidFill>
                  <a:srgbClr val="F79646">
                    <a:lumMod val="75000"/>
                  </a:srgbClr>
                </a:solidFill>
                <a:ea typeface="AppleGothic"/>
                <a:cs typeface="Calibri"/>
              </a:rPr>
              <a:t>Nuclear Science Laboratory</a:t>
            </a:r>
          </a:p>
        </p:txBody>
      </p:sp>
      <p:pic>
        <p:nvPicPr>
          <p:cNvPr id="1032" name="Picture 1" descr="ND_mark_black_M.pn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6350000"/>
            <a:ext cx="21240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/>
          <p:cNvCxnSpPr>
            <a:cxnSpLocks noChangeShapeType="1"/>
          </p:cNvCxnSpPr>
          <p:nvPr userDrawn="1"/>
        </p:nvCxnSpPr>
        <p:spPr bwMode="auto">
          <a:xfrm rot="-5400000">
            <a:off x="5243513" y="-3260725"/>
            <a:ext cx="0" cy="777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12700" dist="50800" dir="2700000" algn="tl" rotWithShape="0">
              <a:srgbClr val="E46C0A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900847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1669F-A5FB-4063-9B43-C638365E53FD}" type="datetimeFigureOut">
              <a:rPr lang="en-US" smtClean="0"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D4187-7EE9-442C-AA98-B752457E2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105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4800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Some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1219202"/>
            <a:ext cx="7696200" cy="45259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F9E6E-6D90-4877-9F73-B125D557F5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5/29/2018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0414E-567F-4AAC-A4F6-F3362B2182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C:\Users\pcollon\Dropbox\Highlights\Template\10460028274_64489cca04_o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1"/>
          <a:stretch/>
        </p:blipFill>
        <p:spPr bwMode="auto">
          <a:xfrm>
            <a:off x="0" y="0"/>
            <a:ext cx="1188720" cy="62484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 userDrawn="1"/>
        </p:nvSpPr>
        <p:spPr>
          <a:xfrm>
            <a:off x="76200" y="76200"/>
            <a:ext cx="1066800" cy="6096000"/>
          </a:xfrm>
          <a:prstGeom prst="rect">
            <a:avLst/>
          </a:prstGeom>
          <a:solidFill>
            <a:srgbClr val="D5D5D5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188720" y="914400"/>
            <a:ext cx="5669280" cy="0"/>
          </a:xfrm>
          <a:prstGeom prst="line">
            <a:avLst/>
          </a:prstGeom>
          <a:ln w="38100">
            <a:solidFill>
              <a:srgbClr val="EB82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H="1">
            <a:off x="1188720" y="990600"/>
            <a:ext cx="4648200" cy="0"/>
          </a:xfrm>
          <a:prstGeom prst="line">
            <a:avLst/>
          </a:prstGeom>
          <a:ln w="38100">
            <a:solidFill>
              <a:srgbClr val="EB820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 userDrawn="1"/>
        </p:nvSpPr>
        <p:spPr>
          <a:xfrm>
            <a:off x="0" y="0"/>
            <a:ext cx="1219200" cy="63246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0" y="6019800"/>
            <a:ext cx="9144000" cy="838200"/>
          </a:xfrm>
          <a:prstGeom prst="rect">
            <a:avLst/>
          </a:prstGeom>
          <a:gradFill flip="none" rotWithShape="1">
            <a:gsLst>
              <a:gs pos="85000">
                <a:srgbClr val="878FA7"/>
              </a:gs>
              <a:gs pos="75000">
                <a:schemeClr val="accent1">
                  <a:lumMod val="45000"/>
                  <a:lumOff val="55000"/>
                </a:schemeClr>
              </a:gs>
              <a:gs pos="48000">
                <a:schemeClr val="accent1">
                  <a:lumMod val="45000"/>
                  <a:lumOff val="55000"/>
                </a:schemeClr>
              </a:gs>
              <a:gs pos="0">
                <a:schemeClr val="accent1">
                  <a:lumMod val="30000"/>
                  <a:lumOff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all" spc="0" normalizeH="0" baseline="0" noProof="0" dirty="0">
              <a:ln/>
              <a:solidFill>
                <a:srgbClr val="4F81BD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6" descr="http://onmessage.nd.edu/assets/41621/1_university_mark.jp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7990" y="6119830"/>
            <a:ext cx="2209800" cy="64927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740" y="6018531"/>
            <a:ext cx="762000" cy="763271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1097280" y="6321624"/>
            <a:ext cx="57607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Franklin Gothic Book"/>
              </a:rPr>
              <a:t>NSF Site Visit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981094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</p:sldLayoutIdLst>
  <p:txStyles>
    <p:titleStyle>
      <a:lvl1pPr algn="ctr" defTabSz="685800" rtl="0" eaLnBrk="1" latinLnBrk="0" hangingPunct="1">
        <a:spcBef>
          <a:spcPct val="0"/>
        </a:spcBef>
        <a:buNone/>
        <a:defRPr sz="2100" kern="1200" baseline="0">
          <a:solidFill>
            <a:schemeClr val="tx1"/>
          </a:solidFill>
          <a:latin typeface="Franklin Gothic Book"/>
          <a:ea typeface="+mj-ea"/>
          <a:cs typeface="Franklin Gothic Book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Clr>
          <a:srgbClr val="EB820A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Franklin Gothic Book"/>
          <a:ea typeface="+mn-ea"/>
          <a:cs typeface="Franklin Gothic Book"/>
        </a:defRPr>
      </a:lvl1pPr>
      <a:lvl2pPr marL="557213" indent="-214313" algn="l" defTabSz="685800" rtl="0" eaLnBrk="1" latinLnBrk="0" hangingPunct="1">
        <a:spcBef>
          <a:spcPct val="20000"/>
        </a:spcBef>
        <a:buClr>
          <a:srgbClr val="EB820A"/>
        </a:buClr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Franklin Gothic Book"/>
          <a:ea typeface="+mn-ea"/>
          <a:cs typeface="Franklin Gothic Book"/>
        </a:defRPr>
      </a:lvl2pPr>
      <a:lvl3pPr marL="857250" indent="-171450" algn="l" defTabSz="685800" rtl="0" eaLnBrk="1" latinLnBrk="0" hangingPunct="1">
        <a:spcBef>
          <a:spcPct val="20000"/>
        </a:spcBef>
        <a:buClr>
          <a:srgbClr val="EB820A"/>
        </a:buClr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Franklin Gothic Book"/>
          <a:ea typeface="+mn-ea"/>
          <a:cs typeface="Franklin Gothic Book"/>
        </a:defRPr>
      </a:lvl3pPr>
      <a:lvl4pPr marL="1200150" indent="-171450" algn="l" defTabSz="685800" rtl="0" eaLnBrk="1" latinLnBrk="0" hangingPunct="1">
        <a:spcBef>
          <a:spcPct val="20000"/>
        </a:spcBef>
        <a:buClr>
          <a:srgbClr val="EB820A"/>
        </a:buClr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Franklin Gothic Book"/>
          <a:ea typeface="+mn-ea"/>
          <a:cs typeface="Franklin Gothic Book"/>
        </a:defRPr>
      </a:lvl4pPr>
      <a:lvl5pPr marL="1543050" indent="-171450" algn="l" defTabSz="685800" rtl="0" eaLnBrk="1" latinLnBrk="0" hangingPunct="1">
        <a:spcBef>
          <a:spcPct val="20000"/>
        </a:spcBef>
        <a:buClr>
          <a:srgbClr val="EB820A"/>
        </a:buClr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Franklin Gothic Book"/>
          <a:ea typeface="+mn-ea"/>
          <a:cs typeface="Franklin Gothic Book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9.jpeg"/><Relationship Id="rId7" Type="http://schemas.openxmlformats.org/officeDocument/2006/relationships/image" Target="../media/image2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6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3.wmf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5562600" cy="609600"/>
          </a:xfrm>
        </p:spPr>
        <p:txBody>
          <a:bodyPr>
            <a:noAutofit/>
          </a:bodyPr>
          <a:lstStyle/>
          <a:p>
            <a:pPr algn="l"/>
            <a:r>
              <a:rPr lang="en-US" sz="2400" dirty="0" smtClean="0"/>
              <a:t>Probing explosive nucleosynthesis through </a:t>
            </a:r>
            <a:r>
              <a:rPr lang="en-US" sz="2400" dirty="0" err="1" smtClean="0"/>
              <a:t>TwinSol</a:t>
            </a:r>
            <a:r>
              <a:rPr lang="en-US" sz="2400" dirty="0" smtClean="0"/>
              <a:t> Measurements</a:t>
            </a:r>
            <a:endParaRPr lang="en-US" sz="2400" dirty="0"/>
          </a:p>
        </p:txBody>
      </p:sp>
      <p:pic>
        <p:nvPicPr>
          <p:cNvPr id="8" name="Picture 6" descr="http://onmessage.nd.edu/assets/41621/1_university_mar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6119828"/>
            <a:ext cx="2209800" cy="64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03" t="68745" r="7996" b="6849"/>
          <a:stretch/>
        </p:blipFill>
        <p:spPr bwMode="auto">
          <a:xfrm>
            <a:off x="7866935" y="4615517"/>
            <a:ext cx="723900" cy="1295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8031506" y="1396069"/>
            <a:ext cx="311150" cy="3175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031506" y="1737380"/>
            <a:ext cx="311150" cy="3175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031506" y="2071285"/>
            <a:ext cx="311150" cy="3175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031506" y="2415242"/>
            <a:ext cx="311150" cy="3175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031506" y="2751792"/>
            <a:ext cx="311150" cy="3175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384460" y="2751792"/>
            <a:ext cx="311150" cy="3175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692839" y="2751792"/>
            <a:ext cx="311150" cy="3175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354172" y="2751792"/>
            <a:ext cx="311150" cy="3175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354172" y="3089401"/>
            <a:ext cx="311150" cy="3175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692839" y="3089401"/>
            <a:ext cx="311150" cy="3175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021327" y="3431242"/>
            <a:ext cx="311150" cy="3175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676839" y="3431242"/>
            <a:ext cx="311150" cy="3175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676839" y="3767792"/>
            <a:ext cx="311150" cy="3175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997388" y="4110692"/>
            <a:ext cx="311150" cy="3175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997388" y="3431242"/>
            <a:ext cx="311150" cy="3175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997388" y="3089401"/>
            <a:ext cx="311150" cy="3175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334468" y="2751792"/>
            <a:ext cx="311150" cy="3175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676839" y="2751792"/>
            <a:ext cx="311150" cy="3175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676839" y="2415242"/>
            <a:ext cx="311150" cy="3175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021327" y="2071285"/>
            <a:ext cx="311150" cy="3175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354172" y="2071285"/>
            <a:ext cx="311150" cy="3175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354172" y="1737380"/>
            <a:ext cx="311150" cy="3175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692839" y="1396069"/>
            <a:ext cx="311150" cy="3175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390810" y="3431242"/>
            <a:ext cx="311150" cy="317500"/>
          </a:xfrm>
          <a:prstGeom prst="rect">
            <a:avLst/>
          </a:prstGeom>
          <a:solidFill>
            <a:srgbClr val="48C6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400335" y="3767792"/>
            <a:ext cx="311150" cy="317500"/>
          </a:xfrm>
          <a:prstGeom prst="rect">
            <a:avLst/>
          </a:prstGeom>
          <a:solidFill>
            <a:srgbClr val="364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692839" y="4110692"/>
            <a:ext cx="311150" cy="317500"/>
          </a:xfrm>
          <a:prstGeom prst="rect">
            <a:avLst/>
          </a:prstGeom>
          <a:solidFill>
            <a:srgbClr val="364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354172" y="1396069"/>
            <a:ext cx="311150" cy="317500"/>
          </a:xfrm>
          <a:prstGeom prst="rect">
            <a:avLst/>
          </a:prstGeom>
          <a:solidFill>
            <a:srgbClr val="80AB3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021327" y="1396069"/>
            <a:ext cx="311150" cy="317500"/>
          </a:xfrm>
          <a:prstGeom prst="rect">
            <a:avLst/>
          </a:prstGeom>
          <a:solidFill>
            <a:srgbClr val="80AB3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676839" y="2071285"/>
            <a:ext cx="311150" cy="317500"/>
          </a:xfrm>
          <a:prstGeom prst="rect">
            <a:avLst/>
          </a:prstGeom>
          <a:solidFill>
            <a:srgbClr val="A2C43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997388" y="2751792"/>
            <a:ext cx="311150" cy="317500"/>
          </a:xfrm>
          <a:prstGeom prst="rect">
            <a:avLst/>
          </a:prstGeom>
          <a:solidFill>
            <a:srgbClr val="79B1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322700" y="3089401"/>
            <a:ext cx="311150" cy="317500"/>
          </a:xfrm>
          <a:prstGeom prst="rect">
            <a:avLst/>
          </a:prstGeom>
          <a:solidFill>
            <a:srgbClr val="79B1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021327" y="1737380"/>
            <a:ext cx="311150" cy="317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661895" y="2751792"/>
            <a:ext cx="311150" cy="317500"/>
          </a:xfrm>
          <a:prstGeom prst="rect">
            <a:avLst/>
          </a:prstGeom>
          <a:solidFill>
            <a:srgbClr val="79B1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984032" y="3089401"/>
            <a:ext cx="311150" cy="317500"/>
          </a:xfrm>
          <a:prstGeom prst="rect">
            <a:avLst/>
          </a:prstGeom>
          <a:solidFill>
            <a:srgbClr val="3C337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984032" y="3431242"/>
            <a:ext cx="311150" cy="317500"/>
          </a:xfrm>
          <a:prstGeom prst="rect">
            <a:avLst/>
          </a:prstGeom>
          <a:solidFill>
            <a:srgbClr val="79B1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641661" y="3767792"/>
            <a:ext cx="311150" cy="317500"/>
          </a:xfrm>
          <a:prstGeom prst="rect">
            <a:avLst/>
          </a:prstGeom>
          <a:solidFill>
            <a:srgbClr val="79B1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984032" y="3767792"/>
            <a:ext cx="311150" cy="317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4641661" y="4786965"/>
            <a:ext cx="311150" cy="3175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3962209" y="5122448"/>
            <a:ext cx="311150" cy="3175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3624073" y="5122448"/>
            <a:ext cx="311150" cy="3175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3628306" y="5463240"/>
            <a:ext cx="311150" cy="3175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641661" y="5466416"/>
            <a:ext cx="311150" cy="3175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4984032" y="5466416"/>
            <a:ext cx="311150" cy="3175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5322700" y="4110692"/>
            <a:ext cx="311150" cy="3175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6676839" y="1737380"/>
            <a:ext cx="311150" cy="317500"/>
          </a:xfrm>
          <a:prstGeom prst="rect">
            <a:avLst/>
          </a:prstGeom>
          <a:solidFill>
            <a:srgbClr val="7DB8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5661895" y="3089401"/>
            <a:ext cx="311150" cy="317500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5661895" y="3431242"/>
            <a:ext cx="311150" cy="317500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5322700" y="3767792"/>
            <a:ext cx="311150" cy="317500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6334468" y="4110692"/>
            <a:ext cx="311150" cy="317500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5322700" y="4786965"/>
            <a:ext cx="311150" cy="317500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7354172" y="3767792"/>
            <a:ext cx="311150" cy="317500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7354172" y="3431242"/>
            <a:ext cx="311150" cy="317500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8031506" y="3089401"/>
            <a:ext cx="311150" cy="317500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4988265" y="5801379"/>
            <a:ext cx="311150" cy="317500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4645894" y="5801379"/>
            <a:ext cx="311150" cy="3175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4305108" y="5801379"/>
            <a:ext cx="311150" cy="3175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3286466" y="5801379"/>
            <a:ext cx="311150" cy="3175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2940391" y="5801379"/>
            <a:ext cx="311150" cy="3175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5322700" y="3431242"/>
            <a:ext cx="311150" cy="317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4984032" y="4110692"/>
            <a:ext cx="311150" cy="317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641661" y="4110692"/>
            <a:ext cx="311150" cy="317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4641661" y="4447241"/>
            <a:ext cx="311150" cy="317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4300875" y="4447241"/>
            <a:ext cx="311150" cy="317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4300875" y="4786965"/>
            <a:ext cx="311150" cy="317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5322700" y="5122448"/>
            <a:ext cx="311150" cy="317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5997388" y="4447241"/>
            <a:ext cx="311150" cy="317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6334468" y="4447241"/>
            <a:ext cx="311150" cy="317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7021327" y="3767792"/>
            <a:ext cx="311150" cy="317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5661895" y="2415242"/>
            <a:ext cx="311150" cy="317500"/>
          </a:xfrm>
          <a:prstGeom prst="rect">
            <a:avLst/>
          </a:prstGeom>
          <a:solidFill>
            <a:srgbClr val="3C337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6334468" y="1737380"/>
            <a:ext cx="311150" cy="317500"/>
          </a:xfrm>
          <a:prstGeom prst="rect">
            <a:avLst/>
          </a:prstGeom>
          <a:solidFill>
            <a:srgbClr val="3C337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7354172" y="1055812"/>
            <a:ext cx="311150" cy="317500"/>
          </a:xfrm>
          <a:prstGeom prst="rect">
            <a:avLst/>
          </a:prstGeom>
          <a:solidFill>
            <a:srgbClr val="80AB3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7692839" y="1055812"/>
            <a:ext cx="311150" cy="317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8031506" y="1055812"/>
            <a:ext cx="311150" cy="3175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3962209" y="4447241"/>
            <a:ext cx="311150" cy="317500"/>
          </a:xfrm>
          <a:prstGeom prst="rect">
            <a:avLst/>
          </a:prstGeom>
          <a:solidFill>
            <a:srgbClr val="7DB8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5661895" y="4786965"/>
            <a:ext cx="311150" cy="317500"/>
          </a:xfrm>
          <a:prstGeom prst="rect">
            <a:avLst/>
          </a:prstGeom>
          <a:solidFill>
            <a:srgbClr val="79B1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5997388" y="4786965"/>
            <a:ext cx="311150" cy="317500"/>
          </a:xfrm>
          <a:prstGeom prst="rect">
            <a:avLst/>
          </a:prstGeom>
          <a:solidFill>
            <a:srgbClr val="79B1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6334468" y="4786965"/>
            <a:ext cx="311150" cy="317500"/>
          </a:xfrm>
          <a:prstGeom prst="rect">
            <a:avLst/>
          </a:prstGeom>
          <a:solidFill>
            <a:srgbClr val="79B1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6676839" y="4447241"/>
            <a:ext cx="311150" cy="317500"/>
          </a:xfrm>
          <a:prstGeom prst="rect">
            <a:avLst/>
          </a:prstGeom>
          <a:solidFill>
            <a:srgbClr val="79B1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6676839" y="4110692"/>
            <a:ext cx="311150" cy="317500"/>
          </a:xfrm>
          <a:prstGeom prst="rect">
            <a:avLst/>
          </a:prstGeom>
          <a:solidFill>
            <a:srgbClr val="79B1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7021327" y="4447241"/>
            <a:ext cx="311150" cy="317500"/>
          </a:xfrm>
          <a:prstGeom prst="rect">
            <a:avLst/>
          </a:prstGeom>
          <a:solidFill>
            <a:srgbClr val="79B1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7021327" y="4110692"/>
            <a:ext cx="311150" cy="317500"/>
          </a:xfrm>
          <a:prstGeom prst="rect">
            <a:avLst/>
          </a:prstGeom>
          <a:solidFill>
            <a:srgbClr val="A2C43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7692839" y="3767792"/>
            <a:ext cx="311150" cy="317500"/>
          </a:xfrm>
          <a:prstGeom prst="rect">
            <a:avLst/>
          </a:prstGeom>
          <a:solidFill>
            <a:srgbClr val="A2C43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7692839" y="3431242"/>
            <a:ext cx="311150" cy="317500"/>
          </a:xfrm>
          <a:prstGeom prst="rect">
            <a:avLst/>
          </a:prstGeom>
          <a:solidFill>
            <a:srgbClr val="A2C43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8393985" y="3089401"/>
            <a:ext cx="311150" cy="317500"/>
          </a:xfrm>
          <a:prstGeom prst="rect">
            <a:avLst/>
          </a:prstGeom>
          <a:solidFill>
            <a:srgbClr val="A2C43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8031506" y="3767792"/>
            <a:ext cx="311150" cy="317500"/>
          </a:xfrm>
          <a:prstGeom prst="rect">
            <a:avLst/>
          </a:prstGeom>
          <a:solidFill>
            <a:srgbClr val="79B1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5997388" y="2415242"/>
            <a:ext cx="311150" cy="317500"/>
          </a:xfrm>
          <a:prstGeom prst="rect">
            <a:avLst/>
          </a:prstGeom>
          <a:solidFill>
            <a:srgbClr val="79B1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6334468" y="2415242"/>
            <a:ext cx="311150" cy="317500"/>
          </a:xfrm>
          <a:prstGeom prst="rect">
            <a:avLst/>
          </a:prstGeom>
          <a:solidFill>
            <a:srgbClr val="79B1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334468" y="2071285"/>
            <a:ext cx="311150" cy="317500"/>
          </a:xfrm>
          <a:prstGeom prst="rect">
            <a:avLst/>
          </a:prstGeom>
          <a:solidFill>
            <a:srgbClr val="79B1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8031506" y="3431242"/>
            <a:ext cx="311150" cy="317500"/>
          </a:xfrm>
          <a:prstGeom prst="rect">
            <a:avLst/>
          </a:prstGeom>
          <a:solidFill>
            <a:srgbClr val="7DB8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7354172" y="4110692"/>
            <a:ext cx="311150" cy="317500"/>
          </a:xfrm>
          <a:prstGeom prst="rect">
            <a:avLst/>
          </a:prstGeom>
          <a:solidFill>
            <a:srgbClr val="7DB8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6676839" y="4786965"/>
            <a:ext cx="311150" cy="317500"/>
          </a:xfrm>
          <a:prstGeom prst="rect">
            <a:avLst/>
          </a:prstGeom>
          <a:solidFill>
            <a:srgbClr val="7DB8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5661895" y="5122448"/>
            <a:ext cx="311150" cy="317500"/>
          </a:xfrm>
          <a:prstGeom prst="rect">
            <a:avLst/>
          </a:prstGeom>
          <a:solidFill>
            <a:srgbClr val="79B1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5997388" y="5122448"/>
            <a:ext cx="311150" cy="317500"/>
          </a:xfrm>
          <a:prstGeom prst="rect">
            <a:avLst/>
          </a:prstGeom>
          <a:solidFill>
            <a:srgbClr val="79B1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5322700" y="5466416"/>
            <a:ext cx="311150" cy="317500"/>
          </a:xfrm>
          <a:prstGeom prst="rect">
            <a:avLst/>
          </a:prstGeom>
          <a:solidFill>
            <a:srgbClr val="79B1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5661895" y="5466416"/>
            <a:ext cx="311150" cy="317500"/>
          </a:xfrm>
          <a:prstGeom prst="rect">
            <a:avLst/>
          </a:prstGeom>
          <a:solidFill>
            <a:srgbClr val="7DB8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6" name="Rectangle 105"/>
          <p:cNvSpPr/>
          <p:nvPr/>
        </p:nvSpPr>
        <p:spPr>
          <a:xfrm>
            <a:off x="5997388" y="5466416"/>
            <a:ext cx="311150" cy="317500"/>
          </a:xfrm>
          <a:prstGeom prst="rect">
            <a:avLst/>
          </a:prstGeom>
          <a:solidFill>
            <a:srgbClr val="364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6334468" y="5122448"/>
            <a:ext cx="311150" cy="317500"/>
          </a:xfrm>
          <a:prstGeom prst="rect">
            <a:avLst/>
          </a:prstGeom>
          <a:solidFill>
            <a:srgbClr val="4A6A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2587966" y="5801379"/>
            <a:ext cx="311150" cy="317500"/>
          </a:xfrm>
          <a:prstGeom prst="rect">
            <a:avLst/>
          </a:prstGeom>
          <a:solidFill>
            <a:srgbClr val="79B13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5326933" y="5801379"/>
            <a:ext cx="311150" cy="317500"/>
          </a:xfrm>
          <a:prstGeom prst="rect">
            <a:avLst/>
          </a:prstGeom>
          <a:solidFill>
            <a:srgbClr val="36428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0" name="Rectangle 109"/>
          <p:cNvSpPr/>
          <p:nvPr/>
        </p:nvSpPr>
        <p:spPr>
          <a:xfrm>
            <a:off x="3970674" y="5801379"/>
            <a:ext cx="311150" cy="3175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1" name="Rectangle 110"/>
          <p:cNvSpPr/>
          <p:nvPr/>
        </p:nvSpPr>
        <p:spPr>
          <a:xfrm>
            <a:off x="3632007" y="5801379"/>
            <a:ext cx="311150" cy="3175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4305107" y="5458479"/>
            <a:ext cx="311150" cy="3175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3966440" y="5458479"/>
            <a:ext cx="311150" cy="3175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4643774" y="5119812"/>
            <a:ext cx="311150" cy="3175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4305107" y="5119812"/>
            <a:ext cx="311150" cy="3175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5325340" y="4438245"/>
            <a:ext cx="311150" cy="3175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7" name="Rectangle 116"/>
          <p:cNvSpPr/>
          <p:nvPr/>
        </p:nvSpPr>
        <p:spPr>
          <a:xfrm>
            <a:off x="4986673" y="4438245"/>
            <a:ext cx="311150" cy="3175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5998440" y="3765145"/>
            <a:ext cx="311150" cy="3175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5659773" y="3765145"/>
            <a:ext cx="311150" cy="3175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6675773" y="3087811"/>
            <a:ext cx="311150" cy="3175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6337106" y="3087811"/>
            <a:ext cx="311150" cy="3175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7353107" y="2414711"/>
            <a:ext cx="311150" cy="3175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7014440" y="2414711"/>
            <a:ext cx="311150" cy="3175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4986673" y="4785378"/>
            <a:ext cx="311150" cy="3175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5" name="Rectangle 124"/>
          <p:cNvSpPr/>
          <p:nvPr/>
        </p:nvSpPr>
        <p:spPr>
          <a:xfrm>
            <a:off x="4986673" y="5128278"/>
            <a:ext cx="311150" cy="3175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5659773" y="4108045"/>
            <a:ext cx="311150" cy="3175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7" name="Rectangle 126"/>
          <p:cNvSpPr/>
          <p:nvPr/>
        </p:nvSpPr>
        <p:spPr>
          <a:xfrm>
            <a:off x="5659773" y="4446711"/>
            <a:ext cx="311150" cy="3175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6332874" y="3765145"/>
            <a:ext cx="311150" cy="3175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9" name="Rectangle 128"/>
          <p:cNvSpPr/>
          <p:nvPr/>
        </p:nvSpPr>
        <p:spPr>
          <a:xfrm>
            <a:off x="6332874" y="3430711"/>
            <a:ext cx="311150" cy="3175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7014440" y="3087811"/>
            <a:ext cx="311150" cy="3175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1" name="Rectangle 130"/>
          <p:cNvSpPr/>
          <p:nvPr/>
        </p:nvSpPr>
        <p:spPr>
          <a:xfrm>
            <a:off x="7014440" y="2753377"/>
            <a:ext cx="311150" cy="3175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2" name="Rectangle 131"/>
          <p:cNvSpPr/>
          <p:nvPr/>
        </p:nvSpPr>
        <p:spPr>
          <a:xfrm>
            <a:off x="7691774" y="2414711"/>
            <a:ext cx="311150" cy="3175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3" name="Rectangle 132"/>
          <p:cNvSpPr/>
          <p:nvPr/>
        </p:nvSpPr>
        <p:spPr>
          <a:xfrm>
            <a:off x="7691774" y="2076045"/>
            <a:ext cx="311150" cy="3175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7691774" y="1733145"/>
            <a:ext cx="311150" cy="3175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5" name="Picture 13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33969" y="979779"/>
            <a:ext cx="6434956" cy="5231619"/>
          </a:xfrm>
          <a:prstGeom prst="rect">
            <a:avLst/>
          </a:prstGeom>
        </p:spPr>
      </p:pic>
      <p:sp>
        <p:nvSpPr>
          <p:cNvPr id="136" name="TextBox 135"/>
          <p:cNvSpPr txBox="1"/>
          <p:nvPr/>
        </p:nvSpPr>
        <p:spPr>
          <a:xfrm flipH="1">
            <a:off x="7812908" y="4364515"/>
            <a:ext cx="7240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</a:rPr>
              <a:t>ReA3</a:t>
            </a:r>
          </a:p>
        </p:txBody>
      </p:sp>
      <p:sp>
        <p:nvSpPr>
          <p:cNvPr id="141" name="Title 1"/>
          <p:cNvSpPr txBox="1">
            <a:spLocks/>
          </p:cNvSpPr>
          <p:nvPr/>
        </p:nvSpPr>
        <p:spPr>
          <a:xfrm>
            <a:off x="1295400" y="1066800"/>
            <a:ext cx="5562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 baseline="0">
                <a:solidFill>
                  <a:schemeClr val="tx1"/>
                </a:solidFill>
                <a:latin typeface="Franklin Gothic Book"/>
                <a:ea typeface="+mj-ea"/>
                <a:cs typeface="Franklin Gothic Book"/>
              </a:defRPr>
            </a:lvl1pPr>
          </a:lstStyle>
          <a:p>
            <a:pPr algn="l"/>
            <a:r>
              <a:rPr lang="en-US" sz="1800" dirty="0" smtClean="0"/>
              <a:t>D. W. Bardayan (Notre Dame)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6979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 smtClean="0"/>
              <a:t>17</a:t>
            </a:r>
            <a:r>
              <a:rPr lang="en-US" dirty="0" smtClean="0"/>
              <a:t>F(d,n)</a:t>
            </a:r>
            <a:r>
              <a:rPr lang="en-US" baseline="30000" dirty="0" smtClean="0"/>
              <a:t>18</a:t>
            </a:r>
            <a:r>
              <a:rPr lang="en-US" dirty="0" smtClean="0"/>
              <a:t>Ne</a:t>
            </a:r>
            <a:endParaRPr lang="en-US" dirty="0"/>
          </a:p>
        </p:txBody>
      </p:sp>
      <p:pic>
        <p:nvPicPr>
          <p:cNvPr id="6" name="Picture 5" descr="Screen Shot 2016-10-10 at 3.16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143" y="1697125"/>
            <a:ext cx="3410116" cy="2206684"/>
          </a:xfrm>
          <a:prstGeom prst="rect">
            <a:avLst/>
          </a:prstGeom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8317" y="557601"/>
            <a:ext cx="3104683" cy="294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 rot="16200000">
            <a:off x="169448" y="2701804"/>
            <a:ext cx="19788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Time of Flight (ns)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69393" y="3851541"/>
            <a:ext cx="25264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Lab Angle(degrees)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/>
          <a:srcRect l="9000" t="17112" r="58750" b="8222"/>
          <a:stretch/>
        </p:blipFill>
        <p:spPr>
          <a:xfrm>
            <a:off x="4114800" y="3996237"/>
            <a:ext cx="3657600" cy="2534856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7210658" y="4740445"/>
            <a:ext cx="1771901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Excitation energies determined via n TOF.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51300" y="1143000"/>
            <a:ext cx="2679729" cy="73866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Small interference from </a:t>
            </a:r>
            <a:r>
              <a:rPr lang="en-US" sz="1400" baseline="30000" dirty="0">
                <a:solidFill>
                  <a:prstClr val="black"/>
                </a:solidFill>
              </a:rPr>
              <a:t>16</a:t>
            </a:r>
            <a:r>
              <a:rPr lang="en-US" sz="1400" dirty="0">
                <a:solidFill>
                  <a:prstClr val="black"/>
                </a:solidFill>
              </a:rPr>
              <a:t>O(d,n).  Will repeat with pulsed beam and greater statistics.</a:t>
            </a:r>
          </a:p>
        </p:txBody>
      </p:sp>
    </p:spTree>
    <p:extLst>
      <p:ext uri="{BB962C8B-B14F-4D97-AF65-F5344CB8AC3E}">
        <p14:creationId xmlns:p14="http://schemas.microsoft.com/office/powerpoint/2010/main" val="304116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title"/>
          </p:nvPr>
        </p:nvSpPr>
        <p:spPr>
          <a:xfrm>
            <a:off x="228600" y="274638"/>
            <a:ext cx="6705600" cy="6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Angular Distributions</a:t>
            </a:r>
            <a:endParaRPr/>
          </a:p>
        </p:txBody>
      </p:sp>
      <p:pic>
        <p:nvPicPr>
          <p:cNvPr id="180" name="Shape 1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66950"/>
            <a:ext cx="3426900" cy="249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Shape 1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49850" y="1066950"/>
            <a:ext cx="3294276" cy="2498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Shape 1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49846" y="4365224"/>
            <a:ext cx="3294277" cy="246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Shape 18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92825" y="2130925"/>
            <a:ext cx="3294275" cy="2941368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Shape 184"/>
          <p:cNvSpPr txBox="1"/>
          <p:nvPr/>
        </p:nvSpPr>
        <p:spPr>
          <a:xfrm>
            <a:off x="1745600" y="1657825"/>
            <a:ext cx="9976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30000" dirty="0"/>
              <a:t>18</a:t>
            </a:r>
            <a:r>
              <a:rPr lang="en-US" dirty="0"/>
              <a:t>Ne</a:t>
            </a:r>
            <a:r>
              <a:rPr lang="en-US" baseline="-25000" dirty="0"/>
              <a:t>gs</a:t>
            </a:r>
            <a:endParaRPr baseline="-25000" dirty="0"/>
          </a:p>
        </p:txBody>
      </p:sp>
      <p:sp>
        <p:nvSpPr>
          <p:cNvPr id="185" name="Shape 185"/>
          <p:cNvSpPr txBox="1"/>
          <p:nvPr/>
        </p:nvSpPr>
        <p:spPr>
          <a:xfrm>
            <a:off x="6806588" y="1365675"/>
            <a:ext cx="11808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30000"/>
              <a:t>18</a:t>
            </a:r>
            <a:r>
              <a:rPr lang="en-US"/>
              <a:t>Ne</a:t>
            </a:r>
            <a:r>
              <a:rPr lang="en-US" baseline="-25000"/>
              <a:t>1.887 (2+)</a:t>
            </a:r>
            <a:endParaRPr baseline="-25000"/>
          </a:p>
        </p:txBody>
      </p:sp>
      <p:sp>
        <p:nvSpPr>
          <p:cNvPr id="186" name="Shape 186"/>
          <p:cNvSpPr txBox="1"/>
          <p:nvPr/>
        </p:nvSpPr>
        <p:spPr>
          <a:xfrm>
            <a:off x="3981588" y="2441475"/>
            <a:ext cx="11808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30000"/>
              <a:t>18</a:t>
            </a:r>
            <a:r>
              <a:rPr lang="en-US"/>
              <a:t>Ne</a:t>
            </a:r>
            <a:r>
              <a:rPr lang="en-US" baseline="-25000"/>
              <a:t>4.561 (3+)</a:t>
            </a:r>
            <a:endParaRPr baseline="-25000"/>
          </a:p>
        </p:txBody>
      </p:sp>
      <p:sp>
        <p:nvSpPr>
          <p:cNvPr id="187" name="Shape 187"/>
          <p:cNvSpPr txBox="1"/>
          <p:nvPr/>
        </p:nvSpPr>
        <p:spPr>
          <a:xfrm>
            <a:off x="6958988" y="4683175"/>
            <a:ext cx="11808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30000"/>
              <a:t>18</a:t>
            </a:r>
            <a:r>
              <a:rPr lang="en-US"/>
              <a:t>Ne</a:t>
            </a:r>
            <a:r>
              <a:rPr lang="en-US" baseline="-25000"/>
              <a:t>3.616 (2+)</a:t>
            </a:r>
            <a:endParaRPr baseline="-25000"/>
          </a:p>
        </p:txBody>
      </p:sp>
      <p:sp>
        <p:nvSpPr>
          <p:cNvPr id="188" name="Shape 188"/>
          <p:cNvSpPr txBox="1"/>
          <p:nvPr/>
        </p:nvSpPr>
        <p:spPr>
          <a:xfrm>
            <a:off x="1275438" y="4683175"/>
            <a:ext cx="11808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30000"/>
              <a:t>18</a:t>
            </a:r>
            <a:r>
              <a:rPr lang="en-US"/>
              <a:t>Ne</a:t>
            </a:r>
            <a:r>
              <a:rPr lang="en-US" baseline="-25000"/>
              <a:t>3.376 (4+)</a:t>
            </a:r>
            <a:endParaRPr baseline="-25000"/>
          </a:p>
        </p:txBody>
      </p:sp>
      <p:pic>
        <p:nvPicPr>
          <p:cNvPr id="189" name="Shape 18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950" y="4289019"/>
            <a:ext cx="3426900" cy="25915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934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>
            <a:spLocks noGrp="1"/>
          </p:cNvSpPr>
          <p:nvPr>
            <p:ph type="title"/>
          </p:nvPr>
        </p:nvSpPr>
        <p:spPr>
          <a:xfrm>
            <a:off x="228600" y="274638"/>
            <a:ext cx="6705600" cy="63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Spectroscopic Factors</a:t>
            </a:r>
            <a:endParaRPr/>
          </a:p>
        </p:txBody>
      </p:sp>
      <p:sp>
        <p:nvSpPr>
          <p:cNvPr id="196" name="Shape 196"/>
          <p:cNvSpPr txBox="1"/>
          <p:nvPr/>
        </p:nvSpPr>
        <p:spPr>
          <a:xfrm>
            <a:off x="1981025" y="1361000"/>
            <a:ext cx="1323900" cy="19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	 	 	 	 </a:t>
            </a:r>
            <a:endParaRPr/>
          </a:p>
        </p:txBody>
      </p:sp>
      <p:graphicFrame>
        <p:nvGraphicFramePr>
          <p:cNvPr id="197" name="Shape 197"/>
          <p:cNvGraphicFramePr/>
          <p:nvPr>
            <p:extLst>
              <p:ext uri="{D42A27DB-BD31-4B8C-83A1-F6EECF244321}">
                <p14:modId xmlns:p14="http://schemas.microsoft.com/office/powerpoint/2010/main" val="819495430"/>
              </p:ext>
            </p:extLst>
          </p:nvPr>
        </p:nvGraphicFramePr>
        <p:xfrm>
          <a:off x="1066800" y="1274375"/>
          <a:ext cx="7838913" cy="39705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1198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98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98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98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98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339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057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58884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Present</a:t>
                      </a:r>
                      <a:endParaRPr sz="1600"/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Kuvin </a:t>
                      </a:r>
                      <a:r>
                        <a:rPr lang="en-US" sz="1600" i="1"/>
                        <a:t>et al. </a:t>
                      </a:r>
                      <a:r>
                        <a:rPr lang="en-US" sz="1600"/>
                        <a:t>(PRC96, 045812)</a:t>
                      </a:r>
                      <a:endParaRPr sz="1600"/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91425" marR="91425" marT="91425" marB="91425"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/>
                        <a:t>Mirror </a:t>
                      </a:r>
                      <a:r>
                        <a:rPr lang="en-US" sz="1600"/>
                        <a:t>Li. </a:t>
                      </a:r>
                      <a:r>
                        <a:rPr lang="en-US" sz="1600" i="1"/>
                        <a:t>et. al.</a:t>
                      </a:r>
                      <a:r>
                        <a:rPr lang="en-US" sz="1600"/>
                        <a:t> (PRC13,55)</a:t>
                      </a:r>
                      <a:endParaRPr sz="1600"/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91425" marR="91425" marT="91425" marB="91425"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936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State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1d5/2</a:t>
                      </a:r>
                      <a:endParaRPr sz="1600"/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2s1/2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1d5/2</a:t>
                      </a:r>
                      <a:endParaRPr sz="1600"/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2s1/2</a:t>
                      </a:r>
                      <a:endParaRPr sz="1600"/>
                    </a:p>
                  </a:txBody>
                  <a:tcPr marL="91425" marR="91425" marT="91425" marB="91425"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1d5/2</a:t>
                      </a:r>
                      <a:endParaRPr sz="1600"/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2s1/2</a:t>
                      </a:r>
                      <a:endParaRPr sz="1600"/>
                    </a:p>
                  </a:txBody>
                  <a:tcPr marL="91425" marR="91425" marT="91425" marB="91425"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1936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G.S.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/>
                        <a:t>4.25</a:t>
                      </a:r>
                      <a:endParaRPr sz="1600" dirty="0"/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91425" marR="91425" marT="91425" marB="91425"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1.22</a:t>
                      </a:r>
                      <a:endParaRPr sz="1600"/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91425" marR="91425" marT="91425" marB="91425"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1936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1.887 (2+)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0.15</a:t>
                      </a:r>
                      <a:endParaRPr sz="1600"/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0.23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0.88</a:t>
                      </a:r>
                      <a:endParaRPr sz="1600"/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0.22</a:t>
                      </a:r>
                      <a:endParaRPr sz="1600"/>
                    </a:p>
                  </a:txBody>
                  <a:tcPr marL="91425" marR="91425" marT="91425" marB="91425"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0.83</a:t>
                      </a:r>
                      <a:endParaRPr sz="1600"/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0.21</a:t>
                      </a:r>
                      <a:endParaRPr sz="1600"/>
                    </a:p>
                  </a:txBody>
                  <a:tcPr marL="91425" marR="91425" marT="91425" marB="91425"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1936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3.376 (4+)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0.22</a:t>
                      </a:r>
                      <a:endParaRPr sz="1600"/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1.42</a:t>
                      </a:r>
                      <a:endParaRPr sz="1600"/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91425" marR="91425" marT="91425" marB="91425"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1.57</a:t>
                      </a:r>
                      <a:endParaRPr sz="1600"/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91425" marR="91425" marT="91425" marB="91425"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1936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3.616 (2+)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0.81</a:t>
                      </a:r>
                      <a:endParaRPr sz="1600"/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0</a:t>
                      </a:r>
                      <a:endParaRPr sz="16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0.76</a:t>
                      </a:r>
                      <a:endParaRPr sz="1600"/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0.41</a:t>
                      </a:r>
                      <a:endParaRPr sz="1600"/>
                    </a:p>
                  </a:txBody>
                  <a:tcPr marL="91425" marR="91425" marT="91425" marB="91425"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0.94</a:t>
                      </a:r>
                      <a:endParaRPr sz="1600"/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0.35</a:t>
                      </a:r>
                      <a:endParaRPr sz="1600"/>
                    </a:p>
                  </a:txBody>
                  <a:tcPr marL="91425" marR="91425" marT="91425" marB="91425"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1936"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solidFill>
                            <a:srgbClr val="FF0000"/>
                          </a:solidFill>
                        </a:rPr>
                        <a:t>4.561 (3+)</a:t>
                      </a:r>
                      <a:endParaRPr sz="1600" b="1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solidFill>
                            <a:srgbClr val="FF0000"/>
                          </a:solidFill>
                        </a:rPr>
                        <a:t>0.84</a:t>
                      </a:r>
                      <a:endParaRPr sz="1600" b="1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>
                          <a:solidFill>
                            <a:srgbClr val="FF0000"/>
                          </a:solidFill>
                        </a:rPr>
                        <a:t>0.84</a:t>
                      </a:r>
                      <a:endParaRPr sz="1600" b="1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1.01</a:t>
                      </a:r>
                      <a:endParaRPr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>
                    <a:lnR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2857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185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l="2105" t="15491" r="10533" b="753"/>
          <a:stretch/>
        </p:blipFill>
        <p:spPr>
          <a:xfrm>
            <a:off x="5281212" y="4725359"/>
            <a:ext cx="1964450" cy="11786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i="1" dirty="0" smtClean="0"/>
              <a:t>TwinSol</a:t>
            </a:r>
            <a:r>
              <a:rPr lang="en-US" sz="2800" dirty="0" smtClean="0"/>
              <a:t> Improvements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0" t="26590" r="35144" b="15952"/>
          <a:stretch/>
        </p:blipFill>
        <p:spPr bwMode="auto">
          <a:xfrm>
            <a:off x="1640064" y="1260809"/>
            <a:ext cx="1903237" cy="1710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27" y="1615052"/>
            <a:ext cx="2000250" cy="150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633"/>
          <a:stretch/>
        </p:blipFill>
        <p:spPr bwMode="auto">
          <a:xfrm rot="5400000">
            <a:off x="1616297" y="3192092"/>
            <a:ext cx="1779989" cy="2074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5943601" y="1260809"/>
            <a:ext cx="2514599" cy="2968291"/>
            <a:chOff x="6791829" y="1076218"/>
            <a:chExt cx="2352171" cy="295775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91829" y="1076218"/>
              <a:ext cx="2349602" cy="146438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91829" y="2568855"/>
              <a:ext cx="2352171" cy="1465116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27" y="3151522"/>
            <a:ext cx="2000250" cy="15001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00" b="4445"/>
          <a:stretch/>
        </p:blipFill>
        <p:spPr>
          <a:xfrm>
            <a:off x="7308457" y="4301183"/>
            <a:ext cx="1248751" cy="14319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64483" y="1527556"/>
            <a:ext cx="1202882" cy="90024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/>
            <a:r>
              <a:rPr lang="en-US" sz="1050" dirty="0">
                <a:solidFill>
                  <a:prstClr val="black"/>
                </a:solidFill>
                <a:latin typeface="Calibri"/>
              </a:rPr>
              <a:t>Production cells doubled in length – window thickness reduced 40%.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34268" y="967335"/>
            <a:ext cx="2709732" cy="41549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/>
            <a:r>
              <a:rPr lang="en-US" sz="1050" dirty="0">
                <a:solidFill>
                  <a:prstClr val="black"/>
                </a:solidFill>
                <a:latin typeface="Calibri"/>
              </a:rPr>
              <a:t>Solenoid 2 moved 90 cm downstream reduced radioactive beam spot by factor of 2.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29000" y="4374710"/>
            <a:ext cx="2228850" cy="57708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/>
            <a:r>
              <a:rPr lang="en-US" sz="1050" dirty="0">
                <a:solidFill>
                  <a:prstClr val="black"/>
                </a:solidFill>
                <a:latin typeface="Calibri"/>
              </a:rPr>
              <a:t>New penetration drilled to allow expansion into renovated experimental space.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779928" y="3943351"/>
            <a:ext cx="357469" cy="4313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160338" y="4928708"/>
            <a:ext cx="2228850" cy="57708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/>
            <a:r>
              <a:rPr lang="en-US" sz="1050" dirty="0">
                <a:solidFill>
                  <a:prstClr val="black"/>
                </a:solidFill>
                <a:latin typeface="Calibri"/>
              </a:rPr>
              <a:t>New University renovated space with full utility support (power, water, air, He recovery).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436383" y="5316490"/>
            <a:ext cx="120015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050" dirty="0">
                <a:solidFill>
                  <a:prstClr val="black"/>
                </a:solidFill>
                <a:latin typeface="Calibri"/>
              </a:rPr>
              <a:t>Contaminant image at crossover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781800" y="5580530"/>
            <a:ext cx="1472415" cy="41549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/>
            <a:r>
              <a:rPr lang="en-US" sz="1050" dirty="0">
                <a:solidFill>
                  <a:prstClr val="black"/>
                </a:solidFill>
                <a:latin typeface="Calibri"/>
              </a:rPr>
              <a:t>New irises at TwinSol crossover and focus.</a:t>
            </a:r>
          </a:p>
        </p:txBody>
      </p:sp>
    </p:spTree>
    <p:extLst>
      <p:ext uri="{BB962C8B-B14F-4D97-AF65-F5344CB8AC3E}">
        <p14:creationId xmlns:p14="http://schemas.microsoft.com/office/powerpoint/2010/main" val="116125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0710" y="4288864"/>
            <a:ext cx="2205701" cy="22057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6980" t="20507" r="8630" b="6320"/>
          <a:stretch/>
        </p:blipFill>
        <p:spPr>
          <a:xfrm>
            <a:off x="1614815" y="1009485"/>
            <a:ext cx="3886783" cy="29413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1037" y="1753"/>
            <a:ext cx="7707028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9BBB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$2M / 5-Year Upgrade and Refurbishment of FN and Supporting Systems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44920" y="4389125"/>
            <a:ext cx="27267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Full SF</a:t>
            </a:r>
            <a:r>
              <a:rPr kumimoji="0" lang="en-US" sz="2400" b="1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Upgrade With Liquid Storage and Transfer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9" name="Diagram 8"/>
          <p:cNvGraphicFramePr/>
          <p:nvPr>
            <p:extLst/>
          </p:nvPr>
        </p:nvGraphicFramePr>
        <p:xfrm>
          <a:off x="7000640" y="832750"/>
          <a:ext cx="2089749" cy="49688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TextBox 9"/>
          <p:cNvSpPr txBox="1"/>
          <p:nvPr/>
        </p:nvSpPr>
        <p:spPr>
          <a:xfrm rot="16200000">
            <a:off x="138848" y="2147196"/>
            <a:ext cx="2581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FN Terminal Voltage (MV)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994456" y="1777585"/>
            <a:ext cx="50714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493720" y="1316725"/>
            <a:ext cx="1391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Immediate 2 MV increase with 10% SF</a:t>
            </a:r>
            <a:r>
              <a:rPr kumimoji="0" lang="en-US" sz="18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03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 smtClean="0"/>
              <a:t>Phoswich</a:t>
            </a:r>
            <a:r>
              <a:rPr lang="en-US" sz="2800" dirty="0" smtClean="0"/>
              <a:t> (U. Tenn./ORNL)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799" y="1295400"/>
            <a:ext cx="2605971" cy="2667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91000" y="10668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Short for “phosphor sandwich”</a:t>
            </a:r>
          </a:p>
          <a:p>
            <a:r>
              <a:rPr lang="en-US" dirty="0"/>
              <a:t>Thin plastic scintillator film </a:t>
            </a:r>
            <a:r>
              <a:rPr lang="en-US" dirty="0" err="1"/>
              <a:t>dE</a:t>
            </a:r>
            <a:r>
              <a:rPr lang="en-US" dirty="0"/>
              <a:t> layer pressed onto a thick plastic E layer.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206" y="1977388"/>
            <a:ext cx="2392101" cy="15401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0" y="1953825"/>
            <a:ext cx="2379406" cy="15513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029200" y="2178919"/>
            <a:ext cx="1096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EJ-299-07</a:t>
            </a:r>
          </a:p>
        </p:txBody>
      </p:sp>
      <p:sp>
        <p:nvSpPr>
          <p:cNvPr id="9" name="Rectangle 8"/>
          <p:cNvSpPr/>
          <p:nvPr/>
        </p:nvSpPr>
        <p:spPr>
          <a:xfrm>
            <a:off x="7251076" y="2179992"/>
            <a:ext cx="10871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EJ-240-PS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8375" y="3725944"/>
            <a:ext cx="3128625" cy="258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90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12387" r="65161" b="16387"/>
          <a:stretch/>
        </p:blipFill>
        <p:spPr bwMode="auto">
          <a:xfrm>
            <a:off x="5198860" y="59778"/>
            <a:ext cx="3945140" cy="398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43001" y="1007023"/>
            <a:ext cx="4191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Advantages of JENSA+SECAR</a:t>
            </a:r>
          </a:p>
          <a:p>
            <a:r>
              <a:rPr lang="en-US" dirty="0" smtClean="0"/>
              <a:t>-Could take full beam current.</a:t>
            </a:r>
          </a:p>
          <a:p>
            <a:r>
              <a:rPr lang="en-US" dirty="0" smtClean="0"/>
              <a:t>-Pure deuterium target (no fusion-</a:t>
            </a:r>
            <a:r>
              <a:rPr lang="en-US" dirty="0" err="1" smtClean="0"/>
              <a:t>evap</a:t>
            </a:r>
            <a:r>
              <a:rPr lang="en-US" dirty="0" smtClean="0"/>
              <a:t> </a:t>
            </a:r>
            <a:r>
              <a:rPr lang="en-US" dirty="0" smtClean="0">
                <a:latin typeface="Symbol" pitchFamily="18" charset="2"/>
              </a:rPr>
              <a:t>g</a:t>
            </a:r>
            <a:r>
              <a:rPr lang="en-US" dirty="0" smtClean="0"/>
              <a:t>’s from C)..</a:t>
            </a:r>
          </a:p>
          <a:p>
            <a:r>
              <a:rPr lang="en-US" dirty="0" smtClean="0"/>
              <a:t>-Clean selection of events from SECAR.</a:t>
            </a:r>
          </a:p>
          <a:p>
            <a:r>
              <a:rPr lang="en-US" dirty="0" smtClean="0"/>
              <a:t>-Could measure neutron angular distributions and (d,n) cross section.</a:t>
            </a:r>
          </a:p>
          <a:p>
            <a:r>
              <a:rPr lang="en-US" dirty="0" smtClean="0"/>
              <a:t>-Large number of silicon detectors in chamber to measure (</a:t>
            </a:r>
            <a:r>
              <a:rPr lang="en-US" dirty="0" err="1" smtClean="0"/>
              <a:t>d,p</a:t>
            </a:r>
            <a:r>
              <a:rPr lang="en-US" dirty="0" smtClean="0"/>
              <a:t>), (</a:t>
            </a:r>
            <a:r>
              <a:rPr lang="en-US" dirty="0" err="1" smtClean="0"/>
              <a:t>d,d</a:t>
            </a:r>
            <a:r>
              <a:rPr lang="en-US" dirty="0" smtClean="0"/>
              <a:t>), and p-decay simultaneously.</a:t>
            </a:r>
          </a:p>
          <a:p>
            <a:endParaRPr lang="en-US" dirty="0"/>
          </a:p>
          <a:p>
            <a:r>
              <a:rPr lang="en-US" dirty="0" smtClean="0"/>
              <a:t>Disadvantages</a:t>
            </a:r>
          </a:p>
          <a:p>
            <a:r>
              <a:rPr lang="en-US" dirty="0" smtClean="0"/>
              <a:t>-Only 3-6 MeV/u.</a:t>
            </a:r>
          </a:p>
          <a:p>
            <a:r>
              <a:rPr lang="en-US" dirty="0" smtClean="0"/>
              <a:t>-Acceptance of SECAR not complete.</a:t>
            </a:r>
          </a:p>
          <a:p>
            <a:r>
              <a:rPr lang="en-US" dirty="0" smtClean="0"/>
              <a:t>-JENSA geometry  somewhat confining.</a:t>
            </a:r>
            <a:endParaRPr lang="en-US" dirty="0"/>
          </a:p>
        </p:txBody>
      </p:sp>
      <p:pic>
        <p:nvPicPr>
          <p:cNvPr id="5" name="Picture 11" descr="C:\Users\dbardaya\Downloads\JENSA Q1 Interfa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073005"/>
            <a:ext cx="3945140" cy="270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631" y="228601"/>
            <a:ext cx="4800600" cy="6096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2800" dirty="0" smtClean="0"/>
              <a:t>JENSA+SECAR for (</a:t>
            </a:r>
            <a:r>
              <a:rPr lang="en-US" sz="2800" dirty="0" err="1" smtClean="0"/>
              <a:t>d,n</a:t>
            </a:r>
            <a:r>
              <a:rPr lang="en-US" sz="2800" dirty="0" smtClean="0"/>
              <a:t>) at FRIB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6911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Conclusions/Questions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726C-D729-334F-9CF0-5FA5575F541F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95400" y="1371600"/>
            <a:ext cx="7391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Availability of exotic beams allows for some of the first measurements on radioactive nuclei of astrophysical interest.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(</a:t>
            </a:r>
            <a:r>
              <a:rPr lang="en-US" dirty="0" err="1" smtClean="0"/>
              <a:t>d,n</a:t>
            </a:r>
            <a:r>
              <a:rPr lang="en-US" dirty="0" smtClean="0"/>
              <a:t>) studies can provide information needed to plan direct (</a:t>
            </a:r>
            <a:r>
              <a:rPr lang="en-US" dirty="0" err="1" smtClean="0"/>
              <a:t>p,</a:t>
            </a:r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dirty="0" smtClean="0"/>
              <a:t>) studies and first estimates of many reaction rates.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We are developing techniques for such studies using </a:t>
            </a:r>
            <a:r>
              <a:rPr lang="en-US" dirty="0" err="1" smtClean="0"/>
              <a:t>TwinSol</a:t>
            </a:r>
            <a:r>
              <a:rPr lang="en-US" dirty="0" smtClean="0"/>
              <a:t> at Notre Dame.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Made (one of) the first (</a:t>
            </a:r>
            <a:r>
              <a:rPr lang="en-US" dirty="0" err="1" smtClean="0"/>
              <a:t>d,n</a:t>
            </a:r>
            <a:r>
              <a:rPr lang="en-US" dirty="0" smtClean="0"/>
              <a:t>) angular distribution measurement via neutron detection from radioactive beam.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See differences between </a:t>
            </a:r>
            <a:r>
              <a:rPr lang="en-US" baseline="30000" dirty="0" smtClean="0"/>
              <a:t>17</a:t>
            </a:r>
            <a:r>
              <a:rPr lang="en-US" dirty="0" smtClean="0"/>
              <a:t>F(</a:t>
            </a:r>
            <a:r>
              <a:rPr lang="en-US" dirty="0" err="1" smtClean="0"/>
              <a:t>d,n</a:t>
            </a:r>
            <a:r>
              <a:rPr lang="en-US" dirty="0" smtClean="0"/>
              <a:t>) and </a:t>
            </a:r>
            <a:r>
              <a:rPr lang="en-US" baseline="30000" dirty="0" smtClean="0"/>
              <a:t>17</a:t>
            </a:r>
            <a:r>
              <a:rPr lang="en-US" dirty="0" smtClean="0"/>
              <a:t>O(</a:t>
            </a:r>
            <a:r>
              <a:rPr lang="en-US" dirty="0" err="1" smtClean="0"/>
              <a:t>d,p</a:t>
            </a:r>
            <a:r>
              <a:rPr lang="en-US" dirty="0" smtClean="0"/>
              <a:t>) spectroscopic strengths.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Upgrades at Notre Dame should allow greater variety, purity, and quality of radioactive beams for such studies.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 the future, hope to use JENSA+SECAR at FRIB.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Thank you and </a:t>
            </a:r>
            <a:r>
              <a:rPr lang="en-US" dirty="0" err="1" smtClean="0"/>
              <a:t>TwinSol</a:t>
            </a:r>
            <a:r>
              <a:rPr lang="en-US" dirty="0" smtClean="0"/>
              <a:t> Collaboration!!!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45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47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 smtClean="0"/>
              <a:t>17</a:t>
            </a:r>
            <a:r>
              <a:rPr lang="en-US" dirty="0" smtClean="0"/>
              <a:t>F(d,n)</a:t>
            </a:r>
            <a:r>
              <a:rPr lang="en-US" baseline="30000" dirty="0" smtClean="0"/>
              <a:t>18</a:t>
            </a:r>
            <a:r>
              <a:rPr lang="en-US" dirty="0" smtClean="0"/>
              <a:t>Ne</a:t>
            </a:r>
            <a:endParaRPr lang="en-US" dirty="0"/>
          </a:p>
        </p:txBody>
      </p:sp>
      <p:pic>
        <p:nvPicPr>
          <p:cNvPr id="6" name="Picture 5" descr="Screen Shot 2016-10-10 at 3.16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143" y="1697125"/>
            <a:ext cx="3410116" cy="2206684"/>
          </a:xfrm>
          <a:prstGeom prst="rect">
            <a:avLst/>
          </a:prstGeom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8317" y="557601"/>
            <a:ext cx="3104683" cy="294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 rot="16200000">
            <a:off x="169448" y="2701804"/>
            <a:ext cx="19788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Time of Flight (ns)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69393" y="3851541"/>
            <a:ext cx="25264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Lab Angle(degrees)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/>
          <a:srcRect l="9000" t="17112" r="58750" b="8222"/>
          <a:stretch/>
        </p:blipFill>
        <p:spPr>
          <a:xfrm>
            <a:off x="816429" y="4190095"/>
            <a:ext cx="3657600" cy="2534856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197492" y="4211866"/>
            <a:ext cx="1771901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Excitation energies determined via n TOF.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51300" y="1143000"/>
            <a:ext cx="2679729" cy="73866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Small interference from 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O(d,n).  Will repeat with pulsed beam and greater statistics.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5616" y="4020817"/>
            <a:ext cx="4591041" cy="270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9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D726C-D729-334F-9CF0-5FA5575F541F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152400"/>
            <a:ext cx="8098286" cy="541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4953000" y="4267200"/>
            <a:ext cx="4044859" cy="2421816"/>
            <a:chOff x="5410200" y="3429000"/>
            <a:chExt cx="3581400" cy="296876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9" name="Rectangle 22"/>
            <p:cNvSpPr>
              <a:spLocks noChangeArrowheads="1"/>
            </p:cNvSpPr>
            <p:nvPr/>
          </p:nvSpPr>
          <p:spPr bwMode="auto">
            <a:xfrm>
              <a:off x="5410200" y="3429001"/>
              <a:ext cx="3581400" cy="2968764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100" smtClean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0" name="Text Box 15"/>
            <p:cNvSpPr txBox="1">
              <a:spLocks noChangeArrowheads="1"/>
            </p:cNvSpPr>
            <p:nvPr/>
          </p:nvSpPr>
          <p:spPr bwMode="auto">
            <a:xfrm>
              <a:off x="5791200" y="3429000"/>
              <a:ext cx="2971800" cy="320693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1100" dirty="0" smtClean="0">
                  <a:solidFill>
                    <a:srgbClr val="000000"/>
                  </a:solidFill>
                  <a:latin typeface="Arial" charset="0"/>
                </a:rPr>
                <a:t>If resonance is narrow</a:t>
              </a:r>
            </a:p>
          </p:txBody>
        </p:sp>
        <p:graphicFrame>
          <p:nvGraphicFramePr>
            <p:cNvPr id="11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63746987"/>
                </p:ext>
              </p:extLst>
            </p:nvPr>
          </p:nvGraphicFramePr>
          <p:xfrm>
            <a:off x="5473700" y="3797300"/>
            <a:ext cx="3417888" cy="8429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30" name="Equation" r:id="rId4" imgW="1905000" imgH="469900" progId="Equation.3">
                    <p:embed/>
                  </p:oleObj>
                </mc:Choice>
                <mc:Fallback>
                  <p:oleObj name="Equation" r:id="rId4" imgW="1905000" imgH="4699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73700" y="3797300"/>
                          <a:ext cx="3417888" cy="8429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77833179"/>
                </p:ext>
              </p:extLst>
            </p:nvPr>
          </p:nvGraphicFramePr>
          <p:xfrm>
            <a:off x="6019800" y="5257800"/>
            <a:ext cx="2392363" cy="647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31" name="Equation" r:id="rId6" imgW="1689100" imgH="457200" progId="Equation.3">
                    <p:embed/>
                  </p:oleObj>
                </mc:Choice>
                <mc:Fallback>
                  <p:oleObj name="Equation" r:id="rId6" imgW="1689100" imgH="457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19800" y="5257800"/>
                          <a:ext cx="2392363" cy="6477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Text Box 18"/>
            <p:cNvSpPr txBox="1">
              <a:spLocks noChangeArrowheads="1"/>
            </p:cNvSpPr>
            <p:nvPr/>
          </p:nvSpPr>
          <p:spPr bwMode="auto">
            <a:xfrm>
              <a:off x="5943600" y="5943600"/>
              <a:ext cx="2717800" cy="320693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1100" smtClean="0">
                  <a:solidFill>
                    <a:srgbClr val="000000"/>
                  </a:solidFill>
                  <a:latin typeface="Arial" charset="0"/>
                </a:rPr>
                <a:t>“resonance strength”</a:t>
              </a:r>
            </a:p>
          </p:txBody>
        </p:sp>
        <p:sp>
          <p:nvSpPr>
            <p:cNvPr id="14" name="Rectangle 19"/>
            <p:cNvSpPr>
              <a:spLocks noChangeArrowheads="1"/>
            </p:cNvSpPr>
            <p:nvPr/>
          </p:nvSpPr>
          <p:spPr bwMode="auto">
            <a:xfrm>
              <a:off x="5778500" y="4778376"/>
              <a:ext cx="1803753" cy="320693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100" i="1" dirty="0" err="1" smtClean="0">
                  <a:solidFill>
                    <a:srgbClr val="000000"/>
                  </a:solidFill>
                  <a:latin typeface="Arial" charset="0"/>
                </a:rPr>
                <a:t>E</a:t>
              </a:r>
              <a:r>
                <a:rPr lang="en-US" sz="1100" i="1" baseline="-25000" dirty="0" err="1" smtClean="0">
                  <a:solidFill>
                    <a:srgbClr val="000000"/>
                  </a:solidFill>
                  <a:latin typeface="Arial" charset="0"/>
                </a:rPr>
                <a:t>r</a:t>
              </a:r>
              <a:r>
                <a:rPr lang="en-US" sz="1100" i="1" dirty="0" smtClean="0">
                  <a:solidFill>
                    <a:srgbClr val="000000"/>
                  </a:solidFill>
                  <a:latin typeface="Arial" charset="0"/>
                </a:rPr>
                <a:t> </a:t>
              </a:r>
              <a:r>
                <a:rPr lang="en-US" sz="1100" dirty="0" smtClean="0">
                  <a:solidFill>
                    <a:srgbClr val="000000"/>
                  </a:solidFill>
                  <a:latin typeface="Arial" charset="0"/>
                </a:rPr>
                <a:t>&amp; </a:t>
              </a:r>
              <a:r>
                <a:rPr lang="en-US" sz="1100" i="1" dirty="0" smtClean="0">
                  <a:solidFill>
                    <a:srgbClr val="000000"/>
                  </a:solidFill>
                  <a:latin typeface="Times New Roman" pitchFamily="18" charset="0"/>
                </a:rPr>
                <a:t>J</a:t>
              </a:r>
              <a:r>
                <a:rPr lang="en-US" sz="1100" i="1" baseline="30000" dirty="0" smtClean="0">
                  <a:solidFill>
                    <a:srgbClr val="000000"/>
                  </a:solidFill>
                  <a:latin typeface="Symbol" pitchFamily="18" charset="2"/>
                  <a:sym typeface="Symbol" pitchFamily="18" charset="2"/>
                </a:rPr>
                <a:t></a:t>
              </a:r>
              <a:r>
                <a:rPr lang="en-US" sz="1100" dirty="0" smtClean="0">
                  <a:solidFill>
                    <a:srgbClr val="000000"/>
                  </a:solidFill>
                  <a:latin typeface="Arial" charset="0"/>
                </a:rPr>
                <a:t> are most important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231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7019" y="762000"/>
            <a:ext cx="24016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baseline="30000" dirty="0">
                <a:solidFill>
                  <a:prstClr val="black"/>
                </a:solidFill>
              </a:rPr>
              <a:t>17</a:t>
            </a:r>
            <a:r>
              <a:rPr lang="en-US" sz="3600" b="1" dirty="0">
                <a:solidFill>
                  <a:prstClr val="black"/>
                </a:solidFill>
              </a:rPr>
              <a:t>F(</a:t>
            </a:r>
            <a:r>
              <a:rPr lang="en-US" sz="3600" b="1" dirty="0" err="1">
                <a:solidFill>
                  <a:prstClr val="black"/>
                </a:solidFill>
              </a:rPr>
              <a:t>p,</a:t>
            </a:r>
            <a:r>
              <a:rPr lang="en-US" sz="3600" b="1" dirty="0" err="1">
                <a:solidFill>
                  <a:prstClr val="black"/>
                </a:solidFill>
                <a:latin typeface="Symbol" pitchFamily="18" charset="2"/>
              </a:rPr>
              <a:t>g</a:t>
            </a:r>
            <a:r>
              <a:rPr lang="en-US" sz="3600" b="1" dirty="0">
                <a:solidFill>
                  <a:prstClr val="black"/>
                </a:solidFill>
              </a:rPr>
              <a:t>)</a:t>
            </a:r>
            <a:r>
              <a:rPr lang="en-US" sz="3600" b="1" baseline="30000" dirty="0">
                <a:solidFill>
                  <a:prstClr val="black"/>
                </a:solidFill>
              </a:rPr>
              <a:t>18</a:t>
            </a:r>
            <a:r>
              <a:rPr lang="en-US" sz="3600" b="1" dirty="0">
                <a:solidFill>
                  <a:prstClr val="black"/>
                </a:solidFill>
              </a:rPr>
              <a:t>Ne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1" t="69206" r="9217" b="25392"/>
          <a:stretch/>
        </p:blipFill>
        <p:spPr bwMode="auto">
          <a:xfrm>
            <a:off x="4876800" y="4653149"/>
            <a:ext cx="2940844" cy="52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88776" y="5083500"/>
            <a:ext cx="2831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Need C</a:t>
            </a:r>
            <a:r>
              <a:rPr lang="en-US" baseline="30000" dirty="0">
                <a:solidFill>
                  <a:prstClr val="black"/>
                </a:solidFill>
              </a:rPr>
              <a:t>2</a:t>
            </a:r>
            <a:r>
              <a:rPr lang="en-US" dirty="0">
                <a:solidFill>
                  <a:prstClr val="black"/>
                </a:solidFill>
              </a:rPr>
              <a:t>S to calculate DC rate.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2722" y="1809873"/>
            <a:ext cx="42472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30000" dirty="0">
                <a:solidFill>
                  <a:srgbClr val="FF0000"/>
                </a:solidFill>
              </a:rPr>
              <a:t>17</a:t>
            </a:r>
            <a:r>
              <a:rPr lang="en-US" sz="1600" dirty="0">
                <a:solidFill>
                  <a:srgbClr val="FF0000"/>
                </a:solidFill>
              </a:rPr>
              <a:t>F(</a:t>
            </a:r>
            <a:r>
              <a:rPr lang="en-US" sz="1600" dirty="0" err="1">
                <a:solidFill>
                  <a:srgbClr val="FF0000"/>
                </a:solidFill>
              </a:rPr>
              <a:t>p,</a:t>
            </a:r>
            <a:r>
              <a:rPr lang="en-US" sz="1600" dirty="0" err="1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sz="1600" dirty="0">
                <a:solidFill>
                  <a:srgbClr val="FF0000"/>
                </a:solidFill>
              </a:rPr>
              <a:t>)</a:t>
            </a:r>
            <a:r>
              <a:rPr lang="en-US" sz="1600" baseline="30000" dirty="0">
                <a:solidFill>
                  <a:srgbClr val="FF0000"/>
                </a:solidFill>
              </a:rPr>
              <a:t>18</a:t>
            </a:r>
            <a:r>
              <a:rPr lang="en-US" sz="1600" dirty="0">
                <a:solidFill>
                  <a:srgbClr val="FF0000"/>
                </a:solidFill>
              </a:rPr>
              <a:t>Ne strongly affected by unmeasured DC rate.</a:t>
            </a:r>
          </a:p>
        </p:txBody>
      </p:sp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105968" y="2126308"/>
            <a:ext cx="4123235" cy="2521892"/>
            <a:chOff x="2448" y="1968"/>
            <a:chExt cx="3140" cy="1877"/>
          </a:xfrm>
        </p:grpSpPr>
        <p:grpSp>
          <p:nvGrpSpPr>
            <p:cNvPr id="8" name="Group 10"/>
            <p:cNvGrpSpPr>
              <a:grpSpLocks/>
            </p:cNvGrpSpPr>
            <p:nvPr/>
          </p:nvGrpSpPr>
          <p:grpSpPr bwMode="auto">
            <a:xfrm>
              <a:off x="2448" y="1968"/>
              <a:ext cx="2975" cy="1877"/>
              <a:chOff x="2448" y="1968"/>
              <a:chExt cx="2975" cy="1877"/>
            </a:xfrm>
          </p:grpSpPr>
          <p:grpSp>
            <p:nvGrpSpPr>
              <p:cNvPr id="11" name="Group 7"/>
              <p:cNvGrpSpPr>
                <a:grpSpLocks/>
              </p:cNvGrpSpPr>
              <p:nvPr/>
            </p:nvGrpSpPr>
            <p:grpSpPr bwMode="auto">
              <a:xfrm>
                <a:off x="2544" y="1968"/>
                <a:ext cx="2879" cy="1877"/>
                <a:chOff x="2544" y="1968"/>
                <a:chExt cx="2879" cy="1877"/>
              </a:xfrm>
            </p:grpSpPr>
            <p:pic>
              <p:nvPicPr>
                <p:cNvPr id="14" name="Picture 4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2592" y="1968"/>
                  <a:ext cx="2831" cy="18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15" name="Rectangle 6"/>
                <p:cNvSpPr>
                  <a:spLocks noChangeArrowheads="1"/>
                </p:cNvSpPr>
                <p:nvPr/>
              </p:nvSpPr>
              <p:spPr bwMode="auto">
                <a:xfrm>
                  <a:off x="2544" y="2640"/>
                  <a:ext cx="192" cy="43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2" name="Text Box 8"/>
              <p:cNvSpPr txBox="1">
                <a:spLocks noChangeArrowheads="1"/>
              </p:cNvSpPr>
              <p:nvPr/>
            </p:nvSpPr>
            <p:spPr bwMode="auto">
              <a:xfrm rot="16200000">
                <a:off x="2294" y="2746"/>
                <a:ext cx="539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0000"/>
                    </a:solidFill>
                    <a:latin typeface="Symbol" pitchFamily="18" charset="2"/>
                  </a:rPr>
                  <a:t>s</a:t>
                </a:r>
                <a:r>
                  <a:rPr lang="en-US">
                    <a:solidFill>
                      <a:srgbClr val="000000"/>
                    </a:solidFill>
                  </a:rPr>
                  <a:t> (mb)</a:t>
                </a:r>
              </a:p>
            </p:txBody>
          </p:sp>
          <p:sp>
            <p:nvSpPr>
              <p:cNvPr id="13" name="Text Box 9"/>
              <p:cNvSpPr txBox="1">
                <a:spLocks noChangeArrowheads="1"/>
              </p:cNvSpPr>
              <p:nvPr/>
            </p:nvSpPr>
            <p:spPr bwMode="auto">
              <a:xfrm>
                <a:off x="4486" y="3442"/>
                <a:ext cx="5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>
                    <a:solidFill>
                      <a:srgbClr val="000000"/>
                    </a:solidFill>
                  </a:rPr>
                  <a:t>E (keV)</a:t>
                </a:r>
              </a:p>
            </p:txBody>
          </p:sp>
        </p:grpSp>
        <p:sp>
          <p:nvSpPr>
            <p:cNvPr id="9" name="Text Box 11"/>
            <p:cNvSpPr txBox="1">
              <a:spLocks noChangeArrowheads="1"/>
            </p:cNvSpPr>
            <p:nvPr/>
          </p:nvSpPr>
          <p:spPr bwMode="auto">
            <a:xfrm>
              <a:off x="4512" y="2073"/>
              <a:ext cx="25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9999FF"/>
                  </a:solidFill>
                </a:rPr>
                <a:t>3</a:t>
              </a:r>
              <a:r>
                <a:rPr lang="en-US" b="1" baseline="30000" dirty="0">
                  <a:solidFill>
                    <a:srgbClr val="9999FF"/>
                  </a:solidFill>
                </a:rPr>
                <a:t>+</a:t>
              </a:r>
              <a:endParaRPr lang="en-US" b="1" dirty="0">
                <a:solidFill>
                  <a:srgbClr val="9999FF"/>
                </a:solidFill>
              </a:endParaRPr>
            </a:p>
          </p:txBody>
        </p:sp>
        <p:sp>
          <p:nvSpPr>
            <p:cNvPr id="10" name="Text Box 15"/>
            <p:cNvSpPr txBox="1">
              <a:spLocks noChangeArrowheads="1"/>
            </p:cNvSpPr>
            <p:nvPr/>
          </p:nvSpPr>
          <p:spPr bwMode="auto">
            <a:xfrm>
              <a:off x="5472" y="2256"/>
              <a:ext cx="11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dirty="0">
                <a:solidFill>
                  <a:srgbClr val="9999FF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283855" y="3010079"/>
            <a:ext cx="11063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DC unmeasured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837051" y="3287078"/>
            <a:ext cx="332338" cy="3225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623572" y="3352800"/>
            <a:ext cx="133882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strength from</a:t>
            </a:r>
          </a:p>
          <a:p>
            <a:r>
              <a:rPr lang="en-US" sz="1100" dirty="0">
                <a:solidFill>
                  <a:prstClr val="black"/>
                </a:solidFill>
              </a:rPr>
              <a:t>ORNL measurement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3139503" y="2834893"/>
            <a:ext cx="0" cy="49309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61045" y="903328"/>
            <a:ext cx="3537579" cy="3358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546379" y="5668796"/>
            <a:ext cx="82509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Will use the </a:t>
            </a:r>
            <a:r>
              <a:rPr lang="en-US" sz="2000" baseline="30000" dirty="0">
                <a:solidFill>
                  <a:prstClr val="black"/>
                </a:solidFill>
              </a:rPr>
              <a:t>17</a:t>
            </a:r>
            <a:r>
              <a:rPr lang="en-US" sz="2000" dirty="0">
                <a:solidFill>
                  <a:prstClr val="black"/>
                </a:solidFill>
              </a:rPr>
              <a:t>F(d,n) reaction to measure the needed spectroscopic strengths.</a:t>
            </a:r>
          </a:p>
        </p:txBody>
      </p:sp>
    </p:spTree>
    <p:extLst>
      <p:ext uri="{BB962C8B-B14F-4D97-AF65-F5344CB8AC3E}">
        <p14:creationId xmlns:p14="http://schemas.microsoft.com/office/powerpoint/2010/main" val="128255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Experimental approaches with exotic beams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219200"/>
            <a:ext cx="7696200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Challenges</a:t>
            </a:r>
          </a:p>
          <a:p>
            <a:pPr lvl="1"/>
            <a:r>
              <a:rPr lang="en-US" dirty="0" smtClean="0"/>
              <a:t>Beams are lower intensities and frequently contaminated</a:t>
            </a:r>
          </a:p>
          <a:p>
            <a:pPr lvl="1"/>
            <a:r>
              <a:rPr lang="en-US" dirty="0" smtClean="0"/>
              <a:t>Inverse kinematics limits resolution</a:t>
            </a:r>
          </a:p>
          <a:p>
            <a:pPr lvl="1"/>
            <a:r>
              <a:rPr lang="en-US" dirty="0" smtClean="0"/>
              <a:t>“Best” proton transfer reactions have difficult target/detector issues.</a:t>
            </a:r>
          </a:p>
          <a:p>
            <a:r>
              <a:rPr lang="en-US" dirty="0" smtClean="0"/>
              <a:t>(d,n) reactions</a:t>
            </a:r>
          </a:p>
          <a:p>
            <a:pPr lvl="1"/>
            <a:r>
              <a:rPr lang="en-US" dirty="0" smtClean="0"/>
              <a:t>(CD</a:t>
            </a:r>
            <a:r>
              <a:rPr lang="en-US" baseline="-25000" dirty="0" smtClean="0"/>
              <a:t>2</a:t>
            </a:r>
            <a:r>
              <a:rPr lang="en-US" dirty="0" smtClean="0"/>
              <a:t>) target are relatively easy to use</a:t>
            </a:r>
          </a:p>
          <a:p>
            <a:pPr lvl="1"/>
            <a:r>
              <a:rPr lang="en-US" dirty="0" smtClean="0"/>
              <a:t>Background from spectator C atoms</a:t>
            </a:r>
          </a:p>
          <a:p>
            <a:pPr lvl="1"/>
            <a:r>
              <a:rPr lang="en-US" dirty="0" smtClean="0"/>
              <a:t>Neutron detection difficult.  Groups avoid at all costs.</a:t>
            </a:r>
          </a:p>
          <a:p>
            <a:r>
              <a:rPr lang="en-US" dirty="0" smtClean="0"/>
              <a:t>(</a:t>
            </a:r>
            <a:r>
              <a:rPr lang="en-US" baseline="30000" dirty="0" smtClean="0"/>
              <a:t>3</a:t>
            </a:r>
            <a:r>
              <a:rPr lang="en-US" dirty="0" smtClean="0"/>
              <a:t>He,d) reactions</a:t>
            </a:r>
          </a:p>
          <a:p>
            <a:pPr lvl="1"/>
            <a:r>
              <a:rPr lang="en-US" dirty="0" smtClean="0"/>
              <a:t>Localized targets of </a:t>
            </a:r>
            <a:r>
              <a:rPr lang="en-US" baseline="30000" dirty="0" smtClean="0"/>
              <a:t>3</a:t>
            </a:r>
            <a:r>
              <a:rPr lang="en-US" dirty="0" smtClean="0"/>
              <a:t>He hard</a:t>
            </a:r>
          </a:p>
          <a:p>
            <a:pPr lvl="1"/>
            <a:r>
              <a:rPr lang="en-US" baseline="30000" dirty="0" smtClean="0"/>
              <a:t>3</a:t>
            </a:r>
            <a:r>
              <a:rPr lang="en-US" dirty="0" smtClean="0"/>
              <a:t>He expensive</a:t>
            </a:r>
          </a:p>
          <a:p>
            <a:pPr lvl="1"/>
            <a:r>
              <a:rPr lang="en-US" dirty="0" smtClean="0"/>
              <a:t>d detection easy</a:t>
            </a:r>
          </a:p>
          <a:p>
            <a:pPr marL="4572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2581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2762" y="235226"/>
            <a:ext cx="24016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baseline="30000" dirty="0">
                <a:solidFill>
                  <a:prstClr val="black"/>
                </a:solidFill>
              </a:rPr>
              <a:t>17</a:t>
            </a:r>
            <a:r>
              <a:rPr lang="en-US" sz="3600" b="1" dirty="0">
                <a:solidFill>
                  <a:prstClr val="black"/>
                </a:solidFill>
              </a:rPr>
              <a:t>F(</a:t>
            </a:r>
            <a:r>
              <a:rPr lang="en-US" sz="3600" b="1" dirty="0" err="1">
                <a:solidFill>
                  <a:prstClr val="black"/>
                </a:solidFill>
              </a:rPr>
              <a:t>p,</a:t>
            </a:r>
            <a:r>
              <a:rPr lang="en-US" sz="3600" b="1" dirty="0" err="1">
                <a:solidFill>
                  <a:prstClr val="black"/>
                </a:solidFill>
                <a:latin typeface="Symbol" pitchFamily="18" charset="2"/>
              </a:rPr>
              <a:t>g</a:t>
            </a:r>
            <a:r>
              <a:rPr lang="en-US" sz="3600" b="1" dirty="0">
                <a:solidFill>
                  <a:prstClr val="black"/>
                </a:solidFill>
              </a:rPr>
              <a:t>)</a:t>
            </a:r>
            <a:r>
              <a:rPr lang="en-US" sz="3600" b="1" baseline="30000" dirty="0">
                <a:solidFill>
                  <a:prstClr val="black"/>
                </a:solidFill>
              </a:rPr>
              <a:t>18</a:t>
            </a:r>
            <a:r>
              <a:rPr lang="en-US" sz="3600" b="1" dirty="0">
                <a:solidFill>
                  <a:prstClr val="black"/>
                </a:solidFill>
              </a:rPr>
              <a:t>Ne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1" t="69206" r="9217" b="25392"/>
          <a:stretch/>
        </p:blipFill>
        <p:spPr bwMode="auto">
          <a:xfrm>
            <a:off x="5212556" y="4267200"/>
            <a:ext cx="2940844" cy="52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24532" y="4697551"/>
            <a:ext cx="2831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Need C</a:t>
            </a:r>
            <a:r>
              <a:rPr lang="en-US" baseline="30000" dirty="0">
                <a:solidFill>
                  <a:prstClr val="black"/>
                </a:solidFill>
              </a:rPr>
              <a:t>2</a:t>
            </a:r>
            <a:r>
              <a:rPr lang="en-US" dirty="0">
                <a:solidFill>
                  <a:prstClr val="black"/>
                </a:solidFill>
              </a:rPr>
              <a:t>S to calculate DC rate.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86757" y="1524000"/>
            <a:ext cx="42472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30000" dirty="0">
                <a:solidFill>
                  <a:srgbClr val="FF0000"/>
                </a:solidFill>
              </a:rPr>
              <a:t>17</a:t>
            </a:r>
            <a:r>
              <a:rPr lang="en-US" sz="1600" dirty="0">
                <a:solidFill>
                  <a:srgbClr val="FF0000"/>
                </a:solidFill>
              </a:rPr>
              <a:t>F(</a:t>
            </a:r>
            <a:r>
              <a:rPr lang="en-US" sz="1600" dirty="0" err="1">
                <a:solidFill>
                  <a:srgbClr val="FF0000"/>
                </a:solidFill>
              </a:rPr>
              <a:t>p,</a:t>
            </a:r>
            <a:r>
              <a:rPr lang="en-US" sz="1600" dirty="0" err="1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US" sz="1600" dirty="0">
                <a:solidFill>
                  <a:srgbClr val="FF0000"/>
                </a:solidFill>
              </a:rPr>
              <a:t>)</a:t>
            </a:r>
            <a:r>
              <a:rPr lang="en-US" sz="1600" baseline="30000" dirty="0">
                <a:solidFill>
                  <a:srgbClr val="FF0000"/>
                </a:solidFill>
              </a:rPr>
              <a:t>18</a:t>
            </a:r>
            <a:r>
              <a:rPr lang="en-US" sz="1600" dirty="0">
                <a:solidFill>
                  <a:srgbClr val="FF0000"/>
                </a:solidFill>
              </a:rPr>
              <a:t>Ne strongly affected by unmeasured DC rate.</a:t>
            </a:r>
          </a:p>
        </p:txBody>
      </p:sp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970003" y="1840435"/>
            <a:ext cx="4123235" cy="2521892"/>
            <a:chOff x="2448" y="1968"/>
            <a:chExt cx="3140" cy="1877"/>
          </a:xfrm>
        </p:grpSpPr>
        <p:grpSp>
          <p:nvGrpSpPr>
            <p:cNvPr id="8" name="Group 10"/>
            <p:cNvGrpSpPr>
              <a:grpSpLocks/>
            </p:cNvGrpSpPr>
            <p:nvPr/>
          </p:nvGrpSpPr>
          <p:grpSpPr bwMode="auto">
            <a:xfrm>
              <a:off x="2448" y="1968"/>
              <a:ext cx="2975" cy="1877"/>
              <a:chOff x="2448" y="1968"/>
              <a:chExt cx="2975" cy="1877"/>
            </a:xfrm>
          </p:grpSpPr>
          <p:grpSp>
            <p:nvGrpSpPr>
              <p:cNvPr id="11" name="Group 7"/>
              <p:cNvGrpSpPr>
                <a:grpSpLocks/>
              </p:cNvGrpSpPr>
              <p:nvPr/>
            </p:nvGrpSpPr>
            <p:grpSpPr bwMode="auto">
              <a:xfrm>
                <a:off x="2544" y="1968"/>
                <a:ext cx="2879" cy="1877"/>
                <a:chOff x="2544" y="1968"/>
                <a:chExt cx="2879" cy="1877"/>
              </a:xfrm>
            </p:grpSpPr>
            <p:pic>
              <p:nvPicPr>
                <p:cNvPr id="14" name="Picture 4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2592" y="1968"/>
                  <a:ext cx="2831" cy="18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15" name="Rectangle 6"/>
                <p:cNvSpPr>
                  <a:spLocks noChangeArrowheads="1"/>
                </p:cNvSpPr>
                <p:nvPr/>
              </p:nvSpPr>
              <p:spPr bwMode="auto">
                <a:xfrm>
                  <a:off x="2544" y="2640"/>
                  <a:ext cx="192" cy="43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2" name="Text Box 8"/>
              <p:cNvSpPr txBox="1">
                <a:spLocks noChangeArrowheads="1"/>
              </p:cNvSpPr>
              <p:nvPr/>
            </p:nvSpPr>
            <p:spPr bwMode="auto">
              <a:xfrm rot="16200000">
                <a:off x="2294" y="2746"/>
                <a:ext cx="539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0000"/>
                    </a:solidFill>
                    <a:latin typeface="Symbol" pitchFamily="18" charset="2"/>
                  </a:rPr>
                  <a:t>s</a:t>
                </a:r>
                <a:r>
                  <a:rPr lang="en-US">
                    <a:solidFill>
                      <a:srgbClr val="000000"/>
                    </a:solidFill>
                  </a:rPr>
                  <a:t> (mb)</a:t>
                </a:r>
              </a:p>
            </p:txBody>
          </p:sp>
          <p:sp>
            <p:nvSpPr>
              <p:cNvPr id="13" name="Text Box 9"/>
              <p:cNvSpPr txBox="1">
                <a:spLocks noChangeArrowheads="1"/>
              </p:cNvSpPr>
              <p:nvPr/>
            </p:nvSpPr>
            <p:spPr bwMode="auto">
              <a:xfrm>
                <a:off x="4486" y="3442"/>
                <a:ext cx="59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>
                    <a:solidFill>
                      <a:srgbClr val="000000"/>
                    </a:solidFill>
                  </a:rPr>
                  <a:t>E (keV)</a:t>
                </a:r>
              </a:p>
            </p:txBody>
          </p:sp>
        </p:grpSp>
        <p:sp>
          <p:nvSpPr>
            <p:cNvPr id="9" name="Text Box 11"/>
            <p:cNvSpPr txBox="1">
              <a:spLocks noChangeArrowheads="1"/>
            </p:cNvSpPr>
            <p:nvPr/>
          </p:nvSpPr>
          <p:spPr bwMode="auto">
            <a:xfrm>
              <a:off x="4512" y="2073"/>
              <a:ext cx="25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solidFill>
                    <a:srgbClr val="9999FF"/>
                  </a:solidFill>
                </a:rPr>
                <a:t>3</a:t>
              </a:r>
              <a:r>
                <a:rPr lang="en-US" b="1" baseline="30000" dirty="0">
                  <a:solidFill>
                    <a:srgbClr val="9999FF"/>
                  </a:solidFill>
                </a:rPr>
                <a:t>+</a:t>
              </a:r>
              <a:endParaRPr lang="en-US" b="1" dirty="0">
                <a:solidFill>
                  <a:srgbClr val="9999FF"/>
                </a:solidFill>
              </a:endParaRPr>
            </a:p>
          </p:txBody>
        </p:sp>
        <p:sp>
          <p:nvSpPr>
            <p:cNvPr id="10" name="Text Box 15"/>
            <p:cNvSpPr txBox="1">
              <a:spLocks noChangeArrowheads="1"/>
            </p:cNvSpPr>
            <p:nvPr/>
          </p:nvSpPr>
          <p:spPr bwMode="auto">
            <a:xfrm>
              <a:off x="5472" y="2256"/>
              <a:ext cx="11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dirty="0">
                <a:solidFill>
                  <a:srgbClr val="9999FF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147890" y="2724206"/>
            <a:ext cx="11063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DC unmeasured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701086" y="3001205"/>
            <a:ext cx="332338" cy="3225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487607" y="3066927"/>
            <a:ext cx="133882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prstClr val="black"/>
                </a:solidFill>
              </a:rPr>
              <a:t>strength from</a:t>
            </a:r>
          </a:p>
          <a:p>
            <a:r>
              <a:rPr lang="en-US" sz="1100" dirty="0">
                <a:solidFill>
                  <a:prstClr val="black"/>
                </a:solidFill>
              </a:rPr>
              <a:t>ORNL measurement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4003538" y="2549020"/>
            <a:ext cx="0" cy="49309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588086"/>
            <a:ext cx="3537579" cy="3358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1273337" y="5181600"/>
            <a:ext cx="59306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Will use the </a:t>
            </a:r>
            <a:r>
              <a:rPr lang="en-US" sz="2000" baseline="30000" dirty="0">
                <a:solidFill>
                  <a:prstClr val="black"/>
                </a:solidFill>
              </a:rPr>
              <a:t>17</a:t>
            </a:r>
            <a:r>
              <a:rPr lang="en-US" sz="2000" dirty="0">
                <a:solidFill>
                  <a:prstClr val="black"/>
                </a:solidFill>
              </a:rPr>
              <a:t>F(d,n) reaction to measure the needed spectroscopic strengths.</a:t>
            </a:r>
          </a:p>
        </p:txBody>
      </p:sp>
    </p:spTree>
    <p:extLst>
      <p:ext uri="{BB962C8B-B14F-4D97-AF65-F5344CB8AC3E}">
        <p14:creationId xmlns:p14="http://schemas.microsoft.com/office/powerpoint/2010/main" val="394523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4" t="12479" r="9607" b="399"/>
          <a:stretch/>
        </p:blipFill>
        <p:spPr>
          <a:xfrm>
            <a:off x="-28800" y="78658"/>
            <a:ext cx="9172800" cy="7074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146390" y="3029626"/>
            <a:ext cx="811957" cy="82461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55254"/>
            <a:ext cx="7315200" cy="2960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3290" y="6263148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 rot="10800000" flipV="1">
            <a:off x="727588" y="3257269"/>
            <a:ext cx="9792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First facility dedicated to exotic beam production in the U.S.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963" y="3705747"/>
            <a:ext cx="5982153" cy="31378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500" b="4445"/>
          <a:stretch/>
        </p:blipFill>
        <p:spPr>
          <a:xfrm>
            <a:off x="6719971" y="4435029"/>
            <a:ext cx="2070068" cy="237367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6149" y="-65027"/>
            <a:ext cx="19547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TwinSol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24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661988"/>
            <a:ext cx="9048750" cy="553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wwwndc.jaea.go.jp/CN10/CN00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5" t="58568" r="64116" b="35665"/>
          <a:stretch/>
        </p:blipFill>
        <p:spPr bwMode="auto">
          <a:xfrm>
            <a:off x="2724160" y="3902867"/>
            <a:ext cx="569917" cy="319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ndc.jaea.go.jp/CN10/CN00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49" t="41534" r="38852" b="52744"/>
          <a:stretch/>
        </p:blipFill>
        <p:spPr bwMode="auto">
          <a:xfrm>
            <a:off x="5010152" y="2960477"/>
            <a:ext cx="569917" cy="31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ndc.jaea.go.jp/CN10/CN00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2" t="69989" r="70429" b="24381"/>
          <a:stretch/>
        </p:blipFill>
        <p:spPr bwMode="auto">
          <a:xfrm>
            <a:off x="2151854" y="4536277"/>
            <a:ext cx="569917" cy="31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4430486" y="4127760"/>
            <a:ext cx="579666" cy="4738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3283191" y="3482968"/>
            <a:ext cx="579666" cy="4738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724160" y="3825527"/>
            <a:ext cx="579666" cy="4738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862857" y="3192083"/>
            <a:ext cx="579666" cy="4738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569183" y="2507275"/>
            <a:ext cx="579666" cy="4738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138024" y="4455137"/>
            <a:ext cx="579666" cy="4738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850820" y="4462959"/>
            <a:ext cx="579666" cy="4738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989517" y="2881870"/>
            <a:ext cx="579666" cy="4738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716486" y="1917960"/>
            <a:ext cx="579666" cy="4738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409851" y="3167247"/>
            <a:ext cx="579666" cy="4738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287990" y="1602275"/>
            <a:ext cx="579666" cy="4738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7874461" y="1620982"/>
            <a:ext cx="579666" cy="4738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3303826" y="3806327"/>
            <a:ext cx="579666" cy="4738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6714643" y="2877223"/>
            <a:ext cx="579666" cy="4738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3258597" y="4769936"/>
            <a:ext cx="579666" cy="4738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dirty="0">
                <a:solidFill>
                  <a:prstClr val="black"/>
                </a:solidFill>
                <a:latin typeface="Calibri"/>
              </a:rPr>
              <a:t>15 Radioactive Beams in the last 3 years.</a:t>
            </a:r>
            <a:br>
              <a:rPr lang="en-US" dirty="0">
                <a:solidFill>
                  <a:prstClr val="black"/>
                </a:solidFill>
                <a:latin typeface="Calibri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59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xfrm>
            <a:off x="1370931" y="226994"/>
            <a:ext cx="6705600" cy="639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228600"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</a:pPr>
            <a:r>
              <a:rPr lang="en-US" sz="3600" b="0" i="0" u="none" strike="noStrike" cap="none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</a:t>
            </a:r>
            <a:r>
              <a:rPr lang="en-US" sz="3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 Production</a:t>
            </a:r>
          </a:p>
        </p:txBody>
      </p:sp>
      <p:pic>
        <p:nvPicPr>
          <p:cNvPr id="124" name="Shape 124" descr="Screen Shot 2016-10-05 at 11.02.53 A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81400" y="1071938"/>
            <a:ext cx="5330140" cy="484280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Shape 125"/>
          <p:cNvSpPr txBox="1"/>
          <p:nvPr/>
        </p:nvSpPr>
        <p:spPr>
          <a:xfrm>
            <a:off x="1066800" y="1074396"/>
            <a:ext cx="2255167" cy="198002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 Primary on gas cell filled with 1 </a:t>
            </a:r>
            <a:r>
              <a:rPr lang="en-US" sz="16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atm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</a:t>
            </a:r>
            <a:r>
              <a:rPr lang="en-US" sz="1600" baseline="-25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gas target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600" baseline="30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Silicon telescope at target position to identify beam species and optimize tune</a:t>
            </a:r>
          </a:p>
        </p:txBody>
      </p:sp>
      <p:sp>
        <p:nvSpPr>
          <p:cNvPr id="126" name="Shape 126"/>
          <p:cNvSpPr txBox="1"/>
          <p:nvPr/>
        </p:nvSpPr>
        <p:spPr>
          <a:xfrm>
            <a:off x="1066800" y="3606419"/>
            <a:ext cx="2736304" cy="230832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Composition</a:t>
            </a:r>
          </a:p>
          <a:p>
            <a:pPr marL="285750" marR="0" lvl="0" indent="-285750" algn="l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87.1% </a:t>
            </a:r>
            <a:r>
              <a:rPr lang="en-US" sz="1600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 at 57.2 MeV</a:t>
            </a:r>
          </a:p>
          <a:p>
            <a:pPr marL="285750" marR="0" lvl="0" indent="-285750" algn="l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5.2% </a:t>
            </a:r>
            <a:r>
              <a:rPr lang="en-US" sz="1600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 at 37 MeV</a:t>
            </a:r>
          </a:p>
          <a:p>
            <a:pPr marL="285750" marR="0" lvl="0" indent="-285750" algn="l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0.5% </a:t>
            </a:r>
            <a:r>
              <a:rPr lang="en-US" sz="1600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 at 28 MeV</a:t>
            </a:r>
          </a:p>
          <a:p>
            <a:pPr marL="285750" marR="0" lvl="0" indent="-285750" algn="l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1.4% </a:t>
            </a:r>
            <a:r>
              <a:rPr lang="en-US" sz="1600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14/15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 at 34 MeV</a:t>
            </a:r>
          </a:p>
          <a:p>
            <a:pPr marL="285750" marR="0" lvl="0" indent="-285750" algn="l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2.1% </a:t>
            </a:r>
            <a:r>
              <a:rPr lang="en-US" sz="1600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14/15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 at 24.1 MeV</a:t>
            </a:r>
          </a:p>
          <a:p>
            <a:pPr marL="285750" marR="0" lvl="0" indent="-285750" algn="l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4.1% various carbon and alpha groups</a:t>
            </a:r>
          </a:p>
          <a:p>
            <a:pPr marL="285750" marR="0" lvl="0" indent="-285750" algn="l" rtl="0">
              <a:spcBef>
                <a:spcPts val="0"/>
              </a:spcBef>
              <a:buClr>
                <a:schemeClr val="lt1"/>
              </a:buClr>
              <a:buFont typeface="Arial"/>
              <a:buNone/>
            </a:pPr>
            <a:endParaRPr sz="1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Shape 127"/>
          <p:cNvSpPr txBox="1"/>
          <p:nvPr/>
        </p:nvSpPr>
        <p:spPr>
          <a:xfrm>
            <a:off x="7590691" y="5410200"/>
            <a:ext cx="1320849" cy="33855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E_tot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(arb)</a:t>
            </a:r>
          </a:p>
        </p:txBody>
      </p:sp>
      <p:sp>
        <p:nvSpPr>
          <p:cNvPr id="128" name="Shape 128"/>
          <p:cNvSpPr txBox="1"/>
          <p:nvPr/>
        </p:nvSpPr>
        <p:spPr>
          <a:xfrm rot="-5400000">
            <a:off x="3708013" y="1336275"/>
            <a:ext cx="1152128" cy="33855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(arb)</a:t>
            </a:r>
          </a:p>
        </p:txBody>
      </p:sp>
    </p:spTree>
    <p:extLst>
      <p:ext uri="{BB962C8B-B14F-4D97-AF65-F5344CB8AC3E}">
        <p14:creationId xmlns:p14="http://schemas.microsoft.com/office/powerpoint/2010/main" val="147419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0" y="609600"/>
            <a:ext cx="1913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– </a:t>
            </a:r>
            <a:r>
              <a:rPr lang="en-US" dirty="0">
                <a:solidFill>
                  <a:prstClr val="black"/>
                </a:solidFill>
              </a:rPr>
              <a:t>P. O’Malley et al.</a:t>
            </a:r>
          </a:p>
        </p:txBody>
      </p:sp>
      <p:pic>
        <p:nvPicPr>
          <p:cNvPr id="5123" name="4D6BFC1F-CC0C-447E-895C-16273AA57216" descr="6A4A5F77-955A-4823-9A38-1998543103B8@ut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971800"/>
            <a:ext cx="5334000" cy="29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181600" y="5791200"/>
            <a:ext cx="2571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Time of Flight (</a:t>
            </a:r>
            <a:r>
              <a:rPr lang="en-US" dirty="0" err="1">
                <a:solidFill>
                  <a:prstClr val="black"/>
                </a:solidFill>
              </a:rPr>
              <a:t>arb</a:t>
            </a:r>
            <a:r>
              <a:rPr lang="en-US" dirty="0">
                <a:solidFill>
                  <a:prstClr val="black"/>
                </a:solidFill>
              </a:rPr>
              <a:t>. Units)</a:t>
            </a:r>
          </a:p>
        </p:txBody>
      </p:sp>
      <p:sp>
        <p:nvSpPr>
          <p:cNvPr id="14" name="TextBox 13"/>
          <p:cNvSpPr txBox="1"/>
          <p:nvPr/>
        </p:nvSpPr>
        <p:spPr>
          <a:xfrm rot="16200000">
            <a:off x="3511045" y="4577823"/>
            <a:ext cx="83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Counts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23281" y="3287095"/>
            <a:ext cx="279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Symbol" pitchFamily="18" charset="2"/>
              </a:rPr>
              <a:t>g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5701510" y="3690257"/>
            <a:ext cx="139622" cy="3164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279037" y="4228708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n?</a:t>
            </a:r>
          </a:p>
        </p:txBody>
      </p:sp>
      <p:cxnSp>
        <p:nvCxnSpPr>
          <p:cNvPr id="23" name="Straight Arrow Connector 22"/>
          <p:cNvCxnSpPr>
            <a:stCxn id="18" idx="2"/>
          </p:cNvCxnSpPr>
          <p:nvPr/>
        </p:nvCxnSpPr>
        <p:spPr>
          <a:xfrm flipH="1">
            <a:off x="6126637" y="4598040"/>
            <a:ext cx="359348" cy="31646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066800" y="4191000"/>
            <a:ext cx="2819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Start on n detection</a:t>
            </a:r>
          </a:p>
          <a:p>
            <a:r>
              <a:rPr lang="en-US" dirty="0">
                <a:solidFill>
                  <a:prstClr val="black"/>
                </a:solidFill>
              </a:rPr>
              <a:t>Stop on delayed beam stop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2 </a:t>
            </a:r>
            <a:r>
              <a:rPr lang="en-US" dirty="0">
                <a:solidFill>
                  <a:prstClr val="black"/>
                </a:solidFill>
                <a:latin typeface="Symbol" pitchFamily="18" charset="2"/>
              </a:rPr>
              <a:t>g</a:t>
            </a:r>
            <a:r>
              <a:rPr lang="en-US" dirty="0">
                <a:solidFill>
                  <a:prstClr val="black"/>
                </a:solidFill>
              </a:rPr>
              <a:t> flashes from beam on target and beam stop (i.e., the scintillator).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9200" y="76200"/>
            <a:ext cx="4800600" cy="609600"/>
          </a:xfrm>
        </p:spPr>
        <p:txBody>
          <a:bodyPr>
            <a:normAutofit/>
          </a:bodyPr>
          <a:lstStyle/>
          <a:p>
            <a:r>
              <a:rPr lang="en-US" baseline="30000" dirty="0">
                <a:solidFill>
                  <a:prstClr val="black"/>
                </a:solidFill>
              </a:rPr>
              <a:t>17</a:t>
            </a:r>
            <a:r>
              <a:rPr lang="en-US" dirty="0">
                <a:solidFill>
                  <a:prstClr val="black"/>
                </a:solidFill>
              </a:rPr>
              <a:t>F(d,n)</a:t>
            </a:r>
            <a:r>
              <a:rPr lang="en-US" baseline="30000" dirty="0">
                <a:solidFill>
                  <a:prstClr val="black"/>
                </a:solidFill>
              </a:rPr>
              <a:t>18</a:t>
            </a:r>
            <a:r>
              <a:rPr lang="en-US" dirty="0">
                <a:solidFill>
                  <a:prstClr val="black"/>
                </a:solidFill>
              </a:rPr>
              <a:t>Ne </a:t>
            </a:r>
            <a:r>
              <a:rPr lang="en-US" dirty="0" smtClean="0">
                <a:solidFill>
                  <a:prstClr val="black"/>
                </a:solidFill>
              </a:rPr>
              <a:t>at Notre Dame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804387" y="1135171"/>
            <a:ext cx="3310413" cy="2663161"/>
            <a:chOff x="804387" y="1135171"/>
            <a:chExt cx="3005613" cy="227468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>
              <a:lum/>
              <a:alphaModFix/>
            </a:blip>
            <a:srcRect l="11574"/>
            <a:stretch/>
          </p:blipFill>
          <p:spPr>
            <a:xfrm>
              <a:off x="804387" y="1135171"/>
              <a:ext cx="3005613" cy="227468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9" name="Straight Arrow Connector 18"/>
            <p:cNvCxnSpPr/>
            <p:nvPr/>
          </p:nvCxnSpPr>
          <p:spPr>
            <a:xfrm flipH="1">
              <a:off x="2131628" y="1677133"/>
              <a:ext cx="533400" cy="457199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2293670" y="1448533"/>
              <a:ext cx="4475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baseline="30000" dirty="0">
                  <a:solidFill>
                    <a:srgbClr val="FF0000"/>
                  </a:solidFill>
                </a:rPr>
                <a:t>17</a:t>
              </a:r>
              <a:r>
                <a:rPr lang="en-US" b="1" dirty="0">
                  <a:solidFill>
                    <a:srgbClr val="FF0000"/>
                  </a:solidFill>
                </a:rPr>
                <a:t>F</a:t>
              </a:r>
            </a:p>
          </p:txBody>
        </p:sp>
        <p:sp>
          <p:nvSpPr>
            <p:cNvPr id="21" name="Trapezoid 20"/>
            <p:cNvSpPr/>
            <p:nvPr/>
          </p:nvSpPr>
          <p:spPr>
            <a:xfrm rot="16200000">
              <a:off x="1894738" y="2038706"/>
              <a:ext cx="248049" cy="219568"/>
            </a:xfrm>
            <a:prstGeom prst="trapezoid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814636" y="2009734"/>
              <a:ext cx="4154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9BBB59">
                      <a:lumMod val="75000"/>
                    </a:srgbClr>
                  </a:solidFill>
                </a:rPr>
                <a:t>CD</a:t>
              </a:r>
              <a:r>
                <a:rPr lang="en-US" sz="1200" b="1" baseline="-25000" dirty="0">
                  <a:solidFill>
                    <a:srgbClr val="9BBB59">
                      <a:lumMod val="75000"/>
                    </a:srgbClr>
                  </a:solidFill>
                </a:rPr>
                <a:t>2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H="1">
              <a:off x="1979228" y="2210532"/>
              <a:ext cx="25095" cy="465762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1939169" y="2225473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n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4014399" y="1439212"/>
            <a:ext cx="3029185" cy="73866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Neutrons detected in array of VANDLE plastic scintillators and U. Michigan deuterated Benzene detectors.</a:t>
            </a:r>
          </a:p>
        </p:txBody>
      </p:sp>
    </p:spTree>
    <p:extLst>
      <p:ext uri="{BB962C8B-B14F-4D97-AF65-F5344CB8AC3E}">
        <p14:creationId xmlns:p14="http://schemas.microsoft.com/office/powerpoint/2010/main" val="413767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715000" y="1724006"/>
            <a:ext cx="3352800" cy="2115726"/>
            <a:chOff x="4507468" y="1724006"/>
            <a:chExt cx="4560332" cy="3369726"/>
          </a:xfrm>
        </p:grpSpPr>
        <p:pic>
          <p:nvPicPr>
            <p:cNvPr id="5122" name="F496372E-A83F-4589-A87D-3B2776F729F8" descr="FDE25C3B-FCAA-465A-AAC1-C8E41F639EC5@utk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1724006"/>
              <a:ext cx="4343400" cy="32289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5734775" y="4724400"/>
              <a:ext cx="25710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Time of Flight (</a:t>
              </a:r>
              <a:r>
                <a:rPr lang="en-US" dirty="0" err="1">
                  <a:solidFill>
                    <a:prstClr val="black"/>
                  </a:solidFill>
                </a:rPr>
                <a:t>arb</a:t>
              </a:r>
              <a:r>
                <a:rPr lang="en-US" dirty="0">
                  <a:solidFill>
                    <a:prstClr val="black"/>
                  </a:solidFill>
                </a:rPr>
                <a:t>. Units)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 rot="16200000">
              <a:off x="4273045" y="3206245"/>
              <a:ext cx="8381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Counts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400800" y="2133600"/>
              <a:ext cx="2792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Symbol" pitchFamily="18" charset="2"/>
                </a:rPr>
                <a:t>g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572042" y="3810000"/>
              <a:ext cx="562963" cy="5882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</a:rPr>
                <a:t>n?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681790" y="10886"/>
            <a:ext cx="1913985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</a:rPr>
              <a:t> </a:t>
            </a:r>
            <a:endParaRPr lang="en-US" sz="4000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– P. O’Malley et al.</a:t>
            </a:r>
          </a:p>
        </p:txBody>
      </p:sp>
      <p:pic>
        <p:nvPicPr>
          <p:cNvPr id="6146" name="80B44877-5B0C-4D36-AAB2-91076F6CF1F8" descr="BAE7EDCF-54B4-43B4-B1AD-39C65EE8A6DF@ut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37928"/>
            <a:ext cx="5029183" cy="2781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38400" y="4343400"/>
            <a:ext cx="1398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Long integral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2483" y="2849058"/>
            <a:ext cx="1454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Short integral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57400" y="2362200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78606" y="3505200"/>
            <a:ext cx="279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Symbol" pitchFamily="18" charset="2"/>
              </a:rPr>
              <a:t>g</a:t>
            </a:r>
          </a:p>
        </p:txBody>
      </p:sp>
      <p:pic>
        <p:nvPicPr>
          <p:cNvPr id="6147" name="008A5ADE-1F20-41E3-B3D3-448090D8535F" descr="A96980C1-6E00-46B2-861C-0F4EFB1793FB@ut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310743"/>
            <a:ext cx="3506902" cy="23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876800" y="6477000"/>
            <a:ext cx="2571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Time of Flight (</a:t>
            </a:r>
            <a:r>
              <a:rPr lang="en-US" dirty="0" err="1">
                <a:solidFill>
                  <a:prstClr val="black"/>
                </a:solidFill>
              </a:rPr>
              <a:t>arb</a:t>
            </a:r>
            <a:r>
              <a:rPr lang="en-US" dirty="0">
                <a:solidFill>
                  <a:prstClr val="black"/>
                </a:solidFill>
              </a:rPr>
              <a:t>. Units)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953000" y="4495800"/>
            <a:ext cx="884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 gated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 smtClean="0">
                <a:solidFill>
                  <a:prstClr val="black"/>
                </a:solidFill>
              </a:rPr>
              <a:t>17</a:t>
            </a:r>
            <a:r>
              <a:rPr lang="en-US" dirty="0" smtClean="0">
                <a:solidFill>
                  <a:prstClr val="black"/>
                </a:solidFill>
              </a:rPr>
              <a:t>F(d,n)</a:t>
            </a:r>
            <a:r>
              <a:rPr lang="en-US" baseline="30000" dirty="0" smtClean="0">
                <a:solidFill>
                  <a:prstClr val="black"/>
                </a:solidFill>
              </a:rPr>
              <a:t>18</a:t>
            </a:r>
            <a:r>
              <a:rPr lang="en-US" dirty="0" smtClean="0">
                <a:solidFill>
                  <a:prstClr val="black"/>
                </a:solidFill>
              </a:rPr>
              <a:t>Ne at Notre Dame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67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5470</TotalTime>
  <Words>998</Words>
  <Application>Microsoft Office PowerPoint</Application>
  <PresentationFormat>On-screen Show (4:3)</PresentationFormat>
  <Paragraphs>186</Paragraphs>
  <Slides>20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ＭＳ Ｐゴシック</vt:lpstr>
      <vt:lpstr>AppleGothic</vt:lpstr>
      <vt:lpstr>Arial</vt:lpstr>
      <vt:lpstr>Calibri</vt:lpstr>
      <vt:lpstr>Franklin Gothic Book</vt:lpstr>
      <vt:lpstr>Symbol</vt:lpstr>
      <vt:lpstr>Times New Roman</vt:lpstr>
      <vt:lpstr>1_Office Theme</vt:lpstr>
      <vt:lpstr>3_Office Theme</vt:lpstr>
      <vt:lpstr>Office Theme</vt:lpstr>
      <vt:lpstr>2_Office Theme</vt:lpstr>
      <vt:lpstr>Equation</vt:lpstr>
      <vt:lpstr>Probing explosive nucleosynthesis through TwinSol Measurements</vt:lpstr>
      <vt:lpstr>PowerPoint Presentation</vt:lpstr>
      <vt:lpstr>Experimental approaches with exotic beams</vt:lpstr>
      <vt:lpstr>PowerPoint Presentation</vt:lpstr>
      <vt:lpstr>PowerPoint Presentation</vt:lpstr>
      <vt:lpstr>15 Radioactive Beams in the last 3 years. </vt:lpstr>
      <vt:lpstr>17F Production</vt:lpstr>
      <vt:lpstr>17F(d,n)18Ne at Notre Dame</vt:lpstr>
      <vt:lpstr>17F(d,n)18Ne at Notre Dame</vt:lpstr>
      <vt:lpstr>17F(d,n)18Ne</vt:lpstr>
      <vt:lpstr>Angular Distributions</vt:lpstr>
      <vt:lpstr>Spectroscopic Factors</vt:lpstr>
      <vt:lpstr>TwinSol Improvements</vt:lpstr>
      <vt:lpstr>PowerPoint Presentation</vt:lpstr>
      <vt:lpstr>Phoswich (U. Tenn./ORNL)</vt:lpstr>
      <vt:lpstr>JENSA+SECAR for (d,n) at FRIB</vt:lpstr>
      <vt:lpstr>Conclusions/Questions</vt:lpstr>
      <vt:lpstr>PowerPoint Presentation</vt:lpstr>
      <vt:lpstr>17F(d,n)18Ne</vt:lpstr>
      <vt:lpstr>PowerPoint Presentation</vt:lpstr>
    </vt:vector>
  </TitlesOfParts>
  <Company>University of Notre Dame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Ref</dc:creator>
  <cp:lastModifiedBy>Daniel Bardayan</cp:lastModifiedBy>
  <cp:revision>74</cp:revision>
  <dcterms:created xsi:type="dcterms:W3CDTF">2017-03-08T14:26:07Z</dcterms:created>
  <dcterms:modified xsi:type="dcterms:W3CDTF">2018-05-30T01:46:31Z</dcterms:modified>
</cp:coreProperties>
</file>