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7" r:id="rId3"/>
    <p:sldMasterId id="2147483679" r:id="rId4"/>
  </p:sldMasterIdLst>
  <p:notesMasterIdLst>
    <p:notesMasterId r:id="rId25"/>
  </p:notesMasterIdLst>
  <p:sldIdLst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9" r:id="rId14"/>
    <p:sldId id="271" r:id="rId15"/>
    <p:sldId id="274" r:id="rId16"/>
    <p:sldId id="288" r:id="rId17"/>
    <p:sldId id="268" r:id="rId18"/>
    <p:sldId id="287" r:id="rId19"/>
    <p:sldId id="282" r:id="rId20"/>
    <p:sldId id="283" r:id="rId21"/>
    <p:sldId id="285" r:id="rId22"/>
    <p:sldId id="286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5"/>
    <p:restoredTop sz="94618"/>
  </p:normalViewPr>
  <p:slideViewPr>
    <p:cSldViewPr snapToGrid="0" snapToObjects="1">
      <p:cViewPr>
        <p:scale>
          <a:sx n="96" d="100"/>
          <a:sy n="96" d="100"/>
        </p:scale>
        <p:origin x="-1872" y="-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2FC67-8FF4-5A4A-AB5A-36A49367A4C8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4DFF4-206C-4B45-9D26-1E7230FD0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426273650_7647aff057_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4475"/>
          <a:stretch/>
        </p:blipFill>
        <p:spPr>
          <a:xfrm>
            <a:off x="2" y="2"/>
            <a:ext cx="9143999" cy="6909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90600"/>
            <a:ext cx="7772400" cy="1447800"/>
          </a:xfr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700" b="1" baseline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/>
            <a:r>
              <a:rPr lang="en-US" dirty="0"/>
              <a:t>Click to add presentation title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514600"/>
            <a:ext cx="6400800" cy="914400"/>
          </a:xfrm>
          <a:ln>
            <a:noFill/>
          </a:ln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 </a:t>
            </a:r>
            <a:br>
              <a:rPr lang="en-US" dirty="0"/>
            </a:br>
            <a:r>
              <a:rPr lang="en-US" dirty="0"/>
              <a:t>Organization</a:t>
            </a:r>
          </a:p>
        </p:txBody>
      </p:sp>
      <p:pic>
        <p:nvPicPr>
          <p:cNvPr id="9" name="Picture 8" descr="lanl-logo-white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6" y="5410200"/>
            <a:ext cx="2465294" cy="1905000"/>
          </a:xfrm>
          <a:prstGeom prst="rect">
            <a:avLst/>
          </a:prstGeom>
        </p:spPr>
      </p:pic>
      <p:sp>
        <p:nvSpPr>
          <p:cNvPr id="6" name="Text Placeholder 6"/>
          <p:cNvSpPr txBox="1">
            <a:spLocks/>
          </p:cNvSpPr>
          <p:nvPr userDrawn="1"/>
        </p:nvSpPr>
        <p:spPr>
          <a:xfrm>
            <a:off x="76200" y="6400800"/>
            <a:ext cx="5257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sz="1200" i="1" dirty="0"/>
              <a:t>Nuclear &amp; Particle Futures</a:t>
            </a:r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76200" y="6096000"/>
            <a:ext cx="5257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sz="1800" b="1" dirty="0">
                <a:solidFill>
                  <a:srgbClr val="FFFFFF">
                    <a:alpha val="50000"/>
                  </a:srgbClr>
                </a:solidFill>
              </a:rPr>
              <a:t>2018 NPF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2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slide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71602"/>
            <a:ext cx="8229600" cy="4525963"/>
          </a:xfrm>
        </p:spPr>
        <p:txBody>
          <a:bodyPr>
            <a:no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517922" marR="0" indent="-25955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773906" marR="0" indent="-263129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1500">
                <a:solidFill>
                  <a:schemeClr val="tx1"/>
                </a:solidFill>
              </a:defRPr>
            </a:lvl3pPr>
            <a:lvl4pPr marL="1031081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1500">
                <a:solidFill>
                  <a:schemeClr val="tx1"/>
                </a:solidFill>
              </a:defRPr>
            </a:lvl4pPr>
            <a:lvl5pPr marL="1372791" marR="0" indent="-169069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517922" marR="0" lvl="1" indent="-25955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773906" marR="0" lvl="2" indent="-263129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031081" marR="0" lvl="3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2"/>
            <a:ext cx="4038600" cy="4495799"/>
          </a:xfrm>
        </p:spPr>
        <p:txBody>
          <a:bodyPr>
            <a:no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 sz="2100">
                <a:solidFill>
                  <a:schemeClr val="tx1"/>
                </a:solidFill>
              </a:defRPr>
            </a:lvl1pPr>
            <a:lvl2pPr marL="517922" marR="0" indent="-25955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773906" marR="0" indent="-263129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1500">
                <a:solidFill>
                  <a:schemeClr val="tx1"/>
                </a:solidFill>
              </a:defRPr>
            </a:lvl3pPr>
            <a:lvl4pPr marL="1031081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1350">
                <a:solidFill>
                  <a:schemeClr val="tx1"/>
                </a:solidFill>
              </a:defRPr>
            </a:lvl4pPr>
            <a:lvl5pPr marL="1372791" marR="0" indent="-169069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517922" marR="0" lvl="1" indent="-25955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773906" marR="0" lvl="2" indent="-263129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031081" marR="0" lvl="3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678365"/>
            <a:ext cx="4038600" cy="134143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500" i="1" dirty="0" smtClean="0"/>
            </a:lvl1pPr>
            <a:lvl2pPr marL="342900" indent="0">
              <a:buFontTx/>
              <a:buNone/>
              <a:defRPr lang="en-US" sz="1500" dirty="0" smtClean="0"/>
            </a:lvl2pPr>
            <a:lvl3pPr marL="685800" indent="0">
              <a:buFontTx/>
              <a:buNone/>
              <a:defRPr lang="en-US" sz="1500" dirty="0" smtClean="0"/>
            </a:lvl3pPr>
            <a:lvl4pPr marL="1028700" indent="0">
              <a:buFontTx/>
              <a:buNone/>
              <a:defRPr lang="en-US" sz="1500" dirty="0" smtClean="0"/>
            </a:lvl4pPr>
            <a:lvl5pPr marL="1371600" indent="0">
              <a:buFontTx/>
              <a:buNone/>
              <a:defRPr lang="en-US" sz="15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371600"/>
            <a:ext cx="4038600" cy="32004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1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021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500" i="1" dirty="0" smtClean="0"/>
            </a:lvl1pPr>
            <a:lvl2pPr marL="342900" indent="0">
              <a:buFontTx/>
              <a:buNone/>
              <a:defRPr lang="en-US" sz="1500" dirty="0" smtClean="0"/>
            </a:lvl2pPr>
            <a:lvl3pPr marL="685800" indent="0">
              <a:buFontTx/>
              <a:buNone/>
              <a:defRPr lang="en-US" sz="1500" dirty="0" smtClean="0"/>
            </a:lvl3pPr>
            <a:lvl4pPr marL="1028700" indent="0">
              <a:buFontTx/>
              <a:buNone/>
              <a:defRPr lang="en-US" sz="1500" dirty="0" smtClean="0"/>
            </a:lvl4pPr>
            <a:lvl5pPr marL="1371600" indent="0">
              <a:buFontTx/>
              <a:buNone/>
              <a:defRPr lang="en-US" sz="15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8229600" cy="32004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1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2"/>
            <a:ext cx="4038600" cy="4495799"/>
          </a:xfrm>
        </p:spPr>
        <p:txBody>
          <a:bodyPr>
            <a:noAutofit/>
          </a:bodyPr>
          <a:lstStyle>
            <a:lvl1pPr marL="257175" marR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 sz="2100">
                <a:solidFill>
                  <a:schemeClr val="tx1"/>
                </a:solidFill>
              </a:defRPr>
            </a:lvl1pPr>
            <a:lvl2pPr marL="517922" marR="0" indent="-25955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773906" marR="0" indent="-263129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 sz="1500">
                <a:solidFill>
                  <a:schemeClr val="tx1"/>
                </a:solidFill>
              </a:defRPr>
            </a:lvl3pPr>
            <a:lvl4pPr marL="1031081" marR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 sz="1350">
                <a:solidFill>
                  <a:schemeClr val="tx1"/>
                </a:solidFill>
              </a:defRPr>
            </a:lvl4pPr>
            <a:lvl5pPr marL="1372791" marR="0" indent="-169069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35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3399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517922" marR="0" lvl="1" indent="-259556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773906" marR="0" lvl="2" indent="-263129" algn="l" defTabSz="6858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031081" marR="0" lvl="3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678365"/>
            <a:ext cx="4038600" cy="1341437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500" i="1" dirty="0" smtClean="0"/>
            </a:lvl1pPr>
            <a:lvl2pPr marL="342900" indent="0">
              <a:buFontTx/>
              <a:buNone/>
              <a:defRPr lang="en-US" sz="1500" dirty="0" smtClean="0"/>
            </a:lvl2pPr>
            <a:lvl3pPr marL="685800" indent="0">
              <a:buFontTx/>
              <a:buNone/>
              <a:defRPr lang="en-US" sz="1500" dirty="0" smtClean="0"/>
            </a:lvl3pPr>
            <a:lvl4pPr marL="1028700" indent="0">
              <a:buFontTx/>
              <a:buNone/>
              <a:defRPr lang="en-US" sz="1500" dirty="0" smtClean="0"/>
            </a:lvl4pPr>
            <a:lvl5pPr marL="1371600" indent="0">
              <a:buFontTx/>
              <a:buNone/>
              <a:defRPr lang="en-US" sz="15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371600"/>
            <a:ext cx="4038600" cy="32004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1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6021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1500" i="1" dirty="0" smtClean="0"/>
            </a:lvl1pPr>
            <a:lvl2pPr marL="342900" indent="0">
              <a:buFontTx/>
              <a:buNone/>
              <a:defRPr lang="en-US" sz="1500" dirty="0" smtClean="0"/>
            </a:lvl2pPr>
            <a:lvl3pPr marL="685800" indent="0">
              <a:buFontTx/>
              <a:buNone/>
              <a:defRPr lang="en-US" sz="1500" dirty="0" smtClean="0"/>
            </a:lvl3pPr>
            <a:lvl4pPr marL="1028700" indent="0">
              <a:buFontTx/>
              <a:buNone/>
              <a:defRPr lang="en-US" sz="1500" dirty="0" smtClean="0"/>
            </a:lvl4pPr>
            <a:lvl5pPr marL="1371600" indent="0">
              <a:buFontTx/>
              <a:buNone/>
              <a:defRPr lang="en-US" sz="15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8229600" cy="32004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1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8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14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BA765-CAD5-F646-B4D8-ADB91E41B224}" type="datetimeFigureOut">
              <a:rPr lang="en-US" smtClean="0"/>
              <a:t>5/30/18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1C94-2CA0-374A-8FC3-EF2453C1C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18A3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</p:txBody>
      </p:sp>
      <p:sp>
        <p:nvSpPr>
          <p:cNvPr id="12" name="Rectangle 22"/>
          <p:cNvSpPr txBox="1">
            <a:spLocks noChangeArrowheads="1"/>
          </p:cNvSpPr>
          <p:nvPr/>
        </p:nvSpPr>
        <p:spPr bwMode="auto">
          <a:xfrm>
            <a:off x="0" y="65913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8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8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8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8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600" dirty="0">
                <a:solidFill>
                  <a:srgbClr val="000000"/>
                </a:solidFill>
              </a:rPr>
              <a:t>Slide </a:t>
            </a:r>
            <a:fld id="{A6F8108F-975F-49E9-8C55-EC336499542B}" type="slidenum">
              <a:rPr lang="en-US" sz="600" smtClean="0">
                <a:solidFill>
                  <a:srgbClr val="000000"/>
                </a:solidFill>
              </a:rPr>
              <a:pPr algn="ctr" defTabSz="685800">
                <a:defRPr/>
              </a:pPr>
              <a:t>‹#›</a:t>
            </a:fld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18A3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364385" y="-33139"/>
            <a:ext cx="39905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i="1" dirty="0">
                <a:solidFill>
                  <a:prstClr val="white"/>
                </a:solidFill>
              </a:rPr>
              <a:t>Nuclear and Particle Physics, Astrophysics, and Cosmology</a:t>
            </a:r>
          </a:p>
        </p:txBody>
      </p:sp>
      <p:sp>
        <p:nvSpPr>
          <p:cNvPr id="19" name="Date Placeholder 1"/>
          <p:cNvSpPr txBox="1">
            <a:spLocks/>
          </p:cNvSpPr>
          <p:nvPr userDrawn="1"/>
        </p:nvSpPr>
        <p:spPr>
          <a:xfrm>
            <a:off x="8223250" y="6570067"/>
            <a:ext cx="463550" cy="2401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01E7E5-6465-7A46-A26D-BAABC2D34D38}" type="slidenum">
              <a:rPr lang="en-US" sz="750" smtClean="0">
                <a:solidFill>
                  <a:prstClr val="white">
                    <a:lumMod val="85000"/>
                  </a:prstClr>
                </a:solidFill>
              </a:rPr>
              <a:pPr algn="r"/>
              <a:t>‹#›</a:t>
            </a:fld>
            <a:endParaRPr lang="en-US" sz="75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381000" y="6592080"/>
            <a:ext cx="2971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prstClr val="white"/>
                </a:solidFill>
              </a:rPr>
              <a:t>Los Alamos National Laboratory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="" xmlns:a16="http://schemas.microsoft.com/office/drawing/2014/main" id="{2ABB1443-27F6-C84B-AD20-686A360496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0" y="6527217"/>
            <a:ext cx="26670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8" tIns="0" rIns="6858" bIns="0" anchor="b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b="1" kern="0" spc="188" dirty="0">
                <a:solidFill>
                  <a:prstClr val="white">
                    <a:lumMod val="85000"/>
                  </a:prstClr>
                </a:solidFill>
                <a:cs typeface="Arial" panose="020B0604020202020204" pitchFamily="34" charset="0"/>
              </a:rPr>
              <a:t>UNCLASSIFIED</a:t>
            </a:r>
            <a:endParaRPr lang="en-US" sz="675" kern="0" spc="188" dirty="0">
              <a:solidFill>
                <a:prstClr val="white">
                  <a:lumMod val="8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6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685800" rtl="0" eaLnBrk="1" fontAlgn="base" latinLnBrk="0" hangingPunct="1">
        <a:spcBef>
          <a:spcPct val="0"/>
        </a:spcBef>
        <a:spcAft>
          <a:spcPct val="0"/>
        </a:spcAft>
        <a:buNone/>
        <a:defRPr lang="en-US" sz="2250" b="1" kern="1200" baseline="0" dirty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marR="0" indent="-257175" algn="l" defTabSz="685800" rtl="0" eaLnBrk="1" fontAlgn="auto" latinLnBrk="0" hangingPunct="1">
        <a:lnSpc>
          <a:spcPct val="100000"/>
        </a:lnSpc>
        <a:spcBef>
          <a:spcPts val="675"/>
        </a:spcBef>
        <a:spcAft>
          <a:spcPts val="0"/>
        </a:spcAft>
        <a:buClr>
          <a:srgbClr val="003399"/>
        </a:buClr>
        <a:buSzPct val="125000"/>
        <a:buFont typeface="Arial" panose="020B0604020202020204" pitchFamily="34" charset="0"/>
        <a:buChar char="•"/>
        <a:tabLst/>
        <a:defRPr kumimoji="0" lang="en-US" sz="1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Arial" panose="020B0604020202020204" pitchFamily="34" charset="0"/>
          <a:ea typeface="+mn-ea"/>
          <a:cs typeface="Arial" pitchFamily="34" charset="0"/>
        </a:defRPr>
      </a:lvl1pPr>
      <a:lvl2pPr marL="517922" marR="0" indent="-259556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3399"/>
        </a:buClr>
        <a:buSzPct val="120000"/>
        <a:buFont typeface="Arial" panose="020B0604020202020204" pitchFamily="34" charset="0"/>
        <a:buChar char="–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73906" marR="0" indent="-263129" algn="l" defTabSz="685800" rtl="0" eaLnBrk="1" fontAlgn="auto" latinLnBrk="0" hangingPunct="1">
        <a:lnSpc>
          <a:spcPct val="100000"/>
        </a:lnSpc>
        <a:spcBef>
          <a:spcPts val="432"/>
        </a:spcBef>
        <a:spcAft>
          <a:spcPts val="0"/>
        </a:spcAft>
        <a:buClr>
          <a:srgbClr val="003399"/>
        </a:buClr>
        <a:buSzPct val="100000"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1081" marR="0" indent="-257175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3399"/>
        </a:buClr>
        <a:buSzPct val="130000"/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2791" marR="0" indent="-169069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C76D997-A55E-C04E-934B-F9A4C902A0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08F4DC5-59A6-0740-9A33-57A5B4CB8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tiff"/><Relationship Id="rId3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600200"/>
            <a:ext cx="6743700" cy="1085850"/>
          </a:xfrm>
        </p:spPr>
        <p:txBody>
          <a:bodyPr/>
          <a:lstStyle/>
          <a:p>
            <a:r>
              <a:rPr lang="en-US" dirty="0" smtClean="0"/>
              <a:t>Heavy Element </a:t>
            </a:r>
            <a:r>
              <a:rPr lang="en-US" dirty="0"/>
              <a:t>P</a:t>
            </a:r>
            <a:r>
              <a:rPr lang="en-US" dirty="0" smtClean="0"/>
              <a:t>roduction</a:t>
            </a:r>
            <a:r>
              <a:rPr lang="en-US" dirty="0"/>
              <a:t>:  </a:t>
            </a:r>
            <a:r>
              <a:rPr lang="en-US" dirty="0" smtClean="0"/>
              <a:t>Before and After GW170817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5773"/>
            <a:ext cx="6400800" cy="685800"/>
          </a:xfrm>
        </p:spPr>
        <p:txBody>
          <a:bodyPr/>
          <a:lstStyle/>
          <a:p>
            <a:r>
              <a:rPr lang="en-US" dirty="0" smtClean="0"/>
              <a:t>Chris Fryer</a:t>
            </a:r>
          </a:p>
          <a:p>
            <a:r>
              <a:rPr lang="en-US" dirty="0" smtClean="0"/>
              <a:t>LANL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4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155"/>
            <a:ext cx="7886700" cy="737711"/>
          </a:xfrm>
        </p:spPr>
        <p:txBody>
          <a:bodyPr/>
          <a:lstStyle/>
          <a:p>
            <a:r>
              <a:rPr lang="en-US" b="1" dirty="0" smtClean="0"/>
              <a:t>r-Process in Neutron Star Mergers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1" y="1576013"/>
            <a:ext cx="6111074" cy="4339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6926845" y="4446159"/>
            <a:ext cx="1591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Korobkin</a:t>
            </a:r>
            <a:r>
              <a:rPr lang="en-US" sz="1350" dirty="0">
                <a:solidFill>
                  <a:prstClr val="black"/>
                </a:solidFill>
              </a:rPr>
              <a:t> et al.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947" y="2036724"/>
            <a:ext cx="1195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</a:rPr>
              <a:t>Dynamical Ejecta:  Y</a:t>
            </a:r>
            <a:r>
              <a:rPr lang="en-US" baseline="-25000" dirty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 is low, much easier to make a relatively clean r-process abundance profile</a:t>
            </a:r>
          </a:p>
        </p:txBody>
      </p:sp>
    </p:spTree>
    <p:extLst>
      <p:ext uri="{BB962C8B-B14F-4D97-AF65-F5344CB8AC3E}">
        <p14:creationId xmlns:p14="http://schemas.microsoft.com/office/powerpoint/2010/main" val="170721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7" y="274638"/>
            <a:ext cx="2448756" cy="12511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Neutron Star Mergers</a:t>
            </a:r>
            <a:endParaRPr lang="en-US" sz="3200" dirty="0"/>
          </a:p>
        </p:txBody>
      </p:sp>
      <p:pic>
        <p:nvPicPr>
          <p:cNvPr id="4" name="Picture 3" descr="metzgerber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53" y="447683"/>
            <a:ext cx="6624325" cy="6295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5250" y="274638"/>
            <a:ext cx="1736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Metzger &amp; Berger 2012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97" y="1370307"/>
            <a:ext cx="24487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Neutron star mergers eject material both in the initial tidal disruption and in a wind from the disk formed from the disrupted neutron star.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dynamical (tidal </a:t>
            </a:r>
            <a:r>
              <a:rPr lang="en-US" dirty="0" err="1" smtClean="0"/>
              <a:t>ejecta</a:t>
            </a:r>
            <a:r>
              <a:rPr lang="en-US" dirty="0" smtClean="0"/>
              <a:t>) from these mergers produces a clean r-process distribution.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wind material is more tricky.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GW170817 moved this from a theory model to a reality.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1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jaaad67f3_h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6" y="785729"/>
            <a:ext cx="7502548" cy="5950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7653" y="155024"/>
            <a:ext cx="5742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Inferred </a:t>
            </a:r>
            <a:r>
              <a:rPr lang="en-US" sz="2800" dirty="0" smtClean="0"/>
              <a:t>Rate matches </a:t>
            </a:r>
            <a:r>
              <a:rPr lang="en-US" sz="2800" dirty="0" smtClean="0"/>
              <a:t>what is needed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67066" y="6394356"/>
            <a:ext cx="166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Cote et al. 2018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5476" y="155024"/>
            <a:ext cx="224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After GW170817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1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te1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43" b="-28643"/>
          <a:stretch>
            <a:fillRect/>
          </a:stretch>
        </p:blipFill>
        <p:spPr>
          <a:xfrm>
            <a:off x="2777693" y="-1429416"/>
            <a:ext cx="6366307" cy="9853605"/>
          </a:xfrm>
        </p:spPr>
      </p:pic>
      <p:sp>
        <p:nvSpPr>
          <p:cNvPr id="5" name="TextBox 4"/>
          <p:cNvSpPr txBox="1"/>
          <p:nvPr/>
        </p:nvSpPr>
        <p:spPr>
          <a:xfrm>
            <a:off x="420308" y="2137787"/>
            <a:ext cx="34081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Depending upon the light-curve and spectral models, the amount of wind vs. dynamical ejecta varies considerably.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dynamical ejecta is neutron rich and produces the right distribution of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and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r-process peaks.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But if there is a lot of wind </a:t>
            </a:r>
            <a:r>
              <a:rPr lang="en-US" sz="2000" dirty="0" err="1" smtClean="0"/>
              <a:t>ejecta</a:t>
            </a:r>
            <a:r>
              <a:rPr lang="en-US" sz="2000" dirty="0" smtClean="0"/>
              <a:t> that produces predominantly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peaks, can we explain the r-process yields?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336" y="198447"/>
            <a:ext cx="231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Yields may be more Complicated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te17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6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te17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711"/>
            <a:ext cx="9144000" cy="622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623" y="125971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population synthesis models argue for a t</a:t>
            </a:r>
            <a:r>
              <a:rPr lang="en-US" baseline="30000" dirty="0" smtClean="0"/>
              <a:t>-~1</a:t>
            </a:r>
            <a:r>
              <a:rPr lang="en-US" dirty="0" smtClean="0"/>
              <a:t> profile.  Are we missing something?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1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76240"/>
            <a:ext cx="5535930" cy="38695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830" y="998359"/>
            <a:ext cx="3762683" cy="14074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Neutron Star Mergers and Galactic Chemical Evolution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" y="2361587"/>
            <a:ext cx="3418298" cy="3601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1957" y="4845799"/>
            <a:ext cx="474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</a:rPr>
              <a:t>Modifications to the predicted time-dependent merger rate may be needed to match the data.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183" y="3718321"/>
            <a:ext cx="1289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Cote et al. 2018</a:t>
            </a:r>
          </a:p>
        </p:txBody>
      </p:sp>
    </p:spTree>
    <p:extLst>
      <p:ext uri="{BB962C8B-B14F-4D97-AF65-F5344CB8AC3E}">
        <p14:creationId xmlns:p14="http://schemas.microsoft.com/office/powerpoint/2010/main" val="164822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857250"/>
            <a:ext cx="710332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7141941" y="4827773"/>
            <a:ext cx="1312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Shen et al.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9583" y="1056353"/>
            <a:ext cx="13443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</a:rPr>
              <a:t>Other Solutions exist, but not without going beyond what the population synthesis models predict. </a:t>
            </a:r>
          </a:p>
        </p:txBody>
      </p:sp>
    </p:spTree>
    <p:extLst>
      <p:ext uri="{BB962C8B-B14F-4D97-AF65-F5344CB8AC3E}">
        <p14:creationId xmlns:p14="http://schemas.microsoft.com/office/powerpoint/2010/main" val="132686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7" y="1131095"/>
            <a:ext cx="4557251" cy="5115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Nuclear Physics problem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28" y="900469"/>
            <a:ext cx="4007227" cy="2685378"/>
          </a:xfrm>
          <a:prstGeom prst="rect">
            <a:avLst/>
          </a:prstGeom>
        </p:spPr>
      </p:pic>
      <p:pic>
        <p:nvPicPr>
          <p:cNvPr id="5" name="Picture 4" descr="apjaaad67f2_h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1" y="3439088"/>
            <a:ext cx="6249627" cy="2459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226" y="1567589"/>
            <a:ext cx="508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Understanding the relative production of r-process depends on the nature of the ejecta (wind versus dynamical ejecta) and the clean signal from neutron star mergers may not be so clean.</a:t>
            </a:r>
          </a:p>
          <a:p>
            <a:pPr marL="214313" indent="-214313" defTabSz="685800"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Uncertainties in the nuclear physics can also drastically alter the yields.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413" y="3782616"/>
            <a:ext cx="214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</a:rPr>
              <a:t>Fission rates (multi-chance beta-delayed fusion and reaction rates) are active areas of research.</a:t>
            </a:r>
          </a:p>
        </p:txBody>
      </p:sp>
    </p:spTree>
    <p:extLst>
      <p:ext uri="{BB962C8B-B14F-4D97-AF65-F5344CB8AC3E}">
        <p14:creationId xmlns:p14="http://schemas.microsoft.com/office/powerpoint/2010/main" val="17326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8" y="857251"/>
            <a:ext cx="8760542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857" y="857250"/>
            <a:ext cx="1227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b="1" dirty="0">
                <a:solidFill>
                  <a:srgbClr val="FF0000"/>
                </a:solidFill>
              </a:rPr>
              <a:t>LANL plan:  full system models</a:t>
            </a:r>
          </a:p>
        </p:txBody>
      </p:sp>
    </p:spTree>
    <p:extLst>
      <p:ext uri="{BB962C8B-B14F-4D97-AF65-F5344CB8AC3E}">
        <p14:creationId xmlns:p14="http://schemas.microsoft.com/office/powerpoint/2010/main" val="11768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608" y="171275"/>
            <a:ext cx="6811617" cy="593847"/>
          </a:xfrm>
        </p:spPr>
        <p:txBody>
          <a:bodyPr>
            <a:noAutofit/>
          </a:bodyPr>
          <a:lstStyle/>
          <a:p>
            <a:r>
              <a:rPr lang="en-US" sz="3000" dirty="0" smtClean="0"/>
              <a:t>NS Winds:  Understanding the conditions needed for r-process</a:t>
            </a:r>
            <a:endParaRPr lang="en-US" sz="3000" dirty="0"/>
          </a:p>
        </p:txBody>
      </p:sp>
      <p:pic>
        <p:nvPicPr>
          <p:cNvPr id="4" name="Content Placeholder 3" descr="hoffman9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1" r="-9071"/>
          <a:stretch>
            <a:fillRect/>
          </a:stretch>
        </p:blipFill>
        <p:spPr>
          <a:xfrm>
            <a:off x="683172" y="1740268"/>
            <a:ext cx="9362966" cy="5149271"/>
          </a:xfrm>
        </p:spPr>
      </p:pic>
      <p:sp>
        <p:nvSpPr>
          <p:cNvPr id="5" name="TextBox 4"/>
          <p:cNvSpPr txBox="1"/>
          <p:nvPr/>
        </p:nvSpPr>
        <p:spPr>
          <a:xfrm>
            <a:off x="1428677" y="856694"/>
            <a:ext cx="725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Qian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Woosley</a:t>
            </a:r>
            <a:r>
              <a:rPr lang="en-US" dirty="0" smtClean="0">
                <a:solidFill>
                  <a:srgbClr val="000090"/>
                </a:solidFill>
              </a:rPr>
              <a:t> and collaborators studied neutrino driven winds from neutron stars.  With a simple trajectory evolution , T=T</a:t>
            </a:r>
            <a:r>
              <a:rPr lang="en-US" baseline="-25000" dirty="0" smtClean="0">
                <a:solidFill>
                  <a:srgbClr val="000090"/>
                </a:solidFill>
              </a:rPr>
              <a:t>0</a:t>
            </a:r>
            <a:r>
              <a:rPr lang="en-US" dirty="0" smtClean="0">
                <a:solidFill>
                  <a:srgbClr val="000090"/>
                </a:solidFill>
              </a:rPr>
              <a:t> e</a:t>
            </a:r>
            <a:r>
              <a:rPr lang="en-US" baseline="30000" dirty="0" smtClean="0">
                <a:solidFill>
                  <a:srgbClr val="000090"/>
                </a:solidFill>
              </a:rPr>
              <a:t>(-1.28t/</a:t>
            </a:r>
            <a:r>
              <a:rPr lang="en-US" baseline="30000" dirty="0" err="1" smtClean="0">
                <a:solidFill>
                  <a:srgbClr val="000090"/>
                </a:solidFill>
              </a:rPr>
              <a:t>t</a:t>
            </a:r>
            <a:r>
              <a:rPr lang="en-US" baseline="10000" dirty="0" err="1" smtClean="0">
                <a:solidFill>
                  <a:srgbClr val="000090"/>
                </a:solidFill>
              </a:rPr>
              <a:t>exp</a:t>
            </a:r>
            <a:r>
              <a:rPr lang="en-US" baseline="30000" dirty="0" smtClean="0">
                <a:solidFill>
                  <a:srgbClr val="000090"/>
                </a:solidFill>
              </a:rPr>
              <a:t>)</a:t>
            </a:r>
            <a:r>
              <a:rPr lang="en-US" dirty="0" smtClean="0">
                <a:solidFill>
                  <a:srgbClr val="000090"/>
                </a:solidFill>
              </a:rPr>
              <a:t>, they determined the conditions needed to produce the 3</a:t>
            </a:r>
            <a:r>
              <a:rPr lang="en-US" baseline="30000" dirty="0" smtClean="0">
                <a:solidFill>
                  <a:srgbClr val="000090"/>
                </a:solidFill>
              </a:rPr>
              <a:t>rd</a:t>
            </a:r>
            <a:r>
              <a:rPr lang="en-US" dirty="0" smtClean="0">
                <a:solidFill>
                  <a:srgbClr val="000090"/>
                </a:solidFill>
              </a:rPr>
              <a:t> r-process peak.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648" y="1792084"/>
            <a:ext cx="187259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Hoffman et al. (1997) determined that </a:t>
            </a:r>
            <a:r>
              <a:rPr lang="en-US" dirty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ither high entropy, low Y</a:t>
            </a:r>
            <a:r>
              <a:rPr lang="en-US" baseline="-25000" dirty="0" smtClean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, or fast expansion timescales were needed to produce the r-process. </a:t>
            </a:r>
            <a:r>
              <a:rPr lang="en-US" dirty="0" smtClean="0">
                <a:solidFill>
                  <a:srgbClr val="008000"/>
                </a:solidFill>
              </a:rPr>
              <a:t>Based on this, Thompson </a:t>
            </a:r>
            <a:r>
              <a:rPr lang="en-US" dirty="0">
                <a:solidFill>
                  <a:srgbClr val="008000"/>
                </a:solidFill>
              </a:rPr>
              <a:t>and </a:t>
            </a:r>
            <a:r>
              <a:rPr lang="en-US" dirty="0" err="1">
                <a:solidFill>
                  <a:srgbClr val="008000"/>
                </a:solidFill>
              </a:rPr>
              <a:t>ud</a:t>
            </a:r>
            <a:r>
              <a:rPr lang="en-US" dirty="0">
                <a:solidFill>
                  <a:srgbClr val="008000"/>
                </a:solidFill>
              </a:rPr>
              <a:t>-Doula </a:t>
            </a:r>
            <a:r>
              <a:rPr lang="en-US" dirty="0" smtClean="0">
                <a:solidFill>
                  <a:srgbClr val="008000"/>
                </a:solidFill>
              </a:rPr>
              <a:t>(2018) derived a figure of merit for r-process production:  S</a:t>
            </a:r>
            <a:r>
              <a:rPr lang="en-US" baseline="30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/(Ye</a:t>
            </a:r>
            <a:r>
              <a:rPr lang="en-US" baseline="30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</a:t>
            </a:r>
            <a:r>
              <a:rPr lang="en-US" baseline="-25000" dirty="0" err="1" smtClean="0">
                <a:solidFill>
                  <a:srgbClr val="008000"/>
                </a:solidFill>
              </a:rPr>
              <a:t>exp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648" y="13441"/>
            <a:ext cx="226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Before GW170817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3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wide range of sites have been proposed to produce the r-process, but the extreme conditions required to produce 3</a:t>
            </a:r>
            <a:r>
              <a:rPr lang="en-US" baseline="30000" dirty="0" smtClean="0"/>
              <a:t>rd</a:t>
            </a:r>
            <a:r>
              <a:rPr lang="en-US" dirty="0" smtClean="0"/>
              <a:t> peak elements places constraints on many of these sites.</a:t>
            </a:r>
          </a:p>
          <a:p>
            <a:r>
              <a:rPr lang="en-US" dirty="0" smtClean="0"/>
              <a:t>The dynamical </a:t>
            </a:r>
            <a:r>
              <a:rPr lang="en-US" dirty="0" err="1" smtClean="0"/>
              <a:t>ejecta</a:t>
            </a:r>
            <a:r>
              <a:rPr lang="en-US" dirty="0" smtClean="0"/>
              <a:t> from NS mergers cleanly produces the r-process and, with the rates inferred from the GW170817 event, this is the most plausible site.</a:t>
            </a:r>
          </a:p>
          <a:p>
            <a:r>
              <a:rPr lang="en-US" dirty="0" smtClean="0"/>
              <a:t>But issues persist in matching the r-process distribution and there is much more work to be done.</a:t>
            </a:r>
          </a:p>
          <a:p>
            <a:r>
              <a:rPr lang="en-US" dirty="0" smtClean="0"/>
              <a:t>Doing this precision work allows us to use r-process to better under stellar populations, compact object formation and, potentially, nuclear and neutrino physics.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to the Core-Collapse Conundrum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Lower the electron fraction (Y</a:t>
            </a:r>
            <a:r>
              <a:rPr lang="en-US" baseline="-25000" dirty="0" smtClean="0"/>
              <a:t>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Decrease the explosion timescale (e.g. add energy </a:t>
            </a:r>
            <a:r>
              <a:rPr lang="mr-IN" dirty="0" smtClean="0"/>
              <a:t>–</a:t>
            </a:r>
            <a:r>
              <a:rPr lang="en-US" dirty="0" smtClean="0"/>
              <a:t> Hoffman et al. 1997)</a:t>
            </a:r>
          </a:p>
          <a:p>
            <a:r>
              <a:rPr lang="en-US" dirty="0" smtClean="0"/>
              <a:t>Find a way to increase the entropy</a:t>
            </a:r>
          </a:p>
          <a:p>
            <a:r>
              <a:rPr lang="en-US" dirty="0" smtClean="0"/>
              <a:t>Deviate from the exponential (</a:t>
            </a:r>
            <a:r>
              <a:rPr lang="en-US" dirty="0">
                <a:solidFill>
                  <a:srgbClr val="000090"/>
                </a:solidFill>
              </a:rPr>
              <a:t>T=T</a:t>
            </a:r>
            <a:r>
              <a:rPr lang="en-US" baseline="-25000" dirty="0">
                <a:solidFill>
                  <a:srgbClr val="000090"/>
                </a:solidFill>
              </a:rPr>
              <a:t>0</a:t>
            </a:r>
            <a:r>
              <a:rPr lang="en-US" dirty="0">
                <a:solidFill>
                  <a:srgbClr val="000090"/>
                </a:solidFill>
              </a:rPr>
              <a:t> e</a:t>
            </a:r>
            <a:r>
              <a:rPr lang="en-US" baseline="30000" dirty="0">
                <a:solidFill>
                  <a:srgbClr val="000090"/>
                </a:solidFill>
              </a:rPr>
              <a:t>(-1.28t/</a:t>
            </a:r>
            <a:r>
              <a:rPr lang="en-US" baseline="30000" dirty="0" err="1">
                <a:solidFill>
                  <a:srgbClr val="000090"/>
                </a:solidFill>
              </a:rPr>
              <a:t>t</a:t>
            </a:r>
            <a:r>
              <a:rPr lang="en-US" baseline="10000" dirty="0" err="1">
                <a:solidFill>
                  <a:srgbClr val="000090"/>
                </a:solidFill>
              </a:rPr>
              <a:t>exp</a:t>
            </a:r>
            <a:r>
              <a:rPr lang="en-US" baseline="30000" dirty="0" smtClean="0">
                <a:solidFill>
                  <a:srgbClr val="000090"/>
                </a:solidFill>
              </a:rPr>
              <a:t>)</a:t>
            </a:r>
            <a:r>
              <a:rPr lang="en-US" dirty="0" smtClean="0"/>
              <a:t>) evolution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For neutron star winds, solutions include:</a:t>
            </a:r>
          </a:p>
          <a:p>
            <a:pPr marL="621792">
              <a:buFont typeface="Wingdings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Advanced neutrino physics to change the Y</a:t>
            </a:r>
            <a:r>
              <a:rPr lang="en-US" baseline="-25000" dirty="0" smtClean="0">
                <a:solidFill>
                  <a:srgbClr val="008000"/>
                </a:solidFill>
              </a:rPr>
              <a:t>e</a:t>
            </a:r>
          </a:p>
          <a:p>
            <a:pPr marL="621792">
              <a:buFont typeface="Wingdings" charset="2"/>
              <a:buChar char="Ø"/>
            </a:pPr>
            <a:r>
              <a:rPr lang="en-US" dirty="0" err="1" smtClean="0">
                <a:solidFill>
                  <a:srgbClr val="008000"/>
                </a:solidFill>
              </a:rPr>
              <a:t>Magnetars</a:t>
            </a:r>
            <a:r>
              <a:rPr lang="en-US" dirty="0" smtClean="0">
                <a:solidFill>
                  <a:srgbClr val="008000"/>
                </a:solidFill>
              </a:rPr>
              <a:t> modifying the timescale and entropy</a:t>
            </a:r>
          </a:p>
          <a:p>
            <a:pPr marL="621792">
              <a:buFont typeface="Wingdings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Fallback mass ejection altering the trajectories </a:t>
            </a:r>
          </a:p>
        </p:txBody>
      </p:sp>
    </p:spTree>
    <p:extLst>
      <p:ext uri="{BB962C8B-B14F-4D97-AF65-F5344CB8AC3E}">
        <p14:creationId xmlns:p14="http://schemas.microsoft.com/office/powerpoint/2010/main" val="153245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602" y="274638"/>
            <a:ext cx="3882945" cy="1041002"/>
          </a:xfrm>
        </p:spPr>
        <p:txBody>
          <a:bodyPr/>
          <a:lstStyle/>
          <a:p>
            <a:r>
              <a:rPr lang="en-US" dirty="0" smtClean="0"/>
              <a:t>Neutrino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66" y="403334"/>
            <a:ext cx="3490047" cy="60195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Neutrinos are responsible both for driving winds and for setting the composition (i.e. electron fraction) and entropy in the flow.  </a:t>
            </a:r>
            <a:endParaRPr lang="en-US" dirty="0"/>
          </a:p>
          <a:p>
            <a:r>
              <a:rPr lang="en-US" dirty="0" smtClean="0"/>
              <a:t>Fuller, </a:t>
            </a:r>
            <a:r>
              <a:rPr lang="en-US" dirty="0" err="1" smtClean="0"/>
              <a:t>Qian</a:t>
            </a:r>
            <a:r>
              <a:rPr lang="en-US" dirty="0" smtClean="0"/>
              <a:t>, McLaughlin, </a:t>
            </a:r>
            <a:r>
              <a:rPr lang="mr-IN" dirty="0" smtClean="0"/>
              <a:t>…</a:t>
            </a:r>
            <a:r>
              <a:rPr lang="en-US" dirty="0" smtClean="0"/>
              <a:t> have studied, in detail, the effects on the r-process of a range of neutrino effects:  revised absorption rates, flavor transformations, oscillations.</a:t>
            </a:r>
          </a:p>
          <a:p>
            <a:r>
              <a:rPr lang="en-US" dirty="0" smtClean="0"/>
              <a:t>If they can assume an r-process site and we know the conditions well, we could probe nuclear/neutrino physics!!!</a:t>
            </a:r>
          </a:p>
          <a:p>
            <a:endParaRPr lang="en-US" dirty="0"/>
          </a:p>
        </p:txBody>
      </p:sp>
      <p:pic>
        <p:nvPicPr>
          <p:cNvPr id="4" name="Picture 3" descr="mclaughlin9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13" y="1417638"/>
            <a:ext cx="5379495" cy="3759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8392" y="2119641"/>
            <a:ext cx="1809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With and without sterile neutrino mixing: McLaughlin et al. (1999)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4602" y="5177421"/>
            <a:ext cx="4029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Takeaway:  Neutrino effects are important and we must include the uncertainties in this physics to calculate detailed r-process yields.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4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38"/>
            <a:ext cx="3482485" cy="7164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Magnetars</a:t>
            </a:r>
            <a:endParaRPr lang="en-US" dirty="0"/>
          </a:p>
        </p:txBody>
      </p:sp>
      <p:pic>
        <p:nvPicPr>
          <p:cNvPr id="4" name="Picture 3" descr="thompsonuddoula1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0" y="78438"/>
            <a:ext cx="4752167" cy="4142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73" y="794880"/>
            <a:ext cx="4121117" cy="232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proposals exist:  Suzuki &amp; </a:t>
            </a:r>
            <a:r>
              <a:rPr lang="en-US" dirty="0" err="1" smtClean="0"/>
              <a:t>Nagataki</a:t>
            </a:r>
            <a:r>
              <a:rPr lang="en-US" dirty="0" smtClean="0"/>
              <a:t> 2005, Metzger et al. 2007, 2008, </a:t>
            </a:r>
            <a:r>
              <a:rPr lang="en-US" dirty="0" err="1" smtClean="0"/>
              <a:t>Vlasov</a:t>
            </a:r>
            <a:r>
              <a:rPr lang="en-US" dirty="0" smtClean="0"/>
              <a:t> et al. 2014,2017.</a:t>
            </a:r>
          </a:p>
          <a:p>
            <a:endParaRPr lang="en-US" dirty="0"/>
          </a:p>
          <a:p>
            <a:r>
              <a:rPr lang="en-US" dirty="0" smtClean="0"/>
              <a:t>Recent calculations by Thompson &amp; </a:t>
            </a:r>
            <a:r>
              <a:rPr lang="en-US" dirty="0" err="1" smtClean="0"/>
              <a:t>ud</a:t>
            </a:r>
            <a:r>
              <a:rPr lang="en-US" dirty="0" smtClean="0"/>
              <a:t>-Doula show that 3</a:t>
            </a:r>
            <a:r>
              <a:rPr lang="en-US" baseline="30000" dirty="0" smtClean="0"/>
              <a:t>rd</a:t>
            </a:r>
            <a:r>
              <a:rPr lang="en-US" dirty="0" smtClean="0"/>
              <a:t> r-process peak ejecta can be produced, but not enough to explain the r-process.</a:t>
            </a:r>
          </a:p>
        </p:txBody>
      </p:sp>
      <p:pic>
        <p:nvPicPr>
          <p:cNvPr id="6" name="Picture 5" descr="thompsonuddoula18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5" y="3079635"/>
            <a:ext cx="3927869" cy="3674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932" y="5134348"/>
            <a:ext cx="137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Thompson &amp; </a:t>
            </a:r>
            <a:r>
              <a:rPr lang="en-US" sz="1400" dirty="0" err="1">
                <a:solidFill>
                  <a:srgbClr val="008000"/>
                </a:solidFill>
              </a:rPr>
              <a:t>ud</a:t>
            </a:r>
            <a:r>
              <a:rPr lang="en-US" sz="1400" dirty="0">
                <a:solidFill>
                  <a:srgbClr val="008000"/>
                </a:solidFill>
              </a:rPr>
              <a:t>-</a:t>
            </a:r>
            <a:r>
              <a:rPr lang="en-US" sz="1400" dirty="0" smtClean="0">
                <a:solidFill>
                  <a:srgbClr val="008000"/>
                </a:solidFill>
              </a:rPr>
              <a:t>Doula (2018)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343" y="533270"/>
            <a:ext cx="137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Thompson &amp; </a:t>
            </a:r>
            <a:r>
              <a:rPr lang="en-US" sz="1400" dirty="0" err="1">
                <a:solidFill>
                  <a:srgbClr val="008000"/>
                </a:solidFill>
              </a:rPr>
              <a:t>ud</a:t>
            </a:r>
            <a:r>
              <a:rPr lang="en-US" sz="1400" dirty="0">
                <a:solidFill>
                  <a:srgbClr val="008000"/>
                </a:solidFill>
              </a:rPr>
              <a:t>-</a:t>
            </a:r>
            <a:r>
              <a:rPr lang="en-US" sz="1400" dirty="0" smtClean="0">
                <a:solidFill>
                  <a:srgbClr val="008000"/>
                </a:solidFill>
              </a:rPr>
              <a:t>Doula (2018)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227" y="4299234"/>
            <a:ext cx="4432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spin rates may produce larger fractions of 3</a:t>
            </a:r>
            <a:r>
              <a:rPr lang="en-US" baseline="30000" dirty="0" smtClean="0"/>
              <a:t>rd</a:t>
            </a:r>
            <a:r>
              <a:rPr lang="en-US" dirty="0" smtClean="0"/>
              <a:t> peak elements.</a:t>
            </a:r>
          </a:p>
          <a:p>
            <a:endParaRPr lang="en-US" dirty="0"/>
          </a:p>
          <a:p>
            <a:r>
              <a:rPr lang="en-US" dirty="0" smtClean="0"/>
              <a:t>But this model requires that the magnetic fields exist at collapse.  </a:t>
            </a:r>
            <a:endParaRPr lang="en-US" dirty="0"/>
          </a:p>
          <a:p>
            <a:r>
              <a:rPr lang="en-US" dirty="0" smtClean="0"/>
              <a:t>The special conditions also argue that a range of 1</a:t>
            </a:r>
            <a:r>
              <a:rPr lang="en-US" baseline="30000" dirty="0" smtClean="0"/>
              <a:t>st</a:t>
            </a:r>
            <a:r>
              <a:rPr lang="en-US" dirty="0" smtClean="0"/>
              <a:t> to 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r-process peak elements are produced in each collapse.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6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4572034" cy="56344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Fallback Mass Ejection</a:t>
            </a:r>
            <a:endParaRPr lang="en-US" sz="3200" dirty="0"/>
          </a:p>
        </p:txBody>
      </p:sp>
      <p:pic>
        <p:nvPicPr>
          <p:cNvPr id="4" name="Picture 3" descr="fryer0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8" y="3144960"/>
            <a:ext cx="4868286" cy="3620688"/>
          </a:xfrm>
          <a:prstGeom prst="rect">
            <a:avLst/>
          </a:prstGeom>
        </p:spPr>
      </p:pic>
      <p:pic>
        <p:nvPicPr>
          <p:cNvPr id="5" name="Picture 4" descr="fryer06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34" y="135639"/>
            <a:ext cx="4045649" cy="3845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307" y="750921"/>
            <a:ext cx="4449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 the shock in a supernova explosion moves outward, some material decelerates and accretes back onto the neutron star (Colgate 1971, </a:t>
            </a:r>
            <a:r>
              <a:rPr lang="en-US" dirty="0" err="1" smtClean="0"/>
              <a:t>Shigeyama</a:t>
            </a:r>
            <a:r>
              <a:rPr lang="en-US" dirty="0" smtClean="0"/>
              <a:t> 1988, </a:t>
            </a:r>
            <a:r>
              <a:rPr lang="en-US" dirty="0" err="1" smtClean="0"/>
              <a:t>Woosley</a:t>
            </a:r>
            <a:r>
              <a:rPr lang="en-US" dirty="0" smtClean="0"/>
              <a:t> 1989, Fryer 2009).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Fryer et al. (2006) found that the trajectories of some of this ejecta could produce r-process elements.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080930"/>
            <a:ext cx="3893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Consequences: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Revival of the intermediate or 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-process.  This is now changing what we believe can be produced in burning shells (what is s-process).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The exact trajectory matters.  We need to move beyond exponential trajectories.</a:t>
            </a:r>
          </a:p>
        </p:txBody>
      </p:sp>
    </p:spTree>
    <p:extLst>
      <p:ext uri="{BB962C8B-B14F-4D97-AF65-F5344CB8AC3E}">
        <p14:creationId xmlns:p14="http://schemas.microsoft.com/office/powerpoint/2010/main" val="187234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6" y="274638"/>
            <a:ext cx="414892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GRBs and Black Hole Accretion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4" y="1927752"/>
            <a:ext cx="393776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Black Hole Accretion Disk model remains the favored engine behind GRBs (both long and short).</a:t>
            </a:r>
          </a:p>
          <a:p>
            <a:r>
              <a:rPr lang="en-US" dirty="0" smtClean="0"/>
              <a:t>Stellar angular momentum distributions argue for disks primarily around collapsed systems forming black holes (</a:t>
            </a:r>
            <a:r>
              <a:rPr lang="en-US" dirty="0" err="1" smtClean="0"/>
              <a:t>collapsar</a:t>
            </a:r>
            <a:r>
              <a:rPr lang="en-US" dirty="0" smtClean="0"/>
              <a:t> GRB model).</a:t>
            </a:r>
          </a:p>
          <a:p>
            <a:r>
              <a:rPr lang="en-US" dirty="0" smtClean="0"/>
              <a:t>A suite of other scenarios also produce black hole accretion disk systems.</a:t>
            </a:r>
          </a:p>
          <a:p>
            <a:r>
              <a:rPr lang="en-US" dirty="0" smtClean="0"/>
              <a:t>These systems produce both jets and disk winds that can produce r-process elements.</a:t>
            </a:r>
          </a:p>
        </p:txBody>
      </p:sp>
      <p:pic>
        <p:nvPicPr>
          <p:cNvPr id="4" name="Picture 4" descr="ruff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8600"/>
            <a:ext cx="4697413" cy="640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61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8648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Yields from Disk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7" y="1638078"/>
            <a:ext cx="3398676" cy="488530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Surman</a:t>
            </a:r>
            <a:r>
              <a:rPr lang="en-US" dirty="0" smtClean="0"/>
              <a:t>, </a:t>
            </a:r>
            <a:r>
              <a:rPr lang="en-US" dirty="0" err="1" smtClean="0"/>
              <a:t>Mclaughlin</a:t>
            </a:r>
            <a:r>
              <a:rPr lang="en-US" dirty="0" smtClean="0"/>
              <a:t> and collaborators have produced a series of parameterized studies of </a:t>
            </a:r>
            <a:r>
              <a:rPr lang="en-US" dirty="0" err="1" smtClean="0"/>
              <a:t>nucleosynthetic</a:t>
            </a:r>
            <a:r>
              <a:rPr lang="en-US" dirty="0" smtClean="0"/>
              <a:t> yields from disk winds.</a:t>
            </a:r>
          </a:p>
          <a:p>
            <a:r>
              <a:rPr lang="en-US" dirty="0" smtClean="0"/>
              <a:t>Caballero et al. (2012) studied a range of disk models varying entropy, timescale, Newtonian vs. GR effects, disk and black hole rotation.</a:t>
            </a:r>
          </a:p>
          <a:p>
            <a:r>
              <a:rPr lang="en-US" dirty="0" smtClean="0"/>
              <a:t>Equilibrium Y</a:t>
            </a:r>
            <a:r>
              <a:rPr lang="en-US" baseline="-25000" dirty="0" smtClean="0"/>
              <a:t>e</a:t>
            </a:r>
            <a:r>
              <a:rPr lang="en-US" dirty="0" smtClean="0"/>
              <a:t> values are typically not reached and if the initial Y</a:t>
            </a:r>
            <a:r>
              <a:rPr lang="en-US" baseline="-25000" dirty="0" smtClean="0"/>
              <a:t>e</a:t>
            </a:r>
            <a:r>
              <a:rPr lang="en-US" dirty="0" smtClean="0"/>
              <a:t> is low (e.g. mergers), r-process elements can be produced.</a:t>
            </a:r>
          </a:p>
          <a:p>
            <a:endParaRPr lang="en-US" dirty="0"/>
          </a:p>
        </p:txBody>
      </p:sp>
      <p:pic>
        <p:nvPicPr>
          <p:cNvPr id="4" name="Picture 3" descr="Caballero1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82" y="593864"/>
            <a:ext cx="5684917" cy="62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17459" cy="903956"/>
          </a:xfrm>
        </p:spPr>
        <p:txBody>
          <a:bodyPr/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72" y="1289563"/>
            <a:ext cx="4266704" cy="20360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Jets from highly magnetized NSs or BH accretion disks can also produce r-process (e.g. Nishimura et al. 2015).</a:t>
            </a:r>
          </a:p>
          <a:p>
            <a:r>
              <a:rPr lang="en-US" dirty="0" smtClean="0"/>
              <a:t>Jets have much faster explosion timescales than wind models.</a:t>
            </a:r>
            <a:endParaRPr lang="en-US" dirty="0"/>
          </a:p>
        </p:txBody>
      </p:sp>
      <p:pic>
        <p:nvPicPr>
          <p:cNvPr id="4" name="Picture 3" descr="nishimura1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" y="3325645"/>
            <a:ext cx="4229183" cy="3122973"/>
          </a:xfrm>
          <a:prstGeom prst="rect">
            <a:avLst/>
          </a:prstGeom>
        </p:spPr>
      </p:pic>
      <p:pic>
        <p:nvPicPr>
          <p:cNvPr id="5" name="Picture 4" descr="nishimura15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14" y="274638"/>
            <a:ext cx="4498568" cy="394691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57865" y="4412536"/>
            <a:ext cx="4266704" cy="2036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in the fallback scenario, the trajectory is far from simple.  This produces both lower Y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ejecta</a:t>
            </a:r>
            <a:r>
              <a:rPr lang="en-US" dirty="0" smtClean="0"/>
              <a:t>.  Because of the complex profile, the final yields may depend sensitively on the calculation.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point-template_basic_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800" b="0" i="1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1225</Words>
  <Application>Microsoft Macintosh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1_powerpoint-template_basic_r1</vt:lpstr>
      <vt:lpstr>1_Office Theme</vt:lpstr>
      <vt:lpstr>2_Office Theme</vt:lpstr>
      <vt:lpstr>Heavy Element Production:  Before and After GW170817</vt:lpstr>
      <vt:lpstr>NS Winds:  Understanding the conditions needed for r-process</vt:lpstr>
      <vt:lpstr>Solutions to the Core-Collapse Conundrum</vt:lpstr>
      <vt:lpstr>Neutrino Effects</vt:lpstr>
      <vt:lpstr>Magnetars</vt:lpstr>
      <vt:lpstr>Fallback Mass Ejection</vt:lpstr>
      <vt:lpstr>GRBs and Black Hole Accretion Disks</vt:lpstr>
      <vt:lpstr>Yields from Disk Winds</vt:lpstr>
      <vt:lpstr>Jets</vt:lpstr>
      <vt:lpstr>r-Process in Neutron Star Mergers</vt:lpstr>
      <vt:lpstr>Neutron Star Mergers</vt:lpstr>
      <vt:lpstr>PowerPoint Presentation</vt:lpstr>
      <vt:lpstr>PowerPoint Presentation</vt:lpstr>
      <vt:lpstr>PowerPoint Presentation</vt:lpstr>
      <vt:lpstr>PowerPoint Presentation</vt:lpstr>
      <vt:lpstr>Neutron Star Mergers and Galactic Chemical Evolution</vt:lpstr>
      <vt:lpstr>PowerPoint Presentation</vt:lpstr>
      <vt:lpstr>Nuclear Physics problem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Sites of the r-process:  Recent Successes and Current Issues</dc:title>
  <dc:creator/>
  <cp:lastModifiedBy/>
  <cp:revision>20</cp:revision>
  <dcterms:created xsi:type="dcterms:W3CDTF">2018-04-03T15:59:24Z</dcterms:created>
  <dcterms:modified xsi:type="dcterms:W3CDTF">2018-05-30T23:19:40Z</dcterms:modified>
</cp:coreProperties>
</file>