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(null)" ContentType="image/x-emf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971" r:id="rId1"/>
  </p:sldMasterIdLst>
  <p:notesMasterIdLst>
    <p:notesMasterId r:id="rId31"/>
  </p:notesMasterIdLst>
  <p:sldIdLst>
    <p:sldId id="257" r:id="rId2"/>
    <p:sldId id="259" r:id="rId3"/>
    <p:sldId id="258" r:id="rId4"/>
    <p:sldId id="260" r:id="rId5"/>
    <p:sldId id="262" r:id="rId6"/>
    <p:sldId id="350" r:id="rId7"/>
    <p:sldId id="267" r:id="rId8"/>
    <p:sldId id="268" r:id="rId9"/>
    <p:sldId id="352" r:id="rId10"/>
    <p:sldId id="396" r:id="rId11"/>
    <p:sldId id="398" r:id="rId12"/>
    <p:sldId id="399" r:id="rId13"/>
    <p:sldId id="401" r:id="rId14"/>
    <p:sldId id="405" r:id="rId15"/>
    <p:sldId id="406" r:id="rId16"/>
    <p:sldId id="407" r:id="rId17"/>
    <p:sldId id="408" r:id="rId18"/>
    <p:sldId id="410" r:id="rId19"/>
    <p:sldId id="275" r:id="rId20"/>
    <p:sldId id="276" r:id="rId21"/>
    <p:sldId id="400" r:id="rId22"/>
    <p:sldId id="292" r:id="rId23"/>
    <p:sldId id="304" r:id="rId24"/>
    <p:sldId id="351" r:id="rId25"/>
    <p:sldId id="404" r:id="rId26"/>
    <p:sldId id="264" r:id="rId27"/>
    <p:sldId id="270" r:id="rId28"/>
    <p:sldId id="282" r:id="rId29"/>
    <p:sldId id="281" r:id="rId30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9C00"/>
    <a:srgbClr val="0432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4643"/>
  </p:normalViewPr>
  <p:slideViewPr>
    <p:cSldViewPr snapToGrid="0" snapToObjects="1">
      <p:cViewPr varScale="1">
        <p:scale>
          <a:sx n="105" d="100"/>
          <a:sy n="105" d="100"/>
        </p:scale>
        <p:origin x="1600" y="184"/>
      </p:cViewPr>
      <p:guideLst>
        <p:guide orient="horz" pos="2160"/>
        <p:guide pos="2880"/>
      </p:guideLst>
    </p:cSldViewPr>
  </p:slideViewPr>
  <p:notesTextViewPr>
    <p:cViewPr>
      <p:scale>
        <a:sx n="95" d="100"/>
        <a:sy n="9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510FA6-F137-3C44-BAE6-520A1C8E37F5}" type="datetimeFigureOut">
              <a:rPr lang="en-US" smtClean="0"/>
              <a:t>6/1/18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8F409D-7C42-FC4D-8790-DBF7E961B7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183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409D-7C42-FC4D-8790-DBF7E961B7E1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814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DF9C7EE-AE78-9C47-AA03-62AC912294FA}"/>
              </a:ext>
            </a:extLst>
          </p:cNvPr>
          <p:cNvSpPr/>
          <p:nvPr/>
        </p:nvSpPr>
        <p:spPr>
          <a:xfrm>
            <a:off x="1328738" y="1295400"/>
            <a:ext cx="6486525" cy="3152775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>
            <a:normAutofit/>
          </a:bodyPr>
          <a:lstStyle/>
          <a:p>
            <a:pPr defTabSz="914400" eaLnBrk="1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/>
            </a:pPr>
            <a:endParaRPr sz="3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rtlCol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C381121-5D0E-5F40-86FC-6167B4874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8FD551-A50A-A44B-BFCD-029D1C9B6DFA}" type="datetime1">
              <a:rPr lang="en-US" altLang="en-US" smtClean="0"/>
              <a:t>6/1/18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0F1AD5D-AFDB-524B-BC0F-D79EC2245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E72B2FB-6717-8D42-BAAD-37BE2885C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9DD1A5-086A-1A45-9997-559D1C0CCD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5499890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noProof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56A687C-65DA-3B48-8DBE-3C386437E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5336F6E-EE70-6747-ADA4-B4FC2D7B4356}" type="datetime1">
              <a:rPr lang="en-US" altLang="en-US" smtClean="0"/>
              <a:t>6/1/18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AD1C42C-D81D-FC41-AD56-5C706CAB9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0991509-55CA-714C-A672-85C84F09E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BF21BA-130A-E642-95F6-DBB8D1B781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8945251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D45B4B-3438-DD43-B8B0-44A52288D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F66C3-CF7B-974F-95EF-F161C45FDE4C}" type="datetime1">
              <a:rPr lang="en-US" altLang="en-US" smtClean="0"/>
              <a:t>6/1/18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0C5DEB-8106-F34D-850B-6546C8FC7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14E1A-9C1A-E74B-A1FA-997BC4A5F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B3C1FC-A8B8-E546-B357-B476BD4209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8654124"/>
      </p:ext>
    </p:extLst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71638D-65AE-3042-AC03-1CA9E92F0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D416F28-08B9-854F-9F61-403400F23F53}" type="datetime1">
              <a:rPr lang="en-US" altLang="en-US" smtClean="0"/>
              <a:t>6/1/18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9618-0D01-5B44-BD8A-84ADDC159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D538F3-E887-9B44-8EDA-23B271B90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49CC8D-E2DD-C14D-BE9E-B0CD90459F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216267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88018D-8771-6449-91BC-7518D510F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06DF52-EB37-814A-ACC3-B7DE2E508481}" type="datetime1">
              <a:rPr lang="en-US" altLang="en-US" smtClean="0"/>
              <a:t>6/1/18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489B7-AACF-DA49-A708-3AB675626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098BD7-EB8E-C74D-88E6-B3D1E2B6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A56DE9-8806-1A46-89B9-6B63BBD3244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33928971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noProof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5C486F8-A0F1-264C-8AF7-CF0DA907739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2F9E47A2-4CB4-2643-B917-B5CA739FD03F}" type="datetime1">
              <a:rPr lang="en-US" altLang="en-US" smtClean="0"/>
              <a:t>6/1/18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152FE6C-B805-8048-957E-38ECD226DEC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98D714C-C233-6D4E-ABC8-33DB82F8BE0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F78D5106-7B7B-CC4E-AECD-53CF0D9BC1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7920983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/>
          <a:lstStyle>
            <a:lvl1pPr algn="ct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101543-725D-0C44-A20C-11A773345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1701A02-8F17-9C44-9FF2-613E1409C3EC}" type="datetime1">
              <a:rPr lang="en-US" altLang="en-US" smtClean="0"/>
              <a:t>6/1/18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9CC3C-0A66-6047-9DE8-DA360DB0B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7D4835-256E-0441-B5DD-0B064F7C9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9824E8-0AAA-5B4F-89BB-106BA7198B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3117529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86DD95C-67D1-5A43-A6F3-125A3CD2E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B451E30-3817-AF4E-B87A-B62DE67C4E1A}" type="datetime1">
              <a:rPr lang="en-US" altLang="en-US" smtClean="0"/>
              <a:t>6/1/18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7F6C082-5818-D84F-BB92-0B044ACCE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AAEBE04-4DA6-404E-89F4-D0DADBCA9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A7F251-79AE-C646-93F6-E5E658A027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0962092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9F33653-2679-A44E-AD28-5C34AE0FF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D769D0C-FB3A-8E47-AC5D-A038716FBC13}" type="datetime1">
              <a:rPr lang="en-US" altLang="en-US" smtClean="0"/>
              <a:t>6/1/18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53455F1-B73F-BE45-97CD-C854544F9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380938D-F0AC-4A40-B6EE-7DEF14B65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5A80D2-D9B1-0043-B726-C01CEE0021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4691854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3236FE5-2915-4A43-B78B-0540EF605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FE349F-0D96-7C48-8937-B18125995218}" type="datetime1">
              <a:rPr lang="en-US" altLang="en-US" smtClean="0"/>
              <a:t>6/1/18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94ED2A6-03FE-9545-8644-B793B9C2E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6BF5AC3-E528-1D42-A2C6-D1E003CD6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95D71D-B648-1E48-B292-2017FDA59D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7868195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73E0EC6-6CA6-824D-B55E-88FB7E79C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0A4828-FBE4-0543-91BA-3A43C0931E81}" type="datetime1">
              <a:rPr lang="en-US" altLang="en-US" smtClean="0"/>
              <a:t>6/1/18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F95205A-3C5E-6E4D-A29B-DDC9301B1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7295BC2-C44E-6941-B5BF-92EC81790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C676D5-D7F1-D540-A524-142D3F21AC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8277187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58CBF05-C261-3B4F-8E4B-92F12FD95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64E8D8-BF49-EB45-8CFD-D4E5FCBA6B84}" type="datetime1">
              <a:rPr lang="en-US" altLang="en-US" smtClean="0"/>
              <a:t>6/1/18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00CF0F5-0531-BD4C-97A8-713DBDD74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7147AD4-8979-A545-9DBA-1B6667E7D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667075-9688-B34F-8678-B28C636019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945159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Placeholder 1">
            <a:extLst>
              <a:ext uri="{FF2B5EF4-FFF2-40B4-BE49-F238E27FC236}">
                <a16:creationId xmlns:a16="http://schemas.microsoft.com/office/drawing/2014/main" id="{FB6F8122-DF4C-F84D-A264-B76EC67CB66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49275" y="107950"/>
            <a:ext cx="804227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6627" name="Text Placeholder 2">
            <a:extLst>
              <a:ext uri="{FF2B5EF4-FFF2-40B4-BE49-F238E27FC236}">
                <a16:creationId xmlns:a16="http://schemas.microsoft.com/office/drawing/2014/main" id="{5454DCFE-4EFB-734F-A913-1F1DA1B073D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549275" y="1600200"/>
            <a:ext cx="804227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B2BA4-0BC5-1749-95E1-0EAE972F9A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29275" y="627538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462CF78-3661-9245-B7C2-E084EFB7C347}" type="datetime1">
              <a:rPr lang="en-US" altLang="en-US" smtClean="0"/>
              <a:t>6/1/18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079D6F-0C19-5648-B426-413D64E5A8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113" y="6275388"/>
            <a:ext cx="48402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0FAAD4-494C-BC40-A154-E613489266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00683" y="6275388"/>
            <a:ext cx="990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870EEABA-ED64-9B4A-ADD1-9446BE6B8A53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  <p:sldLayoutId id="2147483995" r:id="rId12"/>
  </p:sldLayoutIdLst>
  <p:transition>
    <p:zoom/>
  </p:transition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600" kern="1200">
          <a:solidFill>
            <a:schemeClr val="accent1"/>
          </a:solidFill>
          <a:latin typeface="+mj-lt"/>
          <a:ea typeface="ＭＳ Ｐゴシック" panose="020B0600070205080204" pitchFamily="34" charset="-128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panose="020B0503020103020203" pitchFamily="34" charset="0"/>
          <a:ea typeface="ＭＳ Ｐゴシック" panose="020B0600070205080204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panose="020B0503020103020203" pitchFamily="34" charset="0"/>
          <a:ea typeface="ＭＳ Ｐゴシック" panose="020B0600070205080204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panose="020B0503020103020203" pitchFamily="34" charset="0"/>
          <a:ea typeface="ＭＳ Ｐゴシック" panose="020B0600070205080204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panose="020B0503020103020203" pitchFamily="34" charset="0"/>
          <a:ea typeface="ＭＳ Ｐゴシック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panose="020B0503020103020203" pitchFamily="34" charset="0"/>
          <a:ea typeface="ＭＳ Ｐゴシック" panose="020B0600070205080204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panose="020B0503020103020203" pitchFamily="34" charset="0"/>
          <a:ea typeface="ＭＳ Ｐゴシック" panose="020B0600070205080204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panose="020B0503020103020203" pitchFamily="34" charset="0"/>
          <a:ea typeface="ＭＳ Ｐゴシック" panose="020B0600070205080204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panose="020B0503020103020203" pitchFamily="34" charset="0"/>
          <a:ea typeface="ＭＳ Ｐゴシック" panose="020B0600070205080204" pitchFamily="34" charset="-128"/>
        </a:defRPr>
      </a:lvl9pPr>
    </p:titleStyle>
    <p:bodyStyle>
      <a:lvl1pPr marL="349250" indent="-349250" algn="l" rtl="0" fontAlgn="base">
        <a:spcBef>
          <a:spcPts val="2000"/>
        </a:spcBef>
        <a:spcAft>
          <a:spcPct val="0"/>
        </a:spcAft>
        <a:buClr>
          <a:srgbClr val="6FB7D7"/>
        </a:buClr>
        <a:buSzPct val="110000"/>
        <a:buFont typeface="Wingdings 2" pitchFamily="2" charset="2"/>
        <a:buChar char=""/>
        <a:defRPr sz="2400" kern="1200">
          <a:solidFill>
            <a:srgbClr val="595959"/>
          </a:solidFill>
          <a:latin typeface="+mn-lt"/>
          <a:ea typeface="ＭＳ Ｐゴシック" panose="020B0600070205080204" pitchFamily="34" charset="-128"/>
          <a:cs typeface="+mn-cs"/>
        </a:defRPr>
      </a:lvl1pPr>
      <a:lvl2pPr marL="685800" indent="-336550" algn="l" rtl="0" fontAlgn="base">
        <a:spcBef>
          <a:spcPts val="600"/>
        </a:spcBef>
        <a:spcAft>
          <a:spcPct val="0"/>
        </a:spcAft>
        <a:buClr>
          <a:srgbClr val="215D77"/>
        </a:buClr>
        <a:buSzPct val="110000"/>
        <a:buFont typeface="Wingdings 2" pitchFamily="2" charset="2"/>
        <a:buChar char=""/>
        <a:defRPr sz="2200" kern="1200">
          <a:solidFill>
            <a:srgbClr val="595959"/>
          </a:solidFill>
          <a:latin typeface="+mn-lt"/>
          <a:ea typeface="ＭＳ Ｐゴシック" panose="020B0600070205080204" pitchFamily="34" charset="-128"/>
          <a:cs typeface="+mn-cs"/>
        </a:defRPr>
      </a:lvl2pPr>
      <a:lvl3pPr marL="968375" indent="-282575" algn="l" rtl="0" fontAlgn="base">
        <a:spcBef>
          <a:spcPts val="600"/>
        </a:spcBef>
        <a:spcAft>
          <a:spcPct val="0"/>
        </a:spcAft>
        <a:buClr>
          <a:srgbClr val="6FB7D7"/>
        </a:buClr>
        <a:buSzPct val="110000"/>
        <a:buFont typeface="Wingdings 2" pitchFamily="2" charset="2"/>
        <a:buChar char=""/>
        <a:defRPr sz="2000" kern="1200">
          <a:solidFill>
            <a:srgbClr val="595959"/>
          </a:solidFill>
          <a:latin typeface="+mn-lt"/>
          <a:ea typeface="ＭＳ Ｐゴシック" panose="020B0600070205080204" pitchFamily="34" charset="-128"/>
          <a:cs typeface="+mn-cs"/>
        </a:defRPr>
      </a:lvl3pPr>
      <a:lvl4pPr marL="1263650" indent="-295275" algn="l" rtl="0" fontAlgn="base">
        <a:spcBef>
          <a:spcPts val="600"/>
        </a:spcBef>
        <a:spcAft>
          <a:spcPct val="0"/>
        </a:spcAft>
        <a:buClr>
          <a:srgbClr val="215D77"/>
        </a:buClr>
        <a:buSzPct val="110000"/>
        <a:buFont typeface="Wingdings 2" pitchFamily="2" charset="2"/>
        <a:buChar char=""/>
        <a:defRPr kern="1200">
          <a:solidFill>
            <a:srgbClr val="595959"/>
          </a:solidFill>
          <a:latin typeface="+mn-lt"/>
          <a:ea typeface="ＭＳ Ｐゴシック" panose="020B0600070205080204" pitchFamily="34" charset="-128"/>
          <a:cs typeface="+mn-cs"/>
        </a:defRPr>
      </a:lvl4pPr>
      <a:lvl5pPr marL="1546225" indent="-282575" algn="l" rtl="0" fontAlgn="base">
        <a:spcBef>
          <a:spcPts val="600"/>
        </a:spcBef>
        <a:spcAft>
          <a:spcPct val="0"/>
        </a:spcAft>
        <a:buClr>
          <a:srgbClr val="6FB7D7"/>
        </a:buClr>
        <a:buSzPct val="110000"/>
        <a:buFont typeface="Wingdings 2" pitchFamily="2" charset="2"/>
        <a:buChar char=""/>
        <a:defRPr kern="1200">
          <a:solidFill>
            <a:srgbClr val="595959"/>
          </a:solidFill>
          <a:latin typeface="+mn-lt"/>
          <a:ea typeface="ＭＳ Ｐゴシック" panose="020B0600070205080204" pitchFamily="34" charset="-128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emf"/><Relationship Id="rId4" Type="http://schemas.openxmlformats.org/officeDocument/2006/relationships/image" Target="../media/image30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(null)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(null)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(null)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NULL"/><Relationship Id="rId4" Type="http://schemas.openxmlformats.org/officeDocument/2006/relationships/image" Target="../media/image5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(null)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emf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(null)"/><Relationship Id="rId2" Type="http://schemas.openxmlformats.org/officeDocument/2006/relationships/image" Target="../media/image20.(null)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标题 1">
            <a:extLst>
              <a:ext uri="{FF2B5EF4-FFF2-40B4-BE49-F238E27FC236}">
                <a16:creationId xmlns:a16="http://schemas.microsoft.com/office/drawing/2014/main" id="{A950EC3A-8C6E-8748-B8A6-CB2EBD69C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392" y="235142"/>
            <a:ext cx="7950200" cy="886238"/>
          </a:xfrm>
        </p:spPr>
        <p:txBody>
          <a:bodyPr/>
          <a:lstStyle/>
          <a:p>
            <a:r>
              <a:rPr lang="en-US" altLang="en-US" sz="3200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Heavy Flavor Jet Quenching at RHIC and LHC</a:t>
            </a:r>
          </a:p>
        </p:txBody>
      </p:sp>
      <p:sp>
        <p:nvSpPr>
          <p:cNvPr id="1027" name="TextBox 7">
            <a:extLst>
              <a:ext uri="{FF2B5EF4-FFF2-40B4-BE49-F238E27FC236}">
                <a16:creationId xmlns:a16="http://schemas.microsoft.com/office/drawing/2014/main" id="{87B03F7E-B0EE-3548-89BD-C4DA066C6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6416" y="4125468"/>
            <a:ext cx="26885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/>
              <a:t>CIPANP 2018 (06/01/2018)</a:t>
            </a:r>
          </a:p>
        </p:txBody>
      </p:sp>
      <p:sp>
        <p:nvSpPr>
          <p:cNvPr id="1028" name="TextBox 3">
            <a:extLst>
              <a:ext uri="{FF2B5EF4-FFF2-40B4-BE49-F238E27FC236}">
                <a16:creationId xmlns:a16="http://schemas.microsoft.com/office/drawing/2014/main" id="{242960A0-3AE6-7746-B400-3B8C24A55C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8" y="4439539"/>
            <a:ext cx="91440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zh-CN" sz="2600" b="1" dirty="0">
                <a:solidFill>
                  <a:srgbClr val="0000FF"/>
                </a:solidFill>
                <a:ea typeface="宋体" panose="02010600030101010101" pitchFamily="2" charset="-122"/>
              </a:rPr>
              <a:t>Shanshan Cao</a:t>
            </a:r>
          </a:p>
          <a:p>
            <a:pPr algn="ctr"/>
            <a:r>
              <a:rPr lang="en-US" altLang="zh-CN" sz="2600" i="1" dirty="0">
                <a:solidFill>
                  <a:srgbClr val="0000FF"/>
                </a:solidFill>
                <a:ea typeface="宋体" panose="02010600030101010101" pitchFamily="2" charset="-122"/>
              </a:rPr>
              <a:t>Wayne State University</a:t>
            </a:r>
          </a:p>
        </p:txBody>
      </p:sp>
      <p:pic>
        <p:nvPicPr>
          <p:cNvPr id="1029" name="Picture 11">
            <a:extLst>
              <a:ext uri="{FF2B5EF4-FFF2-40B4-BE49-F238E27FC236}">
                <a16:creationId xmlns:a16="http://schemas.microsoft.com/office/drawing/2014/main" id="{2E138390-1E9D-864F-B0FE-093EEC230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5572125"/>
            <a:ext cx="1758950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9">
            <a:extLst>
              <a:ext uri="{FF2B5EF4-FFF2-40B4-BE49-F238E27FC236}">
                <a16:creationId xmlns:a16="http://schemas.microsoft.com/office/drawing/2014/main" id="{89C36168-F952-0E41-AFA4-AB5181F34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556250"/>
            <a:ext cx="326072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2">
            <a:extLst>
              <a:ext uri="{FF2B5EF4-FFF2-40B4-BE49-F238E27FC236}">
                <a16:creationId xmlns:a16="http://schemas.microsoft.com/office/drawing/2014/main" id="{87139B59-5608-DD4E-A151-9CF82B455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100" y="5299075"/>
            <a:ext cx="1422400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3" descr="Joern_logo.png">
            <a:extLst>
              <a:ext uri="{FF2B5EF4-FFF2-40B4-BE49-F238E27FC236}">
                <a16:creationId xmlns:a16="http://schemas.microsoft.com/office/drawing/2014/main" id="{481B3887-66C9-BB4B-8D94-6A31DD445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075" y="5519738"/>
            <a:ext cx="1792288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25230A-4133-CE48-8DBA-B3B2EBA6BB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08" y="1319888"/>
            <a:ext cx="9144000" cy="2823607"/>
          </a:xfrm>
          <a:prstGeom prst="rect">
            <a:avLst/>
          </a:prstGeom>
        </p:spPr>
      </p:pic>
    </p:spTree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98748" y="854346"/>
            <a:ext cx="8373171" cy="979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en-US" b="1" dirty="0">
                <a:solidFill>
                  <a:srgbClr val="FF0000"/>
                </a:solidFill>
              </a:rPr>
              <a:t>Stage 1 (</a:t>
            </a:r>
            <a:r>
              <a:rPr lang="en-US" b="1" i="1" dirty="0">
                <a:solidFill>
                  <a:srgbClr val="FF0000"/>
                </a:solidFill>
              </a:rPr>
              <a:t>Q</a:t>
            </a:r>
            <a:r>
              <a:rPr lang="en-US" b="1" dirty="0">
                <a:solidFill>
                  <a:srgbClr val="FF0000"/>
                </a:solidFill>
              </a:rPr>
              <a:t>&gt;&gt;</a:t>
            </a:r>
            <a:r>
              <a:rPr lang="en-US" b="1" i="1" dirty="0">
                <a:solidFill>
                  <a:srgbClr val="FF0000"/>
                </a:solidFill>
              </a:rPr>
              <a:t>M</a:t>
            </a:r>
            <a:r>
              <a:rPr lang="en-US" b="1" baseline="-25000" dirty="0">
                <a:solidFill>
                  <a:srgbClr val="FF0000"/>
                </a:solidFill>
              </a:rPr>
              <a:t>HM</a:t>
            </a:r>
            <a:r>
              <a:rPr lang="en-US" b="1" dirty="0">
                <a:solidFill>
                  <a:srgbClr val="FF0000"/>
                </a:solidFill>
              </a:rPr>
              <a:t>) – rare scattering multiple emission</a:t>
            </a:r>
          </a:p>
          <a:p>
            <a:pPr>
              <a:spcBef>
                <a:spcPts val="500"/>
              </a:spcBef>
            </a:pPr>
            <a:endParaRPr lang="en-US" sz="500" b="1" baseline="-25000" dirty="0">
              <a:solidFill>
                <a:srgbClr val="FF0000"/>
              </a:solidFill>
            </a:endParaRPr>
          </a:p>
          <a:p>
            <a:pPr marL="252000" indent="-252000">
              <a:spcBef>
                <a:spcPts val="500"/>
              </a:spcBef>
              <a:buFont typeface="Arial"/>
              <a:buChar char="•"/>
            </a:pPr>
            <a:r>
              <a:rPr lang="en-US" sz="2200" dirty="0">
                <a:solidFill>
                  <a:srgbClr val="0432FF"/>
                </a:solidFill>
              </a:rPr>
              <a:t>HQ fragmentation function is treated with DGLAP equation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59ECDAF6-983F-D74E-9F8E-DC09A0427141}"/>
              </a:ext>
            </a:extLst>
          </p:cNvPr>
          <p:cNvSpPr txBox="1">
            <a:spLocks/>
          </p:cNvSpPr>
          <p:nvPr/>
        </p:nvSpPr>
        <p:spPr bwMode="auto">
          <a:xfrm>
            <a:off x="549275" y="109728"/>
            <a:ext cx="8042275" cy="68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600" kern="1200">
                <a:solidFill>
                  <a:schemeClr val="accent1"/>
                </a:solidFill>
                <a:latin typeface="+mj-lt"/>
                <a:ea typeface="ＭＳ Ｐゴシック" panose="020B0600070205080204" pitchFamily="34" charset="-128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accent1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accent1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accent1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accent1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accent1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accent1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accent1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accent1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/>
            <a:r>
              <a:rPr lang="en-US" altLang="en-US" sz="3000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multi-stage approach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B0C04BA-2655-1A49-AC23-E099C7CC9513}"/>
              </a:ext>
            </a:extLst>
          </p:cNvPr>
          <p:cNvSpPr/>
          <p:nvPr/>
        </p:nvSpPr>
        <p:spPr>
          <a:xfrm>
            <a:off x="495618" y="2724280"/>
            <a:ext cx="829481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2000" indent="-252000">
              <a:spcBef>
                <a:spcPts val="500"/>
              </a:spcBef>
              <a:buFont typeface="Arial"/>
              <a:buChar char="•"/>
            </a:pPr>
            <a:r>
              <a:rPr lang="en-US" sz="2200" dirty="0">
                <a:solidFill>
                  <a:srgbClr val="0432FF"/>
                </a:solidFill>
              </a:rPr>
              <a:t>Splitting function: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DF2A3D9-A5E7-4C4B-8357-F812AE93468C}"/>
              </a:ext>
            </a:extLst>
          </p:cNvPr>
          <p:cNvGrpSpPr/>
          <p:nvPr/>
        </p:nvGrpSpPr>
        <p:grpSpPr>
          <a:xfrm>
            <a:off x="1122300" y="3349693"/>
            <a:ext cx="6187157" cy="1579261"/>
            <a:chOff x="1085724" y="3313117"/>
            <a:chExt cx="6187157" cy="1579261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2A37B6F8-9E90-DF4F-865F-78DC8552E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23871" y="3713273"/>
              <a:ext cx="6049010" cy="649605"/>
            </a:xfrm>
            <a:prstGeom prst="rect">
              <a:avLst/>
            </a:prstGeom>
          </p:spPr>
        </p:pic>
        <p:sp>
          <p:nvSpPr>
            <p:cNvPr id="12" name="Frame 11"/>
            <p:cNvSpPr/>
            <p:nvPr/>
          </p:nvSpPr>
          <p:spPr>
            <a:xfrm>
              <a:off x="5355835" y="3793895"/>
              <a:ext cx="252485" cy="519645"/>
            </a:xfrm>
            <a:prstGeom prst="frame">
              <a:avLst/>
            </a:prstGeom>
            <a:solidFill>
              <a:srgbClr val="D40000"/>
            </a:solidFill>
            <a:ln>
              <a:solidFill>
                <a:srgbClr val="D4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4DE2BCDA-150F-9245-91D7-A4E7E85F5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29506" y="3313117"/>
              <a:ext cx="2780030" cy="258445"/>
            </a:xfrm>
            <a:prstGeom prst="rect">
              <a:avLst/>
            </a:prstGeom>
          </p:spPr>
        </p:pic>
        <p:sp>
          <p:nvSpPr>
            <p:cNvPr id="51" name="TextBox 22">
              <a:extLst>
                <a:ext uri="{FF2B5EF4-FFF2-40B4-BE49-F238E27FC236}">
                  <a16:creationId xmlns:a16="http://schemas.microsoft.com/office/drawing/2014/main" id="{80AE8C7E-926B-4D42-B715-C3353CBA14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5724" y="4492268"/>
              <a:ext cx="512829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zh-CN" sz="2000" dirty="0">
                  <a:ea typeface="ヒラギノ角ゴ ProN W3" panose="020B0300000000000000" pitchFamily="34" charset="-128"/>
                  <a:cs typeface="Calibri" panose="020F0502020204030204" pitchFamily="34" charset="0"/>
                </a:rPr>
                <a:t>[ HT: Guo and Wang (2000), Majumder (2012) ]</a:t>
              </a:r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2B5635A-6E0C-E640-90ED-C7C71CFD8868}"/>
              </a:ext>
            </a:extLst>
          </p:cNvPr>
          <p:cNvSpPr/>
          <p:nvPr/>
        </p:nvSpPr>
        <p:spPr>
          <a:xfrm>
            <a:off x="495618" y="5125088"/>
            <a:ext cx="829481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2000" indent="-252000">
              <a:spcBef>
                <a:spcPts val="500"/>
              </a:spcBef>
              <a:buFont typeface="Arial"/>
              <a:buChar char="•"/>
            </a:pPr>
            <a:r>
              <a:rPr lang="en-US" sz="2200" dirty="0">
                <a:solidFill>
                  <a:srgbClr val="0432FF"/>
                </a:solidFill>
              </a:rPr>
              <a:t>Input fragmentation function</a:t>
            </a:r>
          </a:p>
          <a:p>
            <a:endParaRPr lang="en-US" sz="800" dirty="0">
              <a:solidFill>
                <a:srgbClr val="FF0000"/>
              </a:solidFill>
            </a:endParaRPr>
          </a:p>
          <a:p>
            <a:pPr marL="228600"/>
            <a:r>
              <a:rPr lang="en-US" sz="2200" dirty="0">
                <a:solidFill>
                  <a:srgbClr val="FF0000"/>
                </a:solidFill>
              </a:rPr>
              <a:t>Extracted from transport model (in stage 2) – medium-modified fragmentation function at </a:t>
            </a:r>
            <a:r>
              <a:rPr lang="en-US" sz="2200" i="1" dirty="0">
                <a:solidFill>
                  <a:srgbClr val="FF0000"/>
                </a:solidFill>
              </a:rPr>
              <a:t>Q</a:t>
            </a:r>
            <a:r>
              <a:rPr lang="en-US" sz="2200" baseline="-25000" dirty="0">
                <a:solidFill>
                  <a:srgbClr val="FF0000"/>
                </a:solidFill>
              </a:rPr>
              <a:t>0</a:t>
            </a:r>
            <a:r>
              <a:rPr lang="en-US" sz="2200" dirty="0">
                <a:solidFill>
                  <a:srgbClr val="FF0000"/>
                </a:solidFill>
              </a:rPr>
              <a:t> ~</a:t>
            </a:r>
            <a:r>
              <a:rPr lang="en-US" sz="2000" b="1" i="1" dirty="0">
                <a:solidFill>
                  <a:srgbClr val="FF0000"/>
                </a:solidFill>
              </a:rPr>
              <a:t> </a:t>
            </a:r>
            <a:r>
              <a:rPr lang="en-US" sz="2200" i="1" dirty="0">
                <a:solidFill>
                  <a:srgbClr val="FF0000"/>
                </a:solidFill>
              </a:rPr>
              <a:t>M</a:t>
            </a:r>
            <a:r>
              <a:rPr lang="en-US" sz="2200" baseline="-25000" dirty="0">
                <a:solidFill>
                  <a:srgbClr val="FF0000"/>
                </a:solidFill>
              </a:rPr>
              <a:t>HM</a:t>
            </a:r>
            <a:r>
              <a:rPr lang="en-US" sz="2200" dirty="0">
                <a:solidFill>
                  <a:srgbClr val="FF0000"/>
                </a:solidFill>
              </a:rPr>
              <a:t>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B587C9-B915-A546-B6B2-33B0C81A0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447" y="1931882"/>
            <a:ext cx="5664835" cy="6426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CF40C7E-0697-504E-8952-D103B90B91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4478" y="5195382"/>
            <a:ext cx="1306195" cy="314325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F6683380-33AC-3045-BDB5-088068F96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6DE9-8806-1A46-89B9-6B63BBD32449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1616588"/>
      </p:ext>
    </p:extLst>
  </p:cSld>
  <p:clrMapOvr>
    <a:masterClrMapping/>
  </p:clrMapOvr>
  <p:transition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98748" y="817770"/>
            <a:ext cx="8373171" cy="1382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</a:pPr>
            <a:r>
              <a:rPr lang="en-US" b="1" dirty="0">
                <a:solidFill>
                  <a:srgbClr val="FF0000"/>
                </a:solidFill>
              </a:rPr>
              <a:t>Stage 2 (</a:t>
            </a:r>
            <a:r>
              <a:rPr lang="en-US" b="1" i="1" dirty="0">
                <a:solidFill>
                  <a:srgbClr val="FF0000"/>
                </a:solidFill>
              </a:rPr>
              <a:t>Q ~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i="1" dirty="0">
                <a:solidFill>
                  <a:srgbClr val="FF0000"/>
                </a:solidFill>
              </a:rPr>
              <a:t>M</a:t>
            </a:r>
            <a:r>
              <a:rPr lang="en-US" b="1" baseline="-25000" dirty="0">
                <a:solidFill>
                  <a:srgbClr val="FF0000"/>
                </a:solidFill>
              </a:rPr>
              <a:t>HM</a:t>
            </a:r>
            <a:r>
              <a:rPr lang="en-US" b="1" dirty="0">
                <a:solidFill>
                  <a:srgbClr val="FF0000"/>
                </a:solidFill>
              </a:rPr>
              <a:t>) – single scattering induced emission </a:t>
            </a:r>
          </a:p>
          <a:p>
            <a:pPr>
              <a:spcBef>
                <a:spcPts val="500"/>
              </a:spcBef>
            </a:pPr>
            <a:endParaRPr lang="en-US" sz="500" b="1" baseline="-25000" dirty="0">
              <a:solidFill>
                <a:srgbClr val="FF0000"/>
              </a:solidFill>
            </a:endParaRPr>
          </a:p>
          <a:p>
            <a:pPr marL="252000" indent="-252000">
              <a:spcBef>
                <a:spcPts val="500"/>
              </a:spcBef>
              <a:buFont typeface="Arial"/>
              <a:buChar char="•"/>
            </a:pPr>
            <a:r>
              <a:rPr lang="en-US" sz="2200" dirty="0">
                <a:solidFill>
                  <a:srgbClr val="0432FF"/>
                </a:solidFill>
              </a:rPr>
              <a:t>Transport model ( elastic + inelastic processes)</a:t>
            </a:r>
          </a:p>
          <a:p>
            <a:pPr>
              <a:spcBef>
                <a:spcPts val="500"/>
              </a:spcBef>
            </a:pPr>
            <a:r>
              <a:rPr lang="en-US" sz="2200" dirty="0">
                <a:solidFill>
                  <a:srgbClr val="0432FF"/>
                </a:solidFill>
              </a:rPr>
              <a:t>    </a:t>
            </a:r>
            <a:r>
              <a:rPr lang="en-US" sz="2200" dirty="0"/>
              <a:t>Inelastic scattering rate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59ECDAF6-983F-D74E-9F8E-DC09A0427141}"/>
              </a:ext>
            </a:extLst>
          </p:cNvPr>
          <p:cNvSpPr txBox="1">
            <a:spLocks/>
          </p:cNvSpPr>
          <p:nvPr/>
        </p:nvSpPr>
        <p:spPr bwMode="auto">
          <a:xfrm>
            <a:off x="549275" y="109728"/>
            <a:ext cx="8042275" cy="68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600" kern="1200">
                <a:solidFill>
                  <a:schemeClr val="accent1"/>
                </a:solidFill>
                <a:latin typeface="+mj-lt"/>
                <a:ea typeface="ＭＳ Ｐゴシック" panose="020B0600070205080204" pitchFamily="34" charset="-128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accent1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accent1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accent1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accent1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accent1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accent1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accent1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accent1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/>
            <a:r>
              <a:rPr lang="en-US" altLang="en-US" sz="3000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multi-stage approach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B0C04BA-2655-1A49-AC23-E099C7CC9513}"/>
              </a:ext>
            </a:extLst>
          </p:cNvPr>
          <p:cNvSpPr/>
          <p:nvPr/>
        </p:nvSpPr>
        <p:spPr>
          <a:xfrm>
            <a:off x="495618" y="2991702"/>
            <a:ext cx="829481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2000" indent="-252000">
              <a:spcBef>
                <a:spcPts val="500"/>
              </a:spcBef>
              <a:buFont typeface="Arial"/>
              <a:buChar char="•"/>
            </a:pPr>
            <a:r>
              <a:rPr lang="en-US" sz="2200" dirty="0">
                <a:solidFill>
                  <a:srgbClr val="0432FF"/>
                </a:solidFill>
              </a:rPr>
              <a:t>Medium-induced gluon spectra (contribution from </a:t>
            </a:r>
            <a:r>
              <a:rPr lang="en-US" sz="2200" i="1" dirty="0">
                <a:solidFill>
                  <a:srgbClr val="0432FF"/>
                </a:solidFill>
              </a:rPr>
              <a:t>longitudinal</a:t>
            </a:r>
            <a:r>
              <a:rPr lang="en-US" sz="2200" dirty="0">
                <a:solidFill>
                  <a:srgbClr val="0432FF"/>
                </a:solidFill>
              </a:rPr>
              <a:t> drag and diffusion to </a:t>
            </a:r>
            <a:r>
              <a:rPr lang="en-US" sz="2200" i="1" dirty="0">
                <a:solidFill>
                  <a:srgbClr val="0432FF"/>
                </a:solidFill>
              </a:rPr>
              <a:t>slowly moving heavy quark</a:t>
            </a:r>
            <a:r>
              <a:rPr lang="en-US" sz="2200" dirty="0">
                <a:solidFill>
                  <a:srgbClr val="0432FF"/>
                </a:solidFill>
              </a:rPr>
              <a:t>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0462723-DCD7-DE4A-8BC6-755701B0651C}"/>
              </a:ext>
            </a:extLst>
          </p:cNvPr>
          <p:cNvGrpSpPr/>
          <p:nvPr/>
        </p:nvGrpSpPr>
        <p:grpSpPr>
          <a:xfrm>
            <a:off x="549275" y="5991350"/>
            <a:ext cx="8294814" cy="430887"/>
            <a:chOff x="430689" y="5970135"/>
            <a:chExt cx="8294814" cy="430887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B2B5635A-6E0C-E640-90ED-C7C71CFD8868}"/>
                </a:ext>
              </a:extLst>
            </p:cNvPr>
            <p:cNvSpPr/>
            <p:nvPr/>
          </p:nvSpPr>
          <p:spPr>
            <a:xfrm>
              <a:off x="430689" y="5970135"/>
              <a:ext cx="8294814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52000" indent="-252000">
                <a:spcBef>
                  <a:spcPts val="500"/>
                </a:spcBef>
                <a:buFont typeface="Arial"/>
                <a:buChar char="•"/>
              </a:pPr>
              <a:r>
                <a:rPr lang="en-US" sz="2200" dirty="0">
                  <a:solidFill>
                    <a:srgbClr val="FF0000"/>
                  </a:solidFill>
                </a:rPr>
                <a:t>Extract medium-modified                        for DGLAP in stage 1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CF40C7E-0697-504E-8952-D103B90B9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74251" y="6040607"/>
              <a:ext cx="1306195" cy="314325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4F25A0F-21DE-D144-BE62-1070B5285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2215" y="2186693"/>
            <a:ext cx="3054985" cy="70167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37F94E0-0F8F-3D49-A98C-1F8557A0BEF6}"/>
              </a:ext>
            </a:extLst>
          </p:cNvPr>
          <p:cNvGrpSpPr/>
          <p:nvPr/>
        </p:nvGrpSpPr>
        <p:grpSpPr>
          <a:xfrm>
            <a:off x="1036074" y="3821062"/>
            <a:ext cx="7754358" cy="1511300"/>
            <a:chOff x="1036074" y="3711334"/>
            <a:chExt cx="7754358" cy="15113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56A1EBD-108B-B743-9173-5EAA2B6D6EF1}"/>
                </a:ext>
              </a:extLst>
            </p:cNvPr>
            <p:cNvSpPr/>
            <p:nvPr/>
          </p:nvSpPr>
          <p:spPr>
            <a:xfrm>
              <a:off x="6390839" y="3995053"/>
              <a:ext cx="239959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err="1"/>
                <a:t>Abir</a:t>
              </a:r>
              <a:r>
                <a:rPr lang="en-US" sz="1800" dirty="0"/>
                <a:t>, Kaur, Majumder, </a:t>
              </a:r>
              <a:r>
                <a:rPr lang="is-IS" sz="1800" dirty="0"/>
                <a:t>PRD 90 (2014) 114026 </a:t>
              </a:r>
            </a:p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err="1">
                  <a:effectLst/>
                </a:rPr>
                <a:t>Abir</a:t>
              </a:r>
              <a:r>
                <a:rPr lang="en-US" sz="1800" dirty="0">
                  <a:effectLst/>
                </a:rPr>
                <a:t>, </a:t>
              </a:r>
              <a:r>
                <a:rPr lang="en-US" sz="1800" dirty="0" err="1">
                  <a:effectLst/>
                </a:rPr>
                <a:t>Majumder</a:t>
              </a:r>
              <a:r>
                <a:rPr lang="en-US" sz="1800" dirty="0">
                  <a:effectLst/>
                </a:rPr>
                <a:t>, </a:t>
              </a:r>
              <a:r>
                <a:rPr lang="is-IS" sz="1800" dirty="0"/>
                <a:t>PRC 94 (2016) 054902 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BF50FCD-4704-1C4F-B4FA-429923960E1B}"/>
                </a:ext>
              </a:extLst>
            </p:cNvPr>
            <p:cNvGrpSpPr/>
            <p:nvPr/>
          </p:nvGrpSpPr>
          <p:grpSpPr>
            <a:xfrm>
              <a:off x="1036074" y="3711334"/>
              <a:ext cx="5321935" cy="1511300"/>
              <a:chOff x="1036074" y="3711334"/>
              <a:chExt cx="5321935" cy="1511300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F3FD0234-2F53-414F-93E7-CC49276533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36074" y="3711334"/>
                <a:ext cx="5321935" cy="1511300"/>
              </a:xfrm>
              <a:prstGeom prst="rect">
                <a:avLst/>
              </a:prstGeom>
            </p:spPr>
          </p:pic>
          <p:sp>
            <p:nvSpPr>
              <p:cNvPr id="17" name="Frame 16">
                <a:extLst>
                  <a:ext uri="{FF2B5EF4-FFF2-40B4-BE49-F238E27FC236}">
                    <a16:creationId xmlns:a16="http://schemas.microsoft.com/office/drawing/2014/main" id="{7C9E5EBA-07D5-9E47-A3FB-906C96416383}"/>
                  </a:ext>
                </a:extLst>
              </p:cNvPr>
              <p:cNvSpPr/>
              <p:nvPr/>
            </p:nvSpPr>
            <p:spPr>
              <a:xfrm>
                <a:off x="2368795" y="4595217"/>
                <a:ext cx="252485" cy="519645"/>
              </a:xfrm>
              <a:prstGeom prst="frame">
                <a:avLst/>
              </a:prstGeom>
              <a:solidFill>
                <a:srgbClr val="D40000"/>
              </a:solidFill>
              <a:ln>
                <a:solidFill>
                  <a:srgbClr val="D4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Frame 17">
                <a:extLst>
                  <a:ext uri="{FF2B5EF4-FFF2-40B4-BE49-F238E27FC236}">
                    <a16:creationId xmlns:a16="http://schemas.microsoft.com/office/drawing/2014/main" id="{5CDC0770-038E-6147-B5E7-D569BE3C1C80}"/>
                  </a:ext>
                </a:extLst>
              </p:cNvPr>
              <p:cNvSpPr/>
              <p:nvPr/>
            </p:nvSpPr>
            <p:spPr>
              <a:xfrm>
                <a:off x="4325611" y="4589121"/>
                <a:ext cx="252485" cy="519645"/>
              </a:xfrm>
              <a:prstGeom prst="frame">
                <a:avLst/>
              </a:prstGeom>
              <a:solidFill>
                <a:srgbClr val="D40000"/>
              </a:solidFill>
              <a:ln>
                <a:solidFill>
                  <a:srgbClr val="D4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Frame 18">
                <a:extLst>
                  <a:ext uri="{FF2B5EF4-FFF2-40B4-BE49-F238E27FC236}">
                    <a16:creationId xmlns:a16="http://schemas.microsoft.com/office/drawing/2014/main" id="{2B09FBC3-0707-9E46-B176-0E58C6263F7D}"/>
                  </a:ext>
                </a:extLst>
              </p:cNvPr>
              <p:cNvSpPr/>
              <p:nvPr/>
            </p:nvSpPr>
            <p:spPr>
              <a:xfrm>
                <a:off x="5263326" y="4587822"/>
                <a:ext cx="252485" cy="519645"/>
              </a:xfrm>
              <a:prstGeom prst="frame">
                <a:avLst/>
              </a:prstGeom>
              <a:solidFill>
                <a:srgbClr val="D40000"/>
              </a:solidFill>
              <a:ln>
                <a:solidFill>
                  <a:srgbClr val="D4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B80FA9F5-2288-4649-BA99-3198C62A72F2}"/>
              </a:ext>
            </a:extLst>
          </p:cNvPr>
          <p:cNvSpPr/>
          <p:nvPr/>
        </p:nvSpPr>
        <p:spPr>
          <a:xfrm>
            <a:off x="549275" y="5439506"/>
            <a:ext cx="340093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2000" indent="-252000">
              <a:spcBef>
                <a:spcPts val="500"/>
              </a:spcBef>
              <a:buFont typeface="Arial"/>
              <a:buChar char="•"/>
            </a:pPr>
            <a:r>
              <a:rPr lang="en-US" sz="2200" dirty="0">
                <a:solidFill>
                  <a:srgbClr val="0432FF"/>
                </a:solidFill>
              </a:rPr>
              <a:t>Assume Einstein relation: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864091-B21A-5543-8AD6-88E2D82CF3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0208" y="5520886"/>
            <a:ext cx="2552700" cy="281940"/>
          </a:xfrm>
          <a:prstGeom prst="rect">
            <a:avLst/>
          </a:prstGeom>
        </p:spPr>
      </p:pic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6CD545FD-0ACA-DA42-A668-D5DE75DB7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6DE9-8806-1A46-89B9-6B63BBD32449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9875586"/>
      </p:ext>
    </p:extLst>
  </p:cSld>
  <p:clrMapOvr>
    <a:masterClrMapping/>
  </p:clrMapOvr>
  <p:transition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DE4E651-3BCC-8E43-A7CC-1E32BB02F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761" y="432622"/>
            <a:ext cx="6217920" cy="6217920"/>
          </a:xfrm>
          <a:prstGeom prst="rect">
            <a:avLst/>
          </a:prstGeom>
        </p:spPr>
      </p:pic>
      <p:sp>
        <p:nvSpPr>
          <p:cNvPr id="43" name="Title 1">
            <a:extLst>
              <a:ext uri="{FF2B5EF4-FFF2-40B4-BE49-F238E27FC236}">
                <a16:creationId xmlns:a16="http://schemas.microsoft.com/office/drawing/2014/main" id="{59ECDAF6-983F-D74E-9F8E-DC09A0427141}"/>
              </a:ext>
            </a:extLst>
          </p:cNvPr>
          <p:cNvSpPr txBox="1">
            <a:spLocks/>
          </p:cNvSpPr>
          <p:nvPr/>
        </p:nvSpPr>
        <p:spPr bwMode="auto">
          <a:xfrm>
            <a:off x="646809" y="306686"/>
            <a:ext cx="8042275" cy="68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600" kern="1200">
                <a:solidFill>
                  <a:schemeClr val="accent1"/>
                </a:solidFill>
                <a:latin typeface="+mj-lt"/>
                <a:ea typeface="ＭＳ Ｐゴシック" panose="020B0600070205080204" pitchFamily="34" charset="-128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accent1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accent1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accent1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accent1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accent1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accent1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accent1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accent1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/>
            <a:r>
              <a:rPr lang="en-US" altLang="en-US" sz="3000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Evolution of </a:t>
            </a:r>
            <a:r>
              <a:rPr lang="en-US" altLang="en-US" sz="3000" b="1" i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altLang="en-US" sz="3000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-quark fragmentation function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10ABB5D-3C9F-214C-B20B-BAF96A2692BA}"/>
              </a:ext>
            </a:extLst>
          </p:cNvPr>
          <p:cNvGrpSpPr/>
          <p:nvPr/>
        </p:nvGrpSpPr>
        <p:grpSpPr>
          <a:xfrm>
            <a:off x="5315251" y="2321841"/>
            <a:ext cx="1210588" cy="2049864"/>
            <a:chOff x="5315251" y="2224305"/>
            <a:chExt cx="1210588" cy="2049864"/>
          </a:xfrm>
        </p:grpSpPr>
        <p:sp>
          <p:nvSpPr>
            <p:cNvPr id="12" name="Curved Left Arrow 11">
              <a:extLst>
                <a:ext uri="{FF2B5EF4-FFF2-40B4-BE49-F238E27FC236}">
                  <a16:creationId xmlns:a16="http://schemas.microsoft.com/office/drawing/2014/main" id="{61AE1848-4B3D-1F49-B2D4-682F72CDF708}"/>
                </a:ext>
              </a:extLst>
            </p:cNvPr>
            <p:cNvSpPr/>
            <p:nvPr/>
          </p:nvSpPr>
          <p:spPr>
            <a:xfrm rot="2097761" flipH="1">
              <a:off x="5859133" y="2553574"/>
              <a:ext cx="561055" cy="1720595"/>
            </a:xfrm>
            <a:prstGeom prst="curvedLeftArrow">
              <a:avLst>
                <a:gd name="adj1" fmla="val 9382"/>
                <a:gd name="adj2" fmla="val 53398"/>
                <a:gd name="adj3" fmla="val 20617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E0E1FBD-BDEA-B245-B8AE-259B39D18571}"/>
                </a:ext>
              </a:extLst>
            </p:cNvPr>
            <p:cNvSpPr txBox="1"/>
            <p:nvPr/>
          </p:nvSpPr>
          <p:spPr>
            <a:xfrm>
              <a:off x="5315251" y="2224305"/>
              <a:ext cx="121058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C00000"/>
                  </a:solidFill>
                </a:rPr>
                <a:t>in-medium</a:t>
              </a:r>
            </a:p>
            <a:p>
              <a:r>
                <a:rPr lang="en-US" sz="1800" dirty="0">
                  <a:solidFill>
                    <a:srgbClr val="C00000"/>
                  </a:solidFill>
                </a:rPr>
                <a:t>transport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DD31D4A-8F42-6B4B-B992-1EA6A81BC60A}"/>
              </a:ext>
            </a:extLst>
          </p:cNvPr>
          <p:cNvGrpSpPr/>
          <p:nvPr/>
        </p:nvGrpSpPr>
        <p:grpSpPr>
          <a:xfrm>
            <a:off x="7106769" y="2048256"/>
            <a:ext cx="1683307" cy="1280160"/>
            <a:chOff x="7106769" y="1950720"/>
            <a:chExt cx="1683307" cy="1280160"/>
          </a:xfrm>
        </p:grpSpPr>
        <p:sp>
          <p:nvSpPr>
            <p:cNvPr id="22" name="Down Arrow 21">
              <a:extLst>
                <a:ext uri="{FF2B5EF4-FFF2-40B4-BE49-F238E27FC236}">
                  <a16:creationId xmlns:a16="http://schemas.microsoft.com/office/drawing/2014/main" id="{B5459AE6-E16F-BB42-9C27-8F2893623B77}"/>
                </a:ext>
              </a:extLst>
            </p:cNvPr>
            <p:cNvSpPr/>
            <p:nvPr/>
          </p:nvSpPr>
          <p:spPr>
            <a:xfrm>
              <a:off x="7106769" y="1950720"/>
              <a:ext cx="118871" cy="1280160"/>
            </a:xfrm>
            <a:prstGeom prst="downArrow">
              <a:avLst/>
            </a:prstGeom>
            <a:solidFill>
              <a:srgbClr val="0432FF"/>
            </a:solidFill>
            <a:ln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521074C-B88C-0A4E-85F5-313818818FDF}"/>
                </a:ext>
              </a:extLst>
            </p:cNvPr>
            <p:cNvSpPr txBox="1"/>
            <p:nvPr/>
          </p:nvSpPr>
          <p:spPr>
            <a:xfrm>
              <a:off x="7605328" y="2224305"/>
              <a:ext cx="11847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>
                  <a:solidFill>
                    <a:srgbClr val="0432FF"/>
                  </a:solidFill>
                </a:rPr>
                <a:t>vac</a:t>
              </a:r>
              <a:r>
                <a:rPr lang="en-US" sz="1800" dirty="0">
                  <a:solidFill>
                    <a:srgbClr val="0432FF"/>
                  </a:solidFill>
                </a:rPr>
                <a:t> DGLAP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620B276-6342-974D-AC8F-5F3108E7496A}"/>
              </a:ext>
            </a:extLst>
          </p:cNvPr>
          <p:cNvGrpSpPr/>
          <p:nvPr/>
        </p:nvGrpSpPr>
        <p:grpSpPr>
          <a:xfrm>
            <a:off x="2760886" y="4262321"/>
            <a:ext cx="2979160" cy="646331"/>
            <a:chOff x="2663350" y="4157742"/>
            <a:chExt cx="2979160" cy="646331"/>
          </a:xfrm>
        </p:grpSpPr>
        <p:sp>
          <p:nvSpPr>
            <p:cNvPr id="25" name="Curved Left Arrow 24">
              <a:extLst>
                <a:ext uri="{FF2B5EF4-FFF2-40B4-BE49-F238E27FC236}">
                  <a16:creationId xmlns:a16="http://schemas.microsoft.com/office/drawing/2014/main" id="{0749566B-8EC6-2B40-95BE-46DC74FE5618}"/>
                </a:ext>
              </a:extLst>
            </p:cNvPr>
            <p:cNvSpPr/>
            <p:nvPr/>
          </p:nvSpPr>
          <p:spPr>
            <a:xfrm rot="3600723" flipH="1">
              <a:off x="4578992" y="3636573"/>
              <a:ext cx="406442" cy="1720595"/>
            </a:xfrm>
            <a:prstGeom prst="curvedLeftArrow">
              <a:avLst>
                <a:gd name="adj1" fmla="val 9382"/>
                <a:gd name="adj2" fmla="val 53398"/>
                <a:gd name="adj3" fmla="val 20617"/>
              </a:avLst>
            </a:prstGeom>
            <a:solidFill>
              <a:srgbClr val="009C00"/>
            </a:solidFill>
            <a:ln>
              <a:solidFill>
                <a:srgbClr val="009C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0B6E030-7E5E-EA44-9EDE-BD5D582C5709}"/>
                </a:ext>
              </a:extLst>
            </p:cNvPr>
            <p:cNvSpPr txBox="1"/>
            <p:nvPr/>
          </p:nvSpPr>
          <p:spPr>
            <a:xfrm>
              <a:off x="2663350" y="4157742"/>
              <a:ext cx="18774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009C00"/>
                  </a:solidFill>
                </a:rPr>
                <a:t>medium-modified</a:t>
              </a:r>
            </a:p>
            <a:p>
              <a:r>
                <a:rPr lang="en-US" sz="1800" dirty="0">
                  <a:solidFill>
                    <a:srgbClr val="009C00"/>
                  </a:solidFill>
                </a:rPr>
                <a:t>DGLAP</a:t>
              </a:r>
            </a:p>
          </p:txBody>
        </p:sp>
      </p:grp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B520405F-073A-C941-8EA7-7E20A1133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6DE9-8806-1A46-89B9-6B63BBD32449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1750568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>
            <a:extLst>
              <a:ext uri="{FF2B5EF4-FFF2-40B4-BE49-F238E27FC236}">
                <a16:creationId xmlns:a16="http://schemas.microsoft.com/office/drawing/2014/main" id="{59ECDAF6-983F-D74E-9F8E-DC09A0427141}"/>
              </a:ext>
            </a:extLst>
          </p:cNvPr>
          <p:cNvSpPr txBox="1">
            <a:spLocks/>
          </p:cNvSpPr>
          <p:nvPr/>
        </p:nvSpPr>
        <p:spPr bwMode="auto">
          <a:xfrm>
            <a:off x="659000" y="191052"/>
            <a:ext cx="8042275" cy="68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600" kern="1200">
                <a:solidFill>
                  <a:schemeClr val="accent1"/>
                </a:solidFill>
                <a:latin typeface="+mj-lt"/>
                <a:ea typeface="ＭＳ Ｐゴシック" panose="020B0600070205080204" pitchFamily="34" charset="-128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accent1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accent1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accent1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accent1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accent1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accent1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accent1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accent1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/>
            <a:r>
              <a:rPr lang="en-US" altLang="en-US" sz="3000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Nuclear modification of heavy mesons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1279F3-2103-0E4C-9941-F9454B616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467" y="922690"/>
            <a:ext cx="5387340" cy="3954780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A78A8F-DD0F-7B47-B7F7-34E48755E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6DE9-8806-1A46-89B9-6B63BBD32449}" type="slidenum">
              <a:rPr lang="en-US" altLang="en-US" smtClean="0"/>
              <a:pPr/>
              <a:t>12</a:t>
            </a:fld>
            <a:endParaRPr lang="en-US" alt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4342AC0-6EE4-8F4D-AD63-397EE820E37F}"/>
              </a:ext>
            </a:extLst>
          </p:cNvPr>
          <p:cNvGrpSpPr/>
          <p:nvPr/>
        </p:nvGrpSpPr>
        <p:grpSpPr>
          <a:xfrm>
            <a:off x="488312" y="4901854"/>
            <a:ext cx="8294814" cy="1678552"/>
            <a:chOff x="488312" y="4901854"/>
            <a:chExt cx="8294814" cy="167855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F44BFE3-5044-4F49-AAB2-FAB68BCCB79F}"/>
                </a:ext>
              </a:extLst>
            </p:cNvPr>
            <p:cNvSpPr/>
            <p:nvPr/>
          </p:nvSpPr>
          <p:spPr>
            <a:xfrm>
              <a:off x="488312" y="4941496"/>
              <a:ext cx="8294814" cy="16389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500"/>
                </a:spcBef>
              </a:pPr>
              <a:r>
                <a:rPr lang="en-US" sz="2200" b="1" dirty="0">
                  <a:solidFill>
                    <a:srgbClr val="C00000"/>
                  </a:solidFill>
                </a:rPr>
                <a:t>Contributions from </a:t>
              </a:r>
              <a:r>
                <a:rPr lang="en-US" sz="2200" b="1" i="1" dirty="0">
                  <a:solidFill>
                    <a:srgbClr val="C00000"/>
                  </a:solidFill>
                </a:rPr>
                <a:t>e</a:t>
              </a:r>
              <a:r>
                <a:rPr lang="en-US" sz="2200" b="1" dirty="0">
                  <a:solidFill>
                    <a:srgbClr val="C00000"/>
                  </a:solidFill>
                </a:rPr>
                <a:t> and </a:t>
              </a:r>
              <a:r>
                <a:rPr lang="en-US" sz="2200" b="1" i="1" dirty="0">
                  <a:solidFill>
                    <a:srgbClr val="C00000"/>
                  </a:solidFill>
                </a:rPr>
                <a:t>e</a:t>
              </a:r>
              <a:r>
                <a:rPr lang="en-US" sz="2200" b="1" baseline="-25000" dirty="0">
                  <a:solidFill>
                    <a:srgbClr val="C00000"/>
                  </a:solidFill>
                </a:rPr>
                <a:t>2</a:t>
              </a:r>
              <a:r>
                <a:rPr lang="en-US" sz="2200" b="1" dirty="0">
                  <a:solidFill>
                    <a:srgbClr val="C00000"/>
                  </a:solidFill>
                </a:rPr>
                <a:t> terms</a:t>
              </a:r>
            </a:p>
            <a:p>
              <a:pPr marL="252000" indent="-252000">
                <a:spcBef>
                  <a:spcPts val="500"/>
                </a:spcBef>
                <a:buFont typeface="Arial"/>
                <a:buChar char="•"/>
              </a:pPr>
              <a:r>
                <a:rPr lang="en-US" sz="2200" dirty="0">
                  <a:solidFill>
                    <a:srgbClr val="0432FF"/>
                  </a:solidFill>
                </a:rPr>
                <a:t>More important to </a:t>
              </a:r>
              <a:r>
                <a:rPr lang="en-US" sz="2200" i="1" dirty="0">
                  <a:solidFill>
                    <a:srgbClr val="0432FF"/>
                  </a:solidFill>
                </a:rPr>
                <a:t>b</a:t>
              </a:r>
              <a:r>
                <a:rPr lang="en-US" sz="2200" dirty="0">
                  <a:solidFill>
                    <a:srgbClr val="0432FF"/>
                  </a:solidFill>
                </a:rPr>
                <a:t>-quark than </a:t>
              </a:r>
              <a:r>
                <a:rPr lang="en-US" sz="2200" i="1" dirty="0">
                  <a:solidFill>
                    <a:srgbClr val="0432FF"/>
                  </a:solidFill>
                </a:rPr>
                <a:t>c</a:t>
              </a:r>
              <a:r>
                <a:rPr lang="en-US" sz="2200" dirty="0">
                  <a:solidFill>
                    <a:srgbClr val="0432FF"/>
                  </a:solidFill>
                </a:rPr>
                <a:t>-quark (mass hierarchy)</a:t>
              </a:r>
              <a:endParaRPr lang="en-US" sz="2200" baseline="-25000" dirty="0">
                <a:solidFill>
                  <a:srgbClr val="0432FF"/>
                </a:solidFill>
              </a:endParaRPr>
            </a:p>
            <a:p>
              <a:pPr marL="252000" indent="-252000">
                <a:spcBef>
                  <a:spcPts val="500"/>
                </a:spcBef>
                <a:buFont typeface="Arial"/>
                <a:buChar char="•"/>
              </a:pPr>
              <a:r>
                <a:rPr lang="en-US" sz="2200" dirty="0">
                  <a:solidFill>
                    <a:srgbClr val="000000"/>
                  </a:solidFill>
                </a:rPr>
                <a:t>Non-negligible at low </a:t>
              </a:r>
              <a:r>
                <a:rPr lang="en-US" sz="2200" i="1" dirty="0" err="1">
                  <a:solidFill>
                    <a:srgbClr val="000000"/>
                  </a:solidFill>
                </a:rPr>
                <a:t>p</a:t>
              </a:r>
              <a:r>
                <a:rPr lang="en-US" sz="2200" baseline="-25000" dirty="0" err="1">
                  <a:solidFill>
                    <a:srgbClr val="000000"/>
                  </a:solidFill>
                </a:rPr>
                <a:t>T</a:t>
              </a:r>
              <a:r>
                <a:rPr lang="en-US" sz="2200" dirty="0">
                  <a:solidFill>
                    <a:srgbClr val="000000"/>
                  </a:solidFill>
                </a:rPr>
                <a:t> but diminish at large </a:t>
              </a:r>
              <a:r>
                <a:rPr lang="en-US" sz="2200" i="1" dirty="0" err="1">
                  <a:solidFill>
                    <a:srgbClr val="000000"/>
                  </a:solidFill>
                </a:rPr>
                <a:t>p</a:t>
              </a:r>
              <a:r>
                <a:rPr lang="en-US" sz="2200" baseline="-25000" dirty="0" err="1">
                  <a:solidFill>
                    <a:srgbClr val="000000"/>
                  </a:solidFill>
                </a:rPr>
                <a:t>T</a:t>
              </a:r>
              <a:endParaRPr lang="en-US" sz="2200" baseline="-25000" dirty="0">
                <a:solidFill>
                  <a:srgbClr val="000000"/>
                </a:solidFill>
              </a:endParaRPr>
            </a:p>
            <a:p>
              <a:pPr marL="252000" indent="-252000">
                <a:spcBef>
                  <a:spcPts val="500"/>
                </a:spcBef>
                <a:buFont typeface="Arial"/>
                <a:buChar char="•"/>
              </a:pPr>
              <a:r>
                <a:rPr lang="en-US" sz="2200" dirty="0">
                  <a:solidFill>
                    <a:srgbClr val="C00000"/>
                  </a:solidFill>
                </a:rPr>
                <a:t>Decrease </a:t>
              </a:r>
              <a:r>
                <a:rPr lang="en-US" sz="2200" i="1" dirty="0">
                  <a:solidFill>
                    <a:srgbClr val="C00000"/>
                  </a:solidFill>
                </a:rPr>
                <a:t>B</a:t>
              </a:r>
              <a:r>
                <a:rPr lang="en-US" sz="2200" dirty="0">
                  <a:solidFill>
                    <a:srgbClr val="C00000"/>
                  </a:solidFill>
                </a:rPr>
                <a:t> meson </a:t>
              </a:r>
              <a:r>
                <a:rPr lang="en-US" sz="2200" i="1" dirty="0">
                  <a:solidFill>
                    <a:srgbClr val="C00000"/>
                  </a:solidFill>
                </a:rPr>
                <a:t>R</a:t>
              </a:r>
              <a:r>
                <a:rPr lang="en-US" sz="2200" baseline="-25000" dirty="0">
                  <a:solidFill>
                    <a:srgbClr val="C00000"/>
                  </a:solidFill>
                </a:rPr>
                <a:t>AA</a:t>
              </a:r>
              <a:r>
                <a:rPr lang="en-US" sz="2200" dirty="0">
                  <a:solidFill>
                    <a:srgbClr val="C00000"/>
                  </a:solidFill>
                </a:rPr>
                <a:t> and narrow the difference between </a:t>
              </a:r>
              <a:r>
                <a:rPr lang="en-US" sz="2200" i="1" dirty="0">
                  <a:solidFill>
                    <a:srgbClr val="C00000"/>
                  </a:solidFill>
                </a:rPr>
                <a:t>D </a:t>
              </a:r>
              <a:r>
                <a:rPr lang="en-US" sz="2200" dirty="0">
                  <a:solidFill>
                    <a:srgbClr val="C00000"/>
                  </a:solidFill>
                </a:rPr>
                <a:t>and </a:t>
              </a:r>
              <a:r>
                <a:rPr lang="en-US" sz="2200" i="1" dirty="0">
                  <a:solidFill>
                    <a:srgbClr val="C00000"/>
                  </a:solidFill>
                </a:rPr>
                <a:t>B </a:t>
              </a:r>
              <a:endParaRPr lang="en-US" sz="2200" dirty="0">
                <a:solidFill>
                  <a:srgbClr val="C00000"/>
                </a:solidFill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D3400D2-81EE-7F48-BC05-F70A93DBB843}"/>
                </a:ext>
              </a:extLst>
            </p:cNvPr>
            <p:cNvSpPr txBox="1"/>
            <p:nvPr/>
          </p:nvSpPr>
          <p:spPr>
            <a:xfrm>
              <a:off x="2779776" y="4901854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C00000"/>
                  </a:solidFill>
                </a:rPr>
                <a:t>^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B21C682-BDA0-154B-B86A-837CB1B2F783}"/>
                </a:ext>
              </a:extLst>
            </p:cNvPr>
            <p:cNvSpPr txBox="1"/>
            <p:nvPr/>
          </p:nvSpPr>
          <p:spPr>
            <a:xfrm>
              <a:off x="3480816" y="4901854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C00000"/>
                  </a:solidFill>
                </a:rPr>
                <a:t>^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3068126"/>
      </p:ext>
    </p:extLst>
  </p:cSld>
  <p:clrMapOvr>
    <a:masterClrMapping/>
  </p:clrMapOvr>
  <p:transition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1">
            <a:extLst>
              <a:ext uri="{FF2B5EF4-FFF2-40B4-BE49-F238E27FC236}">
                <a16:creationId xmlns:a16="http://schemas.microsoft.com/office/drawing/2014/main" id="{882D6184-E7A8-3E4C-B6F2-206339BE0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94234"/>
            <a:ext cx="8042275" cy="749235"/>
          </a:xfrm>
        </p:spPr>
        <p:txBody>
          <a:bodyPr/>
          <a:lstStyle/>
          <a:p>
            <a:r>
              <a:rPr lang="en-US" altLang="en-US" sz="3000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 III: Open questions in progress</a:t>
            </a:r>
          </a:p>
        </p:txBody>
      </p:sp>
      <p:sp>
        <p:nvSpPr>
          <p:cNvPr id="47" name="Slide Number Placeholder 46">
            <a:extLst>
              <a:ext uri="{FF2B5EF4-FFF2-40B4-BE49-F238E27FC236}">
                <a16:creationId xmlns:a16="http://schemas.microsoft.com/office/drawing/2014/main" id="{F54C3AED-CBEE-0F43-A281-BC0AC53AC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6DE9-8806-1A46-89B9-6B63BBD32449}" type="slidenum">
              <a:rPr lang="en-US" altLang="en-US" smtClean="0"/>
              <a:pPr/>
              <a:t>13</a:t>
            </a:fld>
            <a:endParaRPr lang="en-US" alt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E547803-EBEA-BF40-BDB1-C4F5B3ECA6CB}"/>
              </a:ext>
            </a:extLst>
          </p:cNvPr>
          <p:cNvSpPr/>
          <p:nvPr/>
        </p:nvSpPr>
        <p:spPr>
          <a:xfrm>
            <a:off x="423005" y="994201"/>
            <a:ext cx="8294814" cy="895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</a:pPr>
            <a:r>
              <a:rPr lang="en-US" b="1" dirty="0"/>
              <a:t>Extraction of heavy quark transport coefficient</a:t>
            </a:r>
          </a:p>
          <a:p>
            <a:pPr marL="252000" indent="-252000">
              <a:spcBef>
                <a:spcPts val="500"/>
              </a:spcBef>
              <a:buFont typeface="Arial"/>
              <a:buChar char="•"/>
            </a:pPr>
            <a:r>
              <a:rPr lang="en-US" sz="2200" dirty="0"/>
              <a:t>Example from JET Collaboration [ Phys. Rev. C90 (2014), 014909 ]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BC115CC-120B-F04A-A2B8-1CF269D053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77" y="2064434"/>
            <a:ext cx="4322687" cy="36257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C196C8-165A-A548-A9E4-B14D20983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8963" y="3692463"/>
            <a:ext cx="2209800" cy="9017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3054231-74F9-C448-B707-8DAFC0D9105B}"/>
              </a:ext>
            </a:extLst>
          </p:cNvPr>
          <p:cNvSpPr/>
          <p:nvPr/>
        </p:nvSpPr>
        <p:spPr>
          <a:xfrm>
            <a:off x="423005" y="5917335"/>
            <a:ext cx="829481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2000" indent="-252000">
              <a:spcBef>
                <a:spcPts val="500"/>
              </a:spcBef>
              <a:buFont typeface="Arial"/>
              <a:buChar char="•"/>
            </a:pPr>
            <a:r>
              <a:rPr lang="en-US" sz="2200" dirty="0">
                <a:solidFill>
                  <a:srgbClr val="FF0000"/>
                </a:solidFill>
              </a:rPr>
              <a:t>Now extended to heavy quark, initiated by JET Collaboration</a:t>
            </a:r>
          </a:p>
        </p:txBody>
      </p:sp>
    </p:spTree>
    <p:extLst>
      <p:ext uri="{BB962C8B-B14F-4D97-AF65-F5344CB8AC3E}">
        <p14:creationId xmlns:p14="http://schemas.microsoft.com/office/powerpoint/2010/main" val="1899318277"/>
      </p:ext>
    </p:extLst>
  </p:cSld>
  <p:clrMapOvr>
    <a:masterClrMapping/>
  </p:clrMapOvr>
  <p:transition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1">
            <a:extLst>
              <a:ext uri="{FF2B5EF4-FFF2-40B4-BE49-F238E27FC236}">
                <a16:creationId xmlns:a16="http://schemas.microsoft.com/office/drawing/2014/main" id="{882D6184-E7A8-3E4C-B6F2-206339BE0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45466"/>
            <a:ext cx="8042275" cy="749235"/>
          </a:xfrm>
        </p:spPr>
        <p:txBody>
          <a:bodyPr/>
          <a:lstStyle/>
          <a:p>
            <a:r>
              <a:rPr lang="en-US" altLang="en-US" sz="3000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Heavy quark transport models</a:t>
            </a:r>
          </a:p>
        </p:txBody>
      </p:sp>
      <p:sp>
        <p:nvSpPr>
          <p:cNvPr id="47" name="Slide Number Placeholder 46">
            <a:extLst>
              <a:ext uri="{FF2B5EF4-FFF2-40B4-BE49-F238E27FC236}">
                <a16:creationId xmlns:a16="http://schemas.microsoft.com/office/drawing/2014/main" id="{F54C3AED-CBEE-0F43-A281-BC0AC53AC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6DE9-8806-1A46-89B9-6B63BBD32449}" type="slidenum">
              <a:rPr lang="en-US" altLang="en-US" smtClean="0"/>
              <a:pPr/>
              <a:t>14</a:t>
            </a:fld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9C750E-DFAE-DE4A-BDC0-B524FD5F8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061" y="831277"/>
            <a:ext cx="6628701" cy="27418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32D940-1A83-714B-B2FB-1EF58FD65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799" y="3764725"/>
            <a:ext cx="3721608" cy="28757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75AC59-F9B9-9649-8764-8FB1307A8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0411" y="3764725"/>
            <a:ext cx="3721608" cy="28757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367D0F-254F-104C-B385-47C752764C02}"/>
              </a:ext>
            </a:extLst>
          </p:cNvPr>
          <p:cNvSpPr txBox="1"/>
          <p:nvPr/>
        </p:nvSpPr>
        <p:spPr>
          <a:xfrm>
            <a:off x="2304688" y="3728147"/>
            <a:ext cx="797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RHIC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BC0B7D-9517-9345-A961-8918175E41AF}"/>
              </a:ext>
            </a:extLst>
          </p:cNvPr>
          <p:cNvSpPr txBox="1"/>
          <p:nvPr/>
        </p:nvSpPr>
        <p:spPr>
          <a:xfrm>
            <a:off x="6026296" y="3728146"/>
            <a:ext cx="671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LHC</a:t>
            </a:r>
          </a:p>
        </p:txBody>
      </p:sp>
    </p:spTree>
    <p:extLst>
      <p:ext uri="{BB962C8B-B14F-4D97-AF65-F5344CB8AC3E}">
        <p14:creationId xmlns:p14="http://schemas.microsoft.com/office/powerpoint/2010/main" val="992209823"/>
      </p:ext>
    </p:extLst>
  </p:cSld>
  <p:clrMapOvr>
    <a:masterClrMapping/>
  </p:clrMapOvr>
  <p:transition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1">
            <a:extLst>
              <a:ext uri="{FF2B5EF4-FFF2-40B4-BE49-F238E27FC236}">
                <a16:creationId xmlns:a16="http://schemas.microsoft.com/office/drawing/2014/main" id="{882D6184-E7A8-3E4C-B6F2-206339BE0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94234"/>
            <a:ext cx="8042275" cy="749235"/>
          </a:xfrm>
        </p:spPr>
        <p:txBody>
          <a:bodyPr/>
          <a:lstStyle/>
          <a:p>
            <a:r>
              <a:rPr lang="en-US" altLang="en-US" sz="3000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Heavy quark transport coefficient</a:t>
            </a:r>
          </a:p>
        </p:txBody>
      </p:sp>
      <p:sp>
        <p:nvSpPr>
          <p:cNvPr id="47" name="Slide Number Placeholder 46">
            <a:extLst>
              <a:ext uri="{FF2B5EF4-FFF2-40B4-BE49-F238E27FC236}">
                <a16:creationId xmlns:a16="http://schemas.microsoft.com/office/drawing/2014/main" id="{F54C3AED-CBEE-0F43-A281-BC0AC53AC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6DE9-8806-1A46-89B9-6B63BBD32449}" type="slidenum">
              <a:rPr lang="en-US" altLang="en-US" smtClean="0"/>
              <a:pPr/>
              <a:t>15</a:t>
            </a:fld>
            <a:endParaRPr lang="en-US" alt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E547803-EBEA-BF40-BDB1-C4F5B3ECA6CB}"/>
              </a:ext>
            </a:extLst>
          </p:cNvPr>
          <p:cNvSpPr/>
          <p:nvPr/>
        </p:nvSpPr>
        <p:spPr>
          <a:xfrm>
            <a:off x="423005" y="5651162"/>
            <a:ext cx="8294814" cy="895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A factor of 5 difference in the extracted transport parameter</a:t>
            </a:r>
          </a:p>
          <a:p>
            <a:pPr marL="274320" indent="-27432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/>
              <a:t>Possible differences from the bulk medium and hadronization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A165592-0DB9-5D47-BABC-FE57CA32D2A9}"/>
              </a:ext>
            </a:extLst>
          </p:cNvPr>
          <p:cNvGrpSpPr/>
          <p:nvPr/>
        </p:nvGrpSpPr>
        <p:grpSpPr>
          <a:xfrm>
            <a:off x="1388879" y="915772"/>
            <a:ext cx="6363066" cy="4663086"/>
            <a:chOff x="1388879" y="990241"/>
            <a:chExt cx="6363066" cy="466308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CD928DF-357F-3943-87AF-51146334E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31622" y="1131480"/>
              <a:ext cx="5851801" cy="452184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57FA803-C74E-4441-A720-5D7F18C17D37}"/>
                </a:ext>
              </a:extLst>
            </p:cNvPr>
            <p:cNvSpPr txBox="1"/>
            <p:nvPr/>
          </p:nvSpPr>
          <p:spPr>
            <a:xfrm>
              <a:off x="1388879" y="990242"/>
              <a:ext cx="31815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solidFill>
                    <a:srgbClr val="009C00"/>
                  </a:solidFill>
                </a:rPr>
                <a:t>direct theory calculations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2720C85-5B23-FE45-AA00-CDE7127EEE63}"/>
                </a:ext>
              </a:extLst>
            </p:cNvPr>
            <p:cNvSpPr txBox="1"/>
            <p:nvPr/>
          </p:nvSpPr>
          <p:spPr>
            <a:xfrm>
              <a:off x="4570412" y="990241"/>
              <a:ext cx="31815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solidFill>
                    <a:srgbClr val="C00000"/>
                  </a:solidFill>
                </a:rPr>
                <a:t>adjusted to describe data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9813956"/>
      </p:ext>
    </p:extLst>
  </p:cSld>
  <p:clrMapOvr>
    <a:masterClrMapping/>
  </p:clrMapOvr>
  <p:transition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EF1298-8185-4344-8BC0-D61A14DE2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12" y="732881"/>
            <a:ext cx="4224528" cy="32644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2B321F-E0FE-4D47-83D8-02A2D704B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9055" y="732881"/>
            <a:ext cx="4224528" cy="3264408"/>
          </a:xfrm>
          <a:prstGeom prst="rect">
            <a:avLst/>
          </a:prstGeom>
        </p:spPr>
      </p:pic>
      <p:sp>
        <p:nvSpPr>
          <p:cNvPr id="4097" name="Title 1">
            <a:extLst>
              <a:ext uri="{FF2B5EF4-FFF2-40B4-BE49-F238E27FC236}">
                <a16:creationId xmlns:a16="http://schemas.microsoft.com/office/drawing/2014/main" id="{882D6184-E7A8-3E4C-B6F2-206339BE0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4" y="126234"/>
            <a:ext cx="8042275" cy="749235"/>
          </a:xfrm>
        </p:spPr>
        <p:txBody>
          <a:bodyPr/>
          <a:lstStyle/>
          <a:p>
            <a:r>
              <a:rPr lang="en-US" altLang="en-US" sz="3000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Common baseline in a static medium</a:t>
            </a:r>
          </a:p>
        </p:txBody>
      </p:sp>
      <p:sp>
        <p:nvSpPr>
          <p:cNvPr id="47" name="Slide Number Placeholder 46">
            <a:extLst>
              <a:ext uri="{FF2B5EF4-FFF2-40B4-BE49-F238E27FC236}">
                <a16:creationId xmlns:a16="http://schemas.microsoft.com/office/drawing/2014/main" id="{F54C3AED-CBEE-0F43-A281-BC0AC53AC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6DE9-8806-1A46-89B9-6B63BBD32449}" type="slidenum">
              <a:rPr lang="en-US" altLang="en-US" smtClean="0"/>
              <a:pPr/>
              <a:t>16</a:t>
            </a:fld>
            <a:endParaRPr lang="en-US" alt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E547803-EBEA-BF40-BDB1-C4F5B3ECA6CB}"/>
              </a:ext>
            </a:extLst>
          </p:cNvPr>
          <p:cNvSpPr/>
          <p:nvPr/>
        </p:nvSpPr>
        <p:spPr>
          <a:xfrm>
            <a:off x="383952" y="4080376"/>
            <a:ext cx="8372920" cy="2377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0000"/>
                </a:solidFill>
              </a:rPr>
              <a:t>Common baseline: same initial </a:t>
            </a:r>
            <a:r>
              <a:rPr lang="en-US" sz="2200" i="1" dirty="0">
                <a:solidFill>
                  <a:srgbClr val="FF0000"/>
                </a:solidFill>
              </a:rPr>
              <a:t>c</a:t>
            </a:r>
            <a:r>
              <a:rPr lang="en-US" sz="2200" dirty="0">
                <a:solidFill>
                  <a:srgbClr val="FF0000"/>
                </a:solidFill>
              </a:rPr>
              <a:t> spectrum, static medium </a:t>
            </a:r>
            <a:r>
              <a:rPr lang="en-US" sz="2200" i="1" dirty="0">
                <a:solidFill>
                  <a:srgbClr val="FF0000"/>
                </a:solidFill>
              </a:rPr>
              <a:t>T </a:t>
            </a:r>
            <a:r>
              <a:rPr lang="en-US" sz="2200" dirty="0">
                <a:solidFill>
                  <a:srgbClr val="FF0000"/>
                </a:solidFill>
              </a:rPr>
              <a:t>= 250 MeV, </a:t>
            </a:r>
            <a:r>
              <a:rPr lang="en-US" sz="2200" i="1" dirty="0">
                <a:solidFill>
                  <a:srgbClr val="FF0000"/>
                </a:solidFill>
              </a:rPr>
              <a:t>R</a:t>
            </a:r>
            <a:r>
              <a:rPr lang="en-US" sz="2200" baseline="-25000" dirty="0">
                <a:solidFill>
                  <a:srgbClr val="FF0000"/>
                </a:solidFill>
              </a:rPr>
              <a:t>AA</a:t>
            </a:r>
            <a:r>
              <a:rPr lang="en-US" sz="2200" dirty="0">
                <a:solidFill>
                  <a:srgbClr val="FF0000"/>
                </a:solidFill>
              </a:rPr>
              <a:t>(c) = 0.3 at </a:t>
            </a:r>
            <a:r>
              <a:rPr lang="en-US" sz="2200" i="1" dirty="0">
                <a:solidFill>
                  <a:srgbClr val="FF0000"/>
                </a:solidFill>
              </a:rPr>
              <a:t>t</a:t>
            </a:r>
            <a:r>
              <a:rPr lang="en-US" sz="2200" dirty="0">
                <a:solidFill>
                  <a:srgbClr val="FF0000"/>
                </a:solidFill>
              </a:rPr>
              <a:t> = 3 </a:t>
            </a:r>
            <a:r>
              <a:rPr lang="en-US" sz="2200" dirty="0" err="1">
                <a:solidFill>
                  <a:srgbClr val="FF0000"/>
                </a:solidFill>
              </a:rPr>
              <a:t>fm</a:t>
            </a:r>
            <a:r>
              <a:rPr lang="en-US" sz="2200" dirty="0">
                <a:solidFill>
                  <a:srgbClr val="FF0000"/>
                </a:solidFill>
              </a:rPr>
              <a:t> and  </a:t>
            </a:r>
            <a:r>
              <a:rPr lang="en-US" sz="2200" i="1" dirty="0" err="1">
                <a:solidFill>
                  <a:srgbClr val="FF0000"/>
                </a:solidFill>
              </a:rPr>
              <a:t>p</a:t>
            </a:r>
            <a:r>
              <a:rPr lang="en-US" sz="2200" baseline="-25000" dirty="0" err="1">
                <a:solidFill>
                  <a:srgbClr val="FF0000"/>
                </a:solidFill>
              </a:rPr>
              <a:t>T</a:t>
            </a:r>
            <a:r>
              <a:rPr lang="en-US" sz="2200" dirty="0">
                <a:solidFill>
                  <a:srgbClr val="FF0000"/>
                </a:solidFill>
              </a:rPr>
              <a:t> = 15 GeV</a:t>
            </a:r>
          </a:p>
          <a:p>
            <a:pPr marL="274320" indent="-27432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9C00"/>
                </a:solidFill>
              </a:rPr>
              <a:t>Convergence of transport parameter into 3 groups</a:t>
            </a:r>
          </a:p>
          <a:p>
            <a:pPr marL="274320" indent="-27432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</a:rPr>
              <a:t>Crucial baseline to understand heavy quark transport coefficients</a:t>
            </a:r>
          </a:p>
          <a:p>
            <a:pPr marL="274320" indent="-27432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/>
              <a:t>Necessity of more constraints on the </a:t>
            </a:r>
            <a:r>
              <a:rPr lang="en-US" b="1" i="1" dirty="0"/>
              <a:t>bulk medium</a:t>
            </a:r>
            <a:r>
              <a:rPr lang="en-US" dirty="0"/>
              <a:t> and </a:t>
            </a:r>
            <a:r>
              <a:rPr lang="en-US" b="1" i="1" dirty="0"/>
              <a:t>hadronization</a:t>
            </a:r>
            <a:r>
              <a:rPr lang="en-US" dirty="0"/>
              <a:t> schemes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C8809C-904B-3F4D-B962-4135036D3C4C}"/>
              </a:ext>
            </a:extLst>
          </p:cNvPr>
          <p:cNvSpPr txBox="1"/>
          <p:nvPr/>
        </p:nvSpPr>
        <p:spPr>
          <a:xfrm>
            <a:off x="7707297" y="1282061"/>
            <a:ext cx="1528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elastic: QPM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0F344F-27C9-084F-9642-7CDE73D95DD6}"/>
              </a:ext>
            </a:extLst>
          </p:cNvPr>
          <p:cNvSpPr txBox="1"/>
          <p:nvPr/>
        </p:nvSpPr>
        <p:spPr>
          <a:xfrm>
            <a:off x="7707297" y="2149802"/>
            <a:ext cx="1528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elastic: </a:t>
            </a:r>
            <a:r>
              <a:rPr lang="en-US" sz="1800" dirty="0" err="1">
                <a:solidFill>
                  <a:srgbClr val="FF0000"/>
                </a:solidFill>
              </a:rPr>
              <a:t>pQCD</a:t>
            </a:r>
            <a:r>
              <a:rPr lang="en-US" sz="1800" dirty="0">
                <a:solidFill>
                  <a:srgbClr val="FF0000"/>
                </a:solidFill>
              </a:rPr>
              <a:t> or </a:t>
            </a:r>
            <a:r>
              <a:rPr lang="en-US" sz="1800" i="1" dirty="0">
                <a:solidFill>
                  <a:srgbClr val="FF0000"/>
                </a:solidFill>
              </a:rPr>
              <a:t>T</a:t>
            </a:r>
            <a:r>
              <a:rPr lang="en-US" sz="1800" dirty="0">
                <a:solidFill>
                  <a:srgbClr val="FF0000"/>
                </a:solidFill>
              </a:rPr>
              <a:t>-matrix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DA0E43-39DF-A341-94F2-85371FEC12E1}"/>
              </a:ext>
            </a:extLst>
          </p:cNvPr>
          <p:cNvSpPr txBox="1"/>
          <p:nvPr/>
        </p:nvSpPr>
        <p:spPr>
          <a:xfrm>
            <a:off x="7727319" y="2971480"/>
            <a:ext cx="1263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elastic + inelastic</a:t>
            </a:r>
          </a:p>
        </p:txBody>
      </p:sp>
    </p:spTree>
    <p:extLst>
      <p:ext uri="{BB962C8B-B14F-4D97-AF65-F5344CB8AC3E}">
        <p14:creationId xmlns:p14="http://schemas.microsoft.com/office/powerpoint/2010/main" val="2884411156"/>
      </p:ext>
    </p:extLst>
  </p:cSld>
  <p:clrMapOvr>
    <a:masterClrMapping/>
  </p:clrMapOvr>
  <p:transition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lide Number Placeholder 46">
            <a:extLst>
              <a:ext uri="{FF2B5EF4-FFF2-40B4-BE49-F238E27FC236}">
                <a16:creationId xmlns:a16="http://schemas.microsoft.com/office/drawing/2014/main" id="{F54C3AED-CBEE-0F43-A281-BC0AC53AC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6DE9-8806-1A46-89B9-6B63BBD32449}" type="slidenum">
              <a:rPr lang="en-US" altLang="en-US" smtClean="0"/>
              <a:pPr/>
              <a:t>17</a:t>
            </a:fld>
            <a:endParaRPr lang="en-US" alt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E547803-EBEA-BF40-BDB1-C4F5B3ECA6CB}"/>
              </a:ext>
            </a:extLst>
          </p:cNvPr>
          <p:cNvSpPr/>
          <p:nvPr/>
        </p:nvSpPr>
        <p:spPr>
          <a:xfrm>
            <a:off x="293972" y="255249"/>
            <a:ext cx="81826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p-</a:t>
            </a:r>
            <a:r>
              <a:rPr lang="en-US" dirty="0" err="1">
                <a:solidFill>
                  <a:srgbClr val="FF0000"/>
                </a:solidFill>
              </a:rPr>
              <a:t>Pb</a:t>
            </a:r>
            <a:r>
              <a:rPr lang="en-US" dirty="0">
                <a:solidFill>
                  <a:srgbClr val="FF0000"/>
                </a:solidFill>
              </a:rPr>
              <a:t>: no suppression but finite </a:t>
            </a:r>
            <a:r>
              <a:rPr lang="en-US" i="1" dirty="0">
                <a:solidFill>
                  <a:srgbClr val="FF0000"/>
                </a:solidFill>
              </a:rPr>
              <a:t>v</a:t>
            </a:r>
            <a:r>
              <a:rPr lang="en-US" baseline="-25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 -&gt; QGP vs. initial state effect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282E04-501A-454C-9152-BC5CFEC5E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3850" y="741298"/>
            <a:ext cx="4018919" cy="271043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7FCFD2D-7187-2D48-827D-F06D4564EB26}"/>
              </a:ext>
            </a:extLst>
          </p:cNvPr>
          <p:cNvSpPr/>
          <p:nvPr/>
        </p:nvSpPr>
        <p:spPr>
          <a:xfrm>
            <a:off x="293972" y="3564954"/>
            <a:ext cx="84201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Large </a:t>
            </a:r>
            <a:r>
              <a:rPr lang="en-US" i="1" dirty="0">
                <a:solidFill>
                  <a:srgbClr val="FF0000"/>
                </a:solidFill>
              </a:rPr>
              <a:t>D</a:t>
            </a:r>
            <a:r>
              <a:rPr lang="en-US" i="1" baseline="-25000" dirty="0">
                <a:solidFill>
                  <a:srgbClr val="FF0000"/>
                </a:solidFill>
              </a:rPr>
              <a:t>s</a:t>
            </a:r>
            <a:r>
              <a:rPr lang="en-US" dirty="0">
                <a:solidFill>
                  <a:srgbClr val="FF0000"/>
                </a:solidFill>
              </a:rPr>
              <a:t>/</a:t>
            </a:r>
            <a:r>
              <a:rPr lang="en-US" i="1" dirty="0">
                <a:solidFill>
                  <a:srgbClr val="FF0000"/>
                </a:solidFill>
              </a:rPr>
              <a:t>D</a:t>
            </a:r>
            <a:r>
              <a:rPr lang="en-US" baseline="30000" dirty="0">
                <a:solidFill>
                  <a:srgbClr val="FF0000"/>
                </a:solidFill>
              </a:rPr>
              <a:t>0</a:t>
            </a:r>
            <a:r>
              <a:rPr lang="en-US" dirty="0">
                <a:solidFill>
                  <a:srgbClr val="FF0000"/>
                </a:solidFill>
              </a:rPr>
              <a:t> and </a:t>
            </a:r>
            <a:r>
              <a:rPr lang="en-US" i="1" dirty="0" err="1">
                <a:solidFill>
                  <a:srgbClr val="FF0000"/>
                </a:solidFill>
              </a:rPr>
              <a:t>Λ</a:t>
            </a:r>
            <a:r>
              <a:rPr lang="en-US" i="1" baseline="-25000" dirty="0" err="1">
                <a:solidFill>
                  <a:srgbClr val="FF0000"/>
                </a:solidFill>
              </a:rPr>
              <a:t>c</a:t>
            </a:r>
            <a:r>
              <a:rPr lang="en-US" dirty="0">
                <a:solidFill>
                  <a:srgbClr val="FF0000"/>
                </a:solidFill>
              </a:rPr>
              <a:t>/</a:t>
            </a:r>
            <a:r>
              <a:rPr lang="en-US" i="1" dirty="0">
                <a:solidFill>
                  <a:srgbClr val="FF0000"/>
                </a:solidFill>
              </a:rPr>
              <a:t>D</a:t>
            </a:r>
            <a:r>
              <a:rPr lang="en-US" baseline="30000" dirty="0">
                <a:solidFill>
                  <a:srgbClr val="FF0000"/>
                </a:solidFill>
              </a:rPr>
              <a:t>0</a:t>
            </a:r>
            <a:r>
              <a:rPr lang="en-US" dirty="0">
                <a:solidFill>
                  <a:srgbClr val="FF0000"/>
                </a:solidFill>
              </a:rPr>
              <a:t> ratio -&gt; challenge to hadronization model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236A3B-93D3-EE4C-ACAC-880EC2245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854" y="753490"/>
            <a:ext cx="2860158" cy="270520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86A03F9-B65F-1449-BD03-B418839ABB45}"/>
              </a:ext>
            </a:extLst>
          </p:cNvPr>
          <p:cNvGrpSpPr/>
          <p:nvPr/>
        </p:nvGrpSpPr>
        <p:grpSpPr>
          <a:xfrm>
            <a:off x="4768754" y="4003225"/>
            <a:ext cx="3036857" cy="2714903"/>
            <a:chOff x="990854" y="4023149"/>
            <a:chExt cx="3036857" cy="271490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E0FCBC9-8DE7-3347-A434-8FCA4371B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58316" y="4066689"/>
              <a:ext cx="2769395" cy="267136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3042F2E-9EED-9F4A-8314-69CED620F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0854" y="4023149"/>
              <a:ext cx="267462" cy="1134237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92CC9916-C955-AE49-A064-7AEFA2B208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734" y="4070159"/>
            <a:ext cx="2859278" cy="264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09198"/>
      </p:ext>
    </p:extLst>
  </p:cSld>
  <p:clrMapOvr>
    <a:masterClrMapping/>
  </p:clrMapOvr>
  <p:transition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ADE48CE4-E109-9341-ACE8-E320947B5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9426"/>
            <a:ext cx="8229600" cy="1066800"/>
          </a:xfrm>
        </p:spPr>
        <p:txBody>
          <a:bodyPr/>
          <a:lstStyle/>
          <a:p>
            <a:r>
              <a:rPr lang="en-US" altLang="zh-CN" sz="3200" b="1" dirty="0">
                <a:solidFill>
                  <a:srgbClr val="0432FF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Summary</a:t>
            </a: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1F468F06-48B5-E749-BD2B-C37883E4C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92" y="1635380"/>
            <a:ext cx="8043608" cy="4640008"/>
          </a:xfrm>
        </p:spPr>
        <p:txBody>
          <a:bodyPr/>
          <a:lstStyle/>
          <a:p>
            <a:pPr marL="358775" indent="-358775">
              <a:lnSpc>
                <a:spcPct val="8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altLang="zh-CN" sz="2600" dirty="0">
                <a:solidFill>
                  <a:srgbClr val="008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Discussed heavy quark energy loss from different perspectives</a:t>
            </a:r>
          </a:p>
          <a:p>
            <a:pPr marL="358775" indent="-358775">
              <a:lnSpc>
                <a:spcPct val="8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altLang="zh-CN" sz="2600" dirty="0">
                <a:solidFill>
                  <a:srgbClr val="0432FF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Presented a linear Boltzmann transport model (LBT) that treats heavy and light parton evolution on the same footing and simultaneously describes the nuclear modification of charm and light hadrons </a:t>
            </a:r>
          </a:p>
          <a:p>
            <a:pPr marL="358775" indent="-358775">
              <a:lnSpc>
                <a:spcPct val="8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altLang="zh-CN" sz="2600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Introduced a multi-stage approach of heavy quark energy loss that further narrows down the difference between </a:t>
            </a:r>
            <a:r>
              <a:rPr lang="en-US" altLang="zh-CN" sz="2600" i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D</a:t>
            </a:r>
            <a:r>
              <a:rPr lang="en-US" altLang="zh-CN" sz="2600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and </a:t>
            </a:r>
            <a:r>
              <a:rPr lang="en-US" altLang="zh-CN" sz="2600" i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B</a:t>
            </a:r>
            <a:r>
              <a:rPr lang="en-US" altLang="zh-CN" sz="2600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meson </a:t>
            </a:r>
            <a:r>
              <a:rPr lang="en-US" altLang="zh-CN" sz="2600" i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R</a:t>
            </a:r>
            <a:r>
              <a:rPr lang="en-US" altLang="zh-CN" sz="2600" baseline="-25000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AA</a:t>
            </a:r>
          </a:p>
          <a:p>
            <a:pPr marL="358775" indent="-358775">
              <a:lnSpc>
                <a:spcPct val="8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altLang="zh-CN" sz="26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Discussed open questions about heavy quarks, e.g. systematical extraction of transport coefficients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CDDEF2-9EC1-6E4B-B112-288213536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6DE9-8806-1A46-89B9-6B63BBD32449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</p:cSld>
  <p:clrMapOvr>
    <a:masterClrMapping/>
  </p:clrMapOvr>
  <p:transition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标题 1">
            <a:extLst>
              <a:ext uri="{FF2B5EF4-FFF2-40B4-BE49-F238E27FC236}">
                <a16:creationId xmlns:a16="http://schemas.microsoft.com/office/drawing/2014/main" id="{54161D5C-3023-F14C-8BF9-BE6898FFA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319"/>
            <a:ext cx="8382000" cy="838200"/>
          </a:xfrm>
        </p:spPr>
        <p:txBody>
          <a:bodyPr/>
          <a:lstStyle/>
          <a:p>
            <a:r>
              <a:rPr lang="en-US" altLang="zh-CN" sz="3000" b="1" dirty="0">
                <a:solidFill>
                  <a:srgbClr val="0432FF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Mass effects in heavy quark energy loss</a:t>
            </a:r>
            <a:endParaRPr lang="zh-CN" altLang="en-US" sz="3000" b="1" dirty="0">
              <a:solidFill>
                <a:srgbClr val="0432FF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4341" name="内容占位符 2">
            <a:extLst>
              <a:ext uri="{FF2B5EF4-FFF2-40B4-BE49-F238E27FC236}">
                <a16:creationId xmlns:a16="http://schemas.microsoft.com/office/drawing/2014/main" id="{611E1ECC-EA95-5B40-8FE3-BBD7197AE13B}"/>
              </a:ext>
            </a:extLst>
          </p:cNvPr>
          <p:cNvSpPr txBox="1">
            <a:spLocks/>
          </p:cNvSpPr>
          <p:nvPr/>
        </p:nvSpPr>
        <p:spPr bwMode="auto">
          <a:xfrm>
            <a:off x="640779" y="5820723"/>
            <a:ext cx="8382000" cy="836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-3429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zh-CN" dirty="0">
                <a:ea typeface="宋体" panose="02010600030101010101" pitchFamily="2" charset="-122"/>
                <a:sym typeface="Gill Sans" panose="020B0502020104020203" pitchFamily="34" charset="-79"/>
              </a:rPr>
              <a:t>This motivates a detailed theoretical investigation of the mass hierarchy of parton energy loss, especially its </a:t>
            </a:r>
            <a:r>
              <a:rPr lang="en-US" altLang="zh-CN" i="1" dirty="0" err="1">
                <a:ea typeface="宋体" panose="02010600030101010101" pitchFamily="2" charset="-122"/>
                <a:sym typeface="Gill Sans" panose="020B0502020104020203" pitchFamily="34" charset="-79"/>
              </a:rPr>
              <a:t>p</a:t>
            </a:r>
            <a:r>
              <a:rPr lang="en-US" altLang="zh-CN" baseline="-25000" dirty="0" err="1">
                <a:ea typeface="宋体" panose="02010600030101010101" pitchFamily="2" charset="-122"/>
                <a:sym typeface="Gill Sans" panose="020B0502020104020203" pitchFamily="34" charset="-79"/>
              </a:rPr>
              <a:t>T</a:t>
            </a:r>
            <a:r>
              <a:rPr lang="en-US" altLang="zh-CN" dirty="0">
                <a:ea typeface="宋体" panose="02010600030101010101" pitchFamily="2" charset="-122"/>
                <a:sym typeface="Gill Sans" panose="020B0502020104020203" pitchFamily="34" charset="-79"/>
              </a:rPr>
              <a:t> dependence.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618D13-00AD-0A46-B973-C11C11F8B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2558" y="1797448"/>
            <a:ext cx="3398102" cy="32610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3F2D3F-FEC1-0242-BB8C-000858925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936" y="1919368"/>
            <a:ext cx="3206496" cy="3247052"/>
          </a:xfrm>
          <a:prstGeom prst="rect">
            <a:avLst/>
          </a:prstGeom>
        </p:spPr>
      </p:pic>
      <p:sp>
        <p:nvSpPr>
          <p:cNvPr id="13" name="内容占位符 2">
            <a:extLst>
              <a:ext uri="{FF2B5EF4-FFF2-40B4-BE49-F238E27FC236}">
                <a16:creationId xmlns:a16="http://schemas.microsoft.com/office/drawing/2014/main" id="{AD56946A-1E65-C54B-BB35-614EAD2EE81F}"/>
              </a:ext>
            </a:extLst>
          </p:cNvPr>
          <p:cNvSpPr txBox="1">
            <a:spLocks/>
          </p:cNvSpPr>
          <p:nvPr/>
        </p:nvSpPr>
        <p:spPr bwMode="auto">
          <a:xfrm>
            <a:off x="414528" y="902276"/>
            <a:ext cx="8497824" cy="975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-3429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fontAlgn="auto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zh-CN" dirty="0">
                <a:solidFill>
                  <a:srgbClr val="008000"/>
                </a:solidFill>
                <a:ea typeface="宋体" charset="0"/>
                <a:cs typeface="Calibri" panose="020F0502020204030204" pitchFamily="34" charset="0"/>
              </a:rPr>
              <a:t>Produced early and probe the full QGP history</a:t>
            </a:r>
          </a:p>
          <a:p>
            <a:pPr eaLnBrk="1" hangingPunct="1">
              <a:buSzPct val="100000"/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0090"/>
                </a:solidFill>
                <a:ea typeface="宋体" panose="02010600030101010101" pitchFamily="2" charset="-122"/>
                <a:sym typeface="Gill Sans" panose="020B0502020104020203" pitchFamily="34" charset="-79"/>
              </a:rPr>
              <a:t>Provide unique opportunity to study mass effects on energy loss</a:t>
            </a:r>
          </a:p>
        </p:txBody>
      </p:sp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0FA8B030-A0C4-2F4F-93B7-46303D3BC39C}"/>
              </a:ext>
            </a:extLst>
          </p:cNvPr>
          <p:cNvSpPr txBox="1">
            <a:spLocks/>
          </p:cNvSpPr>
          <p:nvPr/>
        </p:nvSpPr>
        <p:spPr bwMode="auto">
          <a:xfrm>
            <a:off x="999744" y="5227380"/>
            <a:ext cx="3619754" cy="48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-3429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zh-CN" sz="2000" i="1" dirty="0">
                <a:solidFill>
                  <a:srgbClr val="FF0000"/>
                </a:solidFill>
                <a:ea typeface="宋体" panose="02010600030101010101" pitchFamily="2" charset="-122"/>
                <a:sym typeface="Gill Sans" panose="020B0502020104020203" pitchFamily="34" charset="-79"/>
              </a:rPr>
              <a:t>R</a:t>
            </a:r>
            <a:r>
              <a:rPr lang="en-US" altLang="zh-CN" sz="2000" baseline="-25000" dirty="0">
                <a:solidFill>
                  <a:srgbClr val="FF0000"/>
                </a:solidFill>
                <a:ea typeface="宋体" panose="02010600030101010101" pitchFamily="2" charset="-122"/>
                <a:sym typeface="Gill Sans" panose="020B0502020104020203" pitchFamily="34" charset="-79"/>
              </a:rPr>
              <a:t>AA</a:t>
            </a:r>
            <a:r>
              <a:rPr lang="en-US" altLang="zh-CN" sz="2000" dirty="0">
                <a:solidFill>
                  <a:srgbClr val="FF0000"/>
                </a:solidFill>
                <a:ea typeface="宋体" panose="02010600030101010101" pitchFamily="2" charset="-122"/>
                <a:sym typeface="Gill Sans" panose="020B0502020104020203" pitchFamily="34" charset="-79"/>
              </a:rPr>
              <a:t> (</a:t>
            </a:r>
            <a:r>
              <a:rPr lang="en-US" altLang="zh-CN" sz="2000" i="1" dirty="0">
                <a:solidFill>
                  <a:srgbClr val="FF0000"/>
                </a:solidFill>
                <a:ea typeface="宋体" panose="02010600030101010101" pitchFamily="2" charset="-122"/>
                <a:sym typeface="Gill Sans" panose="020B0502020104020203" pitchFamily="34" charset="-79"/>
              </a:rPr>
              <a:t>b</a:t>
            </a:r>
            <a:r>
              <a:rPr lang="en-US" altLang="zh-CN" sz="2000" dirty="0">
                <a:solidFill>
                  <a:srgbClr val="FF0000"/>
                </a:solidFill>
                <a:ea typeface="宋体" panose="02010600030101010101" pitchFamily="2" charset="-122"/>
                <a:sym typeface="Gill Sans" panose="020B0502020104020203" pitchFamily="34" charset="-79"/>
              </a:rPr>
              <a:t>-&gt;</a:t>
            </a:r>
            <a:r>
              <a:rPr lang="en-US" altLang="zh-CN" sz="2000" i="1" dirty="0">
                <a:solidFill>
                  <a:srgbClr val="FF0000"/>
                </a:solidFill>
                <a:ea typeface="宋体" panose="02010600030101010101" pitchFamily="2" charset="-122"/>
                <a:sym typeface="Gill Sans" panose="020B0502020104020203" pitchFamily="34" charset="-79"/>
              </a:rPr>
              <a:t>e</a:t>
            </a:r>
            <a:r>
              <a:rPr lang="en-US" altLang="zh-CN" sz="2000" dirty="0">
                <a:solidFill>
                  <a:srgbClr val="FF0000"/>
                </a:solidFill>
                <a:ea typeface="宋体" panose="02010600030101010101" pitchFamily="2" charset="-122"/>
                <a:sym typeface="Gill Sans" panose="020B0502020104020203" pitchFamily="34" charset="-79"/>
              </a:rPr>
              <a:t>) &gt; </a:t>
            </a:r>
            <a:r>
              <a:rPr lang="en-US" altLang="zh-CN" sz="2000" i="1" dirty="0">
                <a:solidFill>
                  <a:srgbClr val="FF0000"/>
                </a:solidFill>
                <a:ea typeface="宋体" panose="02010600030101010101" pitchFamily="2" charset="-122"/>
                <a:sym typeface="Gill Sans" panose="020B0502020104020203" pitchFamily="34" charset="-79"/>
              </a:rPr>
              <a:t>R</a:t>
            </a:r>
            <a:r>
              <a:rPr lang="en-US" altLang="zh-CN" sz="2000" baseline="-25000" dirty="0">
                <a:solidFill>
                  <a:srgbClr val="FF0000"/>
                </a:solidFill>
                <a:ea typeface="宋体" panose="02010600030101010101" pitchFamily="2" charset="-122"/>
                <a:sym typeface="Gill Sans" panose="020B0502020104020203" pitchFamily="34" charset="-79"/>
              </a:rPr>
              <a:t>AA</a:t>
            </a:r>
            <a:r>
              <a:rPr lang="en-US" altLang="zh-CN" sz="2000" dirty="0">
                <a:solidFill>
                  <a:srgbClr val="FF0000"/>
                </a:solidFill>
                <a:ea typeface="宋体" panose="02010600030101010101" pitchFamily="2" charset="-122"/>
                <a:sym typeface="Gill Sans" panose="020B0502020104020203" pitchFamily="34" charset="-79"/>
              </a:rPr>
              <a:t> (</a:t>
            </a:r>
            <a:r>
              <a:rPr lang="en-US" altLang="zh-CN" sz="2000" i="1" dirty="0">
                <a:solidFill>
                  <a:srgbClr val="FF0000"/>
                </a:solidFill>
                <a:ea typeface="宋体" panose="02010600030101010101" pitchFamily="2" charset="-122"/>
                <a:sym typeface="Gill Sans" panose="020B0502020104020203" pitchFamily="34" charset="-79"/>
              </a:rPr>
              <a:t>c</a:t>
            </a:r>
            <a:r>
              <a:rPr lang="en-US" altLang="zh-CN" sz="2000" dirty="0">
                <a:solidFill>
                  <a:srgbClr val="FF0000"/>
                </a:solidFill>
                <a:ea typeface="宋体" panose="02010600030101010101" pitchFamily="2" charset="-122"/>
                <a:sym typeface="Gill Sans" panose="020B0502020104020203" pitchFamily="34" charset="-79"/>
              </a:rPr>
              <a:t>-&gt;</a:t>
            </a:r>
            <a:r>
              <a:rPr lang="en-US" altLang="zh-CN" sz="2000" i="1" dirty="0">
                <a:solidFill>
                  <a:srgbClr val="FF0000"/>
                </a:solidFill>
                <a:ea typeface="宋体" panose="02010600030101010101" pitchFamily="2" charset="-122"/>
                <a:sym typeface="Gill Sans" panose="020B0502020104020203" pitchFamily="34" charset="-79"/>
              </a:rPr>
              <a:t>e</a:t>
            </a:r>
            <a:r>
              <a:rPr lang="en-US" altLang="zh-CN" sz="2000" dirty="0">
                <a:solidFill>
                  <a:srgbClr val="FF0000"/>
                </a:solidFill>
                <a:ea typeface="宋体" panose="02010600030101010101" pitchFamily="2" charset="-122"/>
                <a:sym typeface="Gill Sans" panose="020B0502020104020203" pitchFamily="34" charset="-79"/>
              </a:rPr>
              <a:t>) at low </a:t>
            </a:r>
            <a:r>
              <a:rPr lang="en-US" altLang="zh-CN" sz="2000" i="1" dirty="0" err="1">
                <a:solidFill>
                  <a:srgbClr val="FF0000"/>
                </a:solidFill>
                <a:ea typeface="宋体" panose="02010600030101010101" pitchFamily="2" charset="-122"/>
                <a:sym typeface="Gill Sans" panose="020B0502020104020203" pitchFamily="34" charset="-79"/>
              </a:rPr>
              <a:t>p</a:t>
            </a:r>
            <a:r>
              <a:rPr lang="en-US" altLang="zh-CN" sz="2000" baseline="-25000" dirty="0" err="1">
                <a:solidFill>
                  <a:srgbClr val="FF0000"/>
                </a:solidFill>
                <a:ea typeface="宋体" panose="02010600030101010101" pitchFamily="2" charset="-122"/>
                <a:sym typeface="Gill Sans" panose="020B0502020104020203" pitchFamily="34" charset="-79"/>
              </a:rPr>
              <a:t>T</a:t>
            </a:r>
            <a:r>
              <a:rPr lang="en-US" altLang="zh-CN" sz="2000" dirty="0">
                <a:solidFill>
                  <a:srgbClr val="FF0000"/>
                </a:solidFill>
                <a:ea typeface="宋体" panose="02010600030101010101" pitchFamily="2" charset="-122"/>
                <a:sym typeface="Gill Sans" panose="020B0502020104020203" pitchFamily="34" charset="-79"/>
              </a:rPr>
              <a:t>   </a:t>
            </a:r>
          </a:p>
        </p:txBody>
      </p:sp>
      <p:sp>
        <p:nvSpPr>
          <p:cNvPr id="19" name="内容占位符 2">
            <a:extLst>
              <a:ext uri="{FF2B5EF4-FFF2-40B4-BE49-F238E27FC236}">
                <a16:creationId xmlns:a16="http://schemas.microsoft.com/office/drawing/2014/main" id="{D40A89E4-5192-7143-A54E-A8F4C752CF52}"/>
              </a:ext>
            </a:extLst>
          </p:cNvPr>
          <p:cNvSpPr txBox="1">
            <a:spLocks/>
          </p:cNvSpPr>
          <p:nvPr/>
        </p:nvSpPr>
        <p:spPr bwMode="auto">
          <a:xfrm>
            <a:off x="5091774" y="5011676"/>
            <a:ext cx="3619754" cy="706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-3429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zh-CN" sz="2000" dirty="0">
                <a:solidFill>
                  <a:srgbClr val="FF0000"/>
                </a:solidFill>
                <a:ea typeface="宋体" panose="02010600030101010101" pitchFamily="2" charset="-122"/>
                <a:sym typeface="Gill Sans" panose="020B0502020104020203" pitchFamily="34" charset="-79"/>
              </a:rPr>
              <a:t>Comparable</a:t>
            </a:r>
            <a:r>
              <a:rPr lang="en-US" altLang="zh-CN" sz="2000" i="1" dirty="0">
                <a:solidFill>
                  <a:srgbClr val="FF0000"/>
                </a:solidFill>
                <a:ea typeface="宋体" panose="02010600030101010101" pitchFamily="2" charset="-122"/>
                <a:sym typeface="Gill Sans" panose="020B0502020104020203" pitchFamily="34" charset="-79"/>
              </a:rPr>
              <a:t> R</a:t>
            </a:r>
            <a:r>
              <a:rPr lang="en-US" altLang="zh-CN" sz="2000" baseline="-25000" dirty="0">
                <a:solidFill>
                  <a:srgbClr val="FF0000"/>
                </a:solidFill>
                <a:ea typeface="宋体" panose="02010600030101010101" pitchFamily="2" charset="-122"/>
                <a:sym typeface="Gill Sans" panose="020B0502020104020203" pitchFamily="34" charset="-79"/>
              </a:rPr>
              <a:t>AA</a:t>
            </a:r>
            <a:r>
              <a:rPr lang="en-US" altLang="zh-CN" sz="2000" dirty="0">
                <a:solidFill>
                  <a:srgbClr val="FF0000"/>
                </a:solidFill>
                <a:ea typeface="宋体" panose="02010600030101010101" pitchFamily="2" charset="-122"/>
                <a:sym typeface="Gill Sans" panose="020B0502020104020203" pitchFamily="34" charset="-79"/>
              </a:rPr>
              <a:t> between light hadron, </a:t>
            </a:r>
            <a:r>
              <a:rPr lang="en-US" altLang="zh-CN" sz="2000" i="1" dirty="0">
                <a:solidFill>
                  <a:srgbClr val="FF0000"/>
                </a:solidFill>
                <a:ea typeface="宋体" panose="02010600030101010101" pitchFamily="2" charset="-122"/>
                <a:sym typeface="Gill Sans" panose="020B0502020104020203" pitchFamily="34" charset="-79"/>
              </a:rPr>
              <a:t>B</a:t>
            </a:r>
            <a:r>
              <a:rPr lang="en-US" altLang="zh-CN" sz="2000" dirty="0">
                <a:solidFill>
                  <a:srgbClr val="FF0000"/>
                </a:solidFill>
                <a:ea typeface="宋体" panose="02010600030101010101" pitchFamily="2" charset="-122"/>
                <a:sym typeface="Gill Sans" panose="020B0502020104020203" pitchFamily="34" charset="-79"/>
              </a:rPr>
              <a:t> and </a:t>
            </a:r>
            <a:r>
              <a:rPr lang="en-US" altLang="zh-CN" sz="2000" i="1" dirty="0">
                <a:solidFill>
                  <a:srgbClr val="FF0000"/>
                </a:solidFill>
                <a:ea typeface="宋体" panose="02010600030101010101" pitchFamily="2" charset="-122"/>
                <a:sym typeface="Gill Sans" panose="020B0502020104020203" pitchFamily="34" charset="-79"/>
              </a:rPr>
              <a:t>D </a:t>
            </a:r>
            <a:r>
              <a:rPr lang="en-US" altLang="zh-CN" sz="2000" dirty="0">
                <a:solidFill>
                  <a:srgbClr val="FF0000"/>
                </a:solidFill>
                <a:ea typeface="宋体" panose="02010600030101010101" pitchFamily="2" charset="-122"/>
                <a:sym typeface="Gill Sans" panose="020B0502020104020203" pitchFamily="34" charset="-79"/>
              </a:rPr>
              <a:t>at high </a:t>
            </a:r>
            <a:r>
              <a:rPr lang="en-US" altLang="zh-CN" sz="2000" i="1" dirty="0" err="1">
                <a:solidFill>
                  <a:srgbClr val="FF0000"/>
                </a:solidFill>
                <a:ea typeface="宋体" panose="02010600030101010101" pitchFamily="2" charset="-122"/>
                <a:sym typeface="Gill Sans" panose="020B0502020104020203" pitchFamily="34" charset="-79"/>
              </a:rPr>
              <a:t>p</a:t>
            </a:r>
            <a:r>
              <a:rPr lang="en-US" altLang="zh-CN" sz="2000" baseline="-25000" dirty="0" err="1">
                <a:solidFill>
                  <a:srgbClr val="FF0000"/>
                </a:solidFill>
                <a:ea typeface="宋体" panose="02010600030101010101" pitchFamily="2" charset="-122"/>
                <a:sym typeface="Gill Sans" panose="020B0502020104020203" pitchFamily="34" charset="-79"/>
              </a:rPr>
              <a:t>T</a:t>
            </a:r>
            <a:r>
              <a:rPr lang="en-US" altLang="zh-CN" sz="2000" dirty="0">
                <a:solidFill>
                  <a:srgbClr val="FF0000"/>
                </a:solidFill>
                <a:ea typeface="宋体" panose="02010600030101010101" pitchFamily="2" charset="-122"/>
                <a:sym typeface="Gill Sans" panose="020B0502020104020203" pitchFamily="34" charset="-79"/>
              </a:rPr>
              <a:t> </a:t>
            </a:r>
            <a:endParaRPr lang="en-US" altLang="zh-CN" sz="2000" i="1" dirty="0">
              <a:solidFill>
                <a:srgbClr val="FF0000"/>
              </a:solidFill>
              <a:ea typeface="宋体" panose="02010600030101010101" pitchFamily="2" charset="-122"/>
              <a:sym typeface="Gill Sans" panose="020B0502020104020203" pitchFamily="34" charset="-79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978D910-BF63-3543-9DA4-3A5D42172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6DE9-8806-1A46-89B9-6B63BBD32449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</p:cSld>
  <p:clrMapOvr>
    <a:masterClrMapping/>
  </p:clrMapOvr>
  <p:transition>
    <p:zo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35125B34-1637-674A-91A6-48AC31EFD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11947"/>
            <a:ext cx="8229600" cy="1143000"/>
          </a:xfrm>
        </p:spPr>
        <p:txBody>
          <a:bodyPr/>
          <a:lstStyle/>
          <a:p>
            <a:r>
              <a:rPr lang="en-US" altLang="zh-CN" sz="4800" b="1" dirty="0">
                <a:solidFill>
                  <a:srgbClr val="0432FF"/>
                </a:solidFill>
                <a:latin typeface="Apple Chancery" panose="03020702040506060504" pitchFamily="66" charset="-79"/>
                <a:ea typeface="宋体" panose="02010600030101010101" pitchFamily="2" charset="-122"/>
                <a:cs typeface="Apple Chancery" panose="03020702040506060504" pitchFamily="66" charset="-79"/>
              </a:rPr>
              <a:t>Thank you!</a:t>
            </a:r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id="{96716DDB-EB69-C64B-9A34-B96016498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83" y="4316349"/>
            <a:ext cx="1758950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D826F61F-6F8D-E24A-802C-80006B768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808" y="4300474"/>
            <a:ext cx="326072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2CB74032-397E-FD4E-9783-43A15E271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908" y="4043299"/>
            <a:ext cx="1422400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Joern_logo.png">
            <a:extLst>
              <a:ext uri="{FF2B5EF4-FFF2-40B4-BE49-F238E27FC236}">
                <a16:creationId xmlns:a16="http://schemas.microsoft.com/office/drawing/2014/main" id="{42878074-75F4-DF43-BEAA-CFDFD4EA4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883" y="4263962"/>
            <a:ext cx="1792288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10EAE3-2B74-1E46-A169-068E72793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6DE9-8806-1A46-89B9-6B63BBD32449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</p:cSld>
  <p:clrMapOvr>
    <a:masterClrMapping/>
  </p:clrMapOvr>
  <p:transition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>
            <a:extLst>
              <a:ext uri="{FF2B5EF4-FFF2-40B4-BE49-F238E27FC236}">
                <a16:creationId xmlns:a16="http://schemas.microsoft.com/office/drawing/2014/main" id="{59ECDAF6-983F-D74E-9F8E-DC09A0427141}"/>
              </a:ext>
            </a:extLst>
          </p:cNvPr>
          <p:cNvSpPr txBox="1">
            <a:spLocks/>
          </p:cNvSpPr>
          <p:nvPr/>
        </p:nvSpPr>
        <p:spPr bwMode="auto">
          <a:xfrm>
            <a:off x="659000" y="191052"/>
            <a:ext cx="8042275" cy="68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600" kern="1200">
                <a:solidFill>
                  <a:schemeClr val="accent1"/>
                </a:solidFill>
                <a:latin typeface="+mj-lt"/>
                <a:ea typeface="ＭＳ Ｐゴシック" panose="020B0600070205080204" pitchFamily="34" charset="-128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accent1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accent1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accent1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accent1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accent1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accent1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accent1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accent1"/>
                </a:solidFill>
                <a:latin typeface="News Gothic MT" panose="020B0503020103020203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/>
            <a:r>
              <a:rPr lang="en-US" altLang="en-US" sz="3000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Heavy meson spectra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317174-9455-DB47-BC10-7BDE2D7A5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037" y="1824941"/>
            <a:ext cx="5410200" cy="38862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A8F48B3-0671-7D49-8D8C-4D5E2A409BD7}"/>
              </a:ext>
            </a:extLst>
          </p:cNvPr>
          <p:cNvSpPr/>
          <p:nvPr/>
        </p:nvSpPr>
        <p:spPr>
          <a:xfrm>
            <a:off x="532731" y="945433"/>
            <a:ext cx="829481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2000" indent="-252000">
              <a:spcBef>
                <a:spcPts val="500"/>
              </a:spcBef>
              <a:buFont typeface="Arial"/>
              <a:buChar char="•"/>
            </a:pPr>
            <a:r>
              <a:rPr lang="en-US" sz="2200" dirty="0"/>
              <a:t>Convolute vacuum/medium-modified fragmentation function with </a:t>
            </a:r>
            <a:r>
              <a:rPr lang="en-US" sz="2200" i="1" dirty="0"/>
              <a:t>c</a:t>
            </a:r>
            <a:r>
              <a:rPr lang="en-US" sz="2200" dirty="0"/>
              <a:t>/</a:t>
            </a:r>
            <a:r>
              <a:rPr lang="en-US" sz="2200" i="1" dirty="0"/>
              <a:t>b</a:t>
            </a:r>
            <a:r>
              <a:rPr lang="en-US" sz="2200" dirty="0"/>
              <a:t> initial spectra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F44BFE3-5044-4F49-AAB2-FAB68BCCB79F}"/>
              </a:ext>
            </a:extLst>
          </p:cNvPr>
          <p:cNvSpPr/>
          <p:nvPr/>
        </p:nvSpPr>
        <p:spPr>
          <a:xfrm>
            <a:off x="532730" y="5821208"/>
            <a:ext cx="829481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2000" indent="-252000">
              <a:spcBef>
                <a:spcPts val="500"/>
              </a:spcBef>
              <a:buFont typeface="Arial"/>
              <a:buChar char="•"/>
            </a:pPr>
            <a:r>
              <a:rPr lang="en-US" sz="2200" dirty="0">
                <a:solidFill>
                  <a:srgbClr val="C00000"/>
                </a:solidFill>
              </a:rPr>
              <a:t>Vacuum fragmentation function -&gt; </a:t>
            </a:r>
            <a:r>
              <a:rPr lang="en-US" sz="2200" i="1" dirty="0">
                <a:solidFill>
                  <a:srgbClr val="C00000"/>
                </a:solidFill>
              </a:rPr>
              <a:t>D</a:t>
            </a:r>
            <a:r>
              <a:rPr lang="en-US" sz="2200" dirty="0">
                <a:solidFill>
                  <a:srgbClr val="C00000"/>
                </a:solidFill>
              </a:rPr>
              <a:t>/</a:t>
            </a:r>
            <a:r>
              <a:rPr lang="en-US" sz="2200" i="1" dirty="0">
                <a:solidFill>
                  <a:srgbClr val="C00000"/>
                </a:solidFill>
              </a:rPr>
              <a:t>B</a:t>
            </a:r>
            <a:r>
              <a:rPr lang="en-US" sz="2200" dirty="0">
                <a:solidFill>
                  <a:srgbClr val="C00000"/>
                </a:solidFill>
              </a:rPr>
              <a:t> spectra consistent with p-p data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3A561B-232E-F640-A0C3-5C1C6746C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6DE9-8806-1A46-89B9-6B63BBD32449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4058455"/>
      </p:ext>
    </p:extLst>
  </p:cSld>
  <p:clrMapOvr>
    <a:masterClrMapping/>
  </p:clrMapOvr>
  <p:transition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lot-t0vs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05" y="756380"/>
            <a:ext cx="5532120" cy="427482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92798" y="112478"/>
            <a:ext cx="8549893" cy="673100"/>
          </a:xfrm>
        </p:spPr>
        <p:txBody>
          <a:bodyPr>
            <a:noAutofit/>
          </a:bodyPr>
          <a:lstStyle/>
          <a:p>
            <a:r>
              <a:rPr lang="en-US" altLang="zh-CN" sz="3000" dirty="0">
                <a:ea typeface="宋体" charset="0"/>
                <a:cs typeface="宋体" charset="0"/>
              </a:rPr>
              <a:t>MATTER vs. vacuum shower</a:t>
            </a:r>
            <a:endParaRPr lang="en-US" altLang="zh-CN" sz="3000" b="1" dirty="0">
              <a:solidFill>
                <a:srgbClr val="3366FF"/>
              </a:solidFill>
              <a:ea typeface="宋体" charset="0"/>
              <a:cs typeface="宋体" charset="0"/>
            </a:endParaRPr>
          </a:p>
        </p:txBody>
      </p:sp>
      <p:pic>
        <p:nvPicPr>
          <p:cNvPr id="9" name="Picture 8" descr="plot-t0vs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5241" y="756380"/>
            <a:ext cx="5532120" cy="42748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34255" y="3114766"/>
            <a:ext cx="12704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50 </a:t>
            </a:r>
            <a:r>
              <a:rPr lang="en-US" sz="2000" dirty="0" err="1">
                <a:solidFill>
                  <a:srgbClr val="FF0000"/>
                </a:solidFill>
              </a:rPr>
              <a:t>GeV</a:t>
            </a:r>
            <a:r>
              <a:rPr lang="en-US" sz="2000" dirty="0">
                <a:solidFill>
                  <a:srgbClr val="FF0000"/>
                </a:solidFill>
              </a:rPr>
              <a:t> jet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15987" y="3132228"/>
            <a:ext cx="1400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200 </a:t>
            </a:r>
            <a:r>
              <a:rPr lang="en-US" sz="2000" dirty="0" err="1">
                <a:solidFill>
                  <a:srgbClr val="FF0000"/>
                </a:solidFill>
              </a:rPr>
              <a:t>GeV</a:t>
            </a:r>
            <a:r>
              <a:rPr lang="en-US" sz="2000" dirty="0">
                <a:solidFill>
                  <a:srgbClr val="FF0000"/>
                </a:solidFill>
              </a:rPr>
              <a:t> jet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7076" y="4875206"/>
            <a:ext cx="8495615" cy="1703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spcBef>
                <a:spcPts val="1000"/>
              </a:spcBef>
              <a:buFont typeface="Arial"/>
              <a:buChar char="•"/>
            </a:pPr>
            <a:r>
              <a:rPr lang="en-US" sz="2200" dirty="0">
                <a:solidFill>
                  <a:srgbClr val="008000"/>
                </a:solidFill>
              </a:rPr>
              <a:t>Energy loss in MATTER is stronger when </a:t>
            </a:r>
            <a:r>
              <a:rPr lang="en-US" sz="2200" i="1" dirty="0">
                <a:solidFill>
                  <a:srgbClr val="008000"/>
                </a:solidFill>
              </a:rPr>
              <a:t>Q</a:t>
            </a:r>
            <a:r>
              <a:rPr lang="en-US" sz="2200" baseline="-25000" dirty="0">
                <a:solidFill>
                  <a:srgbClr val="008000"/>
                </a:solidFill>
              </a:rPr>
              <a:t>0</a:t>
            </a:r>
            <a:r>
              <a:rPr lang="en-US" sz="2200" dirty="0">
                <a:solidFill>
                  <a:srgbClr val="008000"/>
                </a:solidFill>
              </a:rPr>
              <a:t> is smaller</a:t>
            </a:r>
          </a:p>
          <a:p>
            <a:pPr marL="274320" indent="-274320">
              <a:spcBef>
                <a:spcPts val="1000"/>
              </a:spcBef>
              <a:buFont typeface="Arial"/>
              <a:buChar char="•"/>
            </a:pPr>
            <a:r>
              <a:rPr lang="en-US" sz="2200" dirty="0">
                <a:solidFill>
                  <a:srgbClr val="FF0000"/>
                </a:solidFill>
              </a:rPr>
              <a:t>Energy loss in MATTER disappears when         </a:t>
            </a:r>
            <a:r>
              <a:rPr lang="en-US" sz="2200" i="1" dirty="0">
                <a:solidFill>
                  <a:srgbClr val="FF0000"/>
                </a:solidFill>
              </a:rPr>
              <a:t>   </a:t>
            </a:r>
            <a:r>
              <a:rPr lang="en-US" sz="2200" dirty="0">
                <a:solidFill>
                  <a:srgbClr val="FF0000"/>
                </a:solidFill>
              </a:rPr>
              <a:t>        (medium scale).</a:t>
            </a:r>
          </a:p>
          <a:p>
            <a:pPr marL="274320" indent="-274320">
              <a:spcBef>
                <a:spcPts val="1000"/>
              </a:spcBef>
              <a:buFont typeface="Arial"/>
              <a:buChar char="•"/>
            </a:pPr>
            <a:r>
              <a:rPr lang="en-US" sz="2200" dirty="0"/>
              <a:t>        increases with the jet energy; MATTER evolution is more important to high energy </a:t>
            </a:r>
            <a:r>
              <a:rPr lang="en-US" sz="2200" dirty="0" err="1"/>
              <a:t>partons</a:t>
            </a:r>
            <a:r>
              <a:rPr lang="en-US" sz="2200" dirty="0"/>
              <a:t> than to low energy ones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245" y="5859159"/>
            <a:ext cx="387985" cy="30543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16430" y="6316353"/>
            <a:ext cx="486605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14</a:t>
            </a:r>
          </a:p>
        </p:txBody>
      </p:sp>
      <p:pic>
        <p:nvPicPr>
          <p:cNvPr id="16" name="Picture 15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5451990" y="5403078"/>
            <a:ext cx="1066800" cy="32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5939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42184" y="6337277"/>
            <a:ext cx="488784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13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2798" y="112478"/>
            <a:ext cx="8549893" cy="673100"/>
          </a:xfrm>
        </p:spPr>
        <p:txBody>
          <a:bodyPr>
            <a:noAutofit/>
          </a:bodyPr>
          <a:lstStyle/>
          <a:p>
            <a:r>
              <a:rPr lang="en-US" altLang="zh-CN" sz="3000" b="1" dirty="0">
                <a:solidFill>
                  <a:srgbClr val="3366FF"/>
                </a:solidFill>
                <a:latin typeface="Calibri" charset="0"/>
                <a:ea typeface="宋体" charset="0"/>
                <a:cs typeface="宋体" charset="0"/>
              </a:rPr>
              <a:t>LBT vs. MARTINI at different times</a:t>
            </a:r>
          </a:p>
        </p:txBody>
      </p:sp>
      <p:pic>
        <p:nvPicPr>
          <p:cNvPr id="6" name="Picture 5" descr="plot-multi-emiss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98" y="698725"/>
            <a:ext cx="5532120" cy="4274820"/>
          </a:xfrm>
          <a:prstGeom prst="rect">
            <a:avLst/>
          </a:prstGeom>
        </p:spPr>
      </p:pic>
      <p:pic>
        <p:nvPicPr>
          <p:cNvPr id="7" name="Picture 6" descr="plot-large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547" y="697984"/>
            <a:ext cx="5532120" cy="42748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7076" y="4875206"/>
            <a:ext cx="8495615" cy="1703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spcBef>
                <a:spcPts val="1000"/>
              </a:spcBef>
              <a:buFont typeface="Arial"/>
              <a:buChar char="•"/>
            </a:pPr>
            <a:r>
              <a:rPr lang="en-US" sz="2200" dirty="0">
                <a:solidFill>
                  <a:srgbClr val="008000"/>
                </a:solidFill>
              </a:rPr>
              <a:t>Parton energy loss in LBT (HT) is weaker than in MARTINI (AMY) at early </a:t>
            </a:r>
            <a:r>
              <a:rPr lang="en-US" sz="2200" i="1" dirty="0">
                <a:solidFill>
                  <a:srgbClr val="008000"/>
                </a:solidFill>
              </a:rPr>
              <a:t>t</a:t>
            </a:r>
            <a:r>
              <a:rPr lang="en-US" sz="2200" dirty="0">
                <a:solidFill>
                  <a:srgbClr val="008000"/>
                </a:solidFill>
              </a:rPr>
              <a:t>, but catches up and becomes stronger when </a:t>
            </a:r>
            <a:r>
              <a:rPr lang="en-US" sz="2200" i="1" dirty="0">
                <a:solidFill>
                  <a:srgbClr val="008000"/>
                </a:solidFill>
              </a:rPr>
              <a:t>t</a:t>
            </a:r>
            <a:r>
              <a:rPr lang="en-US" sz="2200" dirty="0">
                <a:solidFill>
                  <a:srgbClr val="008000"/>
                </a:solidFill>
              </a:rPr>
              <a:t> is large</a:t>
            </a:r>
          </a:p>
          <a:p>
            <a:pPr marL="274320" indent="-274320">
              <a:spcBef>
                <a:spcPts val="1000"/>
              </a:spcBef>
              <a:buFont typeface="Arial"/>
              <a:buChar char="•"/>
            </a:pPr>
            <a:r>
              <a:rPr lang="en-US" sz="2200" dirty="0">
                <a:solidFill>
                  <a:srgbClr val="FF0000"/>
                </a:solidFill>
              </a:rPr>
              <a:t>At </a:t>
            </a:r>
            <a:r>
              <a:rPr lang="en-US" sz="2200" i="1" dirty="0">
                <a:solidFill>
                  <a:srgbClr val="FF0000"/>
                </a:solidFill>
              </a:rPr>
              <a:t>t</a:t>
            </a:r>
            <a:r>
              <a:rPr lang="en-US" sz="2200" dirty="0">
                <a:solidFill>
                  <a:srgbClr val="FF0000"/>
                </a:solidFill>
              </a:rPr>
              <a:t> around the QGP lifetime, LBT and MARTINI are indistinguishable</a:t>
            </a:r>
          </a:p>
          <a:p>
            <a:pPr marL="274320" indent="-274320">
              <a:spcBef>
                <a:spcPts val="1000"/>
              </a:spcBef>
              <a:buFont typeface="Arial"/>
              <a:buChar char="•"/>
            </a:pPr>
            <a:r>
              <a:rPr lang="en-US" sz="2200" dirty="0"/>
              <a:t>Need to explore observables beyond </a:t>
            </a:r>
            <a:r>
              <a:rPr lang="en-US" sz="2200" i="1" dirty="0"/>
              <a:t>R</a:t>
            </a:r>
            <a:r>
              <a:rPr lang="en-US" sz="2200" baseline="-25000" dirty="0"/>
              <a:t>AA</a:t>
            </a:r>
            <a:r>
              <a:rPr lang="en-US" sz="2200" dirty="0"/>
              <a:t> to distinguish them</a:t>
            </a:r>
          </a:p>
        </p:txBody>
      </p:sp>
    </p:spTree>
    <p:extLst>
      <p:ext uri="{BB962C8B-B14F-4D97-AF65-F5344CB8AC3E}">
        <p14:creationId xmlns:p14="http://schemas.microsoft.com/office/powerpoint/2010/main" val="2235791605"/>
      </p:ext>
    </p:extLst>
  </p:cSld>
  <p:clrMapOvr>
    <a:masterClrMapping/>
  </p:clrMapOvr>
  <p:transition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1B02F26-8B20-9542-B540-67A3790A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69850"/>
            <a:ext cx="8042275" cy="749235"/>
          </a:xfrm>
        </p:spPr>
        <p:txBody>
          <a:bodyPr/>
          <a:lstStyle/>
          <a:p>
            <a:r>
              <a:rPr lang="en-US" altLang="en-US" sz="3000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Flavor hierarchy of parton energy loss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B3D52B5-5A8E-0445-8F5F-B22FEE63DEDE}"/>
              </a:ext>
            </a:extLst>
          </p:cNvPr>
          <p:cNvGrpSpPr/>
          <p:nvPr/>
        </p:nvGrpSpPr>
        <p:grpSpPr>
          <a:xfrm>
            <a:off x="1794478" y="923392"/>
            <a:ext cx="5551868" cy="4100675"/>
            <a:chOff x="1794478" y="972160"/>
            <a:chExt cx="5551868" cy="41006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0A9372E-F659-AA44-ABCA-C741FE92B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94478" y="1379082"/>
              <a:ext cx="5551868" cy="3693753"/>
            </a:xfrm>
            <a:prstGeom prst="rect">
              <a:avLst/>
            </a:prstGeom>
          </p:spPr>
        </p:pic>
        <p:sp>
          <p:nvSpPr>
            <p:cNvPr id="9" name="内容占位符 2">
              <a:extLst>
                <a:ext uri="{FF2B5EF4-FFF2-40B4-BE49-F238E27FC236}">
                  <a16:creationId xmlns:a16="http://schemas.microsoft.com/office/drawing/2014/main" id="{3BA28FE7-6B1F-0044-953C-A11038E161C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238846" y="976638"/>
              <a:ext cx="2211234" cy="476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indent="-3429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zh-CN" sz="2000" dirty="0">
                  <a:solidFill>
                    <a:srgbClr val="FF0000"/>
                  </a:solidFill>
                  <a:ea typeface="宋体" panose="02010600030101010101" pitchFamily="2" charset="-122"/>
                  <a:sym typeface="Gill Sans" panose="020B0502020104020203" pitchFamily="34" charset="-79"/>
                </a:rPr>
                <a:t>elastic energy loss</a:t>
              </a:r>
              <a:endParaRPr lang="en-US" altLang="zh-CN" sz="2000" i="1" dirty="0">
                <a:solidFill>
                  <a:srgbClr val="FF0000"/>
                </a:solidFill>
                <a:ea typeface="宋体" panose="02010600030101010101" pitchFamily="2" charset="-122"/>
                <a:sym typeface="Gill Sans" panose="020B0502020104020203" pitchFamily="34" charset="-79"/>
              </a:endParaRPr>
            </a:p>
          </p:txBody>
        </p:sp>
        <p:sp>
          <p:nvSpPr>
            <p:cNvPr id="10" name="内容占位符 2">
              <a:extLst>
                <a:ext uri="{FF2B5EF4-FFF2-40B4-BE49-F238E27FC236}">
                  <a16:creationId xmlns:a16="http://schemas.microsoft.com/office/drawing/2014/main" id="{CCF9008F-F4C3-D247-995F-6FCD0A80120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577456" y="972160"/>
              <a:ext cx="2371984" cy="476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indent="-3429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zh-CN" sz="2000" dirty="0">
                  <a:solidFill>
                    <a:srgbClr val="FF0000"/>
                  </a:solidFill>
                  <a:ea typeface="宋体" panose="02010600030101010101" pitchFamily="2" charset="-122"/>
                  <a:sym typeface="Gill Sans" panose="020B0502020104020203" pitchFamily="34" charset="-79"/>
                </a:rPr>
                <a:t>inelastic energy loss</a:t>
              </a:r>
              <a:endParaRPr lang="en-US" altLang="zh-CN" sz="2000" i="1" dirty="0">
                <a:solidFill>
                  <a:srgbClr val="FF0000"/>
                </a:solidFill>
                <a:ea typeface="宋体" panose="02010600030101010101" pitchFamily="2" charset="-122"/>
                <a:sym typeface="Gill Sans" panose="020B0502020104020203" pitchFamily="34" charset="-79"/>
              </a:endParaRPr>
            </a:p>
          </p:txBody>
        </p:sp>
      </p:grpSp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CB4FB337-97A9-BE41-8491-C14507917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355" y="5328975"/>
            <a:ext cx="8543945" cy="1194817"/>
          </a:xfrm>
        </p:spPr>
        <p:txBody>
          <a:bodyPr/>
          <a:lstStyle/>
          <a:p>
            <a:pPr marL="274320" indent="-274320" eaLnBrk="1" hangingPunct="1">
              <a:lnSpc>
                <a:spcPct val="90000"/>
              </a:lnSpc>
              <a:spcBef>
                <a:spcPts val="500"/>
              </a:spcBef>
              <a:buClrTx/>
              <a:buSzPct val="100000"/>
              <a:buFont typeface="Arial" charset="0"/>
              <a:buChar char="•"/>
            </a:pPr>
            <a:r>
              <a:rPr lang="en-US" altLang="zh-CN" sz="2200" dirty="0">
                <a:solidFill>
                  <a:schemeClr val="tx1"/>
                </a:solidFill>
                <a:latin typeface="Calibri" pitchFamily="1" charset="0"/>
                <a:ea typeface="宋体" pitchFamily="1" charset="-122"/>
                <a:cs typeface="宋体" pitchFamily="1" charset="-122"/>
              </a:rPr>
              <a:t>Consistency between semi-analytical calculation and MC simulation with the assumption of fixed medium </a:t>
            </a:r>
            <a:r>
              <a:rPr lang="en-US" altLang="zh-CN" sz="2200" i="1" dirty="0">
                <a:solidFill>
                  <a:schemeClr val="tx1"/>
                </a:solidFill>
                <a:latin typeface="Calibri" pitchFamily="1" charset="0"/>
                <a:ea typeface="宋体" pitchFamily="1" charset="-122"/>
                <a:cs typeface="宋体" pitchFamily="1" charset="-122"/>
              </a:rPr>
              <a:t>T</a:t>
            </a:r>
            <a:r>
              <a:rPr lang="en-US" altLang="zh-CN" sz="2200" dirty="0">
                <a:solidFill>
                  <a:schemeClr val="tx1"/>
                </a:solidFill>
                <a:latin typeface="Calibri" pitchFamily="1" charset="0"/>
                <a:ea typeface="宋体" pitchFamily="1" charset="-122"/>
                <a:cs typeface="宋体" pitchFamily="1" charset="-122"/>
              </a:rPr>
              <a:t> and fixed parton </a:t>
            </a:r>
            <a:r>
              <a:rPr lang="en-US" altLang="zh-CN" sz="2200" i="1" dirty="0">
                <a:solidFill>
                  <a:schemeClr val="tx1"/>
                </a:solidFill>
                <a:latin typeface="Calibri" pitchFamily="1" charset="0"/>
                <a:ea typeface="宋体" pitchFamily="1" charset="-122"/>
                <a:cs typeface="宋体" pitchFamily="1" charset="-122"/>
              </a:rPr>
              <a:t>E</a:t>
            </a:r>
            <a:endParaRPr altLang="zh-CN" sz="2200" b="0" i="1" dirty="0">
              <a:solidFill>
                <a:schemeClr val="tx1"/>
              </a:solidFill>
              <a:latin typeface="Calibri" pitchFamily="1" charset="0"/>
              <a:ea typeface="宋体" pitchFamily="1" charset="-122"/>
              <a:cs typeface="宋体" pitchFamily="1" charset="-122"/>
            </a:endParaRPr>
          </a:p>
          <a:p>
            <a:pPr marL="274320" indent="-274320" eaLnBrk="1" hangingPunct="1">
              <a:lnSpc>
                <a:spcPct val="90000"/>
              </a:lnSpc>
              <a:spcBef>
                <a:spcPts val="500"/>
              </a:spcBef>
              <a:buClrTx/>
              <a:buSzPct val="100000"/>
              <a:buFont typeface="Arial" charset="0"/>
              <a:buChar char="•"/>
            </a:pPr>
            <a:r>
              <a:rPr lang="en-US" altLang="zh-CN" sz="2200" b="0" dirty="0">
                <a:solidFill>
                  <a:srgbClr val="FF0000"/>
                </a:solidFill>
                <a:latin typeface="Calibri" pitchFamily="1" charset="0"/>
                <a:ea typeface="宋体" pitchFamily="1" charset="-122"/>
                <a:cs typeface="宋体" pitchFamily="1" charset="-122"/>
              </a:rPr>
              <a:t>Clear flavor hierarchy within transport model: </a:t>
            </a:r>
            <a:r>
              <a:rPr lang="en-US" altLang="zh-CN" sz="2000" i="1" dirty="0" err="1">
                <a:solidFill>
                  <a:srgbClr val="FF0000"/>
                </a:solidFill>
                <a:ea typeface="宋体" panose="02010600030101010101" pitchFamily="2" charset="-122"/>
                <a:sym typeface="Gill Sans" panose="020B0502020104020203" pitchFamily="34" charset="-79"/>
              </a:rPr>
              <a:t>ΔE</a:t>
            </a:r>
            <a:r>
              <a:rPr lang="en-US" altLang="zh-CN" sz="2000" i="1" baseline="-25000" dirty="0" err="1">
                <a:solidFill>
                  <a:srgbClr val="FF0000"/>
                </a:solidFill>
                <a:ea typeface="宋体" panose="02010600030101010101" pitchFamily="2" charset="-122"/>
                <a:sym typeface="Gill Sans" panose="020B0502020104020203" pitchFamily="34" charset="-79"/>
              </a:rPr>
              <a:t>g</a:t>
            </a:r>
            <a:r>
              <a:rPr lang="en-US" altLang="zh-CN" sz="2000" dirty="0">
                <a:solidFill>
                  <a:srgbClr val="FF0000"/>
                </a:solidFill>
                <a:ea typeface="宋体" panose="02010600030101010101" pitchFamily="2" charset="-122"/>
                <a:sym typeface="Gill Sans" panose="020B0502020104020203" pitchFamily="34" charset="-79"/>
              </a:rPr>
              <a:t>&gt; </a:t>
            </a:r>
            <a:r>
              <a:rPr lang="en-US" altLang="zh-CN" sz="2000" i="1" dirty="0" err="1">
                <a:solidFill>
                  <a:srgbClr val="FF0000"/>
                </a:solidFill>
                <a:ea typeface="宋体" panose="02010600030101010101" pitchFamily="2" charset="-122"/>
                <a:sym typeface="Gill Sans" panose="020B0502020104020203" pitchFamily="34" charset="-79"/>
              </a:rPr>
              <a:t>ΔE</a:t>
            </a:r>
            <a:r>
              <a:rPr lang="en-US" altLang="zh-CN" sz="2000" i="1" baseline="-25000" dirty="0" err="1">
                <a:solidFill>
                  <a:srgbClr val="FF0000"/>
                </a:solidFill>
                <a:ea typeface="宋体" panose="02010600030101010101" pitchFamily="2" charset="-122"/>
                <a:sym typeface="Gill Sans" panose="020B0502020104020203" pitchFamily="34" charset="-79"/>
              </a:rPr>
              <a:t>q</a:t>
            </a:r>
            <a:r>
              <a:rPr lang="en-US" altLang="zh-CN" sz="2000" dirty="0">
                <a:solidFill>
                  <a:srgbClr val="FF0000"/>
                </a:solidFill>
                <a:ea typeface="宋体" panose="02010600030101010101" pitchFamily="2" charset="-122"/>
                <a:sym typeface="Gill Sans" panose="020B0502020104020203" pitchFamily="34" charset="-79"/>
              </a:rPr>
              <a:t>&gt; </a:t>
            </a:r>
            <a:r>
              <a:rPr lang="en-US" altLang="zh-CN" sz="2000" i="1" dirty="0" err="1">
                <a:solidFill>
                  <a:srgbClr val="FF0000"/>
                </a:solidFill>
                <a:ea typeface="宋体" panose="02010600030101010101" pitchFamily="2" charset="-122"/>
                <a:sym typeface="Gill Sans" panose="020B0502020104020203" pitchFamily="34" charset="-79"/>
              </a:rPr>
              <a:t>ΔE</a:t>
            </a:r>
            <a:r>
              <a:rPr lang="en-US" altLang="zh-CN" sz="2000" i="1" baseline="-25000" dirty="0" err="1">
                <a:solidFill>
                  <a:srgbClr val="FF0000"/>
                </a:solidFill>
                <a:ea typeface="宋体" panose="02010600030101010101" pitchFamily="2" charset="-122"/>
                <a:sym typeface="Gill Sans" panose="020B0502020104020203" pitchFamily="34" charset="-79"/>
              </a:rPr>
              <a:t>c</a:t>
            </a:r>
            <a:r>
              <a:rPr lang="en-US" altLang="zh-CN" sz="2000" dirty="0">
                <a:solidFill>
                  <a:srgbClr val="FF0000"/>
                </a:solidFill>
                <a:ea typeface="宋体" panose="02010600030101010101" pitchFamily="2" charset="-122"/>
                <a:sym typeface="Gill Sans" panose="020B0502020104020203" pitchFamily="34" charset="-79"/>
              </a:rPr>
              <a:t>&gt; </a:t>
            </a:r>
            <a:r>
              <a:rPr lang="en-US" altLang="zh-CN" sz="2000" i="1" dirty="0" err="1">
                <a:solidFill>
                  <a:srgbClr val="FF0000"/>
                </a:solidFill>
                <a:ea typeface="宋体" panose="02010600030101010101" pitchFamily="2" charset="-122"/>
                <a:sym typeface="Gill Sans" panose="020B0502020104020203" pitchFamily="34" charset="-79"/>
              </a:rPr>
              <a:t>ΔE</a:t>
            </a:r>
            <a:r>
              <a:rPr lang="en-US" altLang="zh-CN" sz="2000" i="1" baseline="-25000" dirty="0" err="1">
                <a:solidFill>
                  <a:srgbClr val="FF0000"/>
                </a:solidFill>
                <a:ea typeface="宋体" panose="02010600030101010101" pitchFamily="2" charset="-122"/>
                <a:sym typeface="Gill Sans" panose="020B0502020104020203" pitchFamily="34" charset="-79"/>
              </a:rPr>
              <a:t>b</a:t>
            </a:r>
            <a:endParaRPr altLang="zh-CN" sz="2200" b="0" dirty="0">
              <a:solidFill>
                <a:srgbClr val="FF0000"/>
              </a:solidFill>
              <a:latin typeface="Calibri" pitchFamily="1" charset="0"/>
              <a:ea typeface="宋体" pitchFamily="1" charset="-122"/>
              <a:cs typeface="宋体" pitchFamily="1" charset="-122"/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6511AC8-166B-F248-A570-FBD3D5BE9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6DE9-8806-1A46-89B9-6B63BBD32449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8221555"/>
      </p:ext>
    </p:extLst>
  </p:cSld>
  <p:clrMapOvr>
    <a:masterClrMapping/>
  </p:clrMapOvr>
  <p:transition>
    <p:zo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58B60BE-70F5-A94F-B960-754031137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94234"/>
            <a:ext cx="8042275" cy="749235"/>
          </a:xfrm>
        </p:spPr>
        <p:txBody>
          <a:bodyPr/>
          <a:lstStyle/>
          <a:p>
            <a:r>
              <a:rPr lang="en-US" altLang="en-US" sz="3000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 deposition of heavy quarks into QGP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54D246-6B26-5A4B-B03E-90DE519A8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6DE9-8806-1A46-89B9-6B63BBD32449}" type="slidenum">
              <a:rPr lang="en-US" altLang="en-US" smtClean="0"/>
              <a:pPr/>
              <a:t>24</a:t>
            </a:fld>
            <a:endParaRPr lang="en-US" alt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C69B24F-A564-5C49-A0C1-AB5F8FBBC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811" y="1564640"/>
            <a:ext cx="3683000" cy="29972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286CAAD-CD40-F944-831A-B6B8DF944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5670" y="1564640"/>
            <a:ext cx="3683000" cy="29972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52FBE40-D0FD-514E-89CD-D67F21749904}"/>
              </a:ext>
            </a:extLst>
          </p:cNvPr>
          <p:cNvSpPr/>
          <p:nvPr/>
        </p:nvSpPr>
        <p:spPr>
          <a:xfrm>
            <a:off x="1340358" y="1072788"/>
            <a:ext cx="22959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</a:pPr>
            <a:r>
              <a:rPr lang="en-US" sz="2000" b="1" dirty="0"/>
              <a:t>5 GeV charm quark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438B225-D883-B841-AC9E-2B9C755C6CD7}"/>
              </a:ext>
            </a:extLst>
          </p:cNvPr>
          <p:cNvSpPr/>
          <p:nvPr/>
        </p:nvSpPr>
        <p:spPr>
          <a:xfrm>
            <a:off x="5367401" y="1067859"/>
            <a:ext cx="23995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</a:pPr>
            <a:r>
              <a:rPr lang="en-US" sz="2000" b="1" dirty="0"/>
              <a:t>5 GeV beauty quark </a:t>
            </a:r>
          </a:p>
        </p:txBody>
      </p:sp>
    </p:spTree>
    <p:extLst>
      <p:ext uri="{BB962C8B-B14F-4D97-AF65-F5344CB8AC3E}">
        <p14:creationId xmlns:p14="http://schemas.microsoft.com/office/powerpoint/2010/main" val="3434655010"/>
      </p:ext>
    </p:extLst>
  </p:cSld>
  <p:clrMapOvr>
    <a:masterClrMapping/>
  </p:clrMapOvr>
  <p:transition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>
            <a:extLst>
              <a:ext uri="{FF2B5EF4-FFF2-40B4-BE49-F238E27FC236}">
                <a16:creationId xmlns:a16="http://schemas.microsoft.com/office/drawing/2014/main" id="{C4BA7833-DB07-EC47-9971-EE476E455D3D}"/>
              </a:ext>
            </a:extLst>
          </p:cNvPr>
          <p:cNvGrpSpPr>
            <a:grpSpLocks/>
          </p:cNvGrpSpPr>
          <p:nvPr/>
        </p:nvGrpSpPr>
        <p:grpSpPr bwMode="auto">
          <a:xfrm>
            <a:off x="330200" y="2166938"/>
            <a:ext cx="8748713" cy="4510087"/>
            <a:chOff x="330200" y="2167095"/>
            <a:chExt cx="8748268" cy="4509425"/>
          </a:xfrm>
        </p:grpSpPr>
        <p:pic>
          <p:nvPicPr>
            <p:cNvPr id="8203" name="Picture 4" descr="plot-tHQeLoss-real.jpg">
              <a:extLst>
                <a:ext uri="{FF2B5EF4-FFF2-40B4-BE49-F238E27FC236}">
                  <a16:creationId xmlns:a16="http://schemas.microsoft.com/office/drawing/2014/main" id="{7A9A02A8-F86C-2949-B437-A951FA13E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1020" y="2167095"/>
              <a:ext cx="4727448" cy="3653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4" name="TextBox 17">
              <a:extLst>
                <a:ext uri="{FF2B5EF4-FFF2-40B4-BE49-F238E27FC236}">
                  <a16:creationId xmlns:a16="http://schemas.microsoft.com/office/drawing/2014/main" id="{8CAB96B5-2F8B-B041-A8DC-77B7FC40C3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0200" y="5845523"/>
              <a:ext cx="86995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FF0000"/>
                  </a:solidFill>
                </a:rPr>
                <a:t>HQ energy loss due to elastic and inelastic processes are comparable at early time, but is dominated by the inelastic process at large </a:t>
              </a:r>
              <a:r>
                <a:rPr lang="en-US" altLang="en-US" i="1">
                  <a:solidFill>
                    <a:srgbClr val="FF0000"/>
                  </a:solidFill>
                </a:rPr>
                <a:t>t</a:t>
              </a:r>
              <a:r>
                <a:rPr lang="en-US" altLang="en-US">
                  <a:solidFill>
                    <a:srgbClr val="FF0000"/>
                  </a:solidFill>
                </a:rPr>
                <a:t>.</a:t>
              </a:r>
            </a:p>
          </p:txBody>
        </p:sp>
      </p:grpSp>
      <p:sp>
        <p:nvSpPr>
          <p:cNvPr id="8194" name="Title 1">
            <a:extLst>
              <a:ext uri="{FF2B5EF4-FFF2-40B4-BE49-F238E27FC236}">
                <a16:creationId xmlns:a16="http://schemas.microsoft.com/office/drawing/2014/main" id="{8BB19ADF-0AE0-E047-AA9A-36AA3FC9C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69850"/>
            <a:ext cx="8042275" cy="869950"/>
          </a:xfrm>
        </p:spPr>
        <p:txBody>
          <a:bodyPr/>
          <a:lstStyle/>
          <a:p>
            <a:r>
              <a:rPr lang="en-US" altLang="en-US" sz="3000"/>
              <a:t>Elastic vs. Inelastic Energy Loss</a:t>
            </a:r>
          </a:p>
        </p:txBody>
      </p:sp>
      <p:grpSp>
        <p:nvGrpSpPr>
          <p:cNvPr id="8195" name="Group 9">
            <a:extLst>
              <a:ext uri="{FF2B5EF4-FFF2-40B4-BE49-F238E27FC236}">
                <a16:creationId xmlns:a16="http://schemas.microsoft.com/office/drawing/2014/main" id="{1F0A12AC-3092-894D-BCD5-21B845D8BBAE}"/>
              </a:ext>
            </a:extLst>
          </p:cNvPr>
          <p:cNvGrpSpPr>
            <a:grpSpLocks/>
          </p:cNvGrpSpPr>
          <p:nvPr/>
        </p:nvGrpSpPr>
        <p:grpSpPr bwMode="auto">
          <a:xfrm>
            <a:off x="549275" y="876300"/>
            <a:ext cx="7926388" cy="1570038"/>
            <a:chOff x="549275" y="876835"/>
            <a:chExt cx="7926436" cy="156966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2C8AE72-CCAC-D14D-B859-5DA9890D470B}"/>
                </a:ext>
              </a:extLst>
            </p:cNvPr>
            <p:cNvSpPr txBox="1"/>
            <p:nvPr/>
          </p:nvSpPr>
          <p:spPr>
            <a:xfrm>
              <a:off x="549275" y="876835"/>
              <a:ext cx="7504158" cy="156966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dirty="0">
                  <a:solidFill>
                    <a:srgbClr val="000090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Divide scattering probability of jet parton into two regions:</a:t>
              </a:r>
            </a:p>
            <a:p>
              <a:pPr marL="360000" indent="-360000" eaLnBrk="1" hangingPunct="1">
                <a:buFontTx/>
                <a:buAutoNum type="arabicPeriod"/>
                <a:defRPr/>
              </a:pPr>
              <a:r>
                <a:rPr lang="en-US" dirty="0">
                  <a:solidFill>
                    <a:srgbClr val="008000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Pure elastic scattering without radiated gluons:</a:t>
              </a:r>
            </a:p>
            <a:p>
              <a:pPr marL="360000" indent="-360000" eaLnBrk="1" hangingPunct="1">
                <a:buFontTx/>
                <a:buAutoNum type="arabicPeriod"/>
                <a:defRPr/>
              </a:pPr>
              <a:r>
                <a:rPr lang="en-US" dirty="0">
                  <a:latin typeface="Calibri" charset="0"/>
                  <a:ea typeface="ＭＳ Ｐゴシック" charset="0"/>
                  <a:cs typeface="ＭＳ Ｐゴシック" charset="0"/>
                </a:rPr>
                <a:t>Inelastic scattering: </a:t>
              </a:r>
            </a:p>
            <a:p>
              <a:pPr marL="457200" indent="-457200" eaLnBrk="1" hangingPunct="1">
                <a:defRPr/>
              </a:pPr>
              <a:r>
                <a:rPr lang="en-US" dirty="0">
                  <a:solidFill>
                    <a:srgbClr val="FF0000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Total probability:</a:t>
              </a:r>
            </a:p>
          </p:txBody>
        </p:sp>
        <p:pic>
          <p:nvPicPr>
            <p:cNvPr id="8200" name="Picture 6" descr="latex-image-1.pdf">
              <a:extLst>
                <a:ext uri="{FF2B5EF4-FFF2-40B4-BE49-F238E27FC236}">
                  <a16:creationId xmlns:a16="http://schemas.microsoft.com/office/drawing/2014/main" id="{83FECFE1-F5D0-F841-893F-411720A94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4091" y="1371600"/>
              <a:ext cx="1531620" cy="281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1" name="Picture 7" descr="latex-image-1.pdf">
              <a:extLst>
                <a:ext uri="{FF2B5EF4-FFF2-40B4-BE49-F238E27FC236}">
                  <a16:creationId xmlns:a16="http://schemas.microsoft.com/office/drawing/2014/main" id="{D8CDAE37-4CDC-1647-AD91-DAEF75FF2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1771650"/>
              <a:ext cx="502920" cy="236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2" name="Picture 8" descr="latex-image-1.pdf">
              <a:extLst>
                <a:ext uri="{FF2B5EF4-FFF2-40B4-BE49-F238E27FC236}">
                  <a16:creationId xmlns:a16="http://schemas.microsoft.com/office/drawing/2014/main" id="{E5F89B00-29A2-2D4F-9EC2-E1DC1182C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00" y="2121375"/>
              <a:ext cx="3230880" cy="236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6">
            <a:extLst>
              <a:ext uri="{FF2B5EF4-FFF2-40B4-BE49-F238E27FC236}">
                <a16:creationId xmlns:a16="http://schemas.microsoft.com/office/drawing/2014/main" id="{4579C0C1-73C0-004D-AE84-523BA37087CA}"/>
              </a:ext>
            </a:extLst>
          </p:cNvPr>
          <p:cNvGrpSpPr>
            <a:grpSpLocks/>
          </p:cNvGrpSpPr>
          <p:nvPr/>
        </p:nvGrpSpPr>
        <p:grpSpPr bwMode="auto">
          <a:xfrm>
            <a:off x="447675" y="2533650"/>
            <a:ext cx="4132263" cy="3286125"/>
            <a:chOff x="447675" y="2533854"/>
            <a:chExt cx="4132961" cy="3285514"/>
          </a:xfrm>
        </p:grpSpPr>
        <p:sp>
          <p:nvSpPr>
            <p:cNvPr id="8197" name="TextBox 11">
              <a:extLst>
                <a:ext uri="{FF2B5EF4-FFF2-40B4-BE49-F238E27FC236}">
                  <a16:creationId xmlns:a16="http://schemas.microsoft.com/office/drawing/2014/main" id="{CD90EBF6-2963-4948-8075-A16763B091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7675" y="2533854"/>
              <a:ext cx="4132961" cy="3285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ts val="300"/>
                </a:spcBef>
              </a:pPr>
              <a:r>
                <a:rPr lang="en-US" altLang="en-US" b="1">
                  <a:solidFill>
                    <a:srgbClr val="000090"/>
                  </a:solidFill>
                </a:rPr>
                <a:t>In model calculation:</a:t>
              </a:r>
            </a:p>
            <a:p>
              <a:pPr eaLnBrk="1" hangingPunct="1">
                <a:spcBef>
                  <a:spcPts val="300"/>
                </a:spcBef>
                <a:buFontTx/>
                <a:buAutoNum type="arabicPeriod"/>
              </a:pPr>
              <a:r>
                <a:rPr lang="en-US" altLang="en-US" sz="2200"/>
                <a:t>Use         to determine whether the jet parton scatter with the thermal medium</a:t>
              </a:r>
            </a:p>
            <a:p>
              <a:pPr eaLnBrk="1" hangingPunct="1">
                <a:spcBef>
                  <a:spcPts val="300"/>
                </a:spcBef>
                <a:buFontTx/>
                <a:buAutoNum type="arabicPeriod"/>
              </a:pPr>
              <a:r>
                <a:rPr lang="en-US" altLang="en-US" sz="2200">
                  <a:solidFill>
                    <a:srgbClr val="008000"/>
                  </a:solidFill>
                </a:rPr>
                <a:t>If so, we then determine whether this scattering is pure elastic or inelastic</a:t>
              </a:r>
            </a:p>
            <a:p>
              <a:pPr eaLnBrk="1" hangingPunct="1">
                <a:spcBef>
                  <a:spcPts val="300"/>
                </a:spcBef>
                <a:buFontTx/>
                <a:buAutoNum type="arabicPeriod"/>
              </a:pPr>
              <a:r>
                <a:rPr lang="en-US" altLang="en-US" sz="2200">
                  <a:solidFill>
                    <a:srgbClr val="000090"/>
                  </a:solidFill>
                </a:rPr>
                <a:t>Simulate the 2-&gt;2 or 2-&gt;2+n process</a:t>
              </a:r>
            </a:p>
          </p:txBody>
        </p:sp>
        <p:pic>
          <p:nvPicPr>
            <p:cNvPr id="8198" name="Picture 15" descr="latex-image-1.pdf">
              <a:extLst>
                <a:ext uri="{FF2B5EF4-FFF2-40B4-BE49-F238E27FC236}">
                  <a16:creationId xmlns:a16="http://schemas.microsoft.com/office/drawing/2014/main" id="{0053C207-98F7-4349-AC11-DF1C45CEF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7940" y="3087371"/>
              <a:ext cx="405130" cy="216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A53A26-FC7E-CC46-B6D9-BB743FF99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6DE9-8806-1A46-89B9-6B63BBD32449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3589476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5">
            <a:extLst>
              <a:ext uri="{FF2B5EF4-FFF2-40B4-BE49-F238E27FC236}">
                <a16:creationId xmlns:a16="http://schemas.microsoft.com/office/drawing/2014/main" id="{25B5363B-9E7B-5D4D-810D-AFD5CC799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100" y="1290638"/>
            <a:ext cx="5532438" cy="427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Title 1">
            <a:extLst>
              <a:ext uri="{FF2B5EF4-FFF2-40B4-BE49-F238E27FC236}">
                <a16:creationId xmlns:a16="http://schemas.microsoft.com/office/drawing/2014/main" id="{A879AB31-4773-0F47-A11E-40A0BD0D0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763" y="222250"/>
            <a:ext cx="7358062" cy="1116013"/>
          </a:xfrm>
        </p:spPr>
        <p:txBody>
          <a:bodyPr/>
          <a:lstStyle/>
          <a:p>
            <a:r>
              <a:rPr lang="en-US" altLang="zh-CN" sz="3200">
                <a:ea typeface="宋体" panose="02010600030101010101" pitchFamily="2" charset="-122"/>
              </a:rPr>
              <a:t>Simultaneous Description of </a:t>
            </a:r>
            <a:r>
              <a:rPr lang="en-US" altLang="zh-CN" sz="3200" i="1">
                <a:ea typeface="宋体" panose="02010600030101010101" pitchFamily="2" charset="-122"/>
              </a:rPr>
              <a:t>D</a:t>
            </a:r>
            <a:r>
              <a:rPr lang="en-US" altLang="zh-CN" sz="3200">
                <a:ea typeface="宋体" panose="02010600030101010101" pitchFamily="2" charset="-122"/>
              </a:rPr>
              <a:t> and </a:t>
            </a:r>
            <a:r>
              <a:rPr lang="en-US" altLang="zh-CN" sz="3200" i="1">
                <a:ea typeface="宋体" panose="02010600030101010101" pitchFamily="2" charset="-122"/>
              </a:rPr>
              <a:t>π</a:t>
            </a:r>
            <a:r>
              <a:rPr lang="en-US" altLang="zh-CN" sz="3200">
                <a:ea typeface="宋体" panose="02010600030101010101" pitchFamily="2" charset="-122"/>
              </a:rPr>
              <a:t> </a:t>
            </a:r>
            <a:r>
              <a:rPr lang="en-US" altLang="zh-CN" sz="3200" i="1">
                <a:ea typeface="宋体" panose="02010600030101010101" pitchFamily="2" charset="-122"/>
              </a:rPr>
              <a:t>R</a:t>
            </a:r>
            <a:r>
              <a:rPr lang="en-US" altLang="zh-CN" sz="3200" baseline="-25000">
                <a:ea typeface="宋体" panose="02010600030101010101" pitchFamily="2" charset="-122"/>
              </a:rPr>
              <a:t>AA</a:t>
            </a:r>
            <a:r>
              <a:rPr lang="en-US" altLang="zh-CN" sz="3200">
                <a:ea typeface="宋体" panose="02010600030101010101" pitchFamily="2" charset="-122"/>
              </a:rPr>
              <a:t> in 5.02 TeV Pb-Pb Collisions</a:t>
            </a:r>
          </a:p>
        </p:txBody>
      </p:sp>
      <p:sp>
        <p:nvSpPr>
          <p:cNvPr id="13315" name="Rectangle 6">
            <a:extLst>
              <a:ext uri="{FF2B5EF4-FFF2-40B4-BE49-F238E27FC236}">
                <a16:creationId xmlns:a16="http://schemas.microsoft.com/office/drawing/2014/main" id="{0B3098A3-D5B7-314D-9E9E-07BA0E866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00" y="5387975"/>
            <a:ext cx="8483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zh-CN">
                <a:solidFill>
                  <a:srgbClr val="FF0000"/>
                </a:solidFill>
                <a:ea typeface="宋体" panose="02010600030101010101" pitchFamily="2" charset="-122"/>
                <a:sym typeface="Wingdings" pitchFamily="2" charset="2"/>
              </a:rPr>
              <a:t>With a delicate treatment of heavy and light parton in-medium evolution and their hadronization, one may provide reasonable description of heavy and light hadron suppression simultaneously.</a:t>
            </a:r>
            <a:endParaRPr lang="en-US" altLang="en-US">
              <a:ea typeface="宋体" panose="02010600030101010101" pitchFamily="2" charset="-122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0A4189-5DB6-6849-B4F3-CA83EC56F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6DE9-8806-1A46-89B9-6B63BBD32449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837239"/>
      </p:ext>
    </p:extLst>
  </p:cSld>
  <p:clrMapOvr>
    <a:masterClrMapping/>
  </p:clrMapOvr>
  <p:transition>
    <p:zo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5">
            <a:extLst>
              <a:ext uri="{FF2B5EF4-FFF2-40B4-BE49-F238E27FC236}">
                <a16:creationId xmlns:a16="http://schemas.microsoft.com/office/drawing/2014/main" id="{0C4C8D3A-FAA2-BE4D-A92B-5933E2BDA7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858838"/>
            <a:ext cx="5532438" cy="427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Title 1">
            <a:extLst>
              <a:ext uri="{FF2B5EF4-FFF2-40B4-BE49-F238E27FC236}">
                <a16:creationId xmlns:a16="http://schemas.microsoft.com/office/drawing/2014/main" id="{88979FF1-1107-8B4C-90A3-9211303CC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763" y="260350"/>
            <a:ext cx="7358062" cy="1116013"/>
          </a:xfrm>
        </p:spPr>
        <p:txBody>
          <a:bodyPr/>
          <a:lstStyle/>
          <a:p>
            <a:r>
              <a:rPr lang="en-US" altLang="zh-CN" sz="3200">
                <a:ea typeface="宋体" panose="02010600030101010101" pitchFamily="2" charset="-122"/>
              </a:rPr>
              <a:t>Quark and Gluon Transport Coefficient: </a:t>
            </a:r>
            <a:r>
              <a:rPr lang="en-US" altLang="zh-CN" sz="3200" i="1">
                <a:ea typeface="宋体" panose="02010600030101010101" pitchFamily="2" charset="-122"/>
              </a:rPr>
              <a:t>q</a:t>
            </a:r>
          </a:p>
        </p:txBody>
      </p:sp>
      <p:sp>
        <p:nvSpPr>
          <p:cNvPr id="14339" name="Rectangle 6">
            <a:extLst>
              <a:ext uri="{FF2B5EF4-FFF2-40B4-BE49-F238E27FC236}">
                <a16:creationId xmlns:a16="http://schemas.microsoft.com/office/drawing/2014/main" id="{F1204A09-29AC-674B-8689-012097A3B4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300" y="5260975"/>
            <a:ext cx="8458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zh-CN">
                <a:solidFill>
                  <a:srgbClr val="FF0000"/>
                </a:solidFill>
                <a:ea typeface="宋体" panose="02010600030101010101" pitchFamily="2" charset="-122"/>
                <a:sym typeface="Wingdings" pitchFamily="2" charset="2"/>
              </a:rPr>
              <a:t>The extracted </a:t>
            </a:r>
            <a:r>
              <a:rPr lang="en-US" altLang="zh-CN" i="1">
                <a:solidFill>
                  <a:srgbClr val="FF0000"/>
                </a:solidFill>
                <a:ea typeface="宋体" panose="02010600030101010101" pitchFamily="2" charset="-122"/>
                <a:sym typeface="Wingdings" pitchFamily="2" charset="2"/>
              </a:rPr>
              <a:t>q</a:t>
            </a:r>
            <a:r>
              <a:rPr lang="en-US" altLang="zh-CN">
                <a:solidFill>
                  <a:srgbClr val="FF0000"/>
                </a:solidFill>
                <a:ea typeface="宋体" panose="02010600030101010101" pitchFamily="2" charset="-122"/>
                <a:sym typeface="Wingdings" pitchFamily="2" charset="2"/>
              </a:rPr>
              <a:t> from model to data comparison within our LBT framework is consistent with the value constrained by the earlier work by the JET Collaboration [Phys. Rev. C90, 014909 (2014)].</a:t>
            </a:r>
          </a:p>
        </p:txBody>
      </p:sp>
      <p:sp>
        <p:nvSpPr>
          <p:cNvPr id="14341" name="TextBox 7">
            <a:extLst>
              <a:ext uri="{FF2B5EF4-FFF2-40B4-BE49-F238E27FC236}">
                <a16:creationId xmlns:a16="http://schemas.microsoft.com/office/drawing/2014/main" id="{9B6977CA-40C1-D547-A957-DB328A63D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5063" y="5197475"/>
            <a:ext cx="3127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FF0000"/>
                </a:solidFill>
              </a:rPr>
              <a:t>^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8D5F31-7268-8D42-AAF4-D78B3D362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6DE9-8806-1A46-89B9-6B63BBD32449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9556590"/>
      </p:ext>
    </p:extLst>
  </p:cSld>
  <p:clrMapOvr>
    <a:masterClrMapping/>
  </p:clrMapOvr>
  <p:transition>
    <p:zo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plot-vn-PbPb5020.jpg">
            <a:extLst>
              <a:ext uri="{FF2B5EF4-FFF2-40B4-BE49-F238E27FC236}">
                <a16:creationId xmlns:a16="http://schemas.microsoft.com/office/drawing/2014/main" id="{342FFD71-04C8-6144-A8E8-97E5B7674D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75" y="401638"/>
            <a:ext cx="6345238" cy="490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Title 1">
            <a:extLst>
              <a:ext uri="{FF2B5EF4-FFF2-40B4-BE49-F238E27FC236}">
                <a16:creationId xmlns:a16="http://schemas.microsoft.com/office/drawing/2014/main" id="{4FD9D573-55E3-ED45-A97F-0D938FAF2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763" y="33338"/>
            <a:ext cx="7358062" cy="1116012"/>
          </a:xfrm>
        </p:spPr>
        <p:txBody>
          <a:bodyPr/>
          <a:lstStyle/>
          <a:p>
            <a:r>
              <a:rPr lang="en-US" altLang="zh-CN" sz="3200">
                <a:ea typeface="宋体" panose="02010600030101010101" pitchFamily="2" charset="-122"/>
              </a:rPr>
              <a:t>Anisotropic Flow (</a:t>
            </a:r>
            <a:r>
              <a:rPr lang="en-US" altLang="zh-CN" sz="3200" i="1">
                <a:ea typeface="宋体" panose="02010600030101010101" pitchFamily="2" charset="-122"/>
              </a:rPr>
              <a:t>v</a:t>
            </a:r>
            <a:r>
              <a:rPr lang="en-US" altLang="zh-CN" sz="3200" baseline="-25000">
                <a:ea typeface="宋体" panose="02010600030101010101" pitchFamily="2" charset="-122"/>
              </a:rPr>
              <a:t>2</a:t>
            </a:r>
            <a:r>
              <a:rPr lang="en-US" altLang="zh-CN" sz="3200">
                <a:ea typeface="宋体" panose="02010600030101010101" pitchFamily="2" charset="-122"/>
              </a:rPr>
              <a:t> and </a:t>
            </a:r>
            <a:r>
              <a:rPr lang="en-US" altLang="zh-CN" sz="3200" i="1">
                <a:ea typeface="宋体" panose="02010600030101010101" pitchFamily="2" charset="-122"/>
              </a:rPr>
              <a:t>v</a:t>
            </a:r>
            <a:r>
              <a:rPr lang="en-US" altLang="zh-CN" sz="3200" baseline="-25000">
                <a:ea typeface="宋体" panose="02010600030101010101" pitchFamily="2" charset="-122"/>
              </a:rPr>
              <a:t>3</a:t>
            </a:r>
            <a:r>
              <a:rPr lang="en-US" altLang="zh-CN" sz="3200">
                <a:ea typeface="宋体" panose="02010600030101010101" pitchFamily="2" charset="-122"/>
              </a:rPr>
              <a:t>) of </a:t>
            </a:r>
            <a:r>
              <a:rPr lang="en-US" altLang="zh-CN" sz="3200" i="1">
                <a:ea typeface="宋体" panose="02010600030101010101" pitchFamily="2" charset="-122"/>
              </a:rPr>
              <a:t>D</a:t>
            </a:r>
            <a:r>
              <a:rPr lang="en-US" altLang="zh-CN" sz="3200">
                <a:ea typeface="宋体" panose="02010600030101010101" pitchFamily="2" charset="-122"/>
              </a:rPr>
              <a:t> Mesons</a:t>
            </a:r>
            <a:endParaRPr lang="en-US" altLang="zh-CN" sz="3200" i="1">
              <a:ea typeface="宋体" panose="02010600030101010101" pitchFamily="2" charset="-122"/>
            </a:endParaRPr>
          </a:p>
        </p:txBody>
      </p:sp>
      <p:sp>
        <p:nvSpPr>
          <p:cNvPr id="15363" name="TextBox 6">
            <a:extLst>
              <a:ext uri="{FF2B5EF4-FFF2-40B4-BE49-F238E27FC236}">
                <a16:creationId xmlns:a16="http://schemas.microsoft.com/office/drawing/2014/main" id="{024F4E7A-46F8-7046-A865-C1F86611B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3" y="5240338"/>
            <a:ext cx="89169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3050" indent="-2730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rgbClr val="008000"/>
                </a:solidFill>
                <a:ea typeface="宋体" panose="02010600030101010101" pitchFamily="2" charset="-122"/>
                <a:sym typeface="Wingdings" pitchFamily="2" charset="2"/>
              </a:rPr>
              <a:t>Predictions of </a:t>
            </a:r>
            <a:r>
              <a:rPr lang="en-US" altLang="zh-CN" i="1">
                <a:solidFill>
                  <a:srgbClr val="008000"/>
                </a:solidFill>
                <a:ea typeface="宋体" panose="02010600030101010101" pitchFamily="2" charset="-122"/>
                <a:sym typeface="Wingdings" pitchFamily="2" charset="2"/>
              </a:rPr>
              <a:t>v</a:t>
            </a:r>
            <a:r>
              <a:rPr lang="en-US" altLang="zh-CN" baseline="-25000">
                <a:solidFill>
                  <a:srgbClr val="008000"/>
                </a:solidFill>
                <a:ea typeface="宋体" panose="02010600030101010101" pitchFamily="2" charset="-122"/>
                <a:sym typeface="Wingdings" pitchFamily="2" charset="2"/>
              </a:rPr>
              <a:t>2</a:t>
            </a:r>
            <a:r>
              <a:rPr lang="en-US" altLang="zh-CN">
                <a:solidFill>
                  <a:srgbClr val="008000"/>
                </a:solidFill>
                <a:ea typeface="宋体" panose="02010600030101010101" pitchFamily="2" charset="-122"/>
                <a:sym typeface="Wingdings" pitchFamily="2" charset="2"/>
              </a:rPr>
              <a:t> and </a:t>
            </a:r>
            <a:r>
              <a:rPr lang="en-US" altLang="zh-CN" i="1">
                <a:solidFill>
                  <a:srgbClr val="008000"/>
                </a:solidFill>
                <a:ea typeface="宋体" panose="02010600030101010101" pitchFamily="2" charset="-122"/>
                <a:sym typeface="Wingdings" pitchFamily="2" charset="2"/>
              </a:rPr>
              <a:t>v</a:t>
            </a:r>
            <a:r>
              <a:rPr lang="en-US" altLang="zh-CN" baseline="-25000">
                <a:solidFill>
                  <a:srgbClr val="008000"/>
                </a:solidFill>
                <a:ea typeface="宋体" panose="02010600030101010101" pitchFamily="2" charset="-122"/>
                <a:sym typeface="Wingdings" pitchFamily="2" charset="2"/>
              </a:rPr>
              <a:t>3</a:t>
            </a:r>
            <a:r>
              <a:rPr lang="en-US" altLang="zh-CN">
                <a:solidFill>
                  <a:srgbClr val="008000"/>
                </a:solidFill>
                <a:ea typeface="宋体" panose="02010600030101010101" pitchFamily="2" charset="-122"/>
                <a:sym typeface="Wingdings" pitchFamily="2" charset="2"/>
              </a:rPr>
              <a:t> are consistent with CMS data at 5.02 TeV.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rgbClr val="000090"/>
                </a:solidFill>
                <a:ea typeface="宋体" panose="02010600030101010101" pitchFamily="2" charset="-122"/>
                <a:sym typeface="Wingdings" pitchFamily="2" charset="2"/>
              </a:rPr>
              <a:t>Strong </a:t>
            </a:r>
            <a:r>
              <a:rPr lang="en-US" altLang="zh-CN" i="1">
                <a:solidFill>
                  <a:srgbClr val="000090"/>
                </a:solidFill>
                <a:ea typeface="宋体" panose="02010600030101010101" pitchFamily="2" charset="-122"/>
                <a:sym typeface="Wingdings" pitchFamily="2" charset="2"/>
              </a:rPr>
              <a:t>v</a:t>
            </a:r>
            <a:r>
              <a:rPr lang="en-US" altLang="zh-CN" baseline="-25000">
                <a:solidFill>
                  <a:srgbClr val="000090"/>
                </a:solidFill>
                <a:ea typeface="宋体" panose="02010600030101010101" pitchFamily="2" charset="-122"/>
                <a:sym typeface="Wingdings" pitchFamily="2" charset="2"/>
              </a:rPr>
              <a:t>2</a:t>
            </a:r>
            <a:r>
              <a:rPr lang="en-US" altLang="zh-CN">
                <a:solidFill>
                  <a:srgbClr val="000090"/>
                </a:solidFill>
                <a:ea typeface="宋体" panose="02010600030101010101" pitchFamily="2" charset="-122"/>
                <a:sym typeface="Wingdings" pitchFamily="2" charset="2"/>
              </a:rPr>
              <a:t> is observed for the full </a:t>
            </a:r>
            <a:r>
              <a:rPr lang="en-US" altLang="zh-CN" i="1">
                <a:solidFill>
                  <a:srgbClr val="000090"/>
                </a:solidFill>
                <a:ea typeface="宋体" panose="02010600030101010101" pitchFamily="2" charset="-122"/>
                <a:sym typeface="Wingdings" pitchFamily="2" charset="2"/>
              </a:rPr>
              <a:t>p</a:t>
            </a:r>
            <a:r>
              <a:rPr lang="en-US" altLang="zh-CN" baseline="-25000">
                <a:solidFill>
                  <a:srgbClr val="000090"/>
                </a:solidFill>
                <a:ea typeface="宋体" panose="02010600030101010101" pitchFamily="2" charset="-122"/>
                <a:sym typeface="Wingdings" pitchFamily="2" charset="2"/>
              </a:rPr>
              <a:t>T</a:t>
            </a:r>
            <a:r>
              <a:rPr lang="en-US" altLang="zh-CN">
                <a:solidFill>
                  <a:srgbClr val="000090"/>
                </a:solidFill>
                <a:ea typeface="宋体" panose="02010600030101010101" pitchFamily="2" charset="-122"/>
                <a:sym typeface="Wingdings" pitchFamily="2" charset="2"/>
              </a:rPr>
              <a:t> range.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zh-CN">
                <a:ea typeface="宋体" panose="02010600030101010101" pitchFamily="2" charset="-122"/>
                <a:sym typeface="Wingdings" pitchFamily="2" charset="2"/>
              </a:rPr>
              <a:t>Strong </a:t>
            </a:r>
            <a:r>
              <a:rPr lang="en-US" altLang="zh-CN" i="1">
                <a:ea typeface="宋体" panose="02010600030101010101" pitchFamily="2" charset="-122"/>
                <a:sym typeface="Wingdings" pitchFamily="2" charset="2"/>
              </a:rPr>
              <a:t>v</a:t>
            </a:r>
            <a:r>
              <a:rPr lang="en-US" altLang="zh-CN" baseline="-25000">
                <a:ea typeface="宋体" panose="02010600030101010101" pitchFamily="2" charset="-122"/>
                <a:sym typeface="Wingdings" pitchFamily="2" charset="2"/>
              </a:rPr>
              <a:t>3</a:t>
            </a:r>
            <a:r>
              <a:rPr lang="en-US" altLang="zh-CN">
                <a:ea typeface="宋体" panose="02010600030101010101" pitchFamily="2" charset="-122"/>
                <a:sym typeface="Wingdings" pitchFamily="2" charset="2"/>
              </a:rPr>
              <a:t> is observed at low </a:t>
            </a:r>
            <a:r>
              <a:rPr lang="en-US" altLang="zh-CN" i="1">
                <a:ea typeface="宋体" panose="02010600030101010101" pitchFamily="2" charset="-122"/>
                <a:sym typeface="Wingdings" pitchFamily="2" charset="2"/>
              </a:rPr>
              <a:t>p</a:t>
            </a:r>
            <a:r>
              <a:rPr lang="en-US" altLang="zh-CN" baseline="-25000">
                <a:ea typeface="宋体" panose="02010600030101010101" pitchFamily="2" charset="-122"/>
                <a:sym typeface="Wingdings" pitchFamily="2" charset="2"/>
              </a:rPr>
              <a:t>T</a:t>
            </a:r>
            <a:r>
              <a:rPr lang="en-US" altLang="zh-CN">
                <a:ea typeface="宋体" panose="02010600030101010101" pitchFamily="2" charset="-122"/>
                <a:sym typeface="Wingdings" pitchFamily="2" charset="2"/>
              </a:rPr>
              <a:t>, but it is consistent with 0 at high </a:t>
            </a:r>
            <a:r>
              <a:rPr lang="en-US" altLang="zh-CN" i="1">
                <a:ea typeface="宋体" panose="02010600030101010101" pitchFamily="2" charset="-122"/>
                <a:sym typeface="Wingdings" pitchFamily="2" charset="2"/>
              </a:rPr>
              <a:t>p</a:t>
            </a:r>
            <a:r>
              <a:rPr lang="en-US" altLang="zh-CN" baseline="-25000">
                <a:ea typeface="宋体" panose="02010600030101010101" pitchFamily="2" charset="-122"/>
                <a:sym typeface="Wingdings" pitchFamily="2" charset="2"/>
              </a:rPr>
              <a:t>T</a:t>
            </a:r>
            <a:r>
              <a:rPr lang="en-US" altLang="zh-CN">
                <a:ea typeface="宋体" panose="02010600030101010101" pitchFamily="2" charset="-122"/>
                <a:sym typeface="Wingdings" pitchFamily="2" charset="2"/>
              </a:rPr>
              <a:t>.</a:t>
            </a:r>
            <a:endParaRPr lang="zh-CN" altLang="en-US">
              <a:ea typeface="宋体" panose="02010600030101010101" pitchFamily="2" charset="-122"/>
              <a:sym typeface="Wingdings" pitchFamily="2" charset="2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606A97-9AEF-4042-888B-05E160007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6DE9-8806-1A46-89B9-6B63BBD32449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2704666"/>
      </p:ext>
    </p:extLst>
  </p:cSld>
  <p:clrMapOvr>
    <a:masterClrMapping/>
  </p:clrMapOvr>
  <p:transition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Title 1">
            <a:extLst>
              <a:ext uri="{FF2B5EF4-FFF2-40B4-BE49-F238E27FC236}">
                <a16:creationId xmlns:a16="http://schemas.microsoft.com/office/drawing/2014/main" id="{3DD2E3F8-2895-C242-9EB6-A09864524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763" y="237617"/>
            <a:ext cx="7358062" cy="1447800"/>
          </a:xfrm>
        </p:spPr>
        <p:txBody>
          <a:bodyPr/>
          <a:lstStyle/>
          <a:p>
            <a:r>
              <a:rPr lang="en-US" altLang="zh-CN" sz="4000" b="1" dirty="0">
                <a:solidFill>
                  <a:srgbClr val="0432FF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Outline</a:t>
            </a:r>
          </a:p>
        </p:txBody>
      </p:sp>
      <p:sp>
        <p:nvSpPr>
          <p:cNvPr id="2050" name="内容占位符 2">
            <a:extLst>
              <a:ext uri="{FF2B5EF4-FFF2-40B4-BE49-F238E27FC236}">
                <a16:creationId xmlns:a16="http://schemas.microsoft.com/office/drawing/2014/main" id="{8ABEFD06-EB30-9645-A5C9-C3B0383A46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988" y="1230376"/>
            <a:ext cx="7821612" cy="531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>
              <a:spcBef>
                <a:spcPct val="20000"/>
              </a:spcBef>
            </a:pPr>
            <a:endParaRPr lang="en-US" altLang="zh-CN" sz="3000" b="1" dirty="0">
              <a:solidFill>
                <a:srgbClr val="000090"/>
              </a:solidFill>
              <a:ea typeface="宋体" panose="02010600030101010101" pitchFamily="2" charset="-122"/>
            </a:endParaRPr>
          </a:p>
          <a:p>
            <a:pPr marL="0" indent="0" eaLnBrk="1" hangingPunct="1">
              <a:spcBef>
                <a:spcPct val="20000"/>
              </a:spcBef>
            </a:pPr>
            <a:endParaRPr lang="en-US" altLang="zh-CN" sz="3000" dirty="0">
              <a:solidFill>
                <a:srgbClr val="008000"/>
              </a:solidFill>
              <a:ea typeface="宋体" panose="02010600030101010101" pitchFamily="2" charset="-122"/>
            </a:endParaRP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CN" sz="2600" dirty="0">
                <a:solidFill>
                  <a:srgbClr val="168926"/>
                </a:solidFill>
                <a:ea typeface="宋体" panose="02010600030101010101" pitchFamily="2" charset="-122"/>
              </a:rPr>
              <a:t>A linear Boltzmann transport model (LBT) for heavy vs. light parton energy loss in QGP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altLang="zh-CN" sz="2600" dirty="0">
              <a:ea typeface="宋体" panose="02010600030101010101" pitchFamily="2" charset="-122"/>
            </a:endParaRP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CN" sz="2600" dirty="0">
                <a:ea typeface="宋体" panose="02010600030101010101" pitchFamily="2" charset="-122"/>
              </a:rPr>
              <a:t>A multi-stage approach for heavy quark energy loss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altLang="zh-CN" sz="2600" dirty="0">
              <a:solidFill>
                <a:srgbClr val="168926"/>
              </a:solidFill>
              <a:ea typeface="宋体" panose="02010600030101010101" pitchFamily="2" charset="-122"/>
            </a:endParaRP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CN" sz="2600" dirty="0">
                <a:solidFill>
                  <a:srgbClr val="FF0000"/>
                </a:solidFill>
                <a:ea typeface="宋体" panose="02010600030101010101" pitchFamily="2" charset="-122"/>
              </a:rPr>
              <a:t>Open questions, e.g. extracting transport coefficients</a:t>
            </a:r>
            <a:endParaRPr lang="en-US" altLang="zh-CN" sz="2600" dirty="0">
              <a:solidFill>
                <a:srgbClr val="000090"/>
              </a:solidFill>
              <a:ea typeface="宋体" panose="02010600030101010101" pitchFamily="2" charset="-122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C80ACD-C987-4446-B1D0-610123397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6DE9-8806-1A46-89B9-6B63BBD32449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</p:cSld>
  <p:clrMapOvr>
    <a:masterClrMapping/>
  </p:clrMapOvr>
  <p:transition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1">
            <a:extLst>
              <a:ext uri="{FF2B5EF4-FFF2-40B4-BE49-F238E27FC236}">
                <a16:creationId xmlns:a16="http://schemas.microsoft.com/office/drawing/2014/main" id="{882D6184-E7A8-3E4C-B6F2-206339BE0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69850"/>
            <a:ext cx="8042275" cy="749235"/>
          </a:xfrm>
        </p:spPr>
        <p:txBody>
          <a:bodyPr/>
          <a:lstStyle/>
          <a:p>
            <a:r>
              <a:rPr lang="en-US" altLang="en-US" sz="3000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 I: A linear Boltzmann transport model</a:t>
            </a:r>
          </a:p>
        </p:txBody>
      </p:sp>
      <p:grpSp>
        <p:nvGrpSpPr>
          <p:cNvPr id="4098" name="Group 24">
            <a:extLst>
              <a:ext uri="{FF2B5EF4-FFF2-40B4-BE49-F238E27FC236}">
                <a16:creationId xmlns:a16="http://schemas.microsoft.com/office/drawing/2014/main" id="{3F68D7AD-E92A-DA44-AA90-CFBB7D0DEE07}"/>
              </a:ext>
            </a:extLst>
          </p:cNvPr>
          <p:cNvGrpSpPr>
            <a:grpSpLocks/>
          </p:cNvGrpSpPr>
          <p:nvPr/>
        </p:nvGrpSpPr>
        <p:grpSpPr bwMode="auto">
          <a:xfrm>
            <a:off x="668338" y="1371918"/>
            <a:ext cx="7327581" cy="2214544"/>
            <a:chOff x="667926" y="884301"/>
            <a:chExt cx="7327509" cy="2214484"/>
          </a:xfrm>
        </p:grpSpPr>
        <p:sp>
          <p:nvSpPr>
            <p:cNvPr id="4104" name="TextBox 9">
              <a:extLst>
                <a:ext uri="{FF2B5EF4-FFF2-40B4-BE49-F238E27FC236}">
                  <a16:creationId xmlns:a16="http://schemas.microsoft.com/office/drawing/2014/main" id="{E625AAAB-838A-CD4D-9435-E665D2F959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5667" y="2078335"/>
              <a:ext cx="3249768" cy="400099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2000" dirty="0">
                  <a:solidFill>
                    <a:srgbClr val="FF0000"/>
                  </a:solidFill>
                </a:rPr>
                <a:t>transition rate from </a:t>
              </a:r>
              <a:r>
                <a:rPr lang="en-US" altLang="en-US" sz="2000" i="1" dirty="0">
                  <a:solidFill>
                    <a:srgbClr val="FF0000"/>
                  </a:solidFill>
                </a:rPr>
                <a:t>p</a:t>
              </a:r>
              <a:r>
                <a:rPr lang="en-US" altLang="en-US" sz="2000" baseline="-25000" dirty="0">
                  <a:solidFill>
                    <a:srgbClr val="FF0000"/>
                  </a:solidFill>
                </a:rPr>
                <a:t>1</a:t>
              </a:r>
              <a:r>
                <a:rPr lang="en-US" altLang="en-US" sz="2000" dirty="0">
                  <a:solidFill>
                    <a:srgbClr val="FF0000"/>
                  </a:solidFill>
                </a:rPr>
                <a:t> to </a:t>
              </a:r>
              <a:r>
                <a:rPr lang="en-US" altLang="en-US" sz="2000" i="1" dirty="0">
                  <a:solidFill>
                    <a:srgbClr val="FF0000"/>
                  </a:solidFill>
                </a:rPr>
                <a:t>p</a:t>
              </a:r>
              <a:r>
                <a:rPr lang="en-US" altLang="en-US" sz="2000" baseline="-25000" dirty="0">
                  <a:solidFill>
                    <a:srgbClr val="FF0000"/>
                  </a:solidFill>
                </a:rPr>
                <a:t>1</a:t>
              </a:r>
              <a:r>
                <a:rPr lang="en-US" altLang="en-US" sz="2000" dirty="0">
                  <a:solidFill>
                    <a:srgbClr val="FF0000"/>
                  </a:solidFill>
                </a:rPr>
                <a:t>-</a:t>
              </a:r>
              <a:r>
                <a:rPr lang="en-US" altLang="en-US" sz="2000" i="1" dirty="0">
                  <a:solidFill>
                    <a:srgbClr val="FF0000"/>
                  </a:solidFill>
                </a:rPr>
                <a:t>k</a:t>
              </a:r>
            </a:p>
          </p:txBody>
        </p:sp>
        <p:sp>
          <p:nvSpPr>
            <p:cNvPr id="4105" name="TextBox 7">
              <a:extLst>
                <a:ext uri="{FF2B5EF4-FFF2-40B4-BE49-F238E27FC236}">
                  <a16:creationId xmlns:a16="http://schemas.microsoft.com/office/drawing/2014/main" id="{8F3C2842-284D-854A-A962-4A2807D220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7926" y="2045765"/>
              <a:ext cx="249975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dirty="0">
                  <a:solidFill>
                    <a:srgbClr val="008000"/>
                  </a:solidFill>
                </a:rPr>
                <a:t>The collision term:</a:t>
              </a:r>
            </a:p>
          </p:txBody>
        </p:sp>
        <p:sp>
          <p:nvSpPr>
            <p:cNvPr id="4106" name="TextBox 4">
              <a:extLst>
                <a:ext uri="{FF2B5EF4-FFF2-40B4-BE49-F238E27FC236}">
                  <a16:creationId xmlns:a16="http://schemas.microsoft.com/office/drawing/2014/main" id="{7D8DE487-D159-4143-8239-BEFC16BE9E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7926" y="884301"/>
              <a:ext cx="613641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dirty="0">
                  <a:solidFill>
                    <a:srgbClr val="000090"/>
                  </a:solidFill>
                </a:rPr>
                <a:t>Boltzmann equation for parton “1” distribution: </a:t>
              </a:r>
            </a:p>
          </p:txBody>
        </p:sp>
        <p:pic>
          <p:nvPicPr>
            <p:cNvPr id="4107" name="Picture 17" descr="latex-image-1.pdf">
              <a:extLst>
                <a:ext uri="{FF2B5EF4-FFF2-40B4-BE49-F238E27FC236}">
                  <a16:creationId xmlns:a16="http://schemas.microsoft.com/office/drawing/2014/main" id="{C7D64608-0D8C-BE4B-9276-79485B58E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4161" y="1479550"/>
              <a:ext cx="2828897" cy="258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8" name="Picture 18" descr="latex-image-1.pdf">
              <a:extLst>
                <a:ext uri="{FF2B5EF4-FFF2-40B4-BE49-F238E27FC236}">
                  <a16:creationId xmlns:a16="http://schemas.microsoft.com/office/drawing/2014/main" id="{A61E3DD3-06E8-B941-8420-72D1C2351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875" y="2540000"/>
              <a:ext cx="6104830" cy="558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5">
            <a:extLst>
              <a:ext uri="{FF2B5EF4-FFF2-40B4-BE49-F238E27FC236}">
                <a16:creationId xmlns:a16="http://schemas.microsoft.com/office/drawing/2014/main" id="{36E00080-B22B-5643-A3FE-0188EC8617F7}"/>
              </a:ext>
            </a:extLst>
          </p:cNvPr>
          <p:cNvGrpSpPr>
            <a:grpSpLocks/>
          </p:cNvGrpSpPr>
          <p:nvPr/>
        </p:nvGrpSpPr>
        <p:grpSpPr bwMode="auto">
          <a:xfrm>
            <a:off x="663575" y="3766750"/>
            <a:ext cx="7445365" cy="2896032"/>
            <a:chOff x="663575" y="3656437"/>
            <a:chExt cx="7445656" cy="2896624"/>
          </a:xfrm>
        </p:grpSpPr>
        <p:sp>
          <p:nvSpPr>
            <p:cNvPr id="4100" name="TextBox 19">
              <a:extLst>
                <a:ext uri="{FF2B5EF4-FFF2-40B4-BE49-F238E27FC236}">
                  <a16:creationId xmlns:a16="http://schemas.microsoft.com/office/drawing/2014/main" id="{FC2C79CF-AC79-C44E-8678-DBDE07468C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3575" y="3656437"/>
              <a:ext cx="4267616" cy="461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b="1" dirty="0">
                  <a:solidFill>
                    <a:srgbClr val="3366FF"/>
                  </a:solidFill>
                </a:rPr>
                <a:t>Elastic scattering (2-&gt;2 process) </a:t>
              </a:r>
            </a:p>
          </p:txBody>
        </p:sp>
        <p:pic>
          <p:nvPicPr>
            <p:cNvPr id="4101" name="Picture 20" descr="latex-image-1.pdf">
              <a:extLst>
                <a:ext uri="{FF2B5EF4-FFF2-40B4-BE49-F238E27FC236}">
                  <a16:creationId xmlns:a16="http://schemas.microsoft.com/office/drawing/2014/main" id="{2788B93F-A053-3B4C-8785-F8EB415F8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3443" y="4266474"/>
              <a:ext cx="3115432" cy="579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2" name="Picture 21" descr="latex-image-1.pdf">
              <a:extLst>
                <a:ext uri="{FF2B5EF4-FFF2-40B4-BE49-F238E27FC236}">
                  <a16:creationId xmlns:a16="http://schemas.microsoft.com/office/drawing/2014/main" id="{C91D38AB-A154-EF42-865D-566ECD665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3444" y="5013737"/>
              <a:ext cx="7215787" cy="10270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3" name="TextBox 22">
              <a:extLst>
                <a:ext uri="{FF2B5EF4-FFF2-40B4-BE49-F238E27FC236}">
                  <a16:creationId xmlns:a16="http://schemas.microsoft.com/office/drawing/2014/main" id="{57BC01A3-D2F8-744C-9CDB-0ED4D7714BAC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994885" y="6152869"/>
              <a:ext cx="3936744" cy="40019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2000" dirty="0">
                  <a:solidFill>
                    <a:srgbClr val="FF0000"/>
                  </a:solidFill>
                </a:rPr>
                <a:t>microscopic cross section of 12-&gt;34 </a:t>
              </a:r>
              <a:endParaRPr lang="en-US" altLang="en-US" sz="2000" i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4" name="内容占位符 2">
            <a:extLst>
              <a:ext uri="{FF2B5EF4-FFF2-40B4-BE49-F238E27FC236}">
                <a16:creationId xmlns:a16="http://schemas.microsoft.com/office/drawing/2014/main" id="{C18F8C38-6E9F-3242-AE35-3679ECB57D31}"/>
              </a:ext>
            </a:extLst>
          </p:cNvPr>
          <p:cNvSpPr txBox="1">
            <a:spLocks/>
          </p:cNvSpPr>
          <p:nvPr/>
        </p:nvSpPr>
        <p:spPr bwMode="auto">
          <a:xfrm>
            <a:off x="597313" y="867520"/>
            <a:ext cx="8090281" cy="435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-3429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zh-CN" sz="2000" dirty="0">
                <a:ea typeface="宋体" panose="02010600030101010101" pitchFamily="2" charset="-122"/>
                <a:sym typeface="Gill Sans" panose="020B0502020104020203" pitchFamily="34" charset="-79"/>
              </a:rPr>
              <a:t>( In collaboration with T. Luo, G.-Y. Qin and X.-N. Wang, PRC 94 and PLB 777 )</a:t>
            </a:r>
            <a:endParaRPr lang="en-US" altLang="zh-CN" sz="2000" i="1" dirty="0">
              <a:ea typeface="宋体" panose="02010600030101010101" pitchFamily="2" charset="-122"/>
              <a:sym typeface="Gill Sans" panose="020B0502020104020203" pitchFamily="34" charset="-79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9E54B8-F8EE-2647-B197-EE40FB5B4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6DE9-8806-1A46-89B9-6B63BBD32449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0" name="TextBox 22">
            <a:extLst>
              <a:ext uri="{FF2B5EF4-FFF2-40B4-BE49-F238E27FC236}">
                <a16:creationId xmlns:a16="http://schemas.microsoft.com/office/drawing/2014/main" id="{77267E1F-D154-8B41-B337-639128189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203" y="3328450"/>
            <a:ext cx="792786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zh-CN" sz="2000" dirty="0">
                <a:ea typeface="ヒラギノ角ゴ ProN W3" panose="020B0300000000000000" pitchFamily="34" charset="-128"/>
                <a:cs typeface="Calibri" panose="020F0502020204030204" pitchFamily="34" charset="0"/>
              </a:rPr>
              <a:t>[ Guo and Wang (2000), Majumder (2012); Zhang, Wang and Wang (2004) ]</a:t>
            </a:r>
          </a:p>
        </p:txBody>
      </p:sp>
      <p:grpSp>
        <p:nvGrpSpPr>
          <p:cNvPr id="6151" name="Group 37">
            <a:extLst>
              <a:ext uri="{FF2B5EF4-FFF2-40B4-BE49-F238E27FC236}">
                <a16:creationId xmlns:a16="http://schemas.microsoft.com/office/drawing/2014/main" id="{C34A53D3-2C9D-2E44-A736-630B5762F1B3}"/>
              </a:ext>
            </a:extLst>
          </p:cNvPr>
          <p:cNvGrpSpPr>
            <a:grpSpLocks/>
          </p:cNvGrpSpPr>
          <p:nvPr/>
        </p:nvGrpSpPr>
        <p:grpSpPr bwMode="auto">
          <a:xfrm>
            <a:off x="660908" y="3824524"/>
            <a:ext cx="6642545" cy="430887"/>
            <a:chOff x="685800" y="4408805"/>
            <a:chExt cx="6642036" cy="430610"/>
          </a:xfrm>
        </p:grpSpPr>
        <p:sp>
          <p:nvSpPr>
            <p:cNvPr id="6152" name="TextBox 29">
              <a:extLst>
                <a:ext uri="{FF2B5EF4-FFF2-40B4-BE49-F238E27FC236}">
                  <a16:creationId xmlns:a16="http://schemas.microsoft.com/office/drawing/2014/main" id="{C97FA5D0-67DE-F346-96C2-3FCDB905D3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1439" y="4408805"/>
              <a:ext cx="5126397" cy="430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2200" dirty="0">
                  <a:solidFill>
                    <a:srgbClr val="000090"/>
                  </a:solidFill>
                </a:rPr>
                <a:t>of quark/gluon due to 2-&gt;2 scatterings</a:t>
              </a:r>
            </a:p>
          </p:txBody>
        </p:sp>
        <p:pic>
          <p:nvPicPr>
            <p:cNvPr id="6153" name="Picture 36" descr="latex-image-1.pdf">
              <a:extLst>
                <a:ext uri="{FF2B5EF4-FFF2-40B4-BE49-F238E27FC236}">
                  <a16:creationId xmlns:a16="http://schemas.microsoft.com/office/drawing/2014/main" id="{96E9E842-FE44-4D4C-9F3B-461C12415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4472305"/>
              <a:ext cx="1370225" cy="338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id="{0AA06A57-4D34-3048-A43C-EBC5B3E69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69850"/>
            <a:ext cx="8042275" cy="749235"/>
          </a:xfrm>
        </p:spPr>
        <p:txBody>
          <a:bodyPr/>
          <a:lstStyle/>
          <a:p>
            <a:pPr eaLnBrk="1" hangingPunct="1"/>
            <a:r>
              <a:rPr lang="en-US" altLang="en-US" sz="2800" b="1" dirty="0">
                <a:solidFill>
                  <a:srgbClr val="33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Inelastic scattering (2-&gt;2+n process)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1B4D4ED-A8BA-9C4B-82C3-896DEC659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5167" y="4498848"/>
            <a:ext cx="4121876" cy="2200908"/>
          </a:xfrm>
          <a:prstGeom prst="rect">
            <a:avLst/>
          </a:prstGeom>
        </p:spPr>
      </p:pic>
      <p:sp>
        <p:nvSpPr>
          <p:cNvPr id="24" name="TextBox 6">
            <a:extLst>
              <a:ext uri="{FF2B5EF4-FFF2-40B4-BE49-F238E27FC236}">
                <a16:creationId xmlns:a16="http://schemas.microsoft.com/office/drawing/2014/main" id="{DE46A869-8CF7-E64B-93A1-19F31398B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746" y="881926"/>
            <a:ext cx="649329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Inelastic scattering rate (average gluon number per </a:t>
            </a:r>
            <a:r>
              <a:rPr lang="en-US" sz="2200" i="1" dirty="0" err="1">
                <a:solidFill>
                  <a:srgbClr val="FF0000"/>
                </a:solidFill>
              </a:rPr>
              <a:t>Δt</a:t>
            </a:r>
            <a:r>
              <a:rPr lang="en-US" sz="2200" dirty="0">
                <a:solidFill>
                  <a:srgbClr val="FF0000"/>
                </a:solidFill>
              </a:rPr>
              <a:t>):</a:t>
            </a:r>
          </a:p>
        </p:txBody>
      </p:sp>
      <p:pic>
        <p:nvPicPr>
          <p:cNvPr id="25" name="Picture 24" descr="latex-image-1.pdf">
            <a:extLst>
              <a:ext uri="{FF2B5EF4-FFF2-40B4-BE49-F238E27FC236}">
                <a16:creationId xmlns:a16="http://schemas.microsoft.com/office/drawing/2014/main" id="{D947D181-8C55-A64D-AC92-7995A0F44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5860" y="1387937"/>
            <a:ext cx="5322570" cy="600710"/>
          </a:xfrm>
          <a:prstGeom prst="rect">
            <a:avLst/>
          </a:prstGeom>
        </p:spPr>
      </p:pic>
      <p:sp>
        <p:nvSpPr>
          <p:cNvPr id="28" name="TextBox 24">
            <a:extLst>
              <a:ext uri="{FF2B5EF4-FFF2-40B4-BE49-F238E27FC236}">
                <a16:creationId xmlns:a16="http://schemas.microsoft.com/office/drawing/2014/main" id="{3424F175-6018-6342-9C53-A43E56EDF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746" y="2027678"/>
            <a:ext cx="400462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200" dirty="0">
                <a:solidFill>
                  <a:srgbClr val="000090"/>
                </a:solidFill>
              </a:rPr>
              <a:t>Medium-induced gluon spectrum</a:t>
            </a:r>
          </a:p>
        </p:txBody>
      </p:sp>
      <p:pic>
        <p:nvPicPr>
          <p:cNvPr id="29" name="Picture 25" descr="latex-image-1.pdf">
            <a:extLst>
              <a:ext uri="{FF2B5EF4-FFF2-40B4-BE49-F238E27FC236}">
                <a16:creationId xmlns:a16="http://schemas.microsoft.com/office/drawing/2014/main" id="{F4C0C11E-71ED-484A-9B7D-DC123B871F7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62292" y="2521290"/>
            <a:ext cx="6028055" cy="68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Frame 32">
            <a:extLst>
              <a:ext uri="{FF2B5EF4-FFF2-40B4-BE49-F238E27FC236}">
                <a16:creationId xmlns:a16="http://schemas.microsoft.com/office/drawing/2014/main" id="{743D95AE-1BE4-294E-983F-D370FE414DC9}"/>
              </a:ext>
            </a:extLst>
          </p:cNvPr>
          <p:cNvSpPr/>
          <p:nvPr/>
        </p:nvSpPr>
        <p:spPr>
          <a:xfrm>
            <a:off x="4133088" y="2691319"/>
            <a:ext cx="219936" cy="440239"/>
          </a:xfrm>
          <a:prstGeom prst="frame">
            <a:avLst/>
          </a:prstGeom>
          <a:solidFill>
            <a:srgbClr val="D40000"/>
          </a:solidFill>
          <a:ln>
            <a:solidFill>
              <a:srgbClr val="D4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3E3D0C-C348-1D45-BDEE-134DECEE2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6DE9-8806-1A46-89B9-6B63BBD32449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</p:cSld>
  <p:clrMapOvr>
    <a:masterClrMapping/>
  </p:clrMapOvr>
  <p:transition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9" name="Title 1"/>
          <p:cNvSpPr>
            <a:spLocks noGrp="1"/>
          </p:cNvSpPr>
          <p:nvPr>
            <p:ph type="title"/>
          </p:nvPr>
        </p:nvSpPr>
        <p:spPr>
          <a:xfrm>
            <a:off x="609600" y="255583"/>
            <a:ext cx="7891463" cy="1004698"/>
          </a:xfrm>
        </p:spPr>
        <p:txBody>
          <a:bodyPr>
            <a:normAutofit fontScale="90000"/>
          </a:bodyPr>
          <a:lstStyle/>
          <a:p>
            <a:pPr eaLnBrk="1" hangingPunct="1">
              <a:lnSpc>
                <a:spcPts val="3840"/>
              </a:lnSpc>
              <a:defRPr/>
            </a:pPr>
            <a:r>
              <a:rPr altLang="zh-CN" sz="3300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Framework </a:t>
            </a:r>
            <a:r>
              <a:rPr lang="en-US" altLang="zh-CN" sz="3300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altLang="zh-CN" sz="3300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verview </a:t>
            </a:r>
            <a:br>
              <a:rPr altLang="zh-CN" sz="3000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altLang="zh-CN" sz="2900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(Parton </a:t>
            </a:r>
            <a:r>
              <a:rPr lang="en-US" altLang="zh-CN" sz="2900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altLang="zh-CN" sz="2900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volution inside the QGP)</a:t>
            </a:r>
          </a:p>
        </p:txBody>
      </p:sp>
      <p:sp>
        <p:nvSpPr>
          <p:cNvPr id="26627" name="内容占位符 2"/>
          <p:cNvSpPr>
            <a:spLocks noGrp="1"/>
          </p:cNvSpPr>
          <p:nvPr>
            <p:ph idx="1"/>
          </p:nvPr>
        </p:nvSpPr>
        <p:spPr>
          <a:xfrm>
            <a:off x="386015" y="1425835"/>
            <a:ext cx="8543945" cy="2674583"/>
          </a:xfrm>
        </p:spPr>
        <p:txBody>
          <a:bodyPr/>
          <a:lstStyle/>
          <a:p>
            <a:pPr marL="274320" indent="-274320" eaLnBrk="1" hangingPunct="1">
              <a:lnSpc>
                <a:spcPct val="90000"/>
              </a:lnSpc>
              <a:spcBef>
                <a:spcPts val="500"/>
              </a:spcBef>
              <a:buClrTx/>
              <a:buSzPct val="100000"/>
              <a:buFont typeface="Arial" charset="0"/>
              <a:buChar char="•"/>
            </a:pPr>
            <a:r>
              <a:rPr altLang="zh-CN" sz="2200" b="0" dirty="0">
                <a:solidFill>
                  <a:srgbClr val="168926"/>
                </a:solidFill>
                <a:latin typeface="Calibri" pitchFamily="1" charset="0"/>
                <a:ea typeface="宋体" pitchFamily="1" charset="-122"/>
                <a:cs typeface="宋体" pitchFamily="1" charset="-122"/>
              </a:rPr>
              <a:t>Generation of QGP medium: </a:t>
            </a:r>
            <a:r>
              <a:rPr lang="en-US" altLang="zh-CN" sz="2200" b="0" dirty="0">
                <a:solidFill>
                  <a:srgbClr val="168926"/>
                </a:solidFill>
                <a:latin typeface="Calibri" pitchFamily="1" charset="0"/>
                <a:ea typeface="宋体" pitchFamily="1" charset="-122"/>
                <a:cs typeface="宋体" pitchFamily="1" charset="-122"/>
              </a:rPr>
              <a:t>hydrodynamic model</a:t>
            </a:r>
            <a:endParaRPr altLang="zh-CN" sz="2200" b="0" dirty="0">
              <a:solidFill>
                <a:srgbClr val="168926"/>
              </a:solidFill>
              <a:latin typeface="Calibri" pitchFamily="1" charset="0"/>
              <a:ea typeface="宋体" pitchFamily="1" charset="-122"/>
              <a:cs typeface="宋体" pitchFamily="1" charset="-122"/>
            </a:endParaRPr>
          </a:p>
          <a:p>
            <a:pPr marL="274320" indent="-274320" eaLnBrk="1" hangingPunct="1">
              <a:lnSpc>
                <a:spcPct val="90000"/>
              </a:lnSpc>
              <a:spcBef>
                <a:spcPts val="500"/>
              </a:spcBef>
              <a:buClrTx/>
              <a:buSzPct val="100000"/>
              <a:buFont typeface="Arial" charset="0"/>
              <a:buChar char="•"/>
            </a:pPr>
            <a:r>
              <a:rPr altLang="zh-CN" sz="2200" b="0" dirty="0">
                <a:solidFill>
                  <a:schemeClr val="tx1"/>
                </a:solidFill>
                <a:latin typeface="Calibri" pitchFamily="1" charset="0"/>
                <a:ea typeface="宋体" pitchFamily="1" charset="-122"/>
                <a:cs typeface="宋体" pitchFamily="1" charset="-122"/>
              </a:rPr>
              <a:t>Initialization of hard partons: MC-Glauber for position space and pQCD calculation for momentum space (PDF: CTEQ5+EPS09)</a:t>
            </a:r>
          </a:p>
          <a:p>
            <a:pPr marL="274320" indent="-274320" eaLnBrk="1" hangingPunct="1">
              <a:lnSpc>
                <a:spcPct val="90000"/>
              </a:lnSpc>
              <a:spcBef>
                <a:spcPts val="500"/>
              </a:spcBef>
              <a:buClrTx/>
              <a:buSzPct val="100000"/>
              <a:buFont typeface="Arial" charset="0"/>
              <a:buChar char="•"/>
            </a:pPr>
            <a:r>
              <a:rPr altLang="zh-CN" sz="2200" b="0" dirty="0">
                <a:solidFill>
                  <a:srgbClr val="FF0000"/>
                </a:solidFill>
                <a:latin typeface="Calibri" pitchFamily="1" charset="0"/>
                <a:ea typeface="宋体" pitchFamily="1" charset="-122"/>
                <a:cs typeface="宋体" pitchFamily="1" charset="-122"/>
              </a:rPr>
              <a:t>Simulation of parton evolution: the Boltzmann transport model in the local rest frame of the medium</a:t>
            </a:r>
          </a:p>
          <a:p>
            <a:pPr marL="274320" indent="-274320" eaLnBrk="1" hangingPunct="1">
              <a:lnSpc>
                <a:spcPct val="90000"/>
              </a:lnSpc>
              <a:spcBef>
                <a:spcPts val="500"/>
              </a:spcBef>
              <a:buClrTx/>
              <a:buSzPct val="100000"/>
              <a:buFont typeface="Arial" charset="0"/>
              <a:buChar char="•"/>
            </a:pPr>
            <a:r>
              <a:rPr altLang="zh-CN" sz="2200" b="0" dirty="0">
                <a:solidFill>
                  <a:srgbClr val="0432FF"/>
                </a:solidFill>
                <a:latin typeface="Calibri" pitchFamily="1" charset="0"/>
                <a:ea typeface="宋体" pitchFamily="1" charset="-122"/>
                <a:cs typeface="宋体" pitchFamily="1" charset="-122"/>
              </a:rPr>
              <a:t>Hadronization: fragmentation + recombination model</a:t>
            </a:r>
          </a:p>
        </p:txBody>
      </p:sp>
      <p:grpSp>
        <p:nvGrpSpPr>
          <p:cNvPr id="332" name="Group 6">
            <a:extLst>
              <a:ext uri="{FF2B5EF4-FFF2-40B4-BE49-F238E27FC236}">
                <a16:creationId xmlns:a16="http://schemas.microsoft.com/office/drawing/2014/main" id="{E61EF617-4C98-2F48-BB68-68E3231D8B9A}"/>
              </a:ext>
            </a:extLst>
          </p:cNvPr>
          <p:cNvGrpSpPr>
            <a:grpSpLocks/>
          </p:cNvGrpSpPr>
          <p:nvPr/>
        </p:nvGrpSpPr>
        <p:grpSpPr bwMode="auto">
          <a:xfrm>
            <a:off x="1716088" y="3761169"/>
            <a:ext cx="3962400" cy="2895600"/>
            <a:chOff x="795" y="1584"/>
            <a:chExt cx="1191" cy="826"/>
          </a:xfrm>
        </p:grpSpPr>
        <p:sp>
          <p:nvSpPr>
            <p:cNvPr id="333" name="Oval 7">
              <a:extLst>
                <a:ext uri="{FF2B5EF4-FFF2-40B4-BE49-F238E27FC236}">
                  <a16:creationId xmlns:a16="http://schemas.microsoft.com/office/drawing/2014/main" id="{352ABDE3-2872-F64B-B729-AB25EB32A26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1188" y="1578"/>
              <a:ext cx="425" cy="805"/>
            </a:xfrm>
            <a:prstGeom prst="ellipse">
              <a:avLst/>
            </a:prstGeom>
            <a:gradFill rotWithShape="0">
              <a:gsLst>
                <a:gs pos="0">
                  <a:srgbClr val="FF3300"/>
                </a:gs>
                <a:gs pos="100000">
                  <a:srgbClr val="FFFF00"/>
                </a:gs>
              </a:gsLst>
              <a:lin ang="5400000" scaled="1"/>
            </a:gradFill>
            <a:ln w="936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altLang="zh-CN" sz="1800">
                <a:ea typeface="宋体" pitchFamily="1" charset="-122"/>
                <a:cs typeface="宋体" pitchFamily="1" charset="-122"/>
              </a:endParaRPr>
            </a:p>
          </p:txBody>
        </p:sp>
        <p:grpSp>
          <p:nvGrpSpPr>
            <p:cNvPr id="334" name="Group 10">
              <a:extLst>
                <a:ext uri="{FF2B5EF4-FFF2-40B4-BE49-F238E27FC236}">
                  <a16:creationId xmlns:a16="http://schemas.microsoft.com/office/drawing/2014/main" id="{8FC41BF6-374D-3E47-877E-1799FB8912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91" y="2133"/>
              <a:ext cx="126" cy="118"/>
              <a:chOff x="1071" y="2400"/>
              <a:chExt cx="126" cy="118"/>
            </a:xfrm>
          </p:grpSpPr>
          <p:sp>
            <p:nvSpPr>
              <p:cNvPr id="379" name="Freeform 11">
                <a:extLst>
                  <a:ext uri="{FF2B5EF4-FFF2-40B4-BE49-F238E27FC236}">
                    <a16:creationId xmlns:a16="http://schemas.microsoft.com/office/drawing/2014/main" id="{4D551C26-AE30-6B49-B8B9-D7D239B8DE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1" y="2417"/>
                <a:ext cx="108" cy="101"/>
              </a:xfrm>
              <a:custGeom>
                <a:avLst/>
                <a:gdLst>
                  <a:gd name="T0" fmla="*/ 0 w 475"/>
                  <a:gd name="T1" fmla="*/ 0 h 446"/>
                  <a:gd name="T2" fmla="*/ 0 w 475"/>
                  <a:gd name="T3" fmla="*/ 0 h 446"/>
                  <a:gd name="T4" fmla="*/ 0 w 475"/>
                  <a:gd name="T5" fmla="*/ 0 h 446"/>
                  <a:gd name="T6" fmla="*/ 0 w 475"/>
                  <a:gd name="T7" fmla="*/ 0 h 446"/>
                  <a:gd name="T8" fmla="*/ 0 w 475"/>
                  <a:gd name="T9" fmla="*/ 0 h 446"/>
                  <a:gd name="T10" fmla="*/ 0 w 475"/>
                  <a:gd name="T11" fmla="*/ 0 h 446"/>
                  <a:gd name="T12" fmla="*/ 0 w 475"/>
                  <a:gd name="T13" fmla="*/ 0 h 446"/>
                  <a:gd name="T14" fmla="*/ 0 w 475"/>
                  <a:gd name="T15" fmla="*/ 0 h 44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75"/>
                  <a:gd name="T25" fmla="*/ 0 h 446"/>
                  <a:gd name="T26" fmla="*/ 475 w 475"/>
                  <a:gd name="T27" fmla="*/ 446 h 44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75" h="446">
                    <a:moveTo>
                      <a:pt x="474" y="91"/>
                    </a:moveTo>
                    <a:lnTo>
                      <a:pt x="169" y="371"/>
                    </a:lnTo>
                    <a:lnTo>
                      <a:pt x="211" y="418"/>
                    </a:lnTo>
                    <a:lnTo>
                      <a:pt x="0" y="445"/>
                    </a:lnTo>
                    <a:lnTo>
                      <a:pt x="42" y="238"/>
                    </a:lnTo>
                    <a:lnTo>
                      <a:pt x="84" y="282"/>
                    </a:lnTo>
                    <a:lnTo>
                      <a:pt x="391" y="0"/>
                    </a:lnTo>
                    <a:lnTo>
                      <a:pt x="474" y="91"/>
                    </a:lnTo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FFF00"/>
                  </a:gs>
                </a:gsLst>
                <a:lin ang="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0" name="Freeform 12">
                <a:extLst>
                  <a:ext uri="{FF2B5EF4-FFF2-40B4-BE49-F238E27FC236}">
                    <a16:creationId xmlns:a16="http://schemas.microsoft.com/office/drawing/2014/main" id="{92A88182-1159-804D-AFDA-DA26DE1B5A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4" y="2400"/>
                <a:ext cx="23" cy="24"/>
              </a:xfrm>
              <a:custGeom>
                <a:avLst/>
                <a:gdLst>
                  <a:gd name="T0" fmla="*/ 0 w 101"/>
                  <a:gd name="T1" fmla="*/ 0 h 106"/>
                  <a:gd name="T2" fmla="*/ 0 w 101"/>
                  <a:gd name="T3" fmla="*/ 0 h 106"/>
                  <a:gd name="T4" fmla="*/ 0 w 101"/>
                  <a:gd name="T5" fmla="*/ 0 h 106"/>
                  <a:gd name="T6" fmla="*/ 0 w 101"/>
                  <a:gd name="T7" fmla="*/ 0 h 106"/>
                  <a:gd name="T8" fmla="*/ 0 w 101"/>
                  <a:gd name="T9" fmla="*/ 0 h 1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1"/>
                  <a:gd name="T16" fmla="*/ 0 h 106"/>
                  <a:gd name="T17" fmla="*/ 101 w 101"/>
                  <a:gd name="T18" fmla="*/ 106 h 1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1" h="106">
                    <a:moveTo>
                      <a:pt x="100" y="92"/>
                    </a:moveTo>
                    <a:lnTo>
                      <a:pt x="83" y="105"/>
                    </a:lnTo>
                    <a:lnTo>
                      <a:pt x="0" y="15"/>
                    </a:lnTo>
                    <a:lnTo>
                      <a:pt x="14" y="0"/>
                    </a:lnTo>
                    <a:lnTo>
                      <a:pt x="100" y="92"/>
                    </a:lnTo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FFF00"/>
                  </a:gs>
                </a:gsLst>
                <a:lin ang="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1" name="Freeform 13">
                <a:extLst>
                  <a:ext uri="{FF2B5EF4-FFF2-40B4-BE49-F238E27FC236}">
                    <a16:creationId xmlns:a16="http://schemas.microsoft.com/office/drawing/2014/main" id="{214AE022-FD0B-AA43-9B3D-C76C2AA41C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3" y="2407"/>
                <a:ext cx="27" cy="28"/>
              </a:xfrm>
              <a:custGeom>
                <a:avLst/>
                <a:gdLst>
                  <a:gd name="T0" fmla="*/ 0 w 119"/>
                  <a:gd name="T1" fmla="*/ 0 h 124"/>
                  <a:gd name="T2" fmla="*/ 0 w 119"/>
                  <a:gd name="T3" fmla="*/ 0 h 124"/>
                  <a:gd name="T4" fmla="*/ 0 w 119"/>
                  <a:gd name="T5" fmla="*/ 0 h 124"/>
                  <a:gd name="T6" fmla="*/ 0 w 119"/>
                  <a:gd name="T7" fmla="*/ 0 h 124"/>
                  <a:gd name="T8" fmla="*/ 0 w 119"/>
                  <a:gd name="T9" fmla="*/ 0 h 1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9"/>
                  <a:gd name="T16" fmla="*/ 0 h 124"/>
                  <a:gd name="T17" fmla="*/ 119 w 119"/>
                  <a:gd name="T18" fmla="*/ 124 h 1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9" h="124">
                    <a:moveTo>
                      <a:pt x="118" y="91"/>
                    </a:moveTo>
                    <a:lnTo>
                      <a:pt x="85" y="123"/>
                    </a:lnTo>
                    <a:lnTo>
                      <a:pt x="0" y="31"/>
                    </a:lnTo>
                    <a:lnTo>
                      <a:pt x="31" y="0"/>
                    </a:lnTo>
                    <a:lnTo>
                      <a:pt x="118" y="91"/>
                    </a:lnTo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FFF00"/>
                  </a:gs>
                </a:gsLst>
                <a:lin ang="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35" name="Group 14">
              <a:extLst>
                <a:ext uri="{FF2B5EF4-FFF2-40B4-BE49-F238E27FC236}">
                  <a16:creationId xmlns:a16="http://schemas.microsoft.com/office/drawing/2014/main" id="{5884A586-8958-E44E-86F9-2C6A184DE8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58" y="2143"/>
              <a:ext cx="138" cy="107"/>
              <a:chOff x="1938" y="2410"/>
              <a:chExt cx="138" cy="107"/>
            </a:xfrm>
          </p:grpSpPr>
          <p:sp>
            <p:nvSpPr>
              <p:cNvPr id="376" name="Freeform 15">
                <a:extLst>
                  <a:ext uri="{FF2B5EF4-FFF2-40B4-BE49-F238E27FC236}">
                    <a16:creationId xmlns:a16="http://schemas.microsoft.com/office/drawing/2014/main" id="{9315B0D0-DB00-054F-9E71-564C271115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8" y="2424"/>
                <a:ext cx="118" cy="93"/>
              </a:xfrm>
              <a:custGeom>
                <a:avLst/>
                <a:gdLst>
                  <a:gd name="T0" fmla="*/ 0 w 522"/>
                  <a:gd name="T1" fmla="*/ 0 h 409"/>
                  <a:gd name="T2" fmla="*/ 0 w 522"/>
                  <a:gd name="T3" fmla="*/ 0 h 409"/>
                  <a:gd name="T4" fmla="*/ 0 w 522"/>
                  <a:gd name="T5" fmla="*/ 0 h 409"/>
                  <a:gd name="T6" fmla="*/ 0 w 522"/>
                  <a:gd name="T7" fmla="*/ 0 h 409"/>
                  <a:gd name="T8" fmla="*/ 0 w 522"/>
                  <a:gd name="T9" fmla="*/ 0 h 409"/>
                  <a:gd name="T10" fmla="*/ 0 w 522"/>
                  <a:gd name="T11" fmla="*/ 0 h 409"/>
                  <a:gd name="T12" fmla="*/ 0 w 522"/>
                  <a:gd name="T13" fmla="*/ 0 h 409"/>
                  <a:gd name="T14" fmla="*/ 0 w 522"/>
                  <a:gd name="T15" fmla="*/ 0 h 40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22"/>
                  <a:gd name="T25" fmla="*/ 0 h 409"/>
                  <a:gd name="T26" fmla="*/ 522 w 522"/>
                  <a:gd name="T27" fmla="*/ 409 h 40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22" h="409">
                    <a:moveTo>
                      <a:pt x="72" y="0"/>
                    </a:moveTo>
                    <a:lnTo>
                      <a:pt x="414" y="254"/>
                    </a:lnTo>
                    <a:lnTo>
                      <a:pt x="450" y="207"/>
                    </a:lnTo>
                    <a:lnTo>
                      <a:pt x="521" y="408"/>
                    </a:lnTo>
                    <a:lnTo>
                      <a:pt x="303" y="399"/>
                    </a:lnTo>
                    <a:lnTo>
                      <a:pt x="340" y="354"/>
                    </a:lnTo>
                    <a:lnTo>
                      <a:pt x="0" y="99"/>
                    </a:lnTo>
                    <a:lnTo>
                      <a:pt x="72" y="0"/>
                    </a:lnTo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FFF00"/>
                  </a:gs>
                </a:gsLst>
                <a:lin ang="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7" name="Freeform 16">
                <a:extLst>
                  <a:ext uri="{FF2B5EF4-FFF2-40B4-BE49-F238E27FC236}">
                    <a16:creationId xmlns:a16="http://schemas.microsoft.com/office/drawing/2014/main" id="{12CAAFD9-338F-FC46-99D3-165A70BEEB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8" y="2410"/>
                <a:ext cx="21" cy="25"/>
              </a:xfrm>
              <a:custGeom>
                <a:avLst/>
                <a:gdLst>
                  <a:gd name="T0" fmla="*/ 0 w 92"/>
                  <a:gd name="T1" fmla="*/ 0 h 109"/>
                  <a:gd name="T2" fmla="*/ 0 w 92"/>
                  <a:gd name="T3" fmla="*/ 0 h 109"/>
                  <a:gd name="T4" fmla="*/ 0 w 92"/>
                  <a:gd name="T5" fmla="*/ 0 h 109"/>
                  <a:gd name="T6" fmla="*/ 0 w 92"/>
                  <a:gd name="T7" fmla="*/ 0 h 109"/>
                  <a:gd name="T8" fmla="*/ 0 w 92"/>
                  <a:gd name="T9" fmla="*/ 0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"/>
                  <a:gd name="T16" fmla="*/ 0 h 109"/>
                  <a:gd name="T17" fmla="*/ 92 w 92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" h="109">
                    <a:moveTo>
                      <a:pt x="72" y="0"/>
                    </a:moveTo>
                    <a:lnTo>
                      <a:pt x="91" y="9"/>
                    </a:lnTo>
                    <a:lnTo>
                      <a:pt x="18" y="108"/>
                    </a:lnTo>
                    <a:lnTo>
                      <a:pt x="0" y="92"/>
                    </a:lnTo>
                    <a:lnTo>
                      <a:pt x="72" y="0"/>
                    </a:lnTo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FFF00"/>
                  </a:gs>
                </a:gsLst>
                <a:lin ang="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" name="Freeform 17">
                <a:extLst>
                  <a:ext uri="{FF2B5EF4-FFF2-40B4-BE49-F238E27FC236}">
                    <a16:creationId xmlns:a16="http://schemas.microsoft.com/office/drawing/2014/main" id="{B2A82587-903E-774F-A76C-1E39469025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5" y="2415"/>
                <a:ext cx="25" cy="29"/>
              </a:xfrm>
              <a:custGeom>
                <a:avLst/>
                <a:gdLst>
                  <a:gd name="T0" fmla="*/ 0 w 110"/>
                  <a:gd name="T1" fmla="*/ 0 h 126"/>
                  <a:gd name="T2" fmla="*/ 0 w 110"/>
                  <a:gd name="T3" fmla="*/ 0 h 126"/>
                  <a:gd name="T4" fmla="*/ 0 w 110"/>
                  <a:gd name="T5" fmla="*/ 0 h 126"/>
                  <a:gd name="T6" fmla="*/ 0 w 110"/>
                  <a:gd name="T7" fmla="*/ 0 h 126"/>
                  <a:gd name="T8" fmla="*/ 0 w 110"/>
                  <a:gd name="T9" fmla="*/ 0 h 1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0"/>
                  <a:gd name="T16" fmla="*/ 0 h 126"/>
                  <a:gd name="T17" fmla="*/ 110 w 110"/>
                  <a:gd name="T18" fmla="*/ 126 h 1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0" h="126">
                    <a:moveTo>
                      <a:pt x="73" y="0"/>
                    </a:moveTo>
                    <a:lnTo>
                      <a:pt x="109" y="27"/>
                    </a:lnTo>
                    <a:lnTo>
                      <a:pt x="36" y="125"/>
                    </a:lnTo>
                    <a:lnTo>
                      <a:pt x="0" y="98"/>
                    </a:lnTo>
                    <a:lnTo>
                      <a:pt x="73" y="0"/>
                    </a:lnTo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FFF00"/>
                  </a:gs>
                </a:gsLst>
                <a:lin ang="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36" name="Group 18">
              <a:extLst>
                <a:ext uri="{FF2B5EF4-FFF2-40B4-BE49-F238E27FC236}">
                  <a16:creationId xmlns:a16="http://schemas.microsoft.com/office/drawing/2014/main" id="{6E44540C-F053-CB4E-A66A-834C76A047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8" y="1714"/>
              <a:ext cx="126" cy="119"/>
              <a:chOff x="1118" y="1981"/>
              <a:chExt cx="126" cy="119"/>
            </a:xfrm>
          </p:grpSpPr>
          <p:sp>
            <p:nvSpPr>
              <p:cNvPr id="373" name="Freeform 19">
                <a:extLst>
                  <a:ext uri="{FF2B5EF4-FFF2-40B4-BE49-F238E27FC236}">
                    <a16:creationId xmlns:a16="http://schemas.microsoft.com/office/drawing/2014/main" id="{2C6A58F1-5EE7-6E46-ADE6-26ACB46362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8" y="1981"/>
                <a:ext cx="108" cy="101"/>
              </a:xfrm>
              <a:custGeom>
                <a:avLst/>
                <a:gdLst>
                  <a:gd name="T0" fmla="*/ 0 w 477"/>
                  <a:gd name="T1" fmla="*/ 0 h 445"/>
                  <a:gd name="T2" fmla="*/ 0 w 477"/>
                  <a:gd name="T3" fmla="*/ 0 h 445"/>
                  <a:gd name="T4" fmla="*/ 0 w 477"/>
                  <a:gd name="T5" fmla="*/ 0 h 445"/>
                  <a:gd name="T6" fmla="*/ 0 w 477"/>
                  <a:gd name="T7" fmla="*/ 0 h 445"/>
                  <a:gd name="T8" fmla="*/ 0 w 477"/>
                  <a:gd name="T9" fmla="*/ 0 h 445"/>
                  <a:gd name="T10" fmla="*/ 0 w 477"/>
                  <a:gd name="T11" fmla="*/ 0 h 445"/>
                  <a:gd name="T12" fmla="*/ 0 w 477"/>
                  <a:gd name="T13" fmla="*/ 0 h 445"/>
                  <a:gd name="T14" fmla="*/ 0 w 477"/>
                  <a:gd name="T15" fmla="*/ 0 h 4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77"/>
                  <a:gd name="T25" fmla="*/ 0 h 445"/>
                  <a:gd name="T26" fmla="*/ 477 w 477"/>
                  <a:gd name="T27" fmla="*/ 445 h 44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77" h="445">
                    <a:moveTo>
                      <a:pt x="388" y="444"/>
                    </a:moveTo>
                    <a:lnTo>
                      <a:pt x="88" y="163"/>
                    </a:lnTo>
                    <a:lnTo>
                      <a:pt x="44" y="208"/>
                    </a:lnTo>
                    <a:lnTo>
                      <a:pt x="0" y="0"/>
                    </a:lnTo>
                    <a:lnTo>
                      <a:pt x="213" y="28"/>
                    </a:lnTo>
                    <a:lnTo>
                      <a:pt x="176" y="70"/>
                    </a:lnTo>
                    <a:lnTo>
                      <a:pt x="476" y="354"/>
                    </a:lnTo>
                    <a:lnTo>
                      <a:pt x="388" y="444"/>
                    </a:lnTo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FFF00"/>
                  </a:gs>
                </a:gsLst>
                <a:lin ang="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4" name="Freeform 20">
                <a:extLst>
                  <a:ext uri="{FF2B5EF4-FFF2-40B4-BE49-F238E27FC236}">
                    <a16:creationId xmlns:a16="http://schemas.microsoft.com/office/drawing/2014/main" id="{4E8BFEAA-31EE-8A4D-83EA-AC3B4ED541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1" y="2076"/>
                <a:ext cx="23" cy="24"/>
              </a:xfrm>
              <a:custGeom>
                <a:avLst/>
                <a:gdLst>
                  <a:gd name="T0" fmla="*/ 0 w 103"/>
                  <a:gd name="T1" fmla="*/ 0 h 105"/>
                  <a:gd name="T2" fmla="*/ 0 w 103"/>
                  <a:gd name="T3" fmla="*/ 0 h 105"/>
                  <a:gd name="T4" fmla="*/ 0 w 103"/>
                  <a:gd name="T5" fmla="*/ 0 h 105"/>
                  <a:gd name="T6" fmla="*/ 0 w 103"/>
                  <a:gd name="T7" fmla="*/ 0 h 105"/>
                  <a:gd name="T8" fmla="*/ 0 w 103"/>
                  <a:gd name="T9" fmla="*/ 0 h 1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3"/>
                  <a:gd name="T16" fmla="*/ 0 h 105"/>
                  <a:gd name="T17" fmla="*/ 103 w 103"/>
                  <a:gd name="T18" fmla="*/ 105 h 1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3" h="105">
                    <a:moveTo>
                      <a:pt x="14" y="104"/>
                    </a:moveTo>
                    <a:lnTo>
                      <a:pt x="0" y="91"/>
                    </a:lnTo>
                    <a:lnTo>
                      <a:pt x="86" y="0"/>
                    </a:lnTo>
                    <a:lnTo>
                      <a:pt x="102" y="13"/>
                    </a:lnTo>
                    <a:lnTo>
                      <a:pt x="14" y="104"/>
                    </a:lnTo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FFF00"/>
                  </a:gs>
                </a:gsLst>
                <a:lin ang="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5" name="Freeform 21">
                <a:extLst>
                  <a:ext uri="{FF2B5EF4-FFF2-40B4-BE49-F238E27FC236}">
                    <a16:creationId xmlns:a16="http://schemas.microsoft.com/office/drawing/2014/main" id="{08B29644-1035-D146-99B0-202F9343C3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9" y="2065"/>
                <a:ext cx="27" cy="28"/>
              </a:xfrm>
              <a:custGeom>
                <a:avLst/>
                <a:gdLst>
                  <a:gd name="T0" fmla="*/ 0 w 121"/>
                  <a:gd name="T1" fmla="*/ 0 h 122"/>
                  <a:gd name="T2" fmla="*/ 0 w 121"/>
                  <a:gd name="T3" fmla="*/ 0 h 122"/>
                  <a:gd name="T4" fmla="*/ 0 w 121"/>
                  <a:gd name="T5" fmla="*/ 0 h 122"/>
                  <a:gd name="T6" fmla="*/ 0 w 121"/>
                  <a:gd name="T7" fmla="*/ 0 h 122"/>
                  <a:gd name="T8" fmla="*/ 0 w 121"/>
                  <a:gd name="T9" fmla="*/ 0 h 1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1"/>
                  <a:gd name="T16" fmla="*/ 0 h 122"/>
                  <a:gd name="T17" fmla="*/ 121 w 121"/>
                  <a:gd name="T18" fmla="*/ 122 h 1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1" h="122">
                    <a:moveTo>
                      <a:pt x="32" y="121"/>
                    </a:moveTo>
                    <a:lnTo>
                      <a:pt x="0" y="91"/>
                    </a:lnTo>
                    <a:lnTo>
                      <a:pt x="88" y="0"/>
                    </a:lnTo>
                    <a:lnTo>
                      <a:pt x="120" y="30"/>
                    </a:lnTo>
                    <a:lnTo>
                      <a:pt x="32" y="121"/>
                    </a:lnTo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FFF00"/>
                  </a:gs>
                </a:gsLst>
                <a:lin ang="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37" name="Group 22">
              <a:extLst>
                <a:ext uri="{FF2B5EF4-FFF2-40B4-BE49-F238E27FC236}">
                  <a16:creationId xmlns:a16="http://schemas.microsoft.com/office/drawing/2014/main" id="{D6E93E74-872B-6544-8250-649E8822E5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2" y="1614"/>
              <a:ext cx="75" cy="155"/>
              <a:chOff x="1312" y="1881"/>
              <a:chExt cx="75" cy="155"/>
            </a:xfrm>
          </p:grpSpPr>
          <p:sp>
            <p:nvSpPr>
              <p:cNvPr id="370" name="Freeform 23">
                <a:extLst>
                  <a:ext uri="{FF2B5EF4-FFF2-40B4-BE49-F238E27FC236}">
                    <a16:creationId xmlns:a16="http://schemas.microsoft.com/office/drawing/2014/main" id="{AD1B86E9-B232-3149-8FC6-7CBABC36F7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2" y="1881"/>
                <a:ext cx="68" cy="132"/>
              </a:xfrm>
              <a:custGeom>
                <a:avLst/>
                <a:gdLst>
                  <a:gd name="T0" fmla="*/ 0 w 302"/>
                  <a:gd name="T1" fmla="*/ 0 h 582"/>
                  <a:gd name="T2" fmla="*/ 0 w 302"/>
                  <a:gd name="T3" fmla="*/ 0 h 582"/>
                  <a:gd name="T4" fmla="*/ 0 w 302"/>
                  <a:gd name="T5" fmla="*/ 0 h 582"/>
                  <a:gd name="T6" fmla="*/ 0 w 302"/>
                  <a:gd name="T7" fmla="*/ 0 h 582"/>
                  <a:gd name="T8" fmla="*/ 0 w 302"/>
                  <a:gd name="T9" fmla="*/ 0 h 582"/>
                  <a:gd name="T10" fmla="*/ 0 w 302"/>
                  <a:gd name="T11" fmla="*/ 0 h 582"/>
                  <a:gd name="T12" fmla="*/ 0 w 302"/>
                  <a:gd name="T13" fmla="*/ 0 h 582"/>
                  <a:gd name="T14" fmla="*/ 0 w 302"/>
                  <a:gd name="T15" fmla="*/ 0 h 58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02"/>
                  <a:gd name="T25" fmla="*/ 0 h 582"/>
                  <a:gd name="T26" fmla="*/ 302 w 302"/>
                  <a:gd name="T27" fmla="*/ 582 h 58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02" h="582">
                    <a:moveTo>
                      <a:pt x="183" y="581"/>
                    </a:moveTo>
                    <a:lnTo>
                      <a:pt x="57" y="186"/>
                    </a:lnTo>
                    <a:lnTo>
                      <a:pt x="0" y="204"/>
                    </a:lnTo>
                    <a:lnTo>
                      <a:pt x="65" y="0"/>
                    </a:lnTo>
                    <a:lnTo>
                      <a:pt x="236" y="130"/>
                    </a:lnTo>
                    <a:lnTo>
                      <a:pt x="174" y="148"/>
                    </a:lnTo>
                    <a:lnTo>
                      <a:pt x="301" y="541"/>
                    </a:lnTo>
                    <a:lnTo>
                      <a:pt x="183" y="581"/>
                    </a:lnTo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FFF00"/>
                  </a:gs>
                </a:gsLst>
                <a:lin ang="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1" name="Freeform 24">
                <a:extLst>
                  <a:ext uri="{FF2B5EF4-FFF2-40B4-BE49-F238E27FC236}">
                    <a16:creationId xmlns:a16="http://schemas.microsoft.com/office/drawing/2014/main" id="{F7DA7DE5-1123-2349-869E-926A08C498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0" y="2023"/>
                <a:ext cx="27" cy="13"/>
              </a:xfrm>
              <a:custGeom>
                <a:avLst/>
                <a:gdLst>
                  <a:gd name="T0" fmla="*/ 0 w 118"/>
                  <a:gd name="T1" fmla="*/ 0 h 59"/>
                  <a:gd name="T2" fmla="*/ 0 w 118"/>
                  <a:gd name="T3" fmla="*/ 0 h 59"/>
                  <a:gd name="T4" fmla="*/ 0 w 118"/>
                  <a:gd name="T5" fmla="*/ 0 h 59"/>
                  <a:gd name="T6" fmla="*/ 0 w 118"/>
                  <a:gd name="T7" fmla="*/ 0 h 59"/>
                  <a:gd name="T8" fmla="*/ 0 w 118"/>
                  <a:gd name="T9" fmla="*/ 0 h 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8"/>
                  <a:gd name="T16" fmla="*/ 0 h 59"/>
                  <a:gd name="T17" fmla="*/ 118 w 118"/>
                  <a:gd name="T18" fmla="*/ 59 h 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8" h="59">
                    <a:moveTo>
                      <a:pt x="0" y="58"/>
                    </a:moveTo>
                    <a:lnTo>
                      <a:pt x="0" y="31"/>
                    </a:lnTo>
                    <a:lnTo>
                      <a:pt x="115" y="0"/>
                    </a:lnTo>
                    <a:lnTo>
                      <a:pt x="117" y="20"/>
                    </a:lnTo>
                    <a:lnTo>
                      <a:pt x="0" y="58"/>
                    </a:lnTo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FFF00"/>
                  </a:gs>
                </a:gsLst>
                <a:lin ang="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2" name="Freeform 25">
                <a:extLst>
                  <a:ext uri="{FF2B5EF4-FFF2-40B4-BE49-F238E27FC236}">
                    <a16:creationId xmlns:a16="http://schemas.microsoft.com/office/drawing/2014/main" id="{BDC654FD-C697-DD42-9915-30F5ED1E0B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5" y="2009"/>
                <a:ext cx="30" cy="18"/>
              </a:xfrm>
              <a:custGeom>
                <a:avLst/>
                <a:gdLst>
                  <a:gd name="T0" fmla="*/ 0 w 133"/>
                  <a:gd name="T1" fmla="*/ 0 h 79"/>
                  <a:gd name="T2" fmla="*/ 0 w 133"/>
                  <a:gd name="T3" fmla="*/ 0 h 79"/>
                  <a:gd name="T4" fmla="*/ 0 w 133"/>
                  <a:gd name="T5" fmla="*/ 0 h 79"/>
                  <a:gd name="T6" fmla="*/ 0 w 133"/>
                  <a:gd name="T7" fmla="*/ 0 h 79"/>
                  <a:gd name="T8" fmla="*/ 0 w 133"/>
                  <a:gd name="T9" fmla="*/ 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3"/>
                  <a:gd name="T16" fmla="*/ 0 h 79"/>
                  <a:gd name="T17" fmla="*/ 133 w 133"/>
                  <a:gd name="T18" fmla="*/ 79 h 7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3" h="79">
                    <a:moveTo>
                      <a:pt x="16" y="78"/>
                    </a:moveTo>
                    <a:lnTo>
                      <a:pt x="0" y="38"/>
                    </a:lnTo>
                    <a:lnTo>
                      <a:pt x="119" y="0"/>
                    </a:lnTo>
                    <a:lnTo>
                      <a:pt x="132" y="42"/>
                    </a:lnTo>
                    <a:lnTo>
                      <a:pt x="16" y="78"/>
                    </a:lnTo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FFF00"/>
                  </a:gs>
                </a:gsLst>
                <a:lin ang="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38" name="Group 26">
              <a:extLst>
                <a:ext uri="{FF2B5EF4-FFF2-40B4-BE49-F238E27FC236}">
                  <a16:creationId xmlns:a16="http://schemas.microsoft.com/office/drawing/2014/main" id="{100D1E51-3944-3144-814E-2D84CD0F03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49" y="1741"/>
              <a:ext cx="123" cy="121"/>
              <a:chOff x="1929" y="2008"/>
              <a:chExt cx="123" cy="121"/>
            </a:xfrm>
          </p:grpSpPr>
          <p:sp>
            <p:nvSpPr>
              <p:cNvPr id="367" name="Freeform 27">
                <a:extLst>
                  <a:ext uri="{FF2B5EF4-FFF2-40B4-BE49-F238E27FC236}">
                    <a16:creationId xmlns:a16="http://schemas.microsoft.com/office/drawing/2014/main" id="{36D1D178-E3DF-FA47-822A-D34D9C155B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7" y="2008"/>
                <a:ext cx="105" cy="104"/>
              </a:xfrm>
              <a:custGeom>
                <a:avLst/>
                <a:gdLst>
                  <a:gd name="T0" fmla="*/ 0 w 464"/>
                  <a:gd name="T1" fmla="*/ 0 h 457"/>
                  <a:gd name="T2" fmla="*/ 0 w 464"/>
                  <a:gd name="T3" fmla="*/ 0 h 457"/>
                  <a:gd name="T4" fmla="*/ 0 w 464"/>
                  <a:gd name="T5" fmla="*/ 0 h 457"/>
                  <a:gd name="T6" fmla="*/ 0 w 464"/>
                  <a:gd name="T7" fmla="*/ 0 h 457"/>
                  <a:gd name="T8" fmla="*/ 0 w 464"/>
                  <a:gd name="T9" fmla="*/ 0 h 457"/>
                  <a:gd name="T10" fmla="*/ 0 w 464"/>
                  <a:gd name="T11" fmla="*/ 0 h 457"/>
                  <a:gd name="T12" fmla="*/ 0 w 464"/>
                  <a:gd name="T13" fmla="*/ 0 h 457"/>
                  <a:gd name="T14" fmla="*/ 0 w 464"/>
                  <a:gd name="T15" fmla="*/ 0 h 45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64"/>
                  <a:gd name="T25" fmla="*/ 0 h 457"/>
                  <a:gd name="T26" fmla="*/ 464 w 464"/>
                  <a:gd name="T27" fmla="*/ 457 h 45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64" h="457">
                    <a:moveTo>
                      <a:pt x="0" y="369"/>
                    </a:moveTo>
                    <a:lnTo>
                      <a:pt x="294" y="79"/>
                    </a:lnTo>
                    <a:lnTo>
                      <a:pt x="249" y="32"/>
                    </a:lnTo>
                    <a:lnTo>
                      <a:pt x="463" y="0"/>
                    </a:lnTo>
                    <a:lnTo>
                      <a:pt x="426" y="213"/>
                    </a:lnTo>
                    <a:lnTo>
                      <a:pt x="384" y="166"/>
                    </a:lnTo>
                    <a:lnTo>
                      <a:pt x="90" y="456"/>
                    </a:lnTo>
                    <a:lnTo>
                      <a:pt x="0" y="369"/>
                    </a:lnTo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FFF00"/>
                  </a:gs>
                </a:gsLst>
                <a:lin ang="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8" name="Freeform 28">
                <a:extLst>
                  <a:ext uri="{FF2B5EF4-FFF2-40B4-BE49-F238E27FC236}">
                    <a16:creationId xmlns:a16="http://schemas.microsoft.com/office/drawing/2014/main" id="{9E3C4876-6AF9-EB49-BFAB-B8CACF24CD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9" y="2105"/>
                <a:ext cx="23" cy="24"/>
              </a:xfrm>
              <a:custGeom>
                <a:avLst/>
                <a:gdLst>
                  <a:gd name="T0" fmla="*/ 0 w 103"/>
                  <a:gd name="T1" fmla="*/ 0 h 104"/>
                  <a:gd name="T2" fmla="*/ 0 w 103"/>
                  <a:gd name="T3" fmla="*/ 0 h 104"/>
                  <a:gd name="T4" fmla="*/ 0 w 103"/>
                  <a:gd name="T5" fmla="*/ 0 h 104"/>
                  <a:gd name="T6" fmla="*/ 0 w 103"/>
                  <a:gd name="T7" fmla="*/ 0 h 104"/>
                  <a:gd name="T8" fmla="*/ 0 w 103"/>
                  <a:gd name="T9" fmla="*/ 0 h 1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3"/>
                  <a:gd name="T16" fmla="*/ 0 h 104"/>
                  <a:gd name="T17" fmla="*/ 103 w 103"/>
                  <a:gd name="T18" fmla="*/ 104 h 10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3" h="104">
                    <a:moveTo>
                      <a:pt x="0" y="14"/>
                    </a:moveTo>
                    <a:lnTo>
                      <a:pt x="17" y="0"/>
                    </a:lnTo>
                    <a:lnTo>
                      <a:pt x="102" y="89"/>
                    </a:lnTo>
                    <a:lnTo>
                      <a:pt x="87" y="103"/>
                    </a:lnTo>
                    <a:lnTo>
                      <a:pt x="0" y="14"/>
                    </a:lnTo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FFF00"/>
                  </a:gs>
                </a:gsLst>
                <a:lin ang="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9" name="Freeform 29">
                <a:extLst>
                  <a:ext uri="{FF2B5EF4-FFF2-40B4-BE49-F238E27FC236}">
                    <a16:creationId xmlns:a16="http://schemas.microsoft.com/office/drawing/2014/main" id="{994C85AF-7E03-9047-822E-49F80C00A3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6" y="2094"/>
                <a:ext cx="28" cy="28"/>
              </a:xfrm>
              <a:custGeom>
                <a:avLst/>
                <a:gdLst>
                  <a:gd name="T0" fmla="*/ 0 w 123"/>
                  <a:gd name="T1" fmla="*/ 0 h 123"/>
                  <a:gd name="T2" fmla="*/ 0 w 123"/>
                  <a:gd name="T3" fmla="*/ 0 h 123"/>
                  <a:gd name="T4" fmla="*/ 0 w 123"/>
                  <a:gd name="T5" fmla="*/ 0 h 123"/>
                  <a:gd name="T6" fmla="*/ 0 w 123"/>
                  <a:gd name="T7" fmla="*/ 0 h 123"/>
                  <a:gd name="T8" fmla="*/ 0 w 123"/>
                  <a:gd name="T9" fmla="*/ 0 h 1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"/>
                  <a:gd name="T16" fmla="*/ 0 h 123"/>
                  <a:gd name="T17" fmla="*/ 123 w 123"/>
                  <a:gd name="T18" fmla="*/ 123 h 1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" h="123">
                    <a:moveTo>
                      <a:pt x="0" y="33"/>
                    </a:moveTo>
                    <a:lnTo>
                      <a:pt x="35" y="0"/>
                    </a:lnTo>
                    <a:lnTo>
                      <a:pt x="122" y="91"/>
                    </a:lnTo>
                    <a:lnTo>
                      <a:pt x="92" y="122"/>
                    </a:lnTo>
                    <a:lnTo>
                      <a:pt x="0" y="33"/>
                    </a:lnTo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FFF00"/>
                  </a:gs>
                </a:gsLst>
                <a:lin ang="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39" name="Group 30">
              <a:extLst>
                <a:ext uri="{FF2B5EF4-FFF2-40B4-BE49-F238E27FC236}">
                  <a16:creationId xmlns:a16="http://schemas.microsoft.com/office/drawing/2014/main" id="{6F7CCCAA-4FFF-F744-B8AD-41C8D88699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68" y="2249"/>
              <a:ext cx="57" cy="161"/>
              <a:chOff x="1548" y="2516"/>
              <a:chExt cx="57" cy="161"/>
            </a:xfrm>
          </p:grpSpPr>
          <p:sp>
            <p:nvSpPr>
              <p:cNvPr id="364" name="Freeform 31">
                <a:extLst>
                  <a:ext uri="{FF2B5EF4-FFF2-40B4-BE49-F238E27FC236}">
                    <a16:creationId xmlns:a16="http://schemas.microsoft.com/office/drawing/2014/main" id="{3217ACE1-E2A3-3240-B409-30BC21BF18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8" y="2538"/>
                <a:ext cx="57" cy="139"/>
              </a:xfrm>
              <a:custGeom>
                <a:avLst/>
                <a:gdLst>
                  <a:gd name="T0" fmla="*/ 0 w 253"/>
                  <a:gd name="T1" fmla="*/ 0 h 612"/>
                  <a:gd name="T2" fmla="*/ 0 w 253"/>
                  <a:gd name="T3" fmla="*/ 0 h 612"/>
                  <a:gd name="T4" fmla="*/ 0 w 253"/>
                  <a:gd name="T5" fmla="*/ 0 h 612"/>
                  <a:gd name="T6" fmla="*/ 0 w 253"/>
                  <a:gd name="T7" fmla="*/ 0 h 612"/>
                  <a:gd name="T8" fmla="*/ 0 w 253"/>
                  <a:gd name="T9" fmla="*/ 0 h 612"/>
                  <a:gd name="T10" fmla="*/ 0 w 253"/>
                  <a:gd name="T11" fmla="*/ 0 h 612"/>
                  <a:gd name="T12" fmla="*/ 0 w 253"/>
                  <a:gd name="T13" fmla="*/ 0 h 612"/>
                  <a:gd name="T14" fmla="*/ 0 w 253"/>
                  <a:gd name="T15" fmla="*/ 0 h 6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53"/>
                  <a:gd name="T25" fmla="*/ 0 h 612"/>
                  <a:gd name="T26" fmla="*/ 253 w 253"/>
                  <a:gd name="T27" fmla="*/ 612 h 61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53" h="612">
                    <a:moveTo>
                      <a:pt x="196" y="16"/>
                    </a:moveTo>
                    <a:lnTo>
                      <a:pt x="189" y="426"/>
                    </a:lnTo>
                    <a:lnTo>
                      <a:pt x="252" y="415"/>
                    </a:lnTo>
                    <a:lnTo>
                      <a:pt x="128" y="611"/>
                    </a:lnTo>
                    <a:lnTo>
                      <a:pt x="0" y="428"/>
                    </a:lnTo>
                    <a:lnTo>
                      <a:pt x="63" y="417"/>
                    </a:lnTo>
                    <a:lnTo>
                      <a:pt x="73" y="0"/>
                    </a:lnTo>
                    <a:lnTo>
                      <a:pt x="196" y="16"/>
                    </a:lnTo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FFF00"/>
                  </a:gs>
                </a:gsLst>
                <a:lin ang="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5" name="Freeform 32">
                <a:extLst>
                  <a:ext uri="{FF2B5EF4-FFF2-40B4-BE49-F238E27FC236}">
                    <a16:creationId xmlns:a16="http://schemas.microsoft.com/office/drawing/2014/main" id="{EC2978B4-58E3-874A-A640-68EBDC5ADD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1" y="2516"/>
                <a:ext cx="31" cy="5"/>
              </a:xfrm>
              <a:custGeom>
                <a:avLst/>
                <a:gdLst>
                  <a:gd name="T0" fmla="*/ 0 w 137"/>
                  <a:gd name="T1" fmla="*/ 0 h 22"/>
                  <a:gd name="T2" fmla="*/ 0 w 137"/>
                  <a:gd name="T3" fmla="*/ 0 h 22"/>
                  <a:gd name="T4" fmla="*/ 0 w 137"/>
                  <a:gd name="T5" fmla="*/ 0 h 22"/>
                  <a:gd name="T6" fmla="*/ 0 w 137"/>
                  <a:gd name="T7" fmla="*/ 0 h 22"/>
                  <a:gd name="T8" fmla="*/ 0 w 137"/>
                  <a:gd name="T9" fmla="*/ 0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7"/>
                  <a:gd name="T16" fmla="*/ 0 h 22"/>
                  <a:gd name="T17" fmla="*/ 137 w 137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7" h="22">
                    <a:moveTo>
                      <a:pt x="136" y="0"/>
                    </a:moveTo>
                    <a:lnTo>
                      <a:pt x="125" y="19"/>
                    </a:lnTo>
                    <a:lnTo>
                      <a:pt x="0" y="21"/>
                    </a:lnTo>
                    <a:lnTo>
                      <a:pt x="10" y="0"/>
                    </a:lnTo>
                    <a:lnTo>
                      <a:pt x="136" y="0"/>
                    </a:lnTo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FFF00"/>
                  </a:gs>
                </a:gsLst>
                <a:lin ang="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6" name="Freeform 33">
                <a:extLst>
                  <a:ext uri="{FF2B5EF4-FFF2-40B4-BE49-F238E27FC236}">
                    <a16:creationId xmlns:a16="http://schemas.microsoft.com/office/drawing/2014/main" id="{8D09B760-A01B-2D44-B59F-26D10AFDD6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1" y="2525"/>
                <a:ext cx="29" cy="10"/>
              </a:xfrm>
              <a:custGeom>
                <a:avLst/>
                <a:gdLst>
                  <a:gd name="T0" fmla="*/ 0 w 127"/>
                  <a:gd name="T1" fmla="*/ 0 h 45"/>
                  <a:gd name="T2" fmla="*/ 0 w 127"/>
                  <a:gd name="T3" fmla="*/ 0 h 45"/>
                  <a:gd name="T4" fmla="*/ 0 w 127"/>
                  <a:gd name="T5" fmla="*/ 0 h 45"/>
                  <a:gd name="T6" fmla="*/ 0 w 127"/>
                  <a:gd name="T7" fmla="*/ 0 h 45"/>
                  <a:gd name="T8" fmla="*/ 0 w 127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7"/>
                  <a:gd name="T16" fmla="*/ 0 h 45"/>
                  <a:gd name="T17" fmla="*/ 127 w 127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7" h="45">
                    <a:moveTo>
                      <a:pt x="126" y="9"/>
                    </a:moveTo>
                    <a:lnTo>
                      <a:pt x="126" y="42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126" y="9"/>
                    </a:lnTo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FFF00"/>
                  </a:gs>
                </a:gsLst>
                <a:lin ang="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40" name="Group 34">
              <a:extLst>
                <a:ext uri="{FF2B5EF4-FFF2-40B4-BE49-F238E27FC236}">
                  <a16:creationId xmlns:a16="http://schemas.microsoft.com/office/drawing/2014/main" id="{E66128E4-4FE2-FA4D-B301-689AEF3E5A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24" y="1966"/>
              <a:ext cx="162" cy="55"/>
              <a:chOff x="2004" y="2233"/>
              <a:chExt cx="162" cy="55"/>
            </a:xfrm>
          </p:grpSpPr>
          <p:sp>
            <p:nvSpPr>
              <p:cNvPr id="361" name="Freeform 35">
                <a:extLst>
                  <a:ext uri="{FF2B5EF4-FFF2-40B4-BE49-F238E27FC236}">
                    <a16:creationId xmlns:a16="http://schemas.microsoft.com/office/drawing/2014/main" id="{13577E42-2D39-D749-B0D7-B0D9C377BB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6" y="2233"/>
                <a:ext cx="140" cy="55"/>
              </a:xfrm>
              <a:custGeom>
                <a:avLst/>
                <a:gdLst>
                  <a:gd name="T0" fmla="*/ 0 w 616"/>
                  <a:gd name="T1" fmla="*/ 0 h 243"/>
                  <a:gd name="T2" fmla="*/ 0 w 616"/>
                  <a:gd name="T3" fmla="*/ 0 h 243"/>
                  <a:gd name="T4" fmla="*/ 0 w 616"/>
                  <a:gd name="T5" fmla="*/ 0 h 243"/>
                  <a:gd name="T6" fmla="*/ 0 w 616"/>
                  <a:gd name="T7" fmla="*/ 0 h 243"/>
                  <a:gd name="T8" fmla="*/ 0 w 616"/>
                  <a:gd name="T9" fmla="*/ 0 h 243"/>
                  <a:gd name="T10" fmla="*/ 0 w 616"/>
                  <a:gd name="T11" fmla="*/ 0 h 243"/>
                  <a:gd name="T12" fmla="*/ 0 w 616"/>
                  <a:gd name="T13" fmla="*/ 0 h 243"/>
                  <a:gd name="T14" fmla="*/ 0 w 616"/>
                  <a:gd name="T15" fmla="*/ 0 h 2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16"/>
                  <a:gd name="T25" fmla="*/ 0 h 243"/>
                  <a:gd name="T26" fmla="*/ 616 w 616"/>
                  <a:gd name="T27" fmla="*/ 243 h 2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16" h="243">
                    <a:moveTo>
                      <a:pt x="11" y="57"/>
                    </a:moveTo>
                    <a:lnTo>
                      <a:pt x="436" y="60"/>
                    </a:lnTo>
                    <a:lnTo>
                      <a:pt x="437" y="0"/>
                    </a:lnTo>
                    <a:lnTo>
                      <a:pt x="615" y="120"/>
                    </a:lnTo>
                    <a:lnTo>
                      <a:pt x="435" y="242"/>
                    </a:lnTo>
                    <a:lnTo>
                      <a:pt x="425" y="182"/>
                    </a:lnTo>
                    <a:lnTo>
                      <a:pt x="0" y="179"/>
                    </a:lnTo>
                    <a:lnTo>
                      <a:pt x="11" y="57"/>
                    </a:lnTo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FFF00"/>
                  </a:gs>
                </a:gsLst>
                <a:lin ang="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2" name="Freeform 36">
                <a:extLst>
                  <a:ext uri="{FF2B5EF4-FFF2-40B4-BE49-F238E27FC236}">
                    <a16:creationId xmlns:a16="http://schemas.microsoft.com/office/drawing/2014/main" id="{B1DBAFA7-3DF6-1A4D-91AA-676535DC60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4" y="2245"/>
                <a:ext cx="8" cy="29"/>
              </a:xfrm>
              <a:custGeom>
                <a:avLst/>
                <a:gdLst>
                  <a:gd name="T0" fmla="*/ 0 w 34"/>
                  <a:gd name="T1" fmla="*/ 0 h 126"/>
                  <a:gd name="T2" fmla="*/ 0 w 34"/>
                  <a:gd name="T3" fmla="*/ 0 h 126"/>
                  <a:gd name="T4" fmla="*/ 0 w 34"/>
                  <a:gd name="T5" fmla="*/ 0 h 126"/>
                  <a:gd name="T6" fmla="*/ 0 w 34"/>
                  <a:gd name="T7" fmla="*/ 0 h 126"/>
                  <a:gd name="T8" fmla="*/ 0 w 34"/>
                  <a:gd name="T9" fmla="*/ 0 h 1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"/>
                  <a:gd name="T16" fmla="*/ 0 h 126"/>
                  <a:gd name="T17" fmla="*/ 34 w 34"/>
                  <a:gd name="T18" fmla="*/ 126 h 1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" h="126">
                    <a:moveTo>
                      <a:pt x="11" y="0"/>
                    </a:moveTo>
                    <a:lnTo>
                      <a:pt x="33" y="1"/>
                    </a:lnTo>
                    <a:lnTo>
                      <a:pt x="22" y="123"/>
                    </a:lnTo>
                    <a:lnTo>
                      <a:pt x="0" y="125"/>
                    </a:lnTo>
                    <a:lnTo>
                      <a:pt x="11" y="0"/>
                    </a:lnTo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FFF00"/>
                  </a:gs>
                </a:gsLst>
                <a:lin ang="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3" name="Freeform 37">
                <a:extLst>
                  <a:ext uri="{FF2B5EF4-FFF2-40B4-BE49-F238E27FC236}">
                    <a16:creationId xmlns:a16="http://schemas.microsoft.com/office/drawing/2014/main" id="{D505DA47-A530-6649-B0DB-11FEA472AD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4" y="2246"/>
                <a:ext cx="11" cy="32"/>
              </a:xfrm>
              <a:custGeom>
                <a:avLst/>
                <a:gdLst>
                  <a:gd name="T0" fmla="*/ 0 w 50"/>
                  <a:gd name="T1" fmla="*/ 0 h 142"/>
                  <a:gd name="T2" fmla="*/ 0 w 50"/>
                  <a:gd name="T3" fmla="*/ 0 h 142"/>
                  <a:gd name="T4" fmla="*/ 0 w 50"/>
                  <a:gd name="T5" fmla="*/ 0 h 142"/>
                  <a:gd name="T6" fmla="*/ 0 w 50"/>
                  <a:gd name="T7" fmla="*/ 0 h 142"/>
                  <a:gd name="T8" fmla="*/ 0 w 50"/>
                  <a:gd name="T9" fmla="*/ 0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0"/>
                  <a:gd name="T16" fmla="*/ 0 h 142"/>
                  <a:gd name="T17" fmla="*/ 50 w 50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0" h="142">
                    <a:moveTo>
                      <a:pt x="4" y="19"/>
                    </a:moveTo>
                    <a:lnTo>
                      <a:pt x="49" y="0"/>
                    </a:lnTo>
                    <a:lnTo>
                      <a:pt x="38" y="122"/>
                    </a:lnTo>
                    <a:lnTo>
                      <a:pt x="0" y="141"/>
                    </a:lnTo>
                    <a:lnTo>
                      <a:pt x="4" y="19"/>
                    </a:lnTo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FFF00"/>
                  </a:gs>
                </a:gsLst>
                <a:lin ang="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41" name="Group 38">
              <a:extLst>
                <a:ext uri="{FF2B5EF4-FFF2-40B4-BE49-F238E27FC236}">
                  <a16:creationId xmlns:a16="http://schemas.microsoft.com/office/drawing/2014/main" id="{660C9755-8755-2643-A440-C029B9D3F1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87" y="2235"/>
              <a:ext cx="90" cy="148"/>
              <a:chOff x="1767" y="2502"/>
              <a:chExt cx="90" cy="148"/>
            </a:xfrm>
          </p:grpSpPr>
          <p:sp>
            <p:nvSpPr>
              <p:cNvPr id="358" name="Freeform 39">
                <a:extLst>
                  <a:ext uri="{FF2B5EF4-FFF2-40B4-BE49-F238E27FC236}">
                    <a16:creationId xmlns:a16="http://schemas.microsoft.com/office/drawing/2014/main" id="{F958C229-B46E-574B-8F65-C56753DFC2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8" y="2523"/>
                <a:ext cx="79" cy="127"/>
              </a:xfrm>
              <a:custGeom>
                <a:avLst/>
                <a:gdLst>
                  <a:gd name="T0" fmla="*/ 0 w 350"/>
                  <a:gd name="T1" fmla="*/ 0 h 561"/>
                  <a:gd name="T2" fmla="*/ 0 w 350"/>
                  <a:gd name="T3" fmla="*/ 0 h 561"/>
                  <a:gd name="T4" fmla="*/ 0 w 350"/>
                  <a:gd name="T5" fmla="*/ 0 h 561"/>
                  <a:gd name="T6" fmla="*/ 0 w 350"/>
                  <a:gd name="T7" fmla="*/ 0 h 561"/>
                  <a:gd name="T8" fmla="*/ 0 w 350"/>
                  <a:gd name="T9" fmla="*/ 0 h 561"/>
                  <a:gd name="T10" fmla="*/ 0 w 350"/>
                  <a:gd name="T11" fmla="*/ 0 h 561"/>
                  <a:gd name="T12" fmla="*/ 0 w 350"/>
                  <a:gd name="T13" fmla="*/ 0 h 561"/>
                  <a:gd name="T14" fmla="*/ 0 w 350"/>
                  <a:gd name="T15" fmla="*/ 0 h 56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50"/>
                  <a:gd name="T25" fmla="*/ 0 h 561"/>
                  <a:gd name="T26" fmla="*/ 350 w 350"/>
                  <a:gd name="T27" fmla="*/ 561 h 56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50" h="561">
                    <a:moveTo>
                      <a:pt x="117" y="0"/>
                    </a:moveTo>
                    <a:lnTo>
                      <a:pt x="297" y="373"/>
                    </a:lnTo>
                    <a:lnTo>
                      <a:pt x="349" y="347"/>
                    </a:lnTo>
                    <a:lnTo>
                      <a:pt x="318" y="560"/>
                    </a:lnTo>
                    <a:lnTo>
                      <a:pt x="128" y="456"/>
                    </a:lnTo>
                    <a:lnTo>
                      <a:pt x="186" y="428"/>
                    </a:lnTo>
                    <a:lnTo>
                      <a:pt x="0" y="57"/>
                    </a:lnTo>
                    <a:lnTo>
                      <a:pt x="117" y="0"/>
                    </a:lnTo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FFF00"/>
                  </a:gs>
                </a:gsLst>
                <a:lin ang="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9" name="Freeform 40">
                <a:extLst>
                  <a:ext uri="{FF2B5EF4-FFF2-40B4-BE49-F238E27FC236}">
                    <a16:creationId xmlns:a16="http://schemas.microsoft.com/office/drawing/2014/main" id="{17501D4B-C9BF-1646-839A-17BE20A476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67" y="2502"/>
                <a:ext cx="27" cy="17"/>
              </a:xfrm>
              <a:custGeom>
                <a:avLst/>
                <a:gdLst>
                  <a:gd name="T0" fmla="*/ 0 w 118"/>
                  <a:gd name="T1" fmla="*/ 0 h 75"/>
                  <a:gd name="T2" fmla="*/ 0 w 118"/>
                  <a:gd name="T3" fmla="*/ 0 h 75"/>
                  <a:gd name="T4" fmla="*/ 0 w 118"/>
                  <a:gd name="T5" fmla="*/ 0 h 75"/>
                  <a:gd name="T6" fmla="*/ 0 w 118"/>
                  <a:gd name="T7" fmla="*/ 0 h 75"/>
                  <a:gd name="T8" fmla="*/ 0 w 118"/>
                  <a:gd name="T9" fmla="*/ 0 h 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8"/>
                  <a:gd name="T16" fmla="*/ 0 h 75"/>
                  <a:gd name="T17" fmla="*/ 118 w 118"/>
                  <a:gd name="T18" fmla="*/ 75 h 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8" h="75">
                    <a:moveTo>
                      <a:pt x="109" y="0"/>
                    </a:moveTo>
                    <a:lnTo>
                      <a:pt x="117" y="16"/>
                    </a:lnTo>
                    <a:lnTo>
                      <a:pt x="8" y="74"/>
                    </a:lnTo>
                    <a:lnTo>
                      <a:pt x="0" y="61"/>
                    </a:lnTo>
                    <a:lnTo>
                      <a:pt x="109" y="0"/>
                    </a:lnTo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FFF00"/>
                  </a:gs>
                </a:gsLst>
                <a:lin ang="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0" name="Freeform 41">
                <a:extLst>
                  <a:ext uri="{FF2B5EF4-FFF2-40B4-BE49-F238E27FC236}">
                    <a16:creationId xmlns:a16="http://schemas.microsoft.com/office/drawing/2014/main" id="{C66577C6-272E-BB44-9DA2-86A23A21F1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1" y="2510"/>
                <a:ext cx="30" cy="22"/>
              </a:xfrm>
              <a:custGeom>
                <a:avLst/>
                <a:gdLst>
                  <a:gd name="T0" fmla="*/ 0 w 133"/>
                  <a:gd name="T1" fmla="*/ 0 h 99"/>
                  <a:gd name="T2" fmla="*/ 0 w 133"/>
                  <a:gd name="T3" fmla="*/ 0 h 99"/>
                  <a:gd name="T4" fmla="*/ 0 w 133"/>
                  <a:gd name="T5" fmla="*/ 0 h 99"/>
                  <a:gd name="T6" fmla="*/ 0 w 133"/>
                  <a:gd name="T7" fmla="*/ 0 h 99"/>
                  <a:gd name="T8" fmla="*/ 0 w 133"/>
                  <a:gd name="T9" fmla="*/ 0 h 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3"/>
                  <a:gd name="T16" fmla="*/ 0 h 99"/>
                  <a:gd name="T17" fmla="*/ 133 w 133"/>
                  <a:gd name="T18" fmla="*/ 99 h 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3" h="99">
                    <a:moveTo>
                      <a:pt x="112" y="0"/>
                    </a:moveTo>
                    <a:lnTo>
                      <a:pt x="132" y="40"/>
                    </a:lnTo>
                    <a:lnTo>
                      <a:pt x="21" y="98"/>
                    </a:lnTo>
                    <a:lnTo>
                      <a:pt x="0" y="57"/>
                    </a:lnTo>
                    <a:lnTo>
                      <a:pt x="112" y="0"/>
                    </a:lnTo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FFF00"/>
                  </a:gs>
                </a:gsLst>
                <a:lin ang="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42" name="Group 42">
              <a:extLst>
                <a:ext uri="{FF2B5EF4-FFF2-40B4-BE49-F238E27FC236}">
                  <a16:creationId xmlns:a16="http://schemas.microsoft.com/office/drawing/2014/main" id="{1B4D2BE2-D560-D442-BC91-CC2993B0EC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61" y="1625"/>
              <a:ext cx="79" cy="154"/>
              <a:chOff x="1741" y="1892"/>
              <a:chExt cx="79" cy="154"/>
            </a:xfrm>
          </p:grpSpPr>
          <p:sp>
            <p:nvSpPr>
              <p:cNvPr id="355" name="Freeform 43">
                <a:extLst>
                  <a:ext uri="{FF2B5EF4-FFF2-40B4-BE49-F238E27FC236}">
                    <a16:creationId xmlns:a16="http://schemas.microsoft.com/office/drawing/2014/main" id="{BB5D18E0-0C6E-3444-A763-148B90C9A3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49" y="1892"/>
                <a:ext cx="71" cy="130"/>
              </a:xfrm>
              <a:custGeom>
                <a:avLst/>
                <a:gdLst>
                  <a:gd name="T0" fmla="*/ 0 w 312"/>
                  <a:gd name="T1" fmla="*/ 0 h 573"/>
                  <a:gd name="T2" fmla="*/ 0 w 312"/>
                  <a:gd name="T3" fmla="*/ 0 h 573"/>
                  <a:gd name="T4" fmla="*/ 0 w 312"/>
                  <a:gd name="T5" fmla="*/ 0 h 573"/>
                  <a:gd name="T6" fmla="*/ 0 w 312"/>
                  <a:gd name="T7" fmla="*/ 0 h 573"/>
                  <a:gd name="T8" fmla="*/ 0 w 312"/>
                  <a:gd name="T9" fmla="*/ 0 h 573"/>
                  <a:gd name="T10" fmla="*/ 0 w 312"/>
                  <a:gd name="T11" fmla="*/ 0 h 573"/>
                  <a:gd name="T12" fmla="*/ 0 w 312"/>
                  <a:gd name="T13" fmla="*/ 0 h 573"/>
                  <a:gd name="T14" fmla="*/ 0 w 312"/>
                  <a:gd name="T15" fmla="*/ 0 h 5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2"/>
                  <a:gd name="T25" fmla="*/ 0 h 573"/>
                  <a:gd name="T26" fmla="*/ 312 w 312"/>
                  <a:gd name="T27" fmla="*/ 573 h 57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2" h="573">
                    <a:moveTo>
                      <a:pt x="0" y="533"/>
                    </a:moveTo>
                    <a:lnTo>
                      <a:pt x="131" y="142"/>
                    </a:lnTo>
                    <a:lnTo>
                      <a:pt x="77" y="121"/>
                    </a:lnTo>
                    <a:lnTo>
                      <a:pt x="250" y="0"/>
                    </a:lnTo>
                    <a:lnTo>
                      <a:pt x="311" y="203"/>
                    </a:lnTo>
                    <a:lnTo>
                      <a:pt x="248" y="181"/>
                    </a:lnTo>
                    <a:lnTo>
                      <a:pt x="111" y="572"/>
                    </a:lnTo>
                    <a:lnTo>
                      <a:pt x="0" y="533"/>
                    </a:lnTo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FFF00"/>
                  </a:gs>
                </a:gsLst>
                <a:lin ang="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6" name="Freeform 44">
                <a:extLst>
                  <a:ext uri="{FF2B5EF4-FFF2-40B4-BE49-F238E27FC236}">
                    <a16:creationId xmlns:a16="http://schemas.microsoft.com/office/drawing/2014/main" id="{6CA648A2-7B46-9643-B7EA-30B64B6531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41" y="2031"/>
                <a:ext cx="28" cy="15"/>
              </a:xfrm>
              <a:custGeom>
                <a:avLst/>
                <a:gdLst>
                  <a:gd name="T0" fmla="*/ 0 w 123"/>
                  <a:gd name="T1" fmla="*/ 0 h 67"/>
                  <a:gd name="T2" fmla="*/ 0 w 123"/>
                  <a:gd name="T3" fmla="*/ 0 h 67"/>
                  <a:gd name="T4" fmla="*/ 0 w 123"/>
                  <a:gd name="T5" fmla="*/ 0 h 67"/>
                  <a:gd name="T6" fmla="*/ 0 w 123"/>
                  <a:gd name="T7" fmla="*/ 0 h 67"/>
                  <a:gd name="T8" fmla="*/ 0 w 123"/>
                  <a:gd name="T9" fmla="*/ 0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"/>
                  <a:gd name="T16" fmla="*/ 0 h 67"/>
                  <a:gd name="T17" fmla="*/ 123 w 123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" h="67">
                    <a:moveTo>
                      <a:pt x="0" y="20"/>
                    </a:moveTo>
                    <a:lnTo>
                      <a:pt x="7" y="0"/>
                    </a:lnTo>
                    <a:lnTo>
                      <a:pt x="122" y="40"/>
                    </a:lnTo>
                    <a:lnTo>
                      <a:pt x="114" y="66"/>
                    </a:lnTo>
                    <a:lnTo>
                      <a:pt x="0" y="20"/>
                    </a:lnTo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FFF00"/>
                  </a:gs>
                </a:gsLst>
                <a:lin ang="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7" name="Freeform 45">
                <a:extLst>
                  <a:ext uri="{FF2B5EF4-FFF2-40B4-BE49-F238E27FC236}">
                    <a16:creationId xmlns:a16="http://schemas.microsoft.com/office/drawing/2014/main" id="{C094210A-B927-474F-8245-ECCCD1A6E6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45" y="2016"/>
                <a:ext cx="30" cy="20"/>
              </a:xfrm>
              <a:custGeom>
                <a:avLst/>
                <a:gdLst>
                  <a:gd name="T0" fmla="*/ 0 w 132"/>
                  <a:gd name="T1" fmla="*/ 0 h 90"/>
                  <a:gd name="T2" fmla="*/ 0 w 132"/>
                  <a:gd name="T3" fmla="*/ 0 h 90"/>
                  <a:gd name="T4" fmla="*/ 0 w 132"/>
                  <a:gd name="T5" fmla="*/ 0 h 90"/>
                  <a:gd name="T6" fmla="*/ 0 w 132"/>
                  <a:gd name="T7" fmla="*/ 0 h 90"/>
                  <a:gd name="T8" fmla="*/ 0 w 132"/>
                  <a:gd name="T9" fmla="*/ 0 h 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2"/>
                  <a:gd name="T16" fmla="*/ 0 h 90"/>
                  <a:gd name="T17" fmla="*/ 132 w 132"/>
                  <a:gd name="T18" fmla="*/ 90 h 9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2" h="90">
                    <a:moveTo>
                      <a:pt x="0" y="45"/>
                    </a:moveTo>
                    <a:lnTo>
                      <a:pt x="4" y="0"/>
                    </a:lnTo>
                    <a:lnTo>
                      <a:pt x="131" y="50"/>
                    </a:lnTo>
                    <a:lnTo>
                      <a:pt x="113" y="89"/>
                    </a:lnTo>
                    <a:lnTo>
                      <a:pt x="0" y="45"/>
                    </a:lnTo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FFF00"/>
                  </a:gs>
                </a:gsLst>
                <a:lin ang="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43" name="Group 46">
              <a:extLst>
                <a:ext uri="{FF2B5EF4-FFF2-40B4-BE49-F238E27FC236}">
                  <a16:creationId xmlns:a16="http://schemas.microsoft.com/office/drawing/2014/main" id="{C814E233-486D-A94E-9284-067EC73C1F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5" y="1951"/>
              <a:ext cx="164" cy="55"/>
              <a:chOff x="975" y="2218"/>
              <a:chExt cx="164" cy="55"/>
            </a:xfrm>
          </p:grpSpPr>
          <p:sp>
            <p:nvSpPr>
              <p:cNvPr id="352" name="Freeform 47">
                <a:extLst>
                  <a:ext uri="{FF2B5EF4-FFF2-40B4-BE49-F238E27FC236}">
                    <a16:creationId xmlns:a16="http://schemas.microsoft.com/office/drawing/2014/main" id="{2AA02DD4-9743-CE41-8672-7D074AD4F8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5" y="2218"/>
                <a:ext cx="137" cy="55"/>
              </a:xfrm>
              <a:custGeom>
                <a:avLst/>
                <a:gdLst>
                  <a:gd name="T0" fmla="*/ 0 w 606"/>
                  <a:gd name="T1" fmla="*/ 0 h 244"/>
                  <a:gd name="T2" fmla="*/ 0 w 606"/>
                  <a:gd name="T3" fmla="*/ 0 h 244"/>
                  <a:gd name="T4" fmla="*/ 0 w 606"/>
                  <a:gd name="T5" fmla="*/ 0 h 244"/>
                  <a:gd name="T6" fmla="*/ 0 w 606"/>
                  <a:gd name="T7" fmla="*/ 0 h 244"/>
                  <a:gd name="T8" fmla="*/ 0 w 606"/>
                  <a:gd name="T9" fmla="*/ 0 h 244"/>
                  <a:gd name="T10" fmla="*/ 0 w 606"/>
                  <a:gd name="T11" fmla="*/ 0 h 244"/>
                  <a:gd name="T12" fmla="*/ 0 w 606"/>
                  <a:gd name="T13" fmla="*/ 0 h 244"/>
                  <a:gd name="T14" fmla="*/ 0 w 606"/>
                  <a:gd name="T15" fmla="*/ 0 h 2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06"/>
                  <a:gd name="T25" fmla="*/ 0 h 244"/>
                  <a:gd name="T26" fmla="*/ 606 w 606"/>
                  <a:gd name="T27" fmla="*/ 244 h 2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06" h="244">
                    <a:moveTo>
                      <a:pt x="601" y="189"/>
                    </a:moveTo>
                    <a:lnTo>
                      <a:pt x="175" y="182"/>
                    </a:lnTo>
                    <a:lnTo>
                      <a:pt x="176" y="243"/>
                    </a:lnTo>
                    <a:lnTo>
                      <a:pt x="0" y="116"/>
                    </a:lnTo>
                    <a:lnTo>
                      <a:pt x="181" y="0"/>
                    </a:lnTo>
                    <a:lnTo>
                      <a:pt x="180" y="61"/>
                    </a:lnTo>
                    <a:lnTo>
                      <a:pt x="605" y="67"/>
                    </a:lnTo>
                    <a:lnTo>
                      <a:pt x="601" y="189"/>
                    </a:lnTo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FFF00"/>
                  </a:gs>
                </a:gsLst>
                <a:lin ang="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3" name="Freeform 48">
                <a:extLst>
                  <a:ext uri="{FF2B5EF4-FFF2-40B4-BE49-F238E27FC236}">
                    <a16:creationId xmlns:a16="http://schemas.microsoft.com/office/drawing/2014/main" id="{A8F3179C-91CB-1044-8087-3B868059B7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2" y="2233"/>
                <a:ext cx="7" cy="32"/>
              </a:xfrm>
              <a:custGeom>
                <a:avLst/>
                <a:gdLst>
                  <a:gd name="T0" fmla="*/ 0 w 29"/>
                  <a:gd name="T1" fmla="*/ 0 h 141"/>
                  <a:gd name="T2" fmla="*/ 0 w 29"/>
                  <a:gd name="T3" fmla="*/ 0 h 141"/>
                  <a:gd name="T4" fmla="*/ 0 w 29"/>
                  <a:gd name="T5" fmla="*/ 0 h 141"/>
                  <a:gd name="T6" fmla="*/ 0 w 29"/>
                  <a:gd name="T7" fmla="*/ 0 h 141"/>
                  <a:gd name="T8" fmla="*/ 0 w 29"/>
                  <a:gd name="T9" fmla="*/ 0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141"/>
                  <a:gd name="T17" fmla="*/ 29 w 29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141">
                    <a:moveTo>
                      <a:pt x="28" y="140"/>
                    </a:moveTo>
                    <a:lnTo>
                      <a:pt x="17" y="122"/>
                    </a:lnTo>
                    <a:lnTo>
                      <a:pt x="0" y="3"/>
                    </a:lnTo>
                    <a:lnTo>
                      <a:pt x="22" y="0"/>
                    </a:lnTo>
                    <a:lnTo>
                      <a:pt x="28" y="140"/>
                    </a:lnTo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FFF00"/>
                  </a:gs>
                </a:gsLst>
                <a:lin ang="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4" name="Freeform 49">
                <a:extLst>
                  <a:ext uri="{FF2B5EF4-FFF2-40B4-BE49-F238E27FC236}">
                    <a16:creationId xmlns:a16="http://schemas.microsoft.com/office/drawing/2014/main" id="{764C1010-9723-DA43-92D5-484EBEABC7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7" y="2233"/>
                <a:ext cx="11" cy="31"/>
              </a:xfrm>
              <a:custGeom>
                <a:avLst/>
                <a:gdLst>
                  <a:gd name="T0" fmla="*/ 0 w 47"/>
                  <a:gd name="T1" fmla="*/ 0 h 135"/>
                  <a:gd name="T2" fmla="*/ 0 w 47"/>
                  <a:gd name="T3" fmla="*/ 0 h 135"/>
                  <a:gd name="T4" fmla="*/ 0 w 47"/>
                  <a:gd name="T5" fmla="*/ 0 h 135"/>
                  <a:gd name="T6" fmla="*/ 0 w 47"/>
                  <a:gd name="T7" fmla="*/ 0 h 135"/>
                  <a:gd name="T8" fmla="*/ 0 w 47"/>
                  <a:gd name="T9" fmla="*/ 0 h 1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"/>
                  <a:gd name="T16" fmla="*/ 0 h 135"/>
                  <a:gd name="T17" fmla="*/ 47 w 47"/>
                  <a:gd name="T18" fmla="*/ 135 h 1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" h="135">
                    <a:moveTo>
                      <a:pt x="46" y="134"/>
                    </a:moveTo>
                    <a:lnTo>
                      <a:pt x="17" y="114"/>
                    </a:lnTo>
                    <a:lnTo>
                      <a:pt x="0" y="0"/>
                    </a:lnTo>
                    <a:lnTo>
                      <a:pt x="45" y="12"/>
                    </a:lnTo>
                    <a:lnTo>
                      <a:pt x="46" y="134"/>
                    </a:lnTo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FFF00"/>
                  </a:gs>
                </a:gsLst>
                <a:lin ang="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44" name="Group 50">
              <a:extLst>
                <a:ext uri="{FF2B5EF4-FFF2-40B4-BE49-F238E27FC236}">
                  <a16:creationId xmlns:a16="http://schemas.microsoft.com/office/drawing/2014/main" id="{A8317B03-09F6-1846-9821-C261D640A1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57" y="1584"/>
              <a:ext cx="56" cy="156"/>
              <a:chOff x="1537" y="1851"/>
              <a:chExt cx="56" cy="156"/>
            </a:xfrm>
          </p:grpSpPr>
          <p:sp>
            <p:nvSpPr>
              <p:cNvPr id="349" name="Freeform 51">
                <a:extLst>
                  <a:ext uri="{FF2B5EF4-FFF2-40B4-BE49-F238E27FC236}">
                    <a16:creationId xmlns:a16="http://schemas.microsoft.com/office/drawing/2014/main" id="{4562ADF3-366E-B34C-B4C1-F5579EF94A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7" y="1851"/>
                <a:ext cx="56" cy="130"/>
              </a:xfrm>
              <a:custGeom>
                <a:avLst/>
                <a:gdLst>
                  <a:gd name="T0" fmla="*/ 0 w 245"/>
                  <a:gd name="T1" fmla="*/ 0 h 573"/>
                  <a:gd name="T2" fmla="*/ 0 w 245"/>
                  <a:gd name="T3" fmla="*/ 0 h 573"/>
                  <a:gd name="T4" fmla="*/ 0 w 245"/>
                  <a:gd name="T5" fmla="*/ 0 h 573"/>
                  <a:gd name="T6" fmla="*/ 0 w 245"/>
                  <a:gd name="T7" fmla="*/ 0 h 573"/>
                  <a:gd name="T8" fmla="*/ 0 w 245"/>
                  <a:gd name="T9" fmla="*/ 0 h 573"/>
                  <a:gd name="T10" fmla="*/ 0 w 245"/>
                  <a:gd name="T11" fmla="*/ 0 h 573"/>
                  <a:gd name="T12" fmla="*/ 0 w 245"/>
                  <a:gd name="T13" fmla="*/ 0 h 573"/>
                  <a:gd name="T14" fmla="*/ 0 w 245"/>
                  <a:gd name="T15" fmla="*/ 0 h 5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5"/>
                  <a:gd name="T25" fmla="*/ 0 h 573"/>
                  <a:gd name="T26" fmla="*/ 245 w 245"/>
                  <a:gd name="T27" fmla="*/ 573 h 57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5" h="573">
                    <a:moveTo>
                      <a:pt x="76" y="572"/>
                    </a:moveTo>
                    <a:lnTo>
                      <a:pt x="61" y="155"/>
                    </a:lnTo>
                    <a:lnTo>
                      <a:pt x="0" y="157"/>
                    </a:lnTo>
                    <a:lnTo>
                      <a:pt x="115" y="0"/>
                    </a:lnTo>
                    <a:lnTo>
                      <a:pt x="244" y="171"/>
                    </a:lnTo>
                    <a:lnTo>
                      <a:pt x="182" y="173"/>
                    </a:lnTo>
                    <a:lnTo>
                      <a:pt x="201" y="568"/>
                    </a:lnTo>
                    <a:lnTo>
                      <a:pt x="76" y="572"/>
                    </a:lnTo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FFF00"/>
                  </a:gs>
                </a:gsLst>
                <a:lin ang="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0" name="Freeform 52">
                <a:extLst>
                  <a:ext uri="{FF2B5EF4-FFF2-40B4-BE49-F238E27FC236}">
                    <a16:creationId xmlns:a16="http://schemas.microsoft.com/office/drawing/2014/main" id="{504D37DB-EAC3-744B-A251-08CC8AF07E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3" y="2001"/>
                <a:ext cx="31" cy="6"/>
              </a:xfrm>
              <a:custGeom>
                <a:avLst/>
                <a:gdLst>
                  <a:gd name="T0" fmla="*/ 0 w 136"/>
                  <a:gd name="T1" fmla="*/ 0 h 26"/>
                  <a:gd name="T2" fmla="*/ 0 w 136"/>
                  <a:gd name="T3" fmla="*/ 0 h 26"/>
                  <a:gd name="T4" fmla="*/ 0 w 136"/>
                  <a:gd name="T5" fmla="*/ 0 h 26"/>
                  <a:gd name="T6" fmla="*/ 0 w 136"/>
                  <a:gd name="T7" fmla="*/ 0 h 26"/>
                  <a:gd name="T8" fmla="*/ 0 w 136"/>
                  <a:gd name="T9" fmla="*/ 0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6"/>
                  <a:gd name="T16" fmla="*/ 0 h 26"/>
                  <a:gd name="T17" fmla="*/ 136 w 136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6" h="26">
                    <a:moveTo>
                      <a:pt x="3" y="25"/>
                    </a:moveTo>
                    <a:lnTo>
                      <a:pt x="0" y="4"/>
                    </a:lnTo>
                    <a:lnTo>
                      <a:pt x="127" y="0"/>
                    </a:lnTo>
                    <a:lnTo>
                      <a:pt x="135" y="21"/>
                    </a:lnTo>
                    <a:lnTo>
                      <a:pt x="3" y="25"/>
                    </a:lnTo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FFF00"/>
                  </a:gs>
                </a:gsLst>
                <a:lin ang="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1" name="Freeform 53">
                <a:extLst>
                  <a:ext uri="{FF2B5EF4-FFF2-40B4-BE49-F238E27FC236}">
                    <a16:creationId xmlns:a16="http://schemas.microsoft.com/office/drawing/2014/main" id="{09FA4666-EC22-3A40-9715-86618E37F7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2" y="1986"/>
                <a:ext cx="29" cy="11"/>
              </a:xfrm>
              <a:custGeom>
                <a:avLst/>
                <a:gdLst>
                  <a:gd name="T0" fmla="*/ 0 w 128"/>
                  <a:gd name="T1" fmla="*/ 0 h 49"/>
                  <a:gd name="T2" fmla="*/ 0 w 128"/>
                  <a:gd name="T3" fmla="*/ 0 h 49"/>
                  <a:gd name="T4" fmla="*/ 0 w 128"/>
                  <a:gd name="T5" fmla="*/ 0 h 49"/>
                  <a:gd name="T6" fmla="*/ 0 w 128"/>
                  <a:gd name="T7" fmla="*/ 0 h 49"/>
                  <a:gd name="T8" fmla="*/ 0 w 128"/>
                  <a:gd name="T9" fmla="*/ 0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49"/>
                  <a:gd name="T17" fmla="*/ 128 w 128"/>
                  <a:gd name="T18" fmla="*/ 49 h 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49">
                    <a:moveTo>
                      <a:pt x="1" y="48"/>
                    </a:moveTo>
                    <a:lnTo>
                      <a:pt x="0" y="4"/>
                    </a:lnTo>
                    <a:lnTo>
                      <a:pt x="127" y="0"/>
                    </a:lnTo>
                    <a:lnTo>
                      <a:pt x="125" y="44"/>
                    </a:lnTo>
                    <a:lnTo>
                      <a:pt x="1" y="48"/>
                    </a:lnTo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FFF00"/>
                  </a:gs>
                </a:gsLst>
                <a:lin ang="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45" name="Group 54">
              <a:extLst>
                <a:ext uri="{FF2B5EF4-FFF2-40B4-BE49-F238E27FC236}">
                  <a16:creationId xmlns:a16="http://schemas.microsoft.com/office/drawing/2014/main" id="{59AB7E0B-6EAC-3C4B-99E5-B52E28420B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1" y="2227"/>
              <a:ext cx="82" cy="154"/>
              <a:chOff x="1301" y="2494"/>
              <a:chExt cx="82" cy="154"/>
            </a:xfrm>
          </p:grpSpPr>
          <p:sp>
            <p:nvSpPr>
              <p:cNvPr id="346" name="Freeform 55">
                <a:extLst>
                  <a:ext uri="{FF2B5EF4-FFF2-40B4-BE49-F238E27FC236}">
                    <a16:creationId xmlns:a16="http://schemas.microsoft.com/office/drawing/2014/main" id="{74FB5175-B975-9D4C-A31A-903C650C5B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1" y="2517"/>
                <a:ext cx="73" cy="131"/>
              </a:xfrm>
              <a:custGeom>
                <a:avLst/>
                <a:gdLst>
                  <a:gd name="T0" fmla="*/ 0 w 321"/>
                  <a:gd name="T1" fmla="*/ 0 h 576"/>
                  <a:gd name="T2" fmla="*/ 0 w 321"/>
                  <a:gd name="T3" fmla="*/ 0 h 576"/>
                  <a:gd name="T4" fmla="*/ 0 w 321"/>
                  <a:gd name="T5" fmla="*/ 0 h 576"/>
                  <a:gd name="T6" fmla="*/ 0 w 321"/>
                  <a:gd name="T7" fmla="*/ 0 h 576"/>
                  <a:gd name="T8" fmla="*/ 0 w 321"/>
                  <a:gd name="T9" fmla="*/ 0 h 576"/>
                  <a:gd name="T10" fmla="*/ 0 w 321"/>
                  <a:gd name="T11" fmla="*/ 0 h 576"/>
                  <a:gd name="T12" fmla="*/ 0 w 321"/>
                  <a:gd name="T13" fmla="*/ 0 h 576"/>
                  <a:gd name="T14" fmla="*/ 0 w 321"/>
                  <a:gd name="T15" fmla="*/ 0 h 57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21"/>
                  <a:gd name="T25" fmla="*/ 0 h 576"/>
                  <a:gd name="T26" fmla="*/ 321 w 321"/>
                  <a:gd name="T27" fmla="*/ 576 h 57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21" h="576">
                    <a:moveTo>
                      <a:pt x="320" y="43"/>
                    </a:moveTo>
                    <a:lnTo>
                      <a:pt x="178" y="431"/>
                    </a:lnTo>
                    <a:lnTo>
                      <a:pt x="235" y="455"/>
                    </a:lnTo>
                    <a:lnTo>
                      <a:pt x="58" y="575"/>
                    </a:lnTo>
                    <a:lnTo>
                      <a:pt x="0" y="370"/>
                    </a:lnTo>
                    <a:lnTo>
                      <a:pt x="60" y="391"/>
                    </a:lnTo>
                    <a:lnTo>
                      <a:pt x="203" y="0"/>
                    </a:lnTo>
                    <a:lnTo>
                      <a:pt x="320" y="43"/>
                    </a:lnTo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FFF00"/>
                  </a:gs>
                </a:gsLst>
                <a:lin ang="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7" name="Freeform 56">
                <a:extLst>
                  <a:ext uri="{FF2B5EF4-FFF2-40B4-BE49-F238E27FC236}">
                    <a16:creationId xmlns:a16="http://schemas.microsoft.com/office/drawing/2014/main" id="{5834EA69-F106-4344-B80D-F5F5C265A6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4" y="2494"/>
                <a:ext cx="29" cy="15"/>
              </a:xfrm>
              <a:custGeom>
                <a:avLst/>
                <a:gdLst>
                  <a:gd name="T0" fmla="*/ 0 w 128"/>
                  <a:gd name="T1" fmla="*/ 0 h 65"/>
                  <a:gd name="T2" fmla="*/ 0 w 128"/>
                  <a:gd name="T3" fmla="*/ 0 h 65"/>
                  <a:gd name="T4" fmla="*/ 0 w 128"/>
                  <a:gd name="T5" fmla="*/ 0 h 65"/>
                  <a:gd name="T6" fmla="*/ 0 w 128"/>
                  <a:gd name="T7" fmla="*/ 0 h 65"/>
                  <a:gd name="T8" fmla="*/ 0 w 128"/>
                  <a:gd name="T9" fmla="*/ 0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65"/>
                  <a:gd name="T17" fmla="*/ 128 w 128"/>
                  <a:gd name="T18" fmla="*/ 65 h 6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65">
                    <a:moveTo>
                      <a:pt x="127" y="41"/>
                    </a:moveTo>
                    <a:lnTo>
                      <a:pt x="114" y="64"/>
                    </a:lnTo>
                    <a:lnTo>
                      <a:pt x="0" y="13"/>
                    </a:lnTo>
                    <a:lnTo>
                      <a:pt x="9" y="0"/>
                    </a:lnTo>
                    <a:lnTo>
                      <a:pt x="127" y="41"/>
                    </a:lnTo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FFF00"/>
                  </a:gs>
                </a:gsLst>
                <a:lin ang="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8" name="Freeform 57">
                <a:extLst>
                  <a:ext uri="{FF2B5EF4-FFF2-40B4-BE49-F238E27FC236}">
                    <a16:creationId xmlns:a16="http://schemas.microsoft.com/office/drawing/2014/main" id="{94C31387-C7C3-4E43-B3C6-DC059EC177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9" y="2503"/>
                <a:ext cx="30" cy="19"/>
              </a:xfrm>
              <a:custGeom>
                <a:avLst/>
                <a:gdLst>
                  <a:gd name="T0" fmla="*/ 0 w 132"/>
                  <a:gd name="T1" fmla="*/ 0 h 84"/>
                  <a:gd name="T2" fmla="*/ 0 w 132"/>
                  <a:gd name="T3" fmla="*/ 0 h 84"/>
                  <a:gd name="T4" fmla="*/ 0 w 132"/>
                  <a:gd name="T5" fmla="*/ 0 h 84"/>
                  <a:gd name="T6" fmla="*/ 0 w 132"/>
                  <a:gd name="T7" fmla="*/ 0 h 84"/>
                  <a:gd name="T8" fmla="*/ 0 w 132"/>
                  <a:gd name="T9" fmla="*/ 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2"/>
                  <a:gd name="T16" fmla="*/ 0 h 84"/>
                  <a:gd name="T17" fmla="*/ 132 w 132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2" h="84">
                    <a:moveTo>
                      <a:pt x="131" y="40"/>
                    </a:moveTo>
                    <a:lnTo>
                      <a:pt x="117" y="83"/>
                    </a:lnTo>
                    <a:lnTo>
                      <a:pt x="0" y="41"/>
                    </a:lnTo>
                    <a:lnTo>
                      <a:pt x="16" y="0"/>
                    </a:lnTo>
                    <a:lnTo>
                      <a:pt x="131" y="40"/>
                    </a:lnTo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FFFF00"/>
                  </a:gs>
                </a:gsLst>
                <a:lin ang="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382" name="Group 122">
            <a:extLst>
              <a:ext uri="{FF2B5EF4-FFF2-40B4-BE49-F238E27FC236}">
                <a16:creationId xmlns:a16="http://schemas.microsoft.com/office/drawing/2014/main" id="{056A58CC-F5FD-AF46-A4B2-3933D6BC1A65}"/>
              </a:ext>
            </a:extLst>
          </p:cNvPr>
          <p:cNvGrpSpPr>
            <a:grpSpLocks/>
          </p:cNvGrpSpPr>
          <p:nvPr/>
        </p:nvGrpSpPr>
        <p:grpSpPr bwMode="auto">
          <a:xfrm>
            <a:off x="2478088" y="4446969"/>
            <a:ext cx="2362200" cy="1751012"/>
            <a:chOff x="3276600" y="4495800"/>
            <a:chExt cx="2362200" cy="1751806"/>
          </a:xfrm>
        </p:grpSpPr>
        <p:grpSp>
          <p:nvGrpSpPr>
            <p:cNvPr id="383" name="Group 68">
              <a:extLst>
                <a:ext uri="{FF2B5EF4-FFF2-40B4-BE49-F238E27FC236}">
                  <a16:creationId xmlns:a16="http://schemas.microsoft.com/office/drawing/2014/main" id="{FF450328-B059-D442-AA26-63B2AF8A2BBD}"/>
                </a:ext>
              </a:extLst>
            </p:cNvPr>
            <p:cNvGrpSpPr/>
            <p:nvPr/>
          </p:nvGrpSpPr>
          <p:grpSpPr>
            <a:xfrm>
              <a:off x="3657600" y="4877594"/>
              <a:ext cx="152400" cy="380206"/>
              <a:chOff x="3886200" y="4725194"/>
              <a:chExt cx="152400" cy="380206"/>
            </a:xfrm>
            <a:scene3d>
              <a:camera prst="orthographicFront">
                <a:rot lat="0" lon="0" rev="4500000"/>
              </a:camera>
              <a:lightRig rig="threePt" dir="t"/>
            </a:scene3d>
          </p:grpSpPr>
          <p:sp>
            <p:nvSpPr>
              <p:cNvPr id="423" name="Oval 422">
                <a:extLst>
                  <a:ext uri="{FF2B5EF4-FFF2-40B4-BE49-F238E27FC236}">
                    <a16:creationId xmlns:a16="http://schemas.microsoft.com/office/drawing/2014/main" id="{8BA252FF-531F-1747-99F8-4AC40D06FCDD}"/>
                  </a:ext>
                </a:extLst>
              </p:cNvPr>
              <p:cNvSpPr/>
              <p:nvPr/>
            </p:nvSpPr>
            <p:spPr>
              <a:xfrm>
                <a:off x="3886200" y="4953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424" name="Straight Arrow Connector 423">
                <a:extLst>
                  <a:ext uri="{FF2B5EF4-FFF2-40B4-BE49-F238E27FC236}">
                    <a16:creationId xmlns:a16="http://schemas.microsoft.com/office/drawing/2014/main" id="{4F198DED-01E7-DB47-9FB2-EE7F32DB6398}"/>
                  </a:ext>
                </a:extLst>
              </p:cNvPr>
              <p:cNvCxnSpPr>
                <a:stCxn id="423" idx="0"/>
              </p:cNvCxnSpPr>
              <p:nvPr/>
            </p:nvCxnSpPr>
            <p:spPr>
              <a:xfrm rot="5400000" flipH="1" flipV="1">
                <a:off x="3848100" y="4838700"/>
                <a:ext cx="228600" cy="1588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4" name="Group 69">
              <a:extLst>
                <a:ext uri="{FF2B5EF4-FFF2-40B4-BE49-F238E27FC236}">
                  <a16:creationId xmlns:a16="http://schemas.microsoft.com/office/drawing/2014/main" id="{58A5F3AF-BC58-834F-88F7-8E049D7E260E}"/>
                </a:ext>
              </a:extLst>
            </p:cNvPr>
            <p:cNvGrpSpPr/>
            <p:nvPr/>
          </p:nvGrpSpPr>
          <p:grpSpPr>
            <a:xfrm>
              <a:off x="3962400" y="4648200"/>
              <a:ext cx="152400" cy="380206"/>
              <a:chOff x="3886200" y="4725194"/>
              <a:chExt cx="152400" cy="380206"/>
            </a:xfrm>
            <a:scene3d>
              <a:camera prst="orthographicFront">
                <a:rot lat="0" lon="0" rev="3600000"/>
              </a:camera>
              <a:lightRig rig="threePt" dir="t"/>
            </a:scene3d>
          </p:grpSpPr>
          <p:sp>
            <p:nvSpPr>
              <p:cNvPr id="421" name="Oval 420">
                <a:extLst>
                  <a:ext uri="{FF2B5EF4-FFF2-40B4-BE49-F238E27FC236}">
                    <a16:creationId xmlns:a16="http://schemas.microsoft.com/office/drawing/2014/main" id="{A5F5CFA9-AF95-1444-8CD0-4C7EFDBD6FBF}"/>
                  </a:ext>
                </a:extLst>
              </p:cNvPr>
              <p:cNvSpPr/>
              <p:nvPr/>
            </p:nvSpPr>
            <p:spPr>
              <a:xfrm>
                <a:off x="3886200" y="4953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422" name="Straight Arrow Connector 421">
                <a:extLst>
                  <a:ext uri="{FF2B5EF4-FFF2-40B4-BE49-F238E27FC236}">
                    <a16:creationId xmlns:a16="http://schemas.microsoft.com/office/drawing/2014/main" id="{4C543979-C778-8543-BAED-DD954020B820}"/>
                  </a:ext>
                </a:extLst>
              </p:cNvPr>
              <p:cNvCxnSpPr>
                <a:stCxn id="421" idx="0"/>
              </p:cNvCxnSpPr>
              <p:nvPr/>
            </p:nvCxnSpPr>
            <p:spPr>
              <a:xfrm rot="5400000" flipH="1" flipV="1">
                <a:off x="3848100" y="4838700"/>
                <a:ext cx="228600" cy="1588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5" name="Group 72">
              <a:extLst>
                <a:ext uri="{FF2B5EF4-FFF2-40B4-BE49-F238E27FC236}">
                  <a16:creationId xmlns:a16="http://schemas.microsoft.com/office/drawing/2014/main" id="{972A1DE8-8435-DD41-85C8-B819F974F701}"/>
                </a:ext>
              </a:extLst>
            </p:cNvPr>
            <p:cNvGrpSpPr/>
            <p:nvPr/>
          </p:nvGrpSpPr>
          <p:grpSpPr>
            <a:xfrm>
              <a:off x="3581400" y="5410200"/>
              <a:ext cx="152400" cy="380206"/>
              <a:chOff x="3886200" y="4725194"/>
              <a:chExt cx="152400" cy="380206"/>
            </a:xfrm>
            <a:scene3d>
              <a:camera prst="orthographicFront">
                <a:rot lat="0" lon="0" rev="7200000"/>
              </a:camera>
              <a:lightRig rig="threePt" dir="t"/>
            </a:scene3d>
          </p:grpSpPr>
          <p:sp>
            <p:nvSpPr>
              <p:cNvPr id="419" name="Oval 418">
                <a:extLst>
                  <a:ext uri="{FF2B5EF4-FFF2-40B4-BE49-F238E27FC236}">
                    <a16:creationId xmlns:a16="http://schemas.microsoft.com/office/drawing/2014/main" id="{9B79E881-3744-194F-A4FB-68F8E066ED48}"/>
                  </a:ext>
                </a:extLst>
              </p:cNvPr>
              <p:cNvSpPr/>
              <p:nvPr/>
            </p:nvSpPr>
            <p:spPr>
              <a:xfrm>
                <a:off x="3886200" y="4953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420" name="Straight Arrow Connector 419">
                <a:extLst>
                  <a:ext uri="{FF2B5EF4-FFF2-40B4-BE49-F238E27FC236}">
                    <a16:creationId xmlns:a16="http://schemas.microsoft.com/office/drawing/2014/main" id="{26D61468-99AD-2744-8D04-8BD9FC4C70B6}"/>
                  </a:ext>
                </a:extLst>
              </p:cNvPr>
              <p:cNvCxnSpPr>
                <a:stCxn id="419" idx="0"/>
              </p:cNvCxnSpPr>
              <p:nvPr/>
            </p:nvCxnSpPr>
            <p:spPr>
              <a:xfrm rot="5400000" flipH="1" flipV="1">
                <a:off x="3848100" y="4838700"/>
                <a:ext cx="228600" cy="1588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6" name="Group 75">
              <a:extLst>
                <a:ext uri="{FF2B5EF4-FFF2-40B4-BE49-F238E27FC236}">
                  <a16:creationId xmlns:a16="http://schemas.microsoft.com/office/drawing/2014/main" id="{CBEFE0F3-D37D-8F40-957C-AD66F1A70307}"/>
                </a:ext>
              </a:extLst>
            </p:cNvPr>
            <p:cNvGrpSpPr/>
            <p:nvPr/>
          </p:nvGrpSpPr>
          <p:grpSpPr>
            <a:xfrm>
              <a:off x="4495800" y="5029200"/>
              <a:ext cx="152400" cy="380206"/>
              <a:chOff x="3886200" y="4725194"/>
              <a:chExt cx="152400" cy="380206"/>
            </a:xfrm>
            <a:scene3d>
              <a:camera prst="orthographicFront">
                <a:rot lat="0" lon="0" rev="16200000"/>
              </a:camera>
              <a:lightRig rig="threePt" dir="t"/>
            </a:scene3d>
          </p:grpSpPr>
          <p:sp>
            <p:nvSpPr>
              <p:cNvPr id="417" name="Oval 416">
                <a:extLst>
                  <a:ext uri="{FF2B5EF4-FFF2-40B4-BE49-F238E27FC236}">
                    <a16:creationId xmlns:a16="http://schemas.microsoft.com/office/drawing/2014/main" id="{A9F712A2-F68E-B446-A051-287AE911F757}"/>
                  </a:ext>
                </a:extLst>
              </p:cNvPr>
              <p:cNvSpPr/>
              <p:nvPr/>
            </p:nvSpPr>
            <p:spPr>
              <a:xfrm>
                <a:off x="3886200" y="4953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418" name="Straight Arrow Connector 417">
                <a:extLst>
                  <a:ext uri="{FF2B5EF4-FFF2-40B4-BE49-F238E27FC236}">
                    <a16:creationId xmlns:a16="http://schemas.microsoft.com/office/drawing/2014/main" id="{6ADB5E93-AAB3-E144-A9E9-077B39743AC1}"/>
                  </a:ext>
                </a:extLst>
              </p:cNvPr>
              <p:cNvCxnSpPr>
                <a:stCxn id="417" idx="0"/>
              </p:cNvCxnSpPr>
              <p:nvPr/>
            </p:nvCxnSpPr>
            <p:spPr>
              <a:xfrm rot="5400000" flipH="1" flipV="1">
                <a:off x="3848100" y="4838700"/>
                <a:ext cx="228600" cy="1588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7" name="Group 78">
              <a:extLst>
                <a:ext uri="{FF2B5EF4-FFF2-40B4-BE49-F238E27FC236}">
                  <a16:creationId xmlns:a16="http://schemas.microsoft.com/office/drawing/2014/main" id="{C570F0F8-896E-D94A-82EC-416F4C5FB07E}"/>
                </a:ext>
              </a:extLst>
            </p:cNvPr>
            <p:cNvGrpSpPr/>
            <p:nvPr/>
          </p:nvGrpSpPr>
          <p:grpSpPr>
            <a:xfrm>
              <a:off x="3276600" y="5106194"/>
              <a:ext cx="152400" cy="380206"/>
              <a:chOff x="3886200" y="4725194"/>
              <a:chExt cx="152400" cy="380206"/>
            </a:xfrm>
            <a:scene3d>
              <a:camera prst="orthographicFront">
                <a:rot lat="0" lon="0" rev="5400000"/>
              </a:camera>
              <a:lightRig rig="threePt" dir="t"/>
            </a:scene3d>
          </p:grpSpPr>
          <p:sp>
            <p:nvSpPr>
              <p:cNvPr id="415" name="Oval 414">
                <a:extLst>
                  <a:ext uri="{FF2B5EF4-FFF2-40B4-BE49-F238E27FC236}">
                    <a16:creationId xmlns:a16="http://schemas.microsoft.com/office/drawing/2014/main" id="{4F3E0EDA-82AC-8946-8864-0CC9B9B46D10}"/>
                  </a:ext>
                </a:extLst>
              </p:cNvPr>
              <p:cNvSpPr/>
              <p:nvPr/>
            </p:nvSpPr>
            <p:spPr>
              <a:xfrm>
                <a:off x="3886200" y="4953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416" name="Straight Arrow Connector 415">
                <a:extLst>
                  <a:ext uri="{FF2B5EF4-FFF2-40B4-BE49-F238E27FC236}">
                    <a16:creationId xmlns:a16="http://schemas.microsoft.com/office/drawing/2014/main" id="{B3102C2F-FCCF-3045-9F0D-D3D07B2B6760}"/>
                  </a:ext>
                </a:extLst>
              </p:cNvPr>
              <p:cNvCxnSpPr>
                <a:stCxn id="415" idx="0"/>
              </p:cNvCxnSpPr>
              <p:nvPr/>
            </p:nvCxnSpPr>
            <p:spPr>
              <a:xfrm rot="5400000" flipH="1" flipV="1">
                <a:off x="3848100" y="4838700"/>
                <a:ext cx="228600" cy="1588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8" name="Group 81">
              <a:extLst>
                <a:ext uri="{FF2B5EF4-FFF2-40B4-BE49-F238E27FC236}">
                  <a16:creationId xmlns:a16="http://schemas.microsoft.com/office/drawing/2014/main" id="{5A1D6424-7859-CB46-A5C0-66CCDD0E9100}"/>
                </a:ext>
              </a:extLst>
            </p:cNvPr>
            <p:cNvGrpSpPr/>
            <p:nvPr/>
          </p:nvGrpSpPr>
          <p:grpSpPr>
            <a:xfrm>
              <a:off x="4953000" y="5410994"/>
              <a:ext cx="152400" cy="380206"/>
              <a:chOff x="3886200" y="4725194"/>
              <a:chExt cx="152400" cy="380206"/>
            </a:xfrm>
            <a:scene3d>
              <a:camera prst="orthographicFront">
                <a:rot lat="0" lon="0" rev="2700000"/>
              </a:camera>
              <a:lightRig rig="threePt" dir="t"/>
            </a:scene3d>
          </p:grpSpPr>
          <p:sp>
            <p:nvSpPr>
              <p:cNvPr id="413" name="Oval 412">
                <a:extLst>
                  <a:ext uri="{FF2B5EF4-FFF2-40B4-BE49-F238E27FC236}">
                    <a16:creationId xmlns:a16="http://schemas.microsoft.com/office/drawing/2014/main" id="{8E16116C-17DD-884C-B480-A7A894B896E1}"/>
                  </a:ext>
                </a:extLst>
              </p:cNvPr>
              <p:cNvSpPr/>
              <p:nvPr/>
            </p:nvSpPr>
            <p:spPr>
              <a:xfrm>
                <a:off x="3886200" y="4953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414" name="Straight Arrow Connector 413">
                <a:extLst>
                  <a:ext uri="{FF2B5EF4-FFF2-40B4-BE49-F238E27FC236}">
                    <a16:creationId xmlns:a16="http://schemas.microsoft.com/office/drawing/2014/main" id="{081AC422-4E9A-2E4B-84E0-9A274D119414}"/>
                  </a:ext>
                </a:extLst>
              </p:cNvPr>
              <p:cNvCxnSpPr>
                <a:stCxn id="413" idx="0"/>
              </p:cNvCxnSpPr>
              <p:nvPr/>
            </p:nvCxnSpPr>
            <p:spPr>
              <a:xfrm rot="5400000" flipH="1" flipV="1">
                <a:off x="3848100" y="4838700"/>
                <a:ext cx="228600" cy="1588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9" name="Group 84">
              <a:extLst>
                <a:ext uri="{FF2B5EF4-FFF2-40B4-BE49-F238E27FC236}">
                  <a16:creationId xmlns:a16="http://schemas.microsoft.com/office/drawing/2014/main" id="{8939A200-29F3-C54F-86BA-5EB0ACDF2E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95800" y="4495800"/>
              <a:ext cx="152400" cy="380206"/>
              <a:chOff x="3886200" y="4725194"/>
              <a:chExt cx="152400" cy="380206"/>
            </a:xfrm>
          </p:grpSpPr>
          <p:sp>
            <p:nvSpPr>
              <p:cNvPr id="411" name="Oval 85">
                <a:extLst>
                  <a:ext uri="{FF2B5EF4-FFF2-40B4-BE49-F238E27FC236}">
                    <a16:creationId xmlns:a16="http://schemas.microsoft.com/office/drawing/2014/main" id="{C4738F61-DE17-C24F-B921-D09F66C920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6200" y="4952309"/>
                <a:ext cx="152400" cy="1524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altLang="zh-CN" sz="1800">
                  <a:solidFill>
                    <a:srgbClr val="FFFFFF"/>
                  </a:solidFill>
                  <a:latin typeface="Gill Sans" pitchFamily="-104" charset="0"/>
                  <a:ea typeface="ヒラギノ角ゴ ProN W3" pitchFamily="-104" charset="-128"/>
                  <a:cs typeface="ヒラギノ角ゴ ProN W3" pitchFamily="-104" charset="-128"/>
                </a:endParaRPr>
              </a:p>
            </p:txBody>
          </p:sp>
          <p:cxnSp>
            <p:nvCxnSpPr>
              <p:cNvPr id="412" name="Straight Arrow Connector 86">
                <a:extLst>
                  <a:ext uri="{FF2B5EF4-FFF2-40B4-BE49-F238E27FC236}">
                    <a16:creationId xmlns:a16="http://schemas.microsoft.com/office/drawing/2014/main" id="{42651F8D-11E3-CA47-9CC5-BC9D7E5304BC}"/>
                  </a:ext>
                </a:extLst>
              </p:cNvPr>
              <p:cNvCxnSpPr>
                <a:cxnSpLocks noChangeShapeType="1"/>
                <a:stCxn id="411" idx="0"/>
              </p:cNvCxnSpPr>
              <p:nvPr/>
            </p:nvCxnSpPr>
            <p:spPr bwMode="auto">
              <a:xfrm rot="5400000" flipH="1" flipV="1">
                <a:off x="3848048" y="4837958"/>
                <a:ext cx="228703" cy="3175"/>
              </a:xfrm>
              <a:prstGeom prst="straightConnector1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 type="arrow" w="med" len="med"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</p:grpSp>
        <p:grpSp>
          <p:nvGrpSpPr>
            <p:cNvPr id="390" name="Group 93">
              <a:extLst>
                <a:ext uri="{FF2B5EF4-FFF2-40B4-BE49-F238E27FC236}">
                  <a16:creationId xmlns:a16="http://schemas.microsoft.com/office/drawing/2014/main" id="{E0BA5D5E-15E2-6043-9680-86856AE4AF9B}"/>
                </a:ext>
              </a:extLst>
            </p:cNvPr>
            <p:cNvGrpSpPr/>
            <p:nvPr/>
          </p:nvGrpSpPr>
          <p:grpSpPr>
            <a:xfrm>
              <a:off x="4876800" y="5105400"/>
              <a:ext cx="152400" cy="380206"/>
              <a:chOff x="3886200" y="4725194"/>
              <a:chExt cx="152400" cy="380206"/>
            </a:xfrm>
            <a:scene3d>
              <a:camera prst="orthographicFront">
                <a:rot lat="0" lon="0" rev="11400000"/>
              </a:camera>
              <a:lightRig rig="threePt" dir="t"/>
            </a:scene3d>
          </p:grpSpPr>
          <p:sp>
            <p:nvSpPr>
              <p:cNvPr id="409" name="Oval 408">
                <a:extLst>
                  <a:ext uri="{FF2B5EF4-FFF2-40B4-BE49-F238E27FC236}">
                    <a16:creationId xmlns:a16="http://schemas.microsoft.com/office/drawing/2014/main" id="{614C2851-F067-8246-B374-597C2D0EC402}"/>
                  </a:ext>
                </a:extLst>
              </p:cNvPr>
              <p:cNvSpPr/>
              <p:nvPr/>
            </p:nvSpPr>
            <p:spPr>
              <a:xfrm>
                <a:off x="3886200" y="4953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410" name="Straight Arrow Connector 409">
                <a:extLst>
                  <a:ext uri="{FF2B5EF4-FFF2-40B4-BE49-F238E27FC236}">
                    <a16:creationId xmlns:a16="http://schemas.microsoft.com/office/drawing/2014/main" id="{EAA0BCCE-814C-2740-ADD0-499FBACE4FA8}"/>
                  </a:ext>
                </a:extLst>
              </p:cNvPr>
              <p:cNvCxnSpPr>
                <a:stCxn id="409" idx="0"/>
              </p:cNvCxnSpPr>
              <p:nvPr/>
            </p:nvCxnSpPr>
            <p:spPr>
              <a:xfrm rot="5400000" flipH="1" flipV="1">
                <a:off x="3848100" y="4838700"/>
                <a:ext cx="228600" cy="1588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1" name="Group 96">
              <a:extLst>
                <a:ext uri="{FF2B5EF4-FFF2-40B4-BE49-F238E27FC236}">
                  <a16:creationId xmlns:a16="http://schemas.microsoft.com/office/drawing/2014/main" id="{83F7D748-A79E-DD4F-BF36-FBFAF54750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14800" y="5334794"/>
              <a:ext cx="152400" cy="380206"/>
              <a:chOff x="3886200" y="4725194"/>
              <a:chExt cx="152400" cy="380206"/>
            </a:xfrm>
          </p:grpSpPr>
          <p:sp>
            <p:nvSpPr>
              <p:cNvPr id="407" name="Oval 97">
                <a:extLst>
                  <a:ext uri="{FF2B5EF4-FFF2-40B4-BE49-F238E27FC236}">
                    <a16:creationId xmlns:a16="http://schemas.microsoft.com/office/drawing/2014/main" id="{130067D4-2F41-3149-87E7-0401CC3B0E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6200" y="4953483"/>
                <a:ext cx="152400" cy="1524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defRPr/>
                </a:pPr>
                <a:endParaRPr lang="en-US" altLang="zh-CN" sz="1800">
                  <a:solidFill>
                    <a:srgbClr val="FFFFFF"/>
                  </a:solidFill>
                  <a:latin typeface="Gill Sans" pitchFamily="-104" charset="0"/>
                  <a:ea typeface="ヒラギノ角ゴ ProN W3" pitchFamily="-104" charset="-128"/>
                  <a:cs typeface="ヒラギノ角ゴ ProN W3" pitchFamily="-104" charset="-128"/>
                </a:endParaRPr>
              </a:p>
            </p:txBody>
          </p:sp>
          <p:cxnSp>
            <p:nvCxnSpPr>
              <p:cNvPr id="408" name="Straight Arrow Connector 98">
                <a:extLst>
                  <a:ext uri="{FF2B5EF4-FFF2-40B4-BE49-F238E27FC236}">
                    <a16:creationId xmlns:a16="http://schemas.microsoft.com/office/drawing/2014/main" id="{07404671-952E-7640-965B-16D3BE7A99FB}"/>
                  </a:ext>
                </a:extLst>
              </p:cNvPr>
              <p:cNvCxnSpPr>
                <a:cxnSpLocks noChangeShapeType="1"/>
                <a:stCxn id="407" idx="0"/>
              </p:cNvCxnSpPr>
              <p:nvPr/>
            </p:nvCxnSpPr>
            <p:spPr bwMode="auto">
              <a:xfrm rot="5400000" flipH="1" flipV="1">
                <a:off x="3848048" y="4837544"/>
                <a:ext cx="228703" cy="3175"/>
              </a:xfrm>
              <a:prstGeom prst="straightConnector1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 type="arrow" w="med" len="med"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</p:grpSp>
        <p:grpSp>
          <p:nvGrpSpPr>
            <p:cNvPr id="392" name="Group 99">
              <a:extLst>
                <a:ext uri="{FF2B5EF4-FFF2-40B4-BE49-F238E27FC236}">
                  <a16:creationId xmlns:a16="http://schemas.microsoft.com/office/drawing/2014/main" id="{F09E1A4C-4DA6-C34E-B770-A5421675B22E}"/>
                </a:ext>
              </a:extLst>
            </p:cNvPr>
            <p:cNvGrpSpPr/>
            <p:nvPr/>
          </p:nvGrpSpPr>
          <p:grpSpPr>
            <a:xfrm>
              <a:off x="4419600" y="5867400"/>
              <a:ext cx="152400" cy="380206"/>
              <a:chOff x="3886200" y="4725194"/>
              <a:chExt cx="152400" cy="380206"/>
            </a:xfrm>
            <a:scene3d>
              <a:camera prst="orthographicFront">
                <a:rot lat="0" lon="0" rev="10800000"/>
              </a:camera>
              <a:lightRig rig="threePt" dir="t"/>
            </a:scene3d>
          </p:grpSpPr>
          <p:sp>
            <p:nvSpPr>
              <p:cNvPr id="405" name="Oval 404">
                <a:extLst>
                  <a:ext uri="{FF2B5EF4-FFF2-40B4-BE49-F238E27FC236}">
                    <a16:creationId xmlns:a16="http://schemas.microsoft.com/office/drawing/2014/main" id="{6D2DE270-652E-BD4D-A800-9D2F8426D7FA}"/>
                  </a:ext>
                </a:extLst>
              </p:cNvPr>
              <p:cNvSpPr/>
              <p:nvPr/>
            </p:nvSpPr>
            <p:spPr>
              <a:xfrm>
                <a:off x="3886200" y="4953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406" name="Straight Arrow Connector 405">
                <a:extLst>
                  <a:ext uri="{FF2B5EF4-FFF2-40B4-BE49-F238E27FC236}">
                    <a16:creationId xmlns:a16="http://schemas.microsoft.com/office/drawing/2014/main" id="{AB08B2E5-1D04-3149-858E-B1A3BB7AE0C9}"/>
                  </a:ext>
                </a:extLst>
              </p:cNvPr>
              <p:cNvCxnSpPr>
                <a:stCxn id="405" idx="0"/>
              </p:cNvCxnSpPr>
              <p:nvPr/>
            </p:nvCxnSpPr>
            <p:spPr>
              <a:xfrm rot="5400000" flipH="1" flipV="1">
                <a:off x="3848100" y="4838700"/>
                <a:ext cx="228600" cy="1588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3" name="Group 102">
              <a:extLst>
                <a:ext uri="{FF2B5EF4-FFF2-40B4-BE49-F238E27FC236}">
                  <a16:creationId xmlns:a16="http://schemas.microsoft.com/office/drawing/2014/main" id="{F407798F-D15B-4041-B600-F5FC3DE47DCF}"/>
                </a:ext>
              </a:extLst>
            </p:cNvPr>
            <p:cNvGrpSpPr/>
            <p:nvPr/>
          </p:nvGrpSpPr>
          <p:grpSpPr>
            <a:xfrm>
              <a:off x="4724400" y="5638800"/>
              <a:ext cx="152400" cy="380206"/>
              <a:chOff x="3886200" y="4725194"/>
              <a:chExt cx="152400" cy="380206"/>
            </a:xfrm>
            <a:scene3d>
              <a:camera prst="orthographicFront">
                <a:rot lat="0" lon="0" rev="12000000"/>
              </a:camera>
              <a:lightRig rig="threePt" dir="t"/>
            </a:scene3d>
          </p:grpSpPr>
          <p:sp>
            <p:nvSpPr>
              <p:cNvPr id="403" name="Oval 402">
                <a:extLst>
                  <a:ext uri="{FF2B5EF4-FFF2-40B4-BE49-F238E27FC236}">
                    <a16:creationId xmlns:a16="http://schemas.microsoft.com/office/drawing/2014/main" id="{1DF4671B-9D6B-874C-BAAD-DF39712D9164}"/>
                  </a:ext>
                </a:extLst>
              </p:cNvPr>
              <p:cNvSpPr/>
              <p:nvPr/>
            </p:nvSpPr>
            <p:spPr>
              <a:xfrm>
                <a:off x="3886200" y="4953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404" name="Straight Arrow Connector 403">
                <a:extLst>
                  <a:ext uri="{FF2B5EF4-FFF2-40B4-BE49-F238E27FC236}">
                    <a16:creationId xmlns:a16="http://schemas.microsoft.com/office/drawing/2014/main" id="{CA5B1261-CC06-6341-985B-D0364ABEFADE}"/>
                  </a:ext>
                </a:extLst>
              </p:cNvPr>
              <p:cNvCxnSpPr>
                <a:stCxn id="403" idx="0"/>
              </p:cNvCxnSpPr>
              <p:nvPr/>
            </p:nvCxnSpPr>
            <p:spPr>
              <a:xfrm rot="5400000" flipH="1" flipV="1">
                <a:off x="3848100" y="4838700"/>
                <a:ext cx="228600" cy="1588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4" name="Group 105">
              <a:extLst>
                <a:ext uri="{FF2B5EF4-FFF2-40B4-BE49-F238E27FC236}">
                  <a16:creationId xmlns:a16="http://schemas.microsoft.com/office/drawing/2014/main" id="{EDFCD718-C14A-DB4F-92F9-881026DE2F8D}"/>
                </a:ext>
              </a:extLst>
            </p:cNvPr>
            <p:cNvGrpSpPr/>
            <p:nvPr/>
          </p:nvGrpSpPr>
          <p:grpSpPr>
            <a:xfrm>
              <a:off x="5486400" y="5487194"/>
              <a:ext cx="152400" cy="380206"/>
              <a:chOff x="3886200" y="4725194"/>
              <a:chExt cx="152400" cy="380206"/>
            </a:xfrm>
            <a:scene3d>
              <a:camera prst="orthographicFront">
                <a:rot lat="0" lon="0" rev="14700000"/>
              </a:camera>
              <a:lightRig rig="threePt" dir="t"/>
            </a:scene3d>
          </p:grpSpPr>
          <p:sp>
            <p:nvSpPr>
              <p:cNvPr id="401" name="Oval 400">
                <a:extLst>
                  <a:ext uri="{FF2B5EF4-FFF2-40B4-BE49-F238E27FC236}">
                    <a16:creationId xmlns:a16="http://schemas.microsoft.com/office/drawing/2014/main" id="{4C7299F7-7BAF-8D47-9A56-54E1CDC63075}"/>
                  </a:ext>
                </a:extLst>
              </p:cNvPr>
              <p:cNvSpPr/>
              <p:nvPr/>
            </p:nvSpPr>
            <p:spPr>
              <a:xfrm>
                <a:off x="3886200" y="4953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402" name="Straight Arrow Connector 401">
                <a:extLst>
                  <a:ext uri="{FF2B5EF4-FFF2-40B4-BE49-F238E27FC236}">
                    <a16:creationId xmlns:a16="http://schemas.microsoft.com/office/drawing/2014/main" id="{6F590A01-DFCE-AA48-A3A1-403E9962D15E}"/>
                  </a:ext>
                </a:extLst>
              </p:cNvPr>
              <p:cNvCxnSpPr>
                <a:stCxn id="401" idx="0"/>
              </p:cNvCxnSpPr>
              <p:nvPr/>
            </p:nvCxnSpPr>
            <p:spPr>
              <a:xfrm rot="5400000" flipH="1" flipV="1">
                <a:off x="3848100" y="4838700"/>
                <a:ext cx="228600" cy="1588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5" name="Group 108">
              <a:extLst>
                <a:ext uri="{FF2B5EF4-FFF2-40B4-BE49-F238E27FC236}">
                  <a16:creationId xmlns:a16="http://schemas.microsoft.com/office/drawing/2014/main" id="{96DF2FE0-A50A-3147-8111-2D6002BA8E50}"/>
                </a:ext>
              </a:extLst>
            </p:cNvPr>
            <p:cNvGrpSpPr/>
            <p:nvPr/>
          </p:nvGrpSpPr>
          <p:grpSpPr>
            <a:xfrm>
              <a:off x="5181600" y="4572000"/>
              <a:ext cx="152400" cy="380206"/>
              <a:chOff x="3886200" y="4725194"/>
              <a:chExt cx="152400" cy="380206"/>
            </a:xfrm>
            <a:scene3d>
              <a:camera prst="orthographicFront">
                <a:rot lat="0" lon="0" rev="18000000"/>
              </a:camera>
              <a:lightRig rig="threePt" dir="t"/>
            </a:scene3d>
          </p:grpSpPr>
          <p:sp>
            <p:nvSpPr>
              <p:cNvPr id="399" name="Oval 398">
                <a:extLst>
                  <a:ext uri="{FF2B5EF4-FFF2-40B4-BE49-F238E27FC236}">
                    <a16:creationId xmlns:a16="http://schemas.microsoft.com/office/drawing/2014/main" id="{9C14651A-1E96-C340-82AE-565AF9ED6414}"/>
                  </a:ext>
                </a:extLst>
              </p:cNvPr>
              <p:cNvSpPr/>
              <p:nvPr/>
            </p:nvSpPr>
            <p:spPr>
              <a:xfrm>
                <a:off x="3886200" y="4953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400" name="Straight Arrow Connector 399">
                <a:extLst>
                  <a:ext uri="{FF2B5EF4-FFF2-40B4-BE49-F238E27FC236}">
                    <a16:creationId xmlns:a16="http://schemas.microsoft.com/office/drawing/2014/main" id="{0488C9B4-EEBB-9B49-8DBA-C85D90961AF8}"/>
                  </a:ext>
                </a:extLst>
              </p:cNvPr>
              <p:cNvCxnSpPr>
                <a:stCxn id="399" idx="0"/>
              </p:cNvCxnSpPr>
              <p:nvPr/>
            </p:nvCxnSpPr>
            <p:spPr>
              <a:xfrm rot="5400000" flipH="1" flipV="1">
                <a:off x="3848100" y="4838700"/>
                <a:ext cx="228600" cy="1588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6" name="Group 111">
              <a:extLst>
                <a:ext uri="{FF2B5EF4-FFF2-40B4-BE49-F238E27FC236}">
                  <a16:creationId xmlns:a16="http://schemas.microsoft.com/office/drawing/2014/main" id="{BCE6190A-FFC1-274B-8FE5-9EFE6972FBCE}"/>
                </a:ext>
              </a:extLst>
            </p:cNvPr>
            <p:cNvGrpSpPr/>
            <p:nvPr/>
          </p:nvGrpSpPr>
          <p:grpSpPr>
            <a:xfrm>
              <a:off x="5410200" y="4953000"/>
              <a:ext cx="152400" cy="380206"/>
              <a:chOff x="3886200" y="4725194"/>
              <a:chExt cx="152400" cy="380206"/>
            </a:xfrm>
            <a:scene3d>
              <a:camera prst="orthographicFront">
                <a:rot lat="0" lon="0" rev="16500000"/>
              </a:camera>
              <a:lightRig rig="threePt" dir="t"/>
            </a:scene3d>
          </p:grpSpPr>
          <p:sp>
            <p:nvSpPr>
              <p:cNvPr id="397" name="Oval 396">
                <a:extLst>
                  <a:ext uri="{FF2B5EF4-FFF2-40B4-BE49-F238E27FC236}">
                    <a16:creationId xmlns:a16="http://schemas.microsoft.com/office/drawing/2014/main" id="{31A1E6C5-F8DA-6244-B5E3-A396C54ED6E3}"/>
                  </a:ext>
                </a:extLst>
              </p:cNvPr>
              <p:cNvSpPr/>
              <p:nvPr/>
            </p:nvSpPr>
            <p:spPr>
              <a:xfrm>
                <a:off x="3886200" y="4953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398" name="Straight Arrow Connector 397">
                <a:extLst>
                  <a:ext uri="{FF2B5EF4-FFF2-40B4-BE49-F238E27FC236}">
                    <a16:creationId xmlns:a16="http://schemas.microsoft.com/office/drawing/2014/main" id="{4E045305-87EC-DB44-AB94-B1266E66CB44}"/>
                  </a:ext>
                </a:extLst>
              </p:cNvPr>
              <p:cNvCxnSpPr>
                <a:stCxn id="397" idx="0"/>
              </p:cNvCxnSpPr>
              <p:nvPr/>
            </p:nvCxnSpPr>
            <p:spPr>
              <a:xfrm rot="5400000" flipH="1" flipV="1">
                <a:off x="3848100" y="4838700"/>
                <a:ext cx="228600" cy="1588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25" name="Group 124">
            <a:extLst>
              <a:ext uri="{FF2B5EF4-FFF2-40B4-BE49-F238E27FC236}">
                <a16:creationId xmlns:a16="http://schemas.microsoft.com/office/drawing/2014/main" id="{799CCF78-8CDA-E041-BFE9-B811618DEC01}"/>
              </a:ext>
            </a:extLst>
          </p:cNvPr>
          <p:cNvGrpSpPr>
            <a:grpSpLocks/>
          </p:cNvGrpSpPr>
          <p:nvPr/>
        </p:nvGrpSpPr>
        <p:grpSpPr bwMode="auto">
          <a:xfrm>
            <a:off x="5068888" y="4523169"/>
            <a:ext cx="3046412" cy="1319212"/>
            <a:chOff x="6019800" y="4648994"/>
            <a:chExt cx="3046974" cy="1319922"/>
          </a:xfrm>
        </p:grpSpPr>
        <p:grpSp>
          <p:nvGrpSpPr>
            <p:cNvPr id="426" name="Group 87">
              <a:extLst>
                <a:ext uri="{FF2B5EF4-FFF2-40B4-BE49-F238E27FC236}">
                  <a16:creationId xmlns:a16="http://schemas.microsoft.com/office/drawing/2014/main" id="{B91AC6FA-CB99-1442-8009-82815D1056E6}"/>
                </a:ext>
              </a:extLst>
            </p:cNvPr>
            <p:cNvGrpSpPr/>
            <p:nvPr/>
          </p:nvGrpSpPr>
          <p:grpSpPr>
            <a:xfrm>
              <a:off x="6400800" y="5486400"/>
              <a:ext cx="152400" cy="380206"/>
              <a:chOff x="3886200" y="4725194"/>
              <a:chExt cx="152400" cy="380206"/>
            </a:xfrm>
            <a:scene3d>
              <a:camera prst="orthographicFront">
                <a:rot lat="0" lon="0" rev="15600000"/>
              </a:camera>
              <a:lightRig rig="threePt" dir="t"/>
            </a:scene3d>
          </p:grpSpPr>
          <p:sp>
            <p:nvSpPr>
              <p:cNvPr id="437" name="Oval 436">
                <a:extLst>
                  <a:ext uri="{FF2B5EF4-FFF2-40B4-BE49-F238E27FC236}">
                    <a16:creationId xmlns:a16="http://schemas.microsoft.com/office/drawing/2014/main" id="{EE337EF1-EC52-134F-BFCD-B6321AD97472}"/>
                  </a:ext>
                </a:extLst>
              </p:cNvPr>
              <p:cNvSpPr/>
              <p:nvPr/>
            </p:nvSpPr>
            <p:spPr>
              <a:xfrm>
                <a:off x="3886200" y="4953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438" name="Straight Arrow Connector 437">
                <a:extLst>
                  <a:ext uri="{FF2B5EF4-FFF2-40B4-BE49-F238E27FC236}">
                    <a16:creationId xmlns:a16="http://schemas.microsoft.com/office/drawing/2014/main" id="{01E626C7-D784-1546-BA83-A801B81E7977}"/>
                  </a:ext>
                </a:extLst>
              </p:cNvPr>
              <p:cNvCxnSpPr>
                <a:stCxn id="437" idx="0"/>
              </p:cNvCxnSpPr>
              <p:nvPr/>
            </p:nvCxnSpPr>
            <p:spPr>
              <a:xfrm rot="5400000" flipH="1" flipV="1">
                <a:off x="3848100" y="4838700"/>
                <a:ext cx="228600" cy="1588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7" name="Group 90">
              <a:extLst>
                <a:ext uri="{FF2B5EF4-FFF2-40B4-BE49-F238E27FC236}">
                  <a16:creationId xmlns:a16="http://schemas.microsoft.com/office/drawing/2014/main" id="{7E5A7C6B-E71B-994E-B6FF-A903257BBB04}"/>
                </a:ext>
              </a:extLst>
            </p:cNvPr>
            <p:cNvGrpSpPr/>
            <p:nvPr/>
          </p:nvGrpSpPr>
          <p:grpSpPr>
            <a:xfrm>
              <a:off x="6705600" y="4724400"/>
              <a:ext cx="152400" cy="380206"/>
              <a:chOff x="3886200" y="4725194"/>
              <a:chExt cx="152400" cy="380206"/>
            </a:xfrm>
            <a:scene3d>
              <a:camera prst="orthographicFront">
                <a:rot lat="0" lon="0" rev="17100000"/>
              </a:camera>
              <a:lightRig rig="threePt" dir="t"/>
            </a:scene3d>
          </p:grpSpPr>
          <p:sp>
            <p:nvSpPr>
              <p:cNvPr id="435" name="Oval 434">
                <a:extLst>
                  <a:ext uri="{FF2B5EF4-FFF2-40B4-BE49-F238E27FC236}">
                    <a16:creationId xmlns:a16="http://schemas.microsoft.com/office/drawing/2014/main" id="{266367A4-8012-8A4D-8A90-B9C73B237638}"/>
                  </a:ext>
                </a:extLst>
              </p:cNvPr>
              <p:cNvSpPr/>
              <p:nvPr/>
            </p:nvSpPr>
            <p:spPr>
              <a:xfrm>
                <a:off x="3886200" y="4953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436" name="Straight Arrow Connector 435">
                <a:extLst>
                  <a:ext uri="{FF2B5EF4-FFF2-40B4-BE49-F238E27FC236}">
                    <a16:creationId xmlns:a16="http://schemas.microsoft.com/office/drawing/2014/main" id="{6E553D4F-C119-8146-BCFF-D59C4A63DDA3}"/>
                  </a:ext>
                </a:extLst>
              </p:cNvPr>
              <p:cNvCxnSpPr>
                <a:stCxn id="435" idx="0"/>
              </p:cNvCxnSpPr>
              <p:nvPr/>
            </p:nvCxnSpPr>
            <p:spPr>
              <a:xfrm rot="5400000" flipH="1" flipV="1">
                <a:off x="3848100" y="4838700"/>
                <a:ext cx="228600" cy="1588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8" name="Group 114">
              <a:extLst>
                <a:ext uri="{FF2B5EF4-FFF2-40B4-BE49-F238E27FC236}">
                  <a16:creationId xmlns:a16="http://schemas.microsoft.com/office/drawing/2014/main" id="{34736D15-9E6F-7141-87C6-C9F38819C635}"/>
                </a:ext>
              </a:extLst>
            </p:cNvPr>
            <p:cNvGrpSpPr/>
            <p:nvPr/>
          </p:nvGrpSpPr>
          <p:grpSpPr>
            <a:xfrm>
              <a:off x="6019800" y="4648994"/>
              <a:ext cx="152400" cy="380206"/>
              <a:chOff x="3886200" y="4725194"/>
              <a:chExt cx="152400" cy="380206"/>
            </a:xfrm>
            <a:scene3d>
              <a:camera prst="orthographicFront">
                <a:rot lat="0" lon="0" rev="18000000"/>
              </a:camera>
              <a:lightRig rig="threePt" dir="t"/>
            </a:scene3d>
          </p:grpSpPr>
          <p:sp>
            <p:nvSpPr>
              <p:cNvPr id="433" name="Oval 432">
                <a:extLst>
                  <a:ext uri="{FF2B5EF4-FFF2-40B4-BE49-F238E27FC236}">
                    <a16:creationId xmlns:a16="http://schemas.microsoft.com/office/drawing/2014/main" id="{D9036243-6F3C-6F46-A48E-66B71168AA53}"/>
                  </a:ext>
                </a:extLst>
              </p:cNvPr>
              <p:cNvSpPr/>
              <p:nvPr/>
            </p:nvSpPr>
            <p:spPr>
              <a:xfrm>
                <a:off x="3886200" y="4953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434" name="Straight Arrow Connector 433">
                <a:extLst>
                  <a:ext uri="{FF2B5EF4-FFF2-40B4-BE49-F238E27FC236}">
                    <a16:creationId xmlns:a16="http://schemas.microsoft.com/office/drawing/2014/main" id="{0E812175-ECA1-524B-857A-531A1667EB8D}"/>
                  </a:ext>
                </a:extLst>
              </p:cNvPr>
              <p:cNvCxnSpPr>
                <a:stCxn id="433" idx="0"/>
              </p:cNvCxnSpPr>
              <p:nvPr/>
            </p:nvCxnSpPr>
            <p:spPr>
              <a:xfrm rot="5400000" flipH="1" flipV="1">
                <a:off x="3848100" y="4838700"/>
                <a:ext cx="228600" cy="1588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9" name="Group 117">
              <a:extLst>
                <a:ext uri="{FF2B5EF4-FFF2-40B4-BE49-F238E27FC236}">
                  <a16:creationId xmlns:a16="http://schemas.microsoft.com/office/drawing/2014/main" id="{76DA46EF-72DC-4E4E-B0F8-7D77AC2120F4}"/>
                </a:ext>
              </a:extLst>
            </p:cNvPr>
            <p:cNvGrpSpPr/>
            <p:nvPr/>
          </p:nvGrpSpPr>
          <p:grpSpPr>
            <a:xfrm>
              <a:off x="6324600" y="5029200"/>
              <a:ext cx="152400" cy="380206"/>
              <a:chOff x="3886200" y="4725194"/>
              <a:chExt cx="152400" cy="380206"/>
            </a:xfrm>
            <a:scene3d>
              <a:camera prst="orthographicFront">
                <a:rot lat="0" lon="0" rev="16200000"/>
              </a:camera>
              <a:lightRig rig="threePt" dir="t"/>
            </a:scene3d>
          </p:grpSpPr>
          <p:sp>
            <p:nvSpPr>
              <p:cNvPr id="431" name="Oval 430">
                <a:extLst>
                  <a:ext uri="{FF2B5EF4-FFF2-40B4-BE49-F238E27FC236}">
                    <a16:creationId xmlns:a16="http://schemas.microsoft.com/office/drawing/2014/main" id="{8FC559BB-4F00-804D-8A6E-746A5BAF94D7}"/>
                  </a:ext>
                </a:extLst>
              </p:cNvPr>
              <p:cNvSpPr/>
              <p:nvPr/>
            </p:nvSpPr>
            <p:spPr>
              <a:xfrm>
                <a:off x="3886200" y="4953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432" name="Straight Arrow Connector 431">
                <a:extLst>
                  <a:ext uri="{FF2B5EF4-FFF2-40B4-BE49-F238E27FC236}">
                    <a16:creationId xmlns:a16="http://schemas.microsoft.com/office/drawing/2014/main" id="{22657498-DA09-2F42-B8AF-4784B9B5051E}"/>
                  </a:ext>
                </a:extLst>
              </p:cNvPr>
              <p:cNvCxnSpPr>
                <a:stCxn id="431" idx="0"/>
              </p:cNvCxnSpPr>
              <p:nvPr/>
            </p:nvCxnSpPr>
            <p:spPr>
              <a:xfrm rot="5400000" flipH="1" flipV="1">
                <a:off x="3848100" y="4838700"/>
                <a:ext cx="228600" cy="1588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0" name="TextBox 123">
              <a:extLst>
                <a:ext uri="{FF2B5EF4-FFF2-40B4-BE49-F238E27FC236}">
                  <a16:creationId xmlns:a16="http://schemas.microsoft.com/office/drawing/2014/main" id="{900C8131-3416-E14B-B719-0746D7E495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53199" y="4952523"/>
              <a:ext cx="2513575" cy="10163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rgbClr val="168926"/>
                  </a:solidFill>
                  <a:latin typeface="Gill Sans" pitchFamily="1" charset="0"/>
                  <a:ea typeface="宋体" pitchFamily="1" charset="-122"/>
                  <a:cs typeface="宋体" pitchFamily="1" charset="-122"/>
                </a:rPr>
                <a:t>outside the medium</a:t>
              </a:r>
            </a:p>
            <a:p>
              <a:r>
                <a:rPr lang="en-US" sz="2000" dirty="0">
                  <a:solidFill>
                    <a:srgbClr val="168926"/>
                  </a:solidFill>
                  <a:latin typeface="Gill Sans" pitchFamily="1" charset="0"/>
                  <a:ea typeface="宋体" pitchFamily="1" charset="-122"/>
                  <a:cs typeface="宋体" pitchFamily="1" charset="-122"/>
                </a:rPr>
                <a:t>(below </a:t>
              </a:r>
              <a:r>
                <a:rPr lang="en-US" sz="2000" i="1" dirty="0" err="1">
                  <a:solidFill>
                    <a:srgbClr val="168926"/>
                  </a:solidFill>
                  <a:latin typeface="Gill Sans" pitchFamily="1" charset="0"/>
                  <a:ea typeface="宋体" pitchFamily="1" charset="-122"/>
                  <a:cs typeface="宋体" pitchFamily="1" charset="-122"/>
                </a:rPr>
                <a:t>T</a:t>
              </a:r>
              <a:r>
                <a:rPr lang="en-US" sz="2000" baseline="-25000" dirty="0" err="1">
                  <a:solidFill>
                    <a:srgbClr val="168926"/>
                  </a:solidFill>
                  <a:latin typeface="Gill Sans" pitchFamily="1" charset="0"/>
                  <a:ea typeface="宋体" pitchFamily="1" charset="-122"/>
                  <a:cs typeface="宋体" pitchFamily="1" charset="-122"/>
                </a:rPr>
                <a:t>c</a:t>
              </a:r>
              <a:r>
                <a:rPr lang="en-US" sz="2000" dirty="0">
                  <a:solidFill>
                    <a:srgbClr val="168926"/>
                  </a:solidFill>
                  <a:latin typeface="Gill Sans" pitchFamily="1" charset="0"/>
                  <a:ea typeface="宋体" pitchFamily="1" charset="-122"/>
                  <a:cs typeface="宋体" pitchFamily="1" charset="-122"/>
                </a:rPr>
                <a:t>), converted into hadrons</a:t>
              </a:r>
            </a:p>
          </p:txBody>
        </p:sp>
      </p:grp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B786C7BB-492F-0A45-9B1C-B96FF040A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6DE9-8806-1A46-89B9-6B63BBD32449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4790040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2" descr="plot-RAA-HLcompareH.jpg">
            <a:extLst>
              <a:ext uri="{FF2B5EF4-FFF2-40B4-BE49-F238E27FC236}">
                <a16:creationId xmlns:a16="http://schemas.microsoft.com/office/drawing/2014/main" id="{F7AF3424-2FBA-0E48-9ED9-20BA1294D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197225"/>
            <a:ext cx="4527550" cy="349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1" descr="plot-RAA-HLcompareP.jpg">
            <a:extLst>
              <a:ext uri="{FF2B5EF4-FFF2-40B4-BE49-F238E27FC236}">
                <a16:creationId xmlns:a16="http://schemas.microsoft.com/office/drawing/2014/main" id="{056376C9-A015-0A45-A1C1-F91A2FCD6C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52425"/>
            <a:ext cx="4527550" cy="349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itle 1">
            <a:extLst>
              <a:ext uri="{FF2B5EF4-FFF2-40B4-BE49-F238E27FC236}">
                <a16:creationId xmlns:a16="http://schemas.microsoft.com/office/drawing/2014/main" id="{CC177178-8B89-0C4D-9C4C-9DCA3144C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763" y="39688"/>
            <a:ext cx="7358062" cy="789368"/>
          </a:xfrm>
        </p:spPr>
        <p:txBody>
          <a:bodyPr/>
          <a:lstStyle/>
          <a:p>
            <a:r>
              <a:rPr lang="en-US" altLang="zh-CN" sz="3000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Heavy vs. light hadron suppression</a:t>
            </a:r>
          </a:p>
        </p:txBody>
      </p:sp>
      <p:sp>
        <p:nvSpPr>
          <p:cNvPr id="10244" name="TextBox 6">
            <a:extLst>
              <a:ext uri="{FF2B5EF4-FFF2-40B4-BE49-F238E27FC236}">
                <a16:creationId xmlns:a16="http://schemas.microsoft.com/office/drawing/2014/main" id="{8574E9A2-8FDC-2D44-A3D9-676CCE9ED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6725" y="1781850"/>
            <a:ext cx="3678363" cy="44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3050" indent="-2730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zh-CN" sz="2200" i="1" dirty="0">
                <a:solidFill>
                  <a:srgbClr val="008000"/>
                </a:solidFill>
                <a:ea typeface="宋体" panose="02010600030101010101" pitchFamily="2" charset="-122"/>
                <a:sym typeface="Wingdings" pitchFamily="2" charset="2"/>
              </a:rPr>
              <a:t>u</a:t>
            </a:r>
            <a:r>
              <a:rPr lang="en-US" altLang="zh-CN" sz="2200" dirty="0">
                <a:solidFill>
                  <a:srgbClr val="008000"/>
                </a:solidFill>
                <a:ea typeface="宋体" panose="02010600030101010101" pitchFamily="2" charset="-122"/>
                <a:sym typeface="Wingdings" pitchFamily="2" charset="2"/>
              </a:rPr>
              <a:t>/</a:t>
            </a:r>
            <a:r>
              <a:rPr lang="en-US" altLang="zh-CN" sz="2200" i="1" dirty="0">
                <a:solidFill>
                  <a:srgbClr val="008000"/>
                </a:solidFill>
                <a:ea typeface="宋体" panose="02010600030101010101" pitchFamily="2" charset="-122"/>
                <a:sym typeface="Wingdings" pitchFamily="2" charset="2"/>
              </a:rPr>
              <a:t>d</a:t>
            </a:r>
            <a:r>
              <a:rPr lang="en-US" altLang="zh-CN" sz="2200" dirty="0">
                <a:solidFill>
                  <a:srgbClr val="008000"/>
                </a:solidFill>
                <a:ea typeface="宋体" panose="02010600030101010101" pitchFamily="2" charset="-122"/>
                <a:sym typeface="Wingdings" pitchFamily="2" charset="2"/>
              </a:rPr>
              <a:t>/</a:t>
            </a:r>
            <a:r>
              <a:rPr lang="en-US" altLang="zh-CN" sz="2200" i="1" dirty="0">
                <a:solidFill>
                  <a:srgbClr val="008000"/>
                </a:solidFill>
                <a:ea typeface="宋体" panose="02010600030101010101" pitchFamily="2" charset="-122"/>
                <a:sym typeface="Wingdings" pitchFamily="2" charset="2"/>
              </a:rPr>
              <a:t>s</a:t>
            </a:r>
            <a:r>
              <a:rPr lang="en-US" altLang="zh-CN" sz="2200" dirty="0">
                <a:solidFill>
                  <a:srgbClr val="008000"/>
                </a:solidFill>
                <a:ea typeface="宋体" panose="02010600030101010101" pitchFamily="2" charset="-122"/>
                <a:sym typeface="Wingdings" pitchFamily="2" charset="2"/>
              </a:rPr>
              <a:t> are slightly more suppressed than </a:t>
            </a:r>
            <a:r>
              <a:rPr lang="en-US" altLang="zh-CN" sz="2200" i="1" dirty="0">
                <a:solidFill>
                  <a:srgbClr val="008000"/>
                </a:solidFill>
                <a:ea typeface="宋体" panose="02010600030101010101" pitchFamily="2" charset="-122"/>
                <a:sym typeface="Wingdings" pitchFamily="2" charset="2"/>
              </a:rPr>
              <a:t>c</a:t>
            </a:r>
            <a:r>
              <a:rPr lang="en-US" altLang="zh-CN" sz="2200" dirty="0">
                <a:solidFill>
                  <a:srgbClr val="008000"/>
                </a:solidFill>
                <a:ea typeface="宋体" panose="02010600030101010101" pitchFamily="2" charset="-122"/>
                <a:sym typeface="Wingdings" pitchFamily="2" charset="2"/>
              </a:rPr>
              <a:t> quark, </a:t>
            </a:r>
            <a:r>
              <a:rPr lang="en-US" altLang="zh-CN" sz="2200" i="1" dirty="0">
                <a:solidFill>
                  <a:srgbClr val="008000"/>
                </a:solidFill>
                <a:ea typeface="宋体" panose="02010600030101010101" pitchFamily="2" charset="-122"/>
                <a:sym typeface="Wingdings" pitchFamily="2" charset="2"/>
              </a:rPr>
              <a:t>g</a:t>
            </a:r>
            <a:r>
              <a:rPr lang="en-US" altLang="zh-CN" sz="2200" dirty="0">
                <a:solidFill>
                  <a:srgbClr val="008000"/>
                </a:solidFill>
                <a:ea typeface="宋体" panose="02010600030101010101" pitchFamily="2" charset="-122"/>
                <a:sym typeface="Wingdings" pitchFamily="2" charset="2"/>
              </a:rPr>
              <a:t> is significantly more suppressed</a:t>
            </a:r>
          </a:p>
          <a:p>
            <a:pPr marL="0" indent="0" eaLnBrk="1" hangingPunct="1"/>
            <a:endParaRPr lang="en-US" altLang="zh-CN" sz="2200" dirty="0">
              <a:solidFill>
                <a:srgbClr val="008000"/>
              </a:solidFill>
              <a:ea typeface="宋体" panose="02010600030101010101" pitchFamily="2" charset="-122"/>
              <a:sym typeface="Wingdings" pitchFamily="2" charset="2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zh-CN" sz="2200" dirty="0">
              <a:solidFill>
                <a:srgbClr val="008000"/>
              </a:solidFill>
              <a:ea typeface="宋体" panose="02010600030101010101" pitchFamily="2" charset="-122"/>
              <a:sym typeface="Wingdings" pitchFamily="2" charset="2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zh-CN" sz="2200" dirty="0">
              <a:solidFill>
                <a:srgbClr val="008000"/>
              </a:solidFill>
              <a:ea typeface="宋体" panose="02010600030101010101" pitchFamily="2" charset="-122"/>
              <a:sym typeface="Wingdings" pitchFamily="2" charset="2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zh-CN" sz="2200" dirty="0">
                <a:solidFill>
                  <a:srgbClr val="FF0000"/>
                </a:solidFill>
                <a:ea typeface="宋体" panose="02010600030101010101" pitchFamily="2" charset="-122"/>
                <a:sym typeface="Wingdings" pitchFamily="2" charset="2"/>
              </a:rPr>
              <a:t>Due to different fragmentation function, </a:t>
            </a:r>
            <a:r>
              <a:rPr lang="en-US" altLang="zh-CN" sz="2200" i="1" dirty="0">
                <a:solidFill>
                  <a:srgbClr val="FF0000"/>
                </a:solidFill>
                <a:ea typeface="宋体" panose="02010600030101010101" pitchFamily="2" charset="-122"/>
                <a:sym typeface="Wingdings" pitchFamily="2" charset="2"/>
              </a:rPr>
              <a:t>π</a:t>
            </a:r>
            <a:r>
              <a:rPr lang="en-US" altLang="zh-CN" sz="2200" dirty="0">
                <a:solidFill>
                  <a:srgbClr val="FF0000"/>
                </a:solidFill>
                <a:ea typeface="宋体" panose="02010600030101010101" pitchFamily="2" charset="-122"/>
                <a:sym typeface="Wingdings" pitchFamily="2" charset="2"/>
              </a:rPr>
              <a:t> from light quark has similar </a:t>
            </a:r>
            <a:r>
              <a:rPr lang="en-US" altLang="zh-CN" sz="2200" i="1" dirty="0">
                <a:solidFill>
                  <a:srgbClr val="FF0000"/>
                </a:solidFill>
                <a:ea typeface="宋体" panose="02010600030101010101" pitchFamily="2" charset="-122"/>
                <a:sym typeface="Wingdings" pitchFamily="2" charset="2"/>
              </a:rPr>
              <a:t>R</a:t>
            </a:r>
            <a:r>
              <a:rPr lang="en-US" altLang="zh-CN" sz="2200" baseline="-25000" dirty="0">
                <a:solidFill>
                  <a:srgbClr val="FF0000"/>
                </a:solidFill>
                <a:ea typeface="宋体" panose="02010600030101010101" pitchFamily="2" charset="-122"/>
                <a:sym typeface="Wingdings" pitchFamily="2" charset="2"/>
              </a:rPr>
              <a:t>AA  </a:t>
            </a:r>
            <a:r>
              <a:rPr lang="en-US" altLang="zh-CN" sz="2200" i="1" dirty="0">
                <a:solidFill>
                  <a:srgbClr val="FF0000"/>
                </a:solidFill>
                <a:ea typeface="宋体" panose="02010600030101010101" pitchFamily="2" charset="-122"/>
                <a:sym typeface="Wingdings" pitchFamily="2" charset="2"/>
              </a:rPr>
              <a:t>to D</a:t>
            </a:r>
            <a:r>
              <a:rPr lang="en-US" altLang="zh-CN" sz="2200" dirty="0">
                <a:solidFill>
                  <a:srgbClr val="FF0000"/>
                </a:solidFill>
                <a:ea typeface="宋体" panose="02010600030101010101" pitchFamily="2" charset="-122"/>
                <a:sym typeface="Wingdings" pitchFamily="2" charset="2"/>
              </a:rPr>
              <a:t>,</a:t>
            </a:r>
            <a:r>
              <a:rPr lang="en-US" altLang="zh-CN" sz="2200" i="1" dirty="0">
                <a:solidFill>
                  <a:srgbClr val="FF0000"/>
                </a:solidFill>
                <a:ea typeface="宋体" panose="02010600030101010101" pitchFamily="2" charset="-122"/>
                <a:sym typeface="Wingdings" pitchFamily="2" charset="2"/>
              </a:rPr>
              <a:t>  π</a:t>
            </a:r>
            <a:r>
              <a:rPr lang="en-US" altLang="zh-CN" sz="2200" dirty="0">
                <a:solidFill>
                  <a:srgbClr val="FF0000"/>
                </a:solidFill>
                <a:ea typeface="宋体" panose="02010600030101010101" pitchFamily="2" charset="-122"/>
                <a:sym typeface="Wingdings" pitchFamily="2" charset="2"/>
              </a:rPr>
              <a:t> from gluon is still more suppressed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zh-CN" sz="2200" i="1" dirty="0">
              <a:solidFill>
                <a:srgbClr val="000090"/>
              </a:solidFill>
              <a:ea typeface="宋体" panose="02010600030101010101" pitchFamily="2" charset="-122"/>
              <a:sym typeface="Wingdings" pitchFamily="2" charset="2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D6D9FD-4C69-9F41-8F91-2D3818EB2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6DE9-8806-1A46-89B9-6B63BBD32449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</p:cSld>
  <p:clrMapOvr>
    <a:masterClrMapping/>
  </p:clrMapOvr>
  <p:transition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>
            <a:extLst>
              <a:ext uri="{FF2B5EF4-FFF2-40B4-BE49-F238E27FC236}">
                <a16:creationId xmlns:a16="http://schemas.microsoft.com/office/drawing/2014/main" id="{CDA67EA3-A9AA-964D-833A-0668EE14E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624" y="355869"/>
            <a:ext cx="8327231" cy="658812"/>
          </a:xfrm>
        </p:spPr>
        <p:txBody>
          <a:bodyPr/>
          <a:lstStyle/>
          <a:p>
            <a:r>
              <a:rPr lang="en-US" altLang="zh-CN" sz="3000" b="1" dirty="0">
                <a:solidFill>
                  <a:srgbClr val="0432FF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Simultaneous description of </a:t>
            </a:r>
            <a:r>
              <a:rPr lang="en-US" altLang="zh-CN" sz="3000" b="1" i="1" dirty="0">
                <a:solidFill>
                  <a:srgbClr val="0432FF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D</a:t>
            </a:r>
            <a:r>
              <a:rPr lang="en-US" altLang="zh-CN" sz="3000" b="1" dirty="0">
                <a:solidFill>
                  <a:srgbClr val="0432FF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and light hadron </a:t>
            </a:r>
            <a:r>
              <a:rPr lang="en-US" altLang="zh-CN" sz="3000" b="1" i="1" dirty="0">
                <a:solidFill>
                  <a:srgbClr val="0432FF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R</a:t>
            </a:r>
            <a:r>
              <a:rPr lang="en-US" altLang="zh-CN" sz="3000" b="1" baseline="-25000" dirty="0">
                <a:solidFill>
                  <a:srgbClr val="0432FF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AA</a:t>
            </a:r>
            <a:endParaRPr lang="en-US" altLang="zh-CN" sz="3000" b="1" dirty="0">
              <a:solidFill>
                <a:srgbClr val="0432FF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0741F7D-FC9C-3947-AEEA-B2245ABFD93E}"/>
              </a:ext>
            </a:extLst>
          </p:cNvPr>
          <p:cNvGrpSpPr/>
          <p:nvPr/>
        </p:nvGrpSpPr>
        <p:grpSpPr>
          <a:xfrm>
            <a:off x="346165" y="1325662"/>
            <a:ext cx="8407690" cy="3725022"/>
            <a:chOff x="364961" y="1026684"/>
            <a:chExt cx="8407690" cy="372502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127D4CF-2885-4E41-8464-2850CB65F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18084" y="1450848"/>
              <a:ext cx="3384423" cy="329488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BA2EC8D-96FF-574B-B9F5-1D71E0C90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58383" y="1450849"/>
              <a:ext cx="3414268" cy="3300857"/>
            </a:xfrm>
            <a:prstGeom prst="rect">
              <a:avLst/>
            </a:prstGeom>
          </p:spPr>
        </p:pic>
        <p:sp>
          <p:nvSpPr>
            <p:cNvPr id="11" name="内容占位符 2">
              <a:extLst>
                <a:ext uri="{FF2B5EF4-FFF2-40B4-BE49-F238E27FC236}">
                  <a16:creationId xmlns:a16="http://schemas.microsoft.com/office/drawing/2014/main" id="{F6690861-D8C7-E346-9CD1-1806F931DD6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574077" y="1026684"/>
              <a:ext cx="2211234" cy="476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indent="-3429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zh-CN" sz="2000" dirty="0">
                  <a:solidFill>
                    <a:srgbClr val="FF0000"/>
                  </a:solidFill>
                  <a:ea typeface="宋体" panose="02010600030101010101" pitchFamily="2" charset="-122"/>
                  <a:sym typeface="Gill Sans" panose="020B0502020104020203" pitchFamily="34" charset="-79"/>
                </a:rPr>
                <a:t>Au-Au @ 200 </a:t>
              </a:r>
              <a:r>
                <a:rPr lang="en-US" altLang="zh-CN" sz="2000" dirty="0" err="1">
                  <a:solidFill>
                    <a:srgbClr val="FF0000"/>
                  </a:solidFill>
                  <a:ea typeface="宋体" panose="02010600030101010101" pitchFamily="2" charset="-122"/>
                  <a:sym typeface="Gill Sans" panose="020B0502020104020203" pitchFamily="34" charset="-79"/>
                </a:rPr>
                <a:t>AGeV</a:t>
              </a:r>
              <a:endParaRPr lang="en-US" altLang="zh-CN" sz="2000" i="1" dirty="0">
                <a:solidFill>
                  <a:srgbClr val="FF0000"/>
                </a:solidFill>
                <a:ea typeface="宋体" panose="02010600030101010101" pitchFamily="2" charset="-122"/>
                <a:sym typeface="Gill Sans" panose="020B0502020104020203" pitchFamily="34" charset="-79"/>
              </a:endParaRPr>
            </a:p>
          </p:txBody>
        </p:sp>
        <p:sp>
          <p:nvSpPr>
            <p:cNvPr id="12" name="内容占位符 2">
              <a:extLst>
                <a:ext uri="{FF2B5EF4-FFF2-40B4-BE49-F238E27FC236}">
                  <a16:creationId xmlns:a16="http://schemas.microsoft.com/office/drawing/2014/main" id="{C979551B-91CA-C441-A0DE-A5C0F771AF5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106204" y="1026684"/>
              <a:ext cx="2184356" cy="476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indent="-3429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zh-CN" sz="2000" dirty="0" err="1">
                  <a:solidFill>
                    <a:srgbClr val="FF0000"/>
                  </a:solidFill>
                  <a:ea typeface="宋体" panose="02010600030101010101" pitchFamily="2" charset="-122"/>
                  <a:sym typeface="Gill Sans" panose="020B0502020104020203" pitchFamily="34" charset="-79"/>
                </a:rPr>
                <a:t>Pb-Pb</a:t>
              </a:r>
              <a:r>
                <a:rPr lang="en-US" altLang="zh-CN" sz="2000" dirty="0">
                  <a:solidFill>
                    <a:srgbClr val="FF0000"/>
                  </a:solidFill>
                  <a:ea typeface="宋体" panose="02010600030101010101" pitchFamily="2" charset="-122"/>
                  <a:sym typeface="Gill Sans" panose="020B0502020104020203" pitchFamily="34" charset="-79"/>
                </a:rPr>
                <a:t> @ 2.76 </a:t>
              </a:r>
              <a:r>
                <a:rPr lang="en-US" altLang="zh-CN" sz="2000" dirty="0" err="1">
                  <a:solidFill>
                    <a:srgbClr val="FF0000"/>
                  </a:solidFill>
                  <a:ea typeface="宋体" panose="02010600030101010101" pitchFamily="2" charset="-122"/>
                  <a:sym typeface="Gill Sans" panose="020B0502020104020203" pitchFamily="34" charset="-79"/>
                </a:rPr>
                <a:t>ATeV</a:t>
              </a:r>
              <a:endParaRPr lang="en-US" altLang="zh-CN" sz="2000" i="1" dirty="0">
                <a:solidFill>
                  <a:srgbClr val="FF0000"/>
                </a:solidFill>
                <a:ea typeface="宋体" panose="02010600030101010101" pitchFamily="2" charset="-122"/>
                <a:sym typeface="Gill Sans" panose="020B0502020104020203" pitchFamily="34" charset="-79"/>
              </a:endParaRPr>
            </a:p>
          </p:txBody>
        </p:sp>
        <p:sp>
          <p:nvSpPr>
            <p:cNvPr id="13" name="内容占位符 2">
              <a:extLst>
                <a:ext uri="{FF2B5EF4-FFF2-40B4-BE49-F238E27FC236}">
                  <a16:creationId xmlns:a16="http://schemas.microsoft.com/office/drawing/2014/main" id="{1D39E859-1ED6-0648-8A15-6382D7F230F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01086" y="2056212"/>
              <a:ext cx="1147620" cy="476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indent="-3429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zh-CN" sz="2000" i="1" dirty="0">
                  <a:solidFill>
                    <a:srgbClr val="FF0000"/>
                  </a:solidFill>
                  <a:ea typeface="宋体" panose="02010600030101010101" pitchFamily="2" charset="-122"/>
                  <a:sym typeface="Gill Sans" panose="020B0502020104020203" pitchFamily="34" charset="-79"/>
                </a:rPr>
                <a:t>D</a:t>
              </a:r>
              <a:r>
                <a:rPr lang="en-US" altLang="zh-CN" sz="2000" dirty="0">
                  <a:solidFill>
                    <a:srgbClr val="FF0000"/>
                  </a:solidFill>
                  <a:ea typeface="宋体" panose="02010600030101010101" pitchFamily="2" charset="-122"/>
                  <a:sym typeface="Gill Sans" panose="020B0502020104020203" pitchFamily="34" charset="-79"/>
                </a:rPr>
                <a:t> meson</a:t>
              </a:r>
              <a:endParaRPr lang="en-US" altLang="zh-CN" sz="2000" i="1" dirty="0">
                <a:solidFill>
                  <a:srgbClr val="FF0000"/>
                </a:solidFill>
                <a:ea typeface="宋体" panose="02010600030101010101" pitchFamily="2" charset="-122"/>
                <a:sym typeface="Gill Sans" panose="020B0502020104020203" pitchFamily="34" charset="-79"/>
              </a:endParaRPr>
            </a:p>
          </p:txBody>
        </p:sp>
        <p:sp>
          <p:nvSpPr>
            <p:cNvPr id="14" name="内容占位符 2">
              <a:extLst>
                <a:ext uri="{FF2B5EF4-FFF2-40B4-BE49-F238E27FC236}">
                  <a16:creationId xmlns:a16="http://schemas.microsoft.com/office/drawing/2014/main" id="{0C04E1F7-22CA-F046-8776-821297B03BD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64961" y="3497439"/>
              <a:ext cx="1514083" cy="477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indent="-3429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zh-CN" sz="2000" dirty="0">
                  <a:solidFill>
                    <a:srgbClr val="FF0000"/>
                  </a:solidFill>
                  <a:ea typeface="宋体" panose="02010600030101010101" pitchFamily="2" charset="-122"/>
                  <a:sym typeface="Gill Sans" panose="020B0502020104020203" pitchFamily="34" charset="-79"/>
                </a:rPr>
                <a:t>light hadron</a:t>
              </a:r>
              <a:endParaRPr lang="en-US" altLang="zh-CN" sz="2000" i="1" dirty="0">
                <a:solidFill>
                  <a:srgbClr val="FF0000"/>
                </a:solidFill>
                <a:ea typeface="宋体" panose="02010600030101010101" pitchFamily="2" charset="-122"/>
                <a:sym typeface="Gill Sans" panose="020B0502020104020203" pitchFamily="34" charset="-79"/>
              </a:endParaRPr>
            </a:p>
          </p:txBody>
        </p:sp>
      </p:grpSp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C9AFA155-6C58-F847-A41F-96BB24CED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068" y="5486082"/>
            <a:ext cx="8388894" cy="1097597"/>
          </a:xfrm>
        </p:spPr>
        <p:txBody>
          <a:bodyPr/>
          <a:lstStyle/>
          <a:p>
            <a:pPr marL="274320" indent="-274320" eaLnBrk="1" hangingPunct="1">
              <a:lnSpc>
                <a:spcPct val="90000"/>
              </a:lnSpc>
              <a:spcBef>
                <a:spcPts val="500"/>
              </a:spcBef>
              <a:buClrTx/>
              <a:buSzPct val="100000"/>
              <a:buFont typeface="Arial" charset="0"/>
              <a:buChar char="•"/>
            </a:pPr>
            <a:r>
              <a:rPr lang="en-US" altLang="zh-CN" sz="2200" dirty="0">
                <a:solidFill>
                  <a:srgbClr val="C00000"/>
                </a:solidFill>
                <a:latin typeface="Calibri" pitchFamily="1" charset="0"/>
                <a:ea typeface="宋体" pitchFamily="1" charset="-122"/>
                <a:cs typeface="宋体" pitchFamily="1" charset="-122"/>
              </a:rPr>
              <a:t>LBT treats heavy and light parton evolution on the same footing and simultaneously describes </a:t>
            </a:r>
            <a:r>
              <a:rPr lang="en-US" altLang="zh-CN" sz="2200" i="1" dirty="0">
                <a:solidFill>
                  <a:srgbClr val="C00000"/>
                </a:solidFill>
                <a:latin typeface="Calibri" pitchFamily="1" charset="0"/>
                <a:ea typeface="宋体" pitchFamily="1" charset="-122"/>
                <a:cs typeface="宋体" pitchFamily="1" charset="-122"/>
              </a:rPr>
              <a:t>R</a:t>
            </a:r>
            <a:r>
              <a:rPr lang="en-US" altLang="zh-CN" sz="2200" baseline="-25000" dirty="0">
                <a:solidFill>
                  <a:srgbClr val="C00000"/>
                </a:solidFill>
                <a:latin typeface="Calibri" pitchFamily="1" charset="0"/>
                <a:ea typeface="宋体" pitchFamily="1" charset="-122"/>
                <a:cs typeface="宋体" pitchFamily="1" charset="-122"/>
              </a:rPr>
              <a:t>AA</a:t>
            </a:r>
            <a:r>
              <a:rPr lang="en-US" altLang="zh-CN" sz="2200" dirty="0">
                <a:solidFill>
                  <a:srgbClr val="C00000"/>
                </a:solidFill>
                <a:latin typeface="Calibri" pitchFamily="1" charset="0"/>
                <a:ea typeface="宋体" pitchFamily="1" charset="-122"/>
                <a:cs typeface="宋体" pitchFamily="1" charset="-122"/>
              </a:rPr>
              <a:t> of </a:t>
            </a:r>
            <a:r>
              <a:rPr lang="en-US" altLang="zh-CN" sz="2200" i="1" dirty="0">
                <a:solidFill>
                  <a:srgbClr val="C00000"/>
                </a:solidFill>
                <a:latin typeface="Calibri" pitchFamily="1" charset="0"/>
                <a:ea typeface="宋体" pitchFamily="1" charset="-122"/>
                <a:cs typeface="宋体" pitchFamily="1" charset="-122"/>
              </a:rPr>
              <a:t>D</a:t>
            </a:r>
            <a:r>
              <a:rPr lang="en-US" altLang="zh-CN" sz="2200" dirty="0">
                <a:solidFill>
                  <a:srgbClr val="C00000"/>
                </a:solidFill>
                <a:latin typeface="Calibri" pitchFamily="1" charset="0"/>
                <a:ea typeface="宋体" pitchFamily="1" charset="-122"/>
                <a:cs typeface="宋体" pitchFamily="1" charset="-122"/>
              </a:rPr>
              <a:t> and light flavor hadrons.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E47294C-1614-BF40-9F51-498D2C0F4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6DE9-8806-1A46-89B9-6B63BBD32449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</p:cSld>
  <p:clrMapOvr>
    <a:masterClrMapping/>
  </p:clrMapOvr>
  <p:transition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1">
            <a:extLst>
              <a:ext uri="{FF2B5EF4-FFF2-40B4-BE49-F238E27FC236}">
                <a16:creationId xmlns:a16="http://schemas.microsoft.com/office/drawing/2014/main" id="{882D6184-E7A8-3E4C-B6F2-206339BE0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69850"/>
            <a:ext cx="8042275" cy="749235"/>
          </a:xfrm>
        </p:spPr>
        <p:txBody>
          <a:bodyPr/>
          <a:lstStyle/>
          <a:p>
            <a:r>
              <a:rPr lang="en-US" altLang="en-US" sz="3000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 II: Effects of multi-stage evolution</a:t>
            </a:r>
          </a:p>
        </p:txBody>
      </p:sp>
      <p:sp>
        <p:nvSpPr>
          <p:cNvPr id="14" name="内容占位符 2">
            <a:extLst>
              <a:ext uri="{FF2B5EF4-FFF2-40B4-BE49-F238E27FC236}">
                <a16:creationId xmlns:a16="http://schemas.microsoft.com/office/drawing/2014/main" id="{C18F8C38-6E9F-3242-AE35-3679ECB57D31}"/>
              </a:ext>
            </a:extLst>
          </p:cNvPr>
          <p:cNvSpPr txBox="1">
            <a:spLocks/>
          </p:cNvSpPr>
          <p:nvPr/>
        </p:nvSpPr>
        <p:spPr bwMode="auto">
          <a:xfrm>
            <a:off x="451739" y="794368"/>
            <a:ext cx="8138319" cy="435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-3429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zh-CN" sz="2000" dirty="0">
                <a:ea typeface="宋体" panose="02010600030101010101" pitchFamily="2" charset="-122"/>
                <a:sym typeface="Gill Sans" panose="020B0502020104020203" pitchFamily="34" charset="-79"/>
              </a:rPr>
              <a:t>( In collaboration with G.-Y. Qin, C. Shen and A. Majumder, arXiv:1711.09053 )</a:t>
            </a:r>
            <a:endParaRPr lang="en-US" altLang="zh-CN" sz="2000" i="1" dirty="0">
              <a:ea typeface="宋体" panose="02010600030101010101" pitchFamily="2" charset="-122"/>
              <a:sym typeface="Gill Sans" panose="020B0502020104020203" pitchFamily="34" charset="-79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4013D8-B0AD-2F41-9491-B94F0A5EE5C3}"/>
              </a:ext>
            </a:extLst>
          </p:cNvPr>
          <p:cNvSpPr txBox="1"/>
          <p:nvPr/>
        </p:nvSpPr>
        <p:spPr>
          <a:xfrm>
            <a:off x="598043" y="1228651"/>
            <a:ext cx="8080106" cy="5439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700"/>
              </a:spcBef>
            </a:pPr>
            <a:r>
              <a:rPr lang="en-US" sz="2200" dirty="0">
                <a:solidFill>
                  <a:srgbClr val="0048DC"/>
                </a:solidFill>
              </a:rPr>
              <a:t>Particles in current transport models are usually on-shell </a:t>
            </a:r>
          </a:p>
          <a:p>
            <a:pPr>
              <a:spcBef>
                <a:spcPts val="700"/>
              </a:spcBef>
            </a:pPr>
            <a:endParaRPr lang="en-US" sz="2200" dirty="0">
              <a:solidFill>
                <a:srgbClr val="D40000"/>
              </a:solidFill>
            </a:endParaRPr>
          </a:p>
          <a:p>
            <a:pPr>
              <a:lnSpc>
                <a:spcPts val="3000"/>
              </a:lnSpc>
              <a:spcBef>
                <a:spcPts val="700"/>
              </a:spcBef>
            </a:pPr>
            <a:r>
              <a:rPr lang="en-US" sz="2200" dirty="0">
                <a:solidFill>
                  <a:srgbClr val="D40000"/>
                </a:solidFill>
              </a:rPr>
              <a:t>Quantum fluctuation allows particles to be off-shell (virtual)</a:t>
            </a:r>
          </a:p>
          <a:p>
            <a:pPr>
              <a:lnSpc>
                <a:spcPts val="3000"/>
              </a:lnSpc>
              <a:spcBef>
                <a:spcPts val="700"/>
              </a:spcBef>
            </a:pPr>
            <a:endParaRPr lang="en-US" sz="2200" dirty="0">
              <a:solidFill>
                <a:srgbClr val="D40000"/>
              </a:solidFill>
            </a:endParaRPr>
          </a:p>
          <a:p>
            <a:pPr>
              <a:lnSpc>
                <a:spcPts val="3000"/>
              </a:lnSpc>
              <a:spcBef>
                <a:spcPts val="700"/>
              </a:spcBef>
            </a:pPr>
            <a:r>
              <a:rPr lang="en-US" sz="2200" dirty="0">
                <a:solidFill>
                  <a:srgbClr val="D40000"/>
                </a:solidFill>
              </a:rPr>
              <a:t>within a finite splitting time</a:t>
            </a:r>
          </a:p>
          <a:p>
            <a:pPr>
              <a:spcBef>
                <a:spcPts val="700"/>
              </a:spcBef>
            </a:pPr>
            <a:endParaRPr lang="en-US" sz="2200" dirty="0">
              <a:solidFill>
                <a:srgbClr val="008000"/>
              </a:solidFill>
            </a:endParaRPr>
          </a:p>
          <a:p>
            <a:pPr>
              <a:spcBef>
                <a:spcPts val="700"/>
              </a:spcBef>
            </a:pPr>
            <a:endParaRPr lang="en-US" sz="1200" dirty="0">
              <a:solidFill>
                <a:srgbClr val="008000"/>
              </a:solidFill>
            </a:endParaRPr>
          </a:p>
          <a:p>
            <a:pPr>
              <a:spcBef>
                <a:spcPts val="700"/>
              </a:spcBef>
            </a:pPr>
            <a:r>
              <a:rPr lang="en-US" sz="2200" dirty="0">
                <a:solidFill>
                  <a:srgbClr val="008000"/>
                </a:solidFill>
              </a:rPr>
              <a:t>Partons produced in energetic collisions usually start with high </a:t>
            </a:r>
            <a:r>
              <a:rPr lang="en-US" sz="2200" i="1" dirty="0">
                <a:solidFill>
                  <a:srgbClr val="008000"/>
                </a:solidFill>
              </a:rPr>
              <a:t>Q</a:t>
            </a:r>
            <a:r>
              <a:rPr lang="en-US" sz="2200" dirty="0">
                <a:solidFill>
                  <a:srgbClr val="008000"/>
                </a:solidFill>
              </a:rPr>
              <a:t> and then evolve back to shell after several splittings</a:t>
            </a:r>
          </a:p>
          <a:p>
            <a:pPr>
              <a:spcBef>
                <a:spcPts val="700"/>
              </a:spcBef>
            </a:pPr>
            <a:r>
              <a:rPr lang="en-US" sz="2200" dirty="0"/>
              <a:t>Parton evolution at high </a:t>
            </a:r>
            <a:r>
              <a:rPr lang="en-US" sz="2200" i="1" dirty="0"/>
              <a:t>Q</a:t>
            </a:r>
            <a:r>
              <a:rPr lang="en-US" sz="2200" dirty="0"/>
              <a:t> is usually treated by vacuum showers (Pythia) in transport without considering medium modification   </a:t>
            </a:r>
          </a:p>
          <a:p>
            <a:pPr>
              <a:spcBef>
                <a:spcPts val="700"/>
              </a:spcBef>
            </a:pPr>
            <a:r>
              <a:rPr lang="en-US" sz="2200" dirty="0">
                <a:solidFill>
                  <a:srgbClr val="FF0000"/>
                </a:solidFill>
              </a:rPr>
              <a:t>Develop a combined approach that includes medium modification in different stages</a:t>
            </a:r>
            <a:endParaRPr lang="en-US" sz="2200" i="1" dirty="0">
              <a:solidFill>
                <a:srgbClr val="FF0000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740FA00-5D70-0F4B-91BA-FABB72226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316" y="1726630"/>
            <a:ext cx="3459480" cy="2971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37A4E68-2360-074B-BDCE-FB9198847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9446" y="2623235"/>
            <a:ext cx="2141220" cy="304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DE5AB24-98AC-4849-AFA2-8EA6AF6FE6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1252" y="3445998"/>
            <a:ext cx="1798320" cy="61722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C6110A-AB6F-3D45-9B9A-AB73DD1FE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56DE9-8806-1A46-89B9-6B63BBD32449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1194345"/>
      </p:ext>
    </p:extLst>
  </p:cSld>
  <p:clrMapOvr>
    <a:masterClrMapping/>
  </p:clrMapOvr>
  <p:transition>
    <p:zoom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6972</TotalTime>
  <Words>1410</Words>
  <Application>Microsoft Macintosh PowerPoint</Application>
  <PresentationFormat>On-screen Show (4:3)</PresentationFormat>
  <Paragraphs>190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ＭＳ Ｐゴシック</vt:lpstr>
      <vt:lpstr>宋体</vt:lpstr>
      <vt:lpstr>ヒラギノ角ゴ ProN W3</vt:lpstr>
      <vt:lpstr>Apple Chancery</vt:lpstr>
      <vt:lpstr>Arial</vt:lpstr>
      <vt:lpstr>Calibri</vt:lpstr>
      <vt:lpstr>Gill Sans</vt:lpstr>
      <vt:lpstr>News Gothic MT</vt:lpstr>
      <vt:lpstr>Wingdings</vt:lpstr>
      <vt:lpstr>Wingdings 2</vt:lpstr>
      <vt:lpstr>Breeze</vt:lpstr>
      <vt:lpstr>Heavy Flavor Jet Quenching at RHIC and LHC</vt:lpstr>
      <vt:lpstr>Mass effects in heavy quark energy loss</vt:lpstr>
      <vt:lpstr>Outline</vt:lpstr>
      <vt:lpstr>Part I: A linear Boltzmann transport model</vt:lpstr>
      <vt:lpstr>Inelastic scattering (2-&gt;2+n process)</vt:lpstr>
      <vt:lpstr>Framework overview  (Parton evolution inside the QGP)</vt:lpstr>
      <vt:lpstr>Heavy vs. light hadron suppression</vt:lpstr>
      <vt:lpstr>Simultaneous description of D and light hadron RAA</vt:lpstr>
      <vt:lpstr>Part II: Effects of multi-stage evolution</vt:lpstr>
      <vt:lpstr>PowerPoint Presentation</vt:lpstr>
      <vt:lpstr>PowerPoint Presentation</vt:lpstr>
      <vt:lpstr>PowerPoint Presentation</vt:lpstr>
      <vt:lpstr>PowerPoint Presentation</vt:lpstr>
      <vt:lpstr>Part III: Open questions in progress</vt:lpstr>
      <vt:lpstr>Heavy quark transport models</vt:lpstr>
      <vt:lpstr>Heavy quark transport coefficient</vt:lpstr>
      <vt:lpstr>Common baseline in a static medium</vt:lpstr>
      <vt:lpstr>PowerPoint Presentation</vt:lpstr>
      <vt:lpstr>Summary</vt:lpstr>
      <vt:lpstr>Thank you!</vt:lpstr>
      <vt:lpstr>PowerPoint Presentation</vt:lpstr>
      <vt:lpstr>MATTER vs. vacuum shower</vt:lpstr>
      <vt:lpstr>LBT vs. MARTINI at different times</vt:lpstr>
      <vt:lpstr>Flavor hierarchy of parton energy loss</vt:lpstr>
      <vt:lpstr>Energy deposition of heavy quarks into QGP</vt:lpstr>
      <vt:lpstr>Elastic vs. Inelastic Energy Loss</vt:lpstr>
      <vt:lpstr>Simultaneous Description of D and π RAA in 5.02 TeV Pb-Pb Collisions</vt:lpstr>
      <vt:lpstr>Quark and Gluon Transport Coefficient: q</vt:lpstr>
      <vt:lpstr>Anisotropic Flow (v2 and v3) of D Mesons</vt:lpstr>
    </vt:vector>
  </TitlesOfParts>
  <Company>Duke Physics</Company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Shanshan Cao</dc:creator>
  <cp:lastModifiedBy>Shanshan Cao</cp:lastModifiedBy>
  <cp:revision>198</cp:revision>
  <cp:lastPrinted>2017-02-07T21:59:34Z</cp:lastPrinted>
  <dcterms:created xsi:type="dcterms:W3CDTF">2017-02-07T14:10:06Z</dcterms:created>
  <dcterms:modified xsi:type="dcterms:W3CDTF">2018-06-01T21:55:13Z</dcterms:modified>
</cp:coreProperties>
</file>