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76" r:id="rId3"/>
    <p:sldId id="305" r:id="rId4"/>
    <p:sldId id="293" r:id="rId5"/>
    <p:sldId id="307" r:id="rId6"/>
    <p:sldId id="294" r:id="rId7"/>
    <p:sldId id="299" r:id="rId8"/>
    <p:sldId id="314" r:id="rId9"/>
    <p:sldId id="297" r:id="rId10"/>
    <p:sldId id="315" r:id="rId11"/>
    <p:sldId id="298" r:id="rId12"/>
    <p:sldId id="316" r:id="rId13"/>
    <p:sldId id="291" r:id="rId14"/>
    <p:sldId id="281" r:id="rId15"/>
    <p:sldId id="303" r:id="rId16"/>
    <p:sldId id="302" r:id="rId17"/>
    <p:sldId id="304" r:id="rId18"/>
    <p:sldId id="295" r:id="rId19"/>
    <p:sldId id="310" r:id="rId20"/>
    <p:sldId id="309" r:id="rId21"/>
    <p:sldId id="312" r:id="rId22"/>
    <p:sldId id="301" r:id="rId23"/>
    <p:sldId id="289" r:id="rId24"/>
    <p:sldId id="319" r:id="rId25"/>
    <p:sldId id="290" r:id="rId26"/>
    <p:sldId id="317" r:id="rId27"/>
    <p:sldId id="296" r:id="rId28"/>
    <p:sldId id="308" r:id="rId29"/>
    <p:sldId id="311" r:id="rId30"/>
    <p:sldId id="318" r:id="rId31"/>
    <p:sldId id="30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A2A"/>
    <a:srgbClr val="00234B"/>
    <a:srgbClr val="1E9F05"/>
    <a:srgbClr val="E8C6D5"/>
    <a:srgbClr val="F85E2C"/>
    <a:srgbClr val="0F6636"/>
    <a:srgbClr val="F85D2B"/>
    <a:srgbClr val="F25A2A"/>
    <a:srgbClr val="D353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68" autoAdjust="0"/>
    <p:restoredTop sz="94713"/>
  </p:normalViewPr>
  <p:slideViewPr>
    <p:cSldViewPr snapToGrid="0" snapToObjects="1">
      <p:cViewPr>
        <p:scale>
          <a:sx n="108" d="100"/>
          <a:sy n="108" d="100"/>
        </p:scale>
        <p:origin x="68" y="1272"/>
      </p:cViewPr>
      <p:guideLst>
        <p:guide orient="horz" pos="2160"/>
        <p:guide pos="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69AD3172-80D1-0141-8893-533A51F32646}" type="datetimeFigureOut">
              <a:rPr lang="en-US" smtClean="0"/>
              <a:pPr/>
              <a:t>5/29/2018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41C737DA-E69D-DC4C-9E65-509B3A989B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538-18CD-A94F-BFAD-2F37B2C015D9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D845D-BEAD-3749-808E-4EBEDDED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538-18CD-A94F-BFAD-2F37B2C015D9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D845D-BEAD-3749-808E-4EBEDDED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538-18CD-A94F-BFAD-2F37B2C015D9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D845D-BEAD-3749-808E-4EBEDDED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538-18CD-A94F-BFAD-2F37B2C015D9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D845D-BEAD-3749-808E-4EBEDDED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538-18CD-A94F-BFAD-2F37B2C015D9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D845D-BEAD-3749-808E-4EBEDDED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538-18CD-A94F-BFAD-2F37B2C015D9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D845D-BEAD-3749-808E-4EBEDDED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538-18CD-A94F-BFAD-2F37B2C015D9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D845D-BEAD-3749-808E-4EBEDDED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538-18CD-A94F-BFAD-2F37B2C015D9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D845D-BEAD-3749-808E-4EBEDDED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538-18CD-A94F-BFAD-2F37B2C015D9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D845D-BEAD-3749-808E-4EBEDDED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538-18CD-A94F-BFAD-2F37B2C015D9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D845D-BEAD-3749-808E-4EBEDDED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538-18CD-A94F-BFAD-2F37B2C015D9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D845D-BEAD-3749-808E-4EBEDDED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0D62F538-18CD-A94F-BFAD-2F37B2C015D9}" type="datetimeFigureOut">
              <a:rPr lang="en-US" smtClean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95DD845D-BEAD-3749-808E-4EBEDDED82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0.jpeg"/><Relationship Id="rId10" Type="http://schemas.openxmlformats.org/officeDocument/2006/relationships/image" Target="../media/image12.png"/><Relationship Id="rId4" Type="http://schemas.openxmlformats.org/officeDocument/2006/relationships/image" Target="../media/image39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12" Type="http://schemas.openxmlformats.org/officeDocument/2006/relationships/image" Target="../media/image55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54.gif"/><Relationship Id="rId5" Type="http://schemas.openxmlformats.org/officeDocument/2006/relationships/image" Target="../media/image30.jpeg"/><Relationship Id="rId10" Type="http://schemas.openxmlformats.org/officeDocument/2006/relationships/image" Target="../media/image31.jpeg"/><Relationship Id="rId4" Type="http://schemas.openxmlformats.org/officeDocument/2006/relationships/image" Target="../media/image39.jpe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5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mis.triumf.ca/science/experiment/view/S1639LOI" TargetMode="External"/><Relationship Id="rId3" Type="http://schemas.openxmlformats.org/officeDocument/2006/relationships/hyperlink" Target="https://mis.triumf.ca/science/experiment/view/S961LOI" TargetMode="External"/><Relationship Id="rId7" Type="http://schemas.openxmlformats.org/officeDocument/2006/relationships/hyperlink" Target="https://mis.triumf.ca/science/experiment/view/S151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is.triumf.ca/science/experiment/view/S1517" TargetMode="External"/><Relationship Id="rId5" Type="http://schemas.openxmlformats.org/officeDocument/2006/relationships/hyperlink" Target="https://mis.triumf.ca/science/experiment/view/S1445" TargetMode="External"/><Relationship Id="rId10" Type="http://schemas.openxmlformats.org/officeDocument/2006/relationships/hyperlink" Target="https://mis.triumf.ca/science/experiment/view/S1848" TargetMode="External"/><Relationship Id="rId4" Type="http://schemas.openxmlformats.org/officeDocument/2006/relationships/hyperlink" Target="https://mis.triumf.ca/science/experiment/spokesperson/view/S1073" TargetMode="External"/><Relationship Id="rId9" Type="http://schemas.openxmlformats.org/officeDocument/2006/relationships/hyperlink" Target="https://mis.triumf.ca/science/experiment/spokesperson/view/S1824LOI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83.jpe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NUL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3.jpeg"/><Relationship Id="rId10" Type="http://schemas.openxmlformats.org/officeDocument/2006/relationships/image" Target="../media/image23.jpeg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5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0.jpeg"/><Relationship Id="rId4" Type="http://schemas.openxmlformats.org/officeDocument/2006/relationships/image" Target="../media/image39.jpe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475" y="897944"/>
            <a:ext cx="7983038" cy="1770611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Recent Status of Weak-Interaction Tests via Precision </a:t>
            </a:r>
            <a:r>
              <a:rPr lang="en-US" sz="4000" dirty="0" err="1"/>
              <a:t>Superallowed</a:t>
            </a:r>
            <a:r>
              <a:rPr lang="en-US" sz="4000" dirty="0"/>
              <a:t> Beta Decay Studies at TRIUMF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475" y="3468128"/>
            <a:ext cx="7627700" cy="441941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Kyle G. Leach, Colorado School of Mines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12475" y="4816392"/>
            <a:ext cx="7627700" cy="871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000" dirty="0"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pPr algn="l">
              <a:spcBef>
                <a:spcPts val="0"/>
              </a:spcBef>
            </a:pPr>
            <a:r>
              <a:rPr lang="en-US" sz="2000" dirty="0">
                <a:ea typeface="Arial" charset="0"/>
                <a:cs typeface="Arial" charset="0"/>
              </a:rPr>
              <a:t>Palm Springs, California, USA </a:t>
            </a:r>
          </a:p>
          <a:p>
            <a:pPr algn="l">
              <a:spcBef>
                <a:spcPts val="0"/>
              </a:spcBef>
            </a:pPr>
            <a:r>
              <a:rPr lang="en-US" sz="2000" dirty="0">
                <a:ea typeface="Arial" charset="0"/>
                <a:cs typeface="Arial" charset="0"/>
              </a:rPr>
              <a:t>Wednesday, May 30, 2018</a:t>
            </a:r>
          </a:p>
        </p:txBody>
      </p:sp>
      <p:pic>
        <p:nvPicPr>
          <p:cNvPr id="8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trium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283" y="474819"/>
            <a:ext cx="3211848" cy="58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guelp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790" y="2006956"/>
            <a:ext cx="2154534" cy="7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Mine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340" y="1269200"/>
            <a:ext cx="3721733" cy="42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UBC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492" y="2867202"/>
            <a:ext cx="2906518" cy="60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regina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126" y="4640387"/>
            <a:ext cx="2014166" cy="80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notre dame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598" y="4576124"/>
            <a:ext cx="1056079" cy="95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queens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53" y="3339347"/>
            <a:ext cx="1560022" cy="118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giessen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21" y="3683469"/>
            <a:ext cx="1872730" cy="67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isac triu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3" y="650289"/>
            <a:ext cx="7397914" cy="520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7714185" y="2705685"/>
            <a:ext cx="2003367" cy="153463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88727" y="3601580"/>
            <a:ext cx="2003367" cy="190894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727994" y="685238"/>
            <a:ext cx="2003367" cy="190894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4196" y="0"/>
            <a:ext cx="11567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Superallowed</a:t>
            </a:r>
            <a:r>
              <a:rPr lang="en-US" sz="3600" dirty="0"/>
              <a:t> Beta Decay Studies at TRIUMF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55303" y="626995"/>
            <a:ext cx="174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Branching Ratios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9311" y="3594340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 Values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70206" y="2648061"/>
            <a:ext cx="1091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Half-Lives</a:t>
            </a:r>
          </a:p>
        </p:txBody>
      </p:sp>
      <p:pic>
        <p:nvPicPr>
          <p:cNvPr id="4098" name="Picture 2" descr="Image result for griffin trium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887" y="1149824"/>
            <a:ext cx="708949" cy="531712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7791075" y="1799809"/>
            <a:ext cx="770572" cy="793752"/>
            <a:chOff x="942356" y="3268045"/>
            <a:chExt cx="770572" cy="793752"/>
          </a:xfrm>
        </p:grpSpPr>
        <p:sp>
          <p:nvSpPr>
            <p:cNvPr id="11" name="TextBox 10"/>
            <p:cNvSpPr txBox="1"/>
            <p:nvPr/>
          </p:nvSpPr>
          <p:spPr>
            <a:xfrm>
              <a:off x="1175380" y="348497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85918" y="3268045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2249882">
              <a:off x="1343976" y="3345778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5400000">
              <a:off x="1395213" y="3523768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7979660">
              <a:off x="1335693" y="3685575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0800000">
              <a:off x="1180041" y="3723243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3915190">
              <a:off x="1014771" y="3671893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8862613">
              <a:off x="1024389" y="3358624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963195" y="3516241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316" y="4059239"/>
            <a:ext cx="908454" cy="1254978"/>
            <a:chOff x="3534809" y="1739343"/>
            <a:chExt cx="908454" cy="1254978"/>
          </a:xfrm>
        </p:grpSpPr>
        <p:pic>
          <p:nvPicPr>
            <p:cNvPr id="4110" name="Picture 14" descr="Image result for titan triumf penning trap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4809" y="1739343"/>
              <a:ext cx="908454" cy="977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679591" y="2717322"/>
              <a:ext cx="6188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TITAN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19" y="1084313"/>
            <a:ext cx="992925" cy="662733"/>
          </a:xfrm>
          <a:prstGeom prst="rect">
            <a:avLst/>
          </a:prstGeom>
        </p:spPr>
      </p:pic>
      <p:pic>
        <p:nvPicPr>
          <p:cNvPr id="33" name="Picture 10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961" y="1913678"/>
            <a:ext cx="767040" cy="56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/>
          <a:srcRect l="27107" t="26602" r="28342" b="13155"/>
          <a:stretch/>
        </p:blipFill>
        <p:spPr>
          <a:xfrm>
            <a:off x="7861025" y="3144713"/>
            <a:ext cx="1709686" cy="967784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7960693" y="2921035"/>
            <a:ext cx="1510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Proportional Gas Counter</a:t>
            </a:r>
          </a:p>
        </p:txBody>
      </p:sp>
      <p:pic>
        <p:nvPicPr>
          <p:cNvPr id="9228" name="Picture 12" descr="https://ars.els-cdn.com/content/image/1-s2.0-S1387380611004568-gr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9" y="4020628"/>
            <a:ext cx="1128402" cy="125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>
            <a:stCxn id="5" idx="1"/>
          </p:cNvCxnSpPr>
          <p:nvPr/>
        </p:nvCxnSpPr>
        <p:spPr>
          <a:xfrm flipH="1">
            <a:off x="4227942" y="1639710"/>
            <a:ext cx="3500052" cy="2312373"/>
          </a:xfrm>
          <a:prstGeom prst="straightConnector1">
            <a:avLst/>
          </a:prstGeom>
          <a:ln w="50800">
            <a:solidFill>
              <a:srgbClr val="0023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5" idx="1"/>
          </p:cNvCxnSpPr>
          <p:nvPr/>
        </p:nvCxnSpPr>
        <p:spPr>
          <a:xfrm flipH="1">
            <a:off x="3977374" y="3473003"/>
            <a:ext cx="3736811" cy="512085"/>
          </a:xfrm>
          <a:prstGeom prst="straightConnector1">
            <a:avLst/>
          </a:prstGeom>
          <a:ln w="50800">
            <a:solidFill>
              <a:srgbClr val="0023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3" idx="3"/>
          </p:cNvCxnSpPr>
          <p:nvPr/>
        </p:nvCxnSpPr>
        <p:spPr>
          <a:xfrm flipV="1">
            <a:off x="2092094" y="3546868"/>
            <a:ext cx="1482464" cy="1009184"/>
          </a:xfrm>
          <a:prstGeom prst="straightConnector1">
            <a:avLst/>
          </a:prstGeom>
          <a:ln w="50800">
            <a:solidFill>
              <a:srgbClr val="0023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57376" y="626995"/>
            <a:ext cx="3471569" cy="45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3E0E645-54DD-4BB7-8797-C149821D53E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77" t="667" r="42631" b="18244"/>
          <a:stretch/>
        </p:blipFill>
        <p:spPr>
          <a:xfrm>
            <a:off x="365157" y="601657"/>
            <a:ext cx="3410699" cy="1010039"/>
          </a:xfrm>
          <a:prstGeom prst="rect">
            <a:avLst/>
          </a:prstGeom>
        </p:spPr>
      </p:pic>
      <p:sp>
        <p:nvSpPr>
          <p:cNvPr id="53" name="Shape 204"/>
          <p:cNvSpPr/>
          <p:nvPr/>
        </p:nvSpPr>
        <p:spPr>
          <a:xfrm>
            <a:off x="2931736" y="500168"/>
            <a:ext cx="897209" cy="666773"/>
          </a:xfrm>
          <a:prstGeom prst="ellipse">
            <a:avLst/>
          </a:prstGeom>
          <a:ln w="63500">
            <a:solidFill>
              <a:srgbClr val="00234B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167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0" grpId="0"/>
      <p:bldP spid="50" grpId="0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454" y="0"/>
            <a:ext cx="113224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Experimental Method: Half-Lives</a:t>
            </a:r>
          </a:p>
          <a:p>
            <a:pPr algn="ctr"/>
            <a:r>
              <a:rPr lang="en-US" sz="2000" dirty="0"/>
              <a:t>Positron Decay Counting with a gas-proportional counter (GPS)</a:t>
            </a:r>
          </a:p>
        </p:txBody>
      </p:sp>
      <p:pic>
        <p:nvPicPr>
          <p:cNvPr id="18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pic>
        <p:nvPicPr>
          <p:cNvPr id="5" name="image11.png"/>
          <p:cNvPicPr>
            <a:picLocks noChangeAspect="1"/>
          </p:cNvPicPr>
          <p:nvPr/>
        </p:nvPicPr>
        <p:blipFill>
          <a:blip r:embed="rId3">
            <a:extLst/>
          </a:blip>
          <a:srcRect l="5248" r="10536"/>
          <a:stretch>
            <a:fillRect/>
          </a:stretch>
        </p:blipFill>
        <p:spPr>
          <a:xfrm>
            <a:off x="1323272" y="1189007"/>
            <a:ext cx="2759359" cy="2457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3.jpeg"/>
          <p:cNvPicPr>
            <a:picLocks noChangeAspect="1"/>
          </p:cNvPicPr>
          <p:nvPr/>
        </p:nvPicPr>
        <p:blipFill>
          <a:blip r:embed="rId4">
            <a:extLst/>
          </a:blip>
          <a:srcRect l="12396" r="12396"/>
          <a:stretch>
            <a:fillRect/>
          </a:stretch>
        </p:blipFill>
        <p:spPr>
          <a:xfrm>
            <a:off x="4667339" y="1189007"/>
            <a:ext cx="3118311" cy="233734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Straight Connector 2"/>
          <p:cNvCxnSpPr/>
          <p:nvPr/>
        </p:nvCxnSpPr>
        <p:spPr>
          <a:xfrm flipV="1">
            <a:off x="2195643" y="1189008"/>
            <a:ext cx="2468880" cy="6261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95644" y="3227098"/>
            <a:ext cx="2471695" cy="2847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53376" y="3934324"/>
            <a:ext cx="100525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4π continuous-flow proportional gas counter with tape transfer system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Detect β particles with ~100%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Cycles: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Implant beam onto a tape for ~3 half-lives (saturation).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Move the tape into the gas counter and measure the decay activity for ~25 half-lives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Move tape into tape disposal box to remove long-lived contaminants from gas counter</a:t>
            </a:r>
          </a:p>
          <a:p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132743" y="1993479"/>
            <a:ext cx="1060107" cy="756377"/>
          </a:xfrm>
          <a:prstGeom prst="rightArrow">
            <a:avLst/>
          </a:prstGeom>
          <a:solidFill>
            <a:srgbClr val="0023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9634" y="1628035"/>
            <a:ext cx="961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ISAC RIB</a:t>
            </a:r>
          </a:p>
        </p:txBody>
      </p:sp>
      <p:pic>
        <p:nvPicPr>
          <p:cNvPr id="15" name="image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78415" y="1038715"/>
            <a:ext cx="3799928" cy="293630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3262C13-A373-41E7-B1FF-2AC8CA770D65}"/>
              </a:ext>
            </a:extLst>
          </p:cNvPr>
          <p:cNvSpPr/>
          <p:nvPr/>
        </p:nvSpPr>
        <p:spPr>
          <a:xfrm>
            <a:off x="8791710" y="4066052"/>
            <a:ext cx="34002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fr-FR" sz="1100" dirty="0"/>
              <a:t>M.R. Dunlop et al., Phys. </a:t>
            </a:r>
            <a:r>
              <a:rPr lang="fr-FR" sz="1100" dirty="0" err="1"/>
              <a:t>Rev</a:t>
            </a:r>
            <a:r>
              <a:rPr lang="fr-FR" sz="1100" dirty="0"/>
              <a:t>. C </a:t>
            </a:r>
            <a:r>
              <a:rPr lang="fr-FR" sz="1100" b="1" dirty="0">
                <a:latin typeface="Helvetica Neue"/>
                <a:sym typeface="Helvetica Neue"/>
              </a:rPr>
              <a:t>96</a:t>
            </a:r>
            <a:r>
              <a:rPr lang="fr-FR" sz="1100" dirty="0"/>
              <a:t>, 045502 (2017)</a:t>
            </a:r>
          </a:p>
        </p:txBody>
      </p:sp>
    </p:spTree>
    <p:extLst>
      <p:ext uri="{BB962C8B-B14F-4D97-AF65-F5344CB8AC3E}">
        <p14:creationId xmlns:p14="http://schemas.microsoft.com/office/powerpoint/2010/main" val="210588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57"/>
          <p:cNvSpPr/>
          <p:nvPr/>
        </p:nvSpPr>
        <p:spPr>
          <a:xfrm>
            <a:off x="9914914" y="975341"/>
            <a:ext cx="2003367" cy="350321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218" name="Picture 2" descr="Image result for isac triu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3" y="650289"/>
            <a:ext cx="7397914" cy="520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le 46"/>
          <p:cNvSpPr/>
          <p:nvPr/>
        </p:nvSpPr>
        <p:spPr>
          <a:xfrm>
            <a:off x="7294840" y="4389034"/>
            <a:ext cx="2686343" cy="134243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7714185" y="2705685"/>
            <a:ext cx="2003367" cy="153463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88727" y="3601580"/>
            <a:ext cx="2003367" cy="190894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727994" y="685238"/>
            <a:ext cx="2003367" cy="190894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4196" y="0"/>
            <a:ext cx="11567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Superallowed</a:t>
            </a:r>
            <a:r>
              <a:rPr lang="en-US" sz="3600" dirty="0"/>
              <a:t> Beta Decay Studies at TRIUMF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55303" y="626995"/>
            <a:ext cx="174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Branching Ratios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9311" y="3594340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 Values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70206" y="2648061"/>
            <a:ext cx="1091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Half-Lives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5843" y="4360190"/>
            <a:ext cx="1373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Charge-Radii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105541" y="975341"/>
            <a:ext cx="1622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Nuclear Theory</a:t>
            </a:r>
          </a:p>
        </p:txBody>
      </p:sp>
      <p:pic>
        <p:nvPicPr>
          <p:cNvPr id="4098" name="Picture 2" descr="Image result for griffin trium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887" y="1149824"/>
            <a:ext cx="708949" cy="531712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7791075" y="1799809"/>
            <a:ext cx="770572" cy="793752"/>
            <a:chOff x="942356" y="3268045"/>
            <a:chExt cx="770572" cy="793752"/>
          </a:xfrm>
        </p:grpSpPr>
        <p:sp>
          <p:nvSpPr>
            <p:cNvPr id="11" name="TextBox 10"/>
            <p:cNvSpPr txBox="1"/>
            <p:nvPr/>
          </p:nvSpPr>
          <p:spPr>
            <a:xfrm>
              <a:off x="1175380" y="348497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85918" y="3268045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2249882">
              <a:off x="1343976" y="3345778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5400000">
              <a:off x="1395213" y="3523768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7979660">
              <a:off x="1335693" y="3685575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0800000">
              <a:off x="1180041" y="3723243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3915190">
              <a:off x="1014771" y="3671893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8862613">
              <a:off x="1024389" y="3358624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963195" y="3516241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316" y="4059239"/>
            <a:ext cx="908454" cy="1254978"/>
            <a:chOff x="3534809" y="1739343"/>
            <a:chExt cx="908454" cy="1254978"/>
          </a:xfrm>
        </p:grpSpPr>
        <p:pic>
          <p:nvPicPr>
            <p:cNvPr id="4110" name="Picture 14" descr="Image result for titan triumf penning trap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4809" y="1739343"/>
              <a:ext cx="908454" cy="977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679591" y="2717322"/>
              <a:ext cx="6188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TITAN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19" y="1084313"/>
            <a:ext cx="992925" cy="662733"/>
          </a:xfrm>
          <a:prstGeom prst="rect">
            <a:avLst/>
          </a:prstGeom>
        </p:spPr>
      </p:pic>
      <p:pic>
        <p:nvPicPr>
          <p:cNvPr id="33" name="Picture 10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961" y="1913678"/>
            <a:ext cx="767040" cy="56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/>
          <a:srcRect l="27107" t="26602" r="28342" b="13155"/>
          <a:stretch/>
        </p:blipFill>
        <p:spPr>
          <a:xfrm>
            <a:off x="7861025" y="3144713"/>
            <a:ext cx="1709686" cy="967784"/>
          </a:xfrm>
          <a:prstGeom prst="rect">
            <a:avLst/>
          </a:prstGeom>
        </p:spPr>
      </p:pic>
      <p:pic>
        <p:nvPicPr>
          <p:cNvPr id="9226" name="Picture 10" descr="http://www.triumf.ca/sites/default/files/styles/img_assist_style/public/images/homepage_take_1.jpg?itok=TrW__2-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548" y="4848927"/>
            <a:ext cx="2370926" cy="7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7861025" y="4608730"/>
            <a:ext cx="1683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Co-linear Laser Spectroscopy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960693" y="2921035"/>
            <a:ext cx="1510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Proportional Gas Counter</a:t>
            </a:r>
          </a:p>
        </p:txBody>
      </p:sp>
      <p:pic>
        <p:nvPicPr>
          <p:cNvPr id="9228" name="Picture 12" descr="https://ars.els-cdn.com/content/image/1-s2.0-S1387380611004568-gr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9" y="4020628"/>
            <a:ext cx="1128402" cy="125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>
            <a:stCxn id="5" idx="1"/>
          </p:cNvCxnSpPr>
          <p:nvPr/>
        </p:nvCxnSpPr>
        <p:spPr>
          <a:xfrm flipH="1">
            <a:off x="4227942" y="1639710"/>
            <a:ext cx="3500052" cy="2312373"/>
          </a:xfrm>
          <a:prstGeom prst="straightConnector1">
            <a:avLst/>
          </a:prstGeom>
          <a:ln w="50800">
            <a:solidFill>
              <a:srgbClr val="0023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5" idx="1"/>
          </p:cNvCxnSpPr>
          <p:nvPr/>
        </p:nvCxnSpPr>
        <p:spPr>
          <a:xfrm flipH="1">
            <a:off x="3977374" y="3473003"/>
            <a:ext cx="3736811" cy="512085"/>
          </a:xfrm>
          <a:prstGeom prst="straightConnector1">
            <a:avLst/>
          </a:prstGeom>
          <a:ln w="50800">
            <a:solidFill>
              <a:srgbClr val="0023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7" idx="1"/>
          </p:cNvCxnSpPr>
          <p:nvPr/>
        </p:nvCxnSpPr>
        <p:spPr>
          <a:xfrm flipH="1" flipV="1">
            <a:off x="3891401" y="3849847"/>
            <a:ext cx="3403439" cy="1210406"/>
          </a:xfrm>
          <a:prstGeom prst="straightConnector1">
            <a:avLst/>
          </a:prstGeom>
          <a:ln w="50800">
            <a:solidFill>
              <a:srgbClr val="0023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3" idx="3"/>
          </p:cNvCxnSpPr>
          <p:nvPr/>
        </p:nvCxnSpPr>
        <p:spPr>
          <a:xfrm flipV="1">
            <a:off x="2092094" y="3546868"/>
            <a:ext cx="1482464" cy="1009184"/>
          </a:xfrm>
          <a:prstGeom prst="straightConnector1">
            <a:avLst/>
          </a:prstGeom>
          <a:ln w="50800">
            <a:solidFill>
              <a:srgbClr val="0023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974" y="1446398"/>
            <a:ext cx="1713243" cy="9820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974" y="2530191"/>
            <a:ext cx="1699505" cy="11436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429612" y="3728294"/>
            <a:ext cx="985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J.D. Holt</a:t>
            </a:r>
          </a:p>
          <a:p>
            <a:r>
              <a:rPr lang="en-US" sz="1200" dirty="0"/>
              <a:t>P. </a:t>
            </a:r>
            <a:r>
              <a:rPr lang="en-US" sz="1200" dirty="0" err="1"/>
              <a:t>Navratil</a:t>
            </a:r>
            <a:endParaRPr lang="en-US" sz="1200" dirty="0"/>
          </a:p>
          <a:p>
            <a:r>
              <a:rPr lang="en-US" sz="1200" dirty="0"/>
              <a:t>S.R. </a:t>
            </a:r>
            <a:r>
              <a:rPr lang="en-US" sz="1200" dirty="0" err="1"/>
              <a:t>Stroberg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357376" y="626995"/>
            <a:ext cx="3471569" cy="45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3E0E645-54DD-4BB7-8797-C149821D53E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77" t="667" r="42631" b="18244"/>
          <a:stretch/>
        </p:blipFill>
        <p:spPr>
          <a:xfrm>
            <a:off x="365157" y="601657"/>
            <a:ext cx="3410699" cy="101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3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47" grpId="0" animBg="1"/>
      <p:bldP spid="32" grpId="0"/>
      <p:bldP spid="34" grpId="0"/>
      <p:bldP spid="49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4196" y="0"/>
            <a:ext cx="11567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History of the </a:t>
            </a:r>
            <a:r>
              <a:rPr lang="en-US" sz="3600" dirty="0" err="1"/>
              <a:t>Superallowed</a:t>
            </a:r>
            <a:r>
              <a:rPr lang="en-US" sz="3600" dirty="0"/>
              <a:t> Program at TRIUMF-ISAC</a:t>
            </a:r>
          </a:p>
        </p:txBody>
      </p:sp>
      <p:sp>
        <p:nvSpPr>
          <p:cNvPr id="53" name="Shape 119"/>
          <p:cNvSpPr/>
          <p:nvPr/>
        </p:nvSpPr>
        <p:spPr>
          <a:xfrm>
            <a:off x="3192070" y="2664727"/>
            <a:ext cx="263458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000" dirty="0">
                <a:solidFill>
                  <a:srgbClr val="9F5C30"/>
                </a:solidFill>
              </a:rPr>
              <a:t>T</a:t>
            </a:r>
            <a:r>
              <a:rPr sz="1000" baseline="-19818" dirty="0">
                <a:solidFill>
                  <a:srgbClr val="9F5C30"/>
                </a:solidFill>
              </a:rPr>
              <a:t>½</a:t>
            </a:r>
            <a:r>
              <a:rPr sz="1000" dirty="0">
                <a:solidFill>
                  <a:srgbClr val="9F5C30"/>
                </a:solidFill>
              </a:rPr>
              <a:t> , P. Finlay </a:t>
            </a:r>
            <a:r>
              <a:rPr sz="1000" i="1" dirty="0">
                <a:solidFill>
                  <a:srgbClr val="9F5C30"/>
                </a:solidFill>
              </a:rPr>
              <a:t>et al.</a:t>
            </a:r>
            <a:r>
              <a:rPr sz="1000" dirty="0">
                <a:solidFill>
                  <a:srgbClr val="9F5C30"/>
                </a:solidFill>
              </a:rPr>
              <a:t>, PRL </a:t>
            </a:r>
            <a:r>
              <a:rPr sz="1000" b="1" dirty="0">
                <a:solidFill>
                  <a:srgbClr val="9F5C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106</a:t>
            </a:r>
            <a:r>
              <a:rPr sz="1000" dirty="0">
                <a:solidFill>
                  <a:srgbClr val="9F5C30"/>
                </a:solidFill>
              </a:rPr>
              <a:t>, 032501 (2011)</a:t>
            </a:r>
          </a:p>
          <a:p>
            <a:pPr algn="l"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000" dirty="0">
                <a:solidFill>
                  <a:srgbClr val="9F5C30"/>
                </a:solidFill>
              </a:rPr>
              <a:t>BR, P. Finlay </a:t>
            </a:r>
            <a:r>
              <a:rPr sz="1000" i="1" dirty="0">
                <a:solidFill>
                  <a:srgbClr val="9F5C30"/>
                </a:solidFill>
              </a:rPr>
              <a:t>et al.</a:t>
            </a:r>
            <a:r>
              <a:rPr sz="1000" dirty="0">
                <a:solidFill>
                  <a:srgbClr val="9F5C30"/>
                </a:solidFill>
              </a:rPr>
              <a:t>, PRC  </a:t>
            </a:r>
            <a:r>
              <a:rPr sz="1000" b="1" dirty="0">
                <a:solidFill>
                  <a:srgbClr val="9F5C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85</a:t>
            </a:r>
            <a:r>
              <a:rPr sz="1000" dirty="0">
                <a:solidFill>
                  <a:srgbClr val="9F5C30"/>
                </a:solidFill>
              </a:rPr>
              <a:t>, 055501 (2012)</a:t>
            </a:r>
          </a:p>
        </p:txBody>
      </p:sp>
      <p:sp>
        <p:nvSpPr>
          <p:cNvPr id="54" name="Shape 120"/>
          <p:cNvSpPr/>
          <p:nvPr/>
        </p:nvSpPr>
        <p:spPr>
          <a:xfrm>
            <a:off x="6451020" y="510636"/>
            <a:ext cx="2921315" cy="86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000" dirty="0">
                <a:solidFill>
                  <a:srgbClr val="275664"/>
                </a:solidFill>
              </a:rPr>
              <a:t>T</a:t>
            </a:r>
            <a:r>
              <a:rPr sz="1000" baseline="-19818" dirty="0">
                <a:solidFill>
                  <a:srgbClr val="275664"/>
                </a:solidFill>
              </a:rPr>
              <a:t> ½</a:t>
            </a:r>
            <a:r>
              <a:rPr sz="1000" dirty="0">
                <a:solidFill>
                  <a:srgbClr val="275664"/>
                </a:solidFill>
              </a:rPr>
              <a:t> , G.C. Ball </a:t>
            </a:r>
            <a:r>
              <a:rPr sz="1000" i="1" dirty="0">
                <a:solidFill>
                  <a:srgbClr val="275664"/>
                </a:solidFill>
              </a:rPr>
              <a:t>et al.</a:t>
            </a:r>
            <a:r>
              <a:rPr sz="1000" dirty="0">
                <a:solidFill>
                  <a:srgbClr val="275664"/>
                </a:solidFill>
              </a:rPr>
              <a:t>, PRL </a:t>
            </a:r>
            <a:r>
              <a:rPr sz="1000" b="1" dirty="0">
                <a:solidFill>
                  <a:srgbClr val="2756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86</a:t>
            </a:r>
            <a:r>
              <a:rPr sz="1000" dirty="0">
                <a:solidFill>
                  <a:srgbClr val="275664"/>
                </a:solidFill>
              </a:rPr>
              <a:t>, 1454 (2001)</a:t>
            </a:r>
          </a:p>
          <a:p>
            <a:pPr algn="l"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000" dirty="0">
                <a:solidFill>
                  <a:srgbClr val="275664"/>
                </a:solidFill>
              </a:rPr>
              <a:t>BR, A. </a:t>
            </a:r>
            <a:r>
              <a:rPr sz="1000" dirty="0" err="1">
                <a:solidFill>
                  <a:srgbClr val="275664"/>
                </a:solidFill>
              </a:rPr>
              <a:t>Piechaczek</a:t>
            </a:r>
            <a:r>
              <a:rPr sz="1000" dirty="0">
                <a:solidFill>
                  <a:srgbClr val="275664"/>
                </a:solidFill>
              </a:rPr>
              <a:t> </a:t>
            </a:r>
            <a:r>
              <a:rPr sz="1000" i="1" dirty="0">
                <a:solidFill>
                  <a:srgbClr val="275664"/>
                </a:solidFill>
              </a:rPr>
              <a:t>et al.</a:t>
            </a:r>
            <a:r>
              <a:rPr sz="1000" dirty="0">
                <a:solidFill>
                  <a:srgbClr val="275664"/>
                </a:solidFill>
              </a:rPr>
              <a:t>, PRC </a:t>
            </a:r>
            <a:r>
              <a:rPr sz="1000" b="1" dirty="0">
                <a:solidFill>
                  <a:srgbClr val="2756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67</a:t>
            </a:r>
            <a:r>
              <a:rPr sz="1000" dirty="0">
                <a:solidFill>
                  <a:srgbClr val="275664"/>
                </a:solidFill>
              </a:rPr>
              <a:t>, 051305 (2003)</a:t>
            </a:r>
          </a:p>
          <a:p>
            <a:pPr algn="l"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000" dirty="0">
                <a:solidFill>
                  <a:srgbClr val="275664"/>
                </a:solidFill>
              </a:rPr>
              <a:t>BR, R. Dunlop </a:t>
            </a:r>
            <a:r>
              <a:rPr sz="1000" i="1" dirty="0">
                <a:solidFill>
                  <a:srgbClr val="275664"/>
                </a:solidFill>
              </a:rPr>
              <a:t>et al.</a:t>
            </a:r>
            <a:r>
              <a:rPr sz="1000" dirty="0">
                <a:solidFill>
                  <a:srgbClr val="275664"/>
                </a:solidFill>
              </a:rPr>
              <a:t>, PRC </a:t>
            </a:r>
            <a:r>
              <a:rPr sz="1000" b="1" dirty="0">
                <a:solidFill>
                  <a:srgbClr val="2756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88</a:t>
            </a:r>
            <a:r>
              <a:rPr sz="1000" dirty="0">
                <a:solidFill>
                  <a:srgbClr val="275664"/>
                </a:solidFill>
              </a:rPr>
              <a:t>, 045501 (2013)</a:t>
            </a:r>
          </a:p>
          <a:p>
            <a:pPr algn="l"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000" i="1" dirty="0">
                <a:solidFill>
                  <a:srgbClr val="275664"/>
                </a:solidFill>
              </a:rPr>
              <a:t>Q</a:t>
            </a:r>
            <a:r>
              <a:rPr sz="1000" dirty="0">
                <a:solidFill>
                  <a:srgbClr val="275664"/>
                </a:solidFill>
              </a:rPr>
              <a:t>, S. </a:t>
            </a:r>
            <a:r>
              <a:rPr sz="1000" dirty="0" err="1">
                <a:solidFill>
                  <a:srgbClr val="275664"/>
                </a:solidFill>
              </a:rPr>
              <a:t>Ettenauer</a:t>
            </a:r>
            <a:r>
              <a:rPr sz="1000" dirty="0">
                <a:solidFill>
                  <a:srgbClr val="275664"/>
                </a:solidFill>
              </a:rPr>
              <a:t> </a:t>
            </a:r>
            <a:r>
              <a:rPr sz="1000" i="1" dirty="0">
                <a:solidFill>
                  <a:srgbClr val="275664"/>
                </a:solidFill>
              </a:rPr>
              <a:t>et al.</a:t>
            </a:r>
            <a:r>
              <a:rPr sz="1000" dirty="0">
                <a:solidFill>
                  <a:srgbClr val="275664"/>
                </a:solidFill>
              </a:rPr>
              <a:t>, PRL </a:t>
            </a:r>
            <a:r>
              <a:rPr sz="1000" b="1" dirty="0">
                <a:solidFill>
                  <a:srgbClr val="2756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107</a:t>
            </a:r>
            <a:r>
              <a:rPr sz="1000" dirty="0">
                <a:solidFill>
                  <a:srgbClr val="275664"/>
                </a:solidFill>
              </a:rPr>
              <a:t>, 272501 (2011)</a:t>
            </a:r>
          </a:p>
          <a:p>
            <a:pPr algn="l"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000" dirty="0">
                <a:solidFill>
                  <a:srgbClr val="275664"/>
                </a:solidFill>
              </a:rPr>
              <a:t>CR, E. </a:t>
            </a:r>
            <a:r>
              <a:rPr sz="1000" dirty="0" err="1">
                <a:solidFill>
                  <a:srgbClr val="275664"/>
                </a:solidFill>
              </a:rPr>
              <a:t>Mané</a:t>
            </a:r>
            <a:r>
              <a:rPr sz="1000" dirty="0">
                <a:solidFill>
                  <a:srgbClr val="275664"/>
                </a:solidFill>
              </a:rPr>
              <a:t> </a:t>
            </a:r>
            <a:r>
              <a:rPr sz="1000" i="1" dirty="0">
                <a:solidFill>
                  <a:srgbClr val="275664"/>
                </a:solidFill>
              </a:rPr>
              <a:t>et al.</a:t>
            </a:r>
            <a:r>
              <a:rPr sz="1000" dirty="0">
                <a:solidFill>
                  <a:srgbClr val="275664"/>
                </a:solidFill>
              </a:rPr>
              <a:t>, PRL </a:t>
            </a:r>
            <a:r>
              <a:rPr sz="1000" b="1" dirty="0">
                <a:solidFill>
                  <a:srgbClr val="2756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107</a:t>
            </a:r>
            <a:r>
              <a:rPr sz="1000" dirty="0">
                <a:solidFill>
                  <a:srgbClr val="275664"/>
                </a:solidFill>
              </a:rPr>
              <a:t>, 212502 (2011)</a:t>
            </a:r>
          </a:p>
        </p:txBody>
      </p:sp>
      <p:sp>
        <p:nvSpPr>
          <p:cNvPr id="60" name="Shape 126"/>
          <p:cNvSpPr/>
          <p:nvPr/>
        </p:nvSpPr>
        <p:spPr>
          <a:xfrm>
            <a:off x="4125905" y="4345109"/>
            <a:ext cx="62838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457200">
              <a:spcBef>
                <a:spcPts val="1400"/>
              </a:spcBef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000" baseline="30500" dirty="0">
                <a:solidFill>
                  <a:srgbClr val="A95648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18</a:t>
            </a:r>
            <a:r>
              <a:rPr sz="2000" dirty="0">
                <a:solidFill>
                  <a:srgbClr val="A95648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Ne</a:t>
            </a:r>
          </a:p>
        </p:txBody>
      </p:sp>
      <p:sp>
        <p:nvSpPr>
          <p:cNvPr id="67" name="Shape 133"/>
          <p:cNvSpPr/>
          <p:nvPr/>
        </p:nvSpPr>
        <p:spPr>
          <a:xfrm>
            <a:off x="324196" y="5364725"/>
            <a:ext cx="3410441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000" dirty="0"/>
              <a:t>T</a:t>
            </a:r>
            <a:r>
              <a:rPr sz="1000" baseline="-19818" dirty="0"/>
              <a:t>½</a:t>
            </a:r>
            <a:r>
              <a:rPr sz="1000" dirty="0"/>
              <a:t>, M.R. Dunlop et al., PRL </a:t>
            </a:r>
            <a:r>
              <a:rPr sz="1000" b="1" dirty="0">
                <a:latin typeface="Helvetica Neue"/>
                <a:ea typeface="Helvetica Neue"/>
                <a:cs typeface="Helvetica Neue"/>
                <a:sym typeface="Helvetica Neue"/>
              </a:rPr>
              <a:t>116</a:t>
            </a:r>
            <a:r>
              <a:rPr sz="1000" dirty="0"/>
              <a:t>, 172501 (2016)</a:t>
            </a:r>
            <a:endParaRPr lang="en-US" sz="1000" dirty="0"/>
          </a:p>
          <a:p>
            <a:pPr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000" dirty="0"/>
              <a:t>Q, A.A. Kwiatkowski et al., Ann. Phys. </a:t>
            </a:r>
            <a:r>
              <a:rPr lang="en-US" sz="1000" b="1" dirty="0">
                <a:solidFill>
                  <a:srgbClr val="000000"/>
                </a:solidFill>
                <a:latin typeface="Geneva"/>
              </a:rPr>
              <a:t>525</a:t>
            </a:r>
            <a:r>
              <a:rPr lang="en-US" sz="1000" dirty="0">
                <a:solidFill>
                  <a:srgbClr val="000000"/>
                </a:solidFill>
                <a:latin typeface="Geneva"/>
              </a:rPr>
              <a:t>, 7 (2013)</a:t>
            </a:r>
            <a:endParaRPr lang="en-US" sz="1000" dirty="0"/>
          </a:p>
        </p:txBody>
      </p:sp>
      <p:sp>
        <p:nvSpPr>
          <p:cNvPr id="68" name="Shape 134"/>
          <p:cNvSpPr/>
          <p:nvPr/>
        </p:nvSpPr>
        <p:spPr>
          <a:xfrm>
            <a:off x="1341455" y="4166291"/>
            <a:ext cx="2823662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457200">
              <a:spcBef>
                <a:spcPts val="900"/>
              </a:spcBef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000" dirty="0">
                <a:solidFill>
                  <a:srgbClr val="A95648"/>
                </a:solidFill>
              </a:rPr>
              <a:t>T</a:t>
            </a:r>
            <a:r>
              <a:rPr sz="1000" baseline="-19818" dirty="0">
                <a:solidFill>
                  <a:srgbClr val="A95648"/>
                </a:solidFill>
              </a:rPr>
              <a:t>½ </a:t>
            </a:r>
            <a:r>
              <a:rPr sz="1000" dirty="0">
                <a:solidFill>
                  <a:srgbClr val="A95648"/>
                </a:solidFill>
              </a:rPr>
              <a:t>, G.F. </a:t>
            </a:r>
            <a:r>
              <a:rPr sz="1000" dirty="0" err="1">
                <a:solidFill>
                  <a:srgbClr val="A95648"/>
                </a:solidFill>
              </a:rPr>
              <a:t>Grinyer</a:t>
            </a:r>
            <a:r>
              <a:rPr sz="1000" dirty="0">
                <a:solidFill>
                  <a:srgbClr val="A95648"/>
                </a:solidFill>
              </a:rPr>
              <a:t> </a:t>
            </a:r>
            <a:r>
              <a:rPr sz="1000" i="1" dirty="0">
                <a:solidFill>
                  <a:srgbClr val="A95648"/>
                </a:solidFill>
              </a:rPr>
              <a:t>et al.</a:t>
            </a:r>
            <a:r>
              <a:rPr sz="1000" dirty="0">
                <a:solidFill>
                  <a:srgbClr val="A95648"/>
                </a:solidFill>
              </a:rPr>
              <a:t>, PRC </a:t>
            </a:r>
            <a:r>
              <a:rPr sz="1000" b="1" dirty="0">
                <a:solidFill>
                  <a:srgbClr val="A9564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76</a:t>
            </a:r>
            <a:r>
              <a:rPr sz="1000" dirty="0">
                <a:solidFill>
                  <a:srgbClr val="A95648"/>
                </a:solidFill>
              </a:rPr>
              <a:t>, 025503 (2007)</a:t>
            </a:r>
            <a:br>
              <a:rPr sz="1000" dirty="0">
                <a:solidFill>
                  <a:srgbClr val="A95648"/>
                </a:solidFill>
              </a:rPr>
            </a:br>
            <a:r>
              <a:rPr sz="1000" dirty="0">
                <a:solidFill>
                  <a:srgbClr val="A95648"/>
                </a:solidFill>
              </a:rPr>
              <a:t>T</a:t>
            </a:r>
            <a:r>
              <a:rPr sz="1000" baseline="-19818" dirty="0">
                <a:solidFill>
                  <a:srgbClr val="A95648"/>
                </a:solidFill>
              </a:rPr>
              <a:t>½ </a:t>
            </a:r>
            <a:r>
              <a:rPr sz="1000" dirty="0">
                <a:solidFill>
                  <a:srgbClr val="A95648"/>
                </a:solidFill>
              </a:rPr>
              <a:t>, G.F. </a:t>
            </a:r>
            <a:r>
              <a:rPr sz="1000" dirty="0" err="1">
                <a:solidFill>
                  <a:srgbClr val="A95648"/>
                </a:solidFill>
              </a:rPr>
              <a:t>Grinyer</a:t>
            </a:r>
            <a:r>
              <a:rPr sz="1000" dirty="0">
                <a:solidFill>
                  <a:srgbClr val="A95648"/>
                </a:solidFill>
              </a:rPr>
              <a:t> </a:t>
            </a:r>
            <a:r>
              <a:rPr sz="1000" i="1" dirty="0">
                <a:solidFill>
                  <a:srgbClr val="A95648"/>
                </a:solidFill>
              </a:rPr>
              <a:t>et al.</a:t>
            </a:r>
            <a:r>
              <a:rPr sz="1000" dirty="0">
                <a:solidFill>
                  <a:srgbClr val="A95648"/>
                </a:solidFill>
              </a:rPr>
              <a:t>, PRC </a:t>
            </a:r>
            <a:r>
              <a:rPr sz="1000" b="1" dirty="0">
                <a:solidFill>
                  <a:srgbClr val="A9564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87</a:t>
            </a:r>
            <a:r>
              <a:rPr sz="1000" dirty="0">
                <a:solidFill>
                  <a:srgbClr val="A95648"/>
                </a:solidFill>
              </a:rPr>
              <a:t>, 045502 (2013)</a:t>
            </a:r>
            <a:br>
              <a:rPr sz="1000" dirty="0">
                <a:solidFill>
                  <a:srgbClr val="A95648"/>
                </a:solidFill>
              </a:rPr>
            </a:br>
            <a:r>
              <a:rPr sz="1000" dirty="0">
                <a:solidFill>
                  <a:srgbClr val="A95648"/>
                </a:solidFill>
              </a:rPr>
              <a:t>T</a:t>
            </a:r>
            <a:r>
              <a:rPr sz="1000" baseline="-19818" dirty="0">
                <a:solidFill>
                  <a:srgbClr val="A95648"/>
                </a:solidFill>
              </a:rPr>
              <a:t>½ </a:t>
            </a:r>
            <a:r>
              <a:rPr sz="1000" dirty="0">
                <a:solidFill>
                  <a:srgbClr val="A95648"/>
                </a:solidFill>
              </a:rPr>
              <a:t>, A.T. </a:t>
            </a:r>
            <a:r>
              <a:rPr sz="1000" dirty="0" err="1">
                <a:solidFill>
                  <a:srgbClr val="A95648"/>
                </a:solidFill>
              </a:rPr>
              <a:t>Laffoley</a:t>
            </a:r>
            <a:r>
              <a:rPr sz="1000" dirty="0">
                <a:solidFill>
                  <a:srgbClr val="A95648"/>
                </a:solidFill>
              </a:rPr>
              <a:t> </a:t>
            </a:r>
            <a:r>
              <a:rPr sz="1000" i="1" dirty="0">
                <a:solidFill>
                  <a:srgbClr val="A95648"/>
                </a:solidFill>
              </a:rPr>
              <a:t>et al.</a:t>
            </a:r>
            <a:r>
              <a:rPr sz="1000" dirty="0">
                <a:solidFill>
                  <a:srgbClr val="A95648"/>
                </a:solidFill>
              </a:rPr>
              <a:t>, PRC </a:t>
            </a:r>
            <a:r>
              <a:rPr sz="1000" b="1" dirty="0">
                <a:solidFill>
                  <a:srgbClr val="A9564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92</a:t>
            </a:r>
            <a:r>
              <a:rPr sz="1000" dirty="0">
                <a:solidFill>
                  <a:srgbClr val="A95648"/>
                </a:solidFill>
              </a:rPr>
              <a:t>, 025502 (2015)</a:t>
            </a:r>
          </a:p>
        </p:txBody>
      </p:sp>
      <p:sp>
        <p:nvSpPr>
          <p:cNvPr id="69" name="Shape 135"/>
          <p:cNvSpPr/>
          <p:nvPr/>
        </p:nvSpPr>
        <p:spPr>
          <a:xfrm>
            <a:off x="3769421" y="2141224"/>
            <a:ext cx="2819829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457200">
              <a:spcBef>
                <a:spcPts val="900"/>
              </a:spcBef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000" dirty="0">
                <a:solidFill>
                  <a:srgbClr val="7D715C"/>
                </a:solidFill>
              </a:rPr>
              <a:t>BR, K.G. Leach </a:t>
            </a:r>
            <a:r>
              <a:rPr sz="1000" i="1" dirty="0">
                <a:solidFill>
                  <a:srgbClr val="7D715C"/>
                </a:solidFill>
              </a:rPr>
              <a:t>et al.</a:t>
            </a:r>
            <a:r>
              <a:rPr sz="1000" dirty="0">
                <a:solidFill>
                  <a:srgbClr val="7D715C"/>
                </a:solidFill>
              </a:rPr>
              <a:t>, PRL </a:t>
            </a:r>
            <a:r>
              <a:rPr sz="1000" b="1" dirty="0">
                <a:solidFill>
                  <a:srgbClr val="7D715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100</a:t>
            </a:r>
            <a:r>
              <a:rPr sz="1000" dirty="0">
                <a:solidFill>
                  <a:srgbClr val="7D715C"/>
                </a:solidFill>
              </a:rPr>
              <a:t>, 192504 (2008)</a:t>
            </a:r>
            <a:br>
              <a:rPr sz="1000" dirty="0">
                <a:solidFill>
                  <a:srgbClr val="7D715C"/>
                </a:solidFill>
              </a:rPr>
            </a:br>
            <a:r>
              <a:rPr sz="1000" dirty="0">
                <a:solidFill>
                  <a:srgbClr val="7D715C"/>
                </a:solidFill>
              </a:rPr>
              <a:t>T</a:t>
            </a:r>
            <a:r>
              <a:rPr sz="1000" baseline="-19818" dirty="0">
                <a:solidFill>
                  <a:srgbClr val="7D715C"/>
                </a:solidFill>
              </a:rPr>
              <a:t>½ </a:t>
            </a:r>
            <a:r>
              <a:rPr sz="1000" dirty="0">
                <a:solidFill>
                  <a:srgbClr val="7D715C"/>
                </a:solidFill>
              </a:rPr>
              <a:t>, G.C. Ball </a:t>
            </a:r>
            <a:r>
              <a:rPr sz="1000" i="1" dirty="0">
                <a:solidFill>
                  <a:srgbClr val="7D715C"/>
                </a:solidFill>
              </a:rPr>
              <a:t>et al.</a:t>
            </a:r>
            <a:r>
              <a:rPr sz="1000" dirty="0">
                <a:solidFill>
                  <a:srgbClr val="7D715C"/>
                </a:solidFill>
              </a:rPr>
              <a:t>, PRC </a:t>
            </a:r>
            <a:r>
              <a:rPr sz="1000" b="1" dirty="0">
                <a:solidFill>
                  <a:srgbClr val="7D715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82</a:t>
            </a:r>
            <a:r>
              <a:rPr sz="1000" dirty="0">
                <a:solidFill>
                  <a:srgbClr val="7D715C"/>
                </a:solidFill>
              </a:rPr>
              <a:t>, 045501 (2010)</a:t>
            </a:r>
          </a:p>
        </p:txBody>
      </p:sp>
      <p:sp>
        <p:nvSpPr>
          <p:cNvPr id="72" name="Shape 138"/>
          <p:cNvSpPr/>
          <p:nvPr/>
        </p:nvSpPr>
        <p:spPr>
          <a:xfrm>
            <a:off x="4987040" y="1459199"/>
            <a:ext cx="3134670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000" dirty="0">
                <a:solidFill>
                  <a:srgbClr val="5E603A"/>
                </a:solidFill>
              </a:rPr>
              <a:t>T</a:t>
            </a:r>
            <a:r>
              <a:rPr sz="1000" baseline="-19818" dirty="0">
                <a:solidFill>
                  <a:srgbClr val="5E603A"/>
                </a:solidFill>
              </a:rPr>
              <a:t>½ </a:t>
            </a:r>
            <a:r>
              <a:rPr sz="1000" dirty="0">
                <a:solidFill>
                  <a:srgbClr val="5E603A"/>
                </a:solidFill>
              </a:rPr>
              <a:t>, G.F. </a:t>
            </a:r>
            <a:r>
              <a:rPr sz="1000" dirty="0" err="1">
                <a:solidFill>
                  <a:srgbClr val="5E603A"/>
                </a:solidFill>
              </a:rPr>
              <a:t>Grinyer</a:t>
            </a:r>
            <a:r>
              <a:rPr sz="1000" dirty="0">
                <a:solidFill>
                  <a:srgbClr val="5E603A"/>
                </a:solidFill>
              </a:rPr>
              <a:t> </a:t>
            </a:r>
            <a:r>
              <a:rPr sz="1000" i="1" dirty="0">
                <a:solidFill>
                  <a:srgbClr val="5E603A"/>
                </a:solidFill>
              </a:rPr>
              <a:t>et al.</a:t>
            </a:r>
            <a:r>
              <a:rPr sz="1000" dirty="0">
                <a:solidFill>
                  <a:srgbClr val="5E603A"/>
                </a:solidFill>
              </a:rPr>
              <a:t>, PRC </a:t>
            </a:r>
            <a:r>
              <a:rPr sz="1000" b="1" dirty="0">
                <a:solidFill>
                  <a:srgbClr val="5E60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77</a:t>
            </a:r>
            <a:r>
              <a:rPr sz="1000" dirty="0">
                <a:solidFill>
                  <a:srgbClr val="5E603A"/>
                </a:solidFill>
              </a:rPr>
              <a:t>, 201501  (2008) </a:t>
            </a:r>
          </a:p>
          <a:p>
            <a:pPr algn="l"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000" dirty="0">
                <a:solidFill>
                  <a:srgbClr val="5E603A"/>
                </a:solidFill>
              </a:rPr>
              <a:t>BR, B.H. Hyland </a:t>
            </a:r>
            <a:r>
              <a:rPr sz="1000" i="1" dirty="0">
                <a:solidFill>
                  <a:srgbClr val="5E603A"/>
                </a:solidFill>
              </a:rPr>
              <a:t>et al.</a:t>
            </a:r>
            <a:r>
              <a:rPr sz="1000" dirty="0">
                <a:solidFill>
                  <a:srgbClr val="5E603A"/>
                </a:solidFill>
              </a:rPr>
              <a:t>, PRL </a:t>
            </a:r>
            <a:r>
              <a:rPr sz="1000" b="1" dirty="0">
                <a:solidFill>
                  <a:srgbClr val="5E60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97</a:t>
            </a:r>
            <a:r>
              <a:rPr sz="1000" dirty="0">
                <a:solidFill>
                  <a:srgbClr val="5E603A"/>
                </a:solidFill>
              </a:rPr>
              <a:t>, 102501 (2006)</a:t>
            </a:r>
          </a:p>
          <a:p>
            <a:pPr algn="l"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000" dirty="0">
                <a:solidFill>
                  <a:srgbClr val="5E603A"/>
                </a:solidFill>
              </a:rPr>
              <a:t>BR, P. Finlay </a:t>
            </a:r>
            <a:r>
              <a:rPr sz="1000" i="1" dirty="0">
                <a:solidFill>
                  <a:srgbClr val="5E603A"/>
                </a:solidFill>
              </a:rPr>
              <a:t>et al.</a:t>
            </a:r>
            <a:r>
              <a:rPr sz="1000" dirty="0">
                <a:solidFill>
                  <a:srgbClr val="5E603A"/>
                </a:solidFill>
              </a:rPr>
              <a:t>, PRC </a:t>
            </a:r>
            <a:r>
              <a:rPr sz="1000" b="1" dirty="0">
                <a:solidFill>
                  <a:srgbClr val="5E60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78</a:t>
            </a:r>
            <a:r>
              <a:rPr sz="1000" dirty="0">
                <a:solidFill>
                  <a:srgbClr val="5E603A"/>
                </a:solidFill>
              </a:rPr>
              <a:t>, 044321 (2008)</a:t>
            </a:r>
          </a:p>
        </p:txBody>
      </p:sp>
      <p:sp>
        <p:nvSpPr>
          <p:cNvPr id="74" name="Shape 140"/>
          <p:cNvSpPr/>
          <p:nvPr/>
        </p:nvSpPr>
        <p:spPr>
          <a:xfrm>
            <a:off x="864524" y="4895538"/>
            <a:ext cx="2799255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457200">
              <a:spcBef>
                <a:spcPts val="900"/>
              </a:spcBef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000" dirty="0">
                <a:solidFill>
                  <a:srgbClr val="3A3B4F"/>
                </a:solidFill>
              </a:rPr>
              <a:t>T</a:t>
            </a:r>
            <a:r>
              <a:rPr sz="1000" baseline="-19818" dirty="0">
                <a:solidFill>
                  <a:srgbClr val="3A3B4F"/>
                </a:solidFill>
              </a:rPr>
              <a:t>½ </a:t>
            </a:r>
            <a:r>
              <a:rPr sz="1000" dirty="0">
                <a:solidFill>
                  <a:srgbClr val="3A3B4F"/>
                </a:solidFill>
              </a:rPr>
              <a:t>, A.T. </a:t>
            </a:r>
            <a:r>
              <a:rPr sz="1000" dirty="0" err="1">
                <a:solidFill>
                  <a:srgbClr val="3A3B4F"/>
                </a:solidFill>
              </a:rPr>
              <a:t>Laffoley</a:t>
            </a:r>
            <a:r>
              <a:rPr sz="1000" dirty="0">
                <a:solidFill>
                  <a:srgbClr val="3A3B4F"/>
                </a:solidFill>
              </a:rPr>
              <a:t> </a:t>
            </a:r>
            <a:r>
              <a:rPr sz="1000" i="1" dirty="0">
                <a:solidFill>
                  <a:srgbClr val="3A3B4F"/>
                </a:solidFill>
              </a:rPr>
              <a:t>et al.</a:t>
            </a:r>
            <a:r>
              <a:rPr sz="1000" dirty="0">
                <a:solidFill>
                  <a:srgbClr val="3A3B4F"/>
                </a:solidFill>
              </a:rPr>
              <a:t>, PRC </a:t>
            </a:r>
            <a:r>
              <a:rPr sz="1000" b="1" dirty="0">
                <a:solidFill>
                  <a:srgbClr val="3A3B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88</a:t>
            </a:r>
            <a:r>
              <a:rPr sz="1000" dirty="0">
                <a:solidFill>
                  <a:srgbClr val="3A3B4F"/>
                </a:solidFill>
              </a:rPr>
              <a:t>, 015501 (2013)</a:t>
            </a:r>
          </a:p>
        </p:txBody>
      </p:sp>
      <p:sp>
        <p:nvSpPr>
          <p:cNvPr id="57" name="Shape 123"/>
          <p:cNvSpPr/>
          <p:nvPr/>
        </p:nvSpPr>
        <p:spPr>
          <a:xfrm>
            <a:off x="9317527" y="599040"/>
            <a:ext cx="624095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457200">
              <a:spcBef>
                <a:spcPts val="1400"/>
              </a:spcBef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000" baseline="30500" dirty="0">
                <a:solidFill>
                  <a:srgbClr val="27566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74</a:t>
            </a:r>
            <a:r>
              <a:rPr sz="2000" dirty="0">
                <a:solidFill>
                  <a:srgbClr val="27566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Rb</a:t>
            </a:r>
          </a:p>
        </p:txBody>
      </p:sp>
      <p:sp>
        <p:nvSpPr>
          <p:cNvPr id="61" name="Shape 127"/>
          <p:cNvSpPr/>
          <p:nvPr/>
        </p:nvSpPr>
        <p:spPr>
          <a:xfrm>
            <a:off x="6503492" y="2214947"/>
            <a:ext cx="59230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457200">
              <a:spcBef>
                <a:spcPts val="1400"/>
              </a:spcBef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000" baseline="30500" dirty="0">
                <a:solidFill>
                  <a:srgbClr val="7D715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38</a:t>
            </a:r>
            <a:r>
              <a:rPr sz="2000" dirty="0">
                <a:solidFill>
                  <a:srgbClr val="7D715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K</a:t>
            </a:r>
            <a:r>
              <a:rPr sz="2000" baseline="30500" dirty="0">
                <a:solidFill>
                  <a:srgbClr val="7D715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m</a:t>
            </a:r>
          </a:p>
        </p:txBody>
      </p:sp>
      <p:sp>
        <p:nvSpPr>
          <p:cNvPr id="62" name="Shape 128"/>
          <p:cNvSpPr/>
          <p:nvPr/>
        </p:nvSpPr>
        <p:spPr>
          <a:xfrm>
            <a:off x="5799808" y="2737145"/>
            <a:ext cx="667535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457200">
              <a:spcBef>
                <a:spcPts val="1400"/>
              </a:spcBef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000" baseline="30500" dirty="0">
                <a:solidFill>
                  <a:srgbClr val="9F5C3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26</a:t>
            </a:r>
            <a:r>
              <a:rPr sz="2000" dirty="0">
                <a:solidFill>
                  <a:srgbClr val="9F5C3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Al</a:t>
            </a:r>
            <a:r>
              <a:rPr sz="2000" baseline="30500" dirty="0">
                <a:solidFill>
                  <a:srgbClr val="9F5C3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m</a:t>
            </a:r>
          </a:p>
        </p:txBody>
      </p:sp>
      <p:sp>
        <p:nvSpPr>
          <p:cNvPr id="64" name="Shape 130"/>
          <p:cNvSpPr/>
          <p:nvPr/>
        </p:nvSpPr>
        <p:spPr>
          <a:xfrm>
            <a:off x="3663779" y="4849306"/>
            <a:ext cx="56573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457200">
              <a:spcBef>
                <a:spcPts val="1400"/>
              </a:spcBef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000" baseline="30500" dirty="0">
                <a:solidFill>
                  <a:srgbClr val="3A3B4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14</a:t>
            </a:r>
            <a:r>
              <a:rPr sz="2000" dirty="0">
                <a:solidFill>
                  <a:srgbClr val="3A3B4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O</a:t>
            </a:r>
          </a:p>
        </p:txBody>
      </p:sp>
      <p:sp>
        <p:nvSpPr>
          <p:cNvPr id="66" name="Shape 132"/>
          <p:cNvSpPr/>
          <p:nvPr/>
        </p:nvSpPr>
        <p:spPr>
          <a:xfrm>
            <a:off x="3268726" y="5433704"/>
            <a:ext cx="500695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457200">
              <a:spcBef>
                <a:spcPts val="1400"/>
              </a:spcBef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000" baseline="305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10</a:t>
            </a:r>
            <a:r>
              <a:rPr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sp>
        <p:nvSpPr>
          <p:cNvPr id="71" name="Shape 137"/>
          <p:cNvSpPr/>
          <p:nvPr/>
        </p:nvSpPr>
        <p:spPr>
          <a:xfrm>
            <a:off x="7768281" y="1527704"/>
            <a:ext cx="63110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457200">
              <a:spcBef>
                <a:spcPts val="1400"/>
              </a:spcBef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000" baseline="30500">
                <a:solidFill>
                  <a:srgbClr val="5E603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62</a:t>
            </a:r>
            <a:r>
              <a:rPr sz="2000">
                <a:solidFill>
                  <a:srgbClr val="5E603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Ga</a:t>
            </a:r>
          </a:p>
        </p:txBody>
      </p:sp>
      <p:pic>
        <p:nvPicPr>
          <p:cNvPr id="55" name="image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04920" y="706858"/>
            <a:ext cx="7806564" cy="5121217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122"/>
          <p:cNvSpPr/>
          <p:nvPr/>
        </p:nvSpPr>
        <p:spPr>
          <a:xfrm>
            <a:off x="9946447" y="869061"/>
            <a:ext cx="663177" cy="267059"/>
          </a:xfrm>
          <a:prstGeom prst="line">
            <a:avLst/>
          </a:prstGeom>
          <a:ln w="28575" cap="sq">
            <a:solidFill>
              <a:srgbClr val="418AB3"/>
            </a:solidFill>
            <a:tailEnd type="triangle"/>
          </a:ln>
        </p:spPr>
        <p:txBody>
          <a:bodyPr lIns="45718" tIns="45718" rIns="45718" bIns="45718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" name="Shape 124"/>
          <p:cNvSpPr/>
          <p:nvPr/>
        </p:nvSpPr>
        <p:spPr>
          <a:xfrm>
            <a:off x="4768063" y="4609974"/>
            <a:ext cx="874023" cy="128226"/>
          </a:xfrm>
          <a:prstGeom prst="line">
            <a:avLst/>
          </a:prstGeom>
          <a:ln w="28575" cap="sq">
            <a:solidFill>
              <a:srgbClr val="418AB3"/>
            </a:solidFill>
            <a:tailEnd type="triangle"/>
          </a:ln>
        </p:spPr>
        <p:txBody>
          <a:bodyPr lIns="45718" tIns="45718" rIns="45718" bIns="45718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9" name="Shape 125"/>
          <p:cNvSpPr/>
          <p:nvPr/>
        </p:nvSpPr>
        <p:spPr>
          <a:xfrm>
            <a:off x="6246552" y="3092496"/>
            <a:ext cx="204468" cy="1214526"/>
          </a:xfrm>
          <a:prstGeom prst="line">
            <a:avLst/>
          </a:prstGeom>
          <a:ln w="28575" cap="sq">
            <a:solidFill>
              <a:srgbClr val="418AB3"/>
            </a:solidFill>
            <a:tailEnd type="triangle"/>
          </a:ln>
        </p:spPr>
        <p:txBody>
          <a:bodyPr lIns="45718" tIns="45718" rIns="45718" bIns="45718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3" name="Shape 129"/>
          <p:cNvSpPr/>
          <p:nvPr/>
        </p:nvSpPr>
        <p:spPr>
          <a:xfrm flipV="1">
            <a:off x="4229513" y="5011904"/>
            <a:ext cx="1248257" cy="38033"/>
          </a:xfrm>
          <a:prstGeom prst="line">
            <a:avLst/>
          </a:prstGeom>
          <a:ln w="28575" cap="sq">
            <a:solidFill>
              <a:srgbClr val="418AB3"/>
            </a:solidFill>
            <a:tailEnd type="triangle"/>
          </a:ln>
        </p:spPr>
        <p:txBody>
          <a:bodyPr lIns="45718" tIns="45718" rIns="45718" bIns="45718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5" name="Shape 131"/>
          <p:cNvSpPr/>
          <p:nvPr/>
        </p:nvSpPr>
        <p:spPr>
          <a:xfrm flipV="1">
            <a:off x="3769421" y="5253686"/>
            <a:ext cx="1341356" cy="315610"/>
          </a:xfrm>
          <a:prstGeom prst="line">
            <a:avLst/>
          </a:prstGeom>
          <a:ln w="28575" cap="sq">
            <a:solidFill>
              <a:srgbClr val="418AB3"/>
            </a:solidFill>
            <a:tailEnd type="triangle"/>
          </a:ln>
        </p:spPr>
        <p:txBody>
          <a:bodyPr lIns="45718" tIns="45718" rIns="45718" bIns="45718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" name="Shape 136"/>
          <p:cNvSpPr/>
          <p:nvPr/>
        </p:nvSpPr>
        <p:spPr>
          <a:xfrm>
            <a:off x="8427887" y="1799126"/>
            <a:ext cx="1061289" cy="182900"/>
          </a:xfrm>
          <a:prstGeom prst="line">
            <a:avLst/>
          </a:prstGeom>
          <a:ln w="28575" cap="sq">
            <a:solidFill>
              <a:srgbClr val="418AB3"/>
            </a:solidFill>
            <a:tailEnd type="triangle"/>
          </a:ln>
        </p:spPr>
        <p:txBody>
          <a:bodyPr lIns="45718" tIns="45718" rIns="45718" bIns="45718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" name="Shape 139"/>
          <p:cNvSpPr/>
          <p:nvPr/>
        </p:nvSpPr>
        <p:spPr>
          <a:xfrm>
            <a:off x="7036008" y="2576784"/>
            <a:ext cx="463473" cy="915495"/>
          </a:xfrm>
          <a:prstGeom prst="line">
            <a:avLst/>
          </a:prstGeom>
          <a:ln w="28575" cap="sq">
            <a:solidFill>
              <a:srgbClr val="418AB3"/>
            </a:solidFill>
            <a:tailEnd type="triangle"/>
          </a:ln>
        </p:spPr>
        <p:txBody>
          <a:bodyPr lIns="45718" tIns="45718" rIns="45718" bIns="45718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141"/>
          <p:cNvSpPr/>
          <p:nvPr/>
        </p:nvSpPr>
        <p:spPr>
          <a:xfrm flipV="1">
            <a:off x="4579033" y="761889"/>
            <a:ext cx="6658339" cy="5011156"/>
          </a:xfrm>
          <a:prstGeom prst="line">
            <a:avLst/>
          </a:prstGeom>
          <a:ln w="50800">
            <a:solidFill>
              <a:srgbClr val="DF5327"/>
            </a:solidFill>
            <a:miter/>
          </a:ln>
        </p:spPr>
        <p:txBody>
          <a:bodyPr lIns="45718" tIns="45718" rIns="45718" bIns="45718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6" name="Shape 124"/>
          <p:cNvSpPr/>
          <p:nvPr/>
        </p:nvSpPr>
        <p:spPr>
          <a:xfrm>
            <a:off x="5349595" y="3617841"/>
            <a:ext cx="800452" cy="837290"/>
          </a:xfrm>
          <a:prstGeom prst="line">
            <a:avLst/>
          </a:prstGeom>
          <a:ln w="28575" cap="sq">
            <a:solidFill>
              <a:srgbClr val="418AB3"/>
            </a:solidFill>
            <a:tailEnd type="triangle"/>
          </a:ln>
        </p:spPr>
        <p:txBody>
          <a:bodyPr lIns="45718" tIns="45718" rIns="45718" bIns="45718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7" name="Shape 130"/>
          <p:cNvSpPr/>
          <p:nvPr/>
        </p:nvSpPr>
        <p:spPr>
          <a:xfrm>
            <a:off x="4988196" y="3217735"/>
            <a:ext cx="69937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457200">
              <a:spcBef>
                <a:spcPts val="1400"/>
              </a:spcBef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000" baseline="30500" dirty="0">
                <a:solidFill>
                  <a:srgbClr val="3A3B4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22</a:t>
            </a:r>
            <a:r>
              <a:rPr lang="en-US" sz="2000" dirty="0">
                <a:solidFill>
                  <a:srgbClr val="3A3B4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Mg</a:t>
            </a:r>
            <a:endParaRPr sz="2000" dirty="0">
              <a:solidFill>
                <a:srgbClr val="3A3B4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8" name="Shape 140"/>
          <p:cNvSpPr/>
          <p:nvPr/>
        </p:nvSpPr>
        <p:spPr>
          <a:xfrm>
            <a:off x="2252067" y="3154798"/>
            <a:ext cx="2805034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000" dirty="0">
                <a:solidFill>
                  <a:srgbClr val="3A3B4F"/>
                </a:solidFill>
              </a:rPr>
              <a:t>BR, A.T. </a:t>
            </a:r>
            <a:r>
              <a:rPr lang="en-US" sz="1000" dirty="0" err="1">
                <a:solidFill>
                  <a:srgbClr val="3A3B4F"/>
                </a:solidFill>
              </a:rPr>
              <a:t>Laffoley</a:t>
            </a:r>
            <a:r>
              <a:rPr lang="en-US" sz="1000" dirty="0">
                <a:solidFill>
                  <a:srgbClr val="3A3B4F"/>
                </a:solidFill>
              </a:rPr>
              <a:t> et al., in preparation (2018)</a:t>
            </a:r>
          </a:p>
          <a:p>
            <a:pPr algn="l"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000" dirty="0">
                <a:solidFill>
                  <a:srgbClr val="3A3B4F"/>
                </a:solidFill>
              </a:rPr>
              <a:t>T</a:t>
            </a:r>
            <a:r>
              <a:rPr sz="1000" baseline="-19818" dirty="0">
                <a:solidFill>
                  <a:srgbClr val="3A3B4F"/>
                </a:solidFill>
              </a:rPr>
              <a:t>½ </a:t>
            </a:r>
            <a:r>
              <a:rPr sz="1000" dirty="0">
                <a:solidFill>
                  <a:srgbClr val="3A3B4F"/>
                </a:solidFill>
              </a:rPr>
              <a:t>, </a:t>
            </a:r>
            <a:r>
              <a:rPr lang="en-US" sz="1000" dirty="0">
                <a:solidFill>
                  <a:srgbClr val="3A3B4F"/>
                </a:solidFill>
              </a:rPr>
              <a:t>M.R. Dunlop </a:t>
            </a:r>
            <a:r>
              <a:rPr sz="1000" i="1" dirty="0">
                <a:solidFill>
                  <a:srgbClr val="3A3B4F"/>
                </a:solidFill>
              </a:rPr>
              <a:t>et al.</a:t>
            </a:r>
            <a:r>
              <a:rPr sz="1000" dirty="0">
                <a:solidFill>
                  <a:srgbClr val="3A3B4F"/>
                </a:solidFill>
              </a:rPr>
              <a:t>, PRC </a:t>
            </a:r>
            <a:r>
              <a:rPr lang="en-US" sz="1000" b="1" dirty="0">
                <a:solidFill>
                  <a:srgbClr val="3A3B4F"/>
                </a:solidFill>
                <a:latin typeface="Helvetica Neue"/>
                <a:sym typeface="Helvetica Neue"/>
              </a:rPr>
              <a:t>96</a:t>
            </a:r>
            <a:r>
              <a:rPr sz="1000" dirty="0">
                <a:solidFill>
                  <a:srgbClr val="3A3B4F"/>
                </a:solidFill>
              </a:rPr>
              <a:t>, </a:t>
            </a:r>
            <a:r>
              <a:rPr lang="en-US" sz="1000" dirty="0">
                <a:solidFill>
                  <a:srgbClr val="3A3B4F"/>
                </a:solidFill>
              </a:rPr>
              <a:t>045502</a:t>
            </a:r>
            <a:r>
              <a:rPr sz="1000" dirty="0">
                <a:solidFill>
                  <a:srgbClr val="3A3B4F"/>
                </a:solidFill>
              </a:rPr>
              <a:t> (201</a:t>
            </a:r>
            <a:r>
              <a:rPr lang="en-US" sz="1000" dirty="0">
                <a:solidFill>
                  <a:srgbClr val="3A3B4F"/>
                </a:solidFill>
              </a:rPr>
              <a:t>7</a:t>
            </a:r>
            <a:r>
              <a:rPr sz="1000" dirty="0">
                <a:solidFill>
                  <a:srgbClr val="3A3B4F"/>
                </a:solidFill>
              </a:rPr>
              <a:t>)</a:t>
            </a:r>
            <a:endParaRPr lang="en-US" sz="1000" dirty="0">
              <a:solidFill>
                <a:srgbClr val="3A3B4F"/>
              </a:solidFill>
            </a:endParaRPr>
          </a:p>
          <a:p>
            <a:pPr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000" dirty="0">
                <a:solidFill>
                  <a:srgbClr val="3A3B4F"/>
                </a:solidFill>
              </a:rPr>
              <a:t>Q, M.P. Reiter et al., PRC </a:t>
            </a:r>
            <a:r>
              <a:rPr lang="en-US" sz="1000" b="1" dirty="0">
                <a:solidFill>
                  <a:srgbClr val="3A3B4F"/>
                </a:solidFill>
              </a:rPr>
              <a:t>96</a:t>
            </a:r>
            <a:r>
              <a:rPr lang="en-US" sz="1000" dirty="0">
                <a:solidFill>
                  <a:srgbClr val="3A3B4F"/>
                </a:solidFill>
              </a:rPr>
              <a:t>, 052501(R) (2017)</a:t>
            </a:r>
          </a:p>
        </p:txBody>
      </p:sp>
      <p:sp>
        <p:nvSpPr>
          <p:cNvPr id="79" name="Shape 135"/>
          <p:cNvSpPr/>
          <p:nvPr/>
        </p:nvSpPr>
        <p:spPr>
          <a:xfrm>
            <a:off x="1701034" y="3823635"/>
            <a:ext cx="2644550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457200">
              <a:spcBef>
                <a:spcPts val="900"/>
              </a:spcBef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000" dirty="0">
                <a:solidFill>
                  <a:srgbClr val="7D715C"/>
                </a:solidFill>
              </a:rPr>
              <a:t>T</a:t>
            </a:r>
            <a:r>
              <a:rPr sz="1000" baseline="-19818" dirty="0">
                <a:solidFill>
                  <a:srgbClr val="7D715C"/>
                </a:solidFill>
              </a:rPr>
              <a:t>½ </a:t>
            </a:r>
            <a:r>
              <a:rPr sz="1000" dirty="0">
                <a:solidFill>
                  <a:srgbClr val="7D715C"/>
                </a:solidFill>
              </a:rPr>
              <a:t>, </a:t>
            </a:r>
            <a:r>
              <a:rPr lang="en-US" sz="1000" dirty="0">
                <a:solidFill>
                  <a:srgbClr val="7D715C"/>
                </a:solidFill>
              </a:rPr>
              <a:t>P. Finlay </a:t>
            </a:r>
            <a:r>
              <a:rPr sz="1000" i="1" dirty="0">
                <a:solidFill>
                  <a:srgbClr val="7D715C"/>
                </a:solidFill>
              </a:rPr>
              <a:t>et al.</a:t>
            </a:r>
            <a:r>
              <a:rPr sz="1000" dirty="0">
                <a:solidFill>
                  <a:srgbClr val="7D715C"/>
                </a:solidFill>
              </a:rPr>
              <a:t>, PRC </a:t>
            </a:r>
            <a:r>
              <a:rPr lang="en-US" sz="1000" b="1" dirty="0">
                <a:solidFill>
                  <a:srgbClr val="7D715C"/>
                </a:solidFill>
                <a:latin typeface="Helvetica Neue"/>
                <a:sym typeface="Helvetica Neue"/>
              </a:rPr>
              <a:t>96</a:t>
            </a:r>
            <a:r>
              <a:rPr sz="1000" dirty="0">
                <a:solidFill>
                  <a:srgbClr val="7D715C"/>
                </a:solidFill>
              </a:rPr>
              <a:t>, </a:t>
            </a:r>
            <a:r>
              <a:rPr lang="en-US" sz="1000" dirty="0">
                <a:solidFill>
                  <a:srgbClr val="7D715C"/>
                </a:solidFill>
              </a:rPr>
              <a:t>025</a:t>
            </a:r>
            <a:r>
              <a:rPr sz="1000" dirty="0">
                <a:solidFill>
                  <a:srgbClr val="7D715C"/>
                </a:solidFill>
              </a:rPr>
              <a:t>501 (201</a:t>
            </a:r>
            <a:r>
              <a:rPr lang="en-US" sz="1000" dirty="0">
                <a:solidFill>
                  <a:srgbClr val="7D715C"/>
                </a:solidFill>
              </a:rPr>
              <a:t>7</a:t>
            </a:r>
            <a:r>
              <a:rPr sz="1000" dirty="0">
                <a:solidFill>
                  <a:srgbClr val="7D715C"/>
                </a:solidFill>
              </a:rPr>
              <a:t>)</a:t>
            </a:r>
          </a:p>
        </p:txBody>
      </p:sp>
      <p:sp>
        <p:nvSpPr>
          <p:cNvPr id="80" name="Shape 127"/>
          <p:cNvSpPr/>
          <p:nvPr/>
        </p:nvSpPr>
        <p:spPr>
          <a:xfrm>
            <a:off x="4282866" y="3772617"/>
            <a:ext cx="705329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457200">
              <a:spcBef>
                <a:spcPts val="1400"/>
              </a:spcBef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000" baseline="30500" dirty="0">
                <a:solidFill>
                  <a:srgbClr val="7D715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21</a:t>
            </a:r>
            <a:r>
              <a:rPr lang="en-US" sz="2000" dirty="0">
                <a:solidFill>
                  <a:srgbClr val="7D715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Na</a:t>
            </a:r>
            <a:endParaRPr sz="2000" baseline="30500" dirty="0">
              <a:solidFill>
                <a:srgbClr val="7D715C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Shape 124"/>
          <p:cNvSpPr/>
          <p:nvPr/>
        </p:nvSpPr>
        <p:spPr>
          <a:xfrm>
            <a:off x="4813550" y="4154129"/>
            <a:ext cx="842247" cy="447973"/>
          </a:xfrm>
          <a:prstGeom prst="line">
            <a:avLst/>
          </a:prstGeom>
          <a:ln w="28575" cap="sq">
            <a:solidFill>
              <a:srgbClr val="418AB3"/>
            </a:solidFill>
            <a:tailEnd type="triangle"/>
          </a:ln>
        </p:spPr>
        <p:txBody>
          <a:bodyPr lIns="45718" tIns="45718" rIns="45718" bIns="45718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65997" y="758292"/>
            <a:ext cx="293413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21 Publications since 2001</a:t>
            </a:r>
          </a:p>
          <a:p>
            <a:pPr algn="ctr"/>
            <a:r>
              <a:rPr lang="en-US" sz="2000" dirty="0"/>
              <a:t>2001 - 2005 :   2</a:t>
            </a:r>
          </a:p>
          <a:p>
            <a:pPr algn="ctr"/>
            <a:r>
              <a:rPr lang="en-US" sz="2000" dirty="0"/>
              <a:t>2006 - 2010 :   6</a:t>
            </a:r>
          </a:p>
          <a:p>
            <a:pPr algn="ctr"/>
            <a:r>
              <a:rPr lang="en-US" sz="2000" dirty="0"/>
              <a:t>2011 - 2015 :   9</a:t>
            </a:r>
          </a:p>
          <a:p>
            <a:pPr algn="ctr"/>
            <a:r>
              <a:rPr lang="en-US" sz="2000" dirty="0"/>
              <a:t>2016 -           :   4</a:t>
            </a:r>
          </a:p>
        </p:txBody>
      </p:sp>
      <p:sp>
        <p:nvSpPr>
          <p:cNvPr id="82" name="Rectangle 81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</p:spTree>
    <p:extLst>
      <p:ext uri="{BB962C8B-B14F-4D97-AF65-F5344CB8AC3E}">
        <p14:creationId xmlns:p14="http://schemas.microsoft.com/office/powerpoint/2010/main" val="81975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60" grpId="0" animBg="1"/>
      <p:bldP spid="68" grpId="0" animBg="1"/>
      <p:bldP spid="69" grpId="0" animBg="1"/>
      <p:bldP spid="72" grpId="0" animBg="1"/>
      <p:bldP spid="74" grpId="0" animBg="1"/>
      <p:bldP spid="57" grpId="0" animBg="1"/>
      <p:bldP spid="61" grpId="0" animBg="1"/>
      <p:bldP spid="62" grpId="0" animBg="1"/>
      <p:bldP spid="64" grpId="0" animBg="1"/>
      <p:bldP spid="71" grpId="0" animBg="1"/>
      <p:bldP spid="56" grpId="0" animBg="1"/>
      <p:bldP spid="58" grpId="0" animBg="1"/>
      <p:bldP spid="59" grpId="0" animBg="1"/>
      <p:bldP spid="63" grpId="0" animBg="1"/>
      <p:bldP spid="70" grpId="0" animBg="1"/>
      <p:bldP spid="73" grpId="0" animBg="1"/>
      <p:bldP spid="75" grpId="0" animBg="1"/>
      <p:bldP spid="79" grpId="0" animBg="1"/>
      <p:bldP spid="80" grpId="0" animBg="1"/>
      <p:bldP spid="81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454" y="0"/>
            <a:ext cx="1132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Recent Experimental Highlights: </a:t>
            </a:r>
            <a:r>
              <a:rPr lang="en-US" sz="3600" baseline="30000" dirty="0"/>
              <a:t>10</a:t>
            </a:r>
            <a:r>
              <a:rPr lang="en-US" sz="3600" dirty="0"/>
              <a:t>C</a:t>
            </a:r>
          </a:p>
        </p:txBody>
      </p:sp>
      <p:pic>
        <p:nvPicPr>
          <p:cNvPr id="18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sp>
        <p:nvSpPr>
          <p:cNvPr id="2" name="Rectangle 1"/>
          <p:cNvSpPr/>
          <p:nvPr/>
        </p:nvSpPr>
        <p:spPr>
          <a:xfrm>
            <a:off x="8543244" y="5560320"/>
            <a:ext cx="364875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fr-FR" sz="1100" dirty="0"/>
              <a:t>M.R. Dunlop et al., Phys. </a:t>
            </a:r>
            <a:r>
              <a:rPr lang="fr-FR" sz="1100" dirty="0" err="1"/>
              <a:t>Rev</a:t>
            </a:r>
            <a:r>
              <a:rPr lang="fr-FR" sz="1100" dirty="0"/>
              <a:t>. </a:t>
            </a:r>
            <a:r>
              <a:rPr lang="fr-FR" sz="1100" dirty="0" err="1"/>
              <a:t>Lett</a:t>
            </a:r>
            <a:r>
              <a:rPr lang="fr-FR" sz="1100" dirty="0"/>
              <a:t>. </a:t>
            </a:r>
            <a:r>
              <a:rPr lang="fr-FR" sz="1100" b="1" dirty="0">
                <a:latin typeface="Helvetica Neue"/>
                <a:ea typeface="Helvetica Neue"/>
                <a:cs typeface="Helvetica Neue"/>
                <a:sym typeface="Helvetica Neue"/>
              </a:rPr>
              <a:t>116</a:t>
            </a:r>
            <a:r>
              <a:rPr lang="fr-FR" sz="1100" dirty="0"/>
              <a:t>, 172501 (2016)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258" y="848292"/>
            <a:ext cx="6118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superallowed</a:t>
            </a:r>
            <a:r>
              <a:rPr lang="en-US" dirty="0"/>
              <a:t> 0</a:t>
            </a:r>
            <a:r>
              <a:rPr lang="en-US" baseline="30000" dirty="0"/>
              <a:t>+</a:t>
            </a:r>
            <a:r>
              <a:rPr lang="en-US" dirty="0"/>
              <a:t> to 0</a:t>
            </a:r>
            <a:r>
              <a:rPr lang="en-US" baseline="30000" dirty="0"/>
              <a:t>+</a:t>
            </a:r>
            <a:r>
              <a:rPr lang="en-US" dirty="0"/>
              <a:t> nuclear beta decays currently provide the most stringent limit on scalar currents in the weak interaction via the </a:t>
            </a:r>
            <a:r>
              <a:rPr lang="en-US" dirty="0" err="1"/>
              <a:t>Fierz</a:t>
            </a:r>
            <a:r>
              <a:rPr lang="en-US" dirty="0"/>
              <a:t> interference term:</a:t>
            </a:r>
            <a:endParaRPr lang="en-US" baseline="30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168099" y="1993675"/>
                <a:ext cx="2042226" cy="10456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i="1" dirty="0"/>
                  <a:t>b</a:t>
                </a:r>
                <a:r>
                  <a:rPr lang="en-US" sz="2800" i="1" baseline="-25000" dirty="0" err="1"/>
                  <a:t>F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−2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800" b="0" i="1" baseline="-25000" smtClean="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800" b="0" i="1" baseline="-25000" smtClean="0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endParaRPr lang="en-US" sz="2800" b="0" dirty="0"/>
              </a:p>
              <a:p>
                <a:r>
                  <a:rPr lang="en-US" sz="2800" dirty="0"/>
                  <a:t> = -0.0028(26)</a:t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099" y="1993675"/>
                <a:ext cx="2042226" cy="1045671"/>
              </a:xfrm>
              <a:prstGeom prst="rect">
                <a:avLst/>
              </a:prstGeom>
              <a:blipFill>
                <a:blip r:embed="rId3"/>
                <a:stretch>
                  <a:fillRect l="-10746" t="-1163" r="-8358" b="-19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Fig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806" y="3738653"/>
            <a:ext cx="2246325" cy="17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journals.aps.org/prc/article/10.1103/PhysRevC.91.025501/figures/7/med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90" y="3287638"/>
            <a:ext cx="476250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768631" y="5551113"/>
            <a:ext cx="39709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fr-FR" sz="1100" dirty="0"/>
              <a:t>J.C. Hardy and I.S. </a:t>
            </a:r>
            <a:r>
              <a:rPr lang="fr-FR" sz="1100" dirty="0" err="1"/>
              <a:t>Towner</a:t>
            </a:r>
            <a:r>
              <a:rPr lang="fr-FR" sz="1100" dirty="0"/>
              <a:t>, Phys. </a:t>
            </a:r>
            <a:r>
              <a:rPr lang="fr-FR" sz="1100" dirty="0" err="1"/>
              <a:t>Rev</a:t>
            </a:r>
            <a:r>
              <a:rPr lang="fr-FR" sz="1100" dirty="0"/>
              <a:t>. C </a:t>
            </a:r>
            <a:r>
              <a:rPr lang="fr-FR" sz="1100" b="1" dirty="0">
                <a:latin typeface="Helvetica Neue"/>
                <a:ea typeface="Helvetica Neue"/>
                <a:cs typeface="Helvetica Neue"/>
                <a:sym typeface="Helvetica Neue"/>
              </a:rPr>
              <a:t>91</a:t>
            </a:r>
            <a:r>
              <a:rPr lang="fr-FR" sz="1100" dirty="0"/>
              <a:t>, 025501 (2015)</a:t>
            </a:r>
          </a:p>
        </p:txBody>
      </p:sp>
      <p:sp>
        <p:nvSpPr>
          <p:cNvPr id="19" name="Shape 132"/>
          <p:cNvSpPr/>
          <p:nvPr/>
        </p:nvSpPr>
        <p:spPr>
          <a:xfrm>
            <a:off x="1768631" y="3603898"/>
            <a:ext cx="500695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457200">
              <a:spcBef>
                <a:spcPts val="1400"/>
              </a:spcBef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000" baseline="305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10</a:t>
            </a:r>
            <a:r>
              <a:rPr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C</a:t>
            </a:r>
          </a:p>
        </p:txBody>
      </p:sp>
      <p:sp>
        <p:nvSpPr>
          <p:cNvPr id="20" name="Shape 132"/>
          <p:cNvSpPr/>
          <p:nvPr/>
        </p:nvSpPr>
        <p:spPr>
          <a:xfrm>
            <a:off x="2168099" y="4665860"/>
            <a:ext cx="500695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457200">
              <a:spcBef>
                <a:spcPts val="1400"/>
              </a:spcBef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000" baseline="305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r>
              <a:rPr lang="en-US" sz="2000" baseline="305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  <a:r>
              <a:rPr lang="en-US"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O</a:t>
            </a:r>
            <a:endParaRPr sz="2000" dirty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Shape 204"/>
          <p:cNvSpPr/>
          <p:nvPr/>
        </p:nvSpPr>
        <p:spPr>
          <a:xfrm>
            <a:off x="1702011" y="3287638"/>
            <a:ext cx="1082753" cy="1941067"/>
          </a:xfrm>
          <a:prstGeom prst="ellipse">
            <a:avLst/>
          </a:prstGeom>
          <a:ln w="63500">
            <a:solidFill>
              <a:srgbClr val="00234B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" name="Picture 8" descr="https://journals.aps.org/prc/article/10.1103/PhysRevC.91.025501/figures/3/medi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898" y="889599"/>
            <a:ext cx="4097146" cy="260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hape 204"/>
          <p:cNvSpPr/>
          <p:nvPr/>
        </p:nvSpPr>
        <p:spPr>
          <a:xfrm>
            <a:off x="7435553" y="705418"/>
            <a:ext cx="1276185" cy="3033235"/>
          </a:xfrm>
          <a:prstGeom prst="ellipse">
            <a:avLst/>
          </a:prstGeom>
          <a:ln w="63500">
            <a:solidFill>
              <a:srgbClr val="00234B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930343" y="3187650"/>
            <a:ext cx="0" cy="706726"/>
          </a:xfrm>
          <a:prstGeom prst="straightConnector1">
            <a:avLst/>
          </a:prstGeom>
          <a:ln w="50800">
            <a:solidFill>
              <a:srgbClr val="F85E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52089" y="4032502"/>
            <a:ext cx="3440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half-life of 10C is the second largest experimental uncertainty, which is dominated by a discrepancy in previous measurements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73464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20" grpId="0" animBg="1"/>
      <p:bldP spid="21" grpId="0" animBg="1"/>
      <p:bldP spid="23" grpId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454" y="0"/>
            <a:ext cx="1132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Recent Experimental Highlights: </a:t>
            </a:r>
            <a:r>
              <a:rPr lang="en-US" sz="3600" baseline="30000" dirty="0"/>
              <a:t>10</a:t>
            </a:r>
            <a:r>
              <a:rPr lang="en-US" sz="3600" dirty="0"/>
              <a:t>C</a:t>
            </a:r>
          </a:p>
        </p:txBody>
      </p:sp>
      <p:pic>
        <p:nvPicPr>
          <p:cNvPr id="18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sp>
        <p:nvSpPr>
          <p:cNvPr id="2" name="Rectangle 1"/>
          <p:cNvSpPr/>
          <p:nvPr/>
        </p:nvSpPr>
        <p:spPr>
          <a:xfrm>
            <a:off x="8543244" y="5560320"/>
            <a:ext cx="364875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fr-FR" sz="1100" dirty="0"/>
              <a:t>M.R. Dunlop et al., Phys. </a:t>
            </a:r>
            <a:r>
              <a:rPr lang="fr-FR" sz="1100" dirty="0" err="1"/>
              <a:t>Rev</a:t>
            </a:r>
            <a:r>
              <a:rPr lang="fr-FR" sz="1100" dirty="0"/>
              <a:t>. </a:t>
            </a:r>
            <a:r>
              <a:rPr lang="fr-FR" sz="1100" dirty="0" err="1"/>
              <a:t>Lett</a:t>
            </a:r>
            <a:r>
              <a:rPr lang="fr-FR" sz="1100" dirty="0"/>
              <a:t>. </a:t>
            </a:r>
            <a:r>
              <a:rPr lang="fr-FR" sz="1100" b="1" dirty="0">
                <a:latin typeface="Helvetica Neue"/>
                <a:ea typeface="Helvetica Neue"/>
                <a:cs typeface="Helvetica Neue"/>
                <a:sym typeface="Helvetica Neue"/>
              </a:rPr>
              <a:t>116</a:t>
            </a:r>
            <a:r>
              <a:rPr lang="fr-FR" sz="1100" dirty="0"/>
              <a:t>, 172501 (2016)</a:t>
            </a:r>
          </a:p>
        </p:txBody>
      </p:sp>
      <p:pic>
        <p:nvPicPr>
          <p:cNvPr id="1028" name="Picture 4" descr="https://journals.aps.org/prl/article/10.1103/PhysRevLett.116.172501/figures/5/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488" y="655938"/>
            <a:ext cx="3201296" cy="261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journals.aps.org/prl/article/10.1103/PhysRevLett.116.172501/figures/6/med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851" y="715346"/>
            <a:ext cx="3962449" cy="311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Fig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8" y="3402026"/>
            <a:ext cx="1893282" cy="24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Fig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52" y="634555"/>
            <a:ext cx="1893282" cy="242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41228" y="3032694"/>
            <a:ext cx="1907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Gamma Counting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0275" y="288162"/>
            <a:ext cx="1964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Positron Counting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099034" y="848293"/>
            <a:ext cx="1095482" cy="5002"/>
          </a:xfrm>
          <a:prstGeom prst="straightConnector1">
            <a:avLst/>
          </a:prstGeom>
          <a:ln w="50800">
            <a:solidFill>
              <a:srgbClr val="F85E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148636" y="1104708"/>
            <a:ext cx="1064328" cy="2283892"/>
          </a:xfrm>
          <a:prstGeom prst="straightConnector1">
            <a:avLst/>
          </a:prstGeom>
          <a:ln w="50800">
            <a:solidFill>
              <a:srgbClr val="F85E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904107" y="1104707"/>
            <a:ext cx="1474677" cy="440875"/>
          </a:xfrm>
          <a:prstGeom prst="rect">
            <a:avLst/>
          </a:prstGeom>
          <a:noFill/>
          <a:ln w="25400">
            <a:solidFill>
              <a:srgbClr val="F85E2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821952" y="3582762"/>
            <a:ext cx="4824668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most precise </a:t>
            </a:r>
            <a:r>
              <a:rPr lang="en-US" dirty="0" err="1"/>
              <a:t>superallowed</a:t>
            </a:r>
            <a:r>
              <a:rPr lang="en-US" dirty="0"/>
              <a:t> half-life measurement, and first to achieve a relative precision of better than 10</a:t>
            </a:r>
            <a:r>
              <a:rPr lang="en-US" baseline="30000" dirty="0"/>
              <a:t>-4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Improvement of world-average uncertainty by more than a factor of 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Resolution of previous measurement discrepancy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9893358" y="941686"/>
            <a:ext cx="1312444" cy="834392"/>
          </a:xfrm>
          <a:prstGeom prst="rect">
            <a:avLst/>
          </a:prstGeom>
          <a:noFill/>
          <a:ln w="25400">
            <a:solidFill>
              <a:srgbClr val="F85E2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hape 204"/>
          <p:cNvSpPr/>
          <p:nvPr/>
        </p:nvSpPr>
        <p:spPr>
          <a:xfrm>
            <a:off x="10078946" y="1820744"/>
            <a:ext cx="1787354" cy="1396616"/>
          </a:xfrm>
          <a:prstGeom prst="ellipse">
            <a:avLst/>
          </a:prstGeom>
          <a:ln w="25400">
            <a:solidFill>
              <a:srgbClr val="00234B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8822464" y="4184689"/>
                <a:ext cx="2700290" cy="882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=0.0009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e>
                      </m:d>
                    </m:oMath>
                  </m:oMathPara>
                </a14:m>
                <a:endParaRPr lang="en-US" sz="2800" b="0" dirty="0"/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2464" y="4184689"/>
                <a:ext cx="2700290" cy="8823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720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/>
      <p:bldP spid="26" grpId="0" animBg="1"/>
      <p:bldP spid="27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454" y="0"/>
            <a:ext cx="1132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Recent Experimental Highlights: </a:t>
            </a:r>
            <a:r>
              <a:rPr lang="en-US" sz="3600" baseline="30000" dirty="0"/>
              <a:t>22</a:t>
            </a:r>
            <a:r>
              <a:rPr lang="en-US" sz="3600" dirty="0"/>
              <a:t>Mg</a:t>
            </a:r>
          </a:p>
        </p:txBody>
      </p:sp>
      <p:pic>
        <p:nvPicPr>
          <p:cNvPr id="18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0918" y="588377"/>
            <a:ext cx="2928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Branching Ratio with GRIFFIN</a:t>
            </a:r>
          </a:p>
        </p:txBody>
      </p:sp>
      <p:pic>
        <p:nvPicPr>
          <p:cNvPr id="7" name="Picture 2" descr="Figure 1">
            <a:extLst>
              <a:ext uri="{FF2B5EF4-FFF2-40B4-BE49-F238E27FC236}">
                <a16:creationId xmlns:a16="http://schemas.microsoft.com/office/drawing/2014/main" id="{EBCC8447-94A5-4BBE-81EE-C958AF4C8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166" y="1199507"/>
            <a:ext cx="2932311" cy="250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5626328" y="3793700"/>
            <a:ext cx="6369065" cy="2024421"/>
            <a:chOff x="5350918" y="3768868"/>
            <a:chExt cx="6369065" cy="2024421"/>
          </a:xfrm>
        </p:grpSpPr>
        <p:pic>
          <p:nvPicPr>
            <p:cNvPr id="21" name="Picture 20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F0AA1EFF-27AE-41F1-BF2E-4319E190B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0918" y="3768868"/>
              <a:ext cx="6369065" cy="202442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FF1B97F-166B-4530-9574-1E8D43C4C747}"/>
                </a:ext>
              </a:extLst>
            </p:cNvPr>
            <p:cNvSpPr txBox="1"/>
            <p:nvPr/>
          </p:nvSpPr>
          <p:spPr>
            <a:xfrm rot="16200000">
              <a:off x="5940063" y="4629095"/>
              <a:ext cx="628027" cy="192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b="1" dirty="0"/>
                <a:t>74 keV – </a:t>
              </a:r>
              <a:r>
                <a:rPr lang="en-CA" sz="1200" b="1" baseline="30000" dirty="0"/>
                <a:t>22</a:t>
              </a:r>
              <a:r>
                <a:rPr lang="en-CA" sz="1200" b="1" dirty="0"/>
                <a:t>Mg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E5A82A3-BBB1-4831-B714-8DFA2A276A97}"/>
                </a:ext>
              </a:extLst>
            </p:cNvPr>
            <p:cNvSpPr txBox="1"/>
            <p:nvPr/>
          </p:nvSpPr>
          <p:spPr>
            <a:xfrm rot="16200000">
              <a:off x="6778772" y="4775775"/>
              <a:ext cx="720252" cy="192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b="1" dirty="0"/>
                <a:t>511 keV – </a:t>
              </a:r>
              <a:r>
                <a:rPr lang="en-CA" sz="1200" b="1" dirty="0" err="1"/>
                <a:t>annih</a:t>
              </a:r>
              <a:r>
                <a:rPr lang="en-CA" sz="1200" b="1" dirty="0"/>
                <a:t>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C0A569-BF59-4BD3-BF21-31AA249FF7F4}"/>
                </a:ext>
              </a:extLst>
            </p:cNvPr>
            <p:cNvSpPr txBox="1"/>
            <p:nvPr/>
          </p:nvSpPr>
          <p:spPr>
            <a:xfrm rot="16200000">
              <a:off x="7179567" y="4433441"/>
              <a:ext cx="674625" cy="192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b="1" dirty="0"/>
                <a:t>583 keV – </a:t>
              </a:r>
              <a:r>
                <a:rPr lang="en-CA" sz="1200" b="1" baseline="30000" dirty="0"/>
                <a:t>22</a:t>
              </a:r>
              <a:r>
                <a:rPr lang="en-CA" sz="1200" b="1" dirty="0"/>
                <a:t>Mg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7C29BF6-DC3F-4EAE-B311-FF13B1C29CB1}"/>
                </a:ext>
              </a:extLst>
            </p:cNvPr>
            <p:cNvSpPr txBox="1"/>
            <p:nvPr/>
          </p:nvSpPr>
          <p:spPr>
            <a:xfrm rot="16200000">
              <a:off x="8739684" y="4727563"/>
              <a:ext cx="721223" cy="192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b="1" dirty="0"/>
                <a:t>1280 keV – </a:t>
              </a:r>
              <a:r>
                <a:rPr lang="en-CA" sz="1200" b="1" baseline="30000" dirty="0"/>
                <a:t>22</a:t>
              </a:r>
              <a:r>
                <a:rPr lang="en-CA" sz="1200" b="1" dirty="0"/>
                <a:t>Mg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B8EF3E-3425-4ABA-856A-A834053DC243}"/>
                </a:ext>
              </a:extLst>
            </p:cNvPr>
            <p:cNvSpPr txBox="1"/>
            <p:nvPr/>
          </p:nvSpPr>
          <p:spPr>
            <a:xfrm rot="16200000">
              <a:off x="10469895" y="4921329"/>
              <a:ext cx="721223" cy="192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b="1" dirty="0"/>
                <a:t>1937 keV – </a:t>
              </a:r>
              <a:r>
                <a:rPr lang="en-CA" sz="1200" b="1" baseline="30000" dirty="0"/>
                <a:t>22</a:t>
              </a:r>
              <a:r>
                <a:rPr lang="en-CA" sz="1200" b="1" dirty="0"/>
                <a:t>Mg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7945630-F6FC-4BEC-875D-E0A0EDF0F37B}"/>
                </a:ext>
              </a:extLst>
            </p:cNvPr>
            <p:cNvSpPr txBox="1"/>
            <p:nvPr/>
          </p:nvSpPr>
          <p:spPr>
            <a:xfrm rot="16200000">
              <a:off x="9102037" y="4776262"/>
              <a:ext cx="721223" cy="192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b="1" dirty="0"/>
                <a:t>1354 keV – </a:t>
              </a:r>
              <a:r>
                <a:rPr lang="en-CA" sz="1200" b="1" baseline="30000" dirty="0"/>
                <a:t>22</a:t>
              </a:r>
              <a:r>
                <a:rPr lang="en-CA" sz="1200" b="1" dirty="0"/>
                <a:t>Mg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79CFAE3-3EA2-42A7-BC40-6F9F24333F49}"/>
                </a:ext>
              </a:extLst>
            </p:cNvPr>
            <p:cNvSpPr txBox="1"/>
            <p:nvPr/>
          </p:nvSpPr>
          <p:spPr>
            <a:xfrm rot="16200000">
              <a:off x="9394037" y="4779505"/>
              <a:ext cx="647443" cy="192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b="1" dirty="0"/>
                <a:t>1460 keV – </a:t>
              </a:r>
              <a:r>
                <a:rPr lang="en-CA" sz="1200" b="1" baseline="30000" dirty="0"/>
                <a:t>40</a:t>
              </a:r>
              <a:r>
                <a:rPr lang="en-CA" sz="1200" b="1" dirty="0"/>
                <a:t>K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A262DDB-533C-4A10-A19E-5E6698AAEA14}"/>
                </a:ext>
              </a:extLst>
            </p:cNvPr>
            <p:cNvSpPr txBox="1"/>
            <p:nvPr/>
          </p:nvSpPr>
          <p:spPr>
            <a:xfrm rot="16200000">
              <a:off x="8475844" y="4694190"/>
              <a:ext cx="477826" cy="192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b="1" dirty="0"/>
                <a:t>511 + 583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AB1D23A-D777-4897-A158-9C42EA26BB61}"/>
                </a:ext>
              </a:extLst>
            </p:cNvPr>
            <p:cNvSpPr txBox="1"/>
            <p:nvPr/>
          </p:nvSpPr>
          <p:spPr>
            <a:xfrm rot="16200000">
              <a:off x="7411353" y="4664615"/>
              <a:ext cx="431227" cy="192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b="1" dirty="0"/>
                <a:t>583 + 74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7DEF730-2F0A-44FD-971C-2555B9665840}"/>
                </a:ext>
              </a:extLst>
            </p:cNvPr>
            <p:cNvSpPr txBox="1"/>
            <p:nvPr/>
          </p:nvSpPr>
          <p:spPr>
            <a:xfrm>
              <a:off x="6149213" y="5196809"/>
              <a:ext cx="2579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rgbClr val="00B050"/>
                  </a:solidFill>
                </a:rPr>
                <a:t>Statistical precision &lt;0.1%</a:t>
              </a:r>
            </a:p>
          </p:txBody>
        </p:sp>
      </p:grpSp>
      <p:pic>
        <p:nvPicPr>
          <p:cNvPr id="32" name="Picture 3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ECEEB4A-52B9-40CE-82F5-F022D8E50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4970" y="2003206"/>
            <a:ext cx="3529674" cy="17004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09087" y="1517710"/>
            <a:ext cx="390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200" dirty="0"/>
              <a:t>In coincidence with 1280 (for ratio of efficiencies):</a:t>
            </a:r>
          </a:p>
          <a:p>
            <a:pPr algn="ctr"/>
            <a:r>
              <a:rPr lang="en-CA" sz="1200" dirty="0"/>
              <a:t>74 </a:t>
            </a:r>
            <a:r>
              <a:rPr lang="en-CA" sz="1200" dirty="0" err="1"/>
              <a:t>keV</a:t>
            </a:r>
            <a:r>
              <a:rPr lang="en-CA" sz="1200" dirty="0"/>
              <a:t>: 5.2 x 10</a:t>
            </a:r>
            <a:r>
              <a:rPr lang="en-CA" sz="1200" baseline="30000" dirty="0"/>
              <a:t>6</a:t>
            </a:r>
            <a:r>
              <a:rPr lang="en-CA" sz="1200" dirty="0"/>
              <a:t> counts                  583 </a:t>
            </a:r>
            <a:r>
              <a:rPr lang="en-CA" sz="1200" dirty="0" err="1"/>
              <a:t>keV</a:t>
            </a:r>
            <a:r>
              <a:rPr lang="en-CA" sz="1200" dirty="0"/>
              <a:t>: 2.2 x 10</a:t>
            </a:r>
            <a:r>
              <a:rPr lang="en-CA" sz="1200" baseline="30000" dirty="0"/>
              <a:t>6</a:t>
            </a:r>
            <a:r>
              <a:rPr lang="en-CA" sz="1200" dirty="0"/>
              <a:t> counts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50608" y="869652"/>
            <a:ext cx="23294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fr-FR" sz="1100" dirty="0"/>
              <a:t>A.T. </a:t>
            </a:r>
            <a:r>
              <a:rPr lang="fr-FR" sz="1100" dirty="0" err="1"/>
              <a:t>Laffoley</a:t>
            </a:r>
            <a:r>
              <a:rPr lang="fr-FR" sz="1100" dirty="0"/>
              <a:t> </a:t>
            </a:r>
            <a:r>
              <a:rPr lang="fr-FR" sz="1100" i="1" dirty="0"/>
              <a:t>et al</a:t>
            </a:r>
            <a:r>
              <a:rPr lang="fr-FR" sz="1100" dirty="0"/>
              <a:t>., </a:t>
            </a:r>
            <a:r>
              <a:rPr lang="fr-FR" sz="1100" i="1" dirty="0"/>
              <a:t>Under </a:t>
            </a:r>
            <a:r>
              <a:rPr lang="fr-FR" sz="1100" i="1" dirty="0" err="1"/>
              <a:t>analysis</a:t>
            </a:r>
            <a:endParaRPr lang="fr-FR" sz="1100" i="1" dirty="0"/>
          </a:p>
        </p:txBody>
      </p:sp>
      <p:pic>
        <p:nvPicPr>
          <p:cNvPr id="35" name="Picture 6" descr="Fig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00" y="646330"/>
            <a:ext cx="4038522" cy="492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hape 204"/>
          <p:cNvSpPr/>
          <p:nvPr/>
        </p:nvSpPr>
        <p:spPr>
          <a:xfrm>
            <a:off x="1014153" y="482138"/>
            <a:ext cx="764771" cy="2626705"/>
          </a:xfrm>
          <a:prstGeom prst="ellipse">
            <a:avLst/>
          </a:prstGeom>
          <a:ln w="63500">
            <a:solidFill>
              <a:srgbClr val="00234B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Rectangle 39"/>
          <p:cNvSpPr/>
          <p:nvPr/>
        </p:nvSpPr>
        <p:spPr>
          <a:xfrm>
            <a:off x="297278" y="5594507"/>
            <a:ext cx="39709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fr-FR" sz="1100" dirty="0"/>
              <a:t>J.C. Hardy and I.S. </a:t>
            </a:r>
            <a:r>
              <a:rPr lang="fr-FR" sz="1100" dirty="0" err="1"/>
              <a:t>Towner</a:t>
            </a:r>
            <a:r>
              <a:rPr lang="fr-FR" sz="1100" dirty="0"/>
              <a:t>, Phys. </a:t>
            </a:r>
            <a:r>
              <a:rPr lang="fr-FR" sz="1100" dirty="0" err="1"/>
              <a:t>Rev</a:t>
            </a:r>
            <a:r>
              <a:rPr lang="fr-FR" sz="1100" dirty="0"/>
              <a:t>. C </a:t>
            </a:r>
            <a:r>
              <a:rPr lang="fr-FR" sz="1100" b="1" dirty="0">
                <a:latin typeface="Helvetica Neue"/>
                <a:ea typeface="Helvetica Neue"/>
                <a:cs typeface="Helvetica Neue"/>
                <a:sym typeface="Helvetica Neue"/>
              </a:rPr>
              <a:t>91</a:t>
            </a:r>
            <a:r>
              <a:rPr lang="fr-FR" sz="1100" dirty="0"/>
              <a:t>, 025501 (2015)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6263218" y="2863176"/>
            <a:ext cx="2368474" cy="0"/>
          </a:xfrm>
          <a:prstGeom prst="straightConnector1">
            <a:avLst/>
          </a:prstGeom>
          <a:ln w="50800">
            <a:solidFill>
              <a:srgbClr val="F85E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6079674" y="1748542"/>
            <a:ext cx="2515296" cy="8414"/>
          </a:xfrm>
          <a:prstGeom prst="straightConnector1">
            <a:avLst/>
          </a:prstGeom>
          <a:ln w="50800">
            <a:solidFill>
              <a:srgbClr val="F85E2C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334951" y="3197844"/>
            <a:ext cx="4313653" cy="1"/>
          </a:xfrm>
          <a:prstGeom prst="straightConnector1">
            <a:avLst/>
          </a:prstGeom>
          <a:ln w="50800">
            <a:solidFill>
              <a:srgbClr val="F85E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hape 204"/>
          <p:cNvSpPr/>
          <p:nvPr/>
        </p:nvSpPr>
        <p:spPr>
          <a:xfrm>
            <a:off x="6148347" y="2635635"/>
            <a:ext cx="1265961" cy="264282"/>
          </a:xfrm>
          <a:prstGeom prst="ellipse">
            <a:avLst/>
          </a:prstGeom>
          <a:ln w="63500">
            <a:solidFill>
              <a:srgbClr val="00234B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573" y="3871474"/>
            <a:ext cx="1445855" cy="182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6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454" y="0"/>
            <a:ext cx="1132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Recent Experimental Highlights: </a:t>
            </a:r>
            <a:r>
              <a:rPr lang="en-US" sz="3600" baseline="30000" dirty="0"/>
              <a:t>22</a:t>
            </a:r>
            <a:r>
              <a:rPr lang="en-US" sz="3600" dirty="0"/>
              <a:t>Mg</a:t>
            </a:r>
          </a:p>
        </p:txBody>
      </p:sp>
      <p:pic>
        <p:nvPicPr>
          <p:cNvPr id="18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pic>
        <p:nvPicPr>
          <p:cNvPr id="6148" name="Picture 4" descr="Fig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540" y="3476098"/>
            <a:ext cx="3213103" cy="231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448903" y="646331"/>
            <a:ext cx="1857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Half-Life with GPS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7378" y="968016"/>
            <a:ext cx="34002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fr-FR" sz="1100" dirty="0"/>
              <a:t>M.R. Dunlop et al., Phys. </a:t>
            </a:r>
            <a:r>
              <a:rPr lang="fr-FR" sz="1100" dirty="0" err="1"/>
              <a:t>Rev</a:t>
            </a:r>
            <a:r>
              <a:rPr lang="fr-FR" sz="1100" dirty="0"/>
              <a:t>. C </a:t>
            </a:r>
            <a:r>
              <a:rPr lang="fr-FR" sz="1100" b="1" dirty="0">
                <a:latin typeface="Helvetica Neue"/>
                <a:sym typeface="Helvetica Neue"/>
              </a:rPr>
              <a:t>96</a:t>
            </a:r>
            <a:r>
              <a:rPr lang="fr-FR" sz="1100" dirty="0"/>
              <a:t>, 045502 (2017)</a:t>
            </a:r>
          </a:p>
        </p:txBody>
      </p:sp>
      <p:grpSp>
        <p:nvGrpSpPr>
          <p:cNvPr id="28" name="Group 283"/>
          <p:cNvGrpSpPr/>
          <p:nvPr/>
        </p:nvGrpSpPr>
        <p:grpSpPr>
          <a:xfrm>
            <a:off x="122120" y="3824517"/>
            <a:ext cx="2471389" cy="1816871"/>
            <a:chOff x="0" y="0"/>
            <a:chExt cx="5562489" cy="4298288"/>
          </a:xfrm>
        </p:grpSpPr>
        <p:pic>
          <p:nvPicPr>
            <p:cNvPr id="29" name="image17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5562491" cy="42982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" name="Shape 282"/>
            <p:cNvSpPr/>
            <p:nvPr/>
          </p:nvSpPr>
          <p:spPr>
            <a:xfrm>
              <a:off x="1366545" y="428809"/>
              <a:ext cx="2148421" cy="46567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31" name="image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6901" y="1240489"/>
            <a:ext cx="3161244" cy="2442778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Rectangle 31"/>
          <p:cNvSpPr/>
          <p:nvPr/>
        </p:nvSpPr>
        <p:spPr>
          <a:xfrm>
            <a:off x="2593510" y="3932733"/>
            <a:ext cx="263204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22222"/>
                </a:solidFill>
                <a:latin typeface="MJXc-TeX-main-R"/>
              </a:rPr>
              <a:t>Relative precision of 0.02%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22222"/>
                </a:solidFill>
                <a:latin typeface="MJXc-TeX-main-R"/>
              </a:rPr>
              <a:t>Improved precision by a factor of 3 over previous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22222"/>
                </a:solidFill>
                <a:latin typeface="MJXc-TeX-main-R"/>
              </a:rPr>
              <a:t>Resolved discrepancy between previous measurements</a:t>
            </a:r>
            <a:endParaRPr lang="en-US" sz="1400" dirty="0"/>
          </a:p>
        </p:txBody>
      </p:sp>
      <p:pic>
        <p:nvPicPr>
          <p:cNvPr id="33" name="Picture 2" descr="Fig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437" y="647470"/>
            <a:ext cx="1669480" cy="264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5131117" y="974061"/>
            <a:ext cx="35157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fr-FR" sz="1100" dirty="0"/>
              <a:t>M.P. </a:t>
            </a:r>
            <a:r>
              <a:rPr lang="fr-FR" sz="1100" dirty="0" err="1"/>
              <a:t>Reiter</a:t>
            </a:r>
            <a:r>
              <a:rPr lang="fr-FR" sz="1100" dirty="0"/>
              <a:t> </a:t>
            </a:r>
            <a:r>
              <a:rPr lang="fr-FR" sz="1100" i="1" dirty="0"/>
              <a:t>et al</a:t>
            </a:r>
            <a:r>
              <a:rPr lang="fr-FR" sz="1100" dirty="0"/>
              <a:t>., Phys. </a:t>
            </a:r>
            <a:r>
              <a:rPr lang="fr-FR" sz="1100" dirty="0" err="1"/>
              <a:t>Rev</a:t>
            </a:r>
            <a:r>
              <a:rPr lang="fr-FR" sz="1100" dirty="0"/>
              <a:t>. C </a:t>
            </a:r>
            <a:r>
              <a:rPr lang="fr-FR" sz="1100" b="1" dirty="0">
                <a:latin typeface="Helvetica Neue"/>
                <a:sym typeface="Helvetica Neue"/>
              </a:rPr>
              <a:t>9</a:t>
            </a:r>
            <a:r>
              <a:rPr lang="fr-FR" sz="1100" b="1" dirty="0"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  <a:r>
              <a:rPr lang="fr-FR" sz="1100" dirty="0"/>
              <a:t>, 052501(R) (2017)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02450" y="647470"/>
            <a:ext cx="198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Q</a:t>
            </a:r>
            <a:r>
              <a:rPr lang="en-US" dirty="0"/>
              <a:t>-value with TITAN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5199312" y="1240489"/>
            <a:ext cx="3515381" cy="4020544"/>
            <a:chOff x="1671144" y="954107"/>
            <a:chExt cx="4122827" cy="4756511"/>
          </a:xfrm>
        </p:grpSpPr>
        <p:pic>
          <p:nvPicPr>
            <p:cNvPr id="37" name="Picture 36"/>
            <p:cNvPicPr/>
            <p:nvPr/>
          </p:nvPicPr>
          <p:blipFill>
            <a:blip r:embed="rId7"/>
            <a:stretch/>
          </p:blipFill>
          <p:spPr>
            <a:xfrm>
              <a:off x="1671145" y="954107"/>
              <a:ext cx="4122826" cy="4756511"/>
            </a:xfrm>
            <a:prstGeom prst="rect">
              <a:avLst/>
            </a:prstGeom>
            <a:ln>
              <a:noFill/>
            </a:ln>
          </p:spPr>
        </p:pic>
        <p:sp>
          <p:nvSpPr>
            <p:cNvPr id="38" name="Rectangle 37"/>
            <p:cNvSpPr/>
            <p:nvPr/>
          </p:nvSpPr>
          <p:spPr>
            <a:xfrm>
              <a:off x="1671144" y="4720600"/>
              <a:ext cx="410311" cy="493611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671144" y="5401537"/>
              <a:ext cx="439368" cy="272961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991916" y="5401538"/>
              <a:ext cx="2271303" cy="272961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751365" y="4003825"/>
              <a:ext cx="2271303" cy="272961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14038" y="3222064"/>
              <a:ext cx="1211553" cy="272961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126781" y="1475077"/>
              <a:ext cx="1211553" cy="272961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008184" y="1707586"/>
              <a:ext cx="1211553" cy="272961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961602" y="1045479"/>
              <a:ext cx="1211553" cy="272961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cxnSp>
        <p:nvCxnSpPr>
          <p:cNvPr id="46" name="Straight Arrow Connector 45"/>
          <p:cNvCxnSpPr/>
          <p:nvPr/>
        </p:nvCxnSpPr>
        <p:spPr>
          <a:xfrm flipV="1">
            <a:off x="8458718" y="647470"/>
            <a:ext cx="661719" cy="900980"/>
          </a:xfrm>
          <a:prstGeom prst="straightConnector1">
            <a:avLst/>
          </a:prstGeom>
          <a:ln w="50800">
            <a:solidFill>
              <a:srgbClr val="F85E2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8541490" y="2108109"/>
            <a:ext cx="574451" cy="1194148"/>
          </a:xfrm>
          <a:prstGeom prst="straightConnector1">
            <a:avLst/>
          </a:prstGeom>
          <a:ln w="50800">
            <a:solidFill>
              <a:srgbClr val="F85E2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6283567" y="3178776"/>
            <a:ext cx="25442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22222"/>
                </a:solidFill>
                <a:latin typeface="MJXc-TeX-main-R"/>
              </a:rPr>
              <a:t>Relative precision of 0.005%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22222"/>
                </a:solidFill>
                <a:latin typeface="MJXc-TeX-main-R"/>
              </a:rPr>
              <a:t>Most precise </a:t>
            </a:r>
            <a:r>
              <a:rPr lang="en-US" sz="1400" i="1" dirty="0">
                <a:solidFill>
                  <a:srgbClr val="222222"/>
                </a:solidFill>
                <a:latin typeface="MJXc-TeX-main-R"/>
              </a:rPr>
              <a:t>Q</a:t>
            </a:r>
            <a:r>
              <a:rPr lang="en-US" sz="1400" i="1" baseline="-25000" dirty="0">
                <a:solidFill>
                  <a:srgbClr val="222222"/>
                </a:solidFill>
                <a:latin typeface="MJXc-TeX-main-R"/>
              </a:rPr>
              <a:t>EC</a:t>
            </a:r>
            <a:r>
              <a:rPr lang="en-US" sz="1400" dirty="0">
                <a:solidFill>
                  <a:srgbClr val="222222"/>
                </a:solidFill>
                <a:latin typeface="MJXc-TeX-main-R"/>
              </a:rPr>
              <a:t> value measurement of </a:t>
            </a:r>
            <a:r>
              <a:rPr lang="en-US" sz="1400" baseline="30000" dirty="0">
                <a:solidFill>
                  <a:srgbClr val="222222"/>
                </a:solidFill>
                <a:latin typeface="MJXc-TeX-main-R"/>
              </a:rPr>
              <a:t>22</a:t>
            </a:r>
            <a:r>
              <a:rPr lang="en-US" sz="1400" dirty="0">
                <a:solidFill>
                  <a:srgbClr val="222222"/>
                </a:solidFill>
                <a:latin typeface="MJXc-TeX-main-R"/>
              </a:rPr>
              <a:t>Mg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22222"/>
                </a:solidFill>
                <a:latin typeface="MJXc-TeX-main-R"/>
              </a:rPr>
              <a:t>Comparison of </a:t>
            </a:r>
            <a:r>
              <a:rPr lang="en-US" sz="1400" i="1" dirty="0">
                <a:solidFill>
                  <a:srgbClr val="222222"/>
                </a:solidFill>
                <a:latin typeface="MJXc-TeX-main-R"/>
              </a:rPr>
              <a:t>ab-initio</a:t>
            </a:r>
            <a:r>
              <a:rPr lang="en-US" sz="1400" dirty="0">
                <a:solidFill>
                  <a:srgbClr val="222222"/>
                </a:solidFill>
                <a:latin typeface="MJXc-TeX-main-R"/>
              </a:rPr>
              <a:t> shell-model calculations of the IMME in the </a:t>
            </a:r>
            <a:r>
              <a:rPr lang="en-US" sz="1400" i="1" dirty="0">
                <a:solidFill>
                  <a:srgbClr val="222222"/>
                </a:solidFill>
                <a:latin typeface="MJXc-TeX-main-R"/>
              </a:rPr>
              <a:t>A=</a:t>
            </a:r>
            <a:r>
              <a:rPr lang="en-US" sz="1400" dirty="0">
                <a:solidFill>
                  <a:srgbClr val="222222"/>
                </a:solidFill>
                <a:latin typeface="MJXc-TeX-main-R"/>
              </a:rPr>
              <a:t>22  isobaric triplet</a:t>
            </a:r>
            <a:endParaRPr lang="en-US" sz="14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EF5D0FC-C501-498F-96D4-BC2D35647FB3}"/>
              </a:ext>
            </a:extLst>
          </p:cNvPr>
          <p:cNvSpPr/>
          <p:nvPr/>
        </p:nvSpPr>
        <p:spPr>
          <a:xfrm>
            <a:off x="10306951" y="1786588"/>
            <a:ext cx="19739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latin typeface="Helvetica Neue"/>
              </a:rPr>
              <a:t>Q</a:t>
            </a:r>
            <a:r>
              <a:rPr lang="en-US" sz="1600" dirty="0">
                <a:latin typeface="Helvetica Neue"/>
              </a:rPr>
              <a:t>=4781.40(22) </a:t>
            </a:r>
            <a:r>
              <a:rPr lang="en-US" sz="1600" dirty="0" err="1">
                <a:latin typeface="Helvetica Neue"/>
              </a:rPr>
              <a:t>keV</a:t>
            </a:r>
            <a:r>
              <a:rPr lang="en-US" sz="1200" dirty="0">
                <a:solidFill>
                  <a:srgbClr val="222222"/>
                </a:solidFill>
                <a:latin typeface="Helvetica Neu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405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454" y="0"/>
            <a:ext cx="1132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Nuclear Isospin Symmetry Breaking (ISB) Calculations</a:t>
            </a:r>
          </a:p>
        </p:txBody>
      </p:sp>
      <p:pic>
        <p:nvPicPr>
          <p:cNvPr id="18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pic>
        <p:nvPicPr>
          <p:cNvPr id="6" name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1610" y="613944"/>
            <a:ext cx="7853910" cy="891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76750" y="1505023"/>
            <a:ext cx="3075700" cy="217759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204"/>
          <p:cNvSpPr/>
          <p:nvPr/>
        </p:nvSpPr>
        <p:spPr>
          <a:xfrm>
            <a:off x="6379265" y="684011"/>
            <a:ext cx="744743" cy="715143"/>
          </a:xfrm>
          <a:prstGeom prst="ellipse">
            <a:avLst/>
          </a:prstGeom>
          <a:ln w="50800">
            <a:solidFill>
              <a:srgbClr val="00234B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220" name="Picture 4" descr="Fig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1" y="1498719"/>
            <a:ext cx="2377228" cy="220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30495" y="3795083"/>
            <a:ext cx="36134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fr-FR" sz="1000" dirty="0"/>
              <a:t>J.C. Hardy and I.S. </a:t>
            </a:r>
            <a:r>
              <a:rPr lang="fr-FR" sz="1000" dirty="0" err="1"/>
              <a:t>Towner</a:t>
            </a:r>
            <a:r>
              <a:rPr lang="fr-FR" sz="1000" dirty="0"/>
              <a:t>, Phys. </a:t>
            </a:r>
            <a:r>
              <a:rPr lang="fr-FR" sz="1000" dirty="0" err="1"/>
              <a:t>Rev</a:t>
            </a:r>
            <a:r>
              <a:rPr lang="fr-FR" sz="1000" dirty="0"/>
              <a:t>. C </a:t>
            </a:r>
            <a:r>
              <a:rPr lang="fr-FR" sz="1000" b="1" dirty="0">
                <a:latin typeface="Helvetica Neue"/>
                <a:ea typeface="Helvetica Neue"/>
                <a:cs typeface="Helvetica Neue"/>
                <a:sym typeface="Helvetica Neue"/>
              </a:rPr>
              <a:t>91</a:t>
            </a:r>
            <a:r>
              <a:rPr lang="fr-FR" sz="1000" dirty="0"/>
              <a:t>, 025501 (2015)</a:t>
            </a:r>
          </a:p>
        </p:txBody>
      </p:sp>
      <p:cxnSp>
        <p:nvCxnSpPr>
          <p:cNvPr id="16" name="Straight Arrow Connector 15"/>
          <p:cNvCxnSpPr>
            <a:stCxn id="8" idx="3"/>
          </p:cNvCxnSpPr>
          <p:nvPr/>
        </p:nvCxnSpPr>
        <p:spPr>
          <a:xfrm flipH="1">
            <a:off x="1961805" y="1294424"/>
            <a:ext cx="4526525" cy="1615031"/>
          </a:xfrm>
          <a:prstGeom prst="straightConnector1">
            <a:avLst/>
          </a:prstGeom>
          <a:ln w="50800">
            <a:solidFill>
              <a:srgbClr val="F85E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8" idx="3"/>
          </p:cNvCxnSpPr>
          <p:nvPr/>
        </p:nvCxnSpPr>
        <p:spPr>
          <a:xfrm flipH="1">
            <a:off x="5045827" y="1294424"/>
            <a:ext cx="1442503" cy="1132892"/>
          </a:xfrm>
          <a:prstGeom prst="straightConnector1">
            <a:avLst/>
          </a:prstGeom>
          <a:ln w="50800">
            <a:solidFill>
              <a:srgbClr val="F85E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455" y="1972936"/>
            <a:ext cx="5040676" cy="346546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983375" y="5544270"/>
            <a:ext cx="29386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fr-FR" sz="1000" dirty="0"/>
              <a:t>W. </a:t>
            </a:r>
            <a:r>
              <a:rPr lang="fr-FR" sz="1000" dirty="0" err="1"/>
              <a:t>Satula</a:t>
            </a:r>
            <a:r>
              <a:rPr lang="fr-FR" sz="1000" dirty="0"/>
              <a:t> et al., Phys. </a:t>
            </a:r>
            <a:r>
              <a:rPr lang="fr-FR" sz="1000" dirty="0" err="1"/>
              <a:t>Rev</a:t>
            </a:r>
            <a:r>
              <a:rPr lang="fr-FR" sz="1000" dirty="0"/>
              <a:t>. C </a:t>
            </a:r>
            <a:r>
              <a:rPr lang="fr-FR" sz="1000" b="1" dirty="0">
                <a:latin typeface="Helvetica Neue"/>
                <a:sym typeface="Helvetica Neue"/>
              </a:rPr>
              <a:t>86</a:t>
            </a:r>
            <a:r>
              <a:rPr lang="fr-FR" sz="1000" dirty="0"/>
              <a:t>, 054316 (2012)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0912" y="4220680"/>
            <a:ext cx="62483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Experimental data are so precise, the limiting uncertainties on the extraction of </a:t>
            </a:r>
            <a:r>
              <a:rPr lang="en-US" i="1" dirty="0"/>
              <a:t>G</a:t>
            </a:r>
            <a:r>
              <a:rPr lang="en-US" i="1" baseline="-25000" dirty="0"/>
              <a:t>V  </a:t>
            </a:r>
            <a:r>
              <a:rPr lang="en-US" dirty="0"/>
              <a:t>are the theoretical correction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Understanding the complex nuclear structure calculations are critical to ensure the reliability of CKM and CVC limits</a:t>
            </a:r>
          </a:p>
        </p:txBody>
      </p:sp>
    </p:spTree>
    <p:extLst>
      <p:ext uri="{BB962C8B-B14F-4D97-AF65-F5344CB8AC3E}">
        <p14:creationId xmlns:p14="http://schemas.microsoft.com/office/powerpoint/2010/main" val="229543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28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454" y="0"/>
            <a:ext cx="1132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Nuclear Isospin Symmetry Breaking (ISB) Calculations</a:t>
            </a:r>
          </a:p>
        </p:txBody>
      </p:sp>
      <p:pic>
        <p:nvPicPr>
          <p:cNvPr id="18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519474" y="5604487"/>
            <a:ext cx="26725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fr-FR" sz="1000" dirty="0"/>
              <a:t>J.D. Holt and K.G. Leach, in </a:t>
            </a:r>
            <a:r>
              <a:rPr lang="fr-FR" sz="1000" dirty="0" err="1"/>
              <a:t>progress</a:t>
            </a:r>
            <a:r>
              <a:rPr lang="fr-FR" sz="1000" dirty="0"/>
              <a:t> (2018)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75350" y="675858"/>
            <a:ext cx="432056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Using </a:t>
            </a:r>
            <a:r>
              <a:rPr lang="en-US" i="1" dirty="0">
                <a:latin typeface="Symbol" panose="05050102010706020507" pitchFamily="18" charset="2"/>
              </a:rPr>
              <a:t>c</a:t>
            </a:r>
            <a:r>
              <a:rPr lang="en-US" dirty="0"/>
              <a:t>-EFT + VS-IMSRG now extends </a:t>
            </a:r>
            <a:r>
              <a:rPr lang="en-US" i="1" dirty="0"/>
              <a:t>ab-initio</a:t>
            </a:r>
            <a:r>
              <a:rPr lang="en-US" dirty="0"/>
              <a:t> shell-model techniques up to the </a:t>
            </a:r>
            <a:r>
              <a:rPr lang="en-US" i="1" dirty="0"/>
              <a:t>pf</a:t>
            </a:r>
            <a:r>
              <a:rPr lang="en-US" dirty="0"/>
              <a:t>-shell and beyond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Can calculate </a:t>
            </a:r>
            <a:r>
              <a:rPr lang="en-US" i="1" dirty="0"/>
              <a:t>M</a:t>
            </a:r>
            <a:r>
              <a:rPr lang="en-US" i="1" baseline="-25000" dirty="0"/>
              <a:t>F</a:t>
            </a:r>
            <a:r>
              <a:rPr lang="en-US" dirty="0"/>
              <a:t> directly to extract </a:t>
            </a:r>
            <a:r>
              <a:rPr lang="en-US" i="1" dirty="0" err="1">
                <a:latin typeface="Symbol" panose="05050102010706020507" pitchFamily="18" charset="2"/>
              </a:rPr>
              <a:t>d</a:t>
            </a:r>
            <a:r>
              <a:rPr lang="en-US" i="1" baseline="-25000" dirty="0" err="1"/>
              <a:t>C</a:t>
            </a:r>
            <a:endParaRPr lang="en-US" i="1" baseline="-25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i="1" baseline="-25000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7A487-F2F9-47EC-A430-2ADFA356B1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9" t="12643" r="8527" b="7128"/>
          <a:stretch/>
        </p:blipFill>
        <p:spPr>
          <a:xfrm>
            <a:off x="217410" y="670060"/>
            <a:ext cx="7238794" cy="50575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D726019-0E4B-4BEE-B7FD-5B1335C92277}"/>
              </a:ext>
            </a:extLst>
          </p:cNvPr>
          <p:cNvSpPr/>
          <p:nvPr/>
        </p:nvSpPr>
        <p:spPr>
          <a:xfrm>
            <a:off x="8689995" y="5191715"/>
            <a:ext cx="36134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fr-FR" sz="1000" dirty="0"/>
              <a:t>J.C. Hardy and I.S. </a:t>
            </a:r>
            <a:r>
              <a:rPr lang="fr-FR" sz="1000" dirty="0" err="1"/>
              <a:t>Towner</a:t>
            </a:r>
            <a:r>
              <a:rPr lang="fr-FR" sz="1000" dirty="0"/>
              <a:t>, Phys. </a:t>
            </a:r>
            <a:r>
              <a:rPr lang="fr-FR" sz="1000" dirty="0" err="1"/>
              <a:t>Rev</a:t>
            </a:r>
            <a:r>
              <a:rPr lang="fr-FR" sz="1000" dirty="0"/>
              <a:t>. C </a:t>
            </a:r>
            <a:r>
              <a:rPr lang="fr-FR" sz="1000" b="1" dirty="0">
                <a:latin typeface="Helvetica Neue"/>
                <a:ea typeface="Helvetica Neue"/>
                <a:cs typeface="Helvetica Neue"/>
                <a:sym typeface="Helvetica Neue"/>
              </a:rPr>
              <a:t>91</a:t>
            </a:r>
            <a:r>
              <a:rPr lang="fr-FR" sz="1000" dirty="0"/>
              <a:t>, 025501 (2015)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52CC22-AB22-4C8F-A989-85C55CBE48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6" t="12875" r="9330" b="6590"/>
          <a:stretch/>
        </p:blipFill>
        <p:spPr>
          <a:xfrm>
            <a:off x="217410" y="693789"/>
            <a:ext cx="7131562" cy="50575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D539D04-97B4-47A9-A439-275E865C47CE}"/>
              </a:ext>
            </a:extLst>
          </p:cNvPr>
          <p:cNvSpPr/>
          <p:nvPr/>
        </p:nvSpPr>
        <p:spPr>
          <a:xfrm>
            <a:off x="9364860" y="5392909"/>
            <a:ext cx="29386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fr-FR" sz="1000" dirty="0"/>
              <a:t>W. </a:t>
            </a:r>
            <a:r>
              <a:rPr lang="fr-FR" sz="1000" dirty="0" err="1"/>
              <a:t>Satula</a:t>
            </a:r>
            <a:r>
              <a:rPr lang="fr-FR" sz="1000" dirty="0"/>
              <a:t> et al., Phys. </a:t>
            </a:r>
            <a:r>
              <a:rPr lang="fr-FR" sz="1000" dirty="0" err="1"/>
              <a:t>Rev</a:t>
            </a:r>
            <a:r>
              <a:rPr lang="fr-FR" sz="1000" dirty="0"/>
              <a:t>. C </a:t>
            </a:r>
            <a:r>
              <a:rPr lang="fr-FR" sz="1000" b="1" dirty="0">
                <a:latin typeface="Helvetica Neue"/>
                <a:sym typeface="Helvetica Neue"/>
              </a:rPr>
              <a:t>86</a:t>
            </a:r>
            <a:r>
              <a:rPr lang="fr-FR" sz="1000" dirty="0"/>
              <a:t>, 054316 (2012)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8ADD28-69D5-48DB-98AF-39B446EA1C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0" t="12491" r="8809" b="7050"/>
          <a:stretch/>
        </p:blipFill>
        <p:spPr>
          <a:xfrm>
            <a:off x="217410" y="681859"/>
            <a:ext cx="7238794" cy="508139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8663470">
            <a:off x="3681170" y="1709927"/>
            <a:ext cx="1896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PRELIMINARY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A1ED63D-3558-4FFC-97FD-ECFDF9438FC2}"/>
                  </a:ext>
                </a:extLst>
              </p:cNvPr>
              <p:cNvSpPr txBox="1"/>
              <p:nvPr/>
            </p:nvSpPr>
            <p:spPr>
              <a:xfrm>
                <a:off x="8545759" y="2279467"/>
                <a:ext cx="2418419" cy="23877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b="0" dirty="0"/>
              </a:p>
              <a:p>
                <a:endParaRPr lang="en-US" sz="2800" b="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A1ED63D-3558-4FFC-97FD-ECFDF9438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759" y="2279467"/>
                <a:ext cx="2418419" cy="23877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hape 132">
            <a:extLst>
              <a:ext uri="{FF2B5EF4-FFF2-40B4-BE49-F238E27FC236}">
                <a16:creationId xmlns:a16="http://schemas.microsoft.com/office/drawing/2014/main" id="{DC719B04-C5C1-48E6-901F-C19EF16995AD}"/>
              </a:ext>
            </a:extLst>
          </p:cNvPr>
          <p:cNvSpPr/>
          <p:nvPr/>
        </p:nvSpPr>
        <p:spPr>
          <a:xfrm>
            <a:off x="4199896" y="4613401"/>
            <a:ext cx="500695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457200">
              <a:spcBef>
                <a:spcPts val="1400"/>
              </a:spcBef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000" baseline="305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46</a:t>
            </a:r>
            <a:r>
              <a:rPr lang="en-US"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V</a:t>
            </a:r>
            <a:endParaRPr sz="2000" dirty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Shape 132">
            <a:extLst>
              <a:ext uri="{FF2B5EF4-FFF2-40B4-BE49-F238E27FC236}">
                <a16:creationId xmlns:a16="http://schemas.microsoft.com/office/drawing/2014/main" id="{24227BA9-6A24-408E-A635-B9AA4DBBD2D9}"/>
              </a:ext>
            </a:extLst>
          </p:cNvPr>
          <p:cNvSpPr/>
          <p:nvPr/>
        </p:nvSpPr>
        <p:spPr>
          <a:xfrm>
            <a:off x="3866369" y="4111536"/>
            <a:ext cx="667053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457200">
              <a:spcBef>
                <a:spcPts val="1400"/>
              </a:spcBef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000" baseline="305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42</a:t>
            </a:r>
            <a:r>
              <a:rPr lang="en-US"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Sc</a:t>
            </a:r>
            <a:endParaRPr sz="2000" dirty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Shape 204">
            <a:extLst>
              <a:ext uri="{FF2B5EF4-FFF2-40B4-BE49-F238E27FC236}">
                <a16:creationId xmlns:a16="http://schemas.microsoft.com/office/drawing/2014/main" id="{9E31FC96-A66F-4328-A81F-BC0442BAF369}"/>
              </a:ext>
            </a:extLst>
          </p:cNvPr>
          <p:cNvSpPr/>
          <p:nvPr/>
        </p:nvSpPr>
        <p:spPr>
          <a:xfrm>
            <a:off x="3866369" y="2754999"/>
            <a:ext cx="834222" cy="2560319"/>
          </a:xfrm>
          <a:prstGeom prst="ellipse">
            <a:avLst/>
          </a:prstGeom>
          <a:ln w="63500">
            <a:solidFill>
              <a:srgbClr val="00234B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129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16" grpId="0"/>
      <p:bldP spid="15" grpId="0"/>
      <p:bldP spid="20" grpId="0"/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pic>
        <p:nvPicPr>
          <p:cNvPr id="19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18454" y="0"/>
            <a:ext cx="1132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Weak Interaction Testing via Nuclear Beta Decay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82" y="646331"/>
            <a:ext cx="6589222" cy="5151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493" y="2174726"/>
            <a:ext cx="5927233" cy="12456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495" y="3420328"/>
            <a:ext cx="5804015" cy="9223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31596" y="1539778"/>
            <a:ext cx="271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Beta Decay </a:t>
            </a:r>
            <a:r>
              <a:rPr lang="en-US" sz="2400" i="1" dirty="0" err="1"/>
              <a:t>ft</a:t>
            </a:r>
            <a:r>
              <a:rPr lang="en-US" sz="2400" dirty="0"/>
              <a:t> Values</a:t>
            </a:r>
          </a:p>
        </p:txBody>
      </p:sp>
    </p:spTree>
    <p:extLst>
      <p:ext uri="{BB962C8B-B14F-4D97-AF65-F5344CB8AC3E}">
        <p14:creationId xmlns:p14="http://schemas.microsoft.com/office/powerpoint/2010/main" val="214224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454" y="0"/>
            <a:ext cx="1132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Future Precision </a:t>
            </a:r>
            <a:r>
              <a:rPr lang="en-US" sz="3600" dirty="0" err="1"/>
              <a:t>Superallowed</a:t>
            </a:r>
            <a:r>
              <a:rPr lang="en-US" sz="3600" dirty="0"/>
              <a:t> Cases in the Evaluation</a:t>
            </a:r>
          </a:p>
        </p:txBody>
      </p:sp>
      <p:pic>
        <p:nvPicPr>
          <p:cNvPr id="18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pic>
        <p:nvPicPr>
          <p:cNvPr id="3074" name="Picture 2" descr="Graph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t="9371" r="12475" b="5817"/>
          <a:stretch/>
        </p:blipFill>
        <p:spPr bwMode="auto">
          <a:xfrm>
            <a:off x="5515095" y="636123"/>
            <a:ext cx="6377036" cy="512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ig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87" y="646331"/>
            <a:ext cx="3905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12947" y="5510014"/>
            <a:ext cx="36134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fr-FR" sz="1000" dirty="0"/>
              <a:t>J.C. Hardy and I.S. </a:t>
            </a:r>
            <a:r>
              <a:rPr lang="fr-FR" sz="1000" dirty="0" err="1"/>
              <a:t>Towner</a:t>
            </a:r>
            <a:r>
              <a:rPr lang="fr-FR" sz="1000" dirty="0"/>
              <a:t>, Phys. </a:t>
            </a:r>
            <a:r>
              <a:rPr lang="fr-FR" sz="1000" dirty="0" err="1"/>
              <a:t>Rev</a:t>
            </a:r>
            <a:r>
              <a:rPr lang="fr-FR" sz="1000" dirty="0"/>
              <a:t>. C </a:t>
            </a:r>
            <a:r>
              <a:rPr lang="fr-FR" sz="1000" b="1" dirty="0">
                <a:latin typeface="Helvetica Neue"/>
                <a:ea typeface="Helvetica Neue"/>
                <a:cs typeface="Helvetica Neue"/>
                <a:sym typeface="Helvetica Neue"/>
              </a:rPr>
              <a:t>91</a:t>
            </a:r>
            <a:r>
              <a:rPr lang="fr-FR" sz="1000" dirty="0"/>
              <a:t>, 025501 (2015)</a:t>
            </a:r>
          </a:p>
        </p:txBody>
      </p:sp>
      <p:pic>
        <p:nvPicPr>
          <p:cNvPr id="13" name="Picture 4" descr="Graph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 t="8935" r="12507" b="5089"/>
          <a:stretch/>
        </p:blipFill>
        <p:spPr bwMode="auto">
          <a:xfrm>
            <a:off x="9207030" y="3173154"/>
            <a:ext cx="2360816" cy="190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694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Ongoing </a:t>
            </a:r>
            <a:r>
              <a:rPr lang="en-US" sz="3600" dirty="0" err="1"/>
              <a:t>Superallowed</a:t>
            </a:r>
            <a:r>
              <a:rPr lang="en-US" sz="3600" dirty="0"/>
              <a:t> Experimental Program at TRIUMF</a:t>
            </a:r>
          </a:p>
        </p:txBody>
      </p:sp>
      <p:pic>
        <p:nvPicPr>
          <p:cNvPr id="18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8454" y="822960"/>
            <a:ext cx="11504624" cy="444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u="sng" dirty="0">
                <a:hlinkClick r:id="rId3" tooltip="View experiment details"/>
              </a:rPr>
              <a:t>S961LOI</a:t>
            </a:r>
            <a:r>
              <a:rPr lang="en-US" b="1" dirty="0"/>
              <a:t> - </a:t>
            </a:r>
            <a:r>
              <a:rPr lang="en-US" b="1" i="1" dirty="0"/>
              <a:t>A ≥ 62 Super-Allowed Fermi β Decays: Constraining Unknown Corrections with </a:t>
            </a:r>
            <a:r>
              <a:rPr lang="en-US" b="1" i="1" baseline="30000" dirty="0"/>
              <a:t>66</a:t>
            </a:r>
            <a:r>
              <a:rPr lang="en-US" b="1" i="1" dirty="0"/>
              <a:t>As and </a:t>
            </a:r>
            <a:r>
              <a:rPr lang="en-US" b="1" i="1" baseline="30000" dirty="0"/>
              <a:t>70</a:t>
            </a:r>
            <a:r>
              <a:rPr lang="en-US" b="1" i="1" dirty="0"/>
              <a:t>Br Decay</a:t>
            </a:r>
            <a:endParaRPr lang="en-US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u="sng" dirty="0">
                <a:hlinkClick r:id="rId4" tooltip="View experiment details"/>
              </a:rPr>
              <a:t>S1073</a:t>
            </a:r>
            <a:r>
              <a:rPr lang="en-US" b="1" dirty="0"/>
              <a:t> - </a:t>
            </a:r>
            <a:r>
              <a:rPr lang="en-US" b="1" i="1" dirty="0"/>
              <a:t>High Accuracy Mass Measurements for </a:t>
            </a:r>
            <a:r>
              <a:rPr lang="en-US" b="1" i="1" dirty="0" err="1"/>
              <a:t>Superallowed</a:t>
            </a:r>
            <a:r>
              <a:rPr lang="en-US" b="1" i="1" dirty="0"/>
              <a:t> Nuclear β-decay Emitters</a:t>
            </a:r>
            <a:endParaRPr lang="en-US" b="1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u="sng" dirty="0">
                <a:hlinkClick r:id="rId5" tooltip="View experiment details"/>
              </a:rPr>
              <a:t>S1445</a:t>
            </a:r>
            <a:r>
              <a:rPr lang="en-US" b="1" dirty="0"/>
              <a:t> - </a:t>
            </a:r>
            <a:r>
              <a:rPr lang="en-US" b="1" i="1" dirty="0"/>
              <a:t>High precision mass measurements for the determination of </a:t>
            </a:r>
            <a:r>
              <a:rPr lang="en-US" b="1" i="1" baseline="30000" dirty="0"/>
              <a:t>74</a:t>
            </a:r>
            <a:r>
              <a:rPr lang="en-US" b="1" i="1" dirty="0"/>
              <a:t>Rb's Q-value</a:t>
            </a:r>
            <a:endParaRPr lang="en-US" b="1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u="sng" dirty="0">
                <a:hlinkClick r:id="rId6" tooltip="View experiment details"/>
              </a:rPr>
              <a:t>S1517</a:t>
            </a:r>
            <a:r>
              <a:rPr lang="en-US" b="1" dirty="0"/>
              <a:t> - </a:t>
            </a:r>
            <a:r>
              <a:rPr lang="en-US" b="1" i="1" dirty="0"/>
              <a:t>High-precision </a:t>
            </a:r>
            <a:r>
              <a:rPr lang="en-US" b="1" i="1" dirty="0" err="1"/>
              <a:t>ft</a:t>
            </a:r>
            <a:r>
              <a:rPr lang="en-US" b="1" i="1" dirty="0"/>
              <a:t> value measurement for </a:t>
            </a:r>
            <a:r>
              <a:rPr lang="en-US" b="1" i="1" baseline="30000" dirty="0"/>
              <a:t>35</a:t>
            </a:r>
            <a:r>
              <a:rPr lang="en-US" b="1" i="1" dirty="0"/>
              <a:t>Ar</a:t>
            </a:r>
            <a:endParaRPr lang="en-US" b="1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u="sng" dirty="0">
                <a:hlinkClick r:id="rId7" tooltip="View experiment details"/>
              </a:rPr>
              <a:t>S1518</a:t>
            </a:r>
            <a:r>
              <a:rPr lang="en-US" b="1" dirty="0"/>
              <a:t> - </a:t>
            </a:r>
            <a:r>
              <a:rPr lang="en-US" b="1" i="1" dirty="0"/>
              <a:t>Isospin-symmetry breaking in the β+ decay of </a:t>
            </a:r>
            <a:r>
              <a:rPr lang="en-US" b="1" i="1" baseline="30000" dirty="0"/>
              <a:t>62</a:t>
            </a:r>
            <a:r>
              <a:rPr lang="en-US" b="1" i="1" dirty="0"/>
              <a:t>Ga</a:t>
            </a:r>
            <a:endParaRPr lang="en-US" b="1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u="sng" dirty="0">
                <a:hlinkClick r:id="rId8" tooltip="View experiment details"/>
              </a:rPr>
              <a:t>S1639LOI</a:t>
            </a:r>
            <a:r>
              <a:rPr lang="en-US" b="1" dirty="0"/>
              <a:t> - </a:t>
            </a:r>
            <a:r>
              <a:rPr lang="en-US" b="1" i="1" dirty="0"/>
              <a:t>The QEC values of the </a:t>
            </a:r>
            <a:r>
              <a:rPr lang="en-US" b="1" i="1" dirty="0" err="1"/>
              <a:t>Superallowed</a:t>
            </a:r>
            <a:r>
              <a:rPr lang="en-US" b="1" i="1" dirty="0"/>
              <a:t> Fermi Beta-decays of As-66 and Br-70</a:t>
            </a:r>
            <a:endParaRPr lang="en-US" b="1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u="sng" dirty="0">
                <a:hlinkClick r:id="rId9" tooltip="View experiment details"/>
              </a:rPr>
              <a:t>S1824LOI</a:t>
            </a:r>
            <a:r>
              <a:rPr lang="en-US" b="1" dirty="0"/>
              <a:t> - </a:t>
            </a:r>
            <a:r>
              <a:rPr lang="en-US" b="1" i="1" dirty="0"/>
              <a:t>High-precision Q_EC-value measurement of the </a:t>
            </a:r>
            <a:r>
              <a:rPr lang="en-US" b="1" i="1" dirty="0" err="1"/>
              <a:t>superallowed</a:t>
            </a:r>
            <a:r>
              <a:rPr lang="en-US" b="1" i="1" dirty="0"/>
              <a:t> beta+ emitter Fe-50</a:t>
            </a:r>
            <a:endParaRPr lang="en-US" b="1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u="sng" dirty="0">
                <a:hlinkClick r:id="rId10" tooltip="View experiment details"/>
              </a:rPr>
              <a:t>S1848</a:t>
            </a:r>
            <a:r>
              <a:rPr lang="en-US" b="1" dirty="0"/>
              <a:t> - </a:t>
            </a:r>
            <a:r>
              <a:rPr lang="en-US" b="1" i="1" dirty="0"/>
              <a:t>High-Precision Half-Life and Branching-Ratio Measurements for the </a:t>
            </a:r>
            <a:r>
              <a:rPr lang="en-US" b="1" i="1" dirty="0" err="1"/>
              <a:t>Superallowed</a:t>
            </a:r>
            <a:r>
              <a:rPr lang="en-US" b="1" i="1" dirty="0"/>
              <a:t> Fermi Beta+ Emitter 34Ar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50957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454" y="0"/>
            <a:ext cx="1132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Conclusions</a:t>
            </a:r>
          </a:p>
        </p:txBody>
      </p:sp>
      <p:pic>
        <p:nvPicPr>
          <p:cNvPr id="18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8453" y="739833"/>
            <a:ext cx="1132244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 successful </a:t>
            </a:r>
            <a:r>
              <a:rPr lang="en-US" sz="2000" dirty="0" err="1"/>
              <a:t>superallowed</a:t>
            </a:r>
            <a:r>
              <a:rPr lang="en-US" sz="2000" dirty="0"/>
              <a:t> decay measurement program has existed at TRIUMF for nearly 20 years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We have the capability to perform high-precision measurements on all three quantities needed to extract the </a:t>
            </a:r>
            <a:r>
              <a:rPr lang="en-US" sz="2000" i="1" dirty="0" err="1"/>
              <a:t>ft</a:t>
            </a:r>
            <a:r>
              <a:rPr lang="en-US" sz="2000" dirty="0"/>
              <a:t> values within the ISAC-I experimental hall (TITAN, GRIFFIN, GPS)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Recent highlights from this program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The most precise (&gt;10</a:t>
            </a:r>
            <a:r>
              <a:rPr lang="en-US" sz="2000" baseline="30000" dirty="0"/>
              <a:t>-4</a:t>
            </a:r>
            <a:r>
              <a:rPr lang="en-US" sz="2000" dirty="0"/>
              <a:t>) </a:t>
            </a:r>
            <a:r>
              <a:rPr lang="en-US" sz="2000" dirty="0" err="1"/>
              <a:t>superallowed</a:t>
            </a:r>
            <a:r>
              <a:rPr lang="en-US" sz="2000" dirty="0"/>
              <a:t> beta decay half-life measurement (</a:t>
            </a:r>
            <a:r>
              <a:rPr lang="en-US" sz="2000" baseline="30000" dirty="0"/>
              <a:t>10</a:t>
            </a:r>
            <a:r>
              <a:rPr lang="en-US" sz="2000" dirty="0"/>
              <a:t>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Improvement in the </a:t>
            </a:r>
            <a:r>
              <a:rPr lang="en-US" sz="2000" baseline="30000" dirty="0"/>
              <a:t>22</a:t>
            </a:r>
            <a:r>
              <a:rPr lang="en-US" sz="2000" dirty="0"/>
              <a:t>Mg half-life precision by a factor of 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Measurement of the </a:t>
            </a:r>
            <a:r>
              <a:rPr lang="en-US" sz="2000" baseline="30000" dirty="0"/>
              <a:t>22</a:t>
            </a:r>
            <a:r>
              <a:rPr lang="en-US" sz="2000" dirty="0"/>
              <a:t>Mg branching ratio to a statistical precision of &lt; 0.1% (analysis ongoing)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Testing of ab-initio shell-model ISB theory through the most precise </a:t>
            </a:r>
            <a:r>
              <a:rPr lang="en-US" sz="2000" i="1" dirty="0"/>
              <a:t>Q</a:t>
            </a:r>
            <a:r>
              <a:rPr lang="en-US" sz="2000" dirty="0"/>
              <a:t>-value measurement in </a:t>
            </a:r>
            <a:r>
              <a:rPr lang="en-US" sz="2000" baseline="30000" dirty="0"/>
              <a:t>22</a:t>
            </a:r>
            <a:r>
              <a:rPr lang="en-US" sz="2000" dirty="0"/>
              <a:t>Mg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We have also started to look at the nuclear-structure corrections that applied to the experimental data from an ab-initio shell-model approach to compare with the adopted SM-WS calculations of Ian and John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program is still ongoing, with new equipment development and ISAC beam development allowing for an increased number of cases that are available for Standard Model tests from nuclear decay</a:t>
            </a:r>
          </a:p>
        </p:txBody>
      </p:sp>
    </p:spTree>
    <p:extLst>
      <p:ext uri="{BB962C8B-B14F-4D97-AF65-F5344CB8AC3E}">
        <p14:creationId xmlns:p14="http://schemas.microsoft.com/office/powerpoint/2010/main" val="3937115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8453" y="-31501"/>
            <a:ext cx="11322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Acknowledgements</a:t>
            </a:r>
          </a:p>
        </p:txBody>
      </p:sp>
      <p:pic>
        <p:nvPicPr>
          <p:cNvPr id="8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512" y="3983974"/>
            <a:ext cx="2546157" cy="42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314697" y="4408854"/>
            <a:ext cx="1628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DE-SC-0017649</a:t>
            </a:r>
          </a:p>
        </p:txBody>
      </p:sp>
      <p:pic>
        <p:nvPicPr>
          <p:cNvPr id="15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nserc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970" y="1381256"/>
            <a:ext cx="2344434" cy="103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nrc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704" y="3272634"/>
            <a:ext cx="2592965" cy="39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nsf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794" y="4746607"/>
            <a:ext cx="989923" cy="99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311715" y="5059176"/>
            <a:ext cx="160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PHY-1419765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pic>
        <p:nvPicPr>
          <p:cNvPr id="11" name="Picture 2" descr="Image result for triumf logo">
            <a:extLst>
              <a:ext uri="{FF2B5EF4-FFF2-40B4-BE49-F238E27FC236}">
                <a16:creationId xmlns:a16="http://schemas.microsoft.com/office/drawing/2014/main" id="{B7502E4A-176B-400C-8C52-0FFDF6905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5" y="1455961"/>
            <a:ext cx="3211848" cy="58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guelph logo">
            <a:extLst>
              <a:ext uri="{FF2B5EF4-FFF2-40B4-BE49-F238E27FC236}">
                <a16:creationId xmlns:a16="http://schemas.microsoft.com/office/drawing/2014/main" id="{95597FE9-4CD9-4A8A-9634-62CC5E80E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37" y="1442591"/>
            <a:ext cx="2154534" cy="7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Image result for regina logo">
            <a:extLst>
              <a:ext uri="{FF2B5EF4-FFF2-40B4-BE49-F238E27FC236}">
                <a16:creationId xmlns:a16="http://schemas.microsoft.com/office/drawing/2014/main" id="{EEFA3E53-21B1-4842-988F-85E2E11FB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681" y="1406955"/>
            <a:ext cx="2014166" cy="80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8C017D-3704-48D2-92F9-1AB027B86349}"/>
              </a:ext>
            </a:extLst>
          </p:cNvPr>
          <p:cNvSpPr txBox="1"/>
          <p:nvPr/>
        </p:nvSpPr>
        <p:spPr>
          <a:xfrm>
            <a:off x="9883194" y="720990"/>
            <a:ext cx="152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234B"/>
                </a:solidFill>
              </a:rPr>
              <a:t>Funding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1F1458-406A-432A-A357-D5562428AA26}"/>
              </a:ext>
            </a:extLst>
          </p:cNvPr>
          <p:cNvSpPr txBox="1"/>
          <p:nvPr/>
        </p:nvSpPr>
        <p:spPr>
          <a:xfrm>
            <a:off x="3212641" y="732639"/>
            <a:ext cx="3295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234B"/>
                </a:solidFill>
              </a:rPr>
              <a:t>Slides and Content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EC9B95-530E-42F6-810D-F0CE8CB73461}"/>
              </a:ext>
            </a:extLst>
          </p:cNvPr>
          <p:cNvSpPr txBox="1"/>
          <p:nvPr/>
        </p:nvSpPr>
        <p:spPr>
          <a:xfrm>
            <a:off x="533238" y="2355961"/>
            <a:ext cx="2519408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Gordon Ball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Jens </a:t>
            </a:r>
            <a:r>
              <a:rPr lang="en-US" sz="2000" dirty="0" err="1"/>
              <a:t>Dilling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Adam Garnsworthy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Jason Holt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Jens Lassen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15A2A"/>
                </a:solidFill>
              </a:rPr>
              <a:t>Erich Leistenschneider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Pascal Reiter</a:t>
            </a:r>
          </a:p>
          <a:p>
            <a:endParaRPr lang="en-US" sz="2000" dirty="0"/>
          </a:p>
        </p:txBody>
      </p:sp>
      <p:pic>
        <p:nvPicPr>
          <p:cNvPr id="1026" name="Picture 2" descr="Image result for cfi logo">
            <a:extLst>
              <a:ext uri="{FF2B5EF4-FFF2-40B4-BE49-F238E27FC236}">
                <a16:creationId xmlns:a16="http://schemas.microsoft.com/office/drawing/2014/main" id="{2DF4E25A-E3FD-411A-931A-AC62B3E3B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347" y="2355961"/>
            <a:ext cx="2892485" cy="96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ACC97A9-7CA0-4F81-A2D5-6D5F25A9430A}"/>
              </a:ext>
            </a:extLst>
          </p:cNvPr>
          <p:cNvSpPr txBox="1"/>
          <p:nvPr/>
        </p:nvSpPr>
        <p:spPr>
          <a:xfrm>
            <a:off x="3912768" y="2350912"/>
            <a:ext cx="18950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15A2A"/>
                </a:solidFill>
              </a:rPr>
              <a:t>Michelle Dunlop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Alex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Laffoley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dirty="0"/>
              <a:t>Carl </a:t>
            </a:r>
            <a:r>
              <a:rPr lang="en-US" sz="2000" dirty="0" err="1"/>
              <a:t>Svensson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697A0E-D7F0-467B-83A5-9BE83FE72B87}"/>
              </a:ext>
            </a:extLst>
          </p:cNvPr>
          <p:cNvSpPr txBox="1"/>
          <p:nvPr/>
        </p:nvSpPr>
        <p:spPr>
          <a:xfrm>
            <a:off x="6722007" y="2440342"/>
            <a:ext cx="1398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G.F. </a:t>
            </a:r>
            <a:r>
              <a:rPr lang="en-US" sz="2000" dirty="0" err="1"/>
              <a:t>Grinyer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0499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3D1DFC-00F1-4A64-B451-248E56344E93}"/>
              </a:ext>
            </a:extLst>
          </p:cNvPr>
          <p:cNvSpPr txBox="1"/>
          <p:nvPr/>
        </p:nvSpPr>
        <p:spPr>
          <a:xfrm>
            <a:off x="2990973" y="2123769"/>
            <a:ext cx="65610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088018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18454" y="0"/>
            <a:ext cx="1132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CKM </a:t>
            </a:r>
            <a:r>
              <a:rPr lang="en-US" sz="3600" dirty="0" err="1"/>
              <a:t>Unitarity</a:t>
            </a:r>
            <a:r>
              <a:rPr lang="en-US" sz="3600" dirty="0"/>
              <a:t> and </a:t>
            </a:r>
            <a:r>
              <a:rPr lang="en-US" sz="3600" dirty="0" err="1"/>
              <a:t>Superallowed</a:t>
            </a:r>
            <a:r>
              <a:rPr lang="en-US" sz="3600" dirty="0"/>
              <a:t> Beta Decay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01103" y="1012499"/>
            <a:ext cx="3473307" cy="4184602"/>
            <a:chOff x="676731" y="887808"/>
            <a:chExt cx="3473307" cy="4184602"/>
          </a:xfrm>
        </p:grpSpPr>
        <p:sp>
          <p:nvSpPr>
            <p:cNvPr id="5" name="TextBox 4"/>
            <p:cNvSpPr txBox="1"/>
            <p:nvPr/>
          </p:nvSpPr>
          <p:spPr>
            <a:xfrm>
              <a:off x="1269126" y="887808"/>
              <a:ext cx="19093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CKM Matrix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56927" y="165228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31120" y="1652506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83155" y="165250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8904" y="257501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6731" y="3519956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8904" y="4463938"/>
              <a:ext cx="257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96538" y="2335876"/>
              <a:ext cx="827272" cy="847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354701" y="3283212"/>
              <a:ext cx="827272" cy="847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322766" y="4224798"/>
              <a:ext cx="827272" cy="847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31120" y="2640112"/>
              <a:ext cx="274121" cy="2391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674379" y="3585052"/>
              <a:ext cx="274121" cy="2391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13474" y="4638503"/>
              <a:ext cx="62981" cy="581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730395" y="3676999"/>
              <a:ext cx="62981" cy="581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56927" y="4410509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.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633375" y="2469164"/>
              <a:ext cx="194040" cy="376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.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</p:spTree>
    <p:extLst>
      <p:ext uri="{BB962C8B-B14F-4D97-AF65-F5344CB8AC3E}">
        <p14:creationId xmlns:p14="http://schemas.microsoft.com/office/powerpoint/2010/main" val="1274153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Proton-Induced Rare-Isotope Beam Production at TRIUMF-ISAC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625" y="600450"/>
            <a:ext cx="8169970" cy="51436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76606" y="5514661"/>
            <a:ext cx="1710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Jens Lassen</a:t>
            </a:r>
          </a:p>
        </p:txBody>
      </p:sp>
    </p:spTree>
    <p:extLst>
      <p:ext uri="{BB962C8B-B14F-4D97-AF65-F5344CB8AC3E}">
        <p14:creationId xmlns:p14="http://schemas.microsoft.com/office/powerpoint/2010/main" val="1692611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454" y="0"/>
            <a:ext cx="113224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Experimental Method: Q-values</a:t>
            </a:r>
          </a:p>
          <a:p>
            <a:pPr algn="ctr"/>
            <a:r>
              <a:rPr lang="en-US" sz="2000" dirty="0"/>
              <a:t>Penning-Trap Mass Spectrometry with TITAN</a:t>
            </a:r>
          </a:p>
        </p:txBody>
      </p:sp>
      <p:pic>
        <p:nvPicPr>
          <p:cNvPr id="18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pic>
        <p:nvPicPr>
          <p:cNvPr id="5" name="Resonance_Na23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06960" y="2204597"/>
            <a:ext cx="3670300" cy="3670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2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0497" y="1004040"/>
            <a:ext cx="2267514" cy="1200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5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98966" y="1193608"/>
            <a:ext cx="3278294" cy="930205"/>
          </a:xfrm>
          <a:prstGeom prst="rect">
            <a:avLst/>
          </a:prstGeom>
          <a:ln w="25400">
            <a:round/>
          </a:ln>
        </p:spPr>
      </p:pic>
      <p:sp>
        <p:nvSpPr>
          <p:cNvPr id="14" name="Shape 226"/>
          <p:cNvSpPr/>
          <p:nvPr/>
        </p:nvSpPr>
        <p:spPr>
          <a:xfrm>
            <a:off x="10651132" y="4479170"/>
            <a:ext cx="68555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400" baseline="31999" dirty="0"/>
              <a:t>23</a:t>
            </a:r>
            <a:r>
              <a:rPr sz="2400" dirty="0"/>
              <a:t>Na</a:t>
            </a:r>
          </a:p>
        </p:txBody>
      </p:sp>
      <p:pic>
        <p:nvPicPr>
          <p:cNvPr id="15" name="image1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82777" y="1209576"/>
            <a:ext cx="2615048" cy="1923697"/>
          </a:xfrm>
          <a:prstGeom prst="rect">
            <a:avLst/>
          </a:prstGeom>
          <a:ln w="25400">
            <a:round/>
          </a:ln>
        </p:spPr>
      </p:pic>
      <p:grpSp>
        <p:nvGrpSpPr>
          <p:cNvPr id="16" name="Group 232"/>
          <p:cNvGrpSpPr/>
          <p:nvPr/>
        </p:nvGrpSpPr>
        <p:grpSpPr>
          <a:xfrm>
            <a:off x="529773" y="2497353"/>
            <a:ext cx="5549902" cy="3136902"/>
            <a:chOff x="0" y="0"/>
            <a:chExt cx="5549900" cy="3136901"/>
          </a:xfrm>
        </p:grpSpPr>
        <p:pic>
          <p:nvPicPr>
            <p:cNvPr id="17" name="image25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5319046" cy="3136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" name="Shape 229"/>
            <p:cNvSpPr/>
            <p:nvPr/>
          </p:nvSpPr>
          <p:spPr>
            <a:xfrm>
              <a:off x="141097" y="489661"/>
              <a:ext cx="360184" cy="5227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lvl1pPr algn="l" defTabSz="457200">
                <a:buClr>
                  <a:srgbClr val="000000"/>
                </a:buClr>
                <a:buFont typeface="Tahoma"/>
                <a:defRPr sz="1500">
                  <a:uFill>
                    <a:solidFill/>
                  </a:u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500">
                  <a:uFill>
                    <a:solidFill/>
                  </a:uFill>
                </a:rPr>
                <a:t>B</a:t>
              </a:r>
            </a:p>
          </p:txBody>
        </p:sp>
        <p:sp>
          <p:nvSpPr>
            <p:cNvPr id="20" name="Shape 230"/>
            <p:cNvSpPr/>
            <p:nvPr/>
          </p:nvSpPr>
          <p:spPr>
            <a:xfrm>
              <a:off x="5239179" y="1321068"/>
              <a:ext cx="310721" cy="5227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lvl1pPr algn="l" defTabSz="457200">
                <a:buClr>
                  <a:srgbClr val="000000"/>
                </a:buClr>
                <a:buFont typeface="Tahoma"/>
                <a:defRPr sz="1500">
                  <a:uFill>
                    <a:solidFill/>
                  </a:u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500">
                  <a:uFill>
                    <a:solidFill/>
                  </a:uFill>
                </a:rPr>
                <a:t>z</a:t>
              </a:r>
            </a:p>
          </p:txBody>
        </p:sp>
        <p:sp>
          <p:nvSpPr>
            <p:cNvPr id="21" name="Shape 231"/>
            <p:cNvSpPr/>
            <p:nvPr/>
          </p:nvSpPr>
          <p:spPr>
            <a:xfrm>
              <a:off x="4368945" y="2774593"/>
              <a:ext cx="1025595" cy="3125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lvl1pPr algn="r" defTabSz="457200">
                <a:buClr>
                  <a:srgbClr val="FFFFFF"/>
                </a:buClr>
                <a:defRPr sz="1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 algn="l">
                <a:defRPr sz="1800">
                  <a:solidFill>
                    <a:srgbClr val="000000"/>
                  </a:solidFill>
                  <a:uFillTx/>
                </a:defRPr>
              </a:pPr>
              <a:r>
                <a:rPr dirty="0"/>
                <a:t>Detector</a:t>
              </a:r>
            </a:p>
          </p:txBody>
        </p:sp>
      </p:grpSp>
      <p:pic>
        <p:nvPicPr>
          <p:cNvPr id="22" name="image27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412738" y="1122499"/>
            <a:ext cx="1775312" cy="2097852"/>
          </a:xfrm>
          <a:prstGeom prst="rect">
            <a:avLst/>
          </a:prstGeom>
          <a:ln w="12700">
            <a:round/>
          </a:ln>
        </p:spPr>
      </p:pic>
    </p:spTree>
    <p:extLst>
      <p:ext uri="{BB962C8B-B14F-4D97-AF65-F5344CB8AC3E}">
        <p14:creationId xmlns:p14="http://schemas.microsoft.com/office/powerpoint/2010/main" val="445947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454" y="0"/>
            <a:ext cx="1132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Recent Experimental Highlights: </a:t>
            </a:r>
            <a:r>
              <a:rPr lang="en-US" sz="3600" baseline="30000" dirty="0"/>
              <a:t>10</a:t>
            </a:r>
            <a:r>
              <a:rPr lang="en-US" sz="3600" dirty="0"/>
              <a:t>C</a:t>
            </a:r>
          </a:p>
        </p:txBody>
      </p:sp>
      <p:pic>
        <p:nvPicPr>
          <p:cNvPr id="18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sp>
        <p:nvSpPr>
          <p:cNvPr id="2" name="Rectangle 1"/>
          <p:cNvSpPr/>
          <p:nvPr/>
        </p:nvSpPr>
        <p:spPr>
          <a:xfrm>
            <a:off x="8543244" y="5560320"/>
            <a:ext cx="364875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fr-FR" sz="1100" dirty="0"/>
              <a:t>M.R. Dunlop et al., Phys. </a:t>
            </a:r>
            <a:r>
              <a:rPr lang="fr-FR" sz="1100" dirty="0" err="1"/>
              <a:t>Rev</a:t>
            </a:r>
            <a:r>
              <a:rPr lang="fr-FR" sz="1100" dirty="0"/>
              <a:t>. </a:t>
            </a:r>
            <a:r>
              <a:rPr lang="fr-FR" sz="1100" dirty="0" err="1"/>
              <a:t>Lett</a:t>
            </a:r>
            <a:r>
              <a:rPr lang="fr-FR" sz="1100" dirty="0"/>
              <a:t>. </a:t>
            </a:r>
            <a:r>
              <a:rPr lang="fr-FR" sz="1100" b="1" dirty="0">
                <a:latin typeface="Helvetica Neue"/>
                <a:ea typeface="Helvetica Neue"/>
                <a:cs typeface="Helvetica Neue"/>
                <a:sym typeface="Helvetica Neue"/>
              </a:rPr>
              <a:t>116</a:t>
            </a:r>
            <a:r>
              <a:rPr lang="fr-FR" sz="1100" dirty="0"/>
              <a:t>, 172501 (2016)</a:t>
            </a:r>
          </a:p>
        </p:txBody>
      </p:sp>
      <p:pic>
        <p:nvPicPr>
          <p:cNvPr id="1032" name="Picture 8" descr="Fig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282" y="1369046"/>
            <a:ext cx="3082789" cy="393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ig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117" y="1369045"/>
            <a:ext cx="3074925" cy="393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26561" y="1022553"/>
            <a:ext cx="3002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Gamma Counting with the 8pi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72855" y="1011133"/>
            <a:ext cx="2753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Positron Counting with GPS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258" y="1011133"/>
            <a:ext cx="5183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superallowed</a:t>
            </a:r>
            <a:r>
              <a:rPr lang="en-US" dirty="0"/>
              <a:t> 0</a:t>
            </a:r>
            <a:r>
              <a:rPr lang="en-US" baseline="30000" dirty="0"/>
              <a:t>+</a:t>
            </a:r>
            <a:r>
              <a:rPr lang="en-US" dirty="0"/>
              <a:t> to 0</a:t>
            </a:r>
            <a:r>
              <a:rPr lang="en-US" baseline="30000" dirty="0"/>
              <a:t>+</a:t>
            </a:r>
            <a:r>
              <a:rPr lang="en-US" dirty="0"/>
              <a:t> nuclear beta decays currently provide the most stringent limit on scalar currents in the weak interaction via the </a:t>
            </a:r>
            <a:r>
              <a:rPr lang="en-US" dirty="0" err="1"/>
              <a:t>Fierz</a:t>
            </a:r>
            <a:r>
              <a:rPr lang="en-US" dirty="0"/>
              <a:t> interference term:</a:t>
            </a:r>
            <a:endParaRPr lang="en-US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43245" y="1994552"/>
                <a:ext cx="1550937" cy="6147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i="1" dirty="0"/>
                  <a:t>b</a:t>
                </a:r>
                <a:r>
                  <a:rPr lang="en-US" sz="2800" i="1" baseline="-25000" dirty="0" err="1"/>
                  <a:t>F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−2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800" b="0" i="1" baseline="-25000" smtClean="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800" b="0" i="1" baseline="-25000" smtClean="0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245" y="1994552"/>
                <a:ext cx="1550937" cy="614784"/>
              </a:xfrm>
              <a:prstGeom prst="rect">
                <a:avLst/>
              </a:prstGeom>
              <a:blipFill>
                <a:blip r:embed="rId5"/>
                <a:stretch>
                  <a:fillRect l="-14173" t="-1980" b="-20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Fig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44" y="3121116"/>
            <a:ext cx="3121401" cy="239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058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454" y="0"/>
            <a:ext cx="1132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Next Steps for Q-Value Measurements</a:t>
            </a:r>
          </a:p>
        </p:txBody>
      </p:sp>
      <p:pic>
        <p:nvPicPr>
          <p:cNvPr id="18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sp>
        <p:nvSpPr>
          <p:cNvPr id="2" name="Rectangle 1"/>
          <p:cNvSpPr/>
          <p:nvPr/>
        </p:nvSpPr>
        <p:spPr>
          <a:xfrm>
            <a:off x="9683941" y="5472771"/>
            <a:ext cx="22813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fr-FR" sz="1600" dirty="0" err="1"/>
              <a:t>Courtesy</a:t>
            </a:r>
            <a:r>
              <a:rPr lang="fr-FR" sz="1600" dirty="0"/>
              <a:t> Pascal </a:t>
            </a:r>
            <a:r>
              <a:rPr lang="fr-FR" sz="1600" dirty="0" err="1"/>
              <a:t>Reiter</a:t>
            </a:r>
            <a:endParaRPr lang="fr-FR" sz="1600" dirty="0"/>
          </a:p>
        </p:txBody>
      </p:sp>
      <p:pic>
        <p:nvPicPr>
          <p:cNvPr id="14" name="Picture 4" descr="Graph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 t="8935" r="12507" b="5089"/>
          <a:stretch/>
        </p:blipFill>
        <p:spPr bwMode="auto">
          <a:xfrm>
            <a:off x="2968364" y="646331"/>
            <a:ext cx="6222619" cy="503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711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pic>
        <p:nvPicPr>
          <p:cNvPr id="19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18454" y="0"/>
            <a:ext cx="1132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Requirements for Precision Studies of Fermi </a:t>
            </a:r>
            <a:r>
              <a:rPr lang="en-US" sz="3600" i="1" dirty="0">
                <a:latin typeface="Symbol" panose="05050102010706020507" pitchFamily="18" charset="2"/>
              </a:rPr>
              <a:t>b</a:t>
            </a:r>
            <a:r>
              <a:rPr lang="en-US" sz="3600" dirty="0"/>
              <a:t> Decay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60" y="646331"/>
            <a:ext cx="7568304" cy="668961"/>
          </a:xfrm>
          <a:prstGeom prst="rect">
            <a:avLst/>
          </a:prstGeom>
        </p:spPr>
      </p:pic>
      <p:pic>
        <p:nvPicPr>
          <p:cNvPr id="8" name="image3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04920" y="706858"/>
            <a:ext cx="7806564" cy="512121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41"/>
          <p:cNvSpPr/>
          <p:nvPr/>
        </p:nvSpPr>
        <p:spPr>
          <a:xfrm flipV="1">
            <a:off x="4579033" y="761889"/>
            <a:ext cx="6658339" cy="5011156"/>
          </a:xfrm>
          <a:prstGeom prst="line">
            <a:avLst/>
          </a:prstGeom>
          <a:ln w="76200">
            <a:solidFill>
              <a:schemeClr val="tx1"/>
            </a:solidFill>
            <a:miter/>
            <a:headEnd type="none"/>
            <a:tailEnd type="triangle"/>
          </a:ln>
        </p:spPr>
        <p:txBody>
          <a:bodyPr lIns="45718" tIns="45718" rIns="45718" bIns="45718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40" y="1497310"/>
            <a:ext cx="3382824" cy="41487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41288" y="1903185"/>
                <a:ext cx="3529108" cy="469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50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ms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−100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288" y="1903185"/>
                <a:ext cx="3529108" cy="4695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1708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454" y="0"/>
            <a:ext cx="1132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Nuclear Isospin Symmetry Breaking (ISB) Calculations</a:t>
            </a:r>
          </a:p>
        </p:txBody>
      </p:sp>
      <p:pic>
        <p:nvPicPr>
          <p:cNvPr id="18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777556" y="5589099"/>
            <a:ext cx="24144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fr-FR" sz="1200" dirty="0"/>
              <a:t>J.D. Holt and K.G. Leach (2018)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" t="13165" r="8966" b="8394"/>
          <a:stretch/>
        </p:blipFill>
        <p:spPr>
          <a:xfrm>
            <a:off x="6064163" y="1463299"/>
            <a:ext cx="5963270" cy="4125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t="13003" r="9216" b="7100"/>
          <a:stretch/>
        </p:blipFill>
        <p:spPr>
          <a:xfrm>
            <a:off x="130494" y="1463298"/>
            <a:ext cx="5862981" cy="4125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8663470">
            <a:off x="8466093" y="4440967"/>
            <a:ext cx="1896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PRELIMINARY</a:t>
            </a:r>
          </a:p>
        </p:txBody>
      </p:sp>
      <p:sp>
        <p:nvSpPr>
          <p:cNvPr id="15" name="TextBox 14"/>
          <p:cNvSpPr txBox="1"/>
          <p:nvPr/>
        </p:nvSpPr>
        <p:spPr>
          <a:xfrm rot="18663470">
            <a:off x="4093598" y="2813576"/>
            <a:ext cx="1896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PRELIMINARY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84629" y="587018"/>
            <a:ext cx="8990090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Using </a:t>
            </a:r>
            <a:r>
              <a:rPr lang="en-US" i="1" dirty="0">
                <a:latin typeface="Symbol" panose="05050102010706020507" pitchFamily="18" charset="2"/>
              </a:rPr>
              <a:t>c</a:t>
            </a:r>
            <a:r>
              <a:rPr lang="en-US" dirty="0"/>
              <a:t>-EFT + IM-SRG now extends </a:t>
            </a:r>
            <a:r>
              <a:rPr lang="en-US" i="1" dirty="0"/>
              <a:t>ab-initio</a:t>
            </a:r>
            <a:r>
              <a:rPr lang="en-US" dirty="0"/>
              <a:t> shell-model techniques up to the </a:t>
            </a:r>
            <a:r>
              <a:rPr lang="en-US" i="1" dirty="0"/>
              <a:t>pf</a:t>
            </a:r>
            <a:r>
              <a:rPr lang="en-US" dirty="0"/>
              <a:t>-shell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Can calculate </a:t>
            </a:r>
            <a:r>
              <a:rPr lang="en-US" i="1" dirty="0"/>
              <a:t>M</a:t>
            </a:r>
            <a:r>
              <a:rPr lang="en-US" i="1" baseline="-25000" dirty="0"/>
              <a:t>F</a:t>
            </a:r>
            <a:r>
              <a:rPr lang="en-US" dirty="0"/>
              <a:t> directly to extract </a:t>
            </a:r>
            <a:r>
              <a:rPr lang="en-US" i="1" dirty="0" err="1">
                <a:latin typeface="Symbol" panose="05050102010706020507" pitchFamily="18" charset="2"/>
              </a:rPr>
              <a:t>d</a:t>
            </a:r>
            <a:r>
              <a:rPr lang="en-US" i="1" baseline="-25000" dirty="0" err="1"/>
              <a:t>C</a:t>
            </a:r>
            <a:r>
              <a:rPr lang="en-US" i="1" dirty="0"/>
              <a:t> </a:t>
            </a:r>
            <a:r>
              <a:rPr lang="en-US" dirty="0"/>
              <a:t>without the need for a separation of terms (</a:t>
            </a:r>
            <a:r>
              <a:rPr lang="en-US" i="1" dirty="0">
                <a:latin typeface="Symbol" panose="05050102010706020507" pitchFamily="18" charset="2"/>
              </a:rPr>
              <a:t>d</a:t>
            </a:r>
            <a:r>
              <a:rPr lang="en-US" i="1" baseline="-25000" dirty="0"/>
              <a:t>C1 </a:t>
            </a:r>
            <a:r>
              <a:rPr lang="en-US" dirty="0"/>
              <a:t>+</a:t>
            </a:r>
            <a:r>
              <a:rPr lang="en-US" i="1" dirty="0">
                <a:latin typeface="Symbol" panose="05050102010706020507" pitchFamily="18" charset="2"/>
              </a:rPr>
              <a:t> d</a:t>
            </a:r>
            <a:r>
              <a:rPr lang="en-US" i="1" baseline="-25000" dirty="0"/>
              <a:t>C2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1007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454" y="0"/>
            <a:ext cx="1132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Increasing Precision: TITAN </a:t>
            </a:r>
            <a:r>
              <a:rPr lang="en-US" sz="3600" dirty="0" err="1"/>
              <a:t>CryoMPET</a:t>
            </a:r>
            <a:r>
              <a:rPr lang="en-US" sz="3600" dirty="0"/>
              <a:t> Upgrade and PI-ICR </a:t>
            </a:r>
          </a:p>
        </p:txBody>
      </p:sp>
      <p:pic>
        <p:nvPicPr>
          <p:cNvPr id="18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pic>
        <p:nvPicPr>
          <p:cNvPr id="2050" name="Picture 2" descr="Fig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014" y="1671592"/>
            <a:ext cx="3832274" cy="395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864807" y="5630553"/>
            <a:ext cx="22204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a-DK" sz="1000" dirty="0"/>
              <a:t>S.Eliseev </a:t>
            </a:r>
            <a:r>
              <a:rPr lang="da-DK" sz="1000" i="1" dirty="0"/>
              <a:t>et al., </a:t>
            </a:r>
            <a:r>
              <a:rPr lang="da-DK" sz="1000" dirty="0"/>
              <a:t>PRL </a:t>
            </a:r>
            <a:r>
              <a:rPr lang="da-DK" sz="1000" b="1" dirty="0"/>
              <a:t>110</a:t>
            </a:r>
            <a:r>
              <a:rPr lang="da-DK" sz="1000" dirty="0"/>
              <a:t>, 082501 (2013)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53014" y="937980"/>
            <a:ext cx="3832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Phase-Imaging Ion Cyclotron Resonance</a:t>
            </a:r>
          </a:p>
          <a:p>
            <a:pPr algn="ctr"/>
            <a:r>
              <a:rPr lang="en-US" sz="1600" dirty="0"/>
              <a:t>(PI-ICR) Technique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346" y="3464684"/>
            <a:ext cx="3886069" cy="22889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5243" y="936622"/>
            <a:ext cx="3832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CryoMPET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334" y="1353429"/>
            <a:ext cx="4468095" cy="2046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2" b="50102"/>
          <a:stretch/>
        </p:blipFill>
        <p:spPr>
          <a:xfrm>
            <a:off x="747277" y="2444069"/>
            <a:ext cx="2002136" cy="204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50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20" descr="http://www.triumf.ca/sites/default/files/Web%20MapTRIUMF%20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5" t="13584" r="31985" b="19636"/>
          <a:stretch/>
        </p:blipFill>
        <p:spPr bwMode="auto">
          <a:xfrm>
            <a:off x="3990372" y="618678"/>
            <a:ext cx="4455618" cy="51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537084" y="-8085"/>
            <a:ext cx="7542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 - Canada’s Particle Accelerator Centre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pic>
        <p:nvPicPr>
          <p:cNvPr id="2060" name="Picture 12" descr="Image result for ariel triu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284" y="3267516"/>
            <a:ext cx="1973768" cy="45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mage result for triumf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902" y="108813"/>
            <a:ext cx="2410266" cy="43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448724" y="1359760"/>
            <a:ext cx="4117446" cy="2571044"/>
          </a:xfrm>
          <a:prstGeom prst="rect">
            <a:avLst/>
          </a:prstGeom>
          <a:noFill/>
          <a:ln w="38100">
            <a:solidFill>
              <a:srgbClr val="F85D2B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6844" y="2430174"/>
            <a:ext cx="1973768" cy="59213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456396" y="1442483"/>
            <a:ext cx="2595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Rare-Isotope Beam</a:t>
            </a:r>
          </a:p>
          <a:p>
            <a:pPr algn="ctr"/>
            <a:r>
              <a:rPr lang="en-US" sz="2400" dirty="0"/>
              <a:t>Facilities</a:t>
            </a:r>
          </a:p>
        </p:txBody>
      </p:sp>
      <p:pic>
        <p:nvPicPr>
          <p:cNvPr id="2070" name="Picture 22" descr="New UCN beaml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642" y="2493417"/>
            <a:ext cx="1249033" cy="74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6965575" y="674780"/>
            <a:ext cx="5071342" cy="2883457"/>
          </a:xfrm>
          <a:prstGeom prst="rect">
            <a:avLst/>
          </a:prstGeom>
          <a:noFill/>
          <a:ln w="38100">
            <a:solidFill>
              <a:srgbClr val="00234B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8273917" y="704272"/>
            <a:ext cx="3789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Main Cyclotron and Proton Beam Lines</a:t>
            </a:r>
          </a:p>
        </p:txBody>
      </p:sp>
      <p:sp>
        <p:nvSpPr>
          <p:cNvPr id="2048" name="TextBox 2047"/>
          <p:cNvSpPr txBox="1"/>
          <p:nvPr/>
        </p:nvSpPr>
        <p:spPr>
          <a:xfrm>
            <a:off x="8482157" y="3250694"/>
            <a:ext cx="21210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Ultracold Neutron (UCN) Facility [TUCAN]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340877" y="760549"/>
            <a:ext cx="1542463" cy="1097433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448724" y="680643"/>
            <a:ext cx="2809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Life Sciences Division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5258642" y="987194"/>
            <a:ext cx="959539" cy="322071"/>
          </a:xfrm>
          <a:prstGeom prst="straightConnector1">
            <a:avLst/>
          </a:prstGeom>
          <a:ln w="47625">
            <a:solidFill>
              <a:srgbClr val="0023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4" name="Picture 26" descr="Aligning DU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058" y="1476963"/>
            <a:ext cx="1014200" cy="77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8776358" y="2233364"/>
            <a:ext cx="11095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Irradiation Facilities</a:t>
            </a:r>
          </a:p>
        </p:txBody>
      </p:sp>
      <p:pic>
        <p:nvPicPr>
          <p:cNvPr id="2076" name="Picture 28" descr="http://musr.ca/home/Meson_Hal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082" y="1611956"/>
            <a:ext cx="1674894" cy="12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10211298" y="2904661"/>
            <a:ext cx="156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Centre for Molecular and Materials Science</a:t>
            </a:r>
          </a:p>
        </p:txBody>
      </p:sp>
      <p:pic>
        <p:nvPicPr>
          <p:cNvPr id="2078" name="Picture 30" descr="Image result for iami triu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1" y="2343243"/>
            <a:ext cx="1804396" cy="120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Rectangle 2062"/>
          <p:cNvSpPr/>
          <p:nvPr/>
        </p:nvSpPr>
        <p:spPr>
          <a:xfrm>
            <a:off x="152091" y="1193178"/>
            <a:ext cx="20929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Institute for Advanced Medical Isotopes (IAMI)</a:t>
            </a:r>
          </a:p>
        </p:txBody>
      </p:sp>
      <p:sp>
        <p:nvSpPr>
          <p:cNvPr id="68" name="Rectangle 67"/>
          <p:cNvSpPr/>
          <p:nvPr/>
        </p:nvSpPr>
        <p:spPr>
          <a:xfrm>
            <a:off x="215860" y="1189568"/>
            <a:ext cx="1972212" cy="2527992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80" name="Picture 32" descr="http://www.triumf.ca/sites/default/files/user-553/tier1-tapes-banner_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59" y="4838968"/>
            <a:ext cx="2344173" cy="73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69"/>
          <p:cNvSpPr/>
          <p:nvPr/>
        </p:nvSpPr>
        <p:spPr>
          <a:xfrm>
            <a:off x="617159" y="4058497"/>
            <a:ext cx="2686539" cy="1664567"/>
          </a:xfrm>
          <a:prstGeom prst="rect">
            <a:avLst/>
          </a:prstGeom>
          <a:noFill/>
          <a:ln w="38100">
            <a:solidFill>
              <a:srgbClr val="0F6636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860226" y="4192637"/>
            <a:ext cx="2223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ATLAS Canadian Tier-I Data Centre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A55672-1E98-4DEA-8A94-DCC763574603}"/>
              </a:ext>
            </a:extLst>
          </p:cNvPr>
          <p:cNvSpPr/>
          <p:nvPr/>
        </p:nvSpPr>
        <p:spPr>
          <a:xfrm>
            <a:off x="6826822" y="3666970"/>
            <a:ext cx="5236307" cy="2086306"/>
          </a:xfrm>
          <a:prstGeom prst="rect">
            <a:avLst/>
          </a:prstGeom>
          <a:noFill/>
          <a:ln w="38100">
            <a:solidFill>
              <a:srgbClr val="F85D2B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8BD7EF-8C3E-40F6-B756-B85901C678F2}"/>
              </a:ext>
            </a:extLst>
          </p:cNvPr>
          <p:cNvSpPr txBox="1"/>
          <p:nvPr/>
        </p:nvSpPr>
        <p:spPr>
          <a:xfrm>
            <a:off x="8245366" y="3634924"/>
            <a:ext cx="3826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Electron Hall and Beam Lines</a:t>
            </a:r>
          </a:p>
        </p:txBody>
      </p:sp>
      <p:pic>
        <p:nvPicPr>
          <p:cNvPr id="1026" name="Picture 2" descr="http://images.iop.org/objects/ccr/cern/55/1/22/CCtri2_01_15th.jpg">
            <a:extLst>
              <a:ext uri="{FF2B5EF4-FFF2-40B4-BE49-F238E27FC236}">
                <a16:creationId xmlns:a16="http://schemas.microsoft.com/office/drawing/2014/main" id="{9A5F2764-14A3-4F85-9B84-7133CD98B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248" y="4094237"/>
            <a:ext cx="2527876" cy="138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4269ACA-6979-47C1-B006-CA9FEED28AB9}"/>
              </a:ext>
            </a:extLst>
          </p:cNvPr>
          <p:cNvSpPr txBox="1"/>
          <p:nvPr/>
        </p:nvSpPr>
        <p:spPr>
          <a:xfrm>
            <a:off x="9015314" y="5488434"/>
            <a:ext cx="22862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Electron LINAC for RIB Production with ARIEL</a:t>
            </a:r>
          </a:p>
        </p:txBody>
      </p:sp>
    </p:spTree>
    <p:extLst>
      <p:ext uri="{BB962C8B-B14F-4D97-AF65-F5344CB8AC3E}">
        <p14:creationId xmlns:p14="http://schemas.microsoft.com/office/powerpoint/2010/main" val="273343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43" grpId="0" animBg="1"/>
      <p:bldP spid="44" grpId="0"/>
      <p:bldP spid="2048" grpId="0"/>
      <p:bldP spid="50" grpId="0" animBg="1"/>
      <p:bldP spid="51" grpId="0"/>
      <p:bldP spid="59" grpId="0"/>
      <p:bldP spid="62" grpId="0"/>
      <p:bldP spid="2063" grpId="0"/>
      <p:bldP spid="68" grpId="0" animBg="1"/>
      <p:bldP spid="70" grpId="0" animBg="1"/>
      <p:bldP spid="71" grpId="0"/>
      <p:bldP spid="30" grpId="0" animBg="1"/>
      <p:bldP spid="31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Image result for ariel trium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" t="2087" r="2870" b="1109"/>
          <a:stretch/>
        </p:blipFill>
        <p:spPr bwMode="auto">
          <a:xfrm>
            <a:off x="3732415" y="673330"/>
            <a:ext cx="4696690" cy="501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pic>
        <p:nvPicPr>
          <p:cNvPr id="2056" name="Picture 8" descr="Image result for triu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563" y="3619282"/>
            <a:ext cx="2699503" cy="216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15596" y="3153694"/>
            <a:ext cx="2247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 MeV H</a:t>
            </a:r>
            <a:r>
              <a:rPr lang="en-US" baseline="30000" dirty="0"/>
              <a:t>-</a:t>
            </a:r>
            <a:r>
              <a:rPr lang="en-US" dirty="0"/>
              <a:t> Cyclotron</a:t>
            </a:r>
          </a:p>
        </p:txBody>
      </p:sp>
      <p:cxnSp>
        <p:nvCxnSpPr>
          <p:cNvPr id="5" name="Straight Arrow Connector 4"/>
          <p:cNvCxnSpPr>
            <a:stCxn id="2056" idx="1"/>
          </p:cNvCxnSpPr>
          <p:nvPr/>
        </p:nvCxnSpPr>
        <p:spPr>
          <a:xfrm flipH="1">
            <a:off x="5852573" y="4701193"/>
            <a:ext cx="2911990" cy="393060"/>
          </a:xfrm>
          <a:prstGeom prst="straightConnector1">
            <a:avLst/>
          </a:prstGeom>
          <a:ln w="47625">
            <a:solidFill>
              <a:srgbClr val="0023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" name="Picture 10" descr="Image result for ariel electron gu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40" y="3998703"/>
            <a:ext cx="3188678" cy="174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47739" y="3596656"/>
            <a:ext cx="234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35 MeV 100kW E-</a:t>
            </a:r>
            <a:r>
              <a:rPr lang="en-US" dirty="0" err="1"/>
              <a:t>Linac</a:t>
            </a:r>
            <a:endParaRPr lang="en-US" dirty="0"/>
          </a:p>
        </p:txBody>
      </p:sp>
      <p:pic>
        <p:nvPicPr>
          <p:cNvPr id="2060" name="Picture 12" descr="Image result for ariel triu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74" y="859915"/>
            <a:ext cx="1817409" cy="41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/>
          <p:cNvCxnSpPr>
            <a:stCxn id="2058" idx="3"/>
          </p:cNvCxnSpPr>
          <p:nvPr/>
        </p:nvCxnSpPr>
        <p:spPr>
          <a:xfrm>
            <a:off x="3452318" y="4871035"/>
            <a:ext cx="1079593" cy="26688"/>
          </a:xfrm>
          <a:prstGeom prst="straightConnector1">
            <a:avLst/>
          </a:prstGeom>
          <a:ln w="47625">
            <a:solidFill>
              <a:srgbClr val="0023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2" name="Picture 14" descr="Image result for ariel triu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6" y="1314178"/>
            <a:ext cx="2968428" cy="214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/>
          <p:cNvCxnSpPr>
            <a:stCxn id="2062" idx="3"/>
          </p:cNvCxnSpPr>
          <p:nvPr/>
        </p:nvCxnSpPr>
        <p:spPr>
          <a:xfrm>
            <a:off x="3345924" y="2385286"/>
            <a:ext cx="1508709" cy="640547"/>
          </a:xfrm>
          <a:prstGeom prst="straightConnector1">
            <a:avLst/>
          </a:prstGeom>
          <a:ln w="47625">
            <a:solidFill>
              <a:srgbClr val="0023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Image result for isac triu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130" y="700401"/>
            <a:ext cx="2936842" cy="206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18454" y="0"/>
            <a:ext cx="1132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Rare-Isotope Beam Facilities at TRIUMF</a:t>
            </a:r>
          </a:p>
        </p:txBody>
      </p:sp>
    </p:spTree>
    <p:extLst>
      <p:ext uri="{BB962C8B-B14F-4D97-AF65-F5344CB8AC3E}">
        <p14:creationId xmlns:p14="http://schemas.microsoft.com/office/powerpoint/2010/main" val="1508207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isac triu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3" y="650289"/>
            <a:ext cx="7397914" cy="520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88727" y="3601580"/>
            <a:ext cx="2003367" cy="190894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4196" y="0"/>
            <a:ext cx="11567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Superallowed</a:t>
            </a:r>
            <a:r>
              <a:rPr lang="en-US" sz="3600" dirty="0"/>
              <a:t> Beta Decay Studies at TRIUMF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9311" y="3594340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 Values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316" y="4059239"/>
            <a:ext cx="908454" cy="1254978"/>
            <a:chOff x="3534809" y="1739343"/>
            <a:chExt cx="908454" cy="1254978"/>
          </a:xfrm>
        </p:grpSpPr>
        <p:pic>
          <p:nvPicPr>
            <p:cNvPr id="4110" name="Picture 14" descr="Image result for titan triumf penning trap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4809" y="1739343"/>
              <a:ext cx="908454" cy="977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679591" y="2717322"/>
              <a:ext cx="6188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TITAN</a:t>
              </a:r>
            </a:p>
          </p:txBody>
        </p:sp>
      </p:grpSp>
      <p:pic>
        <p:nvPicPr>
          <p:cNvPr id="9228" name="Picture 12" descr="https://ars.els-cdn.com/content/image/1-s2.0-S1387380611004568-gr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9" y="4020628"/>
            <a:ext cx="1128402" cy="125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Straight Arrow Connector 54"/>
          <p:cNvCxnSpPr>
            <a:stCxn id="43" idx="3"/>
          </p:cNvCxnSpPr>
          <p:nvPr/>
        </p:nvCxnSpPr>
        <p:spPr>
          <a:xfrm flipV="1">
            <a:off x="2092094" y="3546868"/>
            <a:ext cx="1482464" cy="1009184"/>
          </a:xfrm>
          <a:prstGeom prst="straightConnector1">
            <a:avLst/>
          </a:prstGeom>
          <a:ln w="50800">
            <a:solidFill>
              <a:srgbClr val="0023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57376" y="626995"/>
            <a:ext cx="3471569" cy="45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3E0E645-54DD-4BB7-8797-C149821D53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77" t="667" r="42631" b="18244"/>
          <a:stretch/>
        </p:blipFill>
        <p:spPr>
          <a:xfrm>
            <a:off x="365157" y="601657"/>
            <a:ext cx="3410699" cy="1010039"/>
          </a:xfrm>
          <a:prstGeom prst="rect">
            <a:avLst/>
          </a:prstGeom>
        </p:spPr>
      </p:pic>
      <p:sp>
        <p:nvSpPr>
          <p:cNvPr id="53" name="Shape 204"/>
          <p:cNvSpPr/>
          <p:nvPr/>
        </p:nvSpPr>
        <p:spPr>
          <a:xfrm>
            <a:off x="1591509" y="581215"/>
            <a:ext cx="1492514" cy="1131695"/>
          </a:xfrm>
          <a:prstGeom prst="ellipse">
            <a:avLst/>
          </a:prstGeom>
          <a:ln w="63500">
            <a:solidFill>
              <a:srgbClr val="00234B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605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" grpId="0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77845" y="954107"/>
            <a:ext cx="4616126" cy="4756511"/>
            <a:chOff x="624027" y="198548"/>
            <a:chExt cx="6052701" cy="5643293"/>
          </a:xfrm>
        </p:grpSpPr>
        <p:pic>
          <p:nvPicPr>
            <p:cNvPr id="23" name="Picture 22"/>
            <p:cNvPicPr/>
            <p:nvPr/>
          </p:nvPicPr>
          <p:blipFill>
            <a:blip r:embed="rId2"/>
            <a:stretch/>
          </p:blipFill>
          <p:spPr>
            <a:xfrm>
              <a:off x="1270846" y="198548"/>
              <a:ext cx="5405882" cy="5643293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Rectangle 23"/>
            <p:cNvSpPr/>
            <p:nvPr/>
          </p:nvSpPr>
          <p:spPr>
            <a:xfrm>
              <a:off x="3672027" y="866168"/>
              <a:ext cx="1100559" cy="268886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40501" y="4667249"/>
              <a:ext cx="768350" cy="585637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729601" y="3604847"/>
              <a:ext cx="1536700" cy="6477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24027" y="5475137"/>
              <a:ext cx="1222923" cy="32385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002651" y="5475137"/>
              <a:ext cx="2978150" cy="32385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827978" y="2900457"/>
              <a:ext cx="1536700" cy="32385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897068" y="334049"/>
              <a:ext cx="956733" cy="32385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28927" y="1093014"/>
              <a:ext cx="1473201" cy="368706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18454" y="0"/>
            <a:ext cx="113224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Experimental Method: Q-values</a:t>
            </a:r>
          </a:p>
          <a:p>
            <a:pPr algn="ctr"/>
            <a:r>
              <a:rPr lang="en-US" sz="2000" dirty="0"/>
              <a:t>Penning-Trap Mass Spectrometry with TITAN</a:t>
            </a:r>
          </a:p>
        </p:txBody>
      </p:sp>
      <p:pic>
        <p:nvPicPr>
          <p:cNvPr id="18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0899" y="3001320"/>
            <a:ext cx="1650118" cy="125991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34B"/>
                </a:solidFill>
              </a:rPr>
              <a:t>RFQ</a:t>
            </a:r>
            <a:r>
              <a:rPr lang="en-US" sz="2000" dirty="0">
                <a:solidFill>
                  <a:srgbClr val="00234B"/>
                </a:solidFill>
              </a:rPr>
              <a:t>: </a:t>
            </a:r>
            <a:r>
              <a:rPr lang="en-US" dirty="0">
                <a:solidFill>
                  <a:srgbClr val="00234B"/>
                </a:solidFill>
              </a:rPr>
              <a:t>Accumulation, cooling, and bunching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93971" y="946959"/>
            <a:ext cx="2142536" cy="125991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34B"/>
                </a:solidFill>
              </a:rPr>
              <a:t>MPET: </a:t>
            </a:r>
          </a:p>
          <a:p>
            <a:pPr algn="ctr"/>
            <a:r>
              <a:rPr lang="en-US" dirty="0">
                <a:solidFill>
                  <a:srgbClr val="00234B"/>
                </a:solidFill>
              </a:rPr>
              <a:t>mass  measurement </a:t>
            </a:r>
          </a:p>
          <a:p>
            <a:pPr algn="ctr"/>
            <a:r>
              <a:rPr lang="en-US" dirty="0">
                <a:solidFill>
                  <a:srgbClr val="00234B"/>
                </a:solidFill>
              </a:rPr>
              <a:t>via determination of cyclotron frequency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59580" y="962408"/>
            <a:ext cx="2512025" cy="6469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A" sz="2000" b="1" dirty="0">
                <a:solidFill>
                  <a:srgbClr val="00234B"/>
                </a:solidFill>
              </a:rPr>
              <a:t>Cooler Penning Trap:</a:t>
            </a:r>
          </a:p>
          <a:p>
            <a:pPr algn="ctr"/>
            <a:r>
              <a:rPr lang="en-CA" dirty="0">
                <a:solidFill>
                  <a:srgbClr val="00234B"/>
                </a:solidFill>
              </a:rPr>
              <a:t>Cooling of HCIs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58467" y="3354103"/>
            <a:ext cx="2003320" cy="132802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34B"/>
                </a:solidFill>
              </a:rPr>
              <a:t>EBIT</a:t>
            </a:r>
            <a:r>
              <a:rPr lang="en-US" sz="2400" b="1" dirty="0">
                <a:solidFill>
                  <a:srgbClr val="00234B"/>
                </a:solidFill>
              </a:rPr>
              <a:t>:</a:t>
            </a:r>
            <a:br>
              <a:rPr lang="en-US" sz="2400" dirty="0">
                <a:solidFill>
                  <a:srgbClr val="00234B"/>
                </a:solidFill>
              </a:rPr>
            </a:br>
            <a:r>
              <a:rPr lang="en-US" dirty="0">
                <a:solidFill>
                  <a:srgbClr val="00234B"/>
                </a:solidFill>
              </a:rPr>
              <a:t>Charge State Breeding and Decay Spectroscopy of HCI</a:t>
            </a:r>
          </a:p>
        </p:txBody>
      </p:sp>
      <p:sp>
        <p:nvSpPr>
          <p:cNvPr id="36" name="Slide Number Placeholder 5"/>
          <p:cNvSpPr txBox="1">
            <a:spLocks/>
          </p:cNvSpPr>
          <p:nvPr/>
        </p:nvSpPr>
        <p:spPr>
          <a:xfrm>
            <a:off x="6827978" y="5392587"/>
            <a:ext cx="1439863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41135" y="719977"/>
            <a:ext cx="1926624" cy="187285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34B"/>
                </a:solidFill>
              </a:rPr>
              <a:t>MR-TOF IS:</a:t>
            </a:r>
          </a:p>
          <a:p>
            <a:pPr algn="ctr"/>
            <a:r>
              <a:rPr lang="en-US" dirty="0">
                <a:solidFill>
                  <a:srgbClr val="00234B"/>
                </a:solidFill>
              </a:rPr>
              <a:t>Multi-Reflection Time-of-Flight Isobar Separator to remove contaminants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422427" y="5469979"/>
            <a:ext cx="24781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J. </a:t>
            </a:r>
            <a:r>
              <a:rPr lang="en-US" sz="1000" dirty="0" err="1"/>
              <a:t>Dilling</a:t>
            </a:r>
            <a:r>
              <a:rPr lang="en-US" sz="1000" dirty="0"/>
              <a:t> </a:t>
            </a:r>
            <a:r>
              <a:rPr lang="en-US" sz="1000" i="1" dirty="0"/>
              <a:t>et al.</a:t>
            </a:r>
            <a:r>
              <a:rPr lang="en-US" sz="1000" dirty="0"/>
              <a:t>, NIMB </a:t>
            </a:r>
            <a:r>
              <a:rPr lang="en-US" sz="1000" b="1" dirty="0"/>
              <a:t>204</a:t>
            </a:r>
            <a:r>
              <a:rPr lang="en-US" sz="1000" dirty="0"/>
              <a:t>, 492</a:t>
            </a:r>
            <a:r>
              <a:rPr lang="en-US" sz="1000" b="1" dirty="0"/>
              <a:t> </a:t>
            </a:r>
            <a:r>
              <a:rPr lang="en-US" sz="1000" dirty="0"/>
              <a:t>(2003)</a:t>
            </a:r>
          </a:p>
          <a:p>
            <a:pPr algn="r"/>
            <a:r>
              <a:rPr lang="en-US" sz="1000" dirty="0"/>
              <a:t>J. </a:t>
            </a:r>
            <a:r>
              <a:rPr lang="en-US" sz="1000" dirty="0" err="1"/>
              <a:t>Dilling</a:t>
            </a:r>
            <a:r>
              <a:rPr lang="en-US" sz="1000" dirty="0"/>
              <a:t> </a:t>
            </a:r>
            <a:r>
              <a:rPr lang="en-US" sz="1000" i="1" dirty="0"/>
              <a:t>et al., </a:t>
            </a:r>
            <a:r>
              <a:rPr lang="en-US" sz="1000" dirty="0"/>
              <a:t>IJMS </a:t>
            </a:r>
            <a:r>
              <a:rPr lang="en-US" sz="1000" b="1" dirty="0"/>
              <a:t>251</a:t>
            </a:r>
            <a:r>
              <a:rPr lang="en-US" sz="1000" dirty="0"/>
              <a:t>, 198</a:t>
            </a:r>
            <a:r>
              <a:rPr lang="en-US" sz="1000" b="1" dirty="0"/>
              <a:t> </a:t>
            </a:r>
            <a:r>
              <a:rPr lang="en-US" sz="1000" dirty="0"/>
              <a:t>(2006)</a:t>
            </a:r>
          </a:p>
        </p:txBody>
      </p:sp>
      <p:sp>
        <p:nvSpPr>
          <p:cNvPr id="6" name="Rectangle 5"/>
          <p:cNvSpPr/>
          <p:nvPr/>
        </p:nvSpPr>
        <p:spPr>
          <a:xfrm>
            <a:off x="3441190" y="4752749"/>
            <a:ext cx="2222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A. </a:t>
            </a:r>
            <a:r>
              <a:rPr lang="en-US" sz="1000" dirty="0" err="1"/>
              <a:t>Lapierre</a:t>
            </a:r>
            <a:r>
              <a:rPr lang="en-US" sz="1000" dirty="0"/>
              <a:t> </a:t>
            </a:r>
            <a:r>
              <a:rPr lang="en-US" sz="1000" i="1" dirty="0"/>
              <a:t>et al., </a:t>
            </a:r>
            <a:r>
              <a:rPr lang="en-US" sz="1000" dirty="0"/>
              <a:t>NIMA </a:t>
            </a:r>
            <a:r>
              <a:rPr lang="en-US" sz="1000" b="1" dirty="0"/>
              <a:t>624</a:t>
            </a:r>
            <a:r>
              <a:rPr lang="en-US" sz="1000" dirty="0"/>
              <a:t>, 54 (2010)</a:t>
            </a:r>
          </a:p>
          <a:p>
            <a:r>
              <a:rPr lang="en-US" sz="1000" dirty="0"/>
              <a:t>K.G. Leach </a:t>
            </a:r>
            <a:r>
              <a:rPr lang="en-US" sz="1000" i="1" dirty="0"/>
              <a:t>et al., </a:t>
            </a:r>
            <a:r>
              <a:rPr lang="en-US" sz="1000" dirty="0"/>
              <a:t>NIMA </a:t>
            </a:r>
            <a:r>
              <a:rPr lang="en-US" sz="1000" b="1" dirty="0"/>
              <a:t>780</a:t>
            </a:r>
            <a:r>
              <a:rPr lang="en-US" sz="1000" dirty="0"/>
              <a:t>, 91 (2015)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764" y="4453020"/>
            <a:ext cx="22990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M. Smith </a:t>
            </a:r>
            <a:r>
              <a:rPr lang="en-US" sz="1000" i="1" dirty="0"/>
              <a:t>et al., </a:t>
            </a:r>
            <a:r>
              <a:rPr lang="en-US" sz="1000" dirty="0" err="1"/>
              <a:t>Hyp</a:t>
            </a:r>
            <a:r>
              <a:rPr lang="en-US" sz="1000" dirty="0"/>
              <a:t>. Int. </a:t>
            </a:r>
            <a:r>
              <a:rPr lang="en-US" sz="1000" b="1" dirty="0"/>
              <a:t>173</a:t>
            </a:r>
            <a:r>
              <a:rPr lang="en-US" sz="1000" dirty="0"/>
              <a:t>, 171 (2006)</a:t>
            </a:r>
          </a:p>
        </p:txBody>
      </p:sp>
      <p:sp>
        <p:nvSpPr>
          <p:cNvPr id="8" name="Rectangle 7"/>
          <p:cNvSpPr/>
          <p:nvPr/>
        </p:nvSpPr>
        <p:spPr>
          <a:xfrm>
            <a:off x="5785456" y="2254092"/>
            <a:ext cx="21595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/>
              <a:t>M. </a:t>
            </a:r>
            <a:r>
              <a:rPr lang="en-US" sz="1000" dirty="0" err="1"/>
              <a:t>Brodeur</a:t>
            </a:r>
            <a:r>
              <a:rPr lang="en-US" sz="1000" dirty="0"/>
              <a:t> </a:t>
            </a:r>
            <a:r>
              <a:rPr lang="en-US" sz="1000" i="1" dirty="0"/>
              <a:t>et al., </a:t>
            </a:r>
            <a:r>
              <a:rPr lang="en-US" sz="1000" dirty="0"/>
              <a:t>IJMS </a:t>
            </a:r>
            <a:r>
              <a:rPr lang="en-US" sz="1000" b="1" dirty="0"/>
              <a:t>310</a:t>
            </a:r>
            <a:r>
              <a:rPr lang="en-US" sz="1000" dirty="0"/>
              <a:t>, 20</a:t>
            </a:r>
            <a:r>
              <a:rPr lang="en-US" sz="1000" b="1" dirty="0"/>
              <a:t> </a:t>
            </a:r>
            <a:r>
              <a:rPr lang="en-US" sz="1000" dirty="0"/>
              <a:t>(2012)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44741" y="2616772"/>
            <a:ext cx="21691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C. </a:t>
            </a:r>
            <a:r>
              <a:rPr lang="en-US" sz="1000" dirty="0" err="1"/>
              <a:t>Jesch</a:t>
            </a:r>
            <a:r>
              <a:rPr lang="en-US" sz="1000" dirty="0"/>
              <a:t> </a:t>
            </a:r>
            <a:r>
              <a:rPr lang="en-US" sz="1000" i="1" dirty="0"/>
              <a:t>et al., </a:t>
            </a:r>
            <a:r>
              <a:rPr lang="en-US" sz="1000" dirty="0" err="1"/>
              <a:t>Hyp</a:t>
            </a:r>
            <a:r>
              <a:rPr lang="en-US" sz="1000" dirty="0"/>
              <a:t>. Int. </a:t>
            </a:r>
            <a:r>
              <a:rPr lang="en-US" sz="1000" b="1" dirty="0"/>
              <a:t>235</a:t>
            </a:r>
            <a:r>
              <a:rPr lang="en-US" sz="1000" dirty="0"/>
              <a:t>, 97 (2015)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524608" y="1620340"/>
            <a:ext cx="23903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V.V. Simon </a:t>
            </a:r>
            <a:r>
              <a:rPr lang="en-US" sz="1000" i="1" dirty="0"/>
              <a:t>et al., </a:t>
            </a:r>
            <a:r>
              <a:rPr lang="en-US" sz="1000" dirty="0" err="1"/>
              <a:t>Hyp</a:t>
            </a:r>
            <a:r>
              <a:rPr lang="en-US" sz="1000" dirty="0"/>
              <a:t>. Int. </a:t>
            </a:r>
            <a:r>
              <a:rPr lang="en-US" sz="1000" b="1" dirty="0"/>
              <a:t>199</a:t>
            </a:r>
            <a:r>
              <a:rPr lang="en-US" sz="1000" dirty="0"/>
              <a:t>, 151 (2011)</a:t>
            </a:r>
          </a:p>
        </p:txBody>
      </p:sp>
      <p:pic>
        <p:nvPicPr>
          <p:cNvPr id="43" name="image2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01663" y="954107"/>
            <a:ext cx="2078378" cy="1041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1693" y="733440"/>
            <a:ext cx="1851227" cy="1482689"/>
          </a:xfrm>
          <a:prstGeom prst="rect">
            <a:avLst/>
          </a:prstGeom>
        </p:spPr>
      </p:pic>
      <p:sp>
        <p:nvSpPr>
          <p:cNvPr id="44" name="Right Arrow 43"/>
          <p:cNvSpPr/>
          <p:nvPr/>
        </p:nvSpPr>
        <p:spPr>
          <a:xfrm>
            <a:off x="396470" y="5046827"/>
            <a:ext cx="1060107" cy="756377"/>
          </a:xfrm>
          <a:prstGeom prst="rightArrow">
            <a:avLst/>
          </a:prstGeom>
          <a:solidFill>
            <a:srgbClr val="0023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32456" y="4867041"/>
            <a:ext cx="961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ISAC RIB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0080041" y="1474785"/>
            <a:ext cx="7554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8" descr="Screen Shot 2011-10-03 at 2.44.15 A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 t="12799" r="6119" b="16168"/>
          <a:stretch/>
        </p:blipFill>
        <p:spPr bwMode="auto">
          <a:xfrm>
            <a:off x="8488094" y="2489387"/>
            <a:ext cx="2855180" cy="7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ttp://inspirehep.net/record/1298424/files/TrapElectrodes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753" y="2518583"/>
            <a:ext cx="2546932" cy="165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ig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753" y="3430174"/>
            <a:ext cx="3161021" cy="224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ig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433" y="4208940"/>
            <a:ext cx="2088972" cy="149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Straight Arrow Connector 45"/>
          <p:cNvCxnSpPr/>
          <p:nvPr/>
        </p:nvCxnSpPr>
        <p:spPr>
          <a:xfrm flipH="1">
            <a:off x="8488094" y="2031938"/>
            <a:ext cx="8566" cy="14127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9668366" y="2216869"/>
            <a:ext cx="24497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a-DK" sz="1000" dirty="0"/>
              <a:t>M.P. Reiter </a:t>
            </a:r>
            <a:r>
              <a:rPr lang="da-DK" sz="1000" i="1" dirty="0"/>
              <a:t>et al., </a:t>
            </a:r>
            <a:r>
              <a:rPr lang="da-DK" sz="1000" dirty="0"/>
              <a:t>PRC </a:t>
            </a:r>
            <a:r>
              <a:rPr lang="da-DK" sz="1000" b="1" dirty="0"/>
              <a:t>96</a:t>
            </a:r>
            <a:r>
              <a:rPr lang="da-DK" sz="1000" dirty="0"/>
              <a:t>, 052501(R) (2017)</a:t>
            </a:r>
          </a:p>
        </p:txBody>
      </p:sp>
      <p:sp>
        <p:nvSpPr>
          <p:cNvPr id="49" name="Rectangle 48"/>
          <p:cNvSpPr/>
          <p:nvPr/>
        </p:nvSpPr>
        <p:spPr>
          <a:xfrm>
            <a:off x="9372139" y="5630553"/>
            <a:ext cx="22846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a-DK" sz="1000" dirty="0"/>
              <a:t>C. Babcock </a:t>
            </a:r>
            <a:r>
              <a:rPr lang="da-DK" sz="1000" i="1" dirty="0"/>
              <a:t>et al., </a:t>
            </a:r>
            <a:r>
              <a:rPr lang="da-DK" sz="1000" dirty="0"/>
              <a:t>PRC </a:t>
            </a:r>
            <a:r>
              <a:rPr lang="da-DK" sz="1000" b="1" dirty="0"/>
              <a:t>97</a:t>
            </a:r>
            <a:r>
              <a:rPr lang="da-DK" sz="1000" dirty="0"/>
              <a:t>, 024312 (2018)</a:t>
            </a:r>
          </a:p>
        </p:txBody>
      </p:sp>
    </p:spTree>
    <p:extLst>
      <p:ext uri="{BB962C8B-B14F-4D97-AF65-F5344CB8AC3E}">
        <p14:creationId xmlns:p14="http://schemas.microsoft.com/office/powerpoint/2010/main" val="419418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4" grpId="0" animBg="1"/>
      <p:bldP spid="38" grpId="0" animBg="1"/>
      <p:bldP spid="6" grpId="0"/>
      <p:bldP spid="7" grpId="0"/>
      <p:bldP spid="8" grpId="0"/>
      <p:bldP spid="41" grpId="0"/>
      <p:bldP spid="42" grpId="0"/>
      <p:bldP spid="16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isac triu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3" y="650289"/>
            <a:ext cx="7397914" cy="520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88727" y="3601580"/>
            <a:ext cx="2003367" cy="190894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727994" y="685238"/>
            <a:ext cx="2003367" cy="190894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4196" y="0"/>
            <a:ext cx="11567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Superallowed</a:t>
            </a:r>
            <a:r>
              <a:rPr lang="en-US" sz="3600" dirty="0"/>
              <a:t> Beta Decay Studies at TRIUMF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55303" y="626995"/>
            <a:ext cx="174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Branching Ratios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9311" y="3594340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 Values</a:t>
            </a:r>
          </a:p>
        </p:txBody>
      </p:sp>
      <p:pic>
        <p:nvPicPr>
          <p:cNvPr id="4098" name="Picture 2" descr="Image result for griffin trium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887" y="1149824"/>
            <a:ext cx="708949" cy="531712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7791075" y="1799809"/>
            <a:ext cx="770572" cy="793752"/>
            <a:chOff x="942356" y="3268045"/>
            <a:chExt cx="770572" cy="793752"/>
          </a:xfrm>
        </p:grpSpPr>
        <p:sp>
          <p:nvSpPr>
            <p:cNvPr id="11" name="TextBox 10"/>
            <p:cNvSpPr txBox="1"/>
            <p:nvPr/>
          </p:nvSpPr>
          <p:spPr>
            <a:xfrm>
              <a:off x="1175380" y="348497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85918" y="3268045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2249882">
              <a:off x="1343976" y="3345778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5400000">
              <a:off x="1395213" y="3523768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7979660">
              <a:off x="1335693" y="3685575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0800000">
              <a:off x="1180041" y="3723243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3915190">
              <a:off x="1014771" y="3671893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8862613">
              <a:off x="1024389" y="3358624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963195" y="3516241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p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316" y="4059239"/>
            <a:ext cx="908454" cy="1254978"/>
            <a:chOff x="3534809" y="1739343"/>
            <a:chExt cx="908454" cy="1254978"/>
          </a:xfrm>
        </p:grpSpPr>
        <p:pic>
          <p:nvPicPr>
            <p:cNvPr id="4110" name="Picture 14" descr="Image result for titan triumf penning trap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4809" y="1739343"/>
              <a:ext cx="908454" cy="977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679591" y="2717322"/>
              <a:ext cx="6188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TITAN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19" y="1084313"/>
            <a:ext cx="992925" cy="662733"/>
          </a:xfrm>
          <a:prstGeom prst="rect">
            <a:avLst/>
          </a:prstGeom>
        </p:spPr>
      </p:pic>
      <p:pic>
        <p:nvPicPr>
          <p:cNvPr id="33" name="Picture 10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961" y="1913678"/>
            <a:ext cx="767040" cy="56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ars.els-cdn.com/content/image/1-s2.0-S1387380611004568-gr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9" y="4020628"/>
            <a:ext cx="1128402" cy="125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>
            <a:stCxn id="5" idx="1"/>
          </p:cNvCxnSpPr>
          <p:nvPr/>
        </p:nvCxnSpPr>
        <p:spPr>
          <a:xfrm flipH="1">
            <a:off x="4227942" y="1639710"/>
            <a:ext cx="3500052" cy="2312373"/>
          </a:xfrm>
          <a:prstGeom prst="straightConnector1">
            <a:avLst/>
          </a:prstGeom>
          <a:ln w="50800">
            <a:solidFill>
              <a:srgbClr val="0023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3" idx="3"/>
          </p:cNvCxnSpPr>
          <p:nvPr/>
        </p:nvCxnSpPr>
        <p:spPr>
          <a:xfrm flipV="1">
            <a:off x="2092094" y="3546868"/>
            <a:ext cx="1482464" cy="1009184"/>
          </a:xfrm>
          <a:prstGeom prst="straightConnector1">
            <a:avLst/>
          </a:prstGeom>
          <a:ln w="50800">
            <a:solidFill>
              <a:srgbClr val="0023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57376" y="626995"/>
            <a:ext cx="3471569" cy="45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3E0E645-54DD-4BB7-8797-C149821D53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77" t="667" r="42631" b="18244"/>
          <a:stretch/>
        </p:blipFill>
        <p:spPr>
          <a:xfrm>
            <a:off x="365157" y="601657"/>
            <a:ext cx="3410699" cy="1010039"/>
          </a:xfrm>
          <a:prstGeom prst="rect">
            <a:avLst/>
          </a:prstGeom>
        </p:spPr>
      </p:pic>
      <p:sp>
        <p:nvSpPr>
          <p:cNvPr id="53" name="Shape 204"/>
          <p:cNvSpPr/>
          <p:nvPr/>
        </p:nvSpPr>
        <p:spPr>
          <a:xfrm>
            <a:off x="2953958" y="996327"/>
            <a:ext cx="935550" cy="676196"/>
          </a:xfrm>
          <a:prstGeom prst="ellipse">
            <a:avLst/>
          </a:prstGeom>
          <a:ln w="63500">
            <a:solidFill>
              <a:srgbClr val="00234B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82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454" y="0"/>
            <a:ext cx="113224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Experimental Method: Branching Ratios</a:t>
            </a:r>
          </a:p>
          <a:p>
            <a:pPr algn="ctr"/>
            <a:r>
              <a:rPr lang="en-US" sz="2000" dirty="0"/>
              <a:t>Coincident Gamma-Ray Spectroscopy with the 8pi and GRIFFIN</a:t>
            </a:r>
          </a:p>
        </p:txBody>
      </p:sp>
      <p:pic>
        <p:nvPicPr>
          <p:cNvPr id="18" name="Picture 10" descr="https://science.energy.gov/~/media/_/images/about/resources/logos/png/high-res/RGB_Color-Seal_Green-Mark_SC_Horizon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30" y="6168423"/>
            <a:ext cx="2685101" cy="4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0495" y="6023891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Arial" charset="0"/>
                <a:cs typeface="Arial" charset="0"/>
              </a:rPr>
              <a:t>K.G. Leach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Conference on the Intersections of Particle and Nuclear Physics</a:t>
            </a:r>
          </a:p>
          <a:p>
            <a:r>
              <a:rPr 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Wednesday, May 30,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940" y="3737392"/>
            <a:ext cx="2779540" cy="1855219"/>
          </a:xfrm>
          <a:prstGeom prst="rect">
            <a:avLst/>
          </a:prstGeom>
        </p:spPr>
      </p:pic>
      <p:pic>
        <p:nvPicPr>
          <p:cNvPr id="6" name="Picture 10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89" y="1168368"/>
            <a:ext cx="2779540" cy="205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triumf.ca/sites/default/files/images/ZDS_forward_full.img_assist_custom-300x2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81" y="2421925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601493" y="5623242"/>
            <a:ext cx="218521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spcBef>
                <a:spcPts val="900"/>
              </a:spcBef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fr-FR" sz="800" dirty="0"/>
              <a:t>K.G. Leach </a:t>
            </a:r>
            <a:r>
              <a:rPr lang="fr-FR" sz="800" i="1" dirty="0"/>
              <a:t>et al.</a:t>
            </a:r>
            <a:r>
              <a:rPr lang="fr-FR" sz="800" dirty="0"/>
              <a:t>, PRC </a:t>
            </a:r>
            <a:r>
              <a:rPr lang="fr-FR" sz="800" b="1" dirty="0">
                <a:latin typeface="Helvetica Neue"/>
                <a:sym typeface="Helvetica Neue"/>
              </a:rPr>
              <a:t>94</a:t>
            </a:r>
            <a:r>
              <a:rPr lang="fr-FR" sz="800" dirty="0"/>
              <a:t>, 011304(R) (2016)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50253" y="83105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8pi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46878" y="3425480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GRIFFIN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869" y="3433708"/>
            <a:ext cx="2400671" cy="2139844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>
            <a:off x="3953781" y="3119188"/>
            <a:ext cx="402088" cy="756377"/>
          </a:xfrm>
          <a:prstGeom prst="rightArrow">
            <a:avLst/>
          </a:prstGeom>
          <a:solidFill>
            <a:srgbClr val="0023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6786707" y="3115300"/>
            <a:ext cx="528493" cy="756377"/>
          </a:xfrm>
          <a:prstGeom prst="rightArrow">
            <a:avLst/>
          </a:prstGeom>
          <a:solidFill>
            <a:srgbClr val="0023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233328" y="3235683"/>
            <a:ext cx="297068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spcBef>
                <a:spcPts val="900"/>
              </a:spcBef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fr-FR" sz="800" dirty="0"/>
              <a:t>A.B. </a:t>
            </a:r>
            <a:r>
              <a:rPr lang="fr-FR" sz="800" dirty="0" err="1"/>
              <a:t>Garnsworthy</a:t>
            </a:r>
            <a:r>
              <a:rPr lang="fr-FR" sz="800" dirty="0"/>
              <a:t> and P.E. Garrett, </a:t>
            </a:r>
            <a:r>
              <a:rPr lang="fr-FR" sz="800" dirty="0" err="1"/>
              <a:t>Hyp</a:t>
            </a:r>
            <a:r>
              <a:rPr lang="fr-FR" sz="800" dirty="0"/>
              <a:t>. Int. </a:t>
            </a:r>
            <a:r>
              <a:rPr lang="fr-FR" sz="800" b="1" dirty="0">
                <a:latin typeface="Helvetica Neue"/>
                <a:sym typeface="Helvetica Neue"/>
              </a:rPr>
              <a:t>225</a:t>
            </a:r>
            <a:r>
              <a:rPr lang="fr-FR" sz="800" dirty="0"/>
              <a:t>, 121 (2014)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095470" y="5612089"/>
            <a:ext cx="310854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spcBef>
                <a:spcPts val="900"/>
              </a:spcBef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fr-FR" sz="800" dirty="0"/>
              <a:t>A.B. </a:t>
            </a:r>
            <a:r>
              <a:rPr lang="fr-FR" sz="800" dirty="0" err="1"/>
              <a:t>Garnsworthy</a:t>
            </a:r>
            <a:r>
              <a:rPr lang="fr-FR" sz="800" dirty="0"/>
              <a:t> and C.E. </a:t>
            </a:r>
            <a:r>
              <a:rPr lang="fr-FR" sz="800" dirty="0" err="1"/>
              <a:t>Svensson</a:t>
            </a:r>
            <a:r>
              <a:rPr lang="fr-FR" sz="800" dirty="0"/>
              <a:t>, </a:t>
            </a:r>
            <a:r>
              <a:rPr lang="fr-FR" sz="800" dirty="0" err="1"/>
              <a:t>Hyp</a:t>
            </a:r>
            <a:r>
              <a:rPr lang="fr-FR" sz="800" dirty="0"/>
              <a:t>. Int. </a:t>
            </a:r>
            <a:r>
              <a:rPr lang="fr-FR" sz="800" b="1" dirty="0">
                <a:latin typeface="Helvetica Neue"/>
                <a:sym typeface="Helvetica Neue"/>
              </a:rPr>
              <a:t>225</a:t>
            </a:r>
            <a:r>
              <a:rPr lang="fr-FR" sz="800" dirty="0"/>
              <a:t>, 127 (2014)</a:t>
            </a:r>
          </a:p>
        </p:txBody>
      </p:sp>
      <p:sp>
        <p:nvSpPr>
          <p:cNvPr id="36" name="Right Arrow 35"/>
          <p:cNvSpPr/>
          <p:nvPr/>
        </p:nvSpPr>
        <p:spPr>
          <a:xfrm>
            <a:off x="32383" y="3115300"/>
            <a:ext cx="1060107" cy="756377"/>
          </a:xfrm>
          <a:prstGeom prst="rightArrow">
            <a:avLst/>
          </a:prstGeom>
          <a:solidFill>
            <a:srgbClr val="0023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-40726" y="2749856"/>
            <a:ext cx="961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ISAC RIB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194" y="1099784"/>
            <a:ext cx="2878504" cy="1990222"/>
          </a:xfrm>
          <a:prstGeom prst="rect">
            <a:avLst/>
          </a:prstGeom>
        </p:spPr>
      </p:pic>
      <p:pic>
        <p:nvPicPr>
          <p:cNvPr id="28" name="Picture 27" descr="Na32_2007_gg885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5518" y="1382843"/>
            <a:ext cx="2391892" cy="162208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368100" y="1152091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tima"/>
                <a:cs typeface="Optima"/>
              </a:rPr>
              <a:t>2-3 </a:t>
            </a:r>
            <a:r>
              <a:rPr lang="en-US" sz="1400" dirty="0" err="1">
                <a:latin typeface="Optima"/>
                <a:cs typeface="Optima"/>
              </a:rPr>
              <a:t>pps</a:t>
            </a:r>
            <a:r>
              <a:rPr lang="en-US" sz="1400" dirty="0">
                <a:latin typeface="Optima"/>
                <a:cs typeface="Optima"/>
              </a:rPr>
              <a:t>, 5 days</a:t>
            </a:r>
          </a:p>
        </p:txBody>
      </p:sp>
      <p:pic>
        <p:nvPicPr>
          <p:cNvPr id="46" name="Picture 45" descr="Na32_2014_gg885.png"/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6550" y="3875565"/>
            <a:ext cx="2310859" cy="156927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0343254" y="3646621"/>
            <a:ext cx="1457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tima"/>
                <a:cs typeface="Optima"/>
              </a:rPr>
              <a:t>~9 </a:t>
            </a:r>
            <a:r>
              <a:rPr lang="en-US" sz="1400" dirty="0" err="1">
                <a:latin typeface="Optima"/>
                <a:cs typeface="Optima"/>
              </a:rPr>
              <a:t>pps</a:t>
            </a:r>
            <a:r>
              <a:rPr lang="en-US" sz="1400" dirty="0">
                <a:latin typeface="Optima"/>
                <a:cs typeface="Optima"/>
              </a:rPr>
              <a:t>, &lt;2 days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148126" y="2915067"/>
            <a:ext cx="20016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C.M.Mattoon</a:t>
            </a:r>
            <a:r>
              <a:rPr lang="en-US" sz="800" dirty="0"/>
              <a:t> </a:t>
            </a:r>
            <a:r>
              <a:rPr lang="en-US" sz="800" i="1" dirty="0"/>
              <a:t>et al</a:t>
            </a:r>
            <a:r>
              <a:rPr lang="en-US" sz="800" dirty="0"/>
              <a:t>., PRC </a:t>
            </a:r>
            <a:r>
              <a:rPr lang="en-US" sz="800" b="1" dirty="0"/>
              <a:t>60, </a:t>
            </a:r>
            <a:r>
              <a:rPr lang="en-US" sz="800" dirty="0"/>
              <a:t>017302 (2007)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844408" y="1974254"/>
            <a:ext cx="1047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32</a:t>
            </a:r>
            <a:r>
              <a:rPr lang="en-US" sz="1200" dirty="0"/>
              <a:t>Na </a:t>
            </a:r>
            <a:r>
              <a:rPr lang="en-US" sz="1200" i="1" dirty="0">
                <a:latin typeface="Symbol" panose="05050102010706020507" pitchFamily="18" charset="2"/>
              </a:rPr>
              <a:t>b</a:t>
            </a:r>
            <a:r>
              <a:rPr lang="en-US" sz="1200" i="1" baseline="30000" dirty="0">
                <a:latin typeface="Symbol" panose="05050102010706020507" pitchFamily="18" charset="2"/>
              </a:rPr>
              <a:t>-</a:t>
            </a:r>
            <a:r>
              <a:rPr lang="en-US" sz="1200" dirty="0"/>
              <a:t> Decay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913681" y="4447210"/>
            <a:ext cx="1047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32</a:t>
            </a:r>
            <a:r>
              <a:rPr lang="en-US" sz="1200" dirty="0"/>
              <a:t>Na </a:t>
            </a:r>
            <a:r>
              <a:rPr lang="en-US" sz="1200" i="1" dirty="0">
                <a:latin typeface="Symbol" panose="05050102010706020507" pitchFamily="18" charset="2"/>
              </a:rPr>
              <a:t>b</a:t>
            </a:r>
            <a:r>
              <a:rPr lang="en-US" sz="1200" i="1" baseline="30000" dirty="0">
                <a:latin typeface="Symbol" panose="05050102010706020507" pitchFamily="18" charset="2"/>
              </a:rPr>
              <a:t>-</a:t>
            </a:r>
            <a:r>
              <a:rPr lang="en-US" sz="1200" dirty="0"/>
              <a:t> Decay</a:t>
            </a:r>
          </a:p>
        </p:txBody>
      </p:sp>
      <p:pic>
        <p:nvPicPr>
          <p:cNvPr id="7170" name="Picture 2" descr="Image result for sceptar griffin triu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596" y="4660200"/>
            <a:ext cx="1464185" cy="109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sceptar guelp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621" y="1132031"/>
            <a:ext cx="1325160" cy="118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595966" y="1461176"/>
            <a:ext cx="1032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SCEPTAR</a:t>
            </a:r>
          </a:p>
          <a:p>
            <a:pPr algn="ctr"/>
            <a:r>
              <a:rPr lang="en-US" sz="900" dirty="0"/>
              <a:t>positron tagging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304825" y="4937005"/>
            <a:ext cx="122020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PACES</a:t>
            </a:r>
          </a:p>
          <a:p>
            <a:pPr algn="ctr"/>
            <a:r>
              <a:rPr lang="en-US" sz="900" dirty="0"/>
              <a:t>electron spectroscopy</a:t>
            </a:r>
          </a:p>
        </p:txBody>
      </p:sp>
    </p:spTree>
    <p:extLst>
      <p:ext uri="{BB962C8B-B14F-4D97-AF65-F5344CB8AC3E}">
        <p14:creationId xmlns:p14="http://schemas.microsoft.com/office/powerpoint/2010/main" val="364209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7" grpId="0"/>
      <p:bldP spid="30" grpId="0" animBg="1"/>
      <p:bldP spid="31" grpId="0" animBg="1"/>
      <p:bldP spid="32" grpId="0"/>
      <p:bldP spid="34" grpId="0"/>
      <p:bldP spid="33" grpId="0"/>
      <p:bldP spid="47" grpId="0"/>
      <p:bldP spid="48" grpId="0"/>
      <p:bldP spid="2" grpId="0"/>
      <p:bldP spid="49" grpId="0"/>
      <p:bldP spid="50" grpId="0"/>
      <p:bldP spid="5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32617</TotalTime>
  <Words>2600</Words>
  <Application>Microsoft Office PowerPoint</Application>
  <PresentationFormat>Widescreen</PresentationFormat>
  <Paragraphs>384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Arial</vt:lpstr>
      <vt:lpstr>Calibri</vt:lpstr>
      <vt:lpstr>Cambria Math</vt:lpstr>
      <vt:lpstr>Geneva</vt:lpstr>
      <vt:lpstr>Helvetica</vt:lpstr>
      <vt:lpstr>Helvetica Neue</vt:lpstr>
      <vt:lpstr>Helvetica Neue Light</vt:lpstr>
      <vt:lpstr>Helvetica Neue Medium</vt:lpstr>
      <vt:lpstr>MJXc-TeX-main-R</vt:lpstr>
      <vt:lpstr>Optima</vt:lpstr>
      <vt:lpstr>Symbol</vt:lpstr>
      <vt:lpstr>Tahoma</vt:lpstr>
      <vt:lpstr>ヒラギノ角ゴ Pro W3</vt:lpstr>
      <vt:lpstr>Office Theme</vt:lpstr>
      <vt:lpstr>Recent Status of Weak-Interaction Tests via Precision Superallowed Beta Decay Studies at TRIUMF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Kyle Leach</cp:lastModifiedBy>
  <cp:revision>311</cp:revision>
  <dcterms:created xsi:type="dcterms:W3CDTF">2017-07-11T15:41:36Z</dcterms:created>
  <dcterms:modified xsi:type="dcterms:W3CDTF">2018-05-30T04:59:22Z</dcterms:modified>
</cp:coreProperties>
</file>