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9" r:id="rId4"/>
    <p:sldId id="259" r:id="rId5"/>
    <p:sldId id="258" r:id="rId6"/>
    <p:sldId id="270" r:id="rId7"/>
    <p:sldId id="280" r:id="rId8"/>
    <p:sldId id="263" r:id="rId9"/>
    <p:sldId id="271" r:id="rId10"/>
    <p:sldId id="272" r:id="rId11"/>
    <p:sldId id="273" r:id="rId12"/>
    <p:sldId id="281" r:id="rId13"/>
    <p:sldId id="274" r:id="rId14"/>
    <p:sldId id="275" r:id="rId15"/>
    <p:sldId id="261" r:id="rId16"/>
    <p:sldId id="267" r:id="rId17"/>
    <p:sldId id="268" r:id="rId18"/>
    <p:sldId id="282" r:id="rId19"/>
    <p:sldId id="276" r:id="rId20"/>
    <p:sldId id="278" r:id="rId21"/>
    <p:sldId id="285" r:id="rId22"/>
    <p:sldId id="283" r:id="rId23"/>
    <p:sldId id="277" r:id="rId24"/>
    <p:sldId id="260" r:id="rId25"/>
    <p:sldId id="286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Mischke" initials="RM" lastIdx="0" clrIdx="0">
    <p:extLst>
      <p:ext uri="{19B8F6BF-5375-455C-9EA6-DF929625EA0E}">
        <p15:presenceInfo xmlns:p15="http://schemas.microsoft.com/office/powerpoint/2012/main" userId="69a499dd35a3de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6CB"/>
    <a:srgbClr val="007033"/>
    <a:srgbClr val="009644"/>
    <a:srgbClr val="1681F6"/>
    <a:srgbClr val="FF66FF"/>
    <a:srgbClr val="AF8D5F"/>
    <a:srgbClr val="C36D4B"/>
    <a:srgbClr val="BF4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1418" autoAdjust="0"/>
  </p:normalViewPr>
  <p:slideViewPr>
    <p:cSldViewPr>
      <p:cViewPr varScale="1">
        <p:scale>
          <a:sx n="79" d="100"/>
          <a:sy n="79" d="100"/>
        </p:scale>
        <p:origin x="1507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A2042-E8B3-4AB2-A3C9-C43ED4D1CFF0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DCB93-9F8E-4B3B-ACC7-A2FFCD969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CB93-9F8E-4B3B-ACC7-A2FFCD9690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55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CB93-9F8E-4B3B-ACC7-A2FFCD9690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40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CB93-9F8E-4B3B-ACC7-A2FFCD9690F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11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CB93-9F8E-4B3B-ACC7-A2FFCD9690F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13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272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6050A27-0912-4E62-8757-C5C591011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F7DE6A2-70BB-4681-BF18-5B93CA1AF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96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38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CB93-9F8E-4B3B-ACC7-A2FFCD9690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9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CB93-9F8E-4B3B-ACC7-A2FFCD9690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59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CB93-9F8E-4B3B-ACC7-A2FFCD9690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20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CB93-9F8E-4B3B-ACC7-A2FFCD9690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66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542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14E7-E480-4B79-B02E-995F203BA79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F391-715F-415D-A0B9-7257BF132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14E7-E480-4B79-B02E-995F203BA79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F391-715F-415D-A0B9-7257BF132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14E7-E480-4B79-B02E-995F203BA79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F391-715F-415D-A0B9-7257BF132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14E7-E480-4B79-B02E-995F203BA79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F391-715F-415D-A0B9-7257BF132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14E7-E480-4B79-B02E-995F203BA79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F391-715F-415D-A0B9-7257BF132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14E7-E480-4B79-B02E-995F203BA79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F391-715F-415D-A0B9-7257BF132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14E7-E480-4B79-B02E-995F203BA79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F391-715F-415D-A0B9-7257BF132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14E7-E480-4B79-B02E-995F203BA79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F391-715F-415D-A0B9-7257BF132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14E7-E480-4B79-B02E-995F203BA79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F391-715F-415D-A0B9-7257BF132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14E7-E480-4B79-B02E-995F203BA79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F391-715F-415D-A0B9-7257BF132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14E7-E480-4B79-B02E-995F203BA79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F391-715F-415D-A0B9-7257BF132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E14E7-E480-4B79-B02E-995F203BA79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8F391-715F-415D-A0B9-7257BF132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28.gif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gif"/><Relationship Id="rId11" Type="http://schemas.openxmlformats.org/officeDocument/2006/relationships/image" Target="../media/image32.gif"/><Relationship Id="rId5" Type="http://schemas.openxmlformats.org/officeDocument/2006/relationships/image" Target="../media/image26.png"/><Relationship Id="rId10" Type="http://schemas.openxmlformats.org/officeDocument/2006/relationships/image" Target="../media/image31.gif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microsoft.com/office/2007/relationships/hdphoto" Target="../media/hdphoto1.wdp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40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87310F-413C-4DA4-816A-76EC164E0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400" y="-11754"/>
            <a:ext cx="9169400" cy="687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8246"/>
            <a:ext cx="7924800" cy="2917825"/>
          </a:xfrm>
        </p:spPr>
        <p:txBody>
          <a:bodyPr>
            <a:noAutofit/>
          </a:bodyPr>
          <a:lstStyle/>
          <a:p>
            <a:r>
              <a:rPr lang="en-US" sz="3600" dirty="0"/>
              <a:t>Improved Search for Heavy Neutrinos and a</a:t>
            </a:r>
            <a:br>
              <a:rPr lang="en-US" sz="3600" dirty="0"/>
            </a:br>
            <a:r>
              <a:rPr lang="en-US" sz="3600" dirty="0"/>
              <a:t>Test of Lepton Universality in the Decay</a:t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l-GR" sz="3600" dirty="0"/>
              <a:t>π</a:t>
            </a:r>
            <a:r>
              <a:rPr lang="en-US" sz="3600" dirty="0"/>
              <a:t> </a:t>
            </a:r>
            <a:r>
              <a:rPr lang="el-GR" sz="3600" dirty="0"/>
              <a:t>→</a:t>
            </a:r>
            <a:r>
              <a:rPr lang="en-US" sz="3600" dirty="0"/>
              <a:t> e</a:t>
            </a:r>
            <a:r>
              <a:rPr lang="el-GR" sz="3600" dirty="0"/>
              <a:t>ν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768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R.E. Mischke</a:t>
            </a:r>
          </a:p>
          <a:p>
            <a:r>
              <a:rPr lang="en-US" dirty="0">
                <a:solidFill>
                  <a:schemeClr val="tx1"/>
                </a:solidFill>
              </a:rPr>
              <a:t>for the PIENU collaboration</a:t>
            </a:r>
          </a:p>
          <a:p>
            <a:r>
              <a:rPr lang="en-US" dirty="0">
                <a:solidFill>
                  <a:schemeClr val="tx1"/>
                </a:solidFill>
              </a:rPr>
              <a:t>29 May 2018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CD643E-598A-4DDD-A778-D9AAFF5A0B0D}"/>
              </a:ext>
            </a:extLst>
          </p:cNvPr>
          <p:cNvSpPr txBox="1"/>
          <p:nvPr/>
        </p:nvSpPr>
        <p:spPr>
          <a:xfrm>
            <a:off x="1447800" y="3224876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Precision Physics at High Intensities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</a:rPr>
              <a:t>CIPANP18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D253AE-435A-406B-A2CA-BA3132FA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400" y="-11754"/>
            <a:ext cx="9169400" cy="687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C6236-5587-408F-B672-2671F8E6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1143000"/>
          </a:xfrm>
        </p:spPr>
        <p:txBody>
          <a:bodyPr/>
          <a:lstStyle/>
          <a:p>
            <a:r>
              <a:rPr lang="en-US" dirty="0"/>
              <a:t>Search for heavy neutrinos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9068B-2F54-4F1D-A398-7EFF75B8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1230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Start with suppressed spectrum</a:t>
            </a:r>
          </a:p>
          <a:p>
            <a:pPr marL="0" indent="0">
              <a:buNone/>
            </a:pPr>
            <a:r>
              <a:rPr lang="en-US" dirty="0"/>
              <a:t>Fit known components prior to neutrino search</a:t>
            </a:r>
          </a:p>
          <a:p>
            <a:pPr marL="0" indent="0">
              <a:buNone/>
            </a:pPr>
            <a:r>
              <a:rPr lang="en-US" dirty="0">
                <a:solidFill>
                  <a:srgbClr val="007033"/>
                </a:solidFill>
              </a:rPr>
              <a:t>Extrapolation of </a:t>
            </a:r>
            <a:r>
              <a:rPr lang="el-GR" dirty="0">
                <a:solidFill>
                  <a:srgbClr val="007033"/>
                </a:solidFill>
              </a:rPr>
              <a:t>π</a:t>
            </a:r>
            <a:r>
              <a:rPr lang="en-US" dirty="0">
                <a:solidFill>
                  <a:srgbClr val="007033"/>
                </a:solidFill>
              </a:rPr>
              <a:t> </a:t>
            </a:r>
            <a:r>
              <a:rPr lang="el-GR" dirty="0">
                <a:solidFill>
                  <a:srgbClr val="007033"/>
                </a:solidFill>
              </a:rPr>
              <a:t>→</a:t>
            </a:r>
            <a:r>
              <a:rPr lang="en-US" dirty="0">
                <a:solidFill>
                  <a:srgbClr val="007033"/>
                </a:solidFill>
              </a:rPr>
              <a:t> e</a:t>
            </a:r>
            <a:r>
              <a:rPr lang="el-GR" dirty="0">
                <a:solidFill>
                  <a:srgbClr val="007033"/>
                </a:solidFill>
              </a:rPr>
              <a:t>ν</a:t>
            </a:r>
            <a:r>
              <a:rPr lang="en-US" dirty="0">
                <a:solidFill>
                  <a:srgbClr val="007033"/>
                </a:solidFill>
              </a:rPr>
              <a:t> tail from simulation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Include </a:t>
            </a:r>
            <a:r>
              <a:rPr lang="el-GR" dirty="0">
                <a:solidFill>
                  <a:srgbClr val="FF0000"/>
                </a:solidFill>
              </a:rPr>
              <a:t>π→μ→</a:t>
            </a:r>
            <a:r>
              <a:rPr lang="en-US" dirty="0">
                <a:solidFill>
                  <a:srgbClr val="FF0000"/>
                </a:solidFill>
              </a:rPr>
              <a:t> e shape from late-time events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E144AB-4169-4C0A-9A40-3500B8A94D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1" t="76667" r="14052"/>
          <a:stretch/>
        </p:blipFill>
        <p:spPr>
          <a:xfrm>
            <a:off x="-27563" y="3586620"/>
            <a:ext cx="9191017" cy="327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0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D253AE-435A-406B-A2CA-BA3132FA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400" y="-11754"/>
            <a:ext cx="9169400" cy="687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C6236-5587-408F-B672-2671F8E6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r>
              <a:rPr lang="en-US" dirty="0"/>
              <a:t>Search for heavy neutrinos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9068B-2F54-4F1D-A398-7EFF75B8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06538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Fit known components prior to neutrino search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33"/>
                </a:solidFill>
              </a:rPr>
              <a:t>Extrapolation of </a:t>
            </a:r>
            <a:r>
              <a:rPr lang="el-GR" dirty="0">
                <a:solidFill>
                  <a:srgbClr val="007033"/>
                </a:solidFill>
              </a:rPr>
              <a:t>π</a:t>
            </a:r>
            <a:r>
              <a:rPr lang="en-US" dirty="0">
                <a:solidFill>
                  <a:srgbClr val="007033"/>
                </a:solidFill>
              </a:rPr>
              <a:t> </a:t>
            </a:r>
            <a:r>
              <a:rPr lang="el-GR" dirty="0">
                <a:solidFill>
                  <a:srgbClr val="007033"/>
                </a:solidFill>
              </a:rPr>
              <a:t>→</a:t>
            </a:r>
            <a:r>
              <a:rPr lang="en-US" dirty="0">
                <a:solidFill>
                  <a:srgbClr val="007033"/>
                </a:solidFill>
              </a:rPr>
              <a:t> e</a:t>
            </a:r>
            <a:r>
              <a:rPr lang="el-GR" dirty="0">
                <a:solidFill>
                  <a:srgbClr val="007033"/>
                </a:solidFill>
              </a:rPr>
              <a:t>ν</a:t>
            </a:r>
            <a:r>
              <a:rPr lang="en-US" dirty="0">
                <a:solidFill>
                  <a:srgbClr val="007033"/>
                </a:solidFill>
              </a:rPr>
              <a:t> tail from simulation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Include </a:t>
            </a:r>
            <a:r>
              <a:rPr lang="el-GR" dirty="0">
                <a:solidFill>
                  <a:srgbClr val="FF0000"/>
                </a:solidFill>
              </a:rPr>
              <a:t>π→μ→</a:t>
            </a:r>
            <a:r>
              <a:rPr lang="en-US" dirty="0">
                <a:solidFill>
                  <a:srgbClr val="FF0000"/>
                </a:solidFill>
              </a:rPr>
              <a:t> e shape from late-time events</a:t>
            </a:r>
          </a:p>
          <a:p>
            <a:pPr marL="0" indent="0">
              <a:buNone/>
            </a:pPr>
            <a:r>
              <a:rPr lang="en-US" dirty="0">
                <a:solidFill>
                  <a:srgbClr val="0136CB"/>
                </a:solidFill>
              </a:rPr>
              <a:t>Add component for muon decay-in-flight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DC6C6-B0CC-4386-95E4-E17001274D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0" t="76667" r="15490"/>
          <a:stretch/>
        </p:blipFill>
        <p:spPr>
          <a:xfrm>
            <a:off x="-48638" y="3529633"/>
            <a:ext cx="9192638" cy="332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14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D253AE-435A-406B-A2CA-BA3132FA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400" y="-11754"/>
            <a:ext cx="9169400" cy="687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C6236-5587-408F-B672-2671F8E6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r>
              <a:rPr lang="en-US" dirty="0"/>
              <a:t>Search for heavy neutrinos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9068B-2F54-4F1D-A398-7EFF75B8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56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33"/>
                </a:solidFill>
              </a:rPr>
              <a:t>Extrapolation of </a:t>
            </a:r>
            <a:r>
              <a:rPr lang="el-GR" dirty="0">
                <a:solidFill>
                  <a:srgbClr val="007033"/>
                </a:solidFill>
              </a:rPr>
              <a:t>π</a:t>
            </a:r>
            <a:r>
              <a:rPr lang="en-US" dirty="0">
                <a:solidFill>
                  <a:srgbClr val="007033"/>
                </a:solidFill>
              </a:rPr>
              <a:t> </a:t>
            </a:r>
            <a:r>
              <a:rPr lang="el-GR" dirty="0">
                <a:solidFill>
                  <a:srgbClr val="007033"/>
                </a:solidFill>
              </a:rPr>
              <a:t>→</a:t>
            </a:r>
            <a:r>
              <a:rPr lang="en-US" dirty="0">
                <a:solidFill>
                  <a:srgbClr val="007033"/>
                </a:solidFill>
              </a:rPr>
              <a:t> e</a:t>
            </a:r>
            <a:r>
              <a:rPr lang="el-GR" dirty="0">
                <a:solidFill>
                  <a:srgbClr val="007033"/>
                </a:solidFill>
              </a:rPr>
              <a:t>ν</a:t>
            </a:r>
            <a:r>
              <a:rPr lang="en-US" dirty="0">
                <a:solidFill>
                  <a:srgbClr val="007033"/>
                </a:solidFill>
              </a:rPr>
              <a:t> tail from simulation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Include </a:t>
            </a:r>
            <a:r>
              <a:rPr lang="el-GR" dirty="0">
                <a:solidFill>
                  <a:srgbClr val="FF0000"/>
                </a:solidFill>
              </a:rPr>
              <a:t>π→μ→</a:t>
            </a:r>
            <a:r>
              <a:rPr lang="en-US" dirty="0">
                <a:solidFill>
                  <a:srgbClr val="FF0000"/>
                </a:solidFill>
              </a:rPr>
              <a:t> e shape from late-time events</a:t>
            </a:r>
          </a:p>
          <a:p>
            <a:pPr marL="0" indent="0">
              <a:buNone/>
            </a:pPr>
            <a:r>
              <a:rPr lang="en-US" dirty="0">
                <a:solidFill>
                  <a:srgbClr val="0136CB"/>
                </a:solidFill>
              </a:rPr>
              <a:t>Add component for muon decay-in-flight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Background fit over 4 – 56 MeV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652BC0-083E-409F-976D-E79BCE2A6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6667" r="16928"/>
          <a:stretch/>
        </p:blipFill>
        <p:spPr>
          <a:xfrm>
            <a:off x="-20536" y="3526753"/>
            <a:ext cx="9164536" cy="333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0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D253AE-435A-406B-A2CA-BA3132FA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400" y="-11754"/>
            <a:ext cx="9169400" cy="687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C6236-5587-408F-B672-2671F8E6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31" y="0"/>
            <a:ext cx="8229600" cy="1143000"/>
          </a:xfrm>
        </p:spPr>
        <p:txBody>
          <a:bodyPr/>
          <a:lstStyle/>
          <a:p>
            <a:r>
              <a:rPr lang="en-US" dirty="0"/>
              <a:t>Search for heavy neutrinos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9068B-2F54-4F1D-A398-7EFF75B8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4442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Include </a:t>
            </a:r>
            <a:r>
              <a:rPr lang="el-GR" dirty="0">
                <a:solidFill>
                  <a:srgbClr val="FF0000"/>
                </a:solidFill>
              </a:rPr>
              <a:t>π→μ→</a:t>
            </a:r>
            <a:r>
              <a:rPr lang="en-US" dirty="0">
                <a:solidFill>
                  <a:srgbClr val="FF0000"/>
                </a:solidFill>
              </a:rPr>
              <a:t> e shape from late-time events</a:t>
            </a:r>
          </a:p>
          <a:p>
            <a:pPr marL="0" indent="0">
              <a:buNone/>
            </a:pPr>
            <a:r>
              <a:rPr lang="en-US" dirty="0">
                <a:solidFill>
                  <a:srgbClr val="0136CB"/>
                </a:solidFill>
              </a:rPr>
              <a:t>Add component for muon decay-in-flight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Background fit over 4 – 56 MeV</a:t>
            </a:r>
          </a:p>
          <a:p>
            <a:pPr marL="0" indent="0">
              <a:buNone/>
            </a:pPr>
            <a:r>
              <a:rPr lang="en-US" dirty="0"/>
              <a:t>Residuals from background fit shown in insert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9CB2C7-FF73-47A0-943C-8A68D3CCA2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778" r="15490"/>
          <a:stretch/>
        </p:blipFill>
        <p:spPr>
          <a:xfrm>
            <a:off x="-25400" y="3765808"/>
            <a:ext cx="9169400" cy="311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55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D253AE-435A-406B-A2CA-BA3132FA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400" y="-11754"/>
            <a:ext cx="9169400" cy="687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C6236-5587-408F-B672-2671F8E6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-11754"/>
            <a:ext cx="8229600" cy="1143000"/>
          </a:xfrm>
        </p:spPr>
        <p:txBody>
          <a:bodyPr/>
          <a:lstStyle/>
          <a:p>
            <a:r>
              <a:rPr lang="en-US" dirty="0"/>
              <a:t>Search for heavy neutrinos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9068B-2F54-4F1D-A398-7EFF75B8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38" y="990600"/>
            <a:ext cx="833336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signal shape for candidate </a:t>
            </a:r>
            <a:r>
              <a:rPr lang="el-GR" dirty="0"/>
              <a:t>π</a:t>
            </a:r>
            <a:r>
              <a:rPr lang="en-US" dirty="0"/>
              <a:t> </a:t>
            </a:r>
            <a:r>
              <a:rPr lang="el-GR" dirty="0"/>
              <a:t>→</a:t>
            </a:r>
            <a:r>
              <a:rPr lang="en-US" dirty="0"/>
              <a:t> e</a:t>
            </a:r>
            <a:r>
              <a:rPr lang="el-GR" dirty="0"/>
              <a:t>ν</a:t>
            </a:r>
            <a:r>
              <a:rPr lang="en-US" baseline="-25000" dirty="0"/>
              <a:t>h</a:t>
            </a:r>
            <a:r>
              <a:rPr lang="en-US" dirty="0"/>
              <a:t> decay across positron energy spectrum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Sample test signal for 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→</a:t>
            </a:r>
            <a:r>
              <a:rPr lang="en-US" dirty="0">
                <a:solidFill>
                  <a:srgbClr val="FF0000"/>
                </a:solidFill>
              </a:rPr>
              <a:t> e</a:t>
            </a:r>
            <a:r>
              <a:rPr lang="el-GR" dirty="0">
                <a:solidFill>
                  <a:srgbClr val="FF0000"/>
                </a:solidFill>
              </a:rPr>
              <a:t>ν</a:t>
            </a:r>
            <a:r>
              <a:rPr lang="en-US" baseline="-25000" dirty="0">
                <a:solidFill>
                  <a:srgbClr val="FF0000"/>
                </a:solidFill>
              </a:rPr>
              <a:t>h</a:t>
            </a:r>
            <a:r>
              <a:rPr lang="en-US" dirty="0">
                <a:solidFill>
                  <a:srgbClr val="FF0000"/>
                </a:solidFill>
              </a:rPr>
              <a:t> at 40 MeV shown</a:t>
            </a:r>
          </a:p>
          <a:p>
            <a:pPr marL="0" indent="0">
              <a:buNone/>
            </a:pPr>
            <a:r>
              <a:rPr lang="en-US" dirty="0"/>
              <a:t>Shape of test signal at each energy follows detector response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58F7BD-CD86-4BE3-AE13-1BAF1FA37E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333" r="14052"/>
          <a:stretch/>
        </p:blipFill>
        <p:spPr>
          <a:xfrm>
            <a:off x="-38911" y="3758101"/>
            <a:ext cx="9192639" cy="30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8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27A06E-1259-419B-80F5-66260136B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400" y="-11754"/>
            <a:ext cx="9169400" cy="687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830551-34F4-4E46-B771-32A05FD7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Search for heavy neutrinos: Result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92CEB-2018-4F35-B12A-F2AB0503D3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58" t="63659" r="11830" b="-1437"/>
          <a:stretch/>
        </p:blipFill>
        <p:spPr>
          <a:xfrm>
            <a:off x="721467" y="1581555"/>
            <a:ext cx="7584333" cy="3371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28A-6CA0-4697-BB27-947E4C43AB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33061" r="54313" b="44445"/>
          <a:stretch/>
        </p:blipFill>
        <p:spPr>
          <a:xfrm>
            <a:off x="3810000" y="3525885"/>
            <a:ext cx="5334000" cy="33321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75A198-EF4B-441D-B7F1-1018BE964FA5}"/>
              </a:ext>
            </a:extLst>
          </p:cNvPr>
          <p:cNvSpPr txBox="1"/>
          <p:nvPr/>
        </p:nvSpPr>
        <p:spPr>
          <a:xfrm>
            <a:off x="45806" y="5191942"/>
            <a:ext cx="3735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NA62 Collaboration, </a:t>
            </a:r>
          </a:p>
          <a:p>
            <a:r>
              <a:rPr lang="en-US" sz="2400" dirty="0">
                <a:solidFill>
                  <a:srgbClr val="7030A0"/>
                </a:solidFill>
              </a:rPr>
              <a:t>Phys. Lett. </a:t>
            </a:r>
            <a:r>
              <a:rPr lang="en-US" sz="2400" b="1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</a:rPr>
              <a:t>778, 137 (2018)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6EC769-8308-4533-A12C-A173919CA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897280"/>
            <a:ext cx="4426080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5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D253AE-435A-406B-A2CA-BA3132FA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400" y="-11754"/>
            <a:ext cx="9169400" cy="687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C6236-5587-408F-B672-2671F8E6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400" y="-62772"/>
            <a:ext cx="9169400" cy="816787"/>
          </a:xfrm>
        </p:spPr>
        <p:txBody>
          <a:bodyPr>
            <a:normAutofit/>
          </a:bodyPr>
          <a:lstStyle/>
          <a:p>
            <a:r>
              <a:rPr lang="en-US" sz="3800" dirty="0"/>
              <a:t>Precise prediction for the </a:t>
            </a:r>
            <a:r>
              <a:rPr lang="el-GR" sz="3800" dirty="0"/>
              <a:t>π</a:t>
            </a:r>
            <a:r>
              <a:rPr lang="en-US" sz="3800" dirty="0"/>
              <a:t> </a:t>
            </a:r>
            <a:r>
              <a:rPr lang="el-GR" sz="3800" dirty="0"/>
              <a:t>→</a:t>
            </a:r>
            <a:r>
              <a:rPr lang="en-US" sz="3800" dirty="0"/>
              <a:t> e</a:t>
            </a:r>
            <a:r>
              <a:rPr lang="el-GR" sz="3800" dirty="0"/>
              <a:t>ν</a:t>
            </a:r>
            <a:r>
              <a:rPr lang="en-US" sz="3800" dirty="0"/>
              <a:t> decay rate</a:t>
            </a:r>
          </a:p>
        </p:txBody>
      </p:sp>
      <p:sp>
        <p:nvSpPr>
          <p:cNvPr id="11" name="Shape 315">
            <a:extLst>
              <a:ext uri="{FF2B5EF4-FFF2-40B4-BE49-F238E27FC236}">
                <a16:creationId xmlns:a16="http://schemas.microsoft.com/office/drawing/2014/main" id="{382783B2-CFBF-48CC-A12F-FC9941AE162E}"/>
              </a:ext>
            </a:extLst>
          </p:cNvPr>
          <p:cNvSpPr/>
          <p:nvPr/>
        </p:nvSpPr>
        <p:spPr>
          <a:xfrm>
            <a:off x="343481" y="826838"/>
            <a:ext cx="219124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164F8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164F86"/>
                </a:solidFill>
              </a:rPr>
              <a:t>Pion Decay Rate:</a:t>
            </a:r>
          </a:p>
        </p:txBody>
      </p:sp>
      <p:pic>
        <p:nvPicPr>
          <p:cNvPr id="12" name="pasted-image.pdf">
            <a:extLst>
              <a:ext uri="{FF2B5EF4-FFF2-40B4-BE49-F238E27FC236}">
                <a16:creationId xmlns:a16="http://schemas.microsoft.com/office/drawing/2014/main" id="{21354E7A-26FE-4890-9C90-87DA6CAF2D42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53707" y="719860"/>
            <a:ext cx="4166577" cy="69257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316">
            <a:extLst>
              <a:ext uri="{FF2B5EF4-FFF2-40B4-BE49-F238E27FC236}">
                <a16:creationId xmlns:a16="http://schemas.microsoft.com/office/drawing/2014/main" id="{360DAC9E-E9B6-430E-A19F-154B4A5FC65A}"/>
              </a:ext>
            </a:extLst>
          </p:cNvPr>
          <p:cNvSpPr/>
          <p:nvPr/>
        </p:nvSpPr>
        <p:spPr>
          <a:xfrm>
            <a:off x="343481" y="1462872"/>
            <a:ext cx="6547177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400" dirty="0">
                <a:solidFill>
                  <a:srgbClr val="164F86"/>
                </a:solidFill>
              </a:rPr>
              <a:t>Branching Ratio</a:t>
            </a:r>
            <a:r>
              <a:rPr sz="2400" dirty="0"/>
              <a:t> (assuming </a:t>
            </a:r>
            <a:r>
              <a:rPr sz="2400" b="1" dirty="0">
                <a:solidFill>
                  <a:srgbClr val="861001"/>
                </a:solidFill>
              </a:rPr>
              <a:t>LEPTON UNIVERSALITY</a:t>
            </a:r>
            <a:r>
              <a:rPr sz="2400" dirty="0"/>
              <a:t>):</a:t>
            </a:r>
          </a:p>
        </p:txBody>
      </p:sp>
      <p:grpSp>
        <p:nvGrpSpPr>
          <p:cNvPr id="14" name="Group 314">
            <a:extLst>
              <a:ext uri="{FF2B5EF4-FFF2-40B4-BE49-F238E27FC236}">
                <a16:creationId xmlns:a16="http://schemas.microsoft.com/office/drawing/2014/main" id="{C85525EA-785E-4F67-BB0E-30AC7D5A66E3}"/>
              </a:ext>
            </a:extLst>
          </p:cNvPr>
          <p:cNvGrpSpPr/>
          <p:nvPr/>
        </p:nvGrpSpPr>
        <p:grpSpPr>
          <a:xfrm>
            <a:off x="448808" y="1997519"/>
            <a:ext cx="7050838" cy="701911"/>
            <a:chOff x="0" y="0"/>
            <a:chExt cx="11161779" cy="1282700"/>
          </a:xfrm>
        </p:grpSpPr>
        <p:pic>
          <p:nvPicPr>
            <p:cNvPr id="15" name="pasted-image.pdf">
              <a:extLst>
                <a:ext uri="{FF2B5EF4-FFF2-40B4-BE49-F238E27FC236}">
                  <a16:creationId xmlns:a16="http://schemas.microsoft.com/office/drawing/2014/main" id="{D50B9C67-C054-496B-A790-EB4999882F89}"/>
                </a:ext>
              </a:extLst>
            </p:cNvPr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6997700" cy="128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pasted-image.pdf">
              <a:extLst>
                <a:ext uri="{FF2B5EF4-FFF2-40B4-BE49-F238E27FC236}">
                  <a16:creationId xmlns:a16="http://schemas.microsoft.com/office/drawing/2014/main" id="{19B2B50F-DE29-4C5F-9197-6741BEB84D9E}"/>
                </a:ext>
              </a:extLst>
            </p:cNvPr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148579" y="381000"/>
              <a:ext cx="4013201" cy="520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" name="Shape 430">
            <a:extLst>
              <a:ext uri="{FF2B5EF4-FFF2-40B4-BE49-F238E27FC236}">
                <a16:creationId xmlns:a16="http://schemas.microsoft.com/office/drawing/2014/main" id="{5FEE2F9D-E694-4AA8-8B1B-F65EB15436E8}"/>
              </a:ext>
            </a:extLst>
          </p:cNvPr>
          <p:cNvSpPr/>
          <p:nvPr/>
        </p:nvSpPr>
        <p:spPr>
          <a:xfrm>
            <a:off x="448808" y="2800825"/>
            <a:ext cx="542148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519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5192"/>
                </a:solidFill>
              </a:rPr>
              <a:t>With Radiative and Structure Corrections:</a:t>
            </a:r>
          </a:p>
        </p:txBody>
      </p:sp>
      <p:pic>
        <p:nvPicPr>
          <p:cNvPr id="18" name="pasted-image.pdf">
            <a:extLst>
              <a:ext uri="{FF2B5EF4-FFF2-40B4-BE49-F238E27FC236}">
                <a16:creationId xmlns:a16="http://schemas.microsoft.com/office/drawing/2014/main" id="{CCF1DC04-5F06-4A49-B113-DF3A1C6B55B3}"/>
              </a:ext>
            </a:extLst>
          </p:cNvPr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4279" y="3304262"/>
            <a:ext cx="8848409" cy="701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asted-image.pdf">
            <a:extLst>
              <a:ext uri="{FF2B5EF4-FFF2-40B4-BE49-F238E27FC236}">
                <a16:creationId xmlns:a16="http://schemas.microsoft.com/office/drawing/2014/main" id="{4A725B55-7F86-4EA4-8FF3-63DED8626B62}"/>
              </a:ext>
            </a:extLst>
          </p:cNvPr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07530" y="6105144"/>
            <a:ext cx="2971800" cy="39399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sp>
        <p:nvSpPr>
          <p:cNvPr id="21" name="Shape 438">
            <a:extLst>
              <a:ext uri="{FF2B5EF4-FFF2-40B4-BE49-F238E27FC236}">
                <a16:creationId xmlns:a16="http://schemas.microsoft.com/office/drawing/2014/main" id="{E48C7D79-8D7C-480B-9A0D-D0613ABED405}"/>
              </a:ext>
            </a:extLst>
          </p:cNvPr>
          <p:cNvSpPr/>
          <p:nvPr/>
        </p:nvSpPr>
        <p:spPr>
          <a:xfrm>
            <a:off x="3159550" y="5089809"/>
            <a:ext cx="563880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/>
            </a:pPr>
            <a:r>
              <a:rPr lang="en-US" dirty="0"/>
              <a:t>M. </a:t>
            </a:r>
            <a:r>
              <a:rPr lang="en-US" dirty="0" err="1"/>
              <a:t>Terent’ev</a:t>
            </a:r>
            <a:r>
              <a:rPr lang="en-US" dirty="0"/>
              <a:t>: </a:t>
            </a:r>
            <a:r>
              <a:rPr lang="en-US" dirty="0" err="1"/>
              <a:t>Yad</a:t>
            </a:r>
            <a:r>
              <a:rPr lang="en-US" dirty="0"/>
              <a:t>. </a:t>
            </a:r>
            <a:r>
              <a:rPr lang="en-US" dirty="0" err="1"/>
              <a:t>Fiz</a:t>
            </a:r>
            <a:r>
              <a:rPr lang="en-US" dirty="0"/>
              <a:t>. 18(870) (1973)</a:t>
            </a:r>
          </a:p>
          <a:p>
            <a:pPr lvl="0" algn="l">
              <a:defRPr sz="1800"/>
            </a:pPr>
            <a:r>
              <a:rPr dirty="0" err="1"/>
              <a:t>V.Cirigliano</a:t>
            </a:r>
            <a:r>
              <a:rPr dirty="0"/>
              <a:t>, </a:t>
            </a:r>
            <a:r>
              <a:rPr dirty="0" err="1"/>
              <a:t>I.Rosell</a:t>
            </a:r>
            <a:r>
              <a:rPr dirty="0"/>
              <a:t>: </a:t>
            </a:r>
            <a:r>
              <a:rPr dirty="0" err="1"/>
              <a:t>Phys.Rev.Lett</a:t>
            </a:r>
            <a:r>
              <a:rPr dirty="0"/>
              <a:t>. 99(23), 231801</a:t>
            </a:r>
            <a:r>
              <a:rPr lang="en-US" dirty="0"/>
              <a:t> </a:t>
            </a:r>
            <a:r>
              <a:rPr dirty="0"/>
              <a:t> (2007)</a:t>
            </a:r>
          </a:p>
        </p:txBody>
      </p:sp>
      <p:sp>
        <p:nvSpPr>
          <p:cNvPr id="22" name="Shape 433">
            <a:extLst>
              <a:ext uri="{FF2B5EF4-FFF2-40B4-BE49-F238E27FC236}">
                <a16:creationId xmlns:a16="http://schemas.microsoft.com/office/drawing/2014/main" id="{5F012F9B-ADBB-4D34-932D-C708C39DA8D4}"/>
              </a:ext>
            </a:extLst>
          </p:cNvPr>
          <p:cNvSpPr/>
          <p:nvPr/>
        </p:nvSpPr>
        <p:spPr>
          <a:xfrm>
            <a:off x="719762" y="3973747"/>
            <a:ext cx="545790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dirty="0"/>
              <a:t>S. Berman: </a:t>
            </a:r>
            <a:r>
              <a:rPr dirty="0" err="1"/>
              <a:t>Phys.Rev.Lett</a:t>
            </a:r>
            <a:r>
              <a:rPr dirty="0"/>
              <a:t>. 1(12), 468 (1958)</a:t>
            </a:r>
          </a:p>
          <a:p>
            <a:pPr lvl="0" algn="l">
              <a:defRPr sz="1800"/>
            </a:pPr>
            <a:r>
              <a:rPr dirty="0"/>
              <a:t>T. Kinoshita: </a:t>
            </a:r>
            <a:r>
              <a:rPr dirty="0" err="1"/>
              <a:t>Phys.Rev.Lett</a:t>
            </a:r>
            <a:r>
              <a:rPr dirty="0"/>
              <a:t>. 2(11), 477 (1959)</a:t>
            </a:r>
          </a:p>
          <a:p>
            <a:pPr lvl="0" algn="l">
              <a:defRPr sz="1800"/>
            </a:pPr>
            <a:r>
              <a:rPr dirty="0"/>
              <a:t>T. Goldman, </a:t>
            </a:r>
            <a:r>
              <a:rPr dirty="0" err="1"/>
              <a:t>W.Wilson</a:t>
            </a:r>
            <a:r>
              <a:rPr dirty="0"/>
              <a:t>: </a:t>
            </a:r>
            <a:r>
              <a:rPr dirty="0" err="1"/>
              <a:t>Phys.Rev.D</a:t>
            </a:r>
            <a:r>
              <a:rPr dirty="0"/>
              <a:t> 14(9), 2428 (1976)</a:t>
            </a:r>
          </a:p>
          <a:p>
            <a:pPr lvl="0" algn="l">
              <a:defRPr sz="1800"/>
            </a:pPr>
            <a:r>
              <a:rPr dirty="0"/>
              <a:t>W. Marciano,  A. </a:t>
            </a:r>
            <a:r>
              <a:rPr dirty="0" err="1"/>
              <a:t>Sirlin</a:t>
            </a:r>
            <a:r>
              <a:rPr dirty="0"/>
              <a:t>: </a:t>
            </a:r>
            <a:r>
              <a:rPr dirty="0" err="1"/>
              <a:t>Phys.Rev.Lett</a:t>
            </a:r>
            <a:r>
              <a:rPr dirty="0"/>
              <a:t>. 36(24), 1425 (1976)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CE564-590A-49E7-A4F4-4E6ABB1EB8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5823488"/>
            <a:ext cx="3609145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D253AE-435A-406B-A2CA-BA3132FA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88901" y="-38505"/>
            <a:ext cx="9252191" cy="687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C6236-5587-408F-B672-2671F8E6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-26222"/>
            <a:ext cx="8229600" cy="1143000"/>
          </a:xfrm>
        </p:spPr>
        <p:txBody>
          <a:bodyPr/>
          <a:lstStyle/>
          <a:p>
            <a:r>
              <a:rPr lang="en-US" dirty="0"/>
              <a:t>Analysis: </a:t>
            </a:r>
            <a:r>
              <a:rPr lang="el-GR" dirty="0"/>
              <a:t>π</a:t>
            </a:r>
            <a:r>
              <a:rPr lang="en-US" dirty="0"/>
              <a:t> </a:t>
            </a:r>
            <a:r>
              <a:rPr lang="el-GR" dirty="0"/>
              <a:t>→</a:t>
            </a:r>
            <a:r>
              <a:rPr lang="en-US" dirty="0"/>
              <a:t> e</a:t>
            </a:r>
            <a:r>
              <a:rPr lang="el-GR" dirty="0"/>
              <a:t>ν</a:t>
            </a:r>
            <a:r>
              <a:rPr lang="en-US" dirty="0"/>
              <a:t> decay</a:t>
            </a:r>
          </a:p>
        </p:txBody>
      </p:sp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2F5059EB-FB44-44BA-8850-AAE620A0CEAE}"/>
              </a:ext>
            </a:extLst>
          </p:cNvPr>
          <p:cNvPicPr/>
          <p:nvPr/>
        </p:nvPicPr>
        <p:blipFill>
          <a:blip r:embed="rId5">
            <a:extLst/>
          </a:blip>
          <a:srcRect b="12046"/>
          <a:stretch>
            <a:fillRect/>
          </a:stretch>
        </p:blipFill>
        <p:spPr>
          <a:xfrm>
            <a:off x="3048000" y="914400"/>
            <a:ext cx="2786484" cy="17065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7535B16-093D-4171-9D5F-168193185E16}"/>
              </a:ext>
            </a:extLst>
          </p:cNvPr>
          <p:cNvGrpSpPr/>
          <p:nvPr/>
        </p:nvGrpSpPr>
        <p:grpSpPr>
          <a:xfrm>
            <a:off x="-25400" y="1295757"/>
            <a:ext cx="4308309" cy="4366943"/>
            <a:chOff x="-25400" y="1295757"/>
            <a:chExt cx="4308309" cy="4366943"/>
          </a:xfrm>
        </p:grpSpPr>
        <p:sp>
          <p:nvSpPr>
            <p:cNvPr id="14" name="Shape 830">
              <a:extLst>
                <a:ext uri="{FF2B5EF4-FFF2-40B4-BE49-F238E27FC236}">
                  <a16:creationId xmlns:a16="http://schemas.microsoft.com/office/drawing/2014/main" id="{AA32F4AF-146E-447A-A614-45BC5F6E409C}"/>
                </a:ext>
              </a:extLst>
            </p:cNvPr>
            <p:cNvSpPr/>
            <p:nvPr/>
          </p:nvSpPr>
          <p:spPr>
            <a:xfrm>
              <a:off x="1583761" y="1567408"/>
              <a:ext cx="1280585" cy="128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0419" extrusionOk="0">
                  <a:moveTo>
                    <a:pt x="169" y="20419"/>
                  </a:moveTo>
                  <a:cubicBezTo>
                    <a:pt x="-1181" y="5569"/>
                    <a:pt x="5569" y="-1181"/>
                    <a:pt x="20419" y="169"/>
                  </a:cubicBezTo>
                </a:path>
              </a:pathLst>
            </a:custGeom>
            <a:ln w="76200">
              <a:solidFill/>
              <a:miter lim="400000"/>
              <a:headEnd type="triangle"/>
            </a:ln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5" name="Shape 826">
              <a:extLst>
                <a:ext uri="{FF2B5EF4-FFF2-40B4-BE49-F238E27FC236}">
                  <a16:creationId xmlns:a16="http://schemas.microsoft.com/office/drawing/2014/main" id="{9F939322-967E-47F8-AD03-D2CC6DAAE3B1}"/>
                </a:ext>
              </a:extLst>
            </p:cNvPr>
            <p:cNvSpPr/>
            <p:nvPr/>
          </p:nvSpPr>
          <p:spPr>
            <a:xfrm>
              <a:off x="444500" y="1295757"/>
              <a:ext cx="1309654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lvl="0">
                <a:defRPr sz="1800"/>
              </a:pPr>
              <a:r>
                <a:rPr sz="2400" dirty="0"/>
                <a:t>E&lt;52MeV</a:t>
              </a:r>
            </a:p>
          </p:txBody>
        </p:sp>
        <p:pic>
          <p:nvPicPr>
            <p:cNvPr id="16" name="1L.gif">
              <a:extLst>
                <a:ext uri="{FF2B5EF4-FFF2-40B4-BE49-F238E27FC236}">
                  <a16:creationId xmlns:a16="http://schemas.microsoft.com/office/drawing/2014/main" id="{0E4A49FB-EA99-47ED-9798-A4E44C1BF764}"/>
                </a:ext>
              </a:extLst>
            </p:cNvPr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5400" y="2921896"/>
              <a:ext cx="4308309" cy="2740804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3E5623B-2C96-4FE0-9CB4-C5BF088F3602}"/>
              </a:ext>
            </a:extLst>
          </p:cNvPr>
          <p:cNvGrpSpPr/>
          <p:nvPr/>
        </p:nvGrpSpPr>
        <p:grpSpPr>
          <a:xfrm>
            <a:off x="-42652" y="2886244"/>
            <a:ext cx="4308309" cy="2800239"/>
            <a:chOff x="-25400" y="2862461"/>
            <a:chExt cx="4308309" cy="2800239"/>
          </a:xfrm>
        </p:grpSpPr>
        <p:pic>
          <p:nvPicPr>
            <p:cNvPr id="18" name="2L.gif">
              <a:extLst>
                <a:ext uri="{FF2B5EF4-FFF2-40B4-BE49-F238E27FC236}">
                  <a16:creationId xmlns:a16="http://schemas.microsoft.com/office/drawing/2014/main" id="{240AA70E-DF57-4A53-BC5D-4B5F50C78A75}"/>
                </a:ext>
              </a:extLst>
            </p:cNvPr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5400" y="2862461"/>
              <a:ext cx="4308309" cy="280023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9" name="pasted-image.pdf">
              <a:extLst>
                <a:ext uri="{FF2B5EF4-FFF2-40B4-BE49-F238E27FC236}">
                  <a16:creationId xmlns:a16="http://schemas.microsoft.com/office/drawing/2014/main" id="{3BDCB84A-54C6-4A75-A4C5-8B282B8B792A}"/>
                </a:ext>
              </a:extLst>
            </p:cNvPr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10896" y="4593676"/>
              <a:ext cx="1074208" cy="35775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0" name="pasted-image.pdf">
              <a:extLst>
                <a:ext uri="{FF2B5EF4-FFF2-40B4-BE49-F238E27FC236}">
                  <a16:creationId xmlns:a16="http://schemas.microsoft.com/office/drawing/2014/main" id="{A212EA59-D76A-41E2-82FA-F3087D20C8C7}"/>
                </a:ext>
              </a:extLst>
            </p:cNvPr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48100" y="3648128"/>
              <a:ext cx="1337004" cy="357755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9CE905-5E17-438D-94B4-38B44CF18872}"/>
              </a:ext>
            </a:extLst>
          </p:cNvPr>
          <p:cNvGrpSpPr/>
          <p:nvPr/>
        </p:nvGrpSpPr>
        <p:grpSpPr>
          <a:xfrm>
            <a:off x="4667491" y="1295757"/>
            <a:ext cx="4495800" cy="4366944"/>
            <a:chOff x="4667491" y="1295757"/>
            <a:chExt cx="4495800" cy="4366944"/>
          </a:xfrm>
        </p:grpSpPr>
        <p:sp>
          <p:nvSpPr>
            <p:cNvPr id="22" name="Shape 913">
              <a:extLst>
                <a:ext uri="{FF2B5EF4-FFF2-40B4-BE49-F238E27FC236}">
                  <a16:creationId xmlns:a16="http://schemas.microsoft.com/office/drawing/2014/main" id="{FC719160-F556-409D-B2BC-884D5F4EBF5F}"/>
                </a:ext>
              </a:extLst>
            </p:cNvPr>
            <p:cNvSpPr/>
            <p:nvPr/>
          </p:nvSpPr>
          <p:spPr>
            <a:xfrm>
              <a:off x="5973706" y="1531719"/>
              <a:ext cx="1280585" cy="128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0419" extrusionOk="0">
                  <a:moveTo>
                    <a:pt x="20250" y="20419"/>
                  </a:moveTo>
                  <a:cubicBezTo>
                    <a:pt x="21600" y="5569"/>
                    <a:pt x="14850" y="-1181"/>
                    <a:pt x="0" y="169"/>
                  </a:cubicBezTo>
                </a:path>
              </a:pathLst>
            </a:custGeom>
            <a:ln w="76200">
              <a:solidFill/>
              <a:miter lim="400000"/>
              <a:headEnd type="triangle"/>
            </a:ln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23" name="Shape 906">
              <a:extLst>
                <a:ext uri="{FF2B5EF4-FFF2-40B4-BE49-F238E27FC236}">
                  <a16:creationId xmlns:a16="http://schemas.microsoft.com/office/drawing/2014/main" id="{9BA1E570-1444-4A33-9622-3A77AC8AA90D}"/>
                </a:ext>
              </a:extLst>
            </p:cNvPr>
            <p:cNvSpPr/>
            <p:nvPr/>
          </p:nvSpPr>
          <p:spPr>
            <a:xfrm>
              <a:off x="7010400" y="1295757"/>
              <a:ext cx="1309654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lvl="0">
                <a:defRPr sz="1800"/>
              </a:pPr>
              <a:r>
                <a:rPr sz="2400" dirty="0"/>
                <a:t>E&gt;52MeV</a:t>
              </a:r>
            </a:p>
          </p:txBody>
        </p:sp>
        <p:pic>
          <p:nvPicPr>
            <p:cNvPr id="24" name="1H.gif">
              <a:extLst>
                <a:ext uri="{FF2B5EF4-FFF2-40B4-BE49-F238E27FC236}">
                  <a16:creationId xmlns:a16="http://schemas.microsoft.com/office/drawing/2014/main" id="{EE460084-D335-407F-A30A-E5BCEF27B500}"/>
                </a:ext>
              </a:extLst>
            </p:cNvPr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667491" y="2826773"/>
              <a:ext cx="4495800" cy="2835928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EB38CC6-A171-43C3-9D77-0C77886973E5}"/>
              </a:ext>
            </a:extLst>
          </p:cNvPr>
          <p:cNvGrpSpPr/>
          <p:nvPr/>
        </p:nvGrpSpPr>
        <p:grpSpPr>
          <a:xfrm>
            <a:off x="4684056" y="2887789"/>
            <a:ext cx="4459944" cy="2763042"/>
            <a:chOff x="4684056" y="2887789"/>
            <a:chExt cx="4459944" cy="2763042"/>
          </a:xfrm>
        </p:grpSpPr>
        <p:pic>
          <p:nvPicPr>
            <p:cNvPr id="28" name="5H.gif">
              <a:extLst>
                <a:ext uri="{FF2B5EF4-FFF2-40B4-BE49-F238E27FC236}">
                  <a16:creationId xmlns:a16="http://schemas.microsoft.com/office/drawing/2014/main" id="{1FAB5262-1A97-45AC-B0A7-8ED1D6C02377}"/>
                </a:ext>
              </a:extLst>
            </p:cNvPr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684056" y="2887789"/>
              <a:ext cx="4459944" cy="276304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9" name="pasted-image.pdf">
              <a:extLst>
                <a:ext uri="{FF2B5EF4-FFF2-40B4-BE49-F238E27FC236}">
                  <a16:creationId xmlns:a16="http://schemas.microsoft.com/office/drawing/2014/main" id="{07B33B89-C7BE-49B5-8CE5-B83FFBF4B60B}"/>
                </a:ext>
              </a:extLst>
            </p:cNvPr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295398" y="4716103"/>
              <a:ext cx="1145473" cy="25717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0" name="pasted-image.pdf">
              <a:extLst>
                <a:ext uri="{FF2B5EF4-FFF2-40B4-BE49-F238E27FC236}">
                  <a16:creationId xmlns:a16="http://schemas.microsoft.com/office/drawing/2014/main" id="{A43ADDF7-5797-47C9-8F11-2B4FDCA7F4BE}"/>
                </a:ext>
              </a:extLst>
            </p:cNvPr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011480" y="4273956"/>
              <a:ext cx="1550478" cy="22505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1" name="Shape 1014">
              <a:extLst>
                <a:ext uri="{FF2B5EF4-FFF2-40B4-BE49-F238E27FC236}">
                  <a16:creationId xmlns:a16="http://schemas.microsoft.com/office/drawing/2014/main" id="{6D0832AE-F9B7-480A-87EA-2EF8FDA0F3CB}"/>
                </a:ext>
              </a:extLst>
            </p:cNvPr>
            <p:cNvSpPr/>
            <p:nvPr/>
          </p:nvSpPr>
          <p:spPr>
            <a:xfrm>
              <a:off x="6520998" y="5024408"/>
              <a:ext cx="871329" cy="3488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500"/>
              </a:lvl1pPr>
            </a:lstStyle>
            <a:p>
              <a:pPr lvl="0">
                <a:defRPr sz="1800"/>
              </a:pPr>
              <a:r>
                <a:rPr sz="1600" dirty="0"/>
                <a:t>Radiative</a:t>
              </a:r>
            </a:p>
          </p:txBody>
        </p:sp>
        <p:sp>
          <p:nvSpPr>
            <p:cNvPr id="32" name="Shape 1015">
              <a:extLst>
                <a:ext uri="{FF2B5EF4-FFF2-40B4-BE49-F238E27FC236}">
                  <a16:creationId xmlns:a16="http://schemas.microsoft.com/office/drawing/2014/main" id="{CA008884-D135-4F9F-9B39-C82D6C1462A0}"/>
                </a:ext>
              </a:extLst>
            </p:cNvPr>
            <p:cNvSpPr/>
            <p:nvPr/>
          </p:nvSpPr>
          <p:spPr>
            <a:xfrm>
              <a:off x="5208963" y="4868772"/>
              <a:ext cx="1249637" cy="3488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000"/>
              </a:lvl1pPr>
            </a:lstStyle>
            <a:p>
              <a:pPr lvl="0">
                <a:defRPr sz="1800"/>
              </a:pPr>
              <a:r>
                <a:rPr sz="1600" dirty="0"/>
                <a:t>Double Decay</a:t>
              </a:r>
            </a:p>
          </p:txBody>
        </p:sp>
        <p:sp>
          <p:nvSpPr>
            <p:cNvPr id="33" name="Shape 1016">
              <a:extLst>
                <a:ext uri="{FF2B5EF4-FFF2-40B4-BE49-F238E27FC236}">
                  <a16:creationId xmlns:a16="http://schemas.microsoft.com/office/drawing/2014/main" id="{7EED3F76-2C87-4DC9-9F70-9E31CA56BEF8}"/>
                </a:ext>
              </a:extLst>
            </p:cNvPr>
            <p:cNvSpPr/>
            <p:nvPr/>
          </p:nvSpPr>
          <p:spPr>
            <a:xfrm>
              <a:off x="6610944" y="4560169"/>
              <a:ext cx="558358" cy="3488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000"/>
              </a:lvl1pPr>
            </a:lstStyle>
            <a:p>
              <a:pPr lvl="0">
                <a:defRPr sz="1800"/>
              </a:pPr>
              <a:r>
                <a:rPr sz="1600" dirty="0"/>
                <a:t>T1res</a:t>
              </a:r>
            </a:p>
          </p:txBody>
        </p:sp>
        <p:pic>
          <p:nvPicPr>
            <p:cNvPr id="34" name="pasted-image.pdf">
              <a:extLst>
                <a:ext uri="{FF2B5EF4-FFF2-40B4-BE49-F238E27FC236}">
                  <a16:creationId xmlns:a16="http://schemas.microsoft.com/office/drawing/2014/main" id="{92A38ED8-0958-46A3-A9AF-88D2E0993CAF}"/>
                </a:ext>
              </a:extLst>
            </p:cNvPr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809706" y="3299458"/>
              <a:ext cx="1719860" cy="353802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D0B31D9-DBE7-4149-B8F4-430D8F2A150F}"/>
              </a:ext>
            </a:extLst>
          </p:cNvPr>
          <p:cNvSpPr txBox="1"/>
          <p:nvPr/>
        </p:nvSpPr>
        <p:spPr>
          <a:xfrm>
            <a:off x="3585104" y="2479456"/>
            <a:ext cx="2477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Positron Energy  (MeV)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C1411-EFFA-406C-8D33-0FC8BF70AAF0}"/>
              </a:ext>
            </a:extLst>
          </p:cNvPr>
          <p:cNvSpPr txBox="1"/>
          <p:nvPr/>
        </p:nvSpPr>
        <p:spPr>
          <a:xfrm>
            <a:off x="662215" y="6143704"/>
            <a:ext cx="755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Simultaneous fit of both time spectra with all components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96F4F-DBC8-413C-9855-7C2295524023}"/>
              </a:ext>
            </a:extLst>
          </p:cNvPr>
          <p:cNvSpPr txBox="1"/>
          <p:nvPr/>
        </p:nvSpPr>
        <p:spPr>
          <a:xfrm>
            <a:off x="608675" y="5650831"/>
            <a:ext cx="2976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Low Energy time (ns)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DBF15-3544-44AE-9DD0-DA4ED427967C}"/>
              </a:ext>
            </a:extLst>
          </p:cNvPr>
          <p:cNvSpPr txBox="1"/>
          <p:nvPr/>
        </p:nvSpPr>
        <p:spPr>
          <a:xfrm>
            <a:off x="5316671" y="568741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High Energy time (ns)</a:t>
            </a:r>
          </a:p>
        </p:txBody>
      </p:sp>
    </p:spTree>
    <p:extLst>
      <p:ext uri="{BB962C8B-B14F-4D97-AF65-F5344CB8AC3E}">
        <p14:creationId xmlns:p14="http://schemas.microsoft.com/office/powerpoint/2010/main" val="391561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D253AE-435A-406B-A2CA-BA3132FA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400" y="7701"/>
            <a:ext cx="9169400" cy="687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C6236-5587-408F-B672-2671F8E6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71"/>
            <a:ext cx="8229600" cy="1143000"/>
          </a:xfrm>
        </p:spPr>
        <p:txBody>
          <a:bodyPr/>
          <a:lstStyle/>
          <a:p>
            <a:r>
              <a:rPr lang="en-US" dirty="0"/>
              <a:t>Low Energy Tail (LET)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63129E-6A9E-4646-956F-02B75AFEF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23" y="1048948"/>
            <a:ext cx="8823877" cy="4525963"/>
          </a:xfrm>
        </p:spPr>
        <p:txBody>
          <a:bodyPr/>
          <a:lstStyle/>
          <a:p>
            <a:r>
              <a:rPr lang="en-US" dirty="0"/>
              <a:t>Largest correction</a:t>
            </a:r>
          </a:p>
          <a:p>
            <a:r>
              <a:rPr lang="en-US" dirty="0"/>
              <a:t>From data: MC does not reproduce hadronic reactions (photonuclear with neutron escape)[1]</a:t>
            </a:r>
          </a:p>
          <a:p>
            <a:r>
              <a:rPr lang="en-US" dirty="0"/>
              <a:t>Positron beam (0°)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9A82A2-77B5-414D-BEDF-26CDD2F8E225}"/>
              </a:ext>
            </a:extLst>
          </p:cNvPr>
          <p:cNvGrpSpPr/>
          <p:nvPr/>
        </p:nvGrpSpPr>
        <p:grpSpPr>
          <a:xfrm>
            <a:off x="228600" y="3300580"/>
            <a:ext cx="4786739" cy="2944002"/>
            <a:chOff x="228600" y="3830755"/>
            <a:chExt cx="4786739" cy="2944002"/>
          </a:xfrm>
        </p:grpSpPr>
        <p:pic>
          <p:nvPicPr>
            <p:cNvPr id="6" name="pasted-image.pdf">
              <a:extLst>
                <a:ext uri="{FF2B5EF4-FFF2-40B4-BE49-F238E27FC236}">
                  <a16:creationId xmlns:a16="http://schemas.microsoft.com/office/drawing/2014/main" id="{4C10C055-79C6-49C0-82F0-ACBDC93944F4}"/>
                </a:ext>
              </a:extLst>
            </p:cNvPr>
            <p:cNvPicPr/>
            <p:nvPr/>
          </p:nvPicPr>
          <p:blipFill rotWithShape="1">
            <a:blip r:embed="rId5">
              <a:extLst/>
            </a:blip>
            <a:srcRect r="49470"/>
            <a:stretch/>
          </p:blipFill>
          <p:spPr>
            <a:xfrm>
              <a:off x="228600" y="3830755"/>
              <a:ext cx="4786739" cy="2944002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7" name="Group 770">
              <a:extLst>
                <a:ext uri="{FF2B5EF4-FFF2-40B4-BE49-F238E27FC236}">
                  <a16:creationId xmlns:a16="http://schemas.microsoft.com/office/drawing/2014/main" id="{F12F6F7C-0687-47FE-BF70-73CDFE2370E1}"/>
                </a:ext>
              </a:extLst>
            </p:cNvPr>
            <p:cNvGrpSpPr/>
            <p:nvPr/>
          </p:nvGrpSpPr>
          <p:grpSpPr>
            <a:xfrm>
              <a:off x="2947481" y="4163439"/>
              <a:ext cx="995464" cy="1387272"/>
              <a:chOff x="0" y="0"/>
              <a:chExt cx="1313163" cy="2410114"/>
            </a:xfrm>
          </p:grpSpPr>
          <p:sp>
            <p:nvSpPr>
              <p:cNvPr id="8" name="Shape 767">
                <a:extLst>
                  <a:ext uri="{FF2B5EF4-FFF2-40B4-BE49-F238E27FC236}">
                    <a16:creationId xmlns:a16="http://schemas.microsoft.com/office/drawing/2014/main" id="{350032D1-9A7A-4CA9-B170-8405A035A77E}"/>
                  </a:ext>
                </a:extLst>
              </p:cNvPr>
              <p:cNvSpPr/>
              <p:nvPr/>
            </p:nvSpPr>
            <p:spPr>
              <a:xfrm flipH="1">
                <a:off x="796180" y="483407"/>
                <a:ext cx="1" cy="1193623"/>
              </a:xfrm>
              <a:prstGeom prst="line">
                <a:avLst/>
              </a:prstGeom>
              <a:noFill/>
              <a:ln w="63500" cap="flat">
                <a:solidFill>
                  <a:srgbClr val="C8250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" name="Shape 768">
                <a:extLst>
                  <a:ext uri="{FF2B5EF4-FFF2-40B4-BE49-F238E27FC236}">
                    <a16:creationId xmlns:a16="http://schemas.microsoft.com/office/drawing/2014/main" id="{0B9CA0B1-ABB7-4670-86EF-0500FF4DD4A5}"/>
                  </a:ext>
                </a:extLst>
              </p:cNvPr>
              <p:cNvSpPr/>
              <p:nvPr/>
            </p:nvSpPr>
            <p:spPr>
              <a:xfrm flipH="1">
                <a:off x="1313163" y="0"/>
                <a:ext cx="1" cy="1193623"/>
              </a:xfrm>
              <a:prstGeom prst="line">
                <a:avLst/>
              </a:prstGeom>
              <a:noFill/>
              <a:ln w="63500" cap="flat">
                <a:solidFill>
                  <a:srgbClr val="C8250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0" name="Shape 769">
                <a:extLst>
                  <a:ext uri="{FF2B5EF4-FFF2-40B4-BE49-F238E27FC236}">
                    <a16:creationId xmlns:a16="http://schemas.microsoft.com/office/drawing/2014/main" id="{C415CF85-0FAD-4B89-A02B-D74202ADE3A0}"/>
                  </a:ext>
                </a:extLst>
              </p:cNvPr>
              <p:cNvSpPr/>
              <p:nvPr/>
            </p:nvSpPr>
            <p:spPr>
              <a:xfrm flipH="1">
                <a:off x="-1" y="1216492"/>
                <a:ext cx="2" cy="1193623"/>
              </a:xfrm>
              <a:prstGeom prst="line">
                <a:avLst/>
              </a:prstGeom>
              <a:noFill/>
              <a:ln w="63500" cap="flat">
                <a:solidFill>
                  <a:srgbClr val="C8250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11" name="Shape 775">
            <a:extLst>
              <a:ext uri="{FF2B5EF4-FFF2-40B4-BE49-F238E27FC236}">
                <a16:creationId xmlns:a16="http://schemas.microsoft.com/office/drawing/2014/main" id="{325256F9-1034-4C0F-A13E-0182600E8C49}"/>
              </a:ext>
            </a:extLst>
          </p:cNvPr>
          <p:cNvSpPr/>
          <p:nvPr/>
        </p:nvSpPr>
        <p:spPr>
          <a:xfrm>
            <a:off x="5020114" y="4866674"/>
            <a:ext cx="4123886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7030A0"/>
                </a:solidFill>
              </a:rPr>
              <a:t>Estimated LET: (3.06 +/- 0.10)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C0D6D2-6A3A-4710-8F98-E703BD87EF1C}"/>
              </a:ext>
            </a:extLst>
          </p:cNvPr>
          <p:cNvSpPr txBox="1"/>
          <p:nvPr/>
        </p:nvSpPr>
        <p:spPr>
          <a:xfrm>
            <a:off x="5120723" y="3329563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Combine LET estimate from positron beam with estimate from suppressed spectrum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3C8165-9FBB-46D5-88A5-0B478FC4B93F}"/>
              </a:ext>
            </a:extLst>
          </p:cNvPr>
          <p:cNvSpPr txBox="1"/>
          <p:nvPr/>
        </p:nvSpPr>
        <p:spPr>
          <a:xfrm>
            <a:off x="167723" y="639835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A. Aguilar-Arevalo et al., </a:t>
            </a:r>
            <a:r>
              <a:rPr lang="en-US" dirty="0" err="1"/>
              <a:t>Nucl</a:t>
            </a:r>
            <a:r>
              <a:rPr lang="en-US" dirty="0"/>
              <a:t>. </a:t>
            </a:r>
            <a:r>
              <a:rPr lang="en-US" dirty="0" err="1"/>
              <a:t>Instrum</a:t>
            </a:r>
            <a:r>
              <a:rPr lang="en-US" dirty="0"/>
              <a:t>. Methods Phys. Res., Sect. A 621, 188 (2010).</a:t>
            </a:r>
          </a:p>
        </p:txBody>
      </p:sp>
    </p:spTree>
    <p:extLst>
      <p:ext uri="{BB962C8B-B14F-4D97-AF65-F5344CB8AC3E}">
        <p14:creationId xmlns:p14="http://schemas.microsoft.com/office/powerpoint/2010/main" val="86759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D253AE-435A-406B-A2CA-BA3132FA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400" y="-11754"/>
            <a:ext cx="9169400" cy="687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C6236-5587-408F-B672-2671F8E6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52" y="2159"/>
            <a:ext cx="6746148" cy="1143000"/>
          </a:xfrm>
        </p:spPr>
        <p:txBody>
          <a:bodyPr>
            <a:normAutofit/>
          </a:bodyPr>
          <a:lstStyle/>
          <a:p>
            <a:r>
              <a:rPr lang="en-US" dirty="0"/>
              <a:t>Initial Result: </a:t>
            </a:r>
            <a:r>
              <a:rPr lang="el-GR" dirty="0"/>
              <a:t>π</a:t>
            </a:r>
            <a:r>
              <a:rPr lang="en-US" dirty="0"/>
              <a:t> </a:t>
            </a:r>
            <a:r>
              <a:rPr lang="el-GR" dirty="0"/>
              <a:t>→</a:t>
            </a:r>
            <a:r>
              <a:rPr lang="en-US" dirty="0"/>
              <a:t> e</a:t>
            </a:r>
            <a:r>
              <a:rPr lang="el-GR" dirty="0"/>
              <a:t>ν</a:t>
            </a:r>
            <a:r>
              <a:rPr lang="en-US" dirty="0"/>
              <a:t> decay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D8337-34B0-434D-A605-5C6C437E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849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Based on one month</a:t>
            </a:r>
          </a:p>
          <a:p>
            <a:pPr marL="0" indent="0">
              <a:buNone/>
            </a:pPr>
            <a:r>
              <a:rPr lang="en-US" dirty="0"/>
              <a:t>(~12% of data)</a:t>
            </a:r>
          </a:p>
          <a:p>
            <a:pPr marL="0" indent="0">
              <a:buNone/>
            </a:pPr>
            <a:r>
              <a:rPr lang="en-US" dirty="0"/>
              <a:t>Result blinded until:</a:t>
            </a:r>
          </a:p>
          <a:p>
            <a:pPr marL="400050" lvl="1" indent="0">
              <a:buNone/>
            </a:pPr>
            <a:r>
              <a:rPr lang="en-US" dirty="0"/>
              <a:t>all cuts finalized</a:t>
            </a:r>
          </a:p>
          <a:p>
            <a:pPr marL="400050" lvl="1" indent="0">
              <a:buNone/>
            </a:pPr>
            <a:r>
              <a:rPr lang="en-US" dirty="0"/>
              <a:t>stability checks OK</a:t>
            </a:r>
          </a:p>
          <a:p>
            <a:pPr marL="400050" lvl="1" indent="0">
              <a:buNone/>
            </a:pPr>
            <a:r>
              <a:rPr lang="en-US" dirty="0"/>
              <a:t>syst. uncertainties 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AF044-327C-4F90-86A1-D98EF63A4A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65" t="70929" r="7306" b="9000"/>
          <a:stretch/>
        </p:blipFill>
        <p:spPr>
          <a:xfrm>
            <a:off x="3979406" y="846307"/>
            <a:ext cx="5177572" cy="31922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DEDF7CC-4623-4208-9986-0490C716A114}"/>
              </a:ext>
            </a:extLst>
          </p:cNvPr>
          <p:cNvGrpSpPr/>
          <p:nvPr/>
        </p:nvGrpSpPr>
        <p:grpSpPr>
          <a:xfrm>
            <a:off x="3957778" y="4038600"/>
            <a:ext cx="5198381" cy="2819400"/>
            <a:chOff x="3957778" y="4038600"/>
            <a:chExt cx="5198381" cy="28194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A859352-D3A6-4EFB-B549-71E6736CE056}"/>
                </a:ext>
              </a:extLst>
            </p:cNvPr>
            <p:cNvGrpSpPr/>
            <p:nvPr/>
          </p:nvGrpSpPr>
          <p:grpSpPr>
            <a:xfrm>
              <a:off x="3957778" y="4038600"/>
              <a:ext cx="5198381" cy="2819400"/>
              <a:chOff x="1549995" y="4621320"/>
              <a:chExt cx="5862807" cy="3020045"/>
            </a:xfrm>
          </p:grpSpPr>
          <p:pic>
            <p:nvPicPr>
              <p:cNvPr id="8" name="results.gif">
                <a:extLst>
                  <a:ext uri="{FF2B5EF4-FFF2-40B4-BE49-F238E27FC236}">
                    <a16:creationId xmlns:a16="http://schemas.microsoft.com/office/drawing/2014/main" id="{DCE9204C-700F-43C2-9F81-0893CB4E4E77}"/>
                  </a:ext>
                </a:extLst>
              </p:cNvPr>
              <p:cNvPicPr/>
              <p:nvPr/>
            </p:nvPicPr>
            <p:blipFill>
              <a:blip r:embed="rId7">
                <a:extLst/>
              </a:blip>
              <a:srcRect l="1125" t="7689" r="8816" b="7689"/>
              <a:stretch>
                <a:fillRect/>
              </a:stretch>
            </p:blipFill>
            <p:spPr>
              <a:xfrm>
                <a:off x="1549995" y="4621320"/>
                <a:ext cx="5862807" cy="3020045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9" name="Shape 1073">
                <a:extLst>
                  <a:ext uri="{FF2B5EF4-FFF2-40B4-BE49-F238E27FC236}">
                    <a16:creationId xmlns:a16="http://schemas.microsoft.com/office/drawing/2014/main" id="{03328758-5190-47DD-BCEA-1DC9DF82567A}"/>
                  </a:ext>
                </a:extLst>
              </p:cNvPr>
              <p:cNvSpPr/>
              <p:nvPr/>
            </p:nvSpPr>
            <p:spPr>
              <a:xfrm>
                <a:off x="2562983" y="6979512"/>
                <a:ext cx="766235" cy="3488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 sz="2500"/>
                </a:lvl1pPr>
              </a:lstStyle>
              <a:p>
                <a:pPr lvl="0">
                  <a:defRPr sz="1800"/>
                </a:pPr>
                <a:r>
                  <a:rPr sz="1600" dirty="0"/>
                  <a:t>TRIUMF</a:t>
                </a:r>
              </a:p>
            </p:txBody>
          </p:sp>
          <p:sp>
            <p:nvSpPr>
              <p:cNvPr id="10" name="Shape 1074">
                <a:extLst>
                  <a:ext uri="{FF2B5EF4-FFF2-40B4-BE49-F238E27FC236}">
                    <a16:creationId xmlns:a16="http://schemas.microsoft.com/office/drawing/2014/main" id="{F5394F0F-E5DD-44E9-A169-1D4DEA55F601}"/>
                  </a:ext>
                </a:extLst>
              </p:cNvPr>
              <p:cNvSpPr/>
              <p:nvPr/>
            </p:nvSpPr>
            <p:spPr>
              <a:xfrm>
                <a:off x="4704016" y="6089945"/>
                <a:ext cx="354264" cy="3488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 sz="2500"/>
                </a:lvl1pPr>
              </a:lstStyle>
              <a:p>
                <a:pPr lvl="0">
                  <a:defRPr sz="1800"/>
                </a:pPr>
                <a:r>
                  <a:rPr sz="1600" dirty="0"/>
                  <a:t>PSI</a:t>
                </a:r>
              </a:p>
            </p:txBody>
          </p:sp>
          <p:sp>
            <p:nvSpPr>
              <p:cNvPr id="11" name="Shape 1075">
                <a:extLst>
                  <a:ext uri="{FF2B5EF4-FFF2-40B4-BE49-F238E27FC236}">
                    <a16:creationId xmlns:a16="http://schemas.microsoft.com/office/drawing/2014/main" id="{67E98A83-692E-4E65-A147-DB285F4B1341}"/>
                  </a:ext>
                </a:extLst>
              </p:cNvPr>
              <p:cNvSpPr/>
              <p:nvPr/>
            </p:nvSpPr>
            <p:spPr>
              <a:xfrm>
                <a:off x="5907410" y="5956937"/>
                <a:ext cx="1376980" cy="3488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 sz="2500" b="1">
                    <a:solidFill>
                      <a:srgbClr val="164F86"/>
                    </a:solidFill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600" b="1" dirty="0">
                    <a:solidFill>
                      <a:srgbClr val="164F86"/>
                    </a:solidFill>
                  </a:rPr>
                  <a:t>TRIUMF (NEW)</a:t>
                </a:r>
              </a:p>
            </p:txBody>
          </p:sp>
          <p:pic>
            <p:nvPicPr>
              <p:cNvPr id="12" name="pasted-image.pdf">
                <a:extLst>
                  <a:ext uri="{FF2B5EF4-FFF2-40B4-BE49-F238E27FC236}">
                    <a16:creationId xmlns:a16="http://schemas.microsoft.com/office/drawing/2014/main" id="{4309F10A-7EA7-4FB2-A233-C4645B417813}"/>
                  </a:ext>
                </a:extLst>
              </p:cNvPr>
              <p:cNvPicPr/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5400425" y="4806841"/>
                <a:ext cx="1852594" cy="396770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sp>
          <p:nvSpPr>
            <p:cNvPr id="14" name="Shape 1076">
              <a:extLst>
                <a:ext uri="{FF2B5EF4-FFF2-40B4-BE49-F238E27FC236}">
                  <a16:creationId xmlns:a16="http://schemas.microsoft.com/office/drawing/2014/main" id="{0EA8F35D-EBD8-4852-B7CE-F323CF94D005}"/>
                </a:ext>
              </a:extLst>
            </p:cNvPr>
            <p:cNvSpPr/>
            <p:nvPr/>
          </p:nvSpPr>
          <p:spPr>
            <a:xfrm>
              <a:off x="4762381" y="4639976"/>
              <a:ext cx="1437381" cy="3488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700">
                  <a:solidFill>
                    <a:srgbClr val="C8250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600" dirty="0">
                  <a:solidFill>
                    <a:srgbClr val="C82506"/>
                  </a:solidFill>
                </a:rPr>
                <a:t>Standard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05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B509A4-562B-4B2D-B9FB-EDCB5C948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400" y="-11754"/>
            <a:ext cx="9169400" cy="687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DE74A-D9B1-4709-9230-89E0BBBA0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F241B-652F-4432-BDC1-CC373ABE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Today’s presentation will include two recently published results from the </a:t>
            </a:r>
            <a:r>
              <a:rPr lang="en-US" dirty="0" err="1"/>
              <a:t>PiENu</a:t>
            </a:r>
            <a:r>
              <a:rPr lang="en-US" dirty="0"/>
              <a:t> Experiment:</a:t>
            </a:r>
          </a:p>
          <a:p>
            <a:pPr lvl="1"/>
            <a:endParaRPr lang="en-US" dirty="0"/>
          </a:p>
          <a:p>
            <a:r>
              <a:rPr lang="en-US" dirty="0"/>
              <a:t>Limits on heavy neutrinos coupling to electrons</a:t>
            </a:r>
          </a:p>
          <a:p>
            <a:pPr lvl="1"/>
            <a:r>
              <a:rPr lang="en-US" sz="2400" dirty="0"/>
              <a:t>A. Aguilar-Arevalo </a:t>
            </a:r>
            <a:r>
              <a:rPr lang="en-US" sz="2400" i="1" dirty="0"/>
              <a:t>et al.</a:t>
            </a:r>
            <a:r>
              <a:rPr lang="en-US" sz="2400" dirty="0"/>
              <a:t>,</a:t>
            </a:r>
            <a:r>
              <a:rPr lang="en-US" sz="2400" i="1" dirty="0"/>
              <a:t> </a:t>
            </a:r>
            <a:r>
              <a:rPr lang="en-US" sz="2400" dirty="0"/>
              <a:t>Phys. Rev. D </a:t>
            </a:r>
            <a:r>
              <a:rPr lang="en-US" sz="2400" b="1" dirty="0"/>
              <a:t>97</a:t>
            </a:r>
            <a:r>
              <a:rPr lang="en-US" sz="2400" dirty="0"/>
              <a:t>, 072012 (2018)</a:t>
            </a:r>
          </a:p>
          <a:p>
            <a:r>
              <a:rPr lang="en-US" dirty="0"/>
              <a:t>Test of Lepton Universality in pion decay</a:t>
            </a:r>
          </a:p>
          <a:p>
            <a:pPr lvl="1"/>
            <a:r>
              <a:rPr lang="en-US" sz="2400" dirty="0"/>
              <a:t>A. Aguilar-Arevalo </a:t>
            </a:r>
            <a:r>
              <a:rPr lang="en-US" sz="2400" i="1" dirty="0"/>
              <a:t>et al.</a:t>
            </a:r>
            <a:r>
              <a:rPr lang="en-US" sz="2400" dirty="0"/>
              <a:t>,</a:t>
            </a:r>
            <a:r>
              <a:rPr lang="en-US" sz="2400" i="1" dirty="0"/>
              <a:t> </a:t>
            </a:r>
            <a:r>
              <a:rPr lang="en-US" sz="2400" dirty="0"/>
              <a:t>Phys. Rev. Lett. </a:t>
            </a:r>
            <a:r>
              <a:rPr lang="en-US" sz="2400" b="1" dirty="0"/>
              <a:t>115</a:t>
            </a:r>
            <a:r>
              <a:rPr lang="en-US" sz="2400" dirty="0"/>
              <a:t>, 071801 (2015)</a:t>
            </a:r>
          </a:p>
          <a:p>
            <a:pPr lvl="1"/>
            <a:endParaRPr lang="en-US" sz="2400" dirty="0"/>
          </a:p>
          <a:p>
            <a:r>
              <a:rPr lang="en-US" dirty="0"/>
              <a:t>Plus the status of the full analysis for the </a:t>
            </a:r>
            <a:r>
              <a:rPr lang="el-GR" dirty="0"/>
              <a:t>π</a:t>
            </a:r>
            <a:r>
              <a:rPr lang="en-US" dirty="0"/>
              <a:t> </a:t>
            </a:r>
            <a:r>
              <a:rPr lang="el-GR" dirty="0"/>
              <a:t>→</a:t>
            </a:r>
            <a:r>
              <a:rPr lang="en-US" dirty="0"/>
              <a:t> e</a:t>
            </a:r>
            <a:r>
              <a:rPr lang="el-GR" dirty="0"/>
              <a:t>ν</a:t>
            </a:r>
            <a:r>
              <a:rPr lang="en-US" dirty="0"/>
              <a:t> branching ratio</a:t>
            </a:r>
          </a:p>
          <a:p>
            <a:pPr marL="0" indent="0">
              <a:buNone/>
            </a:pPr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9173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D253AE-435A-406B-A2CA-BA3132FA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400" y="7701"/>
            <a:ext cx="9169400" cy="687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C6236-5587-408F-B672-2671F8E6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0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Lepton Universality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9068B-2F54-4F1D-A398-7EFF75B8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150701"/>
            <a:ext cx="8229600" cy="5929321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Complementary to tests with heavy quarks</a:t>
            </a:r>
          </a:p>
          <a:p>
            <a:pPr marL="800100" lvl="2" indent="0">
              <a:buNone/>
            </a:pPr>
            <a:r>
              <a:rPr lang="en-US" dirty="0"/>
              <a:t>The ensemble of B decay results appear to violate lepton universality [1]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9E410F-3662-41AE-A9C6-2D63E352306C}"/>
              </a:ext>
            </a:extLst>
          </p:cNvPr>
          <p:cNvGrpSpPr/>
          <p:nvPr/>
        </p:nvGrpSpPr>
        <p:grpSpPr>
          <a:xfrm>
            <a:off x="1503096" y="1684239"/>
            <a:ext cx="5863298" cy="3154596"/>
            <a:chOff x="1147102" y="1722204"/>
            <a:chExt cx="5863298" cy="31545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2B8062D-B9C6-47F3-A071-574C6EA68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102" y="1722204"/>
              <a:ext cx="5863298" cy="3154596"/>
            </a:xfrm>
            <a:prstGeom prst="rect">
              <a:avLst/>
            </a:prstGeom>
          </p:spPr>
        </p:pic>
        <p:pic>
          <p:nvPicPr>
            <p:cNvPr id="7" name="pasted-image.pdf">
              <a:extLst>
                <a:ext uri="{FF2B5EF4-FFF2-40B4-BE49-F238E27FC236}">
                  <a16:creationId xmlns:a16="http://schemas.microsoft.com/office/drawing/2014/main" id="{BE85A96B-5ABB-4E23-A4E0-FA0F00BDDF2C}"/>
                </a:ext>
              </a:extLst>
            </p:cNvPr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45908" y="2356629"/>
              <a:ext cx="1390290" cy="18827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8" name="pasted-image.pdf">
              <a:extLst>
                <a:ext uri="{FF2B5EF4-FFF2-40B4-BE49-F238E27FC236}">
                  <a16:creationId xmlns:a16="http://schemas.microsoft.com/office/drawing/2014/main" id="{12FB7ECD-A6A4-4197-A75A-34ACEEC30C1F}"/>
                </a:ext>
              </a:extLst>
            </p:cNvPr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45908" y="3003072"/>
              <a:ext cx="1159513" cy="18827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pasted-image.pdf">
              <a:extLst>
                <a:ext uri="{FF2B5EF4-FFF2-40B4-BE49-F238E27FC236}">
                  <a16:creationId xmlns:a16="http://schemas.microsoft.com/office/drawing/2014/main" id="{5D72D923-B542-459E-AD1A-EFE5BB574B64}"/>
                </a:ext>
              </a:extLst>
            </p:cNvPr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45908" y="3359865"/>
              <a:ext cx="1219908" cy="16791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" name="pasted-image.pdf">
              <a:extLst>
                <a:ext uri="{FF2B5EF4-FFF2-40B4-BE49-F238E27FC236}">
                  <a16:creationId xmlns:a16="http://schemas.microsoft.com/office/drawing/2014/main" id="{0A789ED8-C036-4BE5-BBB2-9752DD2D5F01}"/>
                </a:ext>
              </a:extLst>
            </p:cNvPr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45908" y="2693787"/>
              <a:ext cx="1311489" cy="18827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2" name="pasted-image.pdf">
              <a:extLst>
                <a:ext uri="{FF2B5EF4-FFF2-40B4-BE49-F238E27FC236}">
                  <a16:creationId xmlns:a16="http://schemas.microsoft.com/office/drawing/2014/main" id="{AF83B13B-D267-4EAC-AD48-1BB829883A74}"/>
                </a:ext>
              </a:extLst>
            </p:cNvPr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845908" y="3648761"/>
              <a:ext cx="1553522" cy="188272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AE1F967-1F1B-4641-A078-6F82F5E177A3}"/>
              </a:ext>
            </a:extLst>
          </p:cNvPr>
          <p:cNvSpPr txBox="1"/>
          <p:nvPr/>
        </p:nvSpPr>
        <p:spPr>
          <a:xfrm>
            <a:off x="1132572" y="6027989"/>
            <a:ext cx="724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See recent summary in CERN Courier, </a:t>
            </a:r>
            <a:r>
              <a:rPr lang="en-US" b="1" dirty="0"/>
              <a:t>58</a:t>
            </a:r>
            <a:r>
              <a:rPr lang="en-US" dirty="0"/>
              <a:t>, 23 (2018)</a:t>
            </a:r>
          </a:p>
          <a:p>
            <a:r>
              <a:rPr lang="en-US" dirty="0"/>
              <a:t>     In this conference: G. </a:t>
            </a:r>
            <a:r>
              <a:rPr lang="en-US" dirty="0" err="1"/>
              <a:t>Onderwater</a:t>
            </a:r>
            <a:r>
              <a:rPr lang="en-US" dirty="0"/>
              <a:t>, A. Datta, O. </a:t>
            </a:r>
            <a:r>
              <a:rPr lang="en-US" dirty="0" err="1"/>
              <a:t>Witzel</a:t>
            </a:r>
            <a:r>
              <a:rPr lang="en-US" dirty="0"/>
              <a:t>,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8698B8-5084-4E3C-8C81-342737550BD9}"/>
                  </a:ext>
                </a:extLst>
              </p:cNvPr>
              <p:cNvSpPr txBox="1"/>
              <p:nvPr/>
            </p:nvSpPr>
            <p:spPr>
              <a:xfrm>
                <a:off x="4238384" y="1075745"/>
                <a:ext cx="3163677" cy="646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=0.9996 ±0.0012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8698B8-5084-4E3C-8C81-342737550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384" y="1075745"/>
                <a:ext cx="3163677" cy="6464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asted-image.pdf">
            <a:extLst>
              <a:ext uri="{FF2B5EF4-FFF2-40B4-BE49-F238E27FC236}">
                <a16:creationId xmlns:a16="http://schemas.microsoft.com/office/drawing/2014/main" id="{470FDD8B-056F-4DFF-B976-68D8B142BFEF}"/>
              </a:ext>
            </a:extLst>
          </p:cNvPr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624606" y="1020533"/>
            <a:ext cx="2314103" cy="65191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474AEE-15ED-4E70-A2B4-AAAFBCF21050}"/>
              </a:ext>
            </a:extLst>
          </p:cNvPr>
          <p:cNvCxnSpPr>
            <a:cxnSpLocks/>
          </p:cNvCxnSpPr>
          <p:nvPr/>
        </p:nvCxnSpPr>
        <p:spPr>
          <a:xfrm flipH="1">
            <a:off x="4442399" y="1803896"/>
            <a:ext cx="8106" cy="22406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D2F2F06-E464-47E1-9204-ACB216B639BC}"/>
              </a:ext>
            </a:extLst>
          </p:cNvPr>
          <p:cNvSpPr/>
          <p:nvPr/>
        </p:nvSpPr>
        <p:spPr>
          <a:xfrm>
            <a:off x="1900624" y="2288858"/>
            <a:ext cx="1945138" cy="258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F3E305-4F17-4E5B-9BFB-F6389E8AB521}"/>
              </a:ext>
            </a:extLst>
          </p:cNvPr>
          <p:cNvSpPr txBox="1"/>
          <p:nvPr/>
        </p:nvSpPr>
        <p:spPr>
          <a:xfrm>
            <a:off x="4519199" y="2181967"/>
            <a:ext cx="254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most precise test</a:t>
            </a:r>
          </a:p>
        </p:txBody>
      </p:sp>
    </p:spTree>
    <p:extLst>
      <p:ext uri="{BB962C8B-B14F-4D97-AF65-F5344CB8AC3E}">
        <p14:creationId xmlns:p14="http://schemas.microsoft.com/office/powerpoint/2010/main" val="32027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D253AE-435A-406B-A2CA-BA3132FA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400" y="7701"/>
            <a:ext cx="9169400" cy="6877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AA2856-2398-4F4C-82F0-0D6009C0E3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8889" r="7669"/>
          <a:stretch/>
        </p:blipFill>
        <p:spPr>
          <a:xfrm>
            <a:off x="4268822" y="3657601"/>
            <a:ext cx="4892964" cy="3227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BC6236-5587-408F-B672-2671F8E6C4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3809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Status of full analysis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μ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BC6236-5587-408F-B672-2671F8E6C4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3809"/>
                <a:ext cx="8229600" cy="1143000"/>
              </a:xfrm>
              <a:blipFill>
                <a:blip r:embed="rId6"/>
                <a:stretch>
                  <a:fillRect b="-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9068B-2F54-4F1D-A398-7EFF75B8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89193"/>
            <a:ext cx="6019800" cy="39638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All data have been processed</a:t>
            </a:r>
          </a:p>
          <a:p>
            <a:pPr marL="400050" lvl="1" indent="0">
              <a:buNone/>
            </a:pPr>
            <a:r>
              <a:rPr lang="en-US" dirty="0"/>
              <a:t>~8 times more data than for 2015 result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7030A0"/>
                </a:solidFill>
              </a:rPr>
              <a:t>10</a:t>
            </a:r>
            <a:r>
              <a:rPr lang="en-US" baseline="30000" dirty="0">
                <a:solidFill>
                  <a:srgbClr val="7030A0"/>
                </a:solidFill>
              </a:rPr>
              <a:t>7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l-GR" dirty="0">
                <a:solidFill>
                  <a:srgbClr val="7030A0"/>
                </a:solidFill>
              </a:rPr>
              <a:t>π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l-GR" dirty="0">
                <a:solidFill>
                  <a:srgbClr val="7030A0"/>
                </a:solidFill>
              </a:rPr>
              <a:t>→</a:t>
            </a:r>
            <a:r>
              <a:rPr lang="en-US" dirty="0">
                <a:solidFill>
                  <a:srgbClr val="7030A0"/>
                </a:solidFill>
              </a:rPr>
              <a:t> e</a:t>
            </a:r>
            <a:r>
              <a:rPr lang="el-GR" dirty="0">
                <a:solidFill>
                  <a:srgbClr val="7030A0"/>
                </a:solidFill>
              </a:rPr>
              <a:t>ν</a:t>
            </a:r>
            <a:r>
              <a:rPr lang="en-US" dirty="0">
                <a:solidFill>
                  <a:srgbClr val="7030A0"/>
                </a:solidFill>
              </a:rPr>
              <a:t> events</a:t>
            </a:r>
          </a:p>
          <a:p>
            <a:pPr marL="0" indent="0">
              <a:buNone/>
            </a:pPr>
            <a:r>
              <a:rPr lang="en-US" dirty="0"/>
              <a:t>Value of branching ratio is blinded</a:t>
            </a:r>
          </a:p>
          <a:p>
            <a:pPr marL="0" indent="0">
              <a:buNone/>
            </a:pPr>
            <a:r>
              <a:rPr lang="en-US" dirty="0"/>
              <a:t>Final review of cuts underway</a:t>
            </a:r>
          </a:p>
          <a:p>
            <a:pPr marL="0" indent="0">
              <a:buNone/>
            </a:pPr>
            <a:r>
              <a:rPr lang="en-US" dirty="0"/>
              <a:t>Statistical uncertainty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7030A0"/>
                </a:solidFill>
              </a:rPr>
              <a:t>&lt;0.1% in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7030A0"/>
                </a:solidFill>
              </a:rPr>
              <a:t>dependent on cut for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7030A0"/>
                </a:solidFill>
              </a:rPr>
              <a:t>solid angle acceptance</a:t>
            </a:r>
          </a:p>
          <a:p>
            <a:pPr marL="800100" lvl="2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52C89-1355-4DB8-B813-14A1FAFFB56E}"/>
              </a:ext>
            </a:extLst>
          </p:cNvPr>
          <p:cNvSpPr txBox="1"/>
          <p:nvPr/>
        </p:nvSpPr>
        <p:spPr>
          <a:xfrm>
            <a:off x="4886503" y="3993944"/>
            <a:ext cx="141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2012 data</a:t>
            </a:r>
          </a:p>
          <a:p>
            <a:r>
              <a:rPr lang="en-US" dirty="0"/>
              <a:t>40% of total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2D9B0-F359-4A03-8E57-723B76CD7CC6}"/>
              </a:ext>
            </a:extLst>
          </p:cNvPr>
          <p:cNvSpPr txBox="1"/>
          <p:nvPr/>
        </p:nvSpPr>
        <p:spPr>
          <a:xfrm>
            <a:off x="4886503" y="4641084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2.5 × 10</a:t>
            </a:r>
            <a:r>
              <a:rPr lang="en-US" baseline="30000" dirty="0"/>
              <a:t>6</a:t>
            </a:r>
            <a:r>
              <a:rPr lang="en-US" dirty="0"/>
              <a:t> </a:t>
            </a:r>
          </a:p>
          <a:p>
            <a:r>
              <a:rPr lang="el-GR" dirty="0"/>
              <a:t>π</a:t>
            </a:r>
            <a:r>
              <a:rPr lang="en-US" dirty="0"/>
              <a:t> </a:t>
            </a:r>
            <a:r>
              <a:rPr lang="el-GR" dirty="0"/>
              <a:t>→</a:t>
            </a:r>
            <a:r>
              <a:rPr lang="en-US" dirty="0"/>
              <a:t> e</a:t>
            </a:r>
            <a:r>
              <a:rPr lang="el-GR" dirty="0"/>
              <a:t>ν</a:t>
            </a:r>
            <a:r>
              <a:rPr lang="en-US" dirty="0"/>
              <a:t> events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EA2FAF-F0E1-4780-A5CC-22AC0A2D16E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597"/>
          <a:stretch/>
        </p:blipFill>
        <p:spPr>
          <a:xfrm>
            <a:off x="1988471" y="3522426"/>
            <a:ext cx="630432" cy="59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00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D253AE-435A-406B-A2CA-BA3132FA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400" y="7701"/>
            <a:ext cx="9169400" cy="6877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BC6236-5587-408F-B672-2671F8E6C4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44500" y="22698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Status of full analysis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μ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BC6236-5587-408F-B672-2671F8E6C4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4500" y="22698"/>
                <a:ext cx="8229600" cy="1143000"/>
              </a:xfrm>
              <a:blipFill>
                <a:blip r:embed="rId5"/>
                <a:stretch>
                  <a:fillRect b="-6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9068B-2F54-4F1D-A398-7EFF75B8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0" y="888291"/>
            <a:ext cx="8839200" cy="4525963"/>
          </a:xfrm>
        </p:spPr>
        <p:txBody>
          <a:bodyPr/>
          <a:lstStyle/>
          <a:p>
            <a:pPr marL="457200" indent="-457200"/>
            <a:r>
              <a:rPr lang="en-US" dirty="0"/>
              <a:t>Systematic uncertainties under evaluation</a:t>
            </a:r>
          </a:p>
          <a:p>
            <a:pPr lvl="1" indent="-342900"/>
            <a:r>
              <a:rPr lang="en-US" dirty="0"/>
              <a:t>approx. equal to statistical uncertainty</a:t>
            </a:r>
          </a:p>
          <a:p>
            <a:pPr lvl="1" indent="-342900"/>
            <a:r>
              <a:rPr lang="en-US" dirty="0"/>
              <a:t>two examples of improved study of backgrounds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FEFA2D-B50C-49C9-8676-558ACD7E9420}"/>
              </a:ext>
            </a:extLst>
          </p:cNvPr>
          <p:cNvCxnSpPr>
            <a:cxnSpLocks/>
            <a:stCxn id="7" idx="1"/>
            <a:endCxn id="7" idx="1"/>
          </p:cNvCxnSpPr>
          <p:nvPr/>
        </p:nvCxnSpPr>
        <p:spPr>
          <a:xfrm>
            <a:off x="5396195" y="338323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C79FC5-2D6D-4537-9EAD-F34058F09B8F}"/>
              </a:ext>
            </a:extLst>
          </p:cNvPr>
          <p:cNvGrpSpPr/>
          <p:nvPr/>
        </p:nvGrpSpPr>
        <p:grpSpPr>
          <a:xfrm>
            <a:off x="5396195" y="2837447"/>
            <a:ext cx="3169818" cy="1041086"/>
            <a:chOff x="-2971799" y="2387914"/>
            <a:chExt cx="3169818" cy="10410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08150B9-679E-48E9-950F-65A54803050C}"/>
                </a:ext>
              </a:extLst>
            </p:cNvPr>
            <p:cNvGrpSpPr/>
            <p:nvPr/>
          </p:nvGrpSpPr>
          <p:grpSpPr>
            <a:xfrm>
              <a:off x="-2971799" y="2438399"/>
              <a:ext cx="3169818" cy="990601"/>
              <a:chOff x="-2706316" y="1524000"/>
              <a:chExt cx="1907432" cy="838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A3A0351-2B82-46FD-B832-989BA500388D}"/>
                  </a:ext>
                </a:extLst>
              </p:cNvPr>
              <p:cNvSpPr/>
              <p:nvPr/>
            </p:nvSpPr>
            <p:spPr>
              <a:xfrm>
                <a:off x="-2706316" y="1524000"/>
                <a:ext cx="1907432" cy="838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8D2B267-C96F-498C-9F79-E35B30E15E9C}"/>
                  </a:ext>
                </a:extLst>
              </p:cNvPr>
              <p:cNvSpPr/>
              <p:nvPr/>
            </p:nvSpPr>
            <p:spPr>
              <a:xfrm>
                <a:off x="-1905000" y="1752600"/>
                <a:ext cx="1524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F950C9D-D6F7-42F8-911A-07A8480524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86000" y="1963366"/>
                <a:ext cx="4572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ED7BF1-0EC7-4683-A4D1-33E3F7D99CA0}"/>
                  </a:ext>
                </a:extLst>
              </p:cNvPr>
              <p:cNvSpPr txBox="1"/>
              <p:nvPr/>
            </p:nvSpPr>
            <p:spPr>
              <a:xfrm>
                <a:off x="-2299672" y="1680246"/>
                <a:ext cx="306651" cy="177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π</a:t>
                </a:r>
                <a:endParaRPr lang="en-US" dirty="0"/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676E99F5-401C-4AB0-93BA-05A00BA53F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828800" y="1826718"/>
                <a:ext cx="706897" cy="13664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498D618-19A7-4546-B808-97BDF9EC8C51}"/>
                  </a:ext>
                </a:extLst>
              </p:cNvPr>
              <p:cNvSpPr txBox="1"/>
              <p:nvPr/>
            </p:nvSpPr>
            <p:spPr>
              <a:xfrm>
                <a:off x="-1290358" y="1827172"/>
                <a:ext cx="398327" cy="17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p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333E561-4118-4A36-928A-54326F595DD0}"/>
                </a:ext>
              </a:extLst>
            </p:cNvPr>
            <p:cNvSpPr txBox="1"/>
            <p:nvPr/>
          </p:nvSpPr>
          <p:spPr>
            <a:xfrm>
              <a:off x="-1688050" y="2387914"/>
              <a:ext cx="1003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2060"/>
                  </a:solidFill>
                </a:rPr>
                <a:t>tgt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6E472E-21AB-44A6-B92A-4EF1ACA817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99132" y="2582680"/>
              <a:ext cx="21107" cy="76429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4C5B21-816E-416B-9F5D-A739C105C3A1}"/>
                </a:ext>
              </a:extLst>
            </p:cNvPr>
            <p:cNvCxnSpPr>
              <a:cxnSpLocks/>
            </p:cNvCxnSpPr>
            <p:nvPr/>
          </p:nvCxnSpPr>
          <p:spPr>
            <a:xfrm>
              <a:off x="-1233054" y="2748918"/>
              <a:ext cx="0" cy="39004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40D7EF3-5AE1-4A79-91E6-2788C24332D5}"/>
              </a:ext>
            </a:extLst>
          </p:cNvPr>
          <p:cNvGrpSpPr/>
          <p:nvPr/>
        </p:nvGrpSpPr>
        <p:grpSpPr>
          <a:xfrm>
            <a:off x="4568156" y="3993461"/>
            <a:ext cx="4575844" cy="2952180"/>
            <a:chOff x="-25400" y="4001641"/>
            <a:chExt cx="4575844" cy="29521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FEF366-CFB9-4BB7-BF49-C90349B4E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57778" r="6862"/>
            <a:stretch/>
          </p:blipFill>
          <p:spPr>
            <a:xfrm>
              <a:off x="-25400" y="4001641"/>
              <a:ext cx="4575844" cy="28956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72E0421-29DD-41A0-9116-0BC4269BAE7E}"/>
                </a:ext>
              </a:extLst>
            </p:cNvPr>
            <p:cNvSpPr txBox="1"/>
            <p:nvPr/>
          </p:nvSpPr>
          <p:spPr>
            <a:xfrm>
              <a:off x="1036050" y="6584489"/>
              <a:ext cx="32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 in downstream counters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149CB06-F5BF-49F3-AB68-BACE55A5ACDE}"/>
                </a:ext>
              </a:extLst>
            </p:cNvPr>
            <p:cNvCxnSpPr/>
            <p:nvPr/>
          </p:nvCxnSpPr>
          <p:spPr>
            <a:xfrm flipV="1">
              <a:off x="2281977" y="5197802"/>
              <a:ext cx="0" cy="990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53490F9-ACDF-4BF0-A11A-D17AD0F79CF2}"/>
                </a:ext>
              </a:extLst>
            </p:cNvPr>
            <p:cNvCxnSpPr/>
            <p:nvPr/>
          </p:nvCxnSpPr>
          <p:spPr>
            <a:xfrm flipV="1">
              <a:off x="1203741" y="4528225"/>
              <a:ext cx="0" cy="990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CB2A43B-28DD-4BC2-844F-C4DA8E659A6F}"/>
                </a:ext>
              </a:extLst>
            </p:cNvPr>
            <p:cNvSpPr txBox="1"/>
            <p:nvPr/>
          </p:nvSpPr>
          <p:spPr>
            <a:xfrm>
              <a:off x="831822" y="5576163"/>
              <a:ext cx="1600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positron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3CA476F-8ED1-4A3D-817D-2193FFE61D8E}"/>
                </a:ext>
              </a:extLst>
            </p:cNvPr>
            <p:cNvSpPr txBox="1"/>
            <p:nvPr/>
          </p:nvSpPr>
          <p:spPr>
            <a:xfrm>
              <a:off x="1909980" y="6110178"/>
              <a:ext cx="1600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proton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A6E68B-5EFA-4F42-A351-E4073F27DDBC}"/>
              </a:ext>
            </a:extLst>
          </p:cNvPr>
          <p:cNvGrpSpPr/>
          <p:nvPr/>
        </p:nvGrpSpPr>
        <p:grpSpPr>
          <a:xfrm>
            <a:off x="635146" y="2835914"/>
            <a:ext cx="3053851" cy="1051583"/>
            <a:chOff x="-2945257" y="2302687"/>
            <a:chExt cx="3053851" cy="1051583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23F96E0-70D1-4AAB-B4F2-4C78CFA95FEB}"/>
                </a:ext>
              </a:extLst>
            </p:cNvPr>
            <p:cNvSpPr/>
            <p:nvPr/>
          </p:nvSpPr>
          <p:spPr>
            <a:xfrm>
              <a:off x="-2945257" y="2363669"/>
              <a:ext cx="3053851" cy="9906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5022CE5-7A14-4464-82EC-FEBE24A2A310}"/>
                </a:ext>
              </a:extLst>
            </p:cNvPr>
            <p:cNvSpPr/>
            <p:nvPr/>
          </p:nvSpPr>
          <p:spPr>
            <a:xfrm>
              <a:off x="-1412236" y="2633833"/>
              <a:ext cx="291561" cy="540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E20D2E17-C218-4A45-82F5-8C77B25CA037}"/>
                </a:ext>
              </a:extLst>
            </p:cNvPr>
            <p:cNvCxnSpPr>
              <a:cxnSpLocks/>
            </p:cNvCxnSpPr>
            <p:nvPr/>
          </p:nvCxnSpPr>
          <p:spPr>
            <a:xfrm>
              <a:off x="-2920166" y="2882921"/>
              <a:ext cx="87468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679E934-EAAE-498D-A649-946DF65AF6AA}"/>
                </a:ext>
              </a:extLst>
            </p:cNvPr>
            <p:cNvSpPr txBox="1"/>
            <p:nvPr/>
          </p:nvSpPr>
          <p:spPr>
            <a:xfrm>
              <a:off x="-2776155" y="2644487"/>
              <a:ext cx="586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π</a:t>
              </a:r>
              <a:endParaRPr lang="en-US" dirty="0"/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20FA829-7AE8-4D90-A104-A8EF59FF22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035082" y="2817774"/>
              <a:ext cx="1306572" cy="7109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61FB9FC-F339-4A8E-858B-3CE4290E75B2}"/>
                </a:ext>
              </a:extLst>
            </p:cNvPr>
            <p:cNvSpPr txBox="1"/>
            <p:nvPr/>
          </p:nvSpPr>
          <p:spPr>
            <a:xfrm>
              <a:off x="-811650" y="2790767"/>
              <a:ext cx="762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</a:t>
              </a:r>
              <a:r>
                <a:rPr lang="en-US" baseline="300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49751A7-C4B9-40DF-B973-F6A69F970B64}"/>
                </a:ext>
              </a:extLst>
            </p:cNvPr>
            <p:cNvSpPr txBox="1"/>
            <p:nvPr/>
          </p:nvSpPr>
          <p:spPr>
            <a:xfrm>
              <a:off x="-1503787" y="2302687"/>
              <a:ext cx="1155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2060"/>
                  </a:solidFill>
                </a:rPr>
                <a:t>tgt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6F62C58-A4F9-4DC1-95C7-83796C21BE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32778" y="2568102"/>
              <a:ext cx="19152" cy="71270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20B3B74-2233-4EC5-A69F-63239D1C0AB9}"/>
                </a:ext>
              </a:extLst>
            </p:cNvPr>
            <p:cNvCxnSpPr>
              <a:cxnSpLocks/>
            </p:cNvCxnSpPr>
            <p:nvPr/>
          </p:nvCxnSpPr>
          <p:spPr>
            <a:xfrm>
              <a:off x="-1728569" y="2687899"/>
              <a:ext cx="0" cy="39004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0A619CD-EB81-40C7-B730-9C204D388955}"/>
              </a:ext>
            </a:extLst>
          </p:cNvPr>
          <p:cNvGrpSpPr/>
          <p:nvPr/>
        </p:nvGrpSpPr>
        <p:grpSpPr>
          <a:xfrm>
            <a:off x="-32350" y="3990534"/>
            <a:ext cx="4583721" cy="2895600"/>
            <a:chOff x="4560276" y="3990392"/>
            <a:chExt cx="4583721" cy="2895600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B4AAB45-F8B6-44D1-A2B9-B4BD976D5C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7778" r="6862"/>
            <a:stretch/>
          </p:blipFill>
          <p:spPr>
            <a:xfrm>
              <a:off x="4560276" y="3990392"/>
              <a:ext cx="4583721" cy="289560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5565560-E23C-4C92-A0D6-509092FB6C85}"/>
                </a:ext>
              </a:extLst>
            </p:cNvPr>
            <p:cNvSpPr txBox="1"/>
            <p:nvPr/>
          </p:nvSpPr>
          <p:spPr>
            <a:xfrm>
              <a:off x="5155356" y="4689820"/>
              <a:ext cx="1600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good events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CE80A66-1D2F-4747-BC6A-2700F1BA6FD5}"/>
                </a:ext>
              </a:extLst>
            </p:cNvPr>
            <p:cNvSpPr txBox="1"/>
            <p:nvPr/>
          </p:nvSpPr>
          <p:spPr>
            <a:xfrm>
              <a:off x="6241920" y="551051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false triggers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E1F05AA1-CCAC-4EB7-AA8D-7C8C402B4D3E}"/>
              </a:ext>
            </a:extLst>
          </p:cNvPr>
          <p:cNvSpPr txBox="1"/>
          <p:nvPr/>
        </p:nvSpPr>
        <p:spPr>
          <a:xfrm>
            <a:off x="1653129" y="6584582"/>
            <a:ext cx="210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in </a:t>
            </a:r>
            <a:r>
              <a:rPr lang="en-US" dirty="0" err="1"/>
              <a:t>tgt</a:t>
            </a:r>
            <a:r>
              <a:rPr lang="en-US" dirty="0"/>
              <a:t> (ns)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1F0F9-3C83-4E6B-8D0A-CCC849679804}"/>
              </a:ext>
            </a:extLst>
          </p:cNvPr>
          <p:cNvSpPr txBox="1"/>
          <p:nvPr/>
        </p:nvSpPr>
        <p:spPr>
          <a:xfrm>
            <a:off x="5938346" y="259119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pion interacts in target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18A7C-9AC0-4ADE-A40B-2793F0704E5D}"/>
              </a:ext>
            </a:extLst>
          </p:cNvPr>
          <p:cNvSpPr txBox="1"/>
          <p:nvPr/>
        </p:nvSpPr>
        <p:spPr>
          <a:xfrm>
            <a:off x="635147" y="2561604"/>
            <a:ext cx="30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pion stops upstream of target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B4693-FD6A-4979-9682-84A22CA797C1}"/>
              </a:ext>
            </a:extLst>
          </p:cNvPr>
          <p:cNvSpPr txBox="1"/>
          <p:nvPr/>
        </p:nvSpPr>
        <p:spPr>
          <a:xfrm>
            <a:off x="979192" y="4302683"/>
            <a:ext cx="231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“positron” in </a:t>
            </a:r>
            <a:r>
              <a:rPr lang="en-US" dirty="0" err="1"/>
              <a:t>tgt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D9F1AC-2E99-42D6-9A99-14D42F9CE5DB}"/>
              </a:ext>
            </a:extLst>
          </p:cNvPr>
          <p:cNvCxnSpPr/>
          <p:nvPr/>
        </p:nvCxnSpPr>
        <p:spPr>
          <a:xfrm>
            <a:off x="6503536" y="4876800"/>
            <a:ext cx="0" cy="169950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324BD9-6280-4558-8F83-7FF10396A508}"/>
              </a:ext>
            </a:extLst>
          </p:cNvPr>
          <p:cNvSpPr txBox="1"/>
          <p:nvPr/>
        </p:nvSpPr>
        <p:spPr>
          <a:xfrm>
            <a:off x="6326766" y="4525253"/>
            <a:ext cx="98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cut ?</a:t>
            </a:r>
          </a:p>
        </p:txBody>
      </p:sp>
    </p:spTree>
    <p:extLst>
      <p:ext uri="{BB962C8B-B14F-4D97-AF65-F5344CB8AC3E}">
        <p14:creationId xmlns:p14="http://schemas.microsoft.com/office/powerpoint/2010/main" val="133234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7BCD5B-7CE8-48A2-B934-5F320E675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400" y="-11754"/>
            <a:ext cx="9169400" cy="687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E2A4CC-C0AE-41FA-9FB7-763FC4E09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426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on behalf of the</a:t>
            </a:r>
            <a:br>
              <a:rPr lang="en-US" dirty="0"/>
            </a:br>
            <a:r>
              <a:rPr lang="en-US" dirty="0" err="1"/>
              <a:t>PiENu</a:t>
            </a:r>
            <a:r>
              <a:rPr lang="en-US" dirty="0"/>
              <a:t> Collaboration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93571-F529-4323-99B0-C9CBC31FCD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11111" r="11177" b="56667"/>
          <a:stretch/>
        </p:blipFill>
        <p:spPr>
          <a:xfrm>
            <a:off x="-12700" y="2043915"/>
            <a:ext cx="9144000" cy="48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53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8D80EE-9187-47B8-8AD3-9CFE53DD2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69400" cy="687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231795-B6E2-4328-BF4C-47CDCFA1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453097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8D80EE-9187-47B8-8AD3-9CFE53DD2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69400" cy="687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231795-B6E2-4328-BF4C-47CDCFA1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dependent acceptance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69597-6B1B-44C3-B49C-E1D74E5EA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17638"/>
            <a:ext cx="8229600" cy="4525963"/>
          </a:xfrm>
        </p:spPr>
        <p:txBody>
          <a:bodyPr/>
          <a:lstStyle/>
          <a:p>
            <a:r>
              <a:rPr lang="en-US" dirty="0"/>
              <a:t>Correction for heavy neutrino limits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EB43A-5795-4187-AF75-983AC89B42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444" r="12615"/>
          <a:stretch/>
        </p:blipFill>
        <p:spPr>
          <a:xfrm>
            <a:off x="1069578" y="2169105"/>
            <a:ext cx="7004843" cy="47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4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FB182B-703D-42FA-AC3E-D00F013DF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400" y="-11754"/>
            <a:ext cx="9169400" cy="6877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2A0A71-0957-4377-B2CD-DEFDB1DB81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89"/>
          <a:stretch/>
        </p:blipFill>
        <p:spPr>
          <a:xfrm>
            <a:off x="-25399" y="3429000"/>
            <a:ext cx="9169400" cy="3516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6969A0-6338-441A-9D98-68339AB1A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402" y="23018"/>
            <a:ext cx="9169402" cy="928064"/>
          </a:xfrm>
        </p:spPr>
        <p:txBody>
          <a:bodyPr>
            <a:normAutofit/>
          </a:bodyPr>
          <a:lstStyle/>
          <a:p>
            <a:r>
              <a:rPr lang="en-US" sz="3800" dirty="0"/>
              <a:t>The </a:t>
            </a:r>
            <a:r>
              <a:rPr lang="en-US" sz="3800" dirty="0" err="1"/>
              <a:t>PiENu</a:t>
            </a:r>
            <a:r>
              <a:rPr lang="en-US" sz="3800" dirty="0"/>
              <a:t> Experiment and Heavy Neutrinos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2F50D-D25C-46D6-802E-492E0249B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98" y="838200"/>
            <a:ext cx="871220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err="1"/>
              <a:t>PiENu</a:t>
            </a:r>
            <a:r>
              <a:rPr lang="en-US" sz="3000" dirty="0"/>
              <a:t> stops pions to make a precise measurement of the rate for the rare decay </a:t>
            </a:r>
            <a:r>
              <a:rPr lang="el-GR" sz="3000" dirty="0"/>
              <a:t>π</a:t>
            </a:r>
            <a:r>
              <a:rPr lang="en-US" sz="3000" dirty="0"/>
              <a:t> </a:t>
            </a:r>
            <a:r>
              <a:rPr lang="el-GR" sz="3000" dirty="0"/>
              <a:t>→</a:t>
            </a:r>
            <a:r>
              <a:rPr lang="en-US" sz="3000" dirty="0"/>
              <a:t> e</a:t>
            </a:r>
            <a:r>
              <a:rPr lang="el-GR" sz="3000" dirty="0"/>
              <a:t>ν</a:t>
            </a:r>
            <a:r>
              <a:rPr lang="en-US" sz="3000" dirty="0"/>
              <a:t>.</a:t>
            </a:r>
          </a:p>
          <a:p>
            <a:pPr marL="0" indent="0">
              <a:buNone/>
            </a:pPr>
            <a:r>
              <a:rPr lang="en-US" sz="3000" dirty="0"/>
              <a:t>It is also sensitive to </a:t>
            </a:r>
            <a:r>
              <a:rPr lang="el-GR" sz="3000" dirty="0"/>
              <a:t>π</a:t>
            </a:r>
            <a:r>
              <a:rPr lang="en-US" sz="3000" dirty="0"/>
              <a:t> </a:t>
            </a:r>
            <a:r>
              <a:rPr lang="el-GR" sz="3000" dirty="0"/>
              <a:t>→</a:t>
            </a:r>
            <a:r>
              <a:rPr lang="en-US" sz="3000" dirty="0"/>
              <a:t> e</a:t>
            </a:r>
            <a:r>
              <a:rPr lang="el-GR" sz="3000" dirty="0"/>
              <a:t>ν</a:t>
            </a:r>
            <a:r>
              <a:rPr lang="en-US" sz="3000" baseline="-25000" dirty="0"/>
              <a:t>h</a:t>
            </a:r>
            <a:r>
              <a:rPr lang="en-US" sz="3000" dirty="0"/>
              <a:t> for 60 &lt; M</a:t>
            </a:r>
            <a:r>
              <a:rPr lang="el-GR" sz="3000" baseline="-25000" dirty="0"/>
              <a:t>ν</a:t>
            </a:r>
            <a:r>
              <a:rPr lang="en-US" sz="3000" dirty="0"/>
              <a:t> &lt; 135 MeV/c</a:t>
            </a:r>
            <a:r>
              <a:rPr lang="en-US" sz="3000" baseline="30000" dirty="0"/>
              <a:t>2 </a:t>
            </a:r>
            <a:r>
              <a:rPr lang="en-US" sz="3000" dirty="0"/>
              <a:t>and sets impressive limits on the coupling of a </a:t>
            </a:r>
            <a:r>
              <a:rPr lang="el-GR" sz="3000" dirty="0"/>
              <a:t>ν</a:t>
            </a:r>
            <a:r>
              <a:rPr lang="en-US" sz="3000" baseline="-25000" dirty="0"/>
              <a:t>h</a:t>
            </a:r>
            <a:r>
              <a:rPr lang="en-US" sz="3000" dirty="0"/>
              <a:t> to the electron (|U</a:t>
            </a:r>
            <a:r>
              <a:rPr lang="en-US" sz="3000" baseline="-25000" dirty="0"/>
              <a:t>ei</a:t>
            </a:r>
            <a:r>
              <a:rPr lang="en-US" sz="3000" dirty="0"/>
              <a:t>|</a:t>
            </a:r>
            <a:r>
              <a:rPr lang="en-US" sz="3000" baseline="30000" dirty="0"/>
              <a:t>2</a:t>
            </a:r>
            <a:r>
              <a:rPr lang="en-US" sz="3000" dirty="0"/>
              <a:t>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C69ACB-F26B-4B00-93C4-D64EC825DBB4}"/>
              </a:ext>
            </a:extLst>
          </p:cNvPr>
          <p:cNvSpPr/>
          <p:nvPr/>
        </p:nvSpPr>
        <p:spPr>
          <a:xfrm>
            <a:off x="4953000" y="5142689"/>
            <a:ext cx="762000" cy="7642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605241-FD91-46AB-99F9-E30F9612A6E8}"/>
              </a:ext>
            </a:extLst>
          </p:cNvPr>
          <p:cNvSpPr txBox="1"/>
          <p:nvPr/>
        </p:nvSpPr>
        <p:spPr>
          <a:xfrm>
            <a:off x="5651770" y="348343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de </a:t>
            </a:r>
            <a:r>
              <a:rPr lang="en-US" dirty="0" err="1"/>
              <a:t>Gouvêa</a:t>
            </a:r>
            <a:r>
              <a:rPr lang="en-US" dirty="0"/>
              <a:t> and A. </a:t>
            </a:r>
            <a:r>
              <a:rPr lang="en-US" dirty="0" err="1"/>
              <a:t>Kobach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37E625-C0A8-46F3-86C0-2BD48540D67E}"/>
              </a:ext>
            </a:extLst>
          </p:cNvPr>
          <p:cNvSpPr txBox="1"/>
          <p:nvPr/>
        </p:nvSpPr>
        <p:spPr>
          <a:xfrm>
            <a:off x="3581400" y="5930064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D. I. Britton et al., Phys. </a:t>
            </a:r>
            <a:r>
              <a:rPr lang="fr-FR" dirty="0" err="1">
                <a:solidFill>
                  <a:srgbClr val="FF0000"/>
                </a:solidFill>
              </a:rPr>
              <a:t>Rev</a:t>
            </a:r>
            <a:r>
              <a:rPr lang="fr-FR" dirty="0">
                <a:solidFill>
                  <a:srgbClr val="FF0000"/>
                </a:solidFill>
              </a:rPr>
              <a:t>. D 46, R885 (1992).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1183A3-0E65-4D49-87F9-C39FAE6A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400" y="-11754"/>
            <a:ext cx="9169400" cy="687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A1E002-DC4E-42FD-86B0-383FF2232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401" y="43487"/>
            <a:ext cx="915396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Importance of Heavy Neutrino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9182-C7E1-49B0-9AB3-23F20B2AE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6" y="1241728"/>
            <a:ext cx="9032434" cy="5160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Many extensions of the Standard Model include additional massive neutrinos.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νMSM</a:t>
            </a:r>
            <a:r>
              <a:rPr lang="en-US" dirty="0"/>
              <a:t> includes three sterile neutrinos, two of which may have masses in the range probed by meson decays.[1]</a:t>
            </a:r>
          </a:p>
          <a:p>
            <a:pPr marL="0" indent="0">
              <a:buNone/>
            </a:pPr>
            <a:r>
              <a:rPr lang="en-US" dirty="0"/>
              <a:t>Other models (such as dark matter or thermalization) also have neutrino masses in the MeV/c</a:t>
            </a:r>
            <a:r>
              <a:rPr lang="en-US" baseline="30000" dirty="0"/>
              <a:t>2 </a:t>
            </a:r>
            <a:r>
              <a:rPr lang="en-US" dirty="0"/>
              <a:t>range.[2]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0FDE2-1E47-4BFD-BE59-6375A535F9A8}"/>
              </a:ext>
            </a:extLst>
          </p:cNvPr>
          <p:cNvSpPr txBox="1"/>
          <p:nvPr/>
        </p:nvSpPr>
        <p:spPr>
          <a:xfrm>
            <a:off x="76200" y="5339108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A. </a:t>
            </a:r>
            <a:r>
              <a:rPr lang="en-US" dirty="0" err="1"/>
              <a:t>Boyarsky</a:t>
            </a:r>
            <a:r>
              <a:rPr lang="en-US" dirty="0"/>
              <a:t>, O. </a:t>
            </a:r>
            <a:r>
              <a:rPr lang="en-US" dirty="0" err="1"/>
              <a:t>Ruchayskiy</a:t>
            </a:r>
            <a:r>
              <a:rPr lang="en-US" dirty="0"/>
              <a:t> and M. </a:t>
            </a:r>
            <a:r>
              <a:rPr lang="en-US" dirty="0" err="1"/>
              <a:t>Shaposhnikov</a:t>
            </a:r>
            <a:r>
              <a:rPr lang="en-US" dirty="0"/>
              <a:t>, </a:t>
            </a:r>
            <a:r>
              <a:rPr lang="en-US" dirty="0" err="1"/>
              <a:t>Ann.Rev</a:t>
            </a:r>
            <a:r>
              <a:rPr lang="en-US" dirty="0"/>
              <a:t>. </a:t>
            </a:r>
            <a:r>
              <a:rPr lang="en-US" dirty="0" err="1"/>
              <a:t>Nucl</a:t>
            </a:r>
            <a:r>
              <a:rPr lang="en-US" dirty="0"/>
              <a:t>. Part. Sci. 59, 191 (2009).</a:t>
            </a:r>
          </a:p>
          <a:p>
            <a:r>
              <a:rPr lang="en-US" dirty="0"/>
              <a:t>[2] B. </a:t>
            </a:r>
            <a:r>
              <a:rPr lang="en-US" dirty="0" err="1"/>
              <a:t>Bertoni</a:t>
            </a:r>
            <a:r>
              <a:rPr lang="en-US" dirty="0"/>
              <a:t>, S. </a:t>
            </a:r>
            <a:r>
              <a:rPr lang="en-US" dirty="0" err="1"/>
              <a:t>Ipek</a:t>
            </a:r>
            <a:r>
              <a:rPr lang="en-US" dirty="0"/>
              <a:t>, D. McKeen, and A. Nelson, JHEP, 04, 170 (2015).</a:t>
            </a:r>
          </a:p>
          <a:p>
            <a:r>
              <a:rPr lang="en-US" dirty="0"/>
              <a:t>      B. </a:t>
            </a:r>
            <a:r>
              <a:rPr lang="en-US" dirty="0" err="1"/>
              <a:t>Batell</a:t>
            </a:r>
            <a:r>
              <a:rPr lang="en-US" dirty="0"/>
              <a:t>, T. Han, D. McKeen, and B. </a:t>
            </a:r>
            <a:r>
              <a:rPr lang="en-US" dirty="0" err="1"/>
              <a:t>Haghi</a:t>
            </a:r>
            <a:r>
              <a:rPr lang="en-US" dirty="0"/>
              <a:t>, arXiv:1709.07001, (2015).</a:t>
            </a:r>
          </a:p>
          <a:p>
            <a:r>
              <a:rPr lang="en-US" dirty="0"/>
              <a:t>      T. </a:t>
            </a:r>
            <a:r>
              <a:rPr lang="en-US" dirty="0" err="1"/>
              <a:t>Appelquist</a:t>
            </a:r>
            <a:r>
              <a:rPr lang="en-US" dirty="0"/>
              <a:t>, M. </a:t>
            </a:r>
            <a:r>
              <a:rPr lang="en-US" dirty="0" err="1"/>
              <a:t>Piai</a:t>
            </a:r>
            <a:r>
              <a:rPr lang="en-US" dirty="0"/>
              <a:t>, and R. </a:t>
            </a:r>
            <a:r>
              <a:rPr lang="en-US" dirty="0" err="1"/>
              <a:t>Shrock</a:t>
            </a:r>
            <a:r>
              <a:rPr lang="en-US" dirty="0"/>
              <a:t>, Phys. Rev. D 69, 015002 (2004).</a:t>
            </a:r>
          </a:p>
        </p:txBody>
      </p:sp>
    </p:spTree>
    <p:extLst>
      <p:ext uri="{BB962C8B-B14F-4D97-AF65-F5344CB8AC3E}">
        <p14:creationId xmlns:p14="http://schemas.microsoft.com/office/powerpoint/2010/main" val="34400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297A5C-778A-4863-9F19-DE4D14561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400" y="-11754"/>
            <a:ext cx="9169400" cy="687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CA505A-E6D7-4EDD-8DC8-3208FD103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PiENu</a:t>
            </a:r>
            <a:r>
              <a:rPr lang="en-US" dirty="0"/>
              <a:t> Experiment</a:t>
            </a:r>
            <a:br>
              <a:rPr lang="en-US" dirty="0"/>
            </a:br>
            <a:r>
              <a:rPr lang="en-US" dirty="0"/>
              <a:t>at TRIUMF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FB8FB2B-9DAE-416C-A4FE-C8473B8BC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802" y="1821297"/>
            <a:ext cx="5636198" cy="4315770"/>
          </a:xfr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A812955-4E9A-4EE1-B3A3-31C5C2C8FF86}"/>
              </a:ext>
            </a:extLst>
          </p:cNvPr>
          <p:cNvGrpSpPr/>
          <p:nvPr/>
        </p:nvGrpSpPr>
        <p:grpSpPr>
          <a:xfrm>
            <a:off x="159130" y="1015262"/>
            <a:ext cx="3224601" cy="1302921"/>
            <a:chOff x="159130" y="1015262"/>
            <a:chExt cx="3224601" cy="1302921"/>
          </a:xfrm>
        </p:grpSpPr>
        <p:sp>
          <p:nvSpPr>
            <p:cNvPr id="6" name="Shape 618">
              <a:extLst>
                <a:ext uri="{FF2B5EF4-FFF2-40B4-BE49-F238E27FC236}">
                  <a16:creationId xmlns:a16="http://schemas.microsoft.com/office/drawing/2014/main" id="{9526D665-55E4-4A41-A504-F6ADA2F4C34D}"/>
                </a:ext>
              </a:extLst>
            </p:cNvPr>
            <p:cNvSpPr/>
            <p:nvPr/>
          </p:nvSpPr>
          <p:spPr>
            <a:xfrm>
              <a:off x="159130" y="1015262"/>
              <a:ext cx="3224601" cy="13029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lvl="0" algn="l">
                <a:defRPr sz="1800"/>
              </a:pPr>
              <a:r>
                <a:rPr sz="2400" b="1" dirty="0">
                  <a:solidFill>
                    <a:srgbClr val="002060"/>
                  </a:solidFill>
                </a:rPr>
                <a:t>Beam:</a:t>
              </a:r>
            </a:p>
            <a:p>
              <a:pPr lvl="0" algn="l">
                <a:defRPr sz="1800"/>
              </a:pPr>
              <a:r>
                <a:rPr sz="2400" dirty="0"/>
                <a:t>60kHz pions @ 75 MeV/c</a:t>
              </a:r>
            </a:p>
            <a:p>
              <a:pPr lvl="0" algn="l">
                <a:defRPr sz="1800"/>
              </a:pPr>
              <a:endParaRPr sz="3000" dirty="0"/>
            </a:p>
          </p:txBody>
        </p:sp>
        <p:pic>
          <p:nvPicPr>
            <p:cNvPr id="7" name="pasted-image.pdf">
              <a:extLst>
                <a:ext uri="{FF2B5EF4-FFF2-40B4-BE49-F238E27FC236}">
                  <a16:creationId xmlns:a16="http://schemas.microsoft.com/office/drawing/2014/main" id="{F44E89B4-5C1D-4574-B3DA-7A77F9C35E6F}"/>
                </a:ext>
              </a:extLst>
            </p:cNvPr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1515" y="1863013"/>
              <a:ext cx="2606424" cy="30475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9" name="Shape 620">
            <a:extLst>
              <a:ext uri="{FF2B5EF4-FFF2-40B4-BE49-F238E27FC236}">
                <a16:creationId xmlns:a16="http://schemas.microsoft.com/office/drawing/2014/main" id="{5942EC62-0DCE-4555-AEDE-263EA1EDBCA4}"/>
              </a:ext>
            </a:extLst>
          </p:cNvPr>
          <p:cNvSpPr/>
          <p:nvPr/>
        </p:nvSpPr>
        <p:spPr>
          <a:xfrm>
            <a:off x="170126" y="2167772"/>
            <a:ext cx="3202608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400" b="1" dirty="0">
                <a:solidFill>
                  <a:srgbClr val="002060"/>
                </a:solidFill>
              </a:rPr>
              <a:t>Detector:</a:t>
            </a:r>
            <a:r>
              <a:rPr lang="en-US" sz="2400" b="1" dirty="0">
                <a:solidFill>
                  <a:srgbClr val="002060"/>
                </a:solidFill>
              </a:rPr>
              <a:t> [1]</a:t>
            </a:r>
            <a:endParaRPr sz="2400" b="1" dirty="0">
              <a:solidFill>
                <a:srgbClr val="002060"/>
              </a:solidFill>
            </a:endParaRPr>
          </a:p>
          <a:p>
            <a:pPr lvl="0" algn="l">
              <a:defRPr sz="1800"/>
            </a:pPr>
            <a:r>
              <a:rPr sz="2400" dirty="0"/>
              <a:t>Acceptance: 20%</a:t>
            </a:r>
          </a:p>
          <a:p>
            <a:pPr lvl="0" algn="l">
              <a:defRPr sz="1800"/>
            </a:pPr>
            <a:r>
              <a:rPr sz="2400" dirty="0"/>
              <a:t>Plastic Scintillators</a:t>
            </a:r>
          </a:p>
          <a:p>
            <a:pPr lvl="0" algn="l">
              <a:defRPr sz="1800"/>
            </a:pPr>
            <a:r>
              <a:rPr sz="2400" dirty="0" err="1"/>
              <a:t>NaI</a:t>
            </a:r>
            <a:r>
              <a:rPr sz="2400" dirty="0"/>
              <a:t>(Tl) + </a:t>
            </a:r>
            <a:r>
              <a:rPr sz="2400" dirty="0" err="1"/>
              <a:t>CsI</a:t>
            </a:r>
            <a:r>
              <a:rPr sz="2400" dirty="0"/>
              <a:t> Calorimeter </a:t>
            </a:r>
          </a:p>
          <a:p>
            <a:pPr lvl="0" algn="l">
              <a:defRPr sz="1800"/>
            </a:pPr>
            <a:r>
              <a:rPr sz="2400" dirty="0"/>
              <a:t>Wire Chambers</a:t>
            </a:r>
          </a:p>
          <a:p>
            <a:pPr lvl="0" algn="l">
              <a:defRPr sz="1800"/>
            </a:pPr>
            <a:r>
              <a:rPr sz="2400" dirty="0"/>
              <a:t>Silicon Strips</a:t>
            </a:r>
          </a:p>
        </p:txBody>
      </p:sp>
      <p:sp>
        <p:nvSpPr>
          <p:cNvPr id="10" name="Shape 623">
            <a:extLst>
              <a:ext uri="{FF2B5EF4-FFF2-40B4-BE49-F238E27FC236}">
                <a16:creationId xmlns:a16="http://schemas.microsoft.com/office/drawing/2014/main" id="{AD6831CE-E796-4D8B-AD92-544343AEAAA4}"/>
              </a:ext>
            </a:extLst>
          </p:cNvPr>
          <p:cNvSpPr/>
          <p:nvPr/>
        </p:nvSpPr>
        <p:spPr>
          <a:xfrm>
            <a:off x="181475" y="4410477"/>
            <a:ext cx="296555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400" b="1" dirty="0">
                <a:solidFill>
                  <a:srgbClr val="002060"/>
                </a:solidFill>
              </a:rPr>
              <a:t>Energy resolution: </a:t>
            </a:r>
          </a:p>
          <a:p>
            <a:pPr lvl="0" algn="l">
              <a:defRPr sz="1800"/>
            </a:pPr>
            <a:r>
              <a:rPr sz="2400" dirty="0"/>
              <a:t>2.2% FWHM @ 70MeV</a:t>
            </a:r>
          </a:p>
        </p:txBody>
      </p:sp>
      <p:sp>
        <p:nvSpPr>
          <p:cNvPr id="11" name="Shape 625">
            <a:extLst>
              <a:ext uri="{FF2B5EF4-FFF2-40B4-BE49-F238E27FC236}">
                <a16:creationId xmlns:a16="http://schemas.microsoft.com/office/drawing/2014/main" id="{B7D0DC86-0719-4546-B8AE-5A2FE23DDD79}"/>
              </a:ext>
            </a:extLst>
          </p:cNvPr>
          <p:cNvSpPr/>
          <p:nvPr/>
        </p:nvSpPr>
        <p:spPr>
          <a:xfrm>
            <a:off x="159130" y="5149588"/>
            <a:ext cx="338252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164F8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2060"/>
                </a:solidFill>
              </a:rPr>
              <a:t>Temperature Stabilization</a:t>
            </a:r>
          </a:p>
        </p:txBody>
      </p:sp>
      <p:sp>
        <p:nvSpPr>
          <p:cNvPr id="12" name="Shape 624">
            <a:extLst>
              <a:ext uri="{FF2B5EF4-FFF2-40B4-BE49-F238E27FC236}">
                <a16:creationId xmlns:a16="http://schemas.microsoft.com/office/drawing/2014/main" id="{E70A9941-74F1-4AE0-A1BB-0314BB7EC78F}"/>
              </a:ext>
            </a:extLst>
          </p:cNvPr>
          <p:cNvSpPr/>
          <p:nvPr/>
        </p:nvSpPr>
        <p:spPr>
          <a:xfrm>
            <a:off x="192888" y="5545445"/>
            <a:ext cx="164698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400" b="1" dirty="0">
                <a:solidFill>
                  <a:srgbClr val="002060"/>
                </a:solidFill>
              </a:rPr>
              <a:t>Data taking:</a:t>
            </a:r>
          </a:p>
          <a:p>
            <a:pPr lvl="0" algn="l">
              <a:defRPr sz="1800"/>
            </a:pPr>
            <a:r>
              <a:rPr sz="2400" dirty="0"/>
              <a:t>2009-2012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472255-1F1B-4ABC-A190-0DB136723860}"/>
              </a:ext>
            </a:extLst>
          </p:cNvPr>
          <p:cNvSpPr txBox="1"/>
          <p:nvPr/>
        </p:nvSpPr>
        <p:spPr>
          <a:xfrm>
            <a:off x="762000" y="640178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A. Aguilar-Arevalo et al., </a:t>
            </a:r>
            <a:r>
              <a:rPr lang="en-US" dirty="0" err="1"/>
              <a:t>Nucl</a:t>
            </a:r>
            <a:r>
              <a:rPr lang="en-US" dirty="0"/>
              <a:t>. </a:t>
            </a:r>
            <a:r>
              <a:rPr lang="en-US" dirty="0" err="1"/>
              <a:t>Instrum</a:t>
            </a:r>
            <a:r>
              <a:rPr lang="en-US" dirty="0"/>
              <a:t>. Methods </a:t>
            </a:r>
            <a:r>
              <a:rPr lang="en-US" dirty="0" err="1"/>
              <a:t>Phys.Res</a:t>
            </a:r>
            <a:r>
              <a:rPr lang="en-US" dirty="0"/>
              <a:t>., Sect. A 791, 38 (2015).</a:t>
            </a:r>
          </a:p>
        </p:txBody>
      </p:sp>
    </p:spTree>
    <p:extLst>
      <p:ext uri="{BB962C8B-B14F-4D97-AF65-F5344CB8AC3E}">
        <p14:creationId xmlns:p14="http://schemas.microsoft.com/office/powerpoint/2010/main" val="367409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D253AE-435A-406B-A2CA-BA3132FA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400" y="-11754"/>
            <a:ext cx="9169400" cy="6877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6A141C-5C7F-415D-B35D-7B17BF45E8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676"/>
          <a:stretch/>
        </p:blipFill>
        <p:spPr>
          <a:xfrm>
            <a:off x="4178182" y="2514600"/>
            <a:ext cx="4972937" cy="31879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C6236-5587-408F-B672-2671F8E6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and observed spectra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6A4E62-F55B-4B1B-9228-8C0B6C2803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79" t="57778" r="12615" b="4124"/>
          <a:stretch/>
        </p:blipFill>
        <p:spPr>
          <a:xfrm>
            <a:off x="4435813" y="3961826"/>
            <a:ext cx="4737370" cy="13926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D21581-B421-47B7-92A8-38C128C3A3D2}"/>
              </a:ext>
            </a:extLst>
          </p:cNvPr>
          <p:cNvSpPr txBox="1"/>
          <p:nvPr/>
        </p:nvSpPr>
        <p:spPr>
          <a:xfrm>
            <a:off x="304799" y="1325620"/>
            <a:ext cx="360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two-body decay:</a:t>
            </a:r>
          </a:p>
          <a:p>
            <a:r>
              <a:rPr lang="en-US" sz="2400" dirty="0"/>
              <a:t>monoenergetic positron </a:t>
            </a:r>
          </a:p>
          <a:p>
            <a:r>
              <a:rPr lang="el-GR" sz="2400" dirty="0"/>
              <a:t>π</a:t>
            </a:r>
            <a:r>
              <a:rPr lang="en-US" sz="2400" dirty="0"/>
              <a:t> </a:t>
            </a:r>
            <a:r>
              <a:rPr lang="el-GR" sz="2400" dirty="0"/>
              <a:t>→</a:t>
            </a:r>
            <a:r>
              <a:rPr lang="en-US" sz="2400" dirty="0"/>
              <a:t> e</a:t>
            </a:r>
            <a:r>
              <a:rPr lang="el-GR" sz="2400" dirty="0"/>
              <a:t>ν</a:t>
            </a:r>
            <a:r>
              <a:rPr lang="en-US" sz="2400" dirty="0"/>
              <a:t>     </a:t>
            </a:r>
            <a:r>
              <a:rPr lang="en-US" sz="2400" dirty="0" err="1"/>
              <a:t>E</a:t>
            </a:r>
            <a:r>
              <a:rPr lang="en-US" sz="2400" baseline="-25000" dirty="0" err="1"/>
              <a:t>e</a:t>
            </a:r>
            <a:r>
              <a:rPr lang="en-US" sz="2400" dirty="0"/>
              <a:t> = 69.8 MeV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B2F15-C925-44AE-9D29-40EADCE99F67}"/>
              </a:ext>
            </a:extLst>
          </p:cNvPr>
          <p:cNvSpPr txBox="1"/>
          <p:nvPr/>
        </p:nvSpPr>
        <p:spPr>
          <a:xfrm>
            <a:off x="304799" y="3429000"/>
            <a:ext cx="2850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Simulation of spectrum including detector response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9E3E1A-8630-441A-8503-209BA58FE418}"/>
              </a:ext>
            </a:extLst>
          </p:cNvPr>
          <p:cNvSpPr txBox="1"/>
          <p:nvPr/>
        </p:nvSpPr>
        <p:spPr>
          <a:xfrm rot="10800000" flipH="1" flipV="1">
            <a:off x="304799" y="4911525"/>
            <a:ext cx="3221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Add positrons from </a:t>
            </a:r>
            <a:r>
              <a:rPr lang="el-GR" sz="2400" b="1" dirty="0">
                <a:solidFill>
                  <a:srgbClr val="7030A0"/>
                </a:solidFill>
              </a:rPr>
              <a:t>π→μ→</a:t>
            </a:r>
            <a:r>
              <a:rPr lang="en-US" sz="2400" b="1" dirty="0">
                <a:solidFill>
                  <a:srgbClr val="7030A0"/>
                </a:solidFill>
              </a:rPr>
              <a:t> e decay chain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8B281F-A634-4E80-8C85-21EF1F8D31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61111" r="23267"/>
          <a:stretch/>
        </p:blipFill>
        <p:spPr>
          <a:xfrm>
            <a:off x="3912398" y="2441643"/>
            <a:ext cx="5309423" cy="32793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31CA2D-EF42-4DA0-9940-C94C0127CB20}"/>
              </a:ext>
            </a:extLst>
          </p:cNvPr>
          <p:cNvSpPr txBox="1"/>
          <p:nvPr/>
        </p:nvSpPr>
        <p:spPr>
          <a:xfrm>
            <a:off x="4178182" y="5671361"/>
            <a:ext cx="49811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	              Positron Energy  (MeV)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6178D0-748E-4BA4-BAE1-60A9960B983E}"/>
              </a:ext>
            </a:extLst>
          </p:cNvPr>
          <p:cNvCxnSpPr>
            <a:cxnSpLocks/>
          </p:cNvCxnSpPr>
          <p:nvPr/>
        </p:nvCxnSpPr>
        <p:spPr>
          <a:xfrm>
            <a:off x="6697493" y="4653024"/>
            <a:ext cx="0" cy="6858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8AFC71B-A871-4953-8750-7B116C0A3DBC}"/>
              </a:ext>
            </a:extLst>
          </p:cNvPr>
          <p:cNvSpPr txBox="1"/>
          <p:nvPr/>
        </p:nvSpPr>
        <p:spPr>
          <a:xfrm>
            <a:off x="289454" y="2558787"/>
            <a:ext cx="2971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m</a:t>
            </a:r>
            <a:r>
              <a:rPr lang="en-US" sz="2400" baseline="-25000" dirty="0" err="1"/>
              <a:t>h</a:t>
            </a:r>
            <a:r>
              <a:rPr lang="en-US" sz="2400" dirty="0"/>
              <a:t> = 90 MeV/c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</a:p>
          <a:p>
            <a:r>
              <a:rPr lang="el-GR" sz="2400" dirty="0"/>
              <a:t>π</a:t>
            </a:r>
            <a:r>
              <a:rPr lang="en-US" sz="2400" dirty="0"/>
              <a:t> </a:t>
            </a:r>
            <a:r>
              <a:rPr lang="el-GR" sz="2400" dirty="0"/>
              <a:t>→</a:t>
            </a:r>
            <a:r>
              <a:rPr lang="en-US" sz="2400" dirty="0"/>
              <a:t> e</a:t>
            </a:r>
            <a:r>
              <a:rPr lang="el-GR" sz="2400" dirty="0"/>
              <a:t>ν</a:t>
            </a:r>
            <a:r>
              <a:rPr lang="en-US" sz="2400" baseline="-25000" dirty="0"/>
              <a:t>h    </a:t>
            </a:r>
            <a:r>
              <a:rPr lang="en-US" sz="2400" dirty="0"/>
              <a:t> </a:t>
            </a:r>
            <a:r>
              <a:rPr lang="en-US" sz="2400" dirty="0" err="1"/>
              <a:t>E</a:t>
            </a:r>
            <a:r>
              <a:rPr lang="en-US" sz="2400" baseline="-25000" dirty="0" err="1"/>
              <a:t>e</a:t>
            </a:r>
            <a:r>
              <a:rPr lang="en-US" sz="2400" dirty="0"/>
              <a:t> ≈ 40 MeV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1F896F-F676-472D-ABCE-6C77370BEA7E}"/>
              </a:ext>
            </a:extLst>
          </p:cNvPr>
          <p:cNvCxnSpPr>
            <a:cxnSpLocks/>
          </p:cNvCxnSpPr>
          <p:nvPr/>
        </p:nvCxnSpPr>
        <p:spPr>
          <a:xfrm>
            <a:off x="8346332" y="3628417"/>
            <a:ext cx="11348" cy="171689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79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D253AE-435A-406B-A2CA-BA3132FA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357" y="-4100"/>
            <a:ext cx="9169400" cy="687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C6236-5587-408F-B672-2671F8E6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60" y="3576"/>
            <a:ext cx="8229600" cy="1143000"/>
          </a:xfrm>
        </p:spPr>
        <p:txBody>
          <a:bodyPr/>
          <a:lstStyle/>
          <a:p>
            <a:r>
              <a:rPr lang="en-US" dirty="0"/>
              <a:t>Suppressed spectrum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6A4E62-F55B-4B1B-9228-8C0B6C2803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778" r="12615"/>
          <a:stretch/>
        </p:blipFill>
        <p:spPr>
          <a:xfrm>
            <a:off x="3772170" y="3420426"/>
            <a:ext cx="5371830" cy="25826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D21581-B421-47B7-92A8-38C128C3A3D2}"/>
              </a:ext>
            </a:extLst>
          </p:cNvPr>
          <p:cNvSpPr txBox="1"/>
          <p:nvPr/>
        </p:nvSpPr>
        <p:spPr>
          <a:xfrm>
            <a:off x="150203" y="1643745"/>
            <a:ext cx="8640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Suppress </a:t>
            </a:r>
            <a:r>
              <a:rPr lang="el-GR" sz="2400" dirty="0"/>
              <a:t>π→μ→</a:t>
            </a:r>
            <a:r>
              <a:rPr lang="en-US" sz="2400" dirty="0"/>
              <a:t>e</a:t>
            </a:r>
          </a:p>
          <a:p>
            <a:r>
              <a:rPr lang="en-US" sz="2400" dirty="0"/>
              <a:t>events with cuts</a:t>
            </a:r>
          </a:p>
          <a:p>
            <a:endParaRPr lang="en-US" sz="2400" dirty="0"/>
          </a:p>
          <a:p>
            <a:r>
              <a:rPr lang="en-US" sz="2400" dirty="0"/>
              <a:t>including                       timing (ns),         target energy,       and Z vertex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B2F15-C925-44AE-9D29-40EADCE99F67}"/>
              </a:ext>
            </a:extLst>
          </p:cNvPr>
          <p:cNvSpPr txBox="1"/>
          <p:nvPr/>
        </p:nvSpPr>
        <p:spPr>
          <a:xfrm>
            <a:off x="304799" y="3593729"/>
            <a:ext cx="2850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Simulation of spectrum including effects of detector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8562A0-2D22-4E15-B97B-DFB84D53B8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9632" t="76667" r="14052"/>
          <a:stretch/>
        </p:blipFill>
        <p:spPr>
          <a:xfrm>
            <a:off x="4328160" y="3391505"/>
            <a:ext cx="4769850" cy="26282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E2C854-D06F-4ED8-90F9-73615EBFD0E4}"/>
              </a:ext>
            </a:extLst>
          </p:cNvPr>
          <p:cNvSpPr txBox="1"/>
          <p:nvPr/>
        </p:nvSpPr>
        <p:spPr>
          <a:xfrm>
            <a:off x="304799" y="48768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</a:rPr>
              <a:t>π→μ→</a:t>
            </a:r>
            <a:r>
              <a:rPr lang="en-US" sz="2400" b="1" dirty="0">
                <a:solidFill>
                  <a:srgbClr val="7030A0"/>
                </a:solidFill>
              </a:rPr>
              <a:t> e decay chain Suppressed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FB3E8A-1BE8-45BE-BEA3-69F523F4D1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5116" r="8301"/>
          <a:stretch/>
        </p:blipFill>
        <p:spPr>
          <a:xfrm>
            <a:off x="4495800" y="1035196"/>
            <a:ext cx="4602210" cy="1706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465CE6-B6BB-4429-BEDD-EC4D1D5933C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t="54444" r="50000" b="25830"/>
          <a:stretch/>
        </p:blipFill>
        <p:spPr>
          <a:xfrm>
            <a:off x="2593932" y="1032066"/>
            <a:ext cx="1876328" cy="170656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41BFC2-9107-4677-8E07-EFCF2A9389FC}"/>
              </a:ext>
            </a:extLst>
          </p:cNvPr>
          <p:cNvCxnSpPr>
            <a:cxnSpLocks/>
          </p:cNvCxnSpPr>
          <p:nvPr/>
        </p:nvCxnSpPr>
        <p:spPr>
          <a:xfrm>
            <a:off x="2973049" y="1254177"/>
            <a:ext cx="4998" cy="124252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AFEE85-1DAD-47BC-A9E0-9E0EA15B2ED4}"/>
              </a:ext>
            </a:extLst>
          </p:cNvPr>
          <p:cNvCxnSpPr>
            <a:cxnSpLocks/>
          </p:cNvCxnSpPr>
          <p:nvPr/>
        </p:nvCxnSpPr>
        <p:spPr>
          <a:xfrm>
            <a:off x="5105400" y="2209800"/>
            <a:ext cx="612494" cy="965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40C2783-B34F-4026-B8DF-283B5A73186C}"/>
              </a:ext>
            </a:extLst>
          </p:cNvPr>
          <p:cNvSpPr txBox="1"/>
          <p:nvPr/>
        </p:nvSpPr>
        <p:spPr>
          <a:xfrm>
            <a:off x="5068747" y="2185872"/>
            <a:ext cx="1076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4 MeV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3EDAD-FE26-4A4E-9E1C-05499904A5B3}"/>
              </a:ext>
            </a:extLst>
          </p:cNvPr>
          <p:cNvSpPr txBox="1"/>
          <p:nvPr/>
        </p:nvSpPr>
        <p:spPr>
          <a:xfrm>
            <a:off x="3210005" y="1465645"/>
            <a:ext cx="1096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π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l-GR" dirty="0">
                <a:solidFill>
                  <a:srgbClr val="0070C0"/>
                </a:solidFill>
              </a:rPr>
              <a:t>→</a:t>
            </a:r>
            <a:r>
              <a:rPr lang="en-US" dirty="0">
                <a:solidFill>
                  <a:srgbClr val="0070C0"/>
                </a:solidFill>
              </a:rPr>
              <a:t> e</a:t>
            </a:r>
            <a:r>
              <a:rPr lang="el-GR" dirty="0">
                <a:solidFill>
                  <a:srgbClr val="0070C0"/>
                </a:solidFill>
              </a:rPr>
              <a:t>ν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π→μ→</a:t>
            </a:r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0278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D253AE-435A-406B-A2CA-BA3132FA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400" y="-11754"/>
            <a:ext cx="9169400" cy="687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C6236-5587-408F-B672-2671F8E6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-36339"/>
            <a:ext cx="8229600" cy="1143000"/>
          </a:xfrm>
        </p:spPr>
        <p:txBody>
          <a:bodyPr/>
          <a:lstStyle/>
          <a:p>
            <a:r>
              <a:rPr lang="en-US" dirty="0"/>
              <a:t>Search for heavy neutrinos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9068B-2F54-4F1D-A398-7EFF75B8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Start with suppressed spectrum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28F46-A686-4341-9516-D3E66B7B01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6667" r="14052"/>
          <a:stretch/>
        </p:blipFill>
        <p:spPr>
          <a:xfrm>
            <a:off x="-25400" y="3683792"/>
            <a:ext cx="9169400" cy="321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4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D253AE-435A-406B-A2CA-BA3132FA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400" y="-11754"/>
            <a:ext cx="9169400" cy="687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C6236-5587-408F-B672-2671F8E6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Search for heavy neutrinos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9068B-2F54-4F1D-A398-7EFF75B8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01523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Start with suppressed spectrum</a:t>
            </a:r>
          </a:p>
          <a:p>
            <a:pPr marL="0" indent="0">
              <a:buNone/>
            </a:pPr>
            <a:r>
              <a:rPr lang="en-US" dirty="0"/>
              <a:t>Fit known components prior to neutrino search</a:t>
            </a:r>
          </a:p>
          <a:p>
            <a:pPr marL="0" indent="0">
              <a:buNone/>
            </a:pPr>
            <a:r>
              <a:rPr lang="en-US" dirty="0">
                <a:solidFill>
                  <a:srgbClr val="007033"/>
                </a:solidFill>
              </a:rPr>
              <a:t>Extrapolation of </a:t>
            </a:r>
            <a:r>
              <a:rPr lang="el-GR" dirty="0">
                <a:solidFill>
                  <a:srgbClr val="007033"/>
                </a:solidFill>
              </a:rPr>
              <a:t>π</a:t>
            </a:r>
            <a:r>
              <a:rPr lang="en-US" dirty="0">
                <a:solidFill>
                  <a:srgbClr val="007033"/>
                </a:solidFill>
              </a:rPr>
              <a:t> </a:t>
            </a:r>
            <a:r>
              <a:rPr lang="el-GR" dirty="0">
                <a:solidFill>
                  <a:srgbClr val="007033"/>
                </a:solidFill>
              </a:rPr>
              <a:t>→</a:t>
            </a:r>
            <a:r>
              <a:rPr lang="en-US" dirty="0">
                <a:solidFill>
                  <a:srgbClr val="007033"/>
                </a:solidFill>
              </a:rPr>
              <a:t> e</a:t>
            </a:r>
            <a:r>
              <a:rPr lang="el-GR" dirty="0">
                <a:solidFill>
                  <a:srgbClr val="007033"/>
                </a:solidFill>
              </a:rPr>
              <a:t>ν</a:t>
            </a:r>
            <a:r>
              <a:rPr lang="en-US" dirty="0">
                <a:solidFill>
                  <a:srgbClr val="007033"/>
                </a:solidFill>
              </a:rPr>
              <a:t> tail from simulation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ED965B-FA12-492F-9E76-C86F061A85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1" t="76667" r="14052"/>
          <a:stretch/>
        </p:blipFill>
        <p:spPr>
          <a:xfrm>
            <a:off x="-29183" y="3579779"/>
            <a:ext cx="9210240" cy="327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83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248288</TotalTime>
  <Words>1272</Words>
  <Application>Microsoft Office PowerPoint</Application>
  <PresentationFormat>On-screen Show (4:3)</PresentationFormat>
  <Paragraphs>193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 Math</vt:lpstr>
      <vt:lpstr>Office Theme</vt:lpstr>
      <vt:lpstr>Improved Search for Heavy Neutrinos and a Test of Lepton Universality in the Decay  π → eν</vt:lpstr>
      <vt:lpstr>Introduction</vt:lpstr>
      <vt:lpstr>The PiENu Experiment and Heavy Neutrinos</vt:lpstr>
      <vt:lpstr>Importance of Heavy Neutrino Searches</vt:lpstr>
      <vt:lpstr>The PiENu Experiment at TRIUMF</vt:lpstr>
      <vt:lpstr>Ideal and observed spectra</vt:lpstr>
      <vt:lpstr>Suppressed spectrum</vt:lpstr>
      <vt:lpstr>Search for heavy neutrinos</vt:lpstr>
      <vt:lpstr>Search for heavy neutrinos</vt:lpstr>
      <vt:lpstr>Search for heavy neutrinos</vt:lpstr>
      <vt:lpstr>Search for heavy neutrinos</vt:lpstr>
      <vt:lpstr>Search for heavy neutrinos</vt:lpstr>
      <vt:lpstr>Search for heavy neutrinos</vt:lpstr>
      <vt:lpstr>Search for heavy neutrinos</vt:lpstr>
      <vt:lpstr>Search for heavy neutrinos: Result</vt:lpstr>
      <vt:lpstr>Precise prediction for the π → eν decay rate</vt:lpstr>
      <vt:lpstr>Analysis: π → eν decay</vt:lpstr>
      <vt:lpstr>Low Energy Tail (LET)</vt:lpstr>
      <vt:lpstr>Initial Result: π → eν decay</vt:lpstr>
      <vt:lpstr>Lepton Universality Summary</vt:lpstr>
      <vt:lpstr>Status of full analysis for R_(e/μ)^exp</vt:lpstr>
      <vt:lpstr>Status of full analysis for R_(e/μ)^exp</vt:lpstr>
      <vt:lpstr>Thank You on behalf of the PiENu Collaboration</vt:lpstr>
      <vt:lpstr>Extra slides</vt:lpstr>
      <vt:lpstr>Energy dependent acceptance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PiENu_at_CIPANP18</dc:title>
  <dc:creator>Dick</dc:creator>
  <cp:lastModifiedBy>Richard Mischke</cp:lastModifiedBy>
  <cp:revision>3182</cp:revision>
  <cp:lastPrinted>2018-04-03T21:20:34Z</cp:lastPrinted>
  <dcterms:created xsi:type="dcterms:W3CDTF">2016-01-11T00:37:37Z</dcterms:created>
  <dcterms:modified xsi:type="dcterms:W3CDTF">2018-06-01T15:10:37Z</dcterms:modified>
</cp:coreProperties>
</file>