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54" r:id="rId2"/>
    <p:sldId id="641" r:id="rId3"/>
    <p:sldId id="663" r:id="rId4"/>
    <p:sldId id="681" r:id="rId5"/>
    <p:sldId id="583" r:id="rId6"/>
    <p:sldId id="605" r:id="rId7"/>
    <p:sldId id="662" r:id="rId8"/>
    <p:sldId id="667" r:id="rId9"/>
    <p:sldId id="668" r:id="rId10"/>
    <p:sldId id="678" r:id="rId11"/>
    <p:sldId id="684" r:id="rId12"/>
    <p:sldId id="675" r:id="rId13"/>
    <p:sldId id="357" r:id="rId14"/>
    <p:sldId id="541" r:id="rId15"/>
    <p:sldId id="543" r:id="rId16"/>
    <p:sldId id="589" r:id="rId17"/>
    <p:sldId id="677" r:id="rId18"/>
    <p:sldId id="670" r:id="rId19"/>
    <p:sldId id="569" r:id="rId20"/>
    <p:sldId id="602" r:id="rId21"/>
    <p:sldId id="645" r:id="rId22"/>
    <p:sldId id="393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dano" initials="g" lastIdx="20" clrIdx="0"/>
  <p:cmAuthor id="2" name="William Lynch" initials="W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A0AB6"/>
    <a:srgbClr val="B4400C"/>
    <a:srgbClr val="FEDBAC"/>
    <a:srgbClr val="FF0000"/>
    <a:srgbClr val="CA0CAA"/>
    <a:srgbClr val="58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86940" autoAdjust="0"/>
  </p:normalViewPr>
  <p:slideViewPr>
    <p:cSldViewPr snapToGrid="0">
      <p:cViewPr varScale="1">
        <p:scale>
          <a:sx n="67" d="100"/>
          <a:sy n="67" d="100"/>
        </p:scale>
        <p:origin x="38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FD6454-5C32-4807-87CC-80CC74B62C11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16D39A-0E0B-4328-91DD-92BC7B31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1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7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8" y="1320108"/>
            <a:ext cx="10486572" cy="318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 eaLnBrk="0" hangingPunct="0">
              <a:lnSpc>
                <a:spcPct val="90000"/>
              </a:lnSpc>
              <a:defRPr/>
            </a:pPr>
            <a:endParaRPr lang="en-US" sz="18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07"/>
            <a:ext cx="12192000" cy="346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>
              <a:defRPr/>
            </a:pPr>
            <a:endParaRPr lang="en-US" sz="18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3" y="281882"/>
            <a:ext cx="11988797" cy="486372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 sz="135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6" y="1071569"/>
            <a:ext cx="5897636" cy="5027414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 sz="135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67D3-E1C1-47B3-B4CD-2073E1963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6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6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8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9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8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AFED-9418-4B79-94A5-C3FD859EC247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1E26-3B45-41E7-BBAE-6C0B8130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4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4.png"/><Relationship Id="rId18" Type="http://schemas.microsoft.com/office/2007/relationships/hdphoto" Target="../media/hdphoto7.wdp"/><Relationship Id="rId26" Type="http://schemas.openxmlformats.org/officeDocument/2006/relationships/image" Target="../media/image53.gif"/><Relationship Id="rId39" Type="http://schemas.openxmlformats.org/officeDocument/2006/relationships/image" Target="../media/image63.jpeg"/><Relationship Id="rId3" Type="http://schemas.openxmlformats.org/officeDocument/2006/relationships/image" Target="../media/image38.jpeg"/><Relationship Id="rId21" Type="http://schemas.openxmlformats.org/officeDocument/2006/relationships/image" Target="../media/image48.emf"/><Relationship Id="rId34" Type="http://schemas.microsoft.com/office/2007/relationships/hdphoto" Target="../media/hdphoto9.wdp"/><Relationship Id="rId42" Type="http://schemas.openxmlformats.org/officeDocument/2006/relationships/image" Target="../media/image66.jpeg"/><Relationship Id="rId47" Type="http://schemas.openxmlformats.org/officeDocument/2006/relationships/image" Target="../media/image71.gif"/><Relationship Id="rId7" Type="http://schemas.openxmlformats.org/officeDocument/2006/relationships/image" Target="../media/image41.png"/><Relationship Id="rId12" Type="http://schemas.microsoft.com/office/2007/relationships/hdphoto" Target="../media/hdphoto4.wdp"/><Relationship Id="rId17" Type="http://schemas.openxmlformats.org/officeDocument/2006/relationships/image" Target="../media/image46.png"/><Relationship Id="rId25" Type="http://schemas.openxmlformats.org/officeDocument/2006/relationships/image" Target="../media/image52.gif"/><Relationship Id="rId33" Type="http://schemas.openxmlformats.org/officeDocument/2006/relationships/image" Target="../media/image60.png"/><Relationship Id="rId38" Type="http://schemas.microsoft.com/office/2007/relationships/hdphoto" Target="../media/hdphoto11.wdp"/><Relationship Id="rId46" Type="http://schemas.openxmlformats.org/officeDocument/2006/relationships/image" Target="../media/image70.png"/><Relationship Id="rId2" Type="http://schemas.openxmlformats.org/officeDocument/2006/relationships/image" Target="../media/image33.emf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56.jpeg"/><Relationship Id="rId41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43.png"/><Relationship Id="rId24" Type="http://schemas.openxmlformats.org/officeDocument/2006/relationships/image" Target="../media/image51.jpeg"/><Relationship Id="rId32" Type="http://schemas.openxmlformats.org/officeDocument/2006/relationships/image" Target="../media/image59.gif"/><Relationship Id="rId37" Type="http://schemas.openxmlformats.org/officeDocument/2006/relationships/image" Target="../media/image62.png"/><Relationship Id="rId40" Type="http://schemas.openxmlformats.org/officeDocument/2006/relationships/image" Target="../media/image64.jpeg"/><Relationship Id="rId45" Type="http://schemas.openxmlformats.org/officeDocument/2006/relationships/image" Target="../media/image69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23" Type="http://schemas.openxmlformats.org/officeDocument/2006/relationships/image" Target="../media/image50.png"/><Relationship Id="rId28" Type="http://schemas.openxmlformats.org/officeDocument/2006/relationships/image" Target="../media/image55.jpeg"/><Relationship Id="rId36" Type="http://schemas.microsoft.com/office/2007/relationships/hdphoto" Target="../media/hdphoto10.wdp"/><Relationship Id="rId10" Type="http://schemas.microsoft.com/office/2007/relationships/hdphoto" Target="../media/hdphoto3.wdp"/><Relationship Id="rId19" Type="http://schemas.openxmlformats.org/officeDocument/2006/relationships/image" Target="../media/image47.png"/><Relationship Id="rId31" Type="http://schemas.openxmlformats.org/officeDocument/2006/relationships/image" Target="../media/image58.png"/><Relationship Id="rId44" Type="http://schemas.openxmlformats.org/officeDocument/2006/relationships/image" Target="../media/image68.jpeg"/><Relationship Id="rId4" Type="http://schemas.openxmlformats.org/officeDocument/2006/relationships/image" Target="../media/image39.jpeg"/><Relationship Id="rId9" Type="http://schemas.openxmlformats.org/officeDocument/2006/relationships/image" Target="../media/image42.png"/><Relationship Id="rId14" Type="http://schemas.microsoft.com/office/2007/relationships/hdphoto" Target="../media/hdphoto5.wdp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jpeg"/><Relationship Id="rId35" Type="http://schemas.openxmlformats.org/officeDocument/2006/relationships/image" Target="../media/image61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png"/><Relationship Id="rId5" Type="http://schemas.openxmlformats.org/officeDocument/2006/relationships/image" Target="../media/image13.wmf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995" y="0"/>
            <a:ext cx="11425900" cy="75858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Laboratory Probes of the Neutron-Matter Equation of State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6665112" y="5693931"/>
            <a:ext cx="5387008" cy="1068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A0AB6"/>
                </a:solidFill>
                <a:cs typeface="Times New Roman" panose="02020603050405020304" pitchFamily="18" charset="0"/>
              </a:rPr>
              <a:t>CIPANP 2018: 5/28-6/3</a:t>
            </a:r>
          </a:p>
          <a:p>
            <a:r>
              <a:rPr lang="en-US" sz="2800" dirty="0" smtClean="0">
                <a:solidFill>
                  <a:srgbClr val="0A0AB6"/>
                </a:solidFill>
                <a:cs typeface="Times New Roman" panose="02020603050405020304" pitchFamily="18" charset="0"/>
              </a:rPr>
              <a:t>Palm Springs, USA</a:t>
            </a:r>
            <a:endParaRPr lang="en-US" sz="2800" dirty="0">
              <a:solidFill>
                <a:srgbClr val="0A0AB6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4464" y="3528067"/>
            <a:ext cx="2863193" cy="359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3149" y="3219189"/>
            <a:ext cx="2922159" cy="275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0079" y="5569104"/>
            <a:ext cx="2922159" cy="275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2475729" y="4439944"/>
            <a:ext cx="2255489" cy="167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" y="1416366"/>
            <a:ext cx="5160841" cy="41286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8121" y="830733"/>
            <a:ext cx="555280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dirty="0" smtClean="0">
                <a:solidFill>
                  <a:srgbClr val="000000"/>
                </a:solidFill>
                <a:effectLst/>
              </a:rPr>
              <a:t>LIGO Detects a Neutron Star Merger</a:t>
            </a:r>
            <a:endParaRPr lang="en-US" sz="28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4719" y="1506814"/>
            <a:ext cx="4747794" cy="4042505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511663" y="5693931"/>
            <a:ext cx="7496382" cy="1752600"/>
          </a:xfrm>
        </p:spPr>
        <p:txBody>
          <a:bodyPr>
            <a:normAutofit/>
          </a:bodyPr>
          <a:lstStyle/>
          <a:p>
            <a:r>
              <a:rPr kumimoji="1" lang="en-US" altLang="ja-JP" sz="2900" dirty="0">
                <a:solidFill>
                  <a:srgbClr val="17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Betty </a:t>
            </a:r>
            <a:r>
              <a:rPr kumimoji="1" lang="en-US" altLang="ja-JP" sz="2900" dirty="0" smtClean="0">
                <a:solidFill>
                  <a:srgbClr val="17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Tsang</a:t>
            </a:r>
            <a:r>
              <a:rPr lang="en-US" altLang="ja-JP" sz="2900" dirty="0" smtClean="0">
                <a:solidFill>
                  <a:srgbClr val="17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2800" dirty="0" smtClean="0">
                <a:solidFill>
                  <a:srgbClr val="17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NSCL</a:t>
            </a:r>
          </a:p>
          <a:p>
            <a:r>
              <a:rPr kumimoji="1" lang="en-US" altLang="ja-JP" sz="2800" dirty="0" smtClean="0">
                <a:solidFill>
                  <a:srgbClr val="17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Michigan State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9244" y="821002"/>
            <a:ext cx="437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/>
              <a:t>132</a:t>
            </a:r>
            <a:r>
              <a:rPr lang="en-US" sz="2800" b="1" dirty="0" smtClean="0"/>
              <a:t>Sn+</a:t>
            </a:r>
            <a:r>
              <a:rPr lang="en-US" sz="2800" b="1" baseline="30000" dirty="0" smtClean="0"/>
              <a:t>124</a:t>
            </a:r>
            <a:r>
              <a:rPr lang="en-US" sz="2800" b="1" dirty="0" smtClean="0"/>
              <a:t>Sn @ E/A=270 MeV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170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259353" y="3725706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&gt;2</a:t>
            </a:r>
            <a:r>
              <a:rPr lang="en-US" sz="2400" b="1" dirty="0" smtClean="0">
                <a:latin typeface="Symbol" panose="05050102010706020507" pitchFamily="18" charset="2"/>
              </a:rPr>
              <a:t>r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0" name="Picture 9" descr="test.pdf - Adobe Acrobat P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21" y="667304"/>
            <a:ext cx="6088439" cy="4997973"/>
          </a:xfrm>
          <a:prstGeom prst="rect">
            <a:avLst/>
          </a:prstGeom>
        </p:spPr>
      </p:pic>
      <p:pic>
        <p:nvPicPr>
          <p:cNvPr id="11" name="Picture 10" descr="Fig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21" y="630358"/>
            <a:ext cx="6021859" cy="6190696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15447" y="125575"/>
            <a:ext cx="1013184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 density constraints from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heavy-ion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test.pdf - Adobe Acrobat Pr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481" y="663675"/>
            <a:ext cx="5968519" cy="5164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5950344"/>
            <a:ext cx="48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Lower bound in deformability?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Substantial overlaps of stiff </a:t>
            </a:r>
            <a:r>
              <a:rPr lang="en-US" sz="2400" dirty="0" err="1" smtClean="0">
                <a:solidFill>
                  <a:srgbClr val="FF0000"/>
                </a:solidFill>
              </a:rPr>
              <a:t>EoS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2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259353" y="3725706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&gt;2</a:t>
            </a:r>
            <a:r>
              <a:rPr lang="en-US" sz="2400" b="1" dirty="0" smtClean="0">
                <a:latin typeface="Symbol" panose="05050102010706020507" pitchFamily="18" charset="2"/>
              </a:rPr>
              <a:t>r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7232573" y="6060024"/>
            <a:ext cx="4583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Less than 50</a:t>
            </a:r>
            <a:r>
              <a:rPr lang="en-US" dirty="0">
                <a:solidFill>
                  <a:srgbClr val="FF0000"/>
                </a:solidFill>
              </a:rPr>
              <a:t>% </a:t>
            </a:r>
            <a:r>
              <a:rPr lang="en-US" dirty="0" smtClean="0">
                <a:solidFill>
                  <a:srgbClr val="FF0000"/>
                </a:solidFill>
              </a:rPr>
              <a:t>error including experimental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B4400C"/>
                </a:solidFill>
              </a:rPr>
              <a:t>model</a:t>
            </a:r>
            <a:r>
              <a:rPr lang="en-US" dirty="0" smtClean="0">
                <a:solidFill>
                  <a:srgbClr val="FF0000"/>
                </a:solidFill>
              </a:rPr>
              <a:t> uncertainties should be </a:t>
            </a:r>
            <a:r>
              <a:rPr lang="en-US" dirty="0">
                <a:solidFill>
                  <a:srgbClr val="FF0000"/>
                </a:solidFill>
              </a:rPr>
              <a:t>achievable</a:t>
            </a:r>
            <a:r>
              <a:rPr lang="en-US" dirty="0"/>
              <a:t>.</a:t>
            </a:r>
          </a:p>
        </p:txBody>
      </p:sp>
      <p:pic>
        <p:nvPicPr>
          <p:cNvPr id="10" name="Picture 9" descr="test.pdf - Adobe Acrobat P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21" y="667304"/>
            <a:ext cx="6088439" cy="4997973"/>
          </a:xfrm>
          <a:prstGeom prst="rect">
            <a:avLst/>
          </a:prstGeom>
        </p:spPr>
      </p:pic>
      <p:pic>
        <p:nvPicPr>
          <p:cNvPr id="11" name="Picture 10" descr="Fig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21" y="630358"/>
            <a:ext cx="6021859" cy="6190696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15447" y="125575"/>
            <a:ext cx="1013184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 density constraints from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heavy-ion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52705" y="995011"/>
            <a:ext cx="5950312" cy="4845676"/>
            <a:chOff x="6252705" y="995011"/>
            <a:chExt cx="5950312" cy="4845676"/>
          </a:xfrm>
        </p:grpSpPr>
        <p:sp>
          <p:nvSpPr>
            <p:cNvPr id="5" name="Rectangle 4"/>
            <p:cNvSpPr/>
            <p:nvPr/>
          </p:nvSpPr>
          <p:spPr>
            <a:xfrm>
              <a:off x="7072829" y="3382178"/>
              <a:ext cx="4968608" cy="440675"/>
            </a:xfrm>
            <a:prstGeom prst="rect">
              <a:avLst/>
            </a:prstGeom>
            <a:solidFill>
              <a:srgbClr val="FEDB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72829" y="1737746"/>
              <a:ext cx="4968608" cy="821056"/>
            </a:xfrm>
            <a:prstGeom prst="rect">
              <a:avLst/>
            </a:prstGeom>
            <a:solidFill>
              <a:srgbClr val="FEDB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932434" y="3417849"/>
              <a:ext cx="1075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B4400C"/>
                  </a:solidFill>
                </a:rPr>
                <a:t>Asy</a:t>
              </a:r>
              <a:r>
                <a:rPr lang="en-US" dirty="0" smtClean="0">
                  <a:solidFill>
                    <a:srgbClr val="B4400C"/>
                  </a:solidFill>
                </a:rPr>
                <a:t>-soft</a:t>
              </a:r>
              <a:endParaRPr lang="en-US" dirty="0">
                <a:solidFill>
                  <a:srgbClr val="B4400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16240" y="1942404"/>
              <a:ext cx="1075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B4400C"/>
                  </a:solidFill>
                </a:rPr>
                <a:t>Asy</a:t>
              </a:r>
              <a:r>
                <a:rPr lang="en-US" dirty="0" smtClean="0">
                  <a:solidFill>
                    <a:srgbClr val="B4400C"/>
                  </a:solidFill>
                </a:rPr>
                <a:t>-stiff</a:t>
              </a:r>
              <a:endParaRPr lang="en-US" dirty="0">
                <a:solidFill>
                  <a:srgbClr val="B4400C"/>
                </a:solidFill>
              </a:endParaRPr>
            </a:p>
          </p:txBody>
        </p:sp>
        <p:pic>
          <p:nvPicPr>
            <p:cNvPr id="3" name="Picture 2" descr="test.pdf - Adobe Acrobat Pro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05" y="995011"/>
              <a:ext cx="5950312" cy="4845676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2250160" y="1737746"/>
            <a:ext cx="685242" cy="2268415"/>
          </a:xfrm>
          <a:prstGeom prst="ellipse">
            <a:avLst/>
          </a:prstGeom>
          <a:noFill/>
          <a:ln w="57150">
            <a:solidFill>
              <a:srgbClr val="0A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15450" y="109548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@2</a:t>
            </a:r>
            <a:r>
              <a:rPr lang="en-US" sz="3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27" y="9939"/>
            <a:ext cx="6765235" cy="6765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1674" y="177192"/>
            <a:ext cx="2720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Au+Au</a:t>
            </a:r>
            <a:r>
              <a:rPr lang="en-US" sz="2800" dirty="0" smtClean="0">
                <a:solidFill>
                  <a:srgbClr val="FFFF00"/>
                </a:solidFill>
              </a:rPr>
              <a:t> collisions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400 MeV/u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b=5 </a:t>
            </a:r>
            <a:r>
              <a:rPr lang="en-US" sz="2800" dirty="0" err="1" smtClean="0">
                <a:solidFill>
                  <a:srgbClr val="FFFF00"/>
                </a:solidFill>
              </a:rPr>
              <a:t>fm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0096" y="6261652"/>
            <a:ext cx="2365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YongJia</a:t>
            </a:r>
            <a:r>
              <a:rPr lang="en-US" dirty="0" smtClean="0"/>
              <a:t> Wang URQMD</a:t>
            </a:r>
            <a:endParaRPr lang="en-US" dirty="0"/>
          </a:p>
        </p:txBody>
      </p:sp>
      <p:pic>
        <p:nvPicPr>
          <p:cNvPr id="9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8" y="201586"/>
            <a:ext cx="4009603" cy="2923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3" y="3361696"/>
            <a:ext cx="4271158" cy="349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9746" y="2095381"/>
            <a:ext cx="856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pBUU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 smtClean="0"/>
              <a:t>Experimental Setup</a:t>
            </a:r>
            <a:endParaRPr kumimoji="1"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" y="1083532"/>
            <a:ext cx="6603998" cy="4952998"/>
          </a:xfrm>
        </p:spPr>
      </p:pic>
      <p:pic>
        <p:nvPicPr>
          <p:cNvPr id="3" name="내용 개체 틀 2"/>
          <p:cNvPicPr>
            <a:picLocks noGrp="1" noChangeAspect="1"/>
          </p:cNvPicPr>
          <p:nvPr>
            <p:ph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67" y="3805363"/>
            <a:ext cx="5308352" cy="2231167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텍스트 상자 8"/>
          <p:cNvSpPr txBox="1"/>
          <p:nvPr/>
        </p:nvSpPr>
        <p:spPr>
          <a:xfrm>
            <a:off x="1667435" y="7557247"/>
            <a:ext cx="482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smtClean="0">
                <a:solidFill>
                  <a:srgbClr val="064308"/>
                </a:solidFill>
                <a:latin typeface="Verdana" charset="0"/>
                <a:ea typeface="Verdana" charset="0"/>
                <a:cs typeface="Verdana" charset="0"/>
              </a:rPr>
              <a:t>Easiest thing is spectrometer for </a:t>
            </a:r>
            <a:r>
              <a:rPr kumimoji="1" lang="en-US" altLang="ko-KR" dirty="0" err="1" smtClean="0">
                <a:solidFill>
                  <a:srgbClr val="064308"/>
                </a:solidFill>
                <a:latin typeface="Verdana" charset="0"/>
                <a:ea typeface="Verdana" charset="0"/>
                <a:cs typeface="Verdana" charset="0"/>
              </a:rPr>
              <a:t>pions</a:t>
            </a:r>
            <a:endParaRPr kumimoji="1" lang="ko-KR" altLang="en-US" dirty="0">
              <a:solidFill>
                <a:srgbClr val="064308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10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16245"/>
              </p:ext>
            </p:extLst>
          </p:nvPr>
        </p:nvGraphicFramePr>
        <p:xfrm>
          <a:off x="6092576" y="425768"/>
          <a:ext cx="6020655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300"/>
                <a:gridCol w="736515"/>
                <a:gridCol w="795625"/>
                <a:gridCol w="899371"/>
                <a:gridCol w="607813"/>
                <a:gridCol w="871778"/>
                <a:gridCol w="1171253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Primary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Target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E</a:t>
                      </a:r>
                      <a:r>
                        <a:rPr kumimoji="1" lang="en-US" altLang="ja-JP" baseline="-25000" dirty="0" err="1" smtClean="0"/>
                        <a:t>beam</a:t>
                      </a:r>
                      <a:r>
                        <a:rPr kumimoji="1" lang="en-US" altLang="ja-JP" dirty="0" smtClean="0"/>
                        <a:t>/A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d</a:t>
                      </a:r>
                      <a:r>
                        <a:rPr kumimoji="1" lang="en-US" altLang="ja-JP" baseline="-25000" dirty="0" err="1" smtClean="0"/>
                        <a:t>sys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evt</a:t>
                      </a:r>
                      <a:r>
                        <a:rPr kumimoji="1" lang="en-US" altLang="ja-JP" dirty="0" smtClean="0"/>
                        <a:t>(M)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en-US" altLang="ja-JP" sz="2800" baseline="30000" dirty="0" smtClean="0"/>
                        <a:t>124</a:t>
                      </a:r>
                      <a:r>
                        <a:rPr kumimoji="1" lang="en-US" altLang="ja-JP" sz="2800" dirty="0" smtClean="0"/>
                        <a:t>Xe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108</a:t>
                      </a:r>
                      <a:r>
                        <a:rPr kumimoji="1" lang="en-US" altLang="ja-JP" dirty="0" smtClean="0"/>
                        <a:t>Sn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112</a:t>
                      </a:r>
                      <a:r>
                        <a:rPr kumimoji="1" lang="en-US" altLang="ja-JP" dirty="0" smtClean="0"/>
                        <a:t>Sn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269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0.09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4/30-5/4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112</a:t>
                      </a:r>
                      <a:r>
                        <a:rPr kumimoji="1" lang="en-US" altLang="ja-JP" dirty="0" smtClean="0"/>
                        <a:t>Sn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124</a:t>
                      </a:r>
                      <a:r>
                        <a:rPr kumimoji="1" lang="en-US" altLang="ja-JP" dirty="0" smtClean="0"/>
                        <a:t>Sn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270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5/4-5/6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en-US" altLang="ja-JP" sz="2800" baseline="30000" dirty="0" smtClean="0"/>
                        <a:t>238</a:t>
                      </a:r>
                      <a:r>
                        <a:rPr kumimoji="1" lang="ja-JP" altLang="en-US" sz="2800" dirty="0" smtClean="0"/>
                        <a:t>Ｕ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132</a:t>
                      </a:r>
                      <a:r>
                        <a:rPr kumimoji="1" lang="en-US" altLang="ja-JP" dirty="0" smtClean="0"/>
                        <a:t>Sn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124</a:t>
                      </a:r>
                      <a:r>
                        <a:rPr kumimoji="1" lang="en-US" altLang="ja-JP" dirty="0" smtClean="0"/>
                        <a:t>Sn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269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0.22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5/25-5/29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124</a:t>
                      </a:r>
                      <a:r>
                        <a:rPr kumimoji="1" lang="en-US" altLang="ja-JP" dirty="0" smtClean="0"/>
                        <a:t>Sn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112</a:t>
                      </a:r>
                      <a:r>
                        <a:rPr kumimoji="1" lang="en-US" altLang="ja-JP" dirty="0" smtClean="0"/>
                        <a:t>Sn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270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5/30-6/1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0271"/>
              </p:ext>
            </p:extLst>
          </p:nvPr>
        </p:nvGraphicFramePr>
        <p:xfrm>
          <a:off x="6081493" y="2278986"/>
          <a:ext cx="60009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031"/>
                <a:gridCol w="1448656"/>
                <a:gridCol w="996593"/>
                <a:gridCol w="585627"/>
                <a:gridCol w="883578"/>
                <a:gridCol w="1140431"/>
              </a:tblGrid>
              <a:tr h="330211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Z=1,2,3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100,</a:t>
                      </a:r>
                      <a:r>
                        <a:rPr kumimoji="1" lang="en-US" altLang="ja-JP" baseline="0" dirty="0" smtClean="0"/>
                        <a:t> 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0.6</a:t>
                      </a:r>
                      <a:endParaRPr kumimoji="1" lang="ja-JP" altLang="en-US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6/1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14568" r="9061" b="19767"/>
          <a:stretch/>
        </p:blipFill>
        <p:spPr>
          <a:xfrm>
            <a:off x="8423320" y="2801501"/>
            <a:ext cx="1668131" cy="8340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092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9" y="444346"/>
            <a:ext cx="10541542" cy="5969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5197" y="689050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baseline="30000" dirty="0">
                <a:solidFill>
                  <a:srgbClr val="FF0000"/>
                </a:solidFill>
              </a:rPr>
              <a:t>132</a:t>
            </a:r>
            <a:r>
              <a:rPr lang="en-US" sz="3200" b="1" i="1" dirty="0">
                <a:solidFill>
                  <a:srgbClr val="FF0000"/>
                </a:solidFill>
              </a:rPr>
              <a:t>Sn+</a:t>
            </a:r>
            <a:r>
              <a:rPr lang="en-US" sz="3200" b="1" i="1" baseline="30000" dirty="0">
                <a:solidFill>
                  <a:srgbClr val="FF0000"/>
                </a:solidFill>
              </a:rPr>
              <a:t>124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7439" y="1710425"/>
            <a:ext cx="55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9115" y="1710426"/>
            <a:ext cx="55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9217" y="19592"/>
            <a:ext cx="322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Particle ID spectra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9512" y="1709149"/>
            <a:ext cx="55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3768" y="1029121"/>
            <a:ext cx="84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He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8029" y="1124374"/>
            <a:ext cx="84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rgbClr val="FF0000"/>
                </a:solidFill>
              </a:rPr>
              <a:t>4</a:t>
            </a:r>
            <a:r>
              <a:rPr lang="en-US" sz="3200" dirty="0" smtClean="0">
                <a:solidFill>
                  <a:srgbClr val="FF0000"/>
                </a:solidFill>
              </a:rPr>
              <a:t>He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41" y="4825457"/>
            <a:ext cx="831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4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endParaRPr lang="en-US" sz="4400" baseline="30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0880" y="3487596"/>
            <a:ext cx="831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4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endParaRPr lang="en-US" sz="4400" baseline="30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36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3" y="1046206"/>
            <a:ext cx="9851626" cy="5578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50610" y="1164186"/>
            <a:ext cx="770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4502" y="1164187"/>
            <a:ext cx="770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504" y="3596015"/>
            <a:ext cx="1159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4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endParaRPr lang="en-US" sz="4400" baseline="30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1820" y="3601413"/>
            <a:ext cx="1159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4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endParaRPr lang="en-US" sz="4400" baseline="30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7372" y="1496365"/>
            <a:ext cx="2131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 smtClean="0">
                <a:solidFill>
                  <a:srgbClr val="FF0000"/>
                </a:solidFill>
              </a:rPr>
              <a:t>132</a:t>
            </a:r>
            <a:r>
              <a:rPr lang="en-US" sz="3200" b="1" dirty="0" smtClean="0">
                <a:solidFill>
                  <a:srgbClr val="FF0000"/>
                </a:solidFill>
              </a:rPr>
              <a:t>Sn+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124</a:t>
            </a:r>
            <a:r>
              <a:rPr lang="en-US" sz="3200" b="1" dirty="0" smtClean="0">
                <a:solidFill>
                  <a:srgbClr val="FF0000"/>
                </a:solidFill>
              </a:rPr>
              <a:t>Sn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61679" y="5392334"/>
            <a:ext cx="1694429" cy="897914"/>
          </a:xfrm>
          <a:prstGeom prst="straightConnector1">
            <a:avLst/>
          </a:prstGeom>
          <a:ln w="28575">
            <a:solidFill>
              <a:srgbClr val="0A0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46916" y="5424090"/>
            <a:ext cx="1626598" cy="927438"/>
          </a:xfrm>
          <a:prstGeom prst="straightConnector1">
            <a:avLst/>
          </a:prstGeom>
          <a:ln w="28575">
            <a:solidFill>
              <a:srgbClr val="0A0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31406" y="6089918"/>
            <a:ext cx="360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 &amp; e+ from 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1867" y="233992"/>
            <a:ext cx="521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A0AB6"/>
                </a:solidFill>
              </a:rPr>
              <a:t>Understanding on </a:t>
            </a:r>
            <a:r>
              <a:rPr lang="en-US" sz="2400" dirty="0" smtClean="0">
                <a:solidFill>
                  <a:srgbClr val="0A0AB6"/>
                </a:solidFill>
              </a:rPr>
              <a:t>detector and analysis </a:t>
            </a:r>
            <a:r>
              <a:rPr lang="en-US" sz="2400" dirty="0" smtClean="0">
                <a:solidFill>
                  <a:srgbClr val="0A0AB6"/>
                </a:solidFill>
              </a:rPr>
              <a:t>efficiencies are underway</a:t>
            </a:r>
            <a:endParaRPr lang="en-US" sz="2400" dirty="0" smtClean="0">
              <a:solidFill>
                <a:srgbClr val="0A0AB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522" y="457607"/>
            <a:ext cx="3133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 energy is not an observable.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transport </a:t>
            </a: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to simulate </a:t>
            </a: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compare to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field (symmetry energy) plus others parameters are input to the transport models.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uncertainties: benchmark different </a:t>
            </a: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</a:t>
            </a: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models.</a:t>
            </a:r>
            <a:endParaRPr lang="en-US" sz="2400" dirty="0">
              <a:solidFill>
                <a:srgbClr val="0A0A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7" y="445092"/>
            <a:ext cx="10306013" cy="588930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50262" y="4999"/>
            <a:ext cx="8272130" cy="88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Code Evaluation Project I, PhysRevC.93.044609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3556" y="4782772"/>
            <a:ext cx="1712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400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AMeV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791" y="2471330"/>
            <a:ext cx="1712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</a:t>
            </a:r>
            <a:r>
              <a:rPr lang="en-US" sz="28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AMeV</a:t>
            </a:r>
            <a:endParaRPr lang="en-US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1681" y="4819290"/>
            <a:ext cx="1712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400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AMeV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11681" y="2471330"/>
            <a:ext cx="1712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</a:t>
            </a:r>
            <a:r>
              <a:rPr lang="en-US" sz="28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AMeV</a:t>
            </a:r>
            <a:endParaRPr lang="en-US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435" y="1948110"/>
            <a:ext cx="79930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30%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3435" y="4218602"/>
            <a:ext cx="79930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13%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46" y="59883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A0AB6"/>
                </a:solidFill>
              </a:rPr>
              <a:t>Writing group</a:t>
            </a:r>
          </a:p>
          <a:p>
            <a:r>
              <a:rPr lang="en-US" b="1" dirty="0"/>
              <a:t>B. Tsang, H. Wolter, Y.X. Zhang</a:t>
            </a:r>
            <a:r>
              <a:rPr lang="en-US" b="1" baseline="30000" dirty="0"/>
              <a:t>2</a:t>
            </a:r>
            <a:r>
              <a:rPr lang="en-US" b="1" dirty="0"/>
              <a:t>, J. Xu</a:t>
            </a:r>
            <a:r>
              <a:rPr lang="en-US" b="1" baseline="30000" dirty="0"/>
              <a:t>1</a:t>
            </a:r>
            <a:r>
              <a:rPr lang="en-US" b="1" dirty="0"/>
              <a:t>, M. Colonna, P. Danielewicz, A Ono, Y.J. Wang</a:t>
            </a:r>
          </a:p>
        </p:txBody>
      </p:sp>
    </p:spTree>
    <p:extLst>
      <p:ext uri="{BB962C8B-B14F-4D97-AF65-F5344CB8AC3E}">
        <p14:creationId xmlns:p14="http://schemas.microsoft.com/office/powerpoint/2010/main" val="42502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39778" y="3382178"/>
            <a:ext cx="4968608" cy="440675"/>
          </a:xfrm>
          <a:prstGeom prst="rect">
            <a:avLst/>
          </a:prstGeom>
          <a:solidFill>
            <a:srgbClr val="FEDB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61812" y="1737746"/>
            <a:ext cx="4968608" cy="821056"/>
          </a:xfrm>
          <a:prstGeom prst="rect">
            <a:avLst/>
          </a:prstGeom>
          <a:solidFill>
            <a:srgbClr val="FEDB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st.pdf - Adobe Acrobat Pro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1688" y="819601"/>
            <a:ext cx="5950312" cy="48456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16313" y="150692"/>
            <a:ext cx="10290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Summary I: Differences </a:t>
            </a:r>
            <a:r>
              <a:rPr lang="en-US" sz="2800" dirty="0" smtClean="0">
                <a:solidFill>
                  <a:srgbClr val="FF0000"/>
                </a:solidFill>
              </a:rPr>
              <a:t>between sub-saturation and Supra-saturation constraints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59353" y="3725706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&gt;2</a:t>
            </a:r>
            <a:r>
              <a:rPr lang="en-US" sz="2400" b="1" dirty="0" smtClean="0">
                <a:latin typeface="Symbol" panose="05050102010706020507" pitchFamily="18" charset="2"/>
              </a:rPr>
              <a:t>r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7232573" y="5884614"/>
            <a:ext cx="4583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Less than 50</a:t>
            </a:r>
            <a:r>
              <a:rPr lang="en-US" dirty="0">
                <a:solidFill>
                  <a:srgbClr val="FF0000"/>
                </a:solidFill>
              </a:rPr>
              <a:t>% </a:t>
            </a:r>
            <a:r>
              <a:rPr lang="en-US" dirty="0" smtClean="0">
                <a:solidFill>
                  <a:srgbClr val="FF0000"/>
                </a:solidFill>
              </a:rPr>
              <a:t>error including experimental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B4400C"/>
                </a:solidFill>
              </a:rPr>
              <a:t>model</a:t>
            </a:r>
            <a:r>
              <a:rPr lang="en-US" dirty="0" smtClean="0">
                <a:solidFill>
                  <a:srgbClr val="FF0000"/>
                </a:solidFill>
              </a:rPr>
              <a:t> uncertainties should be </a:t>
            </a:r>
            <a:r>
              <a:rPr lang="en-US" dirty="0">
                <a:solidFill>
                  <a:srgbClr val="FF0000"/>
                </a:solidFill>
              </a:rPr>
              <a:t>achievable</a:t>
            </a:r>
            <a:r>
              <a:rPr lang="en-US" dirty="0"/>
              <a:t>.</a:t>
            </a:r>
          </a:p>
        </p:txBody>
      </p:sp>
      <p:pic>
        <p:nvPicPr>
          <p:cNvPr id="10" name="Picture 9" descr="test.pdf - Adobe Acrobat Pr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21" y="667304"/>
            <a:ext cx="6088439" cy="4997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32434" y="3417849"/>
            <a:ext cx="107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B4400C"/>
                </a:solidFill>
              </a:rPr>
              <a:t>Asy</a:t>
            </a:r>
            <a:r>
              <a:rPr lang="en-US" dirty="0" smtClean="0">
                <a:solidFill>
                  <a:srgbClr val="B4400C"/>
                </a:solidFill>
              </a:rPr>
              <a:t>-soft</a:t>
            </a:r>
            <a:endParaRPr lang="en-US" dirty="0">
              <a:solidFill>
                <a:srgbClr val="B4400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6240" y="1942404"/>
            <a:ext cx="107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B4400C"/>
                </a:solidFill>
              </a:rPr>
              <a:t>Asy</a:t>
            </a:r>
            <a:r>
              <a:rPr lang="en-US" dirty="0" smtClean="0">
                <a:solidFill>
                  <a:srgbClr val="B4400C"/>
                </a:solidFill>
              </a:rPr>
              <a:t>-stiff</a:t>
            </a:r>
            <a:endParaRPr lang="en-US" dirty="0">
              <a:solidFill>
                <a:srgbClr val="B440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st.pdf - Adobe Acrobat P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56" y="747888"/>
            <a:ext cx="11992709" cy="4064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799" y="4919008"/>
            <a:ext cx="4249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A0AB6"/>
                </a:solidFill>
              </a:rPr>
              <a:t>GW: </a:t>
            </a:r>
            <a:r>
              <a:rPr lang="en-US" sz="2400" dirty="0">
                <a:solidFill>
                  <a:srgbClr val="0A0AB6"/>
                </a:solidFill>
              </a:rPr>
              <a:t>PRL 119 161101</a:t>
            </a:r>
          </a:p>
          <a:p>
            <a:r>
              <a:rPr lang="en-US" sz="2400" dirty="0" err="1" smtClean="0">
                <a:solidFill>
                  <a:srgbClr val="0A0AB6"/>
                </a:solidFill>
              </a:rPr>
              <a:t>Annala</a:t>
            </a:r>
            <a:r>
              <a:rPr lang="en-US" sz="2400" dirty="0" smtClean="0">
                <a:solidFill>
                  <a:srgbClr val="0A0AB6"/>
                </a:solidFill>
              </a:rPr>
              <a:t> </a:t>
            </a:r>
            <a:r>
              <a:rPr lang="en-US" sz="2400" dirty="0">
                <a:solidFill>
                  <a:srgbClr val="0A0AB6"/>
                </a:solidFill>
              </a:rPr>
              <a:t>et al., PRL 120, 172703</a:t>
            </a:r>
          </a:p>
          <a:p>
            <a:r>
              <a:rPr lang="en-US" sz="2400" dirty="0" smtClean="0">
                <a:solidFill>
                  <a:srgbClr val="0A0AB6"/>
                </a:solidFill>
              </a:rPr>
              <a:t>De et al., arXiv:1804.08583v1</a:t>
            </a:r>
          </a:p>
          <a:p>
            <a:r>
              <a:rPr lang="en-US" sz="2400" dirty="0" smtClean="0">
                <a:solidFill>
                  <a:srgbClr val="0A0AB6"/>
                </a:solidFill>
              </a:rPr>
              <a:t>Tews </a:t>
            </a:r>
            <a:r>
              <a:rPr lang="en-US" sz="2400" dirty="0">
                <a:solidFill>
                  <a:srgbClr val="0A0AB6"/>
                </a:solidFill>
              </a:rPr>
              <a:t>et al., </a:t>
            </a:r>
            <a:r>
              <a:rPr lang="en-US" sz="2400" dirty="0" smtClean="0">
                <a:solidFill>
                  <a:srgbClr val="0A0AB6"/>
                </a:solidFill>
              </a:rPr>
              <a:t>arXiv:1804.02783v1</a:t>
            </a:r>
            <a:endParaRPr lang="en-US" sz="2400" dirty="0">
              <a:solidFill>
                <a:srgbClr val="0A0AB6"/>
              </a:solidFill>
            </a:endParaRPr>
          </a:p>
          <a:p>
            <a:endParaRPr lang="en-US" sz="2400" dirty="0">
              <a:solidFill>
                <a:srgbClr val="0A0AB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33799" y="826786"/>
            <a:ext cx="7911030" cy="472682"/>
            <a:chOff x="3733799" y="826786"/>
            <a:chExt cx="7911030" cy="47268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4880472" y="1057619"/>
              <a:ext cx="3128791" cy="11017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992299" y="1057619"/>
              <a:ext cx="1652530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733799" y="837803"/>
              <a:ext cx="1134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B4400C"/>
                  </a:solidFill>
                </a:rPr>
                <a:t>Asysoft</a:t>
              </a:r>
              <a:endParaRPr lang="en-US" sz="2400" b="1" dirty="0">
                <a:solidFill>
                  <a:srgbClr val="B4400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41036" y="826786"/>
              <a:ext cx="1151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B4400C"/>
                  </a:solidFill>
                </a:rPr>
                <a:t>Asystiff</a:t>
              </a:r>
              <a:endParaRPr lang="en-US" sz="2400" b="1" dirty="0">
                <a:solidFill>
                  <a:srgbClr val="B4400C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7749" y="22197"/>
            <a:ext cx="1042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Summary II: expect more stringent constraints from HIC data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8960" y="5121927"/>
            <a:ext cx="2435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Y.C. Tommy Tsang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Farrukh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Fattoyev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9" y="-1370247"/>
            <a:ext cx="10968768" cy="8775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11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1" y="1140855"/>
            <a:ext cx="11353800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12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measurements have provided constraints on the symmetry energy and the equation of state for neutron-rich matter.</a:t>
            </a:r>
          </a:p>
          <a:p>
            <a:pPr lvl="1">
              <a:lnSpc>
                <a:spcPct val="100000"/>
              </a:lnSpc>
            </a:pPr>
            <a:r>
              <a:rPr lang="en-US" sz="11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constraints at sub-saturation densities</a:t>
            </a:r>
            <a:r>
              <a:rPr lang="en-US" sz="11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11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for crust-core transition but not for NS mergers</a:t>
            </a:r>
            <a:endParaRPr lang="en-US" sz="11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12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important density range of </a:t>
            </a:r>
            <a:r>
              <a:rPr lang="en-US" sz="112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11200" baseline="-250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112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≤  ≤2</a:t>
            </a:r>
            <a:r>
              <a:rPr lang="en-US" sz="11200" baseline="-250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112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accessible via heavy ion reaction </a:t>
            </a:r>
            <a:r>
              <a:rPr lang="en-US" sz="11200" dirty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at NSCL/FRIB </a:t>
            </a:r>
            <a:r>
              <a:rPr lang="en-US" sz="112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&lt;1.5</a:t>
            </a:r>
            <a:r>
              <a:rPr lang="en-US" sz="11200" baseline="-250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0; </a:t>
            </a:r>
            <a:r>
              <a:rPr lang="en-US" sz="11200" dirty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112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&lt;2</a:t>
            </a:r>
            <a:r>
              <a:rPr lang="en-US" sz="11200" baseline="-250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0,</a:t>
            </a:r>
            <a:r>
              <a:rPr lang="en-US" sz="11200" dirty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12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Riken or FRIB upgrade</a:t>
            </a:r>
            <a:endParaRPr lang="en-US" sz="11200" dirty="0" smtClean="0">
              <a:solidFill>
                <a:srgbClr val="0A0AB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</a:pPr>
            <a:r>
              <a:rPr lang="en-US" sz="11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Experimental results from </a:t>
            </a:r>
            <a:r>
              <a:rPr lang="en-US" sz="11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SpiRIT</a:t>
            </a:r>
            <a:r>
              <a:rPr lang="en-US" sz="11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!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12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Improving </a:t>
            </a:r>
            <a:r>
              <a:rPr lang="en-US" sz="11200" dirty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reliability of transport theory </a:t>
            </a:r>
            <a:r>
              <a:rPr lang="en-US" sz="112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predictions.</a:t>
            </a:r>
            <a:endParaRPr lang="en-US" sz="11200" dirty="0">
              <a:solidFill>
                <a:srgbClr val="0A0AB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</a:pPr>
            <a:r>
              <a:rPr lang="en-US" sz="11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Code evaluation project </a:t>
            </a:r>
            <a:r>
              <a:rPr lang="en-US" sz="11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making significant progress in this </a:t>
            </a:r>
            <a:r>
              <a:rPr lang="en-US" sz="11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direction.</a:t>
            </a:r>
          </a:p>
          <a:p>
            <a:pPr lvl="1">
              <a:lnSpc>
                <a:spcPct val="100000"/>
              </a:lnSpc>
            </a:pPr>
            <a:r>
              <a:rPr lang="en-US" sz="11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~10-20% model uncertainties</a:t>
            </a:r>
            <a:endParaRPr lang="en-US" sz="11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16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116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onnection to </a:t>
            </a:r>
            <a:r>
              <a:rPr lang="en-US" sz="116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neutron star merger </a:t>
            </a:r>
            <a:r>
              <a:rPr lang="en-US" sz="116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results</a:t>
            </a:r>
          </a:p>
          <a:p>
            <a:pPr lvl="1">
              <a:lnSpc>
                <a:spcPct val="100000"/>
              </a:lnSpc>
            </a:pPr>
            <a:r>
              <a:rPr lang="en-US" sz="11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Could </a:t>
            </a:r>
            <a:r>
              <a:rPr lang="en-US" sz="11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provide a more stringent constraint on NS deformability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1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rgbClr val="0A0AB6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33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4629" r="45208" b="7037"/>
          <a:stretch/>
        </p:blipFill>
        <p:spPr>
          <a:xfrm>
            <a:off x="114300" y="1"/>
            <a:ext cx="5854700" cy="6748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8637" y="144770"/>
            <a:ext cx="6588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 smtClean="0">
                <a:solidFill>
                  <a:srgbClr val="333333"/>
                </a:solidFill>
                <a:latin typeface="inherit"/>
              </a:rPr>
              <a:t>Bauswein</a:t>
            </a:r>
            <a:r>
              <a:rPr lang="en-US" dirty="0" smtClean="0">
                <a:solidFill>
                  <a:srgbClr val="333333"/>
                </a:solidFill>
                <a:latin typeface="franklin-gothic-urw"/>
              </a:rPr>
              <a:t>,</a:t>
            </a:r>
            <a:r>
              <a:rPr lang="en-US" dirty="0">
                <a:solidFill>
                  <a:srgbClr val="333333"/>
                </a:solidFill>
                <a:latin typeface="franklin-gothic-urw"/>
              </a:rPr>
              <a:t> 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S. </a:t>
            </a:r>
            <a:r>
              <a:rPr lang="en-US" dirty="0" err="1" smtClean="0">
                <a:solidFill>
                  <a:srgbClr val="333333"/>
                </a:solidFill>
                <a:latin typeface="inherit"/>
              </a:rPr>
              <a:t>Goriely</a:t>
            </a:r>
            <a:r>
              <a:rPr lang="en-US" dirty="0" smtClean="0">
                <a:solidFill>
                  <a:srgbClr val="333333"/>
                </a:solidFill>
                <a:latin typeface="franklin-gothic-urw"/>
              </a:rPr>
              <a:t>, </a:t>
            </a:r>
            <a:r>
              <a:rPr lang="en-US" dirty="0">
                <a:solidFill>
                  <a:srgbClr val="333333"/>
                </a:solidFill>
                <a:latin typeface="franklin-gothic-urw"/>
              </a:rPr>
              <a:t>and 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H.-T. </a:t>
            </a:r>
            <a:r>
              <a:rPr lang="en-US" dirty="0" err="1" smtClean="0">
                <a:solidFill>
                  <a:srgbClr val="333333"/>
                </a:solidFill>
                <a:latin typeface="inherit"/>
              </a:rPr>
              <a:t>Janka</a:t>
            </a:r>
            <a:r>
              <a:rPr lang="en-US" baseline="30000" dirty="0" smtClean="0">
                <a:solidFill>
                  <a:srgbClr val="333333"/>
                </a:solidFill>
                <a:latin typeface="inherit"/>
              </a:rPr>
              <a:t>,</a:t>
            </a:r>
            <a:r>
              <a:rPr lang="en-US" dirty="0" smtClean="0">
                <a:solidFill>
                  <a:srgbClr val="333333"/>
                </a:solidFill>
                <a:latin typeface="inherit"/>
              </a:rPr>
              <a:t> APJ, 773, 21 (2013)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446" y="1209142"/>
            <a:ext cx="2793131" cy="2164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6572" y="1095107"/>
            <a:ext cx="2294574" cy="2215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8637" y="463576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Tidal deformation of the Neutron Star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242980" y="3221504"/>
            <a:ext cx="2911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Stiff </a:t>
            </a:r>
            <a:r>
              <a:rPr lang="en-US" sz="2800" dirty="0" err="1" smtClean="0"/>
              <a:t>EoS</a:t>
            </a:r>
            <a:endParaRPr lang="en-US" sz="2800" dirty="0" smtClean="0"/>
          </a:p>
          <a:p>
            <a:r>
              <a:rPr lang="en-US" sz="2800" dirty="0" smtClean="0"/>
              <a:t>small deformation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69176" y="3266558"/>
            <a:ext cx="291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Soft </a:t>
            </a:r>
            <a:r>
              <a:rPr lang="en-US" sz="2800" dirty="0" err="1" smtClean="0"/>
              <a:t>EoS</a:t>
            </a:r>
            <a:endParaRPr lang="en-US" sz="2800" dirty="0"/>
          </a:p>
          <a:p>
            <a:r>
              <a:rPr lang="en-US" sz="2800" dirty="0" smtClean="0"/>
              <a:t>Large deformation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6886575" y="5067300"/>
            <a:ext cx="1276350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724" y="4139991"/>
            <a:ext cx="5089905" cy="1090694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706708" y="1821277"/>
            <a:ext cx="1354015" cy="82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8" t="34510" r="33836" b="32051"/>
          <a:stretch/>
        </p:blipFill>
        <p:spPr>
          <a:xfrm>
            <a:off x="9881302" y="1829208"/>
            <a:ext cx="990600" cy="723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7100" y="5378650"/>
            <a:ext cx="427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 smtClean="0"/>
              <a:t>&lt;800 (90% confidence)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793071" y="5932153"/>
            <a:ext cx="417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GW170817 PRL 119 161101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12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14568" r="9061" b="19767"/>
          <a:stretch/>
        </p:blipFill>
        <p:spPr>
          <a:xfrm>
            <a:off x="127611" y="166734"/>
            <a:ext cx="2040422" cy="1020211"/>
          </a:xfrm>
          <a:prstGeom prst="rect">
            <a:avLst/>
          </a:prstGeom>
        </p:spPr>
      </p:pic>
      <p:pic>
        <p:nvPicPr>
          <p:cNvPr id="38" name="Picture 6" descr="http://www.phy.ornl.gov/hribf/template/doe-logo-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7857" y="5810377"/>
            <a:ext cx="2199847" cy="8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portalnikkei.com.br/wp-content/uploads/2013/02/MEXT_ES_iPS_cel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88347" y="5619741"/>
            <a:ext cx="1804136" cy="10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26218" y="84717"/>
            <a:ext cx="8727713" cy="5866095"/>
            <a:chOff x="100621" y="168488"/>
            <a:chExt cx="8727713" cy="5866095"/>
          </a:xfrm>
        </p:grpSpPr>
        <p:pic>
          <p:nvPicPr>
            <p:cNvPr id="28" name="Content Placeholder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4" r="8020" b="4201"/>
            <a:stretch/>
          </p:blipFill>
          <p:spPr>
            <a:xfrm>
              <a:off x="3800649" y="5177046"/>
              <a:ext cx="659747" cy="857537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98649" y="2663549"/>
              <a:ext cx="629685" cy="839580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8399" y="168488"/>
              <a:ext cx="685968" cy="914624"/>
            </a:xfrm>
            <a:prstGeom prst="roundRect">
              <a:avLst>
                <a:gd name="adj" fmla="val 16667"/>
              </a:avLst>
            </a:prstGeom>
            <a:ln w="57150"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82890" y="381000"/>
              <a:ext cx="720134" cy="960178"/>
            </a:xfrm>
            <a:prstGeom prst="roundRect">
              <a:avLst>
                <a:gd name="adj" fmla="val 16667"/>
              </a:avLst>
            </a:prstGeom>
            <a:ln w="57150"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0133" y="1629951"/>
              <a:ext cx="639175" cy="8522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8388" y="408546"/>
              <a:ext cx="678815" cy="905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1472" y="168488"/>
              <a:ext cx="685968" cy="914624"/>
            </a:xfrm>
            <a:prstGeom prst="roundRect">
              <a:avLst>
                <a:gd name="adj" fmla="val 16667"/>
              </a:avLst>
            </a:prstGeom>
            <a:ln w="57150"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7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3133" y="1626160"/>
              <a:ext cx="644860" cy="8598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1" cstate="email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198" y="899436"/>
              <a:ext cx="696125" cy="9428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6856" y="880777"/>
              <a:ext cx="717815" cy="980129"/>
            </a:xfrm>
            <a:prstGeom prst="roundRect">
              <a:avLst>
                <a:gd name="adj" fmla="val 16667"/>
              </a:avLst>
            </a:prstGeom>
            <a:ln w="57150"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9984" y="5147111"/>
              <a:ext cx="677456" cy="872252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34" name="Group 33"/>
            <p:cNvGrpSpPr/>
            <p:nvPr/>
          </p:nvGrpSpPr>
          <p:grpSpPr>
            <a:xfrm>
              <a:off x="4193913" y="1230959"/>
              <a:ext cx="773585" cy="1183800"/>
              <a:chOff x="3708066" y="1099894"/>
              <a:chExt cx="634362" cy="970750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4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8066" y="1099894"/>
                <a:ext cx="634362" cy="794938"/>
              </a:xfrm>
              <a:prstGeom prst="rect">
                <a:avLst/>
              </a:prstGeom>
            </p:spPr>
          </p:pic>
          <p:pic>
            <p:nvPicPr>
              <p:cNvPr id="42" name="Picture 2" descr="http://www.egr.msu.edu/beclub/msulogo.gif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3084" y="1875559"/>
                <a:ext cx="591498" cy="1950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876" y="1547027"/>
              <a:ext cx="724332" cy="81125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142" y="1578294"/>
              <a:ext cx="753390" cy="74871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5456" y="2658284"/>
              <a:ext cx="819509" cy="92547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338" y="3720758"/>
              <a:ext cx="835408" cy="8354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80" y="3715900"/>
              <a:ext cx="841514" cy="84512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997" y="2596567"/>
              <a:ext cx="884808" cy="88480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657" y="2703721"/>
              <a:ext cx="850720" cy="77096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33" cstate="email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7008" y="2674209"/>
              <a:ext cx="642871" cy="808721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5" cstate="email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91000" y="2684870"/>
              <a:ext cx="590550" cy="787400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7" cstate="email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5563" y="2662587"/>
              <a:ext cx="609073" cy="812098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Oval 3"/>
            <p:cNvSpPr/>
            <p:nvPr/>
          </p:nvSpPr>
          <p:spPr>
            <a:xfrm>
              <a:off x="2362200" y="1138820"/>
              <a:ext cx="4364870" cy="38903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0" y="2662587"/>
              <a:ext cx="669145" cy="823498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4215" y="3676414"/>
              <a:ext cx="640285" cy="852233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37" y="3633441"/>
              <a:ext cx="644860" cy="8522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856" y="4332036"/>
              <a:ext cx="717815" cy="936547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890" y="4873727"/>
              <a:ext cx="720134" cy="8857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6" name="31969F40-8D36-40A2-A256-4D19EF2831D3" descr="2DD909E3-6C57-402E-BEE3-8349C1280E91@rarfadv"/>
            <p:cNvPicPr>
              <a:picLocks noChangeAspect="1" noChangeArrowheads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21" y="2662587"/>
              <a:ext cx="659216" cy="823498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3385" y="4332324"/>
              <a:ext cx="696991" cy="8476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0211" y="4887567"/>
              <a:ext cx="681067" cy="8901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94" y="2586171"/>
            <a:ext cx="741840" cy="928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23" y="4014299"/>
            <a:ext cx="87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88" y="294433"/>
            <a:ext cx="835408" cy="8354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07" y="29121"/>
            <a:ext cx="773585" cy="9694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394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413445" y="4308788"/>
            <a:ext cx="322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      collaboration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14568" r="9061" b="19767"/>
          <a:stretch/>
        </p:blipFill>
        <p:spPr>
          <a:xfrm>
            <a:off x="6070022" y="4381682"/>
            <a:ext cx="1267487" cy="4471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457204" y="6021858"/>
            <a:ext cx="916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Participants: H</a:t>
            </a:r>
            <a:r>
              <a:rPr lang="en-US" dirty="0"/>
              <a:t>. </a:t>
            </a:r>
            <a:r>
              <a:rPr lang="en-US" dirty="0" smtClean="0"/>
              <a:t>Baba, </a:t>
            </a:r>
            <a:r>
              <a:rPr lang="en-US" dirty="0" err="1" smtClean="0"/>
              <a:t>Chica</a:t>
            </a:r>
            <a:r>
              <a:rPr lang="en-US" dirty="0" smtClean="0"/>
              <a:t>, Ichihara, Kondo, T. Nakamura, H. Otsu, Saito, </a:t>
            </a:r>
            <a:r>
              <a:rPr lang="en-US" dirty="0" err="1"/>
              <a:t>Togano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09865" y="6379789"/>
            <a:ext cx="809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NeuLAND</a:t>
            </a:r>
            <a:r>
              <a:rPr lang="en-US" dirty="0" smtClean="0"/>
              <a:t> Collaboration: Leyla </a:t>
            </a:r>
            <a:r>
              <a:rPr lang="en-US" dirty="0" err="1" smtClean="0"/>
              <a:t>Atar</a:t>
            </a:r>
            <a:r>
              <a:rPr lang="en-US" dirty="0" smtClean="0"/>
              <a:t>, Tom </a:t>
            </a:r>
            <a:r>
              <a:rPr lang="en-US" dirty="0" err="1" smtClean="0"/>
              <a:t>Aumann</a:t>
            </a:r>
            <a:r>
              <a:rPr lang="en-US" dirty="0" smtClean="0"/>
              <a:t>, Igor </a:t>
            </a:r>
            <a:r>
              <a:rPr lang="en-US" dirty="0" err="1" smtClean="0"/>
              <a:t>Gasparic</a:t>
            </a:r>
            <a:r>
              <a:rPr lang="en-US" dirty="0" smtClean="0"/>
              <a:t>, A. </a:t>
            </a:r>
            <a:r>
              <a:rPr lang="en-US" dirty="0" err="1" smtClean="0"/>
              <a:t>Horvat</a:t>
            </a:r>
            <a:r>
              <a:rPr lang="en-US" dirty="0" smtClean="0"/>
              <a:t>, H. </a:t>
            </a:r>
            <a:r>
              <a:rPr lang="en-US" dirty="0" err="1" smtClean="0"/>
              <a:t>Scheit</a:t>
            </a:r>
            <a:endParaRPr lang="en-US" dirty="0" smtClean="0"/>
          </a:p>
        </p:txBody>
      </p:sp>
      <p:pic>
        <p:nvPicPr>
          <p:cNvPr id="14" name="Picture 6" descr="http://www.phy.ornl.gov/hribf/template/doe-logo-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7668" y="4928090"/>
            <a:ext cx="1649885" cy="6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portalnikkei.com.br/wp-content/uploads/2013/02/MEXT_ES_iPS_cel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4003" y="4855937"/>
            <a:ext cx="1353102" cy="78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0" y="-667308"/>
            <a:ext cx="10058400" cy="66805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07120" y="-89732"/>
            <a:ext cx="2866987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A0AB6"/>
                </a:solidFill>
              </a:rPr>
              <a:t>On Site Experimenters </a:t>
            </a:r>
          </a:p>
          <a:p>
            <a:r>
              <a:rPr lang="en-US" dirty="0" smtClean="0"/>
              <a:t>J. Barney (MSU)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Cerizza</a:t>
            </a:r>
            <a:r>
              <a:rPr lang="en-US" dirty="0" smtClean="0"/>
              <a:t> (MSU)</a:t>
            </a:r>
          </a:p>
          <a:p>
            <a:r>
              <a:rPr lang="en-US" dirty="0" smtClean="0"/>
              <a:t>J. Estee (MSU)</a:t>
            </a:r>
          </a:p>
          <a:p>
            <a:r>
              <a:rPr lang="en-US" dirty="0" smtClean="0"/>
              <a:t>B. Hong (Korea U)</a:t>
            </a:r>
          </a:p>
          <a:p>
            <a:r>
              <a:rPr lang="en-US" dirty="0" smtClean="0"/>
              <a:t>T. </a:t>
            </a:r>
            <a:r>
              <a:rPr lang="en-US" dirty="0" err="1" smtClean="0"/>
              <a:t>Isobe</a:t>
            </a:r>
            <a:r>
              <a:rPr lang="en-US" dirty="0" smtClean="0"/>
              <a:t> (RIKEN)*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Jhang</a:t>
            </a:r>
            <a:r>
              <a:rPr lang="en-US" dirty="0" smtClean="0"/>
              <a:t> (Korea U)</a:t>
            </a:r>
          </a:p>
          <a:p>
            <a:r>
              <a:rPr lang="en-US" dirty="0" smtClean="0"/>
              <a:t>M. Kaneko (Kyoto U)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Kurata</a:t>
            </a:r>
            <a:r>
              <a:rPr lang="en-US" dirty="0" smtClean="0"/>
              <a:t>-Nishimura (RIKEN)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Lasko</a:t>
            </a:r>
            <a:r>
              <a:rPr lang="en-US" dirty="0" smtClean="0"/>
              <a:t> (IFN, Krakow)</a:t>
            </a:r>
          </a:p>
          <a:p>
            <a:r>
              <a:rPr lang="en-US" dirty="0" smtClean="0"/>
              <a:t>H. Lee (RISP)</a:t>
            </a:r>
          </a:p>
          <a:p>
            <a:r>
              <a:rPr lang="en-US" dirty="0" smtClean="0"/>
              <a:t>J. Lee (Korea U)</a:t>
            </a:r>
          </a:p>
          <a:p>
            <a:r>
              <a:rPr lang="en-US" dirty="0" smtClean="0"/>
              <a:t>J. Lukasik (IFN, Krakow)</a:t>
            </a:r>
          </a:p>
          <a:p>
            <a:r>
              <a:rPr lang="en-US" dirty="0" smtClean="0"/>
              <a:t>W. Lynch (MSU)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A. McIntosh (TAMU)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Morfouace</a:t>
            </a:r>
            <a:r>
              <a:rPr lang="en-US" dirty="0" smtClean="0"/>
              <a:t> (MSU)</a:t>
            </a:r>
          </a:p>
          <a:p>
            <a:r>
              <a:rPr lang="en-US" dirty="0" smtClean="0"/>
              <a:t>T. Murakami (Kyoto U)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S. Nishimura (RIKEN)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Pawlowski</a:t>
            </a:r>
            <a:r>
              <a:rPr lang="en-US" dirty="0" smtClean="0"/>
              <a:t> (IFN, Krakow)</a:t>
            </a:r>
          </a:p>
          <a:p>
            <a:r>
              <a:rPr lang="en-US" dirty="0" smtClean="0"/>
              <a:t>C. Santamaria (MSU)</a:t>
            </a:r>
          </a:p>
          <a:p>
            <a:r>
              <a:rPr lang="en-US" dirty="0" smtClean="0"/>
              <a:t>R. Shane (MSU)</a:t>
            </a:r>
          </a:p>
          <a:p>
            <a:r>
              <a:rPr lang="en-US" dirty="0" smtClean="0"/>
              <a:t>D. Suzuki (RIKEN)</a:t>
            </a:r>
          </a:p>
          <a:p>
            <a:r>
              <a:rPr lang="en-US" dirty="0" smtClean="0"/>
              <a:t>B. Tsang (MSU)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Y. Zhang (Tsinghua U)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*spokespersons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14568" r="9061" b="19767"/>
          <a:stretch/>
        </p:blipFill>
        <p:spPr>
          <a:xfrm>
            <a:off x="36097" y="12032"/>
            <a:ext cx="1267487" cy="6337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774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vitational-Wave Constraints on the Neutron-Star-Matter Equation of Stat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64" y="1139372"/>
            <a:ext cx="6000736" cy="4466019"/>
          </a:xfrm>
        </p:spPr>
      </p:pic>
      <p:pic>
        <p:nvPicPr>
          <p:cNvPr id="3" name="Picture 2" descr="Gravitational-Wave Constraints on the Neutron-Star-Matter Equation of State.pdf - Adobe Acrobat Pr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71" y="1139372"/>
            <a:ext cx="6151273" cy="482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7257" y="4775200"/>
            <a:ext cx="68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218BE"/>
                </a:solidFill>
              </a:rPr>
              <a:t>CEFT</a:t>
            </a:r>
            <a:endParaRPr lang="en-US" b="1" dirty="0">
              <a:solidFill>
                <a:srgbClr val="021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7523" y="912140"/>
            <a:ext cx="3022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Annala</a:t>
            </a:r>
            <a:r>
              <a:rPr lang="en-US" dirty="0" smtClean="0">
                <a:solidFill>
                  <a:srgbClr val="FF0000"/>
                </a:solidFill>
              </a:rPr>
              <a:t> et al., PRL 120, 172703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2210" y="6006458"/>
            <a:ext cx="444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density includes nucleonic rest energy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23143" y="1412487"/>
            <a:ext cx="282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Generic neutron star </a:t>
            </a:r>
            <a:r>
              <a:rPr lang="en-US" dirty="0" err="1" smtClean="0"/>
              <a:t>EoS</a:t>
            </a:r>
            <a:endParaRPr lang="en-US" dirty="0" smtClean="0"/>
          </a:p>
          <a:p>
            <a:r>
              <a:rPr lang="en-US" dirty="0" smtClean="0"/>
              <a:t>color: </a:t>
            </a:r>
            <a:r>
              <a:rPr lang="en-US" dirty="0"/>
              <a:t>Different </a:t>
            </a:r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784119" y="2829450"/>
            <a:ext cx="14831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Deformability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70754" y="5208695"/>
            <a:ext cx="20579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Neutron Star Radius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1581" y="370485"/>
            <a:ext cx="1203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Different forms of EOS: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pressure as a function of energy density 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 E/A vs. density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1264" y="5421188"/>
            <a:ext cx="42496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A0AB6"/>
                </a:solidFill>
              </a:rPr>
              <a:t>Other calculations (not complete list):</a:t>
            </a:r>
          </a:p>
          <a:p>
            <a:r>
              <a:rPr lang="en-US" sz="2000" dirty="0" smtClean="0">
                <a:solidFill>
                  <a:srgbClr val="0A0AB6"/>
                </a:solidFill>
              </a:rPr>
              <a:t>De </a:t>
            </a:r>
            <a:r>
              <a:rPr lang="en-US" sz="2000" dirty="0" smtClean="0">
                <a:solidFill>
                  <a:srgbClr val="0A0AB6"/>
                </a:solidFill>
              </a:rPr>
              <a:t>et al., arXiv:1804.08583v1</a:t>
            </a:r>
          </a:p>
          <a:p>
            <a:r>
              <a:rPr lang="en-US" sz="2000" dirty="0" smtClean="0">
                <a:solidFill>
                  <a:srgbClr val="0A0AB6"/>
                </a:solidFill>
              </a:rPr>
              <a:t>Tews </a:t>
            </a:r>
            <a:r>
              <a:rPr lang="en-US" sz="2000" dirty="0">
                <a:solidFill>
                  <a:srgbClr val="0A0AB6"/>
                </a:solidFill>
              </a:rPr>
              <a:t>et al., </a:t>
            </a:r>
            <a:r>
              <a:rPr lang="en-US" sz="2000" dirty="0" smtClean="0">
                <a:solidFill>
                  <a:srgbClr val="0A0AB6"/>
                </a:solidFill>
              </a:rPr>
              <a:t>arXiv:1804.02783v1</a:t>
            </a:r>
          </a:p>
          <a:p>
            <a:r>
              <a:rPr lang="en-US" sz="2000" dirty="0" err="1" smtClean="0">
                <a:solidFill>
                  <a:srgbClr val="0A0AB6"/>
                </a:solidFill>
              </a:rPr>
              <a:t>Fattoyev</a:t>
            </a:r>
            <a:r>
              <a:rPr lang="en-US" sz="2000" dirty="0">
                <a:solidFill>
                  <a:srgbClr val="0A0AB6"/>
                </a:solidFill>
              </a:rPr>
              <a:t> et al., </a:t>
            </a:r>
            <a:r>
              <a:rPr lang="en-US" sz="2000" dirty="0" smtClean="0">
                <a:solidFill>
                  <a:srgbClr val="0A0AB6"/>
                </a:solidFill>
              </a:rPr>
              <a:t>PRL 120.172702</a:t>
            </a:r>
            <a:endParaRPr lang="en-US" sz="2000" dirty="0">
              <a:solidFill>
                <a:srgbClr val="0A0AB6"/>
              </a:solidFill>
            </a:endParaRPr>
          </a:p>
          <a:p>
            <a:endParaRPr lang="en-US" sz="2400" dirty="0">
              <a:solidFill>
                <a:srgbClr val="0A0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2" descr="Fig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20D8FF-7A31-42D2-BC9A-13DB25A2D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46" y="1038350"/>
            <a:ext cx="3778531" cy="3822933"/>
          </a:xfrm>
          <a:prstGeom prst="rect">
            <a:avLst/>
          </a:prstGeom>
        </p:spPr>
      </p:pic>
      <p:pic>
        <p:nvPicPr>
          <p:cNvPr id="2" name="Picture 1" descr="test.pdf - Adobe Acrobat Pr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84" y="1013815"/>
            <a:ext cx="4509616" cy="36932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86922" y="1236382"/>
            <a:ext cx="1678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A0AB6"/>
                </a:solidFill>
              </a:rPr>
              <a:t>Skyrme</a:t>
            </a:r>
            <a:r>
              <a:rPr lang="en-US" sz="2400" dirty="0" smtClean="0">
                <a:solidFill>
                  <a:srgbClr val="0A0AB6"/>
                </a:solidFill>
              </a:rPr>
              <a:t> interactions</a:t>
            </a:r>
            <a:endParaRPr lang="en-US" sz="2400" dirty="0">
              <a:solidFill>
                <a:srgbClr val="0A0AB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905065"/>
            <a:ext cx="12356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A0AB6"/>
                </a:solidFill>
              </a:rPr>
              <a:t>Skyrme</a:t>
            </a:r>
            <a:r>
              <a:rPr lang="en-US" sz="2400" dirty="0">
                <a:solidFill>
                  <a:srgbClr val="0A0AB6"/>
                </a:solidFill>
              </a:rPr>
              <a:t> </a:t>
            </a:r>
            <a:r>
              <a:rPr lang="en-US" sz="2400" dirty="0" smtClean="0">
                <a:solidFill>
                  <a:srgbClr val="0A0AB6"/>
                </a:solidFill>
              </a:rPr>
              <a:t>interactions preferred by Nuclear physicists.-- effective density dependent NN interaction</a:t>
            </a:r>
          </a:p>
          <a:p>
            <a:r>
              <a:rPr lang="en-US" sz="2400" dirty="0" smtClean="0">
                <a:solidFill>
                  <a:srgbClr val="0A0AB6"/>
                </a:solidFill>
              </a:rPr>
              <a:t>Parameterized by ~10 variables fitted to various aspects of nuclei properties.</a:t>
            </a:r>
          </a:p>
          <a:p>
            <a:r>
              <a:rPr lang="en-US" sz="2400" dirty="0" smtClean="0">
                <a:solidFill>
                  <a:srgbClr val="0A0AB6"/>
                </a:solidFill>
              </a:rPr>
              <a:t>~200 </a:t>
            </a:r>
            <a:r>
              <a:rPr lang="en-US" sz="2400" dirty="0" err="1" smtClean="0">
                <a:solidFill>
                  <a:srgbClr val="0A0AB6"/>
                </a:solidFill>
              </a:rPr>
              <a:t>Skyrmes</a:t>
            </a:r>
            <a:r>
              <a:rPr lang="en-US" sz="2400" dirty="0" smtClean="0">
                <a:solidFill>
                  <a:srgbClr val="0A0AB6"/>
                </a:solidFill>
              </a:rPr>
              <a:t> to conduct an overview study of Neutron star properties.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84806" y="190684"/>
            <a:ext cx="8637998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 E/A (</a:t>
            </a:r>
            <a:r>
              <a:rPr lang="en-US" sz="2400" dirty="0">
                <a:solidFill>
                  <a:srgbClr val="FF0000"/>
                </a:solidFill>
                <a:sym typeface="Symbol" pitchFamily="82" charset="2"/>
              </a:rPr>
              <a:t>,)</a:t>
            </a:r>
            <a:r>
              <a:rPr lang="en-US" sz="2400" dirty="0">
                <a:sym typeface="Symbol" pitchFamily="82" charset="2"/>
              </a:rPr>
              <a:t> = </a:t>
            </a:r>
            <a:r>
              <a:rPr lang="en-US" sz="2400" dirty="0">
                <a:solidFill>
                  <a:srgbClr val="0000CC"/>
                </a:solidFill>
              </a:rPr>
              <a:t>E/A (</a:t>
            </a:r>
            <a:r>
              <a:rPr lang="en-US" sz="2400" dirty="0">
                <a:solidFill>
                  <a:srgbClr val="0000CC"/>
                </a:solidFill>
                <a:sym typeface="Symbol" pitchFamily="82" charset="2"/>
              </a:rPr>
              <a:t>,0)</a:t>
            </a:r>
            <a:r>
              <a:rPr lang="en-US" sz="2400" dirty="0">
                <a:sym typeface="Symbol" pitchFamily="82" charset="2"/>
              </a:rPr>
              <a:t> + </a:t>
            </a:r>
            <a:r>
              <a:rPr lang="en-US" sz="2400" dirty="0">
                <a:solidFill>
                  <a:srgbClr val="FF00FF"/>
                </a:solidFill>
                <a:latin typeface="Symbol" pitchFamily="82" charset="2"/>
                <a:sym typeface="Symbol" pitchFamily="82" charset="2"/>
              </a:rPr>
              <a:t>d</a:t>
            </a:r>
            <a:r>
              <a:rPr lang="en-US" sz="2400" baseline="30000" dirty="0">
                <a:solidFill>
                  <a:srgbClr val="FF00FF"/>
                </a:solidFill>
                <a:sym typeface="Symbol" pitchFamily="82" charset="2"/>
              </a:rPr>
              <a:t>2</a:t>
            </a:r>
            <a:r>
              <a:rPr lang="en-US" sz="2400" dirty="0">
                <a:solidFill>
                  <a:srgbClr val="FF00FF"/>
                </a:solidFill>
                <a:sym typeface="Symbol" pitchFamily="82" charset="2"/>
              </a:rPr>
              <a:t>S();            </a:t>
            </a:r>
            <a:r>
              <a:rPr lang="en-US" sz="2400" dirty="0">
                <a:latin typeface="Symbol" pitchFamily="82" charset="2"/>
                <a:sym typeface="Symbol" pitchFamily="82" charset="2"/>
              </a:rPr>
              <a:t>d</a:t>
            </a:r>
            <a:r>
              <a:rPr lang="en-US" sz="2400" dirty="0">
                <a:sym typeface="Symbol" pitchFamily="82" charset="2"/>
              </a:rPr>
              <a:t> = (</a:t>
            </a:r>
            <a:r>
              <a:rPr lang="en-US" sz="2400" baseline="-25000" dirty="0">
                <a:sym typeface="Symbol" pitchFamily="82" charset="2"/>
              </a:rPr>
              <a:t>n</a:t>
            </a:r>
            <a:r>
              <a:rPr lang="en-US" sz="2400" dirty="0">
                <a:sym typeface="Symbol" pitchFamily="82" charset="2"/>
              </a:rPr>
              <a:t>- </a:t>
            </a:r>
            <a:r>
              <a:rPr lang="en-US" sz="2400" baseline="-25000" dirty="0">
                <a:sym typeface="Symbol" pitchFamily="82" charset="2"/>
              </a:rPr>
              <a:t>p</a:t>
            </a:r>
            <a:r>
              <a:rPr lang="en-US" sz="2400" dirty="0">
                <a:sym typeface="Symbol" pitchFamily="82" charset="2"/>
              </a:rPr>
              <a:t>)/ (</a:t>
            </a:r>
            <a:r>
              <a:rPr lang="en-US" sz="2400" baseline="-25000" dirty="0">
                <a:sym typeface="Symbol" pitchFamily="82" charset="2"/>
              </a:rPr>
              <a:t>n</a:t>
            </a:r>
            <a:r>
              <a:rPr lang="en-US" sz="2400" dirty="0">
                <a:sym typeface="Symbol" pitchFamily="82" charset="2"/>
              </a:rPr>
              <a:t>+ </a:t>
            </a:r>
            <a:r>
              <a:rPr lang="en-US" sz="2400" baseline="-25000" dirty="0">
                <a:sym typeface="Symbol" pitchFamily="82" charset="2"/>
              </a:rPr>
              <a:t>p</a:t>
            </a:r>
            <a:r>
              <a:rPr lang="en-US" sz="2400" dirty="0">
                <a:sym typeface="Symbol" pitchFamily="82" charset="2"/>
              </a:rPr>
              <a:t>) = (N-Z)/A</a:t>
            </a:r>
          </a:p>
        </p:txBody>
      </p:sp>
      <p:pic>
        <p:nvPicPr>
          <p:cNvPr id="9" name="Picture 8" descr="Fig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2319" y="1038350"/>
            <a:ext cx="3639993" cy="3644148"/>
          </a:xfrm>
          <a:prstGeom prst="rect">
            <a:avLst/>
          </a:prstGeom>
        </p:spPr>
      </p:pic>
      <p:pic>
        <p:nvPicPr>
          <p:cNvPr id="10" name="Picture 9" descr="Fig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46" y="995693"/>
            <a:ext cx="3793601" cy="3865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7446" y="3470313"/>
            <a:ext cx="190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Symmetric matter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11557" y="652349"/>
            <a:ext cx="491807" cy="343344"/>
          </a:xfrm>
          <a:prstGeom prst="straightConnector1">
            <a:avLst/>
          </a:prstGeom>
          <a:ln w="57150">
            <a:solidFill>
              <a:srgbClr val="0A0A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18035" y="673677"/>
            <a:ext cx="478913" cy="364673"/>
          </a:xfrm>
          <a:prstGeom prst="straightConnector1">
            <a:avLst/>
          </a:prstGeom>
          <a:ln w="571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2095" y="6149176"/>
            <a:ext cx="519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Y.C. Tommy Tsang &amp; </a:t>
            </a:r>
            <a:r>
              <a:rPr lang="en-US" sz="2400" dirty="0" err="1" smtClean="0">
                <a:solidFill>
                  <a:srgbClr val="FF0000"/>
                </a:solidFill>
              </a:rPr>
              <a:t>Farrukh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Fattoyev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6" y="703393"/>
            <a:ext cx="4755652" cy="6154607"/>
          </a:xfrm>
          <a:prstGeom prst="rect">
            <a:avLst/>
          </a:prstGeom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986926" y="62906"/>
            <a:ext cx="10415531" cy="533400"/>
          </a:xfrm>
          <a:prstGeom prst="rect">
            <a:avLst/>
          </a:prstGeom>
        </p:spPr>
        <p:txBody>
          <a:bodyPr lIns="0" tIns="37036" rIns="0" bIns="0"/>
          <a:lstStyle/>
          <a:p>
            <a:pPr algn="ctr" defTabSz="4143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/>
            </a:pPr>
            <a:r>
              <a:rPr lang="en-US" sz="3000" b="1" kern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Symmetry </a:t>
            </a:r>
            <a:r>
              <a:rPr lang="en-US" sz="3000" b="1" kern="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Energy from nuclear structure and reaction dynamics </a:t>
            </a:r>
            <a:endParaRPr lang="en-US" sz="3000" b="1" kern="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85"/>
          <p:cNvGrpSpPr/>
          <p:nvPr/>
        </p:nvGrpSpPr>
        <p:grpSpPr>
          <a:xfrm>
            <a:off x="-79873" y="2329265"/>
            <a:ext cx="1512168" cy="1368152"/>
            <a:chOff x="-180528" y="3068960"/>
            <a:chExt cx="1512168" cy="1368152"/>
          </a:xfrm>
        </p:grpSpPr>
        <p:sp>
          <p:nvSpPr>
            <p:cNvPr id="81" name="Right Arrow 80"/>
            <p:cNvSpPr/>
            <p:nvPr/>
          </p:nvSpPr>
          <p:spPr>
            <a:xfrm>
              <a:off x="-180528" y="3573016"/>
              <a:ext cx="1512168" cy="576064"/>
            </a:xfrm>
            <a:prstGeom prst="rightArrow">
              <a:avLst/>
            </a:prstGeom>
            <a:solidFill>
              <a:srgbClr val="99CCFF"/>
            </a:solidFill>
            <a:ln w="12700">
              <a:solidFill>
                <a:srgbClr val="0000CC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-128555" y="3552981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rgbClr val="000000"/>
                  </a:solidFill>
                </a:rPr>
                <a:t>Proton</a:t>
              </a:r>
              <a:endParaRPr lang="ja-JP" alt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0097" y="703392"/>
            <a:ext cx="2810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Image by Andy </a:t>
            </a:r>
            <a:r>
              <a:rPr lang="en-US" sz="1600" dirty="0" err="1">
                <a:solidFill>
                  <a:schemeClr val="bg1"/>
                </a:solidFill>
              </a:rPr>
              <a:t>Sproles</a:t>
            </a:r>
            <a:r>
              <a:rPr lang="en-US" sz="1600" dirty="0">
                <a:solidFill>
                  <a:schemeClr val="bg1"/>
                </a:solidFill>
              </a:rPr>
              <a:t>, ORNL</a:t>
            </a:r>
          </a:p>
        </p:txBody>
      </p:sp>
      <p:grpSp>
        <p:nvGrpSpPr>
          <p:cNvPr id="14" name="Group 1052"/>
          <p:cNvGrpSpPr>
            <a:grpSpLocks/>
          </p:cNvGrpSpPr>
          <p:nvPr/>
        </p:nvGrpSpPr>
        <p:grpSpPr bwMode="auto">
          <a:xfrm>
            <a:off x="5437780" y="726179"/>
            <a:ext cx="3548063" cy="1427163"/>
            <a:chOff x="986" y="167"/>
            <a:chExt cx="2235" cy="899"/>
          </a:xfrm>
        </p:grpSpPr>
        <p:graphicFrame>
          <p:nvGraphicFramePr>
            <p:cNvPr id="15" name="Object 1053"/>
            <p:cNvGraphicFramePr>
              <a:graphicFrameLocks noChangeAspect="1"/>
            </p:cNvGraphicFramePr>
            <p:nvPr/>
          </p:nvGraphicFramePr>
          <p:xfrm>
            <a:off x="986" y="199"/>
            <a:ext cx="1318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61" name="Equation" r:id="rId4" imgW="1040948" imgH="241195" progId="Equation.DSMT4">
                    <p:embed/>
                  </p:oleObj>
                </mc:Choice>
                <mc:Fallback>
                  <p:oleObj name="Equation" r:id="rId4" imgW="1040948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199"/>
                          <a:ext cx="1318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54"/>
            <p:cNvGraphicFramePr>
              <a:graphicFrameLocks noChangeAspect="1"/>
            </p:cNvGraphicFramePr>
            <p:nvPr>
              <p:extLst/>
            </p:nvPr>
          </p:nvGraphicFramePr>
          <p:xfrm>
            <a:off x="2407" y="167"/>
            <a:ext cx="81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62" name="Equation" r:id="rId6" imgW="850680" imgH="393480" progId="Equation.3">
                    <p:embed/>
                  </p:oleObj>
                </mc:Choice>
                <mc:Fallback>
                  <p:oleObj name="Equation" r:id="rId6" imgW="850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7" y="167"/>
                          <a:ext cx="814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055"/>
            <p:cNvGraphicFramePr>
              <a:graphicFrameLocks noChangeAspect="1"/>
            </p:cNvGraphicFramePr>
            <p:nvPr>
              <p:extLst/>
            </p:nvPr>
          </p:nvGraphicFramePr>
          <p:xfrm>
            <a:off x="1382" y="537"/>
            <a:ext cx="1330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63" name="Equation" r:id="rId8" imgW="1396440" imgH="546120" progId="Equation.3">
                    <p:embed/>
                  </p:oleObj>
                </mc:Choice>
                <mc:Fallback>
                  <p:oleObj name="Equation" r:id="rId8" imgW="1396440" imgH="546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2" y="537"/>
                          <a:ext cx="1330" cy="5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Right Arrow 24"/>
          <p:cNvSpPr/>
          <p:nvPr/>
        </p:nvSpPr>
        <p:spPr>
          <a:xfrm>
            <a:off x="4967720" y="6174850"/>
            <a:ext cx="4153484" cy="576064"/>
          </a:xfrm>
          <a:prstGeom prst="rightArrow">
            <a:avLst/>
          </a:prstGeom>
          <a:solidFill>
            <a:srgbClr val="580000"/>
          </a:solidFill>
          <a:ln w="12700">
            <a:solidFill>
              <a:srgbClr val="0000CC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27" name="Group 1062"/>
          <p:cNvGrpSpPr>
            <a:grpSpLocks/>
          </p:cNvGrpSpPr>
          <p:nvPr/>
        </p:nvGrpSpPr>
        <p:grpSpPr bwMode="auto">
          <a:xfrm>
            <a:off x="9201353" y="5740888"/>
            <a:ext cx="1368381" cy="1117112"/>
            <a:chOff x="1536" y="2880"/>
            <a:chExt cx="1479" cy="1296"/>
          </a:xfrm>
        </p:grpSpPr>
        <p:sp>
          <p:nvSpPr>
            <p:cNvPr id="28" name="Text Box 1063"/>
            <p:cNvSpPr txBox="1">
              <a:spLocks noChangeArrowheads="1"/>
            </p:cNvSpPr>
            <p:nvPr/>
          </p:nvSpPr>
          <p:spPr bwMode="auto">
            <a:xfrm flipV="1">
              <a:off x="2785" y="3360"/>
              <a:ext cx="230" cy="7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Hubble ST</a:t>
              </a:r>
            </a:p>
          </p:txBody>
        </p:sp>
        <p:pic>
          <p:nvPicPr>
            <p:cNvPr id="29" name="Picture 1065" descr="\\homedir\home1\tsang\My Documents\crab_pulsar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880"/>
              <a:ext cx="12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5511747" y="3812034"/>
            <a:ext cx="6421416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 of State of nuclear matter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E/A (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,)</a:t>
            </a:r>
            <a:r>
              <a:rPr lang="en-US" sz="2800" dirty="0">
                <a:sym typeface="Symbol" pitchFamily="18" charset="2"/>
              </a:rPr>
              <a:t> = </a:t>
            </a:r>
            <a:r>
              <a:rPr lang="en-US" sz="2800" dirty="0">
                <a:solidFill>
                  <a:srgbClr val="0000CC"/>
                </a:solidFill>
              </a:rPr>
              <a:t>E/A (</a:t>
            </a:r>
            <a:r>
              <a:rPr lang="en-US" sz="2800" dirty="0">
                <a:solidFill>
                  <a:srgbClr val="0000CC"/>
                </a:solidFill>
                <a:sym typeface="Symbol" pitchFamily="18" charset="2"/>
              </a:rPr>
              <a:t>,0)</a:t>
            </a:r>
            <a:r>
              <a:rPr lang="en-US" sz="2800" dirty="0">
                <a:sym typeface="Symbol" pitchFamily="18" charset="2"/>
              </a:rPr>
              <a:t> + 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d</a:t>
            </a:r>
            <a:r>
              <a:rPr lang="en-US" sz="2800" baseline="30000" dirty="0"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CC00CC"/>
                </a:solidFill>
                <a:sym typeface="Symbol" pitchFamily="18" charset="2"/>
              </a:rPr>
              <a:t></a:t>
            </a:r>
            <a:r>
              <a:rPr lang="en-US" sz="2800" dirty="0">
                <a:solidFill>
                  <a:srgbClr val="FF00FF"/>
                </a:solidFill>
                <a:sym typeface="Symbol" pitchFamily="18" charset="2"/>
              </a:rPr>
              <a:t>S()</a:t>
            </a:r>
          </a:p>
          <a:p>
            <a:pPr algn="ctr"/>
            <a:r>
              <a:rPr lang="en-US" sz="2800" dirty="0">
                <a:latin typeface="Symbol" pitchFamily="18" charset="2"/>
                <a:sym typeface="Symbol" pitchFamily="18" charset="2"/>
              </a:rPr>
              <a:t>d</a:t>
            </a:r>
            <a:r>
              <a:rPr lang="en-US" sz="2800" dirty="0">
                <a:sym typeface="Symbol" pitchFamily="18" charset="2"/>
              </a:rPr>
              <a:t> = (</a:t>
            </a:r>
            <a:r>
              <a:rPr lang="en-US" sz="2800" baseline="-25000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- </a:t>
            </a:r>
            <a:r>
              <a:rPr lang="en-US" sz="2800" baseline="-25000" dirty="0">
                <a:sym typeface="Symbol" pitchFamily="18" charset="2"/>
              </a:rPr>
              <a:t>p</a:t>
            </a:r>
            <a:r>
              <a:rPr lang="en-US" sz="2800" dirty="0">
                <a:sym typeface="Symbol" pitchFamily="18" charset="2"/>
              </a:rPr>
              <a:t>)/ (</a:t>
            </a:r>
            <a:r>
              <a:rPr lang="en-US" sz="2800" baseline="-25000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+ </a:t>
            </a:r>
            <a:r>
              <a:rPr lang="en-US" sz="2800" baseline="-25000" dirty="0">
                <a:sym typeface="Symbol" pitchFamily="18" charset="2"/>
              </a:rPr>
              <a:t>p</a:t>
            </a:r>
            <a:r>
              <a:rPr lang="en-US" sz="2800" dirty="0">
                <a:sym typeface="Symbol" pitchFamily="18" charset="2"/>
              </a:rPr>
              <a:t>) = (N-Z)/</a:t>
            </a:r>
            <a:r>
              <a:rPr lang="en-US" sz="2800" dirty="0" smtClean="0">
                <a:sym typeface="Symbol" pitchFamily="18" charset="2"/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11747" y="2415635"/>
            <a:ext cx="6560527" cy="1360195"/>
            <a:chOff x="1009650" y="3626324"/>
            <a:chExt cx="7753350" cy="1555777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0" y="3626324"/>
              <a:ext cx="775335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1009650" y="4759663"/>
              <a:ext cx="7753350" cy="4224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FF00"/>
                  </a:solidFill>
                </a:rPr>
                <a:t>Femto</a:t>
              </a:r>
              <a:r>
                <a:rPr lang="en-US" dirty="0">
                  <a:solidFill>
                    <a:srgbClr val="FFFF00"/>
                  </a:solidFill>
                </a:rPr>
                <a:t>-nova explosion created by Heavy Ion collisions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3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_symm_density_2018_noSkyrme.pdf - Adobe Acrobat P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5237" y="727113"/>
            <a:ext cx="7105881" cy="5927075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96003" y="33051"/>
            <a:ext cx="11549873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 smtClean="0">
                <a:solidFill>
                  <a:srgbClr val="FF3300"/>
                </a:solidFill>
              </a:rPr>
              <a:t>Experimental Symmetry Energy constraints at </a:t>
            </a:r>
            <a:r>
              <a:rPr lang="en-US" sz="3200" dirty="0" err="1" smtClean="0">
                <a:solidFill>
                  <a:srgbClr val="FF3300"/>
                </a:solidFill>
              </a:rPr>
              <a:t>subsaturation</a:t>
            </a:r>
            <a:r>
              <a:rPr lang="en-US" sz="3200" dirty="0" smtClean="0">
                <a:solidFill>
                  <a:srgbClr val="FF3300"/>
                </a:solidFill>
              </a:rPr>
              <a:t> density</a:t>
            </a:r>
            <a:endParaRPr lang="en-US" sz="3200" b="1" dirty="0">
              <a:solidFill>
                <a:srgbClr val="0066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14042" y="1615028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99FF"/>
                </a:solidFill>
              </a:rPr>
              <a:t>ab</a:t>
            </a:r>
            <a:r>
              <a:rPr lang="en-US" sz="2000" dirty="0" smtClean="0">
                <a:solidFill>
                  <a:srgbClr val="0099FF"/>
                </a:solidFill>
              </a:rPr>
              <a:t>-initio </a:t>
            </a:r>
            <a:r>
              <a:rPr lang="en-US" sz="2000" dirty="0">
                <a:solidFill>
                  <a:srgbClr val="0099FF"/>
                </a:solidFill>
              </a:rPr>
              <a:t>calculation by C. </a:t>
            </a:r>
            <a:r>
              <a:rPr lang="en-US" sz="2000" dirty="0" err="1">
                <a:solidFill>
                  <a:srgbClr val="0099FF"/>
                </a:solidFill>
              </a:rPr>
              <a:t>Drischler</a:t>
            </a:r>
            <a:r>
              <a:rPr lang="en-US" sz="2000" dirty="0">
                <a:solidFill>
                  <a:srgbClr val="0099FF"/>
                </a:solidFill>
              </a:rPr>
              <a:t>  et al. (2014)</a:t>
            </a:r>
          </a:p>
        </p:txBody>
      </p:sp>
      <p:sp>
        <p:nvSpPr>
          <p:cNvPr id="6" name="Rectangle 5"/>
          <p:cNvSpPr/>
          <p:nvPr/>
        </p:nvSpPr>
        <p:spPr>
          <a:xfrm>
            <a:off x="9503843" y="5846424"/>
            <a:ext cx="2603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Lynch and Tsang (2018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arXiv:</a:t>
            </a:r>
            <a:r>
              <a:rPr lang="en-US" sz="2000" dirty="0"/>
              <a:t>1805.10757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77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508" y="154067"/>
            <a:ext cx="1030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Very little selectivity on tidal deformability at low density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694" y="5899600"/>
            <a:ext cx="1158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218BE"/>
                </a:solidFill>
              </a:rPr>
              <a:t>Sub-saturation constraints do not constrain the tidal deformability or neutron star radii. The low density behavior does not constrain the high density behavior</a:t>
            </a:r>
            <a:r>
              <a:rPr lang="en-US" sz="2400" dirty="0">
                <a:solidFill>
                  <a:srgbClr val="0218BE"/>
                </a:solidFill>
              </a:rPr>
              <a:t> </a:t>
            </a:r>
            <a:r>
              <a:rPr lang="en-US" sz="2400" dirty="0" smtClean="0">
                <a:solidFill>
                  <a:srgbClr val="0218BE"/>
                </a:solidFill>
              </a:rPr>
              <a:t>such as deformability.</a:t>
            </a:r>
            <a:endParaRPr lang="en-US" sz="2400" dirty="0">
              <a:solidFill>
                <a:srgbClr val="0218BE"/>
              </a:solidFill>
            </a:endParaRPr>
          </a:p>
        </p:txBody>
      </p:sp>
      <p:pic>
        <p:nvPicPr>
          <p:cNvPr id="9" name="Picture 8" descr="test.pdf - Adobe Acrobat P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7894" y="756745"/>
            <a:ext cx="6088439" cy="4997973"/>
          </a:xfrm>
          <a:prstGeom prst="rect">
            <a:avLst/>
          </a:prstGeom>
        </p:spPr>
      </p:pic>
      <p:pic>
        <p:nvPicPr>
          <p:cNvPr id="3" name="Picture 2" descr="test.pdf - Adobe Acrobat Pr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92" y="883724"/>
            <a:ext cx="5566802" cy="46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51076" y="-152400"/>
            <a:ext cx="8112125" cy="889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squeeze nuclear matter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25589" y="1768523"/>
            <a:ext cx="6499952" cy="5012675"/>
            <a:chOff x="633413" y="1385888"/>
            <a:chExt cx="7824787" cy="4633912"/>
          </a:xfrm>
        </p:grpSpPr>
        <p:grpSp>
          <p:nvGrpSpPr>
            <p:cNvPr id="2" name="Group 2051"/>
            <p:cNvGrpSpPr>
              <a:grpSpLocks/>
            </p:cNvGrpSpPr>
            <p:nvPr/>
          </p:nvGrpSpPr>
          <p:grpSpPr bwMode="auto">
            <a:xfrm>
              <a:off x="633413" y="1385888"/>
              <a:ext cx="7031037" cy="4633912"/>
              <a:chOff x="661" y="650"/>
              <a:chExt cx="4217" cy="2810"/>
            </a:xfrm>
          </p:grpSpPr>
          <p:pic>
            <p:nvPicPr>
              <p:cNvPr id="22538" name="Picture 2052" descr="C:\My Documents\SCRATCH\eos\final\final\Figure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" y="650"/>
                <a:ext cx="4217" cy="2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39" name="Rectangle 2053"/>
              <p:cNvSpPr>
                <a:spLocks noChangeArrowheads="1"/>
              </p:cNvSpPr>
              <p:nvPr/>
            </p:nvSpPr>
            <p:spPr bwMode="auto">
              <a:xfrm>
                <a:off x="1161" y="3026"/>
                <a:ext cx="1033" cy="3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3" name="Text Box 2055"/>
            <p:cNvSpPr txBox="1">
              <a:spLocks noChangeArrowheads="1"/>
            </p:cNvSpPr>
            <p:nvPr/>
          </p:nvSpPr>
          <p:spPr bwMode="auto">
            <a:xfrm>
              <a:off x="6885781" y="2042211"/>
              <a:ext cx="1557337" cy="53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/>
                <a:t>pressure contours</a:t>
              </a:r>
            </a:p>
          </p:txBody>
        </p:sp>
        <p:sp>
          <p:nvSpPr>
            <p:cNvPr id="22534" name="Text Box 2056"/>
            <p:cNvSpPr txBox="1">
              <a:spLocks noChangeArrowheads="1"/>
            </p:cNvSpPr>
            <p:nvPr/>
          </p:nvSpPr>
          <p:spPr bwMode="auto">
            <a:xfrm>
              <a:off x="6900863" y="3840163"/>
              <a:ext cx="1557337" cy="53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/>
                <a:t>density contours</a:t>
              </a:r>
            </a:p>
          </p:txBody>
        </p:sp>
      </p:grpSp>
      <p:sp>
        <p:nvSpPr>
          <p:cNvPr id="672780" name="Text Box 2060"/>
          <p:cNvSpPr txBox="1">
            <a:spLocks noChangeArrowheads="1"/>
          </p:cNvSpPr>
          <p:nvPr/>
        </p:nvSpPr>
        <p:spPr bwMode="auto">
          <a:xfrm>
            <a:off x="4735009" y="1061885"/>
            <a:ext cx="430625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/>
              <a:t>Au+Au</a:t>
            </a:r>
            <a:r>
              <a:rPr lang="en-US" sz="2400" dirty="0"/>
              <a:t> collisions E/A = 1 </a:t>
            </a:r>
            <a:r>
              <a:rPr lang="en-US" sz="2400" dirty="0" err="1"/>
              <a:t>GeV</a:t>
            </a:r>
            <a:r>
              <a:rPr lang="en-US" sz="2400" dirty="0"/>
              <a:t>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057400" y="457200"/>
            <a:ext cx="8637998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 E/A (</a:t>
            </a:r>
            <a:r>
              <a:rPr lang="en-US" sz="2400" dirty="0">
                <a:solidFill>
                  <a:srgbClr val="FF0000"/>
                </a:solidFill>
                <a:sym typeface="Symbol" pitchFamily="82" charset="2"/>
              </a:rPr>
              <a:t>,)</a:t>
            </a:r>
            <a:r>
              <a:rPr lang="en-US" sz="2400" dirty="0">
                <a:sym typeface="Symbol" pitchFamily="82" charset="2"/>
              </a:rPr>
              <a:t> = </a:t>
            </a:r>
            <a:r>
              <a:rPr lang="en-US" sz="2400" dirty="0">
                <a:solidFill>
                  <a:srgbClr val="0000CC"/>
                </a:solidFill>
              </a:rPr>
              <a:t>E/A (</a:t>
            </a:r>
            <a:r>
              <a:rPr lang="en-US" sz="2400" dirty="0">
                <a:solidFill>
                  <a:srgbClr val="0000CC"/>
                </a:solidFill>
                <a:sym typeface="Symbol" pitchFamily="82" charset="2"/>
              </a:rPr>
              <a:t>,0)</a:t>
            </a:r>
            <a:r>
              <a:rPr lang="en-US" sz="2400" dirty="0">
                <a:sym typeface="Symbol" pitchFamily="82" charset="2"/>
              </a:rPr>
              <a:t> + </a:t>
            </a:r>
            <a:r>
              <a:rPr lang="en-US" sz="2400" dirty="0">
                <a:solidFill>
                  <a:srgbClr val="FF00FF"/>
                </a:solidFill>
                <a:latin typeface="Symbol" pitchFamily="82" charset="2"/>
                <a:sym typeface="Symbol" pitchFamily="82" charset="2"/>
              </a:rPr>
              <a:t>d</a:t>
            </a:r>
            <a:r>
              <a:rPr lang="en-US" sz="2400" baseline="30000" dirty="0">
                <a:solidFill>
                  <a:srgbClr val="FF00FF"/>
                </a:solidFill>
                <a:sym typeface="Symbol" pitchFamily="82" charset="2"/>
              </a:rPr>
              <a:t>2</a:t>
            </a:r>
            <a:r>
              <a:rPr lang="en-US" sz="2400" dirty="0">
                <a:solidFill>
                  <a:srgbClr val="FF00FF"/>
                </a:solidFill>
                <a:sym typeface="Symbol" pitchFamily="82" charset="2"/>
              </a:rPr>
              <a:t>S();            </a:t>
            </a:r>
            <a:r>
              <a:rPr lang="en-US" sz="2400" dirty="0">
                <a:latin typeface="Symbol" pitchFamily="82" charset="2"/>
                <a:sym typeface="Symbol" pitchFamily="82" charset="2"/>
              </a:rPr>
              <a:t>d</a:t>
            </a:r>
            <a:r>
              <a:rPr lang="en-US" sz="2400" dirty="0">
                <a:sym typeface="Symbol" pitchFamily="82" charset="2"/>
              </a:rPr>
              <a:t> = (</a:t>
            </a:r>
            <a:r>
              <a:rPr lang="en-US" sz="2400" baseline="-25000" dirty="0">
                <a:sym typeface="Symbol" pitchFamily="82" charset="2"/>
              </a:rPr>
              <a:t>n</a:t>
            </a:r>
            <a:r>
              <a:rPr lang="en-US" sz="2400" dirty="0">
                <a:sym typeface="Symbol" pitchFamily="82" charset="2"/>
              </a:rPr>
              <a:t>- </a:t>
            </a:r>
            <a:r>
              <a:rPr lang="en-US" sz="2400" baseline="-25000" dirty="0">
                <a:sym typeface="Symbol" pitchFamily="82" charset="2"/>
              </a:rPr>
              <a:t>p</a:t>
            </a:r>
            <a:r>
              <a:rPr lang="en-US" sz="2400" dirty="0">
                <a:sym typeface="Symbol" pitchFamily="82" charset="2"/>
              </a:rPr>
              <a:t>)/ (</a:t>
            </a:r>
            <a:r>
              <a:rPr lang="en-US" sz="2400" baseline="-25000" dirty="0">
                <a:sym typeface="Symbol" pitchFamily="82" charset="2"/>
              </a:rPr>
              <a:t>n</a:t>
            </a:r>
            <a:r>
              <a:rPr lang="en-US" sz="2400" dirty="0">
                <a:sym typeface="Symbol" pitchFamily="82" charset="2"/>
              </a:rPr>
              <a:t>+ </a:t>
            </a:r>
            <a:r>
              <a:rPr lang="en-US" sz="2400" baseline="-25000" dirty="0">
                <a:sym typeface="Symbol" pitchFamily="82" charset="2"/>
              </a:rPr>
              <a:t>p</a:t>
            </a:r>
            <a:r>
              <a:rPr lang="en-US" sz="2400" dirty="0">
                <a:sym typeface="Symbol" pitchFamily="82" charset="2"/>
              </a:rPr>
              <a:t>) = (N-Z)/A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8" y="1873184"/>
            <a:ext cx="4813855" cy="4813855"/>
          </a:xfrm>
          <a:prstGeom prst="rect">
            <a:avLst/>
          </a:prstGeom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812219" y="6488668"/>
            <a:ext cx="4471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Danielewicz et al., Science 298,1592 (2002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58" y="1523550"/>
            <a:ext cx="20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YongJia</a:t>
            </a:r>
            <a:r>
              <a:rPr lang="en-US" dirty="0" smtClean="0"/>
              <a:t>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36714" y="-283333"/>
            <a:ext cx="1013184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symmetric matter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heavy-ion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Text Box 17"/>
          <p:cNvSpPr txBox="1">
            <a:spLocks noChangeArrowheads="1"/>
          </p:cNvSpPr>
          <p:nvPr/>
        </p:nvSpPr>
        <p:spPr bwMode="auto">
          <a:xfrm>
            <a:off x="211269" y="673791"/>
            <a:ext cx="4471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Danielewicz et al., Science 298,1592 (2002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5" descr="nm_eos_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18007" r="12364" b="-919"/>
          <a:stretch/>
        </p:blipFill>
        <p:spPr bwMode="auto">
          <a:xfrm>
            <a:off x="7192484" y="969112"/>
            <a:ext cx="4863036" cy="4072182"/>
          </a:xfrm>
          <a:prstGeom prst="rect">
            <a:avLst/>
          </a:prstGeom>
          <a:noFill/>
        </p:spPr>
      </p:pic>
      <p:pic>
        <p:nvPicPr>
          <p:cNvPr id="21" name="Picture 20" descr="sm_eos5.WM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18154" r="11865" b="188"/>
          <a:stretch/>
        </p:blipFill>
        <p:spPr bwMode="auto">
          <a:xfrm>
            <a:off x="3327094" y="991146"/>
            <a:ext cx="4787613" cy="39896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Rectangle 2054"/>
          <p:cNvSpPr txBox="1">
            <a:spLocks noChangeArrowheads="1"/>
          </p:cNvSpPr>
          <p:nvPr/>
        </p:nvSpPr>
        <p:spPr>
          <a:xfrm>
            <a:off x="246500" y="1076899"/>
            <a:ext cx="3486859" cy="3368375"/>
          </a:xfrm>
          <a:prstGeom prst="rect">
            <a:avLst/>
          </a:prstGeom>
          <a:ln>
            <a:solidFill>
              <a:srgbClr val="0A0AB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observable from the high pressures formed in the overlap region: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Nucleons are “squeezed out” above and below the reaction plane.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A0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Nucleons from residues are deflected sideways in the reaction plane</a:t>
            </a:r>
            <a:endParaRPr lang="en-US" sz="2400" dirty="0">
              <a:solidFill>
                <a:srgbClr val="0A0A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90054" y="5171424"/>
            <a:ext cx="534718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/>
            <a:r>
              <a:rPr lang="en-US" sz="2400" dirty="0">
                <a:solidFill>
                  <a:srgbClr val="B4400C"/>
                </a:solidFill>
              </a:rPr>
              <a:t>The boundaries represent the range of pressures obtained </a:t>
            </a:r>
            <a:r>
              <a:rPr lang="en-US" sz="2400" dirty="0" smtClean="0">
                <a:solidFill>
                  <a:srgbClr val="B4400C"/>
                </a:solidFill>
              </a:rPr>
              <a:t>from the </a:t>
            </a:r>
            <a:r>
              <a:rPr lang="en-US" sz="2400" dirty="0" err="1" smtClean="0">
                <a:solidFill>
                  <a:srgbClr val="B4400C"/>
                </a:solidFill>
              </a:rPr>
              <a:t>Skyrme</a:t>
            </a:r>
            <a:r>
              <a:rPr lang="en-US" sz="2400" dirty="0" smtClean="0">
                <a:solidFill>
                  <a:srgbClr val="B4400C"/>
                </a:solidFill>
              </a:rPr>
              <a:t> mean </a:t>
            </a:r>
            <a:r>
              <a:rPr lang="en-US" sz="2400" dirty="0">
                <a:solidFill>
                  <a:srgbClr val="B4400C"/>
                </a:solidFill>
              </a:rPr>
              <a:t>fields that reproduce the data</a:t>
            </a:r>
            <a:r>
              <a:rPr lang="en-US" sz="2400" dirty="0" smtClean="0">
                <a:solidFill>
                  <a:srgbClr val="B4400C"/>
                </a:solidFill>
              </a:rPr>
              <a:t>.</a:t>
            </a:r>
            <a:endParaRPr lang="en-US" sz="2400" dirty="0">
              <a:solidFill>
                <a:srgbClr val="B4400C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01806" y="568630"/>
            <a:ext cx="2822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2000" dirty="0" err="1" smtClean="0">
                <a:solidFill>
                  <a:srgbClr val="FF3300"/>
                </a:solidFill>
              </a:rPr>
              <a:t>Asy_Stiff</a:t>
            </a:r>
            <a:r>
              <a:rPr lang="en-US" altLang="en-US" sz="2000" dirty="0" smtClean="0">
                <a:solidFill>
                  <a:srgbClr val="FF3300"/>
                </a:solidFill>
              </a:rPr>
              <a:t>: </a:t>
            </a:r>
            <a:r>
              <a:rPr lang="en-US" altLang="en-US" sz="2000" dirty="0">
                <a:solidFill>
                  <a:srgbClr val="FF3300"/>
                </a:solidFill>
              </a:rPr>
              <a:t>S</a:t>
            </a:r>
            <a:r>
              <a:rPr lang="en-US" altLang="en-US" sz="2000" baseline="-25000" dirty="0">
                <a:solidFill>
                  <a:srgbClr val="FF3300"/>
                </a:solidFill>
              </a:rPr>
              <a:t>int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</a:t>
            </a:r>
            <a:r>
              <a:rPr lang="en-US" altLang="en-US" sz="2000" dirty="0">
                <a:solidFill>
                  <a:srgbClr val="FF3300"/>
                </a:solidFill>
              </a:rPr>
              <a:t>2u</a:t>
            </a:r>
            <a:r>
              <a:rPr lang="en-US" altLang="en-US" sz="2000" baseline="30000" dirty="0">
                <a:solidFill>
                  <a:srgbClr val="FF3300"/>
                </a:solidFill>
              </a:rPr>
              <a:t>2</a:t>
            </a:r>
            <a:r>
              <a:rPr lang="en-US" altLang="en-US" sz="2000" dirty="0">
                <a:solidFill>
                  <a:srgbClr val="FF3300"/>
                </a:solidFill>
              </a:rPr>
              <a:t>/(1+u)</a:t>
            </a:r>
            <a:endParaRPr lang="en-US" altLang="en-US" sz="2000" i="1" dirty="0">
              <a:latin typeface="Symbol" panose="05050102010706020507" pitchFamily="18" charset="2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087892" y="559836"/>
            <a:ext cx="2104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2000" dirty="0" err="1" smtClean="0"/>
              <a:t>Asy_Soft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3300"/>
                </a:solidFill>
              </a:rPr>
              <a:t> </a:t>
            </a:r>
            <a:r>
              <a:rPr lang="en-US" altLang="en-US" sz="2000" dirty="0" err="1"/>
              <a:t>S</a:t>
            </a:r>
            <a:r>
              <a:rPr lang="en-US" altLang="en-US" sz="2000" baseline="-25000" dirty="0" err="1"/>
              <a:t>int</a:t>
            </a:r>
            <a:r>
              <a:rPr lang="en-US" altLang="en-US" sz="2000" dirty="0">
                <a:sym typeface="Symbol" panose="05050102010706020507" pitchFamily="18" charset="2"/>
              </a:rPr>
              <a:t></a:t>
            </a:r>
            <a:r>
              <a:rPr lang="en-US" altLang="en-US" sz="2000" dirty="0"/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3804" y="5186954"/>
            <a:ext cx="330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4400C"/>
                </a:solidFill>
              </a:rPr>
              <a:t>High density constraints obtained from addition of two different SE forms</a:t>
            </a:r>
            <a:endParaRPr lang="en-US" sz="2400" dirty="0">
              <a:solidFill>
                <a:srgbClr val="B4400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75505" y="4588795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3300"/>
                </a:solidFill>
              </a:rPr>
              <a:t>u=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9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69050</TotalTime>
  <Words>1131</Words>
  <Application>Microsoft Office PowerPoint</Application>
  <PresentationFormat>Widescreen</PresentationFormat>
  <Paragraphs>205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 Unicode MS</vt:lpstr>
      <vt:lpstr>ＭＳ Ｐゴシック</vt:lpstr>
      <vt:lpstr>宋体</vt:lpstr>
      <vt:lpstr>Arial</vt:lpstr>
      <vt:lpstr>Calibri</vt:lpstr>
      <vt:lpstr>Calibri Light</vt:lpstr>
      <vt:lpstr>franklin-gothic-urw</vt:lpstr>
      <vt:lpstr>inherit</vt:lpstr>
      <vt:lpstr>Symbol</vt:lpstr>
      <vt:lpstr>Times New Roman</vt:lpstr>
      <vt:lpstr>Verdana</vt:lpstr>
      <vt:lpstr>Wingdings</vt:lpstr>
      <vt:lpstr>Office Theme</vt:lpstr>
      <vt:lpstr>Equation</vt:lpstr>
      <vt:lpstr>Laboratory Probes of the Neutron-Matter Equation of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squeeze nuclear matter</vt:lpstr>
      <vt:lpstr>Determination of symmetric matter EOS from heavy-ion collisions</vt:lpstr>
      <vt:lpstr>PowerPoint Presentation</vt:lpstr>
      <vt:lpstr>PowerPoint Presentation</vt:lpstr>
      <vt:lpstr>PowerPoint Presentation</vt:lpstr>
      <vt:lpstr>Experimental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Outlook</vt:lpstr>
      <vt:lpstr>PowerPoint Presentation</vt:lpstr>
      <vt:lpstr>PowerPoint Presentation</vt:lpstr>
      <vt:lpstr>PowerPoint Presentation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Tsang, Betty</dc:creator>
  <cp:lastModifiedBy>Betty Tsang</cp:lastModifiedBy>
  <cp:revision>552</cp:revision>
  <cp:lastPrinted>2018-05-03T21:05:16Z</cp:lastPrinted>
  <dcterms:created xsi:type="dcterms:W3CDTF">2015-05-29T19:58:30Z</dcterms:created>
  <dcterms:modified xsi:type="dcterms:W3CDTF">2018-05-29T18:50:48Z</dcterms:modified>
</cp:coreProperties>
</file>