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 ContentType="image/ti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3">
  <p:sldMasterIdLst>
    <p:sldMasterId id="2147483648" r:id="rId1"/>
    <p:sldMasterId id="2147483754" r:id="rId2"/>
    <p:sldMasterId id="2147484332" r:id="rId3"/>
    <p:sldMasterId id="2147484345" r:id="rId4"/>
  </p:sldMasterIdLst>
  <p:notesMasterIdLst>
    <p:notesMasterId r:id="rId43"/>
  </p:notesMasterIdLst>
  <p:handoutMasterIdLst>
    <p:handoutMasterId r:id="rId44"/>
  </p:handoutMasterIdLst>
  <p:sldIdLst>
    <p:sldId id="2409" r:id="rId5"/>
    <p:sldId id="2289" r:id="rId6"/>
    <p:sldId id="2292" r:id="rId7"/>
    <p:sldId id="2293" r:id="rId8"/>
    <p:sldId id="2413" r:id="rId9"/>
    <p:sldId id="2315" r:id="rId10"/>
    <p:sldId id="2316" r:id="rId11"/>
    <p:sldId id="2304" r:id="rId12"/>
    <p:sldId id="2414" r:id="rId13"/>
    <p:sldId id="2331" r:id="rId14"/>
    <p:sldId id="2417" r:id="rId15"/>
    <p:sldId id="2306" r:id="rId16"/>
    <p:sldId id="2332" r:id="rId17"/>
    <p:sldId id="2309" r:id="rId18"/>
    <p:sldId id="2308" r:id="rId19"/>
    <p:sldId id="2261" r:id="rId20"/>
    <p:sldId id="2201" r:id="rId21"/>
    <p:sldId id="2203" r:id="rId22"/>
    <p:sldId id="2202" r:id="rId23"/>
    <p:sldId id="2204" r:id="rId24"/>
    <p:sldId id="2340" r:id="rId25"/>
    <p:sldId id="2240" r:id="rId26"/>
    <p:sldId id="2206" r:id="rId27"/>
    <p:sldId id="2192" r:id="rId28"/>
    <p:sldId id="2217" r:id="rId29"/>
    <p:sldId id="2220" r:id="rId30"/>
    <p:sldId id="2138" r:id="rId31"/>
    <p:sldId id="2246" r:id="rId32"/>
    <p:sldId id="2322" r:id="rId33"/>
    <p:sldId id="2223" r:id="rId34"/>
    <p:sldId id="2393" r:id="rId35"/>
    <p:sldId id="2295" r:id="rId36"/>
    <p:sldId id="2225" r:id="rId37"/>
    <p:sldId id="2343" r:id="rId38"/>
    <p:sldId id="2416" r:id="rId39"/>
    <p:sldId id="2221" r:id="rId40"/>
    <p:sldId id="2205" r:id="rId41"/>
    <p:sldId id="2207" r:id="rId42"/>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6964" algn="l" rtl="0" eaLnBrk="0" fontAlgn="base" hangingPunct="0">
      <a:spcBef>
        <a:spcPct val="0"/>
      </a:spcBef>
      <a:spcAft>
        <a:spcPct val="0"/>
      </a:spcAft>
      <a:defRPr sz="2000" kern="1200">
        <a:solidFill>
          <a:schemeClr val="tx1"/>
        </a:solidFill>
        <a:latin typeface="Arial" charset="0"/>
        <a:ea typeface="+mn-ea"/>
        <a:cs typeface="+mn-cs"/>
      </a:defRPr>
    </a:lvl2pPr>
    <a:lvl3pPr marL="913930" algn="l" rtl="0" eaLnBrk="0" fontAlgn="base" hangingPunct="0">
      <a:spcBef>
        <a:spcPct val="0"/>
      </a:spcBef>
      <a:spcAft>
        <a:spcPct val="0"/>
      </a:spcAft>
      <a:defRPr sz="2000" kern="1200">
        <a:solidFill>
          <a:schemeClr val="tx1"/>
        </a:solidFill>
        <a:latin typeface="Arial" charset="0"/>
        <a:ea typeface="+mn-ea"/>
        <a:cs typeface="+mn-cs"/>
      </a:defRPr>
    </a:lvl3pPr>
    <a:lvl4pPr marL="1370900" algn="l" rtl="0" eaLnBrk="0" fontAlgn="base" hangingPunct="0">
      <a:spcBef>
        <a:spcPct val="0"/>
      </a:spcBef>
      <a:spcAft>
        <a:spcPct val="0"/>
      </a:spcAft>
      <a:defRPr sz="2000" kern="1200">
        <a:solidFill>
          <a:schemeClr val="tx1"/>
        </a:solidFill>
        <a:latin typeface="Arial" charset="0"/>
        <a:ea typeface="+mn-ea"/>
        <a:cs typeface="+mn-cs"/>
      </a:defRPr>
    </a:lvl4pPr>
    <a:lvl5pPr marL="1827865" algn="l" rtl="0" eaLnBrk="0" fontAlgn="base" hangingPunct="0">
      <a:spcBef>
        <a:spcPct val="0"/>
      </a:spcBef>
      <a:spcAft>
        <a:spcPct val="0"/>
      </a:spcAft>
      <a:defRPr sz="2000" kern="1200">
        <a:solidFill>
          <a:schemeClr val="tx1"/>
        </a:solidFill>
        <a:latin typeface="Arial" charset="0"/>
        <a:ea typeface="+mn-ea"/>
        <a:cs typeface="+mn-cs"/>
      </a:defRPr>
    </a:lvl5pPr>
    <a:lvl6pPr marL="2284830" algn="l" defTabSz="913930" rtl="0" eaLnBrk="1" latinLnBrk="0" hangingPunct="1">
      <a:defRPr sz="2000" kern="1200">
        <a:solidFill>
          <a:schemeClr val="tx1"/>
        </a:solidFill>
        <a:latin typeface="Arial" charset="0"/>
        <a:ea typeface="+mn-ea"/>
        <a:cs typeface="+mn-cs"/>
      </a:defRPr>
    </a:lvl6pPr>
    <a:lvl7pPr marL="2741799" algn="l" defTabSz="913930" rtl="0" eaLnBrk="1" latinLnBrk="0" hangingPunct="1">
      <a:defRPr sz="2000" kern="1200">
        <a:solidFill>
          <a:schemeClr val="tx1"/>
        </a:solidFill>
        <a:latin typeface="Arial" charset="0"/>
        <a:ea typeface="+mn-ea"/>
        <a:cs typeface="+mn-cs"/>
      </a:defRPr>
    </a:lvl7pPr>
    <a:lvl8pPr marL="3198760" algn="l" defTabSz="913930" rtl="0" eaLnBrk="1" latinLnBrk="0" hangingPunct="1">
      <a:defRPr sz="2000" kern="1200">
        <a:solidFill>
          <a:schemeClr val="tx1"/>
        </a:solidFill>
        <a:latin typeface="Arial" charset="0"/>
        <a:ea typeface="+mn-ea"/>
        <a:cs typeface="+mn-cs"/>
      </a:defRPr>
    </a:lvl8pPr>
    <a:lvl9pPr marL="3655730" algn="l" defTabSz="91393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576">
          <p15:clr>
            <a:srgbClr val="A4A3A4"/>
          </p15:clr>
        </p15:guide>
        <p15:guide id="2" pos="575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ctoria Xu" initials="VX"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6600"/>
    <a:srgbClr val="FF33CC"/>
    <a:srgbClr val="00CC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35" autoAdjust="0"/>
    <p:restoredTop sz="86404" autoAdjust="0"/>
  </p:normalViewPr>
  <p:slideViewPr>
    <p:cSldViewPr>
      <p:cViewPr varScale="1">
        <p:scale>
          <a:sx n="88" d="100"/>
          <a:sy n="88" d="100"/>
        </p:scale>
        <p:origin x="492" y="52"/>
      </p:cViewPr>
      <p:guideLst>
        <p:guide orient="horz" pos="576"/>
        <p:guide pos="5759"/>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78" d="100"/>
          <a:sy n="78" d="100"/>
        </p:scale>
        <p:origin x="2588" y="4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image" Target="../media/image52.wmf"/><Relationship Id="rId7" Type="http://schemas.openxmlformats.org/officeDocument/2006/relationships/image" Target="../media/image56.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 Id="rId9" Type="http://schemas.openxmlformats.org/officeDocument/2006/relationships/image" Target="../media/image5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6553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6554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6554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A91B20D6-356E-4CF1-B21B-76E6BC60F640}" type="slidenum">
              <a:rPr lang="en-US"/>
              <a:pPr>
                <a:defRPr/>
              </a:pPr>
              <a:t>‹#›</a:t>
            </a:fld>
            <a:endParaRPr lang="en-US"/>
          </a:p>
        </p:txBody>
      </p:sp>
    </p:spTree>
    <p:extLst>
      <p:ext uri="{BB962C8B-B14F-4D97-AF65-F5344CB8AC3E}">
        <p14:creationId xmlns:p14="http://schemas.microsoft.com/office/powerpoint/2010/main" val="1201183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Palatino Linotype" pitchFamily="18" charset="0"/>
              </a:defRPr>
            </a:lvl1pPr>
          </a:lstStyle>
          <a:p>
            <a:pPr>
              <a:defRPr/>
            </a:pPr>
            <a:endParaRPr lang="en-US"/>
          </a:p>
        </p:txBody>
      </p:sp>
      <p:sp>
        <p:nvSpPr>
          <p:cNvPr id="224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Palatino Linotype" pitchFamily="18" charset="0"/>
              </a:defRPr>
            </a:lvl1pPr>
          </a:lstStyle>
          <a:p>
            <a:pPr>
              <a:defRPr/>
            </a:pPr>
            <a:endParaRPr lang="en-US"/>
          </a:p>
        </p:txBody>
      </p:sp>
      <p:sp>
        <p:nvSpPr>
          <p:cNvPr id="604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4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24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Palatino Linotype" pitchFamily="18" charset="0"/>
              </a:defRPr>
            </a:lvl1pPr>
          </a:lstStyle>
          <a:p>
            <a:pPr>
              <a:defRPr/>
            </a:pPr>
            <a:endParaRPr lang="en-US"/>
          </a:p>
        </p:txBody>
      </p:sp>
      <p:sp>
        <p:nvSpPr>
          <p:cNvPr id="224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Palatino Linotype" pitchFamily="18" charset="0"/>
              </a:defRPr>
            </a:lvl1pPr>
          </a:lstStyle>
          <a:p>
            <a:pPr>
              <a:defRPr/>
            </a:pPr>
            <a:fld id="{44BF20B2-E1C1-4965-A111-81335E648377}" type="slidenum">
              <a:rPr lang="en-US"/>
              <a:pPr>
                <a:defRPr/>
              </a:pPr>
              <a:t>‹#›</a:t>
            </a:fld>
            <a:endParaRPr lang="en-US"/>
          </a:p>
        </p:txBody>
      </p:sp>
    </p:spTree>
    <p:extLst>
      <p:ext uri="{BB962C8B-B14F-4D97-AF65-F5344CB8AC3E}">
        <p14:creationId xmlns:p14="http://schemas.microsoft.com/office/powerpoint/2010/main" val="2750302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6964"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393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9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865"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4830" algn="l" defTabSz="913930" rtl="0" eaLnBrk="1" latinLnBrk="0" hangingPunct="1">
      <a:defRPr sz="1200" kern="1200">
        <a:solidFill>
          <a:schemeClr val="tx1"/>
        </a:solidFill>
        <a:latin typeface="+mn-lt"/>
        <a:ea typeface="+mn-ea"/>
        <a:cs typeface="+mn-cs"/>
      </a:defRPr>
    </a:lvl6pPr>
    <a:lvl7pPr marL="2741799" algn="l" defTabSz="913930" rtl="0" eaLnBrk="1" latinLnBrk="0" hangingPunct="1">
      <a:defRPr sz="1200" kern="1200">
        <a:solidFill>
          <a:schemeClr val="tx1"/>
        </a:solidFill>
        <a:latin typeface="+mn-lt"/>
        <a:ea typeface="+mn-ea"/>
        <a:cs typeface="+mn-cs"/>
      </a:defRPr>
    </a:lvl7pPr>
    <a:lvl8pPr marL="3198760" algn="l" defTabSz="913930" rtl="0" eaLnBrk="1" latinLnBrk="0" hangingPunct="1">
      <a:defRPr sz="1200" kern="1200">
        <a:solidFill>
          <a:schemeClr val="tx1"/>
        </a:solidFill>
        <a:latin typeface="+mn-lt"/>
        <a:ea typeface="+mn-ea"/>
        <a:cs typeface="+mn-cs"/>
      </a:defRPr>
    </a:lvl8pPr>
    <a:lvl9pPr marL="3655730" algn="l" defTabSz="9139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4BF20B2-E1C1-4965-A111-81335E648377}" type="slidenum">
              <a:rPr lang="en-US" smtClean="0"/>
              <a:pPr>
                <a:defRPr/>
              </a:pPr>
              <a:t>1</a:t>
            </a:fld>
            <a:endParaRPr lang="en-US"/>
          </a:p>
        </p:txBody>
      </p:sp>
    </p:spTree>
    <p:extLst>
      <p:ext uri="{BB962C8B-B14F-4D97-AF65-F5344CB8AC3E}">
        <p14:creationId xmlns:p14="http://schemas.microsoft.com/office/powerpoint/2010/main" val="3364198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4BF20B2-E1C1-4965-A111-81335E648377}" type="slidenum">
              <a:rPr lang="en-US" smtClean="0"/>
              <a:pPr>
                <a:defRPr/>
              </a:pPr>
              <a:t>32</a:t>
            </a:fld>
            <a:endParaRPr lang="en-US"/>
          </a:p>
        </p:txBody>
      </p:sp>
    </p:spTree>
    <p:extLst>
      <p:ext uri="{BB962C8B-B14F-4D97-AF65-F5344CB8AC3E}">
        <p14:creationId xmlns:p14="http://schemas.microsoft.com/office/powerpoint/2010/main" val="2141089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 min at end</a:t>
            </a:r>
          </a:p>
        </p:txBody>
      </p:sp>
      <p:sp>
        <p:nvSpPr>
          <p:cNvPr id="4" name="Slide Number Placeholder 3"/>
          <p:cNvSpPr>
            <a:spLocks noGrp="1"/>
          </p:cNvSpPr>
          <p:nvPr>
            <p:ph type="sldNum" sz="quarter" idx="10"/>
          </p:nvPr>
        </p:nvSpPr>
        <p:spPr/>
        <p:txBody>
          <a:bodyPr/>
          <a:lstStyle/>
          <a:p>
            <a:pPr>
              <a:defRPr/>
            </a:pPr>
            <a:fld id="{44BF20B2-E1C1-4965-A111-81335E648377}" type="slidenum">
              <a:rPr lang="en-US" smtClean="0"/>
              <a:pPr>
                <a:defRPr/>
              </a:pPr>
              <a:t>35</a:t>
            </a:fld>
            <a:endParaRPr lang="en-US"/>
          </a:p>
        </p:txBody>
      </p:sp>
    </p:spTree>
    <p:extLst>
      <p:ext uri="{BB962C8B-B14F-4D97-AF65-F5344CB8AC3E}">
        <p14:creationId xmlns:p14="http://schemas.microsoft.com/office/powerpoint/2010/main" val="4122028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AutoNum type="arabicPeriod"/>
            </a:pPr>
            <a:r>
              <a:rPr lang="en-US" altLang="zh-CN" dirty="0" smtClean="0"/>
              <a:t>Contrast</a:t>
            </a:r>
            <a:r>
              <a:rPr lang="zh-CN" altLang="en-US" dirty="0" smtClean="0"/>
              <a:t> </a:t>
            </a:r>
            <a:r>
              <a:rPr lang="en-US" altLang="zh-CN" dirty="0" smtClean="0"/>
              <a:t>decays</a:t>
            </a:r>
            <a:r>
              <a:rPr lang="zh-CN" altLang="en-US" baseline="0" dirty="0" smtClean="0"/>
              <a:t> </a:t>
            </a:r>
            <a:r>
              <a:rPr lang="en-US" altLang="zh-CN" baseline="0" dirty="0" smtClean="0"/>
              <a:t>with</a:t>
            </a:r>
            <a:r>
              <a:rPr lang="zh-CN" altLang="en-US" baseline="0" dirty="0" smtClean="0"/>
              <a:t> </a:t>
            </a:r>
            <a:r>
              <a:rPr lang="en-US" altLang="zh-CN" baseline="0" dirty="0" smtClean="0"/>
              <a:t>T.</a:t>
            </a:r>
          </a:p>
          <a:p>
            <a:pPr marL="241653" indent="-241653">
              <a:buAutoNum type="arabicPeriod"/>
            </a:pPr>
            <a:r>
              <a:rPr lang="en-US" dirty="0" smtClean="0"/>
              <a:t>New</a:t>
            </a:r>
            <a:r>
              <a:rPr lang="en-US" baseline="0" dirty="0" smtClean="0"/>
              <a:t> record for RB </a:t>
            </a:r>
            <a:r>
              <a:rPr lang="en-US" baseline="0" dirty="0" err="1" smtClean="0"/>
              <a:t>interferoemeter</a:t>
            </a:r>
            <a:r>
              <a:rPr lang="en-US" baseline="0" dirty="0" smtClean="0"/>
              <a:t>.</a:t>
            </a:r>
          </a:p>
        </p:txBody>
      </p:sp>
      <p:sp>
        <p:nvSpPr>
          <p:cNvPr id="4" name="Slide Number Placeholder 3"/>
          <p:cNvSpPr>
            <a:spLocks noGrp="1"/>
          </p:cNvSpPr>
          <p:nvPr>
            <p:ph type="sldNum" sz="quarter" idx="10"/>
          </p:nvPr>
        </p:nvSpPr>
        <p:spPr/>
        <p:txBody>
          <a:bodyPr/>
          <a:lstStyle/>
          <a:p>
            <a:fld id="{39EA3677-FDB2-1248-9BD8-10EB94ECC384}" type="slidenum">
              <a:rPr lang="en-US" smtClean="0"/>
              <a:t>38</a:t>
            </a:fld>
            <a:endParaRPr lang="en-US"/>
          </a:p>
        </p:txBody>
      </p:sp>
    </p:spTree>
    <p:extLst>
      <p:ext uri="{BB962C8B-B14F-4D97-AF65-F5344CB8AC3E}">
        <p14:creationId xmlns:p14="http://schemas.microsoft.com/office/powerpoint/2010/main" val="2618580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Precise measurements and theoretical calculations of</a:t>
            </a:r>
          </a:p>
          <a:p>
            <a:r>
              <a:rPr lang="en-US" dirty="0"/>
              <a:t>the g-factor of the electron in </a:t>
            </a:r>
            <a:r>
              <a:rPr lang="en-US" dirty="0" err="1"/>
              <a:t>hydrogenic</a:t>
            </a:r>
            <a:r>
              <a:rPr lang="en-US" dirty="0"/>
              <a:t> 12C and in </a:t>
            </a:r>
            <a:r>
              <a:rPr lang="en-US" dirty="0" err="1"/>
              <a:t>hy</a:t>
            </a:r>
            <a:r>
              <a:rPr lang="en-US" dirty="0"/>
              <a:t>-</a:t>
            </a:r>
          </a:p>
          <a:p>
            <a:r>
              <a:rPr lang="en-US" dirty="0" err="1"/>
              <a:t>drogenic</a:t>
            </a:r>
            <a:r>
              <a:rPr lang="en-US" dirty="0"/>
              <a:t> 16O lead to values of </a:t>
            </a:r>
            <a:r>
              <a:rPr lang="en-US" dirty="0" err="1"/>
              <a:t>Ar</a:t>
            </a:r>
            <a:r>
              <a:rPr lang="en-US" dirty="0"/>
              <a:t>(e)</a:t>
            </a:r>
          </a:p>
          <a:p>
            <a:endParaRPr lang="en-US" dirty="0"/>
          </a:p>
          <a:p>
            <a:r>
              <a:rPr lang="en-US" dirty="0"/>
              <a:t>Penning trap single ion mass spectrometry</a:t>
            </a:r>
          </a:p>
          <a:p>
            <a:endParaRPr lang="en-US" dirty="0"/>
          </a:p>
          <a:p>
            <a:r>
              <a:rPr lang="en-US" dirty="0"/>
              <a:t>comparing cyclotron frequencies of electrons and single C</a:t>
            </a:r>
            <a:r>
              <a:rPr lang="en-US" baseline="30000" dirty="0"/>
              <a:t>6+</a:t>
            </a:r>
            <a:r>
              <a:rPr lang="en-US" dirty="0"/>
              <a:t> ions</a:t>
            </a:r>
          </a:p>
          <a:p>
            <a:endParaRPr lang="en-US" dirty="0"/>
          </a:p>
          <a:p>
            <a:r>
              <a:rPr lang="en-US" dirty="0"/>
              <a:t>frequencies of optical spectral lines in atomic hydrogen and deuterium</a:t>
            </a:r>
          </a:p>
          <a:p>
            <a:r>
              <a:rPr lang="en-US" dirty="0"/>
              <a:t>measured directly by comparing the cyclotron</a:t>
            </a:r>
          </a:p>
          <a:p>
            <a:r>
              <a:rPr lang="en-US" dirty="0"/>
              <a:t>frequencies of an electron and fully-ionized carbon-12 (12C6+)</a:t>
            </a:r>
          </a:p>
          <a:p>
            <a:endParaRPr lang="en-US" dirty="0"/>
          </a:p>
        </p:txBody>
      </p:sp>
      <p:sp>
        <p:nvSpPr>
          <p:cNvPr id="4" name="Slide Number Placeholder 3"/>
          <p:cNvSpPr>
            <a:spLocks noGrp="1"/>
          </p:cNvSpPr>
          <p:nvPr>
            <p:ph type="sldNum" sz="quarter" idx="5"/>
          </p:nvPr>
        </p:nvSpPr>
        <p:spPr/>
        <p:txBody>
          <a:bodyPr/>
          <a:lstStyle/>
          <a:p>
            <a:pPr>
              <a:defRPr/>
            </a:pPr>
            <a:fld id="{0AED6E24-3E07-42E0-B92C-100FE66C1539}" type="slidenum">
              <a:rPr lang="en-US" smtClean="0"/>
              <a:pPr>
                <a:defRPr/>
              </a:pPr>
              <a:t>15</a:t>
            </a:fld>
            <a:endParaRPr lang="en-US"/>
          </a:p>
        </p:txBody>
      </p:sp>
    </p:spTree>
    <p:extLst>
      <p:ext uri="{BB962C8B-B14F-4D97-AF65-F5344CB8AC3E}">
        <p14:creationId xmlns:p14="http://schemas.microsoft.com/office/powerpoint/2010/main" val="3361452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In the simplest case, photon recoil measurement is a determination of the doppler shift of the atomic resonance caused by the mementum recoil of a simulated absorption or emission process. Consider a two level system metastable state a and b, the wl contain the phoon recoil term, unfortunately, it also include the doppler shift  term from the initial velocity of the atoms. We can make a simple modefication. Let’s populate only 50% of the atoms , and scan the frequency of the pulse. We will see two resonance condition, one  for state a the other one for state b. the differential measurement can easily take out the initinal velocity term. </a:t>
            </a:r>
          </a:p>
          <a:p>
            <a:r>
              <a:rPr lang="en-US"/>
              <a:t>However in these </a:t>
            </a:r>
          </a:p>
        </p:txBody>
      </p:sp>
      <p:sp>
        <p:nvSpPr>
          <p:cNvPr id="4" name="Slide Number Placeholder 3"/>
          <p:cNvSpPr>
            <a:spLocks noGrp="1"/>
          </p:cNvSpPr>
          <p:nvPr>
            <p:ph type="sldNum" sz="quarter" idx="5"/>
          </p:nvPr>
        </p:nvSpPr>
        <p:spPr/>
        <p:txBody>
          <a:bodyPr/>
          <a:lstStyle/>
          <a:p>
            <a:pPr>
              <a:defRPr/>
            </a:pPr>
            <a:fld id="{889AD459-F2D4-4950-A469-58081A8EF2F7}" type="slidenum">
              <a:rPr lang="en-US" smtClean="0"/>
              <a:pPr>
                <a:defRPr/>
              </a:pPr>
              <a:t>16</a:t>
            </a:fld>
            <a:endParaRPr lang="en-US"/>
          </a:p>
        </p:txBody>
      </p:sp>
    </p:spTree>
    <p:extLst>
      <p:ext uri="{BB962C8B-B14F-4D97-AF65-F5344CB8AC3E}">
        <p14:creationId xmlns:p14="http://schemas.microsoft.com/office/powerpoint/2010/main" val="2045270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Accelerating each interferometer increase the phase</a:t>
            </a:r>
          </a:p>
          <a:p>
            <a:endParaRPr lang="en-US" baseline="0" dirty="0"/>
          </a:p>
          <a:p>
            <a:pPr defTabSz="966612" eaLnBrk="1" fontAlgn="auto" hangingPunct="1">
              <a:spcBef>
                <a:spcPts val="0"/>
              </a:spcBef>
              <a:spcAft>
                <a:spcPts val="0"/>
              </a:spcAft>
              <a:defRPr/>
            </a:pPr>
            <a:r>
              <a:rPr lang="en-US" baseline="0" dirty="0"/>
              <a:t>explain multi frequencies</a:t>
            </a:r>
            <a:endParaRPr lang="en-US" dirty="0"/>
          </a:p>
          <a:p>
            <a:endParaRPr lang="en-US" baseline="0" dirty="0"/>
          </a:p>
          <a:p>
            <a:r>
              <a:rPr lang="en-US" baseline="0" dirty="0"/>
              <a:t>Increase frequency splitting, reduces coupling</a:t>
            </a:r>
          </a:p>
          <a:p>
            <a:endParaRPr lang="en-US" baseline="0" dirty="0"/>
          </a:p>
          <a:p>
            <a:r>
              <a:rPr lang="en-US" baseline="0" dirty="0"/>
              <a:t>Maintain good contrast</a:t>
            </a:r>
          </a:p>
          <a:p>
            <a:endParaRPr lang="en-US" baseline="0" dirty="0"/>
          </a:p>
        </p:txBody>
      </p:sp>
      <p:sp>
        <p:nvSpPr>
          <p:cNvPr id="4" name="Slide Number Placeholder 3"/>
          <p:cNvSpPr>
            <a:spLocks noGrp="1"/>
          </p:cNvSpPr>
          <p:nvPr>
            <p:ph type="sldNum" sz="quarter" idx="10"/>
          </p:nvPr>
        </p:nvSpPr>
        <p:spPr/>
        <p:txBody>
          <a:bodyPr/>
          <a:lstStyle/>
          <a:p>
            <a:fld id="{0D15E1D4-B383-426F-94CE-AF25E0A9ED8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687919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Accelerating each interferometer increase the phase</a:t>
            </a:r>
          </a:p>
          <a:p>
            <a:endParaRPr lang="en-US" baseline="0" dirty="0"/>
          </a:p>
          <a:p>
            <a:pPr defTabSz="966612" eaLnBrk="1" fontAlgn="auto" hangingPunct="1">
              <a:spcBef>
                <a:spcPts val="0"/>
              </a:spcBef>
              <a:spcAft>
                <a:spcPts val="0"/>
              </a:spcAft>
              <a:defRPr/>
            </a:pPr>
            <a:r>
              <a:rPr lang="en-US" baseline="0" dirty="0"/>
              <a:t>explain multi frequencies</a:t>
            </a:r>
            <a:endParaRPr lang="en-US" dirty="0"/>
          </a:p>
          <a:p>
            <a:endParaRPr lang="en-US" baseline="0" dirty="0"/>
          </a:p>
          <a:p>
            <a:r>
              <a:rPr lang="en-US" baseline="0" dirty="0"/>
              <a:t>Increase frequency splitting, reduces coupling</a:t>
            </a:r>
          </a:p>
          <a:p>
            <a:endParaRPr lang="en-US" baseline="0" dirty="0"/>
          </a:p>
          <a:p>
            <a:r>
              <a:rPr lang="en-US" baseline="0" dirty="0"/>
              <a:t>Maintain good contrast</a:t>
            </a:r>
          </a:p>
          <a:p>
            <a:endParaRPr lang="en-US" baseline="0" dirty="0"/>
          </a:p>
        </p:txBody>
      </p:sp>
      <p:sp>
        <p:nvSpPr>
          <p:cNvPr id="4" name="Slide Number Placeholder 3"/>
          <p:cNvSpPr>
            <a:spLocks noGrp="1"/>
          </p:cNvSpPr>
          <p:nvPr>
            <p:ph type="sldNum" sz="quarter" idx="10"/>
          </p:nvPr>
        </p:nvSpPr>
        <p:spPr/>
        <p:txBody>
          <a:bodyPr/>
          <a:lstStyle/>
          <a:p>
            <a:fld id="{0D15E1D4-B383-426F-94CE-AF25E0A9ED8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23282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Accelerating each interferometer increase the phase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explain multi frequencies</a:t>
            </a:r>
            <a:endParaRPr lang="en-US" dirty="0" smtClean="0"/>
          </a:p>
          <a:p>
            <a:endParaRPr lang="en-US" baseline="0" dirty="0" smtClean="0"/>
          </a:p>
          <a:p>
            <a:r>
              <a:rPr lang="en-US" baseline="0" dirty="0" smtClean="0"/>
              <a:t>Increase frequency splitting, reduces coupling</a:t>
            </a:r>
          </a:p>
          <a:p>
            <a:endParaRPr lang="en-US" baseline="0" dirty="0" smtClean="0"/>
          </a:p>
          <a:p>
            <a:r>
              <a:rPr lang="en-US" baseline="0" dirty="0" smtClean="0"/>
              <a:t>Maintain good contrast</a:t>
            </a:r>
          </a:p>
          <a:p>
            <a:endParaRPr lang="en-US" baseline="0" dirty="0" smtClean="0"/>
          </a:p>
        </p:txBody>
      </p:sp>
      <p:sp>
        <p:nvSpPr>
          <p:cNvPr id="4" name="Slide Number Placeholder 3"/>
          <p:cNvSpPr>
            <a:spLocks noGrp="1"/>
          </p:cNvSpPr>
          <p:nvPr>
            <p:ph type="sldNum" sz="quarter" idx="10"/>
          </p:nvPr>
        </p:nvSpPr>
        <p:spPr/>
        <p:txBody>
          <a:bodyPr/>
          <a:lstStyle/>
          <a:p>
            <a:fld id="{0D15E1D4-B383-426F-94CE-AF25E0A9ED8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572330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300" dirty="0">
                <a:latin typeface="+mn-lt"/>
              </a:rPr>
              <a:t>1.</a:t>
            </a:r>
            <a:r>
              <a:rPr lang="zh-CN" altLang="en-US" sz="1300" dirty="0">
                <a:latin typeface="+mn-lt"/>
              </a:rPr>
              <a:t> </a:t>
            </a:r>
            <a:r>
              <a:rPr lang="en-US" altLang="zh-CN" sz="1300" dirty="0">
                <a:latin typeface="+mn-lt"/>
              </a:rPr>
              <a:t> </a:t>
            </a:r>
            <a:r>
              <a:rPr lang="en-US" sz="1300" dirty="0">
                <a:latin typeface="+mn-lt"/>
              </a:rPr>
              <a:t>Fluorescence signals of the atom clouds as they fall through the detection region</a:t>
            </a:r>
            <a:endParaRPr lang="en-US" dirty="0" smtClean="0">
              <a:effectLst/>
            </a:endParaRPr>
          </a:p>
          <a:p>
            <a:r>
              <a:rPr lang="en-US" baseline="0" dirty="0" smtClean="0">
                <a:effectLst/>
              </a:rPr>
              <a:t>2.  Compromise: Higher BO intensity, deeper lattice, higher transfer efficiency, but lower contrast (single photon scattering, ac Stark effect).</a:t>
            </a:r>
          </a:p>
          <a:p>
            <a:pPr defTabSz="966612" eaLnBrk="1" fontAlgn="auto" hangingPunct="1">
              <a:spcBef>
                <a:spcPts val="0"/>
              </a:spcBef>
              <a:spcAft>
                <a:spcPts val="0"/>
              </a:spcAft>
              <a:defRPr/>
            </a:pPr>
            <a:r>
              <a:rPr lang="en-US" altLang="zh-CN" baseline="0" dirty="0" smtClean="0">
                <a:effectLst/>
              </a:rPr>
              <a:t>3.</a:t>
            </a:r>
            <a:r>
              <a:rPr lang="zh-CN" altLang="en-US" baseline="0" dirty="0" smtClean="0">
                <a:effectLst/>
              </a:rPr>
              <a:t> </a:t>
            </a:r>
            <a:r>
              <a:rPr lang="en-US" altLang="zh-CN" baseline="0" dirty="0" smtClean="0">
                <a:effectLst/>
              </a:rPr>
              <a:t> Keep</a:t>
            </a:r>
            <a:r>
              <a:rPr lang="zh-CN" altLang="en-US" baseline="0" dirty="0" smtClean="0">
                <a:effectLst/>
              </a:rPr>
              <a:t> </a:t>
            </a:r>
            <a:r>
              <a:rPr lang="en-US" altLang="zh-CN" baseline="0" dirty="0" smtClean="0">
                <a:effectLst/>
              </a:rPr>
              <a:t>the</a:t>
            </a:r>
            <a:r>
              <a:rPr lang="zh-CN" altLang="en-US" baseline="0" dirty="0" smtClean="0">
                <a:effectLst/>
              </a:rPr>
              <a:t> </a:t>
            </a:r>
            <a:r>
              <a:rPr lang="en-US" altLang="zh-CN" baseline="0" dirty="0" smtClean="0">
                <a:effectLst/>
              </a:rPr>
              <a:t>ramp</a:t>
            </a:r>
            <a:r>
              <a:rPr lang="zh-CN" altLang="en-US" baseline="0" dirty="0" smtClean="0">
                <a:effectLst/>
              </a:rPr>
              <a:t> </a:t>
            </a:r>
            <a:r>
              <a:rPr lang="en-US" altLang="zh-CN" baseline="0" dirty="0" smtClean="0">
                <a:effectLst/>
              </a:rPr>
              <a:t>the</a:t>
            </a:r>
            <a:r>
              <a:rPr lang="zh-CN" altLang="en-US" baseline="0" dirty="0" smtClean="0">
                <a:effectLst/>
              </a:rPr>
              <a:t> </a:t>
            </a:r>
            <a:r>
              <a:rPr lang="en-US" altLang="zh-CN" baseline="0" dirty="0" smtClean="0">
                <a:effectLst/>
              </a:rPr>
              <a:t>same,</a:t>
            </a:r>
            <a:r>
              <a:rPr lang="zh-CN" altLang="en-US" baseline="0" dirty="0" smtClean="0">
                <a:effectLst/>
              </a:rPr>
              <a:t> </a:t>
            </a:r>
            <a:r>
              <a:rPr lang="en-US" altLang="zh-CN" baseline="0" dirty="0" smtClean="0">
                <a:effectLst/>
              </a:rPr>
              <a:t>higher</a:t>
            </a:r>
            <a:r>
              <a:rPr lang="zh-CN" altLang="en-US" baseline="0" dirty="0" smtClean="0">
                <a:effectLst/>
              </a:rPr>
              <a:t> </a:t>
            </a:r>
            <a:r>
              <a:rPr lang="en-US" altLang="zh-CN" baseline="0" dirty="0" smtClean="0">
                <a:effectLst/>
              </a:rPr>
              <a:t>N,</a:t>
            </a:r>
            <a:r>
              <a:rPr lang="zh-CN" altLang="en-US" baseline="0" dirty="0" smtClean="0">
                <a:effectLst/>
              </a:rPr>
              <a:t> </a:t>
            </a:r>
            <a:r>
              <a:rPr lang="en-US" altLang="zh-CN" baseline="0" dirty="0" smtClean="0">
                <a:effectLst/>
              </a:rPr>
              <a:t>duration</a:t>
            </a:r>
            <a:r>
              <a:rPr lang="zh-CN" altLang="en-US" baseline="0" dirty="0" smtClean="0">
                <a:effectLst/>
              </a:rPr>
              <a:t> </a:t>
            </a:r>
            <a:r>
              <a:rPr lang="en-US" altLang="zh-CN" baseline="0" dirty="0" smtClean="0">
                <a:effectLst/>
              </a:rPr>
              <a:t>of</a:t>
            </a:r>
            <a:r>
              <a:rPr lang="zh-CN" altLang="en-US" baseline="0" dirty="0" smtClean="0">
                <a:effectLst/>
              </a:rPr>
              <a:t> </a:t>
            </a:r>
            <a:r>
              <a:rPr lang="en-US" altLang="zh-CN" baseline="0" dirty="0" smtClean="0">
                <a:effectLst/>
              </a:rPr>
              <a:t>BO</a:t>
            </a:r>
            <a:r>
              <a:rPr lang="zh-CN" altLang="en-US" baseline="0" dirty="0" smtClean="0">
                <a:effectLst/>
              </a:rPr>
              <a:t> </a:t>
            </a:r>
            <a:r>
              <a:rPr lang="en-US" altLang="zh-CN" baseline="0" dirty="0" smtClean="0">
                <a:effectLst/>
              </a:rPr>
              <a:t>beam</a:t>
            </a:r>
            <a:r>
              <a:rPr lang="zh-CN" altLang="en-US" baseline="0" dirty="0" smtClean="0">
                <a:effectLst/>
              </a:rPr>
              <a:t> </a:t>
            </a:r>
            <a:r>
              <a:rPr lang="en-US" altLang="zh-CN" baseline="0" dirty="0" smtClean="0">
                <a:effectLst/>
              </a:rPr>
              <a:t>longer,</a:t>
            </a:r>
            <a:r>
              <a:rPr lang="zh-CN" altLang="en-US" baseline="0" dirty="0" smtClean="0">
                <a:effectLst/>
              </a:rPr>
              <a:t> </a:t>
            </a:r>
            <a:r>
              <a:rPr lang="en-US" altLang="zh-CN" baseline="0" dirty="0" smtClean="0">
                <a:effectLst/>
              </a:rPr>
              <a:t>higher</a:t>
            </a:r>
            <a:r>
              <a:rPr lang="zh-CN" altLang="en-US" baseline="0" dirty="0" smtClean="0">
                <a:effectLst/>
              </a:rPr>
              <a:t> </a:t>
            </a:r>
            <a:r>
              <a:rPr lang="en-US" altLang="zh-CN" baseline="0" dirty="0" smtClean="0">
                <a:effectLst/>
              </a:rPr>
              <a:t>single</a:t>
            </a:r>
            <a:r>
              <a:rPr lang="zh-CN" altLang="en-US" baseline="0" dirty="0" smtClean="0">
                <a:effectLst/>
              </a:rPr>
              <a:t> </a:t>
            </a:r>
            <a:r>
              <a:rPr lang="en-US" altLang="zh-CN" baseline="0" dirty="0" smtClean="0">
                <a:effectLst/>
              </a:rPr>
              <a:t>photon</a:t>
            </a:r>
            <a:r>
              <a:rPr lang="zh-CN" altLang="en-US" baseline="0" dirty="0" smtClean="0">
                <a:effectLst/>
              </a:rPr>
              <a:t> </a:t>
            </a:r>
            <a:r>
              <a:rPr lang="en-US" altLang="zh-CN" baseline="0" dirty="0" smtClean="0">
                <a:effectLst/>
              </a:rPr>
              <a:t>scattering and higher</a:t>
            </a:r>
            <a:r>
              <a:rPr lang="zh-CN" altLang="en-US" baseline="0" dirty="0" smtClean="0">
                <a:effectLst/>
              </a:rPr>
              <a:t> </a:t>
            </a:r>
            <a:r>
              <a:rPr lang="en-US" altLang="zh-CN" baseline="0" dirty="0" smtClean="0">
                <a:effectLst/>
              </a:rPr>
              <a:t>probability</a:t>
            </a:r>
            <a:r>
              <a:rPr lang="zh-CN" altLang="en-US" baseline="0" dirty="0" smtClean="0">
                <a:effectLst/>
              </a:rPr>
              <a:t> </a:t>
            </a:r>
            <a:r>
              <a:rPr lang="en-US" altLang="zh-CN" baseline="0" dirty="0" smtClean="0">
                <a:effectLst/>
              </a:rPr>
              <a:t>to</a:t>
            </a:r>
            <a:r>
              <a:rPr lang="zh-CN" altLang="en-US" baseline="0" dirty="0" smtClean="0">
                <a:effectLst/>
              </a:rPr>
              <a:t> </a:t>
            </a:r>
            <a:r>
              <a:rPr lang="en-US" altLang="zh-CN" baseline="0" dirty="0" smtClean="0">
                <a:effectLst/>
              </a:rPr>
              <a:t>fall</a:t>
            </a:r>
            <a:r>
              <a:rPr lang="zh-CN" altLang="en-US" baseline="0" dirty="0" smtClean="0">
                <a:effectLst/>
              </a:rPr>
              <a:t> </a:t>
            </a:r>
            <a:r>
              <a:rPr lang="en-US" altLang="zh-CN" baseline="0" dirty="0" smtClean="0">
                <a:effectLst/>
              </a:rPr>
              <a:t>out</a:t>
            </a:r>
            <a:r>
              <a:rPr lang="zh-CN" altLang="en-US" baseline="0" dirty="0" smtClean="0">
                <a:effectLst/>
              </a:rPr>
              <a:t> </a:t>
            </a:r>
            <a:r>
              <a:rPr lang="en-US" altLang="zh-CN" baseline="0" dirty="0" smtClean="0">
                <a:effectLst/>
              </a:rPr>
              <a:t>the</a:t>
            </a:r>
            <a:r>
              <a:rPr lang="zh-CN" altLang="en-US" baseline="0" dirty="0" smtClean="0">
                <a:effectLst/>
              </a:rPr>
              <a:t> </a:t>
            </a:r>
            <a:r>
              <a:rPr lang="en-US" altLang="zh-CN" baseline="0" dirty="0" smtClean="0">
                <a:effectLst/>
              </a:rPr>
              <a:t>lattice;</a:t>
            </a:r>
            <a:endParaRPr lang="en-US" baseline="0" dirty="0" smtClean="0">
              <a:effectLst/>
            </a:endParaRPr>
          </a:p>
          <a:p>
            <a:r>
              <a:rPr lang="en-US" baseline="0" dirty="0" smtClean="0">
                <a:effectLst/>
              </a:rPr>
              <a:t>Bragg effective Rabi 32wr</a:t>
            </a:r>
          </a:p>
          <a:p>
            <a:r>
              <a:rPr lang="en-US" baseline="0" dirty="0" smtClean="0">
                <a:effectLst/>
              </a:rPr>
              <a:t>Bloch Potential depth 6wr</a:t>
            </a:r>
            <a:endParaRPr lang="en-US" dirty="0"/>
          </a:p>
        </p:txBody>
      </p:sp>
      <p:sp>
        <p:nvSpPr>
          <p:cNvPr id="4" name="Slide Number Placeholder 3"/>
          <p:cNvSpPr>
            <a:spLocks noGrp="1"/>
          </p:cNvSpPr>
          <p:nvPr>
            <p:ph type="sldNum" sz="quarter" idx="10"/>
          </p:nvPr>
        </p:nvSpPr>
        <p:spPr/>
        <p:txBody>
          <a:bodyPr/>
          <a:lstStyle/>
          <a:p>
            <a:fld id="{39EA3677-FDB2-1248-9BD8-10EB94ECC384}" type="slidenum">
              <a:rPr lang="en-US" smtClean="0"/>
              <a:t>23</a:t>
            </a:fld>
            <a:endParaRPr lang="en-US"/>
          </a:p>
        </p:txBody>
      </p:sp>
    </p:spTree>
    <p:extLst>
      <p:ext uri="{BB962C8B-B14F-4D97-AF65-F5344CB8AC3E}">
        <p14:creationId xmlns:p14="http://schemas.microsoft.com/office/powerpoint/2010/main" val="3736619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Accelerating each interferometer increase the phase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explain multi frequencies</a:t>
            </a:r>
            <a:endParaRPr lang="en-US" dirty="0" smtClean="0"/>
          </a:p>
          <a:p>
            <a:endParaRPr lang="en-US" baseline="0" dirty="0" smtClean="0"/>
          </a:p>
          <a:p>
            <a:r>
              <a:rPr lang="en-US" baseline="0" dirty="0" smtClean="0"/>
              <a:t>Increase frequency splitting, reduces coupling</a:t>
            </a:r>
          </a:p>
          <a:p>
            <a:endParaRPr lang="en-US" baseline="0" dirty="0" smtClean="0"/>
          </a:p>
          <a:p>
            <a:r>
              <a:rPr lang="en-US" baseline="0" dirty="0" smtClean="0"/>
              <a:t>Maintain good contrast</a:t>
            </a:r>
          </a:p>
          <a:p>
            <a:endParaRPr lang="en-US" baseline="0" dirty="0" smtClean="0"/>
          </a:p>
        </p:txBody>
      </p:sp>
      <p:sp>
        <p:nvSpPr>
          <p:cNvPr id="4" name="Slide Number Placeholder 3"/>
          <p:cNvSpPr>
            <a:spLocks noGrp="1"/>
          </p:cNvSpPr>
          <p:nvPr>
            <p:ph type="sldNum" sz="quarter" idx="10"/>
          </p:nvPr>
        </p:nvSpPr>
        <p:spPr/>
        <p:txBody>
          <a:bodyPr/>
          <a:lstStyle/>
          <a:p>
            <a:fld id="{0D15E1D4-B383-426F-94CE-AF25E0A9ED8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69462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4BF20B2-E1C1-4965-A111-81335E648377}" type="slidenum">
              <a:rPr lang="en-US" smtClean="0"/>
              <a:pPr>
                <a:defRPr/>
              </a:pPr>
              <a:t>31</a:t>
            </a:fld>
            <a:endParaRPr lang="en-US"/>
          </a:p>
        </p:txBody>
      </p:sp>
    </p:spTree>
    <p:extLst>
      <p:ext uri="{BB962C8B-B14F-4D97-AF65-F5344CB8AC3E}">
        <p14:creationId xmlns:p14="http://schemas.microsoft.com/office/powerpoint/2010/main" val="713659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64" indent="0" algn="ctr">
              <a:buNone/>
              <a:defRPr/>
            </a:lvl2pPr>
            <a:lvl3pPr marL="913930" indent="0" algn="ctr">
              <a:buNone/>
              <a:defRPr/>
            </a:lvl3pPr>
            <a:lvl4pPr marL="1370900" indent="0" algn="ctr">
              <a:buNone/>
              <a:defRPr/>
            </a:lvl4pPr>
            <a:lvl5pPr marL="1827865" indent="0" algn="ctr">
              <a:buNone/>
              <a:defRPr/>
            </a:lvl5pPr>
            <a:lvl6pPr marL="2284830" indent="0" algn="ctr">
              <a:buNone/>
              <a:defRPr/>
            </a:lvl6pPr>
            <a:lvl7pPr marL="2741799" indent="0" algn="ctr">
              <a:buNone/>
              <a:defRPr/>
            </a:lvl7pPr>
            <a:lvl8pPr marL="3198760" indent="0" algn="ctr">
              <a:buNone/>
              <a:defRPr/>
            </a:lvl8pPr>
            <a:lvl9pPr marL="365573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672F30-D932-475E-8D34-A59194F2364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C87CCA-8C6F-46EC-8A38-E89B3169CD3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A0B243-F108-4DA3-AD91-27354710988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64" indent="0" algn="ctr">
              <a:buNone/>
              <a:defRPr>
                <a:solidFill>
                  <a:schemeClr val="tx1">
                    <a:tint val="75000"/>
                  </a:schemeClr>
                </a:solidFill>
              </a:defRPr>
            </a:lvl2pPr>
            <a:lvl3pPr marL="913930" indent="0" algn="ctr">
              <a:buNone/>
              <a:defRPr>
                <a:solidFill>
                  <a:schemeClr val="tx1">
                    <a:tint val="75000"/>
                  </a:schemeClr>
                </a:solidFill>
              </a:defRPr>
            </a:lvl3pPr>
            <a:lvl4pPr marL="1370900" indent="0" algn="ctr">
              <a:buNone/>
              <a:defRPr>
                <a:solidFill>
                  <a:schemeClr val="tx1">
                    <a:tint val="75000"/>
                  </a:schemeClr>
                </a:solidFill>
              </a:defRPr>
            </a:lvl4pPr>
            <a:lvl5pPr marL="1827865" indent="0" algn="ctr">
              <a:buNone/>
              <a:defRPr>
                <a:solidFill>
                  <a:schemeClr val="tx1">
                    <a:tint val="75000"/>
                  </a:schemeClr>
                </a:solidFill>
              </a:defRPr>
            </a:lvl5pPr>
            <a:lvl6pPr marL="2284830" indent="0" algn="ctr">
              <a:buNone/>
              <a:defRPr>
                <a:solidFill>
                  <a:schemeClr val="tx1">
                    <a:tint val="75000"/>
                  </a:schemeClr>
                </a:solidFill>
              </a:defRPr>
            </a:lvl6pPr>
            <a:lvl7pPr marL="2741799" indent="0" algn="ctr">
              <a:buNone/>
              <a:defRPr>
                <a:solidFill>
                  <a:schemeClr val="tx1">
                    <a:tint val="75000"/>
                  </a:schemeClr>
                </a:solidFill>
              </a:defRPr>
            </a:lvl7pPr>
            <a:lvl8pPr marL="3198760" indent="0" algn="ctr">
              <a:buNone/>
              <a:defRPr>
                <a:solidFill>
                  <a:schemeClr val="tx1">
                    <a:tint val="75000"/>
                  </a:schemeClr>
                </a:solidFill>
              </a:defRPr>
            </a:lvl8pPr>
            <a:lvl9pPr marL="365573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A678D6A-E0FC-4FE3-997F-9FF90790A969}" type="datetimeFigureOut">
              <a:rPr lang="en-US">
                <a:solidFill>
                  <a:prstClr val="black">
                    <a:tint val="75000"/>
                  </a:prstClr>
                </a:solidFill>
              </a:rPr>
              <a:pPr>
                <a:def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821DE1-0849-4554-AA2E-C7C5396A36B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9C07FB7-6FEE-4DEF-8B40-3AD76FFA3748}" type="datetimeFigureOut">
              <a:rPr lang="en-US">
                <a:solidFill>
                  <a:prstClr val="black">
                    <a:tint val="75000"/>
                  </a:prstClr>
                </a:solidFill>
              </a:rPr>
              <a:pPr>
                <a:def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5B0D878-5F3E-4D30-A675-64798E43469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6964" indent="0">
              <a:buNone/>
              <a:defRPr sz="1800">
                <a:solidFill>
                  <a:schemeClr val="tx1">
                    <a:tint val="75000"/>
                  </a:schemeClr>
                </a:solidFill>
              </a:defRPr>
            </a:lvl2pPr>
            <a:lvl3pPr marL="913930" indent="0">
              <a:buNone/>
              <a:defRPr sz="1600">
                <a:solidFill>
                  <a:schemeClr val="tx1">
                    <a:tint val="75000"/>
                  </a:schemeClr>
                </a:solidFill>
              </a:defRPr>
            </a:lvl3pPr>
            <a:lvl4pPr marL="1370900" indent="0">
              <a:buNone/>
              <a:defRPr sz="1400">
                <a:solidFill>
                  <a:schemeClr val="tx1">
                    <a:tint val="75000"/>
                  </a:schemeClr>
                </a:solidFill>
              </a:defRPr>
            </a:lvl4pPr>
            <a:lvl5pPr marL="1827865" indent="0">
              <a:buNone/>
              <a:defRPr sz="1400">
                <a:solidFill>
                  <a:schemeClr val="tx1">
                    <a:tint val="75000"/>
                  </a:schemeClr>
                </a:solidFill>
              </a:defRPr>
            </a:lvl5pPr>
            <a:lvl6pPr marL="2284830" indent="0">
              <a:buNone/>
              <a:defRPr sz="1400">
                <a:solidFill>
                  <a:schemeClr val="tx1">
                    <a:tint val="75000"/>
                  </a:schemeClr>
                </a:solidFill>
              </a:defRPr>
            </a:lvl6pPr>
            <a:lvl7pPr marL="2741799" indent="0">
              <a:buNone/>
              <a:defRPr sz="1400">
                <a:solidFill>
                  <a:schemeClr val="tx1">
                    <a:tint val="75000"/>
                  </a:schemeClr>
                </a:solidFill>
              </a:defRPr>
            </a:lvl7pPr>
            <a:lvl8pPr marL="3198760" indent="0">
              <a:buNone/>
              <a:defRPr sz="1400">
                <a:solidFill>
                  <a:schemeClr val="tx1">
                    <a:tint val="75000"/>
                  </a:schemeClr>
                </a:solidFill>
              </a:defRPr>
            </a:lvl8pPr>
            <a:lvl9pPr marL="365573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57A53B9-6F12-400D-A67B-49C7DBE04F3B}" type="datetimeFigureOut">
              <a:rPr lang="en-US">
                <a:solidFill>
                  <a:prstClr val="black">
                    <a:tint val="75000"/>
                  </a:prstClr>
                </a:solidFill>
              </a:rPr>
              <a:pPr>
                <a:def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F68A48-3764-4A66-B8DE-E152CAECE32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AB968FA-A5D4-4CD6-AE5D-FE70D946BBF3}" type="datetimeFigureOut">
              <a:rPr lang="en-US">
                <a:solidFill>
                  <a:prstClr val="black">
                    <a:tint val="75000"/>
                  </a:prstClr>
                </a:solidFill>
              </a:rPr>
              <a:pPr>
                <a:defRPr/>
              </a:pPr>
              <a:t>5/31/2018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6D38154-A703-4D31-A309-B442E778E58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64" indent="0">
              <a:buNone/>
              <a:defRPr sz="2000" b="1"/>
            </a:lvl2pPr>
            <a:lvl3pPr marL="913930" indent="0">
              <a:buNone/>
              <a:defRPr sz="1800" b="1"/>
            </a:lvl3pPr>
            <a:lvl4pPr marL="1370900" indent="0">
              <a:buNone/>
              <a:defRPr sz="1600" b="1"/>
            </a:lvl4pPr>
            <a:lvl5pPr marL="1827865" indent="0">
              <a:buNone/>
              <a:defRPr sz="1600" b="1"/>
            </a:lvl5pPr>
            <a:lvl6pPr marL="2284830" indent="0">
              <a:buNone/>
              <a:defRPr sz="1600" b="1"/>
            </a:lvl6pPr>
            <a:lvl7pPr marL="2741799" indent="0">
              <a:buNone/>
              <a:defRPr sz="1600" b="1"/>
            </a:lvl7pPr>
            <a:lvl8pPr marL="3198760" indent="0">
              <a:buNone/>
              <a:defRPr sz="1600" b="1"/>
            </a:lvl8pPr>
            <a:lvl9pPr marL="365573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964" indent="0">
              <a:buNone/>
              <a:defRPr sz="2000" b="1"/>
            </a:lvl2pPr>
            <a:lvl3pPr marL="913930" indent="0">
              <a:buNone/>
              <a:defRPr sz="1800" b="1"/>
            </a:lvl3pPr>
            <a:lvl4pPr marL="1370900" indent="0">
              <a:buNone/>
              <a:defRPr sz="1600" b="1"/>
            </a:lvl4pPr>
            <a:lvl5pPr marL="1827865" indent="0">
              <a:buNone/>
              <a:defRPr sz="1600" b="1"/>
            </a:lvl5pPr>
            <a:lvl6pPr marL="2284830" indent="0">
              <a:buNone/>
              <a:defRPr sz="1600" b="1"/>
            </a:lvl6pPr>
            <a:lvl7pPr marL="2741799" indent="0">
              <a:buNone/>
              <a:defRPr sz="1600" b="1"/>
            </a:lvl7pPr>
            <a:lvl8pPr marL="3198760" indent="0">
              <a:buNone/>
              <a:defRPr sz="1600" b="1"/>
            </a:lvl8pPr>
            <a:lvl9pPr marL="365573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BAF5CF3-950C-41F1-8D17-0989E1A434F5}" type="datetimeFigureOut">
              <a:rPr lang="en-US">
                <a:solidFill>
                  <a:prstClr val="black">
                    <a:tint val="75000"/>
                  </a:prstClr>
                </a:solidFill>
              </a:rPr>
              <a:pPr>
                <a:defRPr/>
              </a:pPr>
              <a:t>5/31/2018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3916A66-AD6B-4B83-B7C2-7A4513B6969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B23CF7C-EE47-4C47-9140-F5659EC1E518}" type="datetimeFigureOut">
              <a:rPr lang="en-US">
                <a:solidFill>
                  <a:prstClr val="black">
                    <a:tint val="75000"/>
                  </a:prstClr>
                </a:solidFill>
              </a:rPr>
              <a:pPr>
                <a:defRPr/>
              </a:pPr>
              <a:t>5/31/2018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C806814-AD34-4D65-85E9-AA024C4B959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D5AC23-8A92-41BD-842B-B3AFAFE65F0A}" type="datetimeFigureOut">
              <a:rPr lang="en-US">
                <a:solidFill>
                  <a:prstClr val="black">
                    <a:tint val="75000"/>
                  </a:prstClr>
                </a:solidFill>
              </a:rPr>
              <a:pPr>
                <a:defRPr/>
              </a:pPr>
              <a:t>5/31/2018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4C1C8D6-4FBB-4E2F-B6BD-D34A3F6B744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964" indent="0">
              <a:buNone/>
              <a:defRPr sz="1200"/>
            </a:lvl2pPr>
            <a:lvl3pPr marL="913930" indent="0">
              <a:buNone/>
              <a:defRPr sz="1000"/>
            </a:lvl3pPr>
            <a:lvl4pPr marL="1370900" indent="0">
              <a:buNone/>
              <a:defRPr sz="900"/>
            </a:lvl4pPr>
            <a:lvl5pPr marL="1827865" indent="0">
              <a:buNone/>
              <a:defRPr sz="900"/>
            </a:lvl5pPr>
            <a:lvl6pPr marL="2284830" indent="0">
              <a:buNone/>
              <a:defRPr sz="900"/>
            </a:lvl6pPr>
            <a:lvl7pPr marL="2741799" indent="0">
              <a:buNone/>
              <a:defRPr sz="900"/>
            </a:lvl7pPr>
            <a:lvl8pPr marL="3198760" indent="0">
              <a:buNone/>
              <a:defRPr sz="900"/>
            </a:lvl8pPr>
            <a:lvl9pPr marL="365573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DAB48F-8696-4601-B51D-747AE6A36AAE}" type="datetimeFigureOut">
              <a:rPr lang="en-US">
                <a:solidFill>
                  <a:prstClr val="black">
                    <a:tint val="75000"/>
                  </a:prstClr>
                </a:solidFill>
              </a:rPr>
              <a:pPr>
                <a:defRPr/>
              </a:pPr>
              <a:t>5/31/2018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C5114FF-EE80-452A-BCB6-C5967EAA59B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F9E4F0-3B93-4612-A430-07CF22B34D5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64" indent="0">
              <a:buNone/>
              <a:defRPr sz="2800"/>
            </a:lvl2pPr>
            <a:lvl3pPr marL="913930" indent="0">
              <a:buNone/>
              <a:defRPr sz="2400"/>
            </a:lvl3pPr>
            <a:lvl4pPr marL="1370900" indent="0">
              <a:buNone/>
              <a:defRPr sz="2000"/>
            </a:lvl4pPr>
            <a:lvl5pPr marL="1827865" indent="0">
              <a:buNone/>
              <a:defRPr sz="2000"/>
            </a:lvl5pPr>
            <a:lvl6pPr marL="2284830" indent="0">
              <a:buNone/>
              <a:defRPr sz="2000"/>
            </a:lvl6pPr>
            <a:lvl7pPr marL="2741799" indent="0">
              <a:buNone/>
              <a:defRPr sz="2000"/>
            </a:lvl7pPr>
            <a:lvl8pPr marL="3198760" indent="0">
              <a:buNone/>
              <a:defRPr sz="2000"/>
            </a:lvl8pPr>
            <a:lvl9pPr marL="365573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4" indent="0">
              <a:buNone/>
              <a:defRPr sz="1200"/>
            </a:lvl2pPr>
            <a:lvl3pPr marL="913930" indent="0">
              <a:buNone/>
              <a:defRPr sz="1000"/>
            </a:lvl3pPr>
            <a:lvl4pPr marL="1370900" indent="0">
              <a:buNone/>
              <a:defRPr sz="900"/>
            </a:lvl4pPr>
            <a:lvl5pPr marL="1827865" indent="0">
              <a:buNone/>
              <a:defRPr sz="900"/>
            </a:lvl5pPr>
            <a:lvl6pPr marL="2284830" indent="0">
              <a:buNone/>
              <a:defRPr sz="900"/>
            </a:lvl6pPr>
            <a:lvl7pPr marL="2741799" indent="0">
              <a:buNone/>
              <a:defRPr sz="900"/>
            </a:lvl7pPr>
            <a:lvl8pPr marL="3198760" indent="0">
              <a:buNone/>
              <a:defRPr sz="900"/>
            </a:lvl8pPr>
            <a:lvl9pPr marL="365573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0A39ABD-491B-4F6B-93A6-4628F27F61FD}" type="datetimeFigureOut">
              <a:rPr lang="en-US">
                <a:solidFill>
                  <a:prstClr val="black">
                    <a:tint val="75000"/>
                  </a:prstClr>
                </a:solidFill>
              </a:rPr>
              <a:pPr>
                <a:defRPr/>
              </a:pPr>
              <a:t>5/31/2018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50B278-0799-4418-8A7D-1A35E5A3525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18E874-8318-479B-AC71-D40726F3C9CF}" type="datetimeFigureOut">
              <a:rPr lang="en-US">
                <a:solidFill>
                  <a:prstClr val="black">
                    <a:tint val="75000"/>
                  </a:prstClr>
                </a:solidFill>
              </a:rPr>
              <a:pPr>
                <a:def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68447F-8166-42AA-A2C5-836088A954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1EB8C50-0A1E-48A7-8748-2567BD6692E0}" type="datetimeFigureOut">
              <a:rPr lang="en-US">
                <a:solidFill>
                  <a:prstClr val="black">
                    <a:tint val="75000"/>
                  </a:prstClr>
                </a:solidFill>
              </a:rPr>
              <a:pPr>
                <a:def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F14412-42EB-48DF-B2E4-56C2C6B149B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892969" y="1803797"/>
            <a:ext cx="7358063" cy="1785938"/>
          </a:xfrm>
          <a:prstGeom prst="rect">
            <a:avLst/>
          </a:prstGeom>
        </p:spPr>
        <p:txBody>
          <a:bodyPr anchor="b"/>
          <a:lstStyle/>
          <a:p>
            <a:r>
              <a:t>Title Text</a:t>
            </a:r>
          </a:p>
        </p:txBody>
      </p:sp>
      <p:sp>
        <p:nvSpPr>
          <p:cNvPr id="12" name="Shape 12"/>
          <p:cNvSpPr>
            <a:spLocks noGrp="1"/>
          </p:cNvSpPr>
          <p:nvPr>
            <p:ph type="body" sz="quarter" idx="1"/>
          </p:nvPr>
        </p:nvSpPr>
        <p:spPr>
          <a:xfrm>
            <a:off x="892969" y="3661172"/>
            <a:ext cx="7358063" cy="1026914"/>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pPr algn="ctr" defTabSz="321457" eaLnBrk="1" fontAlgn="auto">
              <a:spcBef>
                <a:spcPts val="0"/>
              </a:spcBef>
              <a:spcAft>
                <a:spcPts val="0"/>
              </a:spcAft>
            </a:pPr>
            <a:fld id="{86CB4B4D-7CA3-9044-876B-883B54F8677D}" type="slidenum">
              <a:rPr lang="en-US" kern="0" smtClean="0">
                <a:solidFill>
                  <a:srgbClr val="FFFFFF"/>
                </a:solidFill>
                <a:latin typeface="Chalkboard"/>
                <a:sym typeface="Chalkboard"/>
              </a:rPr>
              <a:pPr algn="ctr" defTabSz="321457" eaLnBrk="1" fontAlgn="auto">
                <a:spcBef>
                  <a:spcPts val="0"/>
                </a:spcBef>
                <a:spcAft>
                  <a:spcPts val="0"/>
                </a:spcAft>
              </a:pPr>
              <a:t>‹#›</a:t>
            </a:fld>
            <a:endParaRPr lang="en-US" kern="0">
              <a:solidFill>
                <a:srgbClr val="FFFFFF"/>
              </a:solidFill>
              <a:latin typeface="Chalkboard"/>
              <a:sym typeface="Chalkboard"/>
            </a:endParaRPr>
          </a:p>
        </p:txBody>
      </p:sp>
    </p:spTree>
    <p:extLst>
      <p:ext uri="{BB962C8B-B14F-4D97-AF65-F5344CB8AC3E}">
        <p14:creationId xmlns:p14="http://schemas.microsoft.com/office/powerpoint/2010/main" val="13706964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xfrm>
            <a:off x="892969" y="2071687"/>
            <a:ext cx="7358063" cy="4036219"/>
          </a:xfrm>
          <a:prstGeom prst="rect">
            <a:avLst/>
          </a:prstGeom>
        </p:spPr>
        <p:txBody>
          <a:bodyPr/>
          <a:lstStyle>
            <a:lvl1pPr>
              <a:spcBef>
                <a:spcPts val="2109"/>
              </a:spcBef>
              <a:buBlip>
                <a:blip r:embed="rId2"/>
              </a:buBlip>
            </a:lvl1pPr>
            <a:lvl2pPr>
              <a:spcBef>
                <a:spcPts val="2109"/>
              </a:spcBef>
              <a:buBlip>
                <a:blip r:embed="rId2"/>
              </a:buBlip>
            </a:lvl2pPr>
            <a:lvl3pPr>
              <a:spcBef>
                <a:spcPts val="2109"/>
              </a:spcBef>
              <a:buBlip>
                <a:blip r:embed="rId2"/>
              </a:buBlip>
            </a:lvl3pPr>
            <a:lvl4pPr>
              <a:spcBef>
                <a:spcPts val="2109"/>
              </a:spcBef>
              <a:buBlip>
                <a:blip r:embed="rId2"/>
              </a:buBlip>
            </a:lvl4pPr>
            <a:lvl5pPr>
              <a:spcBef>
                <a:spcPts val="2109"/>
              </a:spcBef>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pPr algn="ctr" defTabSz="321457" eaLnBrk="1" fontAlgn="auto">
              <a:spcBef>
                <a:spcPts val="0"/>
              </a:spcBef>
              <a:spcAft>
                <a:spcPts val="0"/>
              </a:spcAft>
            </a:pPr>
            <a:fld id="{86CB4B4D-7CA3-9044-876B-883B54F8677D}" type="slidenum">
              <a:rPr lang="en-US" kern="0" smtClean="0">
                <a:solidFill>
                  <a:srgbClr val="FFFFFF"/>
                </a:solidFill>
                <a:latin typeface="Chalkboard"/>
                <a:sym typeface="Chalkboard"/>
              </a:rPr>
              <a:pPr algn="ctr" defTabSz="321457" eaLnBrk="1" fontAlgn="auto">
                <a:spcBef>
                  <a:spcPts val="0"/>
                </a:spcBef>
                <a:spcAft>
                  <a:spcPts val="0"/>
                </a:spcAft>
              </a:pPr>
              <a:t>‹#›</a:t>
            </a:fld>
            <a:endParaRPr lang="en-US" kern="0">
              <a:solidFill>
                <a:srgbClr val="FFFFFF"/>
              </a:solidFill>
              <a:latin typeface="Chalkboard"/>
              <a:sym typeface="Chalkboard"/>
            </a:endParaRPr>
          </a:p>
        </p:txBody>
      </p:sp>
    </p:spTree>
    <p:extLst>
      <p:ext uri="{BB962C8B-B14F-4D97-AF65-F5344CB8AC3E}">
        <p14:creationId xmlns:p14="http://schemas.microsoft.com/office/powerpoint/2010/main" val="49926516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idx="1"/>
          </p:nvPr>
        </p:nvSpPr>
        <p:spPr>
          <a:xfrm>
            <a:off x="892969" y="2071687"/>
            <a:ext cx="7358063" cy="4036219"/>
          </a:xfrm>
          <a:prstGeom prst="rect">
            <a:avLst/>
          </a:prstGeom>
        </p:spPr>
        <p:txBody>
          <a:bodyPr numCol="2" spcCol="523240" anchor="t"/>
          <a:lstStyle>
            <a:lvl1pPr marL="607344" indent="-285887">
              <a:spcBef>
                <a:spcPts val="2531"/>
              </a:spcBef>
              <a:buFont typeface="Gill Sans"/>
              <a:buBlip>
                <a:blip r:embed="rId2"/>
              </a:buBlip>
              <a:defRPr sz="2250"/>
            </a:lvl1pPr>
            <a:lvl2pPr marL="991307" indent="-285887">
              <a:spcBef>
                <a:spcPts val="2531"/>
              </a:spcBef>
              <a:buFont typeface="Gill Sans"/>
              <a:buBlip>
                <a:blip r:embed="rId2"/>
              </a:buBlip>
              <a:defRPr sz="2250"/>
            </a:lvl2pPr>
            <a:lvl3pPr marL="1366341" indent="-285887">
              <a:spcBef>
                <a:spcPts val="2531"/>
              </a:spcBef>
              <a:buFont typeface="Gill Sans"/>
              <a:buBlip>
                <a:blip r:embed="rId2"/>
              </a:buBlip>
              <a:defRPr sz="2250"/>
            </a:lvl3pPr>
            <a:lvl4pPr marL="1768162" indent="-285887">
              <a:spcBef>
                <a:spcPts val="2531"/>
              </a:spcBef>
              <a:buFont typeface="Gill Sans"/>
              <a:buBlip>
                <a:blip r:embed="rId2"/>
              </a:buBlip>
              <a:defRPr sz="2250"/>
            </a:lvl4pPr>
            <a:lvl5pPr marL="2178913" indent="-285887">
              <a:spcBef>
                <a:spcPts val="2531"/>
              </a:spcBef>
              <a:buFont typeface="Gill Sans"/>
              <a:buBlip>
                <a:blip r:embed="rId2"/>
              </a:buBlip>
              <a:defRPr sz="225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pPr algn="ctr" defTabSz="321457" eaLnBrk="1" fontAlgn="auto">
              <a:spcBef>
                <a:spcPts val="0"/>
              </a:spcBef>
              <a:spcAft>
                <a:spcPts val="0"/>
              </a:spcAft>
            </a:pPr>
            <a:fld id="{86CB4B4D-7CA3-9044-876B-883B54F8677D}" type="slidenum">
              <a:rPr lang="en-US" kern="0" smtClean="0">
                <a:solidFill>
                  <a:srgbClr val="FFFFFF"/>
                </a:solidFill>
                <a:latin typeface="Chalkboard"/>
                <a:sym typeface="Chalkboard"/>
              </a:rPr>
              <a:pPr algn="ctr" defTabSz="321457" eaLnBrk="1" fontAlgn="auto">
                <a:spcBef>
                  <a:spcPts val="0"/>
                </a:spcBef>
                <a:spcAft>
                  <a:spcPts val="0"/>
                </a:spcAft>
              </a:pPr>
              <a:t>‹#›</a:t>
            </a:fld>
            <a:endParaRPr lang="en-US" kern="0">
              <a:solidFill>
                <a:srgbClr val="FFFFFF"/>
              </a:solidFill>
              <a:latin typeface="Chalkboard"/>
              <a:sym typeface="Chalkboard"/>
            </a:endParaRPr>
          </a:p>
        </p:txBody>
      </p:sp>
    </p:spTree>
    <p:extLst>
      <p:ext uri="{BB962C8B-B14F-4D97-AF65-F5344CB8AC3E}">
        <p14:creationId xmlns:p14="http://schemas.microsoft.com/office/powerpoint/2010/main" val="417379189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Shape 38"/>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sldNum" sz="quarter" idx="2"/>
          </p:nvPr>
        </p:nvSpPr>
        <p:spPr>
          <a:prstGeom prst="rect">
            <a:avLst/>
          </a:prstGeom>
        </p:spPr>
        <p:txBody>
          <a:bodyPr/>
          <a:lstStyle/>
          <a:p>
            <a:pPr algn="ctr" defTabSz="321457" eaLnBrk="1" fontAlgn="auto">
              <a:spcBef>
                <a:spcPts val="0"/>
              </a:spcBef>
              <a:spcAft>
                <a:spcPts val="0"/>
              </a:spcAft>
            </a:pPr>
            <a:fld id="{86CB4B4D-7CA3-9044-876B-883B54F8677D}" type="slidenum">
              <a:rPr lang="en-US" kern="0" smtClean="0">
                <a:solidFill>
                  <a:srgbClr val="FFFFFF"/>
                </a:solidFill>
                <a:latin typeface="Chalkboard"/>
                <a:sym typeface="Chalkboard"/>
              </a:rPr>
              <a:pPr algn="ctr" defTabSz="321457" eaLnBrk="1" fontAlgn="auto">
                <a:spcBef>
                  <a:spcPts val="0"/>
                </a:spcBef>
                <a:spcAft>
                  <a:spcPts val="0"/>
                </a:spcAft>
              </a:pPr>
              <a:t>‹#›</a:t>
            </a:fld>
            <a:endParaRPr lang="en-US" kern="0">
              <a:solidFill>
                <a:srgbClr val="FFFFFF"/>
              </a:solidFill>
              <a:latin typeface="Chalkboard"/>
              <a:sym typeface="Chalkboard"/>
            </a:endParaRPr>
          </a:p>
        </p:txBody>
      </p:sp>
    </p:spTree>
    <p:extLst>
      <p:ext uri="{BB962C8B-B14F-4D97-AF65-F5344CB8AC3E}">
        <p14:creationId xmlns:p14="http://schemas.microsoft.com/office/powerpoint/2010/main" val="308126376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prstGeom prst="rect">
            <a:avLst/>
          </a:prstGeom>
        </p:spPr>
        <p:txBody>
          <a:bodyPr/>
          <a:lstStyle/>
          <a:p>
            <a:pPr algn="ctr" defTabSz="321457" eaLnBrk="1" fontAlgn="auto">
              <a:spcBef>
                <a:spcPts val="0"/>
              </a:spcBef>
              <a:spcAft>
                <a:spcPts val="0"/>
              </a:spcAft>
            </a:pPr>
            <a:fld id="{86CB4B4D-7CA3-9044-876B-883B54F8677D}" type="slidenum">
              <a:rPr lang="en-US" kern="0" smtClean="0">
                <a:solidFill>
                  <a:srgbClr val="FFFFFF"/>
                </a:solidFill>
                <a:latin typeface="Chalkboard"/>
                <a:sym typeface="Chalkboard"/>
              </a:rPr>
              <a:pPr algn="ctr" defTabSz="321457" eaLnBrk="1" fontAlgn="auto">
                <a:spcBef>
                  <a:spcPts val="0"/>
                </a:spcBef>
                <a:spcAft>
                  <a:spcPts val="0"/>
                </a:spcAft>
              </a:pPr>
              <a:t>‹#›</a:t>
            </a:fld>
            <a:endParaRPr lang="en-US" kern="0">
              <a:solidFill>
                <a:srgbClr val="FFFFFF"/>
              </a:solidFill>
              <a:latin typeface="Chalkboard"/>
              <a:sym typeface="Chalkboard"/>
            </a:endParaRPr>
          </a:p>
        </p:txBody>
      </p:sp>
    </p:spTree>
    <p:extLst>
      <p:ext uri="{BB962C8B-B14F-4D97-AF65-F5344CB8AC3E}">
        <p14:creationId xmlns:p14="http://schemas.microsoft.com/office/powerpoint/2010/main" val="108791079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1" name="Shape 61"/>
          <p:cNvSpPr>
            <a:spLocks noGrp="1"/>
          </p:cNvSpPr>
          <p:nvPr>
            <p:ph type="title"/>
          </p:nvPr>
        </p:nvSpPr>
        <p:spPr>
          <a:xfrm>
            <a:off x="892969" y="2536031"/>
            <a:ext cx="7358063" cy="1785938"/>
          </a:xfrm>
          <a:prstGeom prst="rect">
            <a:avLst/>
          </a:prstGeom>
        </p:spPr>
        <p:txBody>
          <a:bodyPr/>
          <a:lstStyle/>
          <a:p>
            <a:r>
              <a:t>Title Text</a:t>
            </a:r>
          </a:p>
        </p:txBody>
      </p:sp>
      <p:sp>
        <p:nvSpPr>
          <p:cNvPr id="62" name="Shape 62"/>
          <p:cNvSpPr>
            <a:spLocks noGrp="1"/>
          </p:cNvSpPr>
          <p:nvPr>
            <p:ph type="sldNum" sz="quarter" idx="2"/>
          </p:nvPr>
        </p:nvSpPr>
        <p:spPr>
          <a:prstGeom prst="rect">
            <a:avLst/>
          </a:prstGeom>
        </p:spPr>
        <p:txBody>
          <a:bodyPr/>
          <a:lstStyle/>
          <a:p>
            <a:pPr algn="ctr" defTabSz="321457" eaLnBrk="1" fontAlgn="auto">
              <a:spcBef>
                <a:spcPts val="0"/>
              </a:spcBef>
              <a:spcAft>
                <a:spcPts val="0"/>
              </a:spcAft>
            </a:pPr>
            <a:fld id="{86CB4B4D-7CA3-9044-876B-883B54F8677D}" type="slidenum">
              <a:rPr lang="en-US" kern="0" smtClean="0">
                <a:solidFill>
                  <a:srgbClr val="FFFFFF"/>
                </a:solidFill>
                <a:latin typeface="Chalkboard"/>
                <a:sym typeface="Chalkboard"/>
              </a:rPr>
              <a:pPr algn="ctr" defTabSz="321457" eaLnBrk="1" fontAlgn="auto">
                <a:spcBef>
                  <a:spcPts val="0"/>
                </a:spcBef>
                <a:spcAft>
                  <a:spcPts val="0"/>
                </a:spcAft>
              </a:pPr>
              <a:t>‹#›</a:t>
            </a:fld>
            <a:endParaRPr lang="en-US" kern="0">
              <a:solidFill>
                <a:srgbClr val="FFFFFF"/>
              </a:solidFill>
              <a:latin typeface="Chalkboard"/>
              <a:sym typeface="Chalkboard"/>
            </a:endParaRPr>
          </a:p>
        </p:txBody>
      </p:sp>
    </p:spTree>
    <p:extLst>
      <p:ext uri="{BB962C8B-B14F-4D97-AF65-F5344CB8AC3E}">
        <p14:creationId xmlns:p14="http://schemas.microsoft.com/office/powerpoint/2010/main" val="10458354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9" name="Shape 69"/>
          <p:cNvSpPr>
            <a:spLocks noGrp="1"/>
          </p:cNvSpPr>
          <p:nvPr>
            <p:ph type="pic" sz="quarter" idx="13"/>
          </p:nvPr>
        </p:nvSpPr>
        <p:spPr>
          <a:xfrm>
            <a:off x="2652117" y="1879699"/>
            <a:ext cx="3839766" cy="2902148"/>
          </a:xfrm>
          <a:prstGeom prst="rect">
            <a:avLst/>
          </a:prstGeom>
          <a:ln w="9525">
            <a:round/>
          </a:ln>
          <a:effectLst>
            <a:outerShdw blurRad="63500" dist="38100" dir="5400000" rotWithShape="0">
              <a:srgbClr val="000000">
                <a:alpha val="75000"/>
              </a:srgbClr>
            </a:outerShdw>
          </a:effectLst>
        </p:spPr>
        <p:txBody>
          <a:bodyPr lIns="91439" tIns="45719" rIns="91439" bIns="45719" anchor="t"/>
          <a:lstStyle/>
          <a:p>
            <a:endParaRPr/>
          </a:p>
        </p:txBody>
      </p:sp>
      <p:sp>
        <p:nvSpPr>
          <p:cNvPr id="70" name="Shape 70"/>
          <p:cNvSpPr>
            <a:spLocks noGrp="1"/>
          </p:cNvSpPr>
          <p:nvPr>
            <p:ph type="title"/>
          </p:nvPr>
        </p:nvSpPr>
        <p:spPr>
          <a:xfrm>
            <a:off x="892969" y="5179219"/>
            <a:ext cx="7358063" cy="1285875"/>
          </a:xfrm>
          <a:prstGeom prst="rect">
            <a:avLst/>
          </a:prstGeom>
        </p:spPr>
        <p:txBody>
          <a:bodyPr/>
          <a:lstStyle/>
          <a:p>
            <a:r>
              <a:t>Title Text</a:t>
            </a:r>
          </a:p>
        </p:txBody>
      </p:sp>
      <p:sp>
        <p:nvSpPr>
          <p:cNvPr id="71" name="Shape 71"/>
          <p:cNvSpPr>
            <a:spLocks noGrp="1"/>
          </p:cNvSpPr>
          <p:nvPr>
            <p:ph type="sldNum" sz="quarter" idx="2"/>
          </p:nvPr>
        </p:nvSpPr>
        <p:spPr>
          <a:prstGeom prst="rect">
            <a:avLst/>
          </a:prstGeom>
        </p:spPr>
        <p:txBody>
          <a:bodyPr/>
          <a:lstStyle/>
          <a:p>
            <a:pPr algn="ctr" defTabSz="321457" eaLnBrk="1" fontAlgn="auto">
              <a:spcBef>
                <a:spcPts val="0"/>
              </a:spcBef>
              <a:spcAft>
                <a:spcPts val="0"/>
              </a:spcAft>
            </a:pPr>
            <a:fld id="{86CB4B4D-7CA3-9044-876B-883B54F8677D}" type="slidenum">
              <a:rPr lang="en-US" kern="0" smtClean="0">
                <a:solidFill>
                  <a:srgbClr val="FFFFFF"/>
                </a:solidFill>
                <a:latin typeface="Chalkboard"/>
                <a:sym typeface="Chalkboard"/>
              </a:rPr>
              <a:pPr algn="ctr" defTabSz="321457" eaLnBrk="1" fontAlgn="auto">
                <a:spcBef>
                  <a:spcPts val="0"/>
                </a:spcBef>
                <a:spcAft>
                  <a:spcPts val="0"/>
                </a:spcAft>
              </a:pPr>
              <a:t>‹#›</a:t>
            </a:fld>
            <a:endParaRPr lang="en-US" kern="0">
              <a:solidFill>
                <a:srgbClr val="FFFFFF"/>
              </a:solidFill>
              <a:latin typeface="Chalkboard"/>
              <a:sym typeface="Chalkboard"/>
            </a:endParaRPr>
          </a:p>
        </p:txBody>
      </p:sp>
    </p:spTree>
    <p:extLst>
      <p:ext uri="{BB962C8B-B14F-4D97-AF65-F5344CB8AC3E}">
        <p14:creationId xmlns:p14="http://schemas.microsoft.com/office/powerpoint/2010/main" val="356292157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964" indent="0">
              <a:buNone/>
              <a:defRPr sz="1800"/>
            </a:lvl2pPr>
            <a:lvl3pPr marL="913930" indent="0">
              <a:buNone/>
              <a:defRPr sz="1600"/>
            </a:lvl3pPr>
            <a:lvl4pPr marL="1370900" indent="0">
              <a:buNone/>
              <a:defRPr sz="1400"/>
            </a:lvl4pPr>
            <a:lvl5pPr marL="1827865" indent="0">
              <a:buNone/>
              <a:defRPr sz="1400"/>
            </a:lvl5pPr>
            <a:lvl6pPr marL="2284830" indent="0">
              <a:buNone/>
              <a:defRPr sz="1400"/>
            </a:lvl6pPr>
            <a:lvl7pPr marL="2741799" indent="0">
              <a:buNone/>
              <a:defRPr sz="1400"/>
            </a:lvl7pPr>
            <a:lvl8pPr marL="3198760" indent="0">
              <a:buNone/>
              <a:defRPr sz="1400"/>
            </a:lvl8pPr>
            <a:lvl9pPr marL="365573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2BA99E-913C-47EC-A518-623E5AF4533E}"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78" name="Shape 78"/>
          <p:cNvSpPr>
            <a:spLocks noGrp="1"/>
          </p:cNvSpPr>
          <p:nvPr>
            <p:ph type="pic" sz="quarter" idx="13"/>
          </p:nvPr>
        </p:nvSpPr>
        <p:spPr>
          <a:xfrm>
            <a:off x="5009555" y="1500188"/>
            <a:ext cx="2911078" cy="3857626"/>
          </a:xfrm>
          <a:prstGeom prst="rect">
            <a:avLst/>
          </a:prstGeom>
          <a:ln w="9525">
            <a:round/>
          </a:ln>
          <a:effectLst>
            <a:outerShdw blurRad="63500" dist="38100" dir="5400000" rotWithShape="0">
              <a:srgbClr val="000000">
                <a:alpha val="75000"/>
              </a:srgbClr>
            </a:outerShdw>
          </a:effectLst>
        </p:spPr>
        <p:txBody>
          <a:bodyPr lIns="91439" tIns="45719" rIns="91439" bIns="45719" anchor="t"/>
          <a:lstStyle/>
          <a:p>
            <a:endParaRPr/>
          </a:p>
        </p:txBody>
      </p:sp>
      <p:sp>
        <p:nvSpPr>
          <p:cNvPr id="79" name="Shape 79"/>
          <p:cNvSpPr>
            <a:spLocks noGrp="1"/>
          </p:cNvSpPr>
          <p:nvPr>
            <p:ph type="title"/>
          </p:nvPr>
        </p:nvSpPr>
        <p:spPr>
          <a:xfrm>
            <a:off x="419695" y="1259086"/>
            <a:ext cx="4241602" cy="2143125"/>
          </a:xfrm>
          <a:prstGeom prst="rect">
            <a:avLst/>
          </a:prstGeom>
        </p:spPr>
        <p:txBody>
          <a:bodyPr anchor="b"/>
          <a:lstStyle>
            <a:lvl1pPr>
              <a:defRPr sz="4219"/>
            </a:lvl1pPr>
          </a:lstStyle>
          <a:p>
            <a:r>
              <a:t>Title Text</a:t>
            </a:r>
          </a:p>
        </p:txBody>
      </p:sp>
      <p:sp>
        <p:nvSpPr>
          <p:cNvPr id="80" name="Shape 80"/>
          <p:cNvSpPr>
            <a:spLocks noGrp="1"/>
          </p:cNvSpPr>
          <p:nvPr>
            <p:ph type="body" sz="quarter" idx="1"/>
          </p:nvPr>
        </p:nvSpPr>
        <p:spPr>
          <a:xfrm>
            <a:off x="419695" y="3473648"/>
            <a:ext cx="4241602" cy="2143125"/>
          </a:xfrm>
          <a:prstGeom prst="rect">
            <a:avLst/>
          </a:prstGeom>
        </p:spPr>
        <p:txBody>
          <a:bodyPr anchor="t"/>
          <a:lstStyle>
            <a:lvl1pPr marL="0" indent="0" algn="ctr">
              <a:spcBef>
                <a:spcPts val="0"/>
              </a:spcBef>
              <a:buSzTx/>
              <a:buNone/>
              <a:defRPr sz="2250"/>
            </a:lvl1pPr>
            <a:lvl2pPr marL="0" indent="0" algn="ctr">
              <a:spcBef>
                <a:spcPts val="0"/>
              </a:spcBef>
              <a:buSzTx/>
              <a:buNone/>
              <a:defRPr sz="2250"/>
            </a:lvl2pPr>
            <a:lvl3pPr marL="0" indent="0" algn="ctr">
              <a:spcBef>
                <a:spcPts val="0"/>
              </a:spcBef>
              <a:buSzTx/>
              <a:buNone/>
              <a:defRPr sz="2250"/>
            </a:lvl3pPr>
            <a:lvl4pPr marL="0" indent="0" algn="ctr">
              <a:spcBef>
                <a:spcPts val="0"/>
              </a:spcBef>
              <a:buSzTx/>
              <a:buNone/>
              <a:defRPr sz="2250"/>
            </a:lvl4pPr>
            <a:lvl5pPr marL="0" indent="0"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81" name="Shape 81"/>
          <p:cNvSpPr>
            <a:spLocks noGrp="1"/>
          </p:cNvSpPr>
          <p:nvPr>
            <p:ph type="sldNum" sz="quarter" idx="2"/>
          </p:nvPr>
        </p:nvSpPr>
        <p:spPr>
          <a:prstGeom prst="rect">
            <a:avLst/>
          </a:prstGeom>
        </p:spPr>
        <p:txBody>
          <a:bodyPr/>
          <a:lstStyle/>
          <a:p>
            <a:pPr algn="ctr" defTabSz="321457" eaLnBrk="1" fontAlgn="auto">
              <a:spcBef>
                <a:spcPts val="0"/>
              </a:spcBef>
              <a:spcAft>
                <a:spcPts val="0"/>
              </a:spcAft>
            </a:pPr>
            <a:fld id="{86CB4B4D-7CA3-9044-876B-883B54F8677D}" type="slidenum">
              <a:rPr lang="en-US" kern="0" smtClean="0">
                <a:solidFill>
                  <a:srgbClr val="FFFFFF"/>
                </a:solidFill>
                <a:latin typeface="Chalkboard"/>
                <a:sym typeface="Chalkboard"/>
              </a:rPr>
              <a:pPr algn="ctr" defTabSz="321457" eaLnBrk="1" fontAlgn="auto">
                <a:spcBef>
                  <a:spcPts val="0"/>
                </a:spcBef>
                <a:spcAft>
                  <a:spcPts val="0"/>
                </a:spcAft>
              </a:pPr>
              <a:t>‹#›</a:t>
            </a:fld>
            <a:endParaRPr lang="en-US" kern="0">
              <a:solidFill>
                <a:srgbClr val="FFFFFF"/>
              </a:solidFill>
              <a:latin typeface="Chalkboard"/>
              <a:sym typeface="Chalkboard"/>
            </a:endParaRPr>
          </a:p>
        </p:txBody>
      </p:sp>
    </p:spTree>
    <p:extLst>
      <p:ext uri="{BB962C8B-B14F-4D97-AF65-F5344CB8AC3E}">
        <p14:creationId xmlns:p14="http://schemas.microsoft.com/office/powerpoint/2010/main" val="162777347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88" name="Shape 88"/>
          <p:cNvSpPr>
            <a:spLocks noGrp="1"/>
          </p:cNvSpPr>
          <p:nvPr>
            <p:ph type="pic" sz="quarter" idx="13"/>
          </p:nvPr>
        </p:nvSpPr>
        <p:spPr>
          <a:xfrm>
            <a:off x="5009555" y="2160984"/>
            <a:ext cx="2911078" cy="3857625"/>
          </a:xfrm>
          <a:prstGeom prst="rect">
            <a:avLst/>
          </a:prstGeom>
          <a:ln w="9525">
            <a:round/>
          </a:ln>
          <a:effectLst>
            <a:outerShdw blurRad="63500" dist="38100" dir="5400000" rotWithShape="0">
              <a:srgbClr val="000000">
                <a:alpha val="75000"/>
              </a:srgbClr>
            </a:outerShdw>
          </a:effectLst>
        </p:spPr>
        <p:txBody>
          <a:bodyPr lIns="91439" tIns="45719" rIns="91439" bIns="45719" anchor="t"/>
          <a:lstStyle/>
          <a:p>
            <a:endParaRPr/>
          </a:p>
        </p:txBody>
      </p:sp>
      <p:sp>
        <p:nvSpPr>
          <p:cNvPr id="89" name="Shape 89"/>
          <p:cNvSpPr>
            <a:spLocks noGrp="1"/>
          </p:cNvSpPr>
          <p:nvPr>
            <p:ph type="title"/>
          </p:nvPr>
        </p:nvSpPr>
        <p:spPr>
          <a:prstGeom prst="rect">
            <a:avLst/>
          </a:prstGeom>
        </p:spPr>
        <p:txBody>
          <a:bodyPr/>
          <a:lstStyle/>
          <a:p>
            <a:r>
              <a:t>Title Text</a:t>
            </a:r>
          </a:p>
        </p:txBody>
      </p:sp>
      <p:sp>
        <p:nvSpPr>
          <p:cNvPr id="90" name="Shape 90"/>
          <p:cNvSpPr>
            <a:spLocks noGrp="1"/>
          </p:cNvSpPr>
          <p:nvPr>
            <p:ph type="body" sz="half" idx="1"/>
          </p:nvPr>
        </p:nvSpPr>
        <p:spPr>
          <a:xfrm>
            <a:off x="892969" y="2071687"/>
            <a:ext cx="3589734" cy="4036219"/>
          </a:xfrm>
          <a:prstGeom prst="rect">
            <a:avLst/>
          </a:prstGeom>
        </p:spPr>
        <p:txBody>
          <a:bodyPr/>
          <a:lstStyle>
            <a:lvl1pPr marL="607344" indent="-285887">
              <a:spcBef>
                <a:spcPts val="2531"/>
              </a:spcBef>
              <a:buFont typeface="Gill Sans"/>
              <a:buBlip>
                <a:blip r:embed="rId2"/>
              </a:buBlip>
              <a:defRPr sz="2250"/>
            </a:lvl1pPr>
            <a:lvl2pPr marL="991307" indent="-285887">
              <a:spcBef>
                <a:spcPts val="2531"/>
              </a:spcBef>
              <a:buFont typeface="Gill Sans"/>
              <a:buBlip>
                <a:blip r:embed="rId2"/>
              </a:buBlip>
              <a:defRPr sz="2250"/>
            </a:lvl2pPr>
            <a:lvl3pPr marL="1366341" indent="-285887">
              <a:spcBef>
                <a:spcPts val="2531"/>
              </a:spcBef>
              <a:buFont typeface="Gill Sans"/>
              <a:buBlip>
                <a:blip r:embed="rId2"/>
              </a:buBlip>
              <a:defRPr sz="2250"/>
            </a:lvl3pPr>
            <a:lvl4pPr marL="1768162" indent="-285887">
              <a:spcBef>
                <a:spcPts val="2531"/>
              </a:spcBef>
              <a:buFont typeface="Gill Sans"/>
              <a:buBlip>
                <a:blip r:embed="rId2"/>
              </a:buBlip>
              <a:defRPr sz="2250"/>
            </a:lvl4pPr>
            <a:lvl5pPr marL="2178913" indent="-285887">
              <a:spcBef>
                <a:spcPts val="2531"/>
              </a:spcBef>
              <a:buFont typeface="Gill Sans"/>
              <a:buBlip>
                <a:blip r:embed="rId2"/>
              </a:buBlip>
              <a:defRPr sz="2250"/>
            </a:lvl5pPr>
          </a:lstStyle>
          <a:p>
            <a:r>
              <a:t>Body Level One</a:t>
            </a:r>
          </a:p>
          <a:p>
            <a:pPr lvl="1"/>
            <a:r>
              <a:t>Body Level Two</a:t>
            </a:r>
          </a:p>
          <a:p>
            <a:pPr lvl="2"/>
            <a:r>
              <a:t>Body Level Three</a:t>
            </a:r>
          </a:p>
          <a:p>
            <a:pPr lvl="3"/>
            <a:r>
              <a:t>Body Level Four</a:t>
            </a:r>
          </a:p>
          <a:p>
            <a:pPr lvl="4"/>
            <a:r>
              <a:t>Body Level Five</a:t>
            </a:r>
          </a:p>
        </p:txBody>
      </p:sp>
      <p:sp>
        <p:nvSpPr>
          <p:cNvPr id="91" name="Shape 91"/>
          <p:cNvSpPr>
            <a:spLocks noGrp="1"/>
          </p:cNvSpPr>
          <p:nvPr>
            <p:ph type="sldNum" sz="quarter" idx="2"/>
          </p:nvPr>
        </p:nvSpPr>
        <p:spPr>
          <a:xfrm>
            <a:off x="4386061" y="6509742"/>
            <a:ext cx="301366" cy="297389"/>
          </a:xfrm>
          <a:prstGeom prst="rect">
            <a:avLst/>
          </a:prstGeom>
        </p:spPr>
        <p:txBody>
          <a:bodyPr/>
          <a:lstStyle>
            <a:lvl1pPr algn="r"/>
          </a:lstStyle>
          <a:p>
            <a:pPr defTabSz="321457" eaLnBrk="1" fontAlgn="auto">
              <a:spcBef>
                <a:spcPts val="0"/>
              </a:spcBef>
              <a:spcAft>
                <a:spcPts val="0"/>
              </a:spcAft>
            </a:pPr>
            <a:fld id="{86CB4B4D-7CA3-9044-876B-883B54F8677D}" type="slidenum">
              <a:rPr lang="en-US" kern="0" smtClean="0">
                <a:solidFill>
                  <a:srgbClr val="FFFFFF"/>
                </a:solidFill>
                <a:latin typeface="Chalkboard"/>
                <a:sym typeface="Chalkboard"/>
              </a:rPr>
              <a:pPr defTabSz="321457" eaLnBrk="1" fontAlgn="auto">
                <a:spcBef>
                  <a:spcPts val="0"/>
                </a:spcBef>
                <a:spcAft>
                  <a:spcPts val="0"/>
                </a:spcAft>
              </a:pPr>
              <a:t>‹#›</a:t>
            </a:fld>
            <a:endParaRPr lang="en-US" kern="0">
              <a:solidFill>
                <a:srgbClr val="FFFFFF"/>
              </a:solidFill>
              <a:latin typeface="Chalkboard"/>
              <a:sym typeface="Chalkboard"/>
            </a:endParaRPr>
          </a:p>
        </p:txBody>
      </p:sp>
    </p:spTree>
    <p:extLst>
      <p:ext uri="{BB962C8B-B14F-4D97-AF65-F5344CB8AC3E}">
        <p14:creationId xmlns:p14="http://schemas.microsoft.com/office/powerpoint/2010/main" val="26350162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98" name="Shape 98"/>
          <p:cNvSpPr>
            <a:spLocks noGrp="1"/>
          </p:cNvSpPr>
          <p:nvPr>
            <p:ph type="title"/>
          </p:nvPr>
        </p:nvSpPr>
        <p:spPr>
          <a:prstGeom prst="rect">
            <a:avLst/>
          </a:prstGeom>
        </p:spPr>
        <p:txBody>
          <a:bodyPr/>
          <a:lstStyle/>
          <a:p>
            <a:r>
              <a:t>Title Text</a:t>
            </a:r>
          </a:p>
        </p:txBody>
      </p:sp>
      <p:sp>
        <p:nvSpPr>
          <p:cNvPr id="99" name="Shape 99"/>
          <p:cNvSpPr>
            <a:spLocks noGrp="1"/>
          </p:cNvSpPr>
          <p:nvPr>
            <p:ph type="body" sz="half" idx="1"/>
          </p:nvPr>
        </p:nvSpPr>
        <p:spPr>
          <a:xfrm>
            <a:off x="892969" y="2071687"/>
            <a:ext cx="3589734" cy="4036219"/>
          </a:xfrm>
          <a:prstGeom prst="rect">
            <a:avLst/>
          </a:prstGeom>
        </p:spPr>
        <p:txBody>
          <a:bodyPr/>
          <a:lstStyle>
            <a:lvl1pPr marL="607344" indent="-285887">
              <a:spcBef>
                <a:spcPts val="2531"/>
              </a:spcBef>
              <a:buFont typeface="Gill Sans"/>
              <a:buBlip>
                <a:blip r:embed="rId2"/>
              </a:buBlip>
              <a:defRPr sz="2250"/>
            </a:lvl1pPr>
            <a:lvl2pPr marL="991307" indent="-285887">
              <a:spcBef>
                <a:spcPts val="2531"/>
              </a:spcBef>
              <a:buFont typeface="Gill Sans"/>
              <a:buBlip>
                <a:blip r:embed="rId2"/>
              </a:buBlip>
              <a:defRPr sz="2250"/>
            </a:lvl2pPr>
            <a:lvl3pPr marL="1366341" indent="-285887">
              <a:spcBef>
                <a:spcPts val="2531"/>
              </a:spcBef>
              <a:buFont typeface="Gill Sans"/>
              <a:buBlip>
                <a:blip r:embed="rId2"/>
              </a:buBlip>
              <a:defRPr sz="2250"/>
            </a:lvl3pPr>
            <a:lvl4pPr marL="1768162" indent="-285887">
              <a:spcBef>
                <a:spcPts val="2531"/>
              </a:spcBef>
              <a:buFont typeface="Gill Sans"/>
              <a:buBlip>
                <a:blip r:embed="rId2"/>
              </a:buBlip>
              <a:defRPr sz="2250"/>
            </a:lvl4pPr>
            <a:lvl5pPr marL="2178913" indent="-285887">
              <a:spcBef>
                <a:spcPts val="2531"/>
              </a:spcBef>
              <a:buFont typeface="Gill Sans"/>
              <a:buBlip>
                <a:blip r:embed="rId2"/>
              </a:buBlip>
              <a:defRPr sz="2250"/>
            </a:lvl5pPr>
          </a:lstStyle>
          <a:p>
            <a:r>
              <a:t>Body Level One</a:t>
            </a:r>
          </a:p>
          <a:p>
            <a:pPr lvl="1"/>
            <a:r>
              <a:t>Body Level Two</a:t>
            </a:r>
          </a:p>
          <a:p>
            <a:pPr lvl="2"/>
            <a:r>
              <a:t>Body Level Three</a:t>
            </a:r>
          </a:p>
          <a:p>
            <a:pPr lvl="3"/>
            <a:r>
              <a:t>Body Level Four</a:t>
            </a:r>
          </a:p>
          <a:p>
            <a:pPr lvl="4"/>
            <a:r>
              <a:t>Body Level Five</a:t>
            </a:r>
          </a:p>
        </p:txBody>
      </p:sp>
      <p:sp>
        <p:nvSpPr>
          <p:cNvPr id="100" name="Shape 100"/>
          <p:cNvSpPr>
            <a:spLocks noGrp="1"/>
          </p:cNvSpPr>
          <p:nvPr>
            <p:ph type="sldNum" sz="quarter" idx="2"/>
          </p:nvPr>
        </p:nvSpPr>
        <p:spPr>
          <a:prstGeom prst="rect">
            <a:avLst/>
          </a:prstGeom>
        </p:spPr>
        <p:txBody>
          <a:bodyPr/>
          <a:lstStyle/>
          <a:p>
            <a:pPr algn="ctr" defTabSz="321457" eaLnBrk="1" fontAlgn="auto">
              <a:spcBef>
                <a:spcPts val="0"/>
              </a:spcBef>
              <a:spcAft>
                <a:spcPts val="0"/>
              </a:spcAft>
            </a:pPr>
            <a:fld id="{86CB4B4D-7CA3-9044-876B-883B54F8677D}" type="slidenum">
              <a:rPr lang="en-US" kern="0" smtClean="0">
                <a:solidFill>
                  <a:srgbClr val="FFFFFF"/>
                </a:solidFill>
                <a:latin typeface="Chalkboard"/>
                <a:sym typeface="Chalkboard"/>
              </a:rPr>
              <a:pPr algn="ctr" defTabSz="321457" eaLnBrk="1" fontAlgn="auto">
                <a:spcBef>
                  <a:spcPts val="0"/>
                </a:spcBef>
                <a:spcAft>
                  <a:spcPts val="0"/>
                </a:spcAft>
              </a:pPr>
              <a:t>‹#›</a:t>
            </a:fld>
            <a:endParaRPr lang="en-US" kern="0">
              <a:solidFill>
                <a:srgbClr val="FFFFFF"/>
              </a:solidFill>
              <a:latin typeface="Chalkboard"/>
              <a:sym typeface="Chalkboard"/>
            </a:endParaRPr>
          </a:p>
        </p:txBody>
      </p:sp>
    </p:spTree>
    <p:extLst>
      <p:ext uri="{BB962C8B-B14F-4D97-AF65-F5344CB8AC3E}">
        <p14:creationId xmlns:p14="http://schemas.microsoft.com/office/powerpoint/2010/main" val="33126836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r>
              <a:t>Title Text</a:t>
            </a:r>
          </a:p>
        </p:txBody>
      </p:sp>
      <p:sp>
        <p:nvSpPr>
          <p:cNvPr id="108" name="Shape 108"/>
          <p:cNvSpPr>
            <a:spLocks noGrp="1"/>
          </p:cNvSpPr>
          <p:nvPr>
            <p:ph type="body" sz="quarter" idx="1"/>
          </p:nvPr>
        </p:nvSpPr>
        <p:spPr>
          <a:xfrm>
            <a:off x="5348883" y="2071687"/>
            <a:ext cx="2902148" cy="4036219"/>
          </a:xfrm>
          <a:prstGeom prst="rect">
            <a:avLst/>
          </a:prstGeom>
        </p:spPr>
        <p:txBody>
          <a:bodyPr/>
          <a:lstStyle>
            <a:lvl1pPr marL="607344" indent="-285887">
              <a:spcBef>
                <a:spcPts val="2531"/>
              </a:spcBef>
              <a:buFont typeface="Gill Sans"/>
              <a:buBlip>
                <a:blip r:embed="rId2"/>
              </a:buBlip>
              <a:defRPr sz="2250"/>
            </a:lvl1pPr>
            <a:lvl2pPr marL="991307" indent="-285887">
              <a:spcBef>
                <a:spcPts val="2531"/>
              </a:spcBef>
              <a:buFont typeface="Gill Sans"/>
              <a:buBlip>
                <a:blip r:embed="rId2"/>
              </a:buBlip>
              <a:defRPr sz="2250"/>
            </a:lvl2pPr>
            <a:lvl3pPr marL="1366341" indent="-285887">
              <a:spcBef>
                <a:spcPts val="2531"/>
              </a:spcBef>
              <a:buFont typeface="Gill Sans"/>
              <a:buBlip>
                <a:blip r:embed="rId2"/>
              </a:buBlip>
              <a:defRPr sz="2250"/>
            </a:lvl3pPr>
            <a:lvl4pPr marL="1768162" indent="-285887">
              <a:spcBef>
                <a:spcPts val="2531"/>
              </a:spcBef>
              <a:buFont typeface="Gill Sans"/>
              <a:buBlip>
                <a:blip r:embed="rId2"/>
              </a:buBlip>
              <a:defRPr sz="2250"/>
            </a:lvl4pPr>
            <a:lvl5pPr marL="2178913" indent="-285887">
              <a:spcBef>
                <a:spcPts val="2531"/>
              </a:spcBef>
              <a:buFont typeface="Gill Sans"/>
              <a:buBlip>
                <a:blip r:embed="rId2"/>
              </a:buBlip>
              <a:defRPr sz="2250"/>
            </a:lvl5pPr>
          </a:lstStyle>
          <a:p>
            <a:r>
              <a:t>Body Level One</a:t>
            </a:r>
          </a:p>
          <a:p>
            <a:pPr lvl="1"/>
            <a:r>
              <a:t>Body Level Two</a:t>
            </a:r>
          </a:p>
          <a:p>
            <a:pPr lvl="2"/>
            <a:r>
              <a:t>Body Level Three</a:t>
            </a:r>
          </a:p>
          <a:p>
            <a:pPr lvl="3"/>
            <a:r>
              <a:t>Body Level Four</a:t>
            </a:r>
          </a:p>
          <a:p>
            <a:pPr lvl="4"/>
            <a:r>
              <a:t>Body Level Five</a:t>
            </a:r>
          </a:p>
        </p:txBody>
      </p:sp>
      <p:sp>
        <p:nvSpPr>
          <p:cNvPr id="109" name="Shape 109"/>
          <p:cNvSpPr>
            <a:spLocks noGrp="1"/>
          </p:cNvSpPr>
          <p:nvPr>
            <p:ph type="sldNum" sz="quarter" idx="2"/>
          </p:nvPr>
        </p:nvSpPr>
        <p:spPr>
          <a:prstGeom prst="rect">
            <a:avLst/>
          </a:prstGeom>
        </p:spPr>
        <p:txBody>
          <a:bodyPr/>
          <a:lstStyle/>
          <a:p>
            <a:pPr algn="ctr" defTabSz="321457" eaLnBrk="1" fontAlgn="auto">
              <a:spcBef>
                <a:spcPts val="0"/>
              </a:spcBef>
              <a:spcAft>
                <a:spcPts val="0"/>
              </a:spcAft>
            </a:pPr>
            <a:fld id="{86CB4B4D-7CA3-9044-876B-883B54F8677D}" type="slidenum">
              <a:rPr lang="en-US" kern="0" smtClean="0">
                <a:solidFill>
                  <a:srgbClr val="FFFFFF"/>
                </a:solidFill>
                <a:latin typeface="Chalkboard"/>
                <a:sym typeface="Chalkboard"/>
              </a:rPr>
              <a:pPr algn="ctr" defTabSz="321457" eaLnBrk="1" fontAlgn="auto">
                <a:spcBef>
                  <a:spcPts val="0"/>
                </a:spcBef>
                <a:spcAft>
                  <a:spcPts val="0"/>
                </a:spcAft>
              </a:pPr>
              <a:t>‹#›</a:t>
            </a:fld>
            <a:endParaRPr lang="en-US" kern="0">
              <a:solidFill>
                <a:srgbClr val="FFFFFF"/>
              </a:solidFill>
              <a:latin typeface="Chalkboard"/>
              <a:sym typeface="Chalkboard"/>
            </a:endParaRPr>
          </a:p>
        </p:txBody>
      </p:sp>
    </p:spTree>
    <p:extLst>
      <p:ext uri="{BB962C8B-B14F-4D97-AF65-F5344CB8AC3E}">
        <p14:creationId xmlns:p14="http://schemas.microsoft.com/office/powerpoint/2010/main" val="208008467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64" indent="0" algn="ctr">
              <a:buNone/>
              <a:defRPr/>
            </a:lvl2pPr>
            <a:lvl3pPr marL="913930" indent="0" algn="ctr">
              <a:buNone/>
              <a:defRPr/>
            </a:lvl3pPr>
            <a:lvl4pPr marL="1370900" indent="0" algn="ctr">
              <a:buNone/>
              <a:defRPr/>
            </a:lvl4pPr>
            <a:lvl5pPr marL="1827865" indent="0" algn="ctr">
              <a:buNone/>
              <a:defRPr/>
            </a:lvl5pPr>
            <a:lvl6pPr marL="2284830" indent="0" algn="ctr">
              <a:buNone/>
              <a:defRPr/>
            </a:lvl6pPr>
            <a:lvl7pPr marL="2741799" indent="0" algn="ctr">
              <a:buNone/>
              <a:defRPr/>
            </a:lvl7pPr>
            <a:lvl8pPr marL="3198760" indent="0" algn="ctr">
              <a:buNone/>
              <a:defRPr/>
            </a:lvl8pPr>
            <a:lvl9pPr marL="365573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19114C-458A-4410-B649-A84CA1B8D2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8410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D95F53-DEED-45D6-B85E-1F79D13984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14176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964" indent="0">
              <a:buNone/>
              <a:defRPr sz="1800"/>
            </a:lvl2pPr>
            <a:lvl3pPr marL="913930" indent="0">
              <a:buNone/>
              <a:defRPr sz="1600"/>
            </a:lvl3pPr>
            <a:lvl4pPr marL="1370900" indent="0">
              <a:buNone/>
              <a:defRPr sz="1400"/>
            </a:lvl4pPr>
            <a:lvl5pPr marL="1827865" indent="0">
              <a:buNone/>
              <a:defRPr sz="1400"/>
            </a:lvl5pPr>
            <a:lvl6pPr marL="2284830" indent="0">
              <a:buNone/>
              <a:defRPr sz="1400"/>
            </a:lvl6pPr>
            <a:lvl7pPr marL="2741799" indent="0">
              <a:buNone/>
              <a:defRPr sz="1400"/>
            </a:lvl7pPr>
            <a:lvl8pPr marL="3198760" indent="0">
              <a:buNone/>
              <a:defRPr sz="1400"/>
            </a:lvl8pPr>
            <a:lvl9pPr marL="365573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6ED3D9-B773-4DF9-9CA9-ABAEF3B26A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01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DA878A7-7486-4BA4-973D-73821545C3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7654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64" indent="0">
              <a:buNone/>
              <a:defRPr sz="2000" b="1"/>
            </a:lvl2pPr>
            <a:lvl3pPr marL="913930" indent="0">
              <a:buNone/>
              <a:defRPr sz="1800" b="1"/>
            </a:lvl3pPr>
            <a:lvl4pPr marL="1370900" indent="0">
              <a:buNone/>
              <a:defRPr sz="1600" b="1"/>
            </a:lvl4pPr>
            <a:lvl5pPr marL="1827865" indent="0">
              <a:buNone/>
              <a:defRPr sz="1600" b="1"/>
            </a:lvl5pPr>
            <a:lvl6pPr marL="2284830" indent="0">
              <a:buNone/>
              <a:defRPr sz="1600" b="1"/>
            </a:lvl6pPr>
            <a:lvl7pPr marL="2741799" indent="0">
              <a:buNone/>
              <a:defRPr sz="1600" b="1"/>
            </a:lvl7pPr>
            <a:lvl8pPr marL="3198760" indent="0">
              <a:buNone/>
              <a:defRPr sz="1600" b="1"/>
            </a:lvl8pPr>
            <a:lvl9pPr marL="365573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964" indent="0">
              <a:buNone/>
              <a:defRPr sz="2000" b="1"/>
            </a:lvl2pPr>
            <a:lvl3pPr marL="913930" indent="0">
              <a:buNone/>
              <a:defRPr sz="1800" b="1"/>
            </a:lvl3pPr>
            <a:lvl4pPr marL="1370900" indent="0">
              <a:buNone/>
              <a:defRPr sz="1600" b="1"/>
            </a:lvl4pPr>
            <a:lvl5pPr marL="1827865" indent="0">
              <a:buNone/>
              <a:defRPr sz="1600" b="1"/>
            </a:lvl5pPr>
            <a:lvl6pPr marL="2284830" indent="0">
              <a:buNone/>
              <a:defRPr sz="1600" b="1"/>
            </a:lvl6pPr>
            <a:lvl7pPr marL="2741799" indent="0">
              <a:buNone/>
              <a:defRPr sz="1600" b="1"/>
            </a:lvl7pPr>
            <a:lvl8pPr marL="3198760" indent="0">
              <a:buNone/>
              <a:defRPr sz="1600" b="1"/>
            </a:lvl8pPr>
            <a:lvl9pPr marL="365573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017B4CF-5785-443E-AE15-3038046BAF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1769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C69643F-160A-44E6-9DC0-27DE3D5903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9373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B9D36B-9854-4164-A47B-1815199FC30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5E733F-B44E-45B4-9FCB-20105FF40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7073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964" indent="0">
              <a:buNone/>
              <a:defRPr sz="1200"/>
            </a:lvl2pPr>
            <a:lvl3pPr marL="913930" indent="0">
              <a:buNone/>
              <a:defRPr sz="1000"/>
            </a:lvl3pPr>
            <a:lvl4pPr marL="1370900" indent="0">
              <a:buNone/>
              <a:defRPr sz="900"/>
            </a:lvl4pPr>
            <a:lvl5pPr marL="1827865" indent="0">
              <a:buNone/>
              <a:defRPr sz="900"/>
            </a:lvl5pPr>
            <a:lvl6pPr marL="2284830" indent="0">
              <a:buNone/>
              <a:defRPr sz="900"/>
            </a:lvl6pPr>
            <a:lvl7pPr marL="2741799" indent="0">
              <a:buNone/>
              <a:defRPr sz="900"/>
            </a:lvl7pPr>
            <a:lvl8pPr marL="3198760" indent="0">
              <a:buNone/>
              <a:defRPr sz="900"/>
            </a:lvl8pPr>
            <a:lvl9pPr marL="365573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8F4484-8A49-4249-AD10-FB1624F415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0074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64" indent="0">
              <a:buNone/>
              <a:defRPr sz="2800"/>
            </a:lvl2pPr>
            <a:lvl3pPr marL="913930" indent="0">
              <a:buNone/>
              <a:defRPr sz="2400"/>
            </a:lvl3pPr>
            <a:lvl4pPr marL="1370900" indent="0">
              <a:buNone/>
              <a:defRPr sz="2000"/>
            </a:lvl4pPr>
            <a:lvl5pPr marL="1827865" indent="0">
              <a:buNone/>
              <a:defRPr sz="2000"/>
            </a:lvl5pPr>
            <a:lvl6pPr marL="2284830" indent="0">
              <a:buNone/>
              <a:defRPr sz="2000"/>
            </a:lvl6pPr>
            <a:lvl7pPr marL="2741799" indent="0">
              <a:buNone/>
              <a:defRPr sz="2000"/>
            </a:lvl7pPr>
            <a:lvl8pPr marL="3198760" indent="0">
              <a:buNone/>
              <a:defRPr sz="2000"/>
            </a:lvl8pPr>
            <a:lvl9pPr marL="365573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4" indent="0">
              <a:buNone/>
              <a:defRPr sz="1200"/>
            </a:lvl2pPr>
            <a:lvl3pPr marL="913930" indent="0">
              <a:buNone/>
              <a:defRPr sz="1000"/>
            </a:lvl3pPr>
            <a:lvl4pPr marL="1370900" indent="0">
              <a:buNone/>
              <a:defRPr sz="900"/>
            </a:lvl4pPr>
            <a:lvl5pPr marL="1827865" indent="0">
              <a:buNone/>
              <a:defRPr sz="900"/>
            </a:lvl5pPr>
            <a:lvl6pPr marL="2284830" indent="0">
              <a:buNone/>
              <a:defRPr sz="900"/>
            </a:lvl6pPr>
            <a:lvl7pPr marL="2741799" indent="0">
              <a:buNone/>
              <a:defRPr sz="900"/>
            </a:lvl7pPr>
            <a:lvl8pPr marL="3198760" indent="0">
              <a:buNone/>
              <a:defRPr sz="900"/>
            </a:lvl8pPr>
            <a:lvl9pPr marL="365573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CFDF9E6-890F-4984-B11F-CB7FB7C7B7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202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11B930-01D7-4F47-A6A0-1590841CC9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04181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0E64E76-AEA8-4BBA-A29B-DA7E2CDC4E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1509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64" indent="0">
              <a:buNone/>
              <a:defRPr sz="2000" b="1"/>
            </a:lvl2pPr>
            <a:lvl3pPr marL="913930" indent="0">
              <a:buNone/>
              <a:defRPr sz="1800" b="1"/>
            </a:lvl3pPr>
            <a:lvl4pPr marL="1370900" indent="0">
              <a:buNone/>
              <a:defRPr sz="1600" b="1"/>
            </a:lvl4pPr>
            <a:lvl5pPr marL="1827865" indent="0">
              <a:buNone/>
              <a:defRPr sz="1600" b="1"/>
            </a:lvl5pPr>
            <a:lvl6pPr marL="2284830" indent="0">
              <a:buNone/>
              <a:defRPr sz="1600" b="1"/>
            </a:lvl6pPr>
            <a:lvl7pPr marL="2741799" indent="0">
              <a:buNone/>
              <a:defRPr sz="1600" b="1"/>
            </a:lvl7pPr>
            <a:lvl8pPr marL="3198760" indent="0">
              <a:buNone/>
              <a:defRPr sz="1600" b="1"/>
            </a:lvl8pPr>
            <a:lvl9pPr marL="365573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964" indent="0">
              <a:buNone/>
              <a:defRPr sz="2000" b="1"/>
            </a:lvl2pPr>
            <a:lvl3pPr marL="913930" indent="0">
              <a:buNone/>
              <a:defRPr sz="1800" b="1"/>
            </a:lvl3pPr>
            <a:lvl4pPr marL="1370900" indent="0">
              <a:buNone/>
              <a:defRPr sz="1600" b="1"/>
            </a:lvl4pPr>
            <a:lvl5pPr marL="1827865" indent="0">
              <a:buNone/>
              <a:defRPr sz="1600" b="1"/>
            </a:lvl5pPr>
            <a:lvl6pPr marL="2284830" indent="0">
              <a:buNone/>
              <a:defRPr sz="1600" b="1"/>
            </a:lvl6pPr>
            <a:lvl7pPr marL="2741799" indent="0">
              <a:buNone/>
              <a:defRPr sz="1600" b="1"/>
            </a:lvl7pPr>
            <a:lvl8pPr marL="3198760" indent="0">
              <a:buNone/>
              <a:defRPr sz="1600" b="1"/>
            </a:lvl8pPr>
            <a:lvl9pPr marL="365573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7908AB-E9E8-4A9E-9840-AA8FDF494A1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4DC558-CF4F-48B8-B4A0-3F0A3C2A19C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34A4B8E-F05D-4EC5-A54D-09EF9560BA2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964" indent="0">
              <a:buNone/>
              <a:defRPr sz="1200"/>
            </a:lvl2pPr>
            <a:lvl3pPr marL="913930" indent="0">
              <a:buNone/>
              <a:defRPr sz="1000"/>
            </a:lvl3pPr>
            <a:lvl4pPr marL="1370900" indent="0">
              <a:buNone/>
              <a:defRPr sz="900"/>
            </a:lvl4pPr>
            <a:lvl5pPr marL="1827865" indent="0">
              <a:buNone/>
              <a:defRPr sz="900"/>
            </a:lvl5pPr>
            <a:lvl6pPr marL="2284830" indent="0">
              <a:buNone/>
              <a:defRPr sz="900"/>
            </a:lvl6pPr>
            <a:lvl7pPr marL="2741799" indent="0">
              <a:buNone/>
              <a:defRPr sz="900"/>
            </a:lvl7pPr>
            <a:lvl8pPr marL="3198760" indent="0">
              <a:buNone/>
              <a:defRPr sz="900"/>
            </a:lvl8pPr>
            <a:lvl9pPr marL="365573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E6D68E-DE87-4C8D-A046-472E5380108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64" indent="0">
              <a:buNone/>
              <a:defRPr sz="2800"/>
            </a:lvl2pPr>
            <a:lvl3pPr marL="913930" indent="0">
              <a:buNone/>
              <a:defRPr sz="2400"/>
            </a:lvl3pPr>
            <a:lvl4pPr marL="1370900" indent="0">
              <a:buNone/>
              <a:defRPr sz="2000"/>
            </a:lvl4pPr>
            <a:lvl5pPr marL="1827865" indent="0">
              <a:buNone/>
              <a:defRPr sz="2000"/>
            </a:lvl5pPr>
            <a:lvl6pPr marL="2284830" indent="0">
              <a:buNone/>
              <a:defRPr sz="2000"/>
            </a:lvl6pPr>
            <a:lvl7pPr marL="2741799" indent="0">
              <a:buNone/>
              <a:defRPr sz="2000"/>
            </a:lvl7pPr>
            <a:lvl8pPr marL="3198760" indent="0">
              <a:buNone/>
              <a:defRPr sz="2000"/>
            </a:lvl8pPr>
            <a:lvl9pPr marL="365573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4" indent="0">
              <a:buNone/>
              <a:defRPr sz="1200"/>
            </a:lvl2pPr>
            <a:lvl3pPr marL="913930" indent="0">
              <a:buNone/>
              <a:defRPr sz="1000"/>
            </a:lvl3pPr>
            <a:lvl4pPr marL="1370900" indent="0">
              <a:buNone/>
              <a:defRPr sz="900"/>
            </a:lvl4pPr>
            <a:lvl5pPr marL="1827865" indent="0">
              <a:buNone/>
              <a:defRPr sz="900"/>
            </a:lvl5pPr>
            <a:lvl6pPr marL="2284830" indent="0">
              <a:buNone/>
              <a:defRPr sz="900"/>
            </a:lvl6pPr>
            <a:lvl7pPr marL="2741799" indent="0">
              <a:buNone/>
              <a:defRPr sz="900"/>
            </a:lvl7pPr>
            <a:lvl8pPr marL="3198760" indent="0">
              <a:buNone/>
              <a:defRPr sz="900"/>
            </a:lvl8pPr>
            <a:lvl9pPr marL="365573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999CA2-C510-4FAA-9D70-43B5016F5C1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92" tIns="45697" rIns="91392" bIns="45697" numCol="1" anchor="ctr" anchorCtr="0" compatLnSpc="1">
            <a:prstTxWarp prst="textNoShape">
              <a:avLst/>
            </a:prstTxWarp>
          </a:bodyPr>
          <a:lstStyle/>
          <a:p>
            <a:pPr lvl="0"/>
            <a:r>
              <a:rPr lang="en-US" smtClean="0"/>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92" tIns="45697" rIns="91392" bIns="4569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92" tIns="45697" rIns="91392" bIns="45697"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92" tIns="45697" rIns="91392" bIns="45697"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92" tIns="45697" rIns="91392" bIns="45697" numCol="1" anchor="t" anchorCtr="0" compatLnSpc="1">
            <a:prstTxWarp prst="textNoShape">
              <a:avLst/>
            </a:prstTxWarp>
          </a:bodyPr>
          <a:lstStyle>
            <a:lvl1pPr algn="r">
              <a:defRPr sz="1400">
                <a:latin typeface="+mn-lt"/>
              </a:defRPr>
            </a:lvl1pPr>
          </a:lstStyle>
          <a:p>
            <a:pPr>
              <a:defRPr/>
            </a:pPr>
            <a:fld id="{D6450A1C-7E06-48AD-82DC-1F3B6B70B9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964" algn="ctr" rtl="0" eaLnBrk="0" fontAlgn="base" hangingPunct="0">
        <a:spcBef>
          <a:spcPct val="0"/>
        </a:spcBef>
        <a:spcAft>
          <a:spcPct val="0"/>
        </a:spcAft>
        <a:defRPr sz="4400">
          <a:solidFill>
            <a:schemeClr val="tx2"/>
          </a:solidFill>
          <a:latin typeface="Times New Roman" pitchFamily="18" charset="0"/>
        </a:defRPr>
      </a:lvl6pPr>
      <a:lvl7pPr marL="913930" algn="ctr" rtl="0" eaLnBrk="0" fontAlgn="base" hangingPunct="0">
        <a:spcBef>
          <a:spcPct val="0"/>
        </a:spcBef>
        <a:spcAft>
          <a:spcPct val="0"/>
        </a:spcAft>
        <a:defRPr sz="4400">
          <a:solidFill>
            <a:schemeClr val="tx2"/>
          </a:solidFill>
          <a:latin typeface="Times New Roman" pitchFamily="18" charset="0"/>
        </a:defRPr>
      </a:lvl7pPr>
      <a:lvl8pPr marL="1370900" algn="ctr" rtl="0" eaLnBrk="0" fontAlgn="base" hangingPunct="0">
        <a:spcBef>
          <a:spcPct val="0"/>
        </a:spcBef>
        <a:spcAft>
          <a:spcPct val="0"/>
        </a:spcAft>
        <a:defRPr sz="4400">
          <a:solidFill>
            <a:schemeClr val="tx2"/>
          </a:solidFill>
          <a:latin typeface="Times New Roman" pitchFamily="18" charset="0"/>
        </a:defRPr>
      </a:lvl8pPr>
      <a:lvl9pPr marL="1827865" algn="ctr" rtl="0" eaLnBrk="0" fontAlgn="base" hangingPunct="0">
        <a:spcBef>
          <a:spcPct val="0"/>
        </a:spcBef>
        <a:spcAft>
          <a:spcPct val="0"/>
        </a:spcAft>
        <a:defRPr sz="4400">
          <a:solidFill>
            <a:schemeClr val="tx2"/>
          </a:solidFill>
          <a:latin typeface="Times New Roman" pitchFamily="18" charset="0"/>
        </a:defRPr>
      </a:lvl9pPr>
    </p:titleStyle>
    <p:bodyStyle>
      <a:lvl1pPr marL="342727" indent="-342727" algn="l" rtl="0" eaLnBrk="0" fontAlgn="base" hangingPunct="0">
        <a:spcBef>
          <a:spcPct val="20000"/>
        </a:spcBef>
        <a:spcAft>
          <a:spcPct val="0"/>
        </a:spcAft>
        <a:buChar char="•"/>
        <a:defRPr sz="3200">
          <a:solidFill>
            <a:schemeClr val="tx1"/>
          </a:solidFill>
          <a:latin typeface="+mn-lt"/>
          <a:ea typeface="+mn-ea"/>
          <a:cs typeface="+mn-cs"/>
        </a:defRPr>
      </a:lvl1pPr>
      <a:lvl2pPr marL="742570" indent="-285603" algn="l" rtl="0" eaLnBrk="0" fontAlgn="base" hangingPunct="0">
        <a:spcBef>
          <a:spcPct val="20000"/>
        </a:spcBef>
        <a:spcAft>
          <a:spcPct val="0"/>
        </a:spcAft>
        <a:buChar char="–"/>
        <a:defRPr sz="2800">
          <a:solidFill>
            <a:schemeClr val="tx1"/>
          </a:solidFill>
          <a:latin typeface="+mn-lt"/>
        </a:defRPr>
      </a:lvl2pPr>
      <a:lvl3pPr marL="1142412" indent="-228481" algn="l" rtl="0" eaLnBrk="0" fontAlgn="base" hangingPunct="0">
        <a:spcBef>
          <a:spcPct val="20000"/>
        </a:spcBef>
        <a:spcAft>
          <a:spcPct val="0"/>
        </a:spcAft>
        <a:buChar char="•"/>
        <a:defRPr sz="2400">
          <a:solidFill>
            <a:schemeClr val="tx1"/>
          </a:solidFill>
          <a:latin typeface="+mn-lt"/>
        </a:defRPr>
      </a:lvl3pPr>
      <a:lvl4pPr marL="1599380" indent="-228481" algn="l" rtl="0" eaLnBrk="0" fontAlgn="base" hangingPunct="0">
        <a:spcBef>
          <a:spcPct val="20000"/>
        </a:spcBef>
        <a:spcAft>
          <a:spcPct val="0"/>
        </a:spcAft>
        <a:buChar char="–"/>
        <a:defRPr sz="2000">
          <a:solidFill>
            <a:schemeClr val="tx1"/>
          </a:solidFill>
          <a:latin typeface="+mn-lt"/>
        </a:defRPr>
      </a:lvl4pPr>
      <a:lvl5pPr marL="2056350" indent="-228481" algn="l" rtl="0" eaLnBrk="0" fontAlgn="base" hangingPunct="0">
        <a:spcBef>
          <a:spcPct val="20000"/>
        </a:spcBef>
        <a:spcAft>
          <a:spcPct val="0"/>
        </a:spcAft>
        <a:buChar char="»"/>
        <a:defRPr sz="2000">
          <a:solidFill>
            <a:schemeClr val="tx1"/>
          </a:solidFill>
          <a:latin typeface="+mn-lt"/>
        </a:defRPr>
      </a:lvl5pPr>
      <a:lvl6pPr marL="2513316" indent="-228481" algn="l" rtl="0" eaLnBrk="0" fontAlgn="base" hangingPunct="0">
        <a:spcBef>
          <a:spcPct val="20000"/>
        </a:spcBef>
        <a:spcAft>
          <a:spcPct val="0"/>
        </a:spcAft>
        <a:buChar char="»"/>
        <a:defRPr sz="2000">
          <a:solidFill>
            <a:schemeClr val="tx1"/>
          </a:solidFill>
          <a:latin typeface="+mn-lt"/>
        </a:defRPr>
      </a:lvl6pPr>
      <a:lvl7pPr marL="2970280" indent="-228481" algn="l" rtl="0" eaLnBrk="0" fontAlgn="base" hangingPunct="0">
        <a:spcBef>
          <a:spcPct val="20000"/>
        </a:spcBef>
        <a:spcAft>
          <a:spcPct val="0"/>
        </a:spcAft>
        <a:buChar char="»"/>
        <a:defRPr sz="2000">
          <a:solidFill>
            <a:schemeClr val="tx1"/>
          </a:solidFill>
          <a:latin typeface="+mn-lt"/>
        </a:defRPr>
      </a:lvl7pPr>
      <a:lvl8pPr marL="3427248" indent="-228481" algn="l" rtl="0" eaLnBrk="0" fontAlgn="base" hangingPunct="0">
        <a:spcBef>
          <a:spcPct val="20000"/>
        </a:spcBef>
        <a:spcAft>
          <a:spcPct val="0"/>
        </a:spcAft>
        <a:buChar char="»"/>
        <a:defRPr sz="2000">
          <a:solidFill>
            <a:schemeClr val="tx1"/>
          </a:solidFill>
          <a:latin typeface="+mn-lt"/>
        </a:defRPr>
      </a:lvl8pPr>
      <a:lvl9pPr marL="3884211" indent="-228481"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930" rtl="0" eaLnBrk="1" latinLnBrk="0" hangingPunct="1">
        <a:defRPr sz="1800" kern="1200">
          <a:solidFill>
            <a:schemeClr val="tx1"/>
          </a:solidFill>
          <a:latin typeface="+mn-lt"/>
          <a:ea typeface="+mn-ea"/>
          <a:cs typeface="+mn-cs"/>
        </a:defRPr>
      </a:lvl1pPr>
      <a:lvl2pPr marL="456964" algn="l" defTabSz="913930" rtl="0" eaLnBrk="1" latinLnBrk="0" hangingPunct="1">
        <a:defRPr sz="1800" kern="1200">
          <a:solidFill>
            <a:schemeClr val="tx1"/>
          </a:solidFill>
          <a:latin typeface="+mn-lt"/>
          <a:ea typeface="+mn-ea"/>
          <a:cs typeface="+mn-cs"/>
        </a:defRPr>
      </a:lvl2pPr>
      <a:lvl3pPr marL="913930" algn="l" defTabSz="913930" rtl="0" eaLnBrk="1" latinLnBrk="0" hangingPunct="1">
        <a:defRPr sz="1800" kern="1200">
          <a:solidFill>
            <a:schemeClr val="tx1"/>
          </a:solidFill>
          <a:latin typeface="+mn-lt"/>
          <a:ea typeface="+mn-ea"/>
          <a:cs typeface="+mn-cs"/>
        </a:defRPr>
      </a:lvl3pPr>
      <a:lvl4pPr marL="1370900" algn="l" defTabSz="913930" rtl="0" eaLnBrk="1" latinLnBrk="0" hangingPunct="1">
        <a:defRPr sz="1800" kern="1200">
          <a:solidFill>
            <a:schemeClr val="tx1"/>
          </a:solidFill>
          <a:latin typeface="+mn-lt"/>
          <a:ea typeface="+mn-ea"/>
          <a:cs typeface="+mn-cs"/>
        </a:defRPr>
      </a:lvl4pPr>
      <a:lvl5pPr marL="1827865" algn="l" defTabSz="913930" rtl="0" eaLnBrk="1" latinLnBrk="0" hangingPunct="1">
        <a:defRPr sz="1800" kern="1200">
          <a:solidFill>
            <a:schemeClr val="tx1"/>
          </a:solidFill>
          <a:latin typeface="+mn-lt"/>
          <a:ea typeface="+mn-ea"/>
          <a:cs typeface="+mn-cs"/>
        </a:defRPr>
      </a:lvl5pPr>
      <a:lvl6pPr marL="2284830" algn="l" defTabSz="913930" rtl="0" eaLnBrk="1" latinLnBrk="0" hangingPunct="1">
        <a:defRPr sz="1800" kern="1200">
          <a:solidFill>
            <a:schemeClr val="tx1"/>
          </a:solidFill>
          <a:latin typeface="+mn-lt"/>
          <a:ea typeface="+mn-ea"/>
          <a:cs typeface="+mn-cs"/>
        </a:defRPr>
      </a:lvl6pPr>
      <a:lvl7pPr marL="2741799" algn="l" defTabSz="913930" rtl="0" eaLnBrk="1" latinLnBrk="0" hangingPunct="1">
        <a:defRPr sz="1800" kern="1200">
          <a:solidFill>
            <a:schemeClr val="tx1"/>
          </a:solidFill>
          <a:latin typeface="+mn-lt"/>
          <a:ea typeface="+mn-ea"/>
          <a:cs typeface="+mn-cs"/>
        </a:defRPr>
      </a:lvl7pPr>
      <a:lvl8pPr marL="3198760" algn="l" defTabSz="913930" rtl="0" eaLnBrk="1" latinLnBrk="0" hangingPunct="1">
        <a:defRPr sz="1800" kern="1200">
          <a:solidFill>
            <a:schemeClr val="tx1"/>
          </a:solidFill>
          <a:latin typeface="+mn-lt"/>
          <a:ea typeface="+mn-ea"/>
          <a:cs typeface="+mn-cs"/>
        </a:defRPr>
      </a:lvl8pPr>
      <a:lvl9pPr marL="3655730" algn="l" defTabSz="91393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92" tIns="45697" rIns="91392" bIns="45697" numCol="1" anchor="ctr" anchorCtr="0" compatLnSpc="1">
            <a:prstTxWarp prst="textNoShape">
              <a:avLst/>
            </a:prstTxWarp>
          </a:bodyPr>
          <a:lstStyle/>
          <a:p>
            <a:pPr lvl="0"/>
            <a:r>
              <a:rPr lang="en-US" smtClean="0"/>
              <a:t>Click to edit Master title style</a:t>
            </a:r>
          </a:p>
        </p:txBody>
      </p:sp>
      <p:sp>
        <p:nvSpPr>
          <p:cNvPr id="38915" name="Text Placeholder 2"/>
          <p:cNvSpPr>
            <a:spLocks noGrp="1"/>
          </p:cNvSpPr>
          <p:nvPr>
            <p:ph type="body" idx="1"/>
          </p:nvPr>
        </p:nvSpPr>
        <p:spPr bwMode="auto">
          <a:xfrm>
            <a:off x="457200" y="1600210"/>
            <a:ext cx="8229600" cy="4525963"/>
          </a:xfrm>
          <a:prstGeom prst="rect">
            <a:avLst/>
          </a:prstGeom>
          <a:noFill/>
          <a:ln w="9525">
            <a:noFill/>
            <a:miter lim="800000"/>
            <a:headEnd/>
            <a:tailEnd/>
          </a:ln>
        </p:spPr>
        <p:txBody>
          <a:bodyPr vert="horz" wrap="square" lIns="91392" tIns="45697" rIns="91392" bIns="4569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60"/>
            <a:ext cx="2133600" cy="365125"/>
          </a:xfrm>
          <a:prstGeom prst="rect">
            <a:avLst/>
          </a:prstGeom>
        </p:spPr>
        <p:txBody>
          <a:bodyPr vert="horz" lIns="91392" tIns="45697" rIns="91392" bIns="45697"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4171EF71-FD4A-4157-8F92-37E8F5446280}" type="datetimeFigureOut">
              <a:rPr lang="en-US">
                <a:solidFill>
                  <a:prstClr val="black">
                    <a:tint val="75000"/>
                  </a:prstClr>
                </a:solidFill>
              </a:rPr>
              <a:pPr eaLnBrk="1" hangingPunct="1">
                <a:defRPr/>
              </a:pPr>
              <a:t>5/31/2018</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60"/>
            <a:ext cx="2895600" cy="365125"/>
          </a:xfrm>
          <a:prstGeom prst="rect">
            <a:avLst/>
          </a:prstGeom>
        </p:spPr>
        <p:txBody>
          <a:bodyPr vert="horz" lIns="91392" tIns="45697" rIns="91392" bIns="45697"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392" tIns="45697" rIns="91392" bIns="45697"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A0A2DEF6-E692-42EB-94BB-D9CD4C570B5F}" type="slidenum">
              <a:rPr lang="en-US">
                <a:solidFill>
                  <a:prstClr val="black">
                    <a:tint val="75000"/>
                  </a:prstClr>
                </a:solidFill>
              </a:rPr>
              <a:pPr eaLnBrk="1" hangingPunct="1">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64" algn="ctr" rtl="0" fontAlgn="base">
        <a:spcBef>
          <a:spcPct val="0"/>
        </a:spcBef>
        <a:spcAft>
          <a:spcPct val="0"/>
        </a:spcAft>
        <a:defRPr sz="4400">
          <a:solidFill>
            <a:schemeClr val="tx1"/>
          </a:solidFill>
          <a:latin typeface="Calibri" pitchFamily="34" charset="0"/>
        </a:defRPr>
      </a:lvl6pPr>
      <a:lvl7pPr marL="913930" algn="ctr" rtl="0" fontAlgn="base">
        <a:spcBef>
          <a:spcPct val="0"/>
        </a:spcBef>
        <a:spcAft>
          <a:spcPct val="0"/>
        </a:spcAft>
        <a:defRPr sz="4400">
          <a:solidFill>
            <a:schemeClr val="tx1"/>
          </a:solidFill>
          <a:latin typeface="Calibri" pitchFamily="34" charset="0"/>
        </a:defRPr>
      </a:lvl7pPr>
      <a:lvl8pPr marL="1370900" algn="ctr" rtl="0" fontAlgn="base">
        <a:spcBef>
          <a:spcPct val="0"/>
        </a:spcBef>
        <a:spcAft>
          <a:spcPct val="0"/>
        </a:spcAft>
        <a:defRPr sz="4400">
          <a:solidFill>
            <a:schemeClr val="tx1"/>
          </a:solidFill>
          <a:latin typeface="Calibri" pitchFamily="34" charset="0"/>
        </a:defRPr>
      </a:lvl8pPr>
      <a:lvl9pPr marL="1827865" algn="ctr" rtl="0" fontAlgn="base">
        <a:spcBef>
          <a:spcPct val="0"/>
        </a:spcBef>
        <a:spcAft>
          <a:spcPct val="0"/>
        </a:spcAft>
        <a:defRPr sz="4400">
          <a:solidFill>
            <a:schemeClr val="tx1"/>
          </a:solidFill>
          <a:latin typeface="Calibri" pitchFamily="34" charset="0"/>
        </a:defRPr>
      </a:lvl9pPr>
    </p:titleStyle>
    <p:bodyStyle>
      <a:lvl1pPr marL="342727" indent="-342727"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570" indent="-285603"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412" indent="-228481"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380" indent="-228481"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6350" indent="-228481"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316" indent="-228481" algn="l" defTabSz="91393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80" indent="-228481" algn="l" defTabSz="91393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48" indent="-228481" algn="l" defTabSz="91393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11" indent="-228481" algn="l" defTabSz="91393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30" rtl="0" eaLnBrk="1" latinLnBrk="0" hangingPunct="1">
        <a:defRPr sz="1800" kern="1200">
          <a:solidFill>
            <a:schemeClr val="tx1"/>
          </a:solidFill>
          <a:latin typeface="+mn-lt"/>
          <a:ea typeface="+mn-ea"/>
          <a:cs typeface="+mn-cs"/>
        </a:defRPr>
      </a:lvl1pPr>
      <a:lvl2pPr marL="456964" algn="l" defTabSz="913930" rtl="0" eaLnBrk="1" latinLnBrk="0" hangingPunct="1">
        <a:defRPr sz="1800" kern="1200">
          <a:solidFill>
            <a:schemeClr val="tx1"/>
          </a:solidFill>
          <a:latin typeface="+mn-lt"/>
          <a:ea typeface="+mn-ea"/>
          <a:cs typeface="+mn-cs"/>
        </a:defRPr>
      </a:lvl2pPr>
      <a:lvl3pPr marL="913930" algn="l" defTabSz="913930" rtl="0" eaLnBrk="1" latinLnBrk="0" hangingPunct="1">
        <a:defRPr sz="1800" kern="1200">
          <a:solidFill>
            <a:schemeClr val="tx1"/>
          </a:solidFill>
          <a:latin typeface="+mn-lt"/>
          <a:ea typeface="+mn-ea"/>
          <a:cs typeface="+mn-cs"/>
        </a:defRPr>
      </a:lvl3pPr>
      <a:lvl4pPr marL="1370900" algn="l" defTabSz="913930" rtl="0" eaLnBrk="1" latinLnBrk="0" hangingPunct="1">
        <a:defRPr sz="1800" kern="1200">
          <a:solidFill>
            <a:schemeClr val="tx1"/>
          </a:solidFill>
          <a:latin typeface="+mn-lt"/>
          <a:ea typeface="+mn-ea"/>
          <a:cs typeface="+mn-cs"/>
        </a:defRPr>
      </a:lvl4pPr>
      <a:lvl5pPr marL="1827865" algn="l" defTabSz="913930" rtl="0" eaLnBrk="1" latinLnBrk="0" hangingPunct="1">
        <a:defRPr sz="1800" kern="1200">
          <a:solidFill>
            <a:schemeClr val="tx1"/>
          </a:solidFill>
          <a:latin typeface="+mn-lt"/>
          <a:ea typeface="+mn-ea"/>
          <a:cs typeface="+mn-cs"/>
        </a:defRPr>
      </a:lvl5pPr>
      <a:lvl6pPr marL="2284830" algn="l" defTabSz="913930" rtl="0" eaLnBrk="1" latinLnBrk="0" hangingPunct="1">
        <a:defRPr sz="1800" kern="1200">
          <a:solidFill>
            <a:schemeClr val="tx1"/>
          </a:solidFill>
          <a:latin typeface="+mn-lt"/>
          <a:ea typeface="+mn-ea"/>
          <a:cs typeface="+mn-cs"/>
        </a:defRPr>
      </a:lvl6pPr>
      <a:lvl7pPr marL="2741799" algn="l" defTabSz="913930" rtl="0" eaLnBrk="1" latinLnBrk="0" hangingPunct="1">
        <a:defRPr sz="1800" kern="1200">
          <a:solidFill>
            <a:schemeClr val="tx1"/>
          </a:solidFill>
          <a:latin typeface="+mn-lt"/>
          <a:ea typeface="+mn-ea"/>
          <a:cs typeface="+mn-cs"/>
        </a:defRPr>
      </a:lvl7pPr>
      <a:lvl8pPr marL="3198760" algn="l" defTabSz="913930" rtl="0" eaLnBrk="1" latinLnBrk="0" hangingPunct="1">
        <a:defRPr sz="1800" kern="1200">
          <a:solidFill>
            <a:schemeClr val="tx1"/>
          </a:solidFill>
          <a:latin typeface="+mn-lt"/>
          <a:ea typeface="+mn-ea"/>
          <a:cs typeface="+mn-cs"/>
        </a:defRPr>
      </a:lvl8pPr>
      <a:lvl9pPr marL="3655730" algn="l" defTabSz="91393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892969" y="750094"/>
            <a:ext cx="7358063" cy="535781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buBlip>
                <a:blip r:embed="rId14"/>
              </a:buBlip>
            </a:lvl1pPr>
            <a:lvl2pPr>
              <a:buBlip>
                <a:blip r:embed="rId14"/>
              </a:buBlip>
            </a:lvl2pPr>
            <a:lvl3pPr>
              <a:buBlip>
                <a:blip r:embed="rId14"/>
              </a:buBlip>
            </a:lvl3pPr>
            <a:lvl4pPr>
              <a:buBlip>
                <a:blip r:embed="rId14"/>
              </a:buBlip>
            </a:lvl4pPr>
            <a:lvl5pPr>
              <a:buBlip>
                <a:blip r:embed="rId14"/>
              </a:buBlip>
            </a:lvl5pP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892969" y="142875"/>
            <a:ext cx="7358063" cy="178593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Title Text</a:t>
            </a:r>
          </a:p>
        </p:txBody>
      </p:sp>
      <p:sp>
        <p:nvSpPr>
          <p:cNvPr id="4" name="Shape 4"/>
          <p:cNvSpPr>
            <a:spLocks noGrp="1"/>
          </p:cNvSpPr>
          <p:nvPr>
            <p:ph type="sldNum" sz="quarter" idx="2"/>
          </p:nvPr>
        </p:nvSpPr>
        <p:spPr>
          <a:xfrm>
            <a:off x="4420988" y="6509742"/>
            <a:ext cx="301366" cy="297389"/>
          </a:xfrm>
          <a:prstGeom prst="rect">
            <a:avLst/>
          </a:prstGeom>
          <a:ln w="12700">
            <a:miter lim="400000"/>
          </a:ln>
        </p:spPr>
        <p:txBody>
          <a:bodyPr wrap="none" lIns="50800" tIns="50800" rIns="50800" bIns="50800">
            <a:spAutoFit/>
          </a:bodyPr>
          <a:lstStyle>
            <a:lvl1pPr>
              <a:defRPr sz="1266"/>
            </a:lvl1pPr>
          </a:lstStyle>
          <a:p>
            <a:pPr algn="ctr" defTabSz="321457" eaLnBrk="1" fontAlgn="auto">
              <a:spcBef>
                <a:spcPts val="0"/>
              </a:spcBef>
              <a:spcAft>
                <a:spcPts val="0"/>
              </a:spcAft>
            </a:pPr>
            <a:fld id="{86CB4B4D-7CA3-9044-876B-883B54F8677D}" type="slidenum">
              <a:rPr lang="en-US" kern="0" smtClean="0">
                <a:solidFill>
                  <a:srgbClr val="FFFFFF"/>
                </a:solidFill>
                <a:latin typeface="Chalkboard"/>
                <a:sym typeface="Chalkboard"/>
              </a:rPr>
              <a:pPr algn="ctr" defTabSz="321457" eaLnBrk="1" fontAlgn="auto">
                <a:spcBef>
                  <a:spcPts val="0"/>
                </a:spcBef>
                <a:spcAft>
                  <a:spcPts val="0"/>
                </a:spcAft>
              </a:pPr>
              <a:t>‹#›</a:t>
            </a:fld>
            <a:endParaRPr lang="en-US" kern="0">
              <a:solidFill>
                <a:srgbClr val="FFFFFF"/>
              </a:solidFill>
              <a:latin typeface="Chalkboard"/>
              <a:sym typeface="Chalkboard"/>
            </a:endParaRPr>
          </a:p>
        </p:txBody>
      </p:sp>
    </p:spTree>
    <p:extLst>
      <p:ext uri="{BB962C8B-B14F-4D97-AF65-F5344CB8AC3E}">
        <p14:creationId xmlns:p14="http://schemas.microsoft.com/office/powerpoint/2010/main" val="2850584255"/>
      </p:ext>
    </p:extLst>
  </p:cSld>
  <p:clrMap bg1="dk1" tx1="lt1" bg2="dk2" tx2="lt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8" r:id="rId5"/>
    <p:sldLayoutId id="2147484339" r:id="rId6"/>
    <p:sldLayoutId id="2147484340" r:id="rId7"/>
    <p:sldLayoutId id="2147484341" r:id="rId8"/>
    <p:sldLayoutId id="2147484342" r:id="rId9"/>
    <p:sldLayoutId id="2147484343" r:id="rId10"/>
    <p:sldLayoutId id="2147484344" r:id="rId11"/>
  </p:sldLayoutIdLst>
  <p:transition spd="med"/>
  <p:txStyles>
    <p:titleStyle>
      <a:lvl1pPr marL="0" marR="0" indent="0"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1pPr>
      <a:lvl2pPr marL="0" marR="0" indent="160729"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2pPr>
      <a:lvl3pPr marL="0" marR="0" indent="321457"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3pPr>
      <a:lvl4pPr marL="0" marR="0" indent="482186"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4pPr>
      <a:lvl5pPr marL="0" marR="0" indent="642915"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5pPr>
      <a:lvl6pPr marL="0" marR="0" indent="803643"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6pPr>
      <a:lvl7pPr marL="0" marR="0" indent="964372"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7pPr>
      <a:lvl8pPr marL="0" marR="0" indent="1125101"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8pPr>
      <a:lvl9pPr marL="0" marR="0" indent="1285829"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9pPr>
    </p:titleStyle>
    <p:bodyStyle>
      <a:lvl1pPr marL="628358" marR="0" indent="-306901" algn="l" defTabSz="321457" rtl="0" latinLnBrk="0">
        <a:lnSpc>
          <a:spcPct val="100000"/>
        </a:lnSpc>
        <a:spcBef>
          <a:spcPts val="4219"/>
        </a:spcBef>
        <a:spcAft>
          <a:spcPts val="0"/>
        </a:spcAft>
        <a:buClrTx/>
        <a:buSzPct val="43000"/>
        <a:buFontTx/>
        <a:buBlip>
          <a:blip r:embed="rId14"/>
        </a:buBlip>
        <a:tabLst/>
        <a:defRPr sz="2531" b="0" i="0" u="none" strike="noStrike" cap="none" spc="0" baseline="0">
          <a:ln>
            <a:noFill/>
          </a:ln>
          <a:solidFill>
            <a:srgbClr val="FFFFFF"/>
          </a:solidFill>
          <a:uFillTx/>
          <a:latin typeface="+mn-lt"/>
          <a:ea typeface="+mn-ea"/>
          <a:cs typeface="+mn-cs"/>
          <a:sym typeface="Chalkboard"/>
        </a:defRPr>
      </a:lvl1pPr>
      <a:lvl2pPr marL="1012321" marR="0" indent="-306901" algn="l" defTabSz="321457" rtl="0" latinLnBrk="0">
        <a:lnSpc>
          <a:spcPct val="100000"/>
        </a:lnSpc>
        <a:spcBef>
          <a:spcPts val="4219"/>
        </a:spcBef>
        <a:spcAft>
          <a:spcPts val="0"/>
        </a:spcAft>
        <a:buClrTx/>
        <a:buSzPct val="43000"/>
        <a:buFontTx/>
        <a:buBlip>
          <a:blip r:embed="rId14"/>
        </a:buBlip>
        <a:tabLst/>
        <a:defRPr sz="2531" b="0" i="0" u="none" strike="noStrike" cap="none" spc="0" baseline="0">
          <a:ln>
            <a:noFill/>
          </a:ln>
          <a:solidFill>
            <a:srgbClr val="FFFFFF"/>
          </a:solidFill>
          <a:uFillTx/>
          <a:latin typeface="+mn-lt"/>
          <a:ea typeface="+mn-ea"/>
          <a:cs typeface="+mn-cs"/>
          <a:sym typeface="Chalkboard"/>
        </a:defRPr>
      </a:lvl2pPr>
      <a:lvl3pPr marL="1387355" marR="0" indent="-306901" algn="l" defTabSz="321457" rtl="0" latinLnBrk="0">
        <a:lnSpc>
          <a:spcPct val="100000"/>
        </a:lnSpc>
        <a:spcBef>
          <a:spcPts val="4219"/>
        </a:spcBef>
        <a:spcAft>
          <a:spcPts val="0"/>
        </a:spcAft>
        <a:buClrTx/>
        <a:buSzPct val="43000"/>
        <a:buFontTx/>
        <a:buBlip>
          <a:blip r:embed="rId14"/>
        </a:buBlip>
        <a:tabLst/>
        <a:defRPr sz="2531" b="0" i="0" u="none" strike="noStrike" cap="none" spc="0" baseline="0">
          <a:ln>
            <a:noFill/>
          </a:ln>
          <a:solidFill>
            <a:srgbClr val="FFFFFF"/>
          </a:solidFill>
          <a:uFillTx/>
          <a:latin typeface="+mn-lt"/>
          <a:ea typeface="+mn-ea"/>
          <a:cs typeface="+mn-cs"/>
          <a:sym typeface="Chalkboard"/>
        </a:defRPr>
      </a:lvl3pPr>
      <a:lvl4pPr marL="1789176" marR="0" indent="-306901" algn="l" defTabSz="321457" rtl="0" latinLnBrk="0">
        <a:lnSpc>
          <a:spcPct val="100000"/>
        </a:lnSpc>
        <a:spcBef>
          <a:spcPts val="4219"/>
        </a:spcBef>
        <a:spcAft>
          <a:spcPts val="0"/>
        </a:spcAft>
        <a:buClrTx/>
        <a:buSzPct val="43000"/>
        <a:buFontTx/>
        <a:buBlip>
          <a:blip r:embed="rId14"/>
        </a:buBlip>
        <a:tabLst/>
        <a:defRPr sz="2531" b="0" i="0" u="none" strike="noStrike" cap="none" spc="0" baseline="0">
          <a:ln>
            <a:noFill/>
          </a:ln>
          <a:solidFill>
            <a:srgbClr val="FFFFFF"/>
          </a:solidFill>
          <a:uFillTx/>
          <a:latin typeface="+mn-lt"/>
          <a:ea typeface="+mn-ea"/>
          <a:cs typeface="+mn-cs"/>
          <a:sym typeface="Chalkboard"/>
        </a:defRPr>
      </a:lvl4pPr>
      <a:lvl5pPr marL="2199927" marR="0" indent="-306901" algn="l" defTabSz="321457" rtl="0" latinLnBrk="0">
        <a:lnSpc>
          <a:spcPct val="100000"/>
        </a:lnSpc>
        <a:spcBef>
          <a:spcPts val="4219"/>
        </a:spcBef>
        <a:spcAft>
          <a:spcPts val="0"/>
        </a:spcAft>
        <a:buClrTx/>
        <a:buSzPct val="43000"/>
        <a:buFontTx/>
        <a:buBlip>
          <a:blip r:embed="rId14"/>
        </a:buBlip>
        <a:tabLst/>
        <a:defRPr sz="2531" b="0" i="0" u="none" strike="noStrike" cap="none" spc="0" baseline="0">
          <a:ln>
            <a:noFill/>
          </a:ln>
          <a:solidFill>
            <a:srgbClr val="FFFFFF"/>
          </a:solidFill>
          <a:uFillTx/>
          <a:latin typeface="+mn-lt"/>
          <a:ea typeface="+mn-ea"/>
          <a:cs typeface="+mn-cs"/>
          <a:sym typeface="Chalkboard"/>
        </a:defRPr>
      </a:lvl5pPr>
      <a:lvl6pPr marL="2449950" marR="0" indent="-306901" algn="l" defTabSz="321457" rtl="0" latinLnBrk="0">
        <a:lnSpc>
          <a:spcPct val="100000"/>
        </a:lnSpc>
        <a:spcBef>
          <a:spcPts val="4219"/>
        </a:spcBef>
        <a:spcAft>
          <a:spcPts val="0"/>
        </a:spcAft>
        <a:buClrTx/>
        <a:buSzPct val="43000"/>
        <a:buFontTx/>
        <a:buBlip>
          <a:blip r:embed="rId14"/>
        </a:buBlip>
        <a:tabLst/>
        <a:defRPr sz="2531" b="0" i="0" u="none" strike="noStrike" cap="none" spc="0" baseline="0">
          <a:ln>
            <a:noFill/>
          </a:ln>
          <a:solidFill>
            <a:srgbClr val="FFFFFF"/>
          </a:solidFill>
          <a:uFillTx/>
          <a:latin typeface="+mn-lt"/>
          <a:ea typeface="+mn-ea"/>
          <a:cs typeface="+mn-cs"/>
          <a:sym typeface="Chalkboard"/>
        </a:defRPr>
      </a:lvl6pPr>
      <a:lvl7pPr marL="2699972" marR="0" indent="-306901" algn="l" defTabSz="321457" rtl="0" latinLnBrk="0">
        <a:lnSpc>
          <a:spcPct val="100000"/>
        </a:lnSpc>
        <a:spcBef>
          <a:spcPts val="4219"/>
        </a:spcBef>
        <a:spcAft>
          <a:spcPts val="0"/>
        </a:spcAft>
        <a:buClrTx/>
        <a:buSzPct val="43000"/>
        <a:buFontTx/>
        <a:buBlip>
          <a:blip r:embed="rId14"/>
        </a:buBlip>
        <a:tabLst/>
        <a:defRPr sz="2531" b="0" i="0" u="none" strike="noStrike" cap="none" spc="0" baseline="0">
          <a:ln>
            <a:noFill/>
          </a:ln>
          <a:solidFill>
            <a:srgbClr val="FFFFFF"/>
          </a:solidFill>
          <a:uFillTx/>
          <a:latin typeface="+mn-lt"/>
          <a:ea typeface="+mn-ea"/>
          <a:cs typeface="+mn-cs"/>
          <a:sym typeface="Chalkboard"/>
        </a:defRPr>
      </a:lvl7pPr>
      <a:lvl8pPr marL="2949995" marR="0" indent="-306901" algn="l" defTabSz="321457" rtl="0" latinLnBrk="0">
        <a:lnSpc>
          <a:spcPct val="100000"/>
        </a:lnSpc>
        <a:spcBef>
          <a:spcPts val="4219"/>
        </a:spcBef>
        <a:spcAft>
          <a:spcPts val="0"/>
        </a:spcAft>
        <a:buClrTx/>
        <a:buSzPct val="43000"/>
        <a:buFontTx/>
        <a:buBlip>
          <a:blip r:embed="rId14"/>
        </a:buBlip>
        <a:tabLst/>
        <a:defRPr sz="2531" b="0" i="0" u="none" strike="noStrike" cap="none" spc="0" baseline="0">
          <a:ln>
            <a:noFill/>
          </a:ln>
          <a:solidFill>
            <a:srgbClr val="FFFFFF"/>
          </a:solidFill>
          <a:uFillTx/>
          <a:latin typeface="+mn-lt"/>
          <a:ea typeface="+mn-ea"/>
          <a:cs typeface="+mn-cs"/>
          <a:sym typeface="Chalkboard"/>
        </a:defRPr>
      </a:lvl8pPr>
      <a:lvl9pPr marL="3200017" marR="0" indent="-306901" algn="l" defTabSz="321457" rtl="0" latinLnBrk="0">
        <a:lnSpc>
          <a:spcPct val="100000"/>
        </a:lnSpc>
        <a:spcBef>
          <a:spcPts val="4219"/>
        </a:spcBef>
        <a:spcAft>
          <a:spcPts val="0"/>
        </a:spcAft>
        <a:buClrTx/>
        <a:buSzPct val="43000"/>
        <a:buFontTx/>
        <a:buBlip>
          <a:blip r:embed="rId14"/>
        </a:buBlip>
        <a:tabLst/>
        <a:defRPr sz="2531" b="0" i="0" u="none" strike="noStrike" cap="none" spc="0" baseline="0">
          <a:ln>
            <a:noFill/>
          </a:ln>
          <a:solidFill>
            <a:srgbClr val="FFFFFF"/>
          </a:solidFill>
          <a:uFillTx/>
          <a:latin typeface="+mn-lt"/>
          <a:ea typeface="+mn-ea"/>
          <a:cs typeface="+mn-cs"/>
          <a:sym typeface="Chalkboard"/>
        </a:defRPr>
      </a:lvl9pPr>
    </p:bodyStyle>
    <p:otherStyle>
      <a:lvl1pPr marL="0" marR="0" indent="0" algn="ctr" defTabSz="321457"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board"/>
        </a:defRPr>
      </a:lvl1pPr>
      <a:lvl2pPr marL="0" marR="0" indent="160729" algn="ctr" defTabSz="321457"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board"/>
        </a:defRPr>
      </a:lvl2pPr>
      <a:lvl3pPr marL="0" marR="0" indent="321457" algn="ctr" defTabSz="321457"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board"/>
        </a:defRPr>
      </a:lvl3pPr>
      <a:lvl4pPr marL="0" marR="0" indent="482186" algn="ctr" defTabSz="321457"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board"/>
        </a:defRPr>
      </a:lvl4pPr>
      <a:lvl5pPr marL="0" marR="0" indent="642915" algn="ctr" defTabSz="321457"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board"/>
        </a:defRPr>
      </a:lvl5pPr>
      <a:lvl6pPr marL="0" marR="0" indent="803643" algn="ctr" defTabSz="321457"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board"/>
        </a:defRPr>
      </a:lvl6pPr>
      <a:lvl7pPr marL="0" marR="0" indent="964372" algn="ctr" defTabSz="321457"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board"/>
        </a:defRPr>
      </a:lvl7pPr>
      <a:lvl8pPr marL="0" marR="0" indent="1125101" algn="ctr" defTabSz="321457"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board"/>
        </a:defRPr>
      </a:lvl8pPr>
      <a:lvl9pPr marL="0" marR="0" indent="1285829" algn="ctr" defTabSz="321457"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board"/>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392" tIns="45697" rIns="91392" bIns="45697"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392" tIns="45697" rIns="91392" bIns="4569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92" tIns="45697" rIns="91392" bIns="45697" numCol="1" anchor="t" anchorCtr="0" compatLnSpc="1">
            <a:prstTxWarp prst="textNoShape">
              <a:avLst/>
            </a:prstTxWarp>
          </a:bodyPr>
          <a:lstStyle>
            <a:lvl1pPr>
              <a:defRPr sz="1400">
                <a:latin typeface="+mn-lt"/>
              </a:defRPr>
            </a:lvl1pPr>
          </a:lstStyle>
          <a:p>
            <a:endParaRPr lang="en-US" smtClean="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92" tIns="45697" rIns="91392" bIns="45697" numCol="1" anchor="t" anchorCtr="0" compatLnSpc="1">
            <a:prstTxWarp prst="textNoShape">
              <a:avLst/>
            </a:prstTxWarp>
          </a:bodyPr>
          <a:lstStyle>
            <a:lvl1pPr algn="ctr">
              <a:defRPr sz="1400">
                <a:latin typeface="+mn-lt"/>
              </a:defRPr>
            </a:lvl1pPr>
          </a:lstStyle>
          <a:p>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92" tIns="45697" rIns="91392" bIns="45697" numCol="1" anchor="t" anchorCtr="0" compatLnSpc="1">
            <a:prstTxWarp prst="textNoShape">
              <a:avLst/>
            </a:prstTxWarp>
          </a:bodyPr>
          <a:lstStyle>
            <a:lvl1pPr algn="r">
              <a:defRPr sz="1400">
                <a:latin typeface="+mn-lt"/>
              </a:defRPr>
            </a:lvl1pPr>
          </a:lstStyle>
          <a:p>
            <a:fld id="{78F45B67-49D2-43AE-9E1C-8ABA69301185}" type="slidenum">
              <a:rPr lang="en-US" smtClean="0">
                <a:solidFill>
                  <a:srgbClr val="000000"/>
                </a:solidFill>
              </a:rPr>
              <a:pPr/>
              <a:t>‹#›</a:t>
            </a:fld>
            <a:endParaRPr lang="en-US" smtClean="0">
              <a:solidFill>
                <a:srgbClr val="000000"/>
              </a:solidFill>
            </a:endParaRPr>
          </a:p>
        </p:txBody>
      </p:sp>
    </p:spTree>
    <p:extLst>
      <p:ext uri="{BB962C8B-B14F-4D97-AF65-F5344CB8AC3E}">
        <p14:creationId xmlns:p14="http://schemas.microsoft.com/office/powerpoint/2010/main" val="3134273494"/>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964" algn="ctr" rtl="0" eaLnBrk="0" fontAlgn="base" hangingPunct="0">
        <a:spcBef>
          <a:spcPct val="0"/>
        </a:spcBef>
        <a:spcAft>
          <a:spcPct val="0"/>
        </a:spcAft>
        <a:defRPr sz="4400">
          <a:solidFill>
            <a:schemeClr val="tx2"/>
          </a:solidFill>
          <a:latin typeface="Times New Roman" pitchFamily="18" charset="0"/>
        </a:defRPr>
      </a:lvl6pPr>
      <a:lvl7pPr marL="913930" algn="ctr" rtl="0" eaLnBrk="0" fontAlgn="base" hangingPunct="0">
        <a:spcBef>
          <a:spcPct val="0"/>
        </a:spcBef>
        <a:spcAft>
          <a:spcPct val="0"/>
        </a:spcAft>
        <a:defRPr sz="4400">
          <a:solidFill>
            <a:schemeClr val="tx2"/>
          </a:solidFill>
          <a:latin typeface="Times New Roman" pitchFamily="18" charset="0"/>
        </a:defRPr>
      </a:lvl7pPr>
      <a:lvl8pPr marL="1370900" algn="ctr" rtl="0" eaLnBrk="0" fontAlgn="base" hangingPunct="0">
        <a:spcBef>
          <a:spcPct val="0"/>
        </a:spcBef>
        <a:spcAft>
          <a:spcPct val="0"/>
        </a:spcAft>
        <a:defRPr sz="4400">
          <a:solidFill>
            <a:schemeClr val="tx2"/>
          </a:solidFill>
          <a:latin typeface="Times New Roman" pitchFamily="18" charset="0"/>
        </a:defRPr>
      </a:lvl8pPr>
      <a:lvl9pPr marL="1827865" algn="ctr" rtl="0" eaLnBrk="0" fontAlgn="base" hangingPunct="0">
        <a:spcBef>
          <a:spcPct val="0"/>
        </a:spcBef>
        <a:spcAft>
          <a:spcPct val="0"/>
        </a:spcAft>
        <a:defRPr sz="4400">
          <a:solidFill>
            <a:schemeClr val="tx2"/>
          </a:solidFill>
          <a:latin typeface="Times New Roman" pitchFamily="18" charset="0"/>
        </a:defRPr>
      </a:lvl9pPr>
    </p:titleStyle>
    <p:bodyStyle>
      <a:lvl1pPr marL="342727" indent="-342727" algn="l" rtl="0" eaLnBrk="0" fontAlgn="base" hangingPunct="0">
        <a:spcBef>
          <a:spcPct val="20000"/>
        </a:spcBef>
        <a:spcAft>
          <a:spcPct val="0"/>
        </a:spcAft>
        <a:buChar char="•"/>
        <a:defRPr sz="3200">
          <a:solidFill>
            <a:schemeClr val="tx1"/>
          </a:solidFill>
          <a:latin typeface="+mn-lt"/>
          <a:ea typeface="+mn-ea"/>
          <a:cs typeface="+mn-cs"/>
        </a:defRPr>
      </a:lvl1pPr>
      <a:lvl2pPr marL="742570" indent="-285603" algn="l" rtl="0" eaLnBrk="0" fontAlgn="base" hangingPunct="0">
        <a:spcBef>
          <a:spcPct val="20000"/>
        </a:spcBef>
        <a:spcAft>
          <a:spcPct val="0"/>
        </a:spcAft>
        <a:buChar char="–"/>
        <a:defRPr sz="2800">
          <a:solidFill>
            <a:schemeClr val="tx1"/>
          </a:solidFill>
          <a:latin typeface="+mn-lt"/>
        </a:defRPr>
      </a:lvl2pPr>
      <a:lvl3pPr marL="1142412" indent="-228481" algn="l" rtl="0" eaLnBrk="0" fontAlgn="base" hangingPunct="0">
        <a:spcBef>
          <a:spcPct val="20000"/>
        </a:spcBef>
        <a:spcAft>
          <a:spcPct val="0"/>
        </a:spcAft>
        <a:buChar char="•"/>
        <a:defRPr sz="2400">
          <a:solidFill>
            <a:schemeClr val="tx1"/>
          </a:solidFill>
          <a:latin typeface="+mn-lt"/>
        </a:defRPr>
      </a:lvl3pPr>
      <a:lvl4pPr marL="1599380" indent="-228481" algn="l" rtl="0" eaLnBrk="0" fontAlgn="base" hangingPunct="0">
        <a:spcBef>
          <a:spcPct val="20000"/>
        </a:spcBef>
        <a:spcAft>
          <a:spcPct val="0"/>
        </a:spcAft>
        <a:buChar char="–"/>
        <a:defRPr sz="2000">
          <a:solidFill>
            <a:schemeClr val="tx1"/>
          </a:solidFill>
          <a:latin typeface="+mn-lt"/>
        </a:defRPr>
      </a:lvl4pPr>
      <a:lvl5pPr marL="2056350" indent="-228481" algn="l" rtl="0" eaLnBrk="0" fontAlgn="base" hangingPunct="0">
        <a:spcBef>
          <a:spcPct val="20000"/>
        </a:spcBef>
        <a:spcAft>
          <a:spcPct val="0"/>
        </a:spcAft>
        <a:buChar char="»"/>
        <a:defRPr sz="2000">
          <a:solidFill>
            <a:schemeClr val="tx1"/>
          </a:solidFill>
          <a:latin typeface="+mn-lt"/>
        </a:defRPr>
      </a:lvl5pPr>
      <a:lvl6pPr marL="2513316" indent="-228481" algn="l" rtl="0" eaLnBrk="0" fontAlgn="base" hangingPunct="0">
        <a:spcBef>
          <a:spcPct val="20000"/>
        </a:spcBef>
        <a:spcAft>
          <a:spcPct val="0"/>
        </a:spcAft>
        <a:buChar char="»"/>
        <a:defRPr sz="2000">
          <a:solidFill>
            <a:schemeClr val="tx1"/>
          </a:solidFill>
          <a:latin typeface="+mn-lt"/>
        </a:defRPr>
      </a:lvl6pPr>
      <a:lvl7pPr marL="2970280" indent="-228481" algn="l" rtl="0" eaLnBrk="0" fontAlgn="base" hangingPunct="0">
        <a:spcBef>
          <a:spcPct val="20000"/>
        </a:spcBef>
        <a:spcAft>
          <a:spcPct val="0"/>
        </a:spcAft>
        <a:buChar char="»"/>
        <a:defRPr sz="2000">
          <a:solidFill>
            <a:schemeClr val="tx1"/>
          </a:solidFill>
          <a:latin typeface="+mn-lt"/>
        </a:defRPr>
      </a:lvl7pPr>
      <a:lvl8pPr marL="3427248" indent="-228481" algn="l" rtl="0" eaLnBrk="0" fontAlgn="base" hangingPunct="0">
        <a:spcBef>
          <a:spcPct val="20000"/>
        </a:spcBef>
        <a:spcAft>
          <a:spcPct val="0"/>
        </a:spcAft>
        <a:buChar char="»"/>
        <a:defRPr sz="2000">
          <a:solidFill>
            <a:schemeClr val="tx1"/>
          </a:solidFill>
          <a:latin typeface="+mn-lt"/>
        </a:defRPr>
      </a:lvl8pPr>
      <a:lvl9pPr marL="3884211" indent="-228481"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930" rtl="0" eaLnBrk="1" latinLnBrk="0" hangingPunct="1">
        <a:defRPr sz="1800" kern="1200">
          <a:solidFill>
            <a:schemeClr val="tx1"/>
          </a:solidFill>
          <a:latin typeface="+mn-lt"/>
          <a:ea typeface="+mn-ea"/>
          <a:cs typeface="+mn-cs"/>
        </a:defRPr>
      </a:lvl1pPr>
      <a:lvl2pPr marL="456964" algn="l" defTabSz="913930" rtl="0" eaLnBrk="1" latinLnBrk="0" hangingPunct="1">
        <a:defRPr sz="1800" kern="1200">
          <a:solidFill>
            <a:schemeClr val="tx1"/>
          </a:solidFill>
          <a:latin typeface="+mn-lt"/>
          <a:ea typeface="+mn-ea"/>
          <a:cs typeface="+mn-cs"/>
        </a:defRPr>
      </a:lvl2pPr>
      <a:lvl3pPr marL="913930" algn="l" defTabSz="913930" rtl="0" eaLnBrk="1" latinLnBrk="0" hangingPunct="1">
        <a:defRPr sz="1800" kern="1200">
          <a:solidFill>
            <a:schemeClr val="tx1"/>
          </a:solidFill>
          <a:latin typeface="+mn-lt"/>
          <a:ea typeface="+mn-ea"/>
          <a:cs typeface="+mn-cs"/>
        </a:defRPr>
      </a:lvl3pPr>
      <a:lvl4pPr marL="1370900" algn="l" defTabSz="913930" rtl="0" eaLnBrk="1" latinLnBrk="0" hangingPunct="1">
        <a:defRPr sz="1800" kern="1200">
          <a:solidFill>
            <a:schemeClr val="tx1"/>
          </a:solidFill>
          <a:latin typeface="+mn-lt"/>
          <a:ea typeface="+mn-ea"/>
          <a:cs typeface="+mn-cs"/>
        </a:defRPr>
      </a:lvl4pPr>
      <a:lvl5pPr marL="1827865" algn="l" defTabSz="913930" rtl="0" eaLnBrk="1" latinLnBrk="0" hangingPunct="1">
        <a:defRPr sz="1800" kern="1200">
          <a:solidFill>
            <a:schemeClr val="tx1"/>
          </a:solidFill>
          <a:latin typeface="+mn-lt"/>
          <a:ea typeface="+mn-ea"/>
          <a:cs typeface="+mn-cs"/>
        </a:defRPr>
      </a:lvl5pPr>
      <a:lvl6pPr marL="2284830" algn="l" defTabSz="913930" rtl="0" eaLnBrk="1" latinLnBrk="0" hangingPunct="1">
        <a:defRPr sz="1800" kern="1200">
          <a:solidFill>
            <a:schemeClr val="tx1"/>
          </a:solidFill>
          <a:latin typeface="+mn-lt"/>
          <a:ea typeface="+mn-ea"/>
          <a:cs typeface="+mn-cs"/>
        </a:defRPr>
      </a:lvl6pPr>
      <a:lvl7pPr marL="2741799" algn="l" defTabSz="913930" rtl="0" eaLnBrk="1" latinLnBrk="0" hangingPunct="1">
        <a:defRPr sz="1800" kern="1200">
          <a:solidFill>
            <a:schemeClr val="tx1"/>
          </a:solidFill>
          <a:latin typeface="+mn-lt"/>
          <a:ea typeface="+mn-ea"/>
          <a:cs typeface="+mn-cs"/>
        </a:defRPr>
      </a:lvl7pPr>
      <a:lvl8pPr marL="3198760" algn="l" defTabSz="913930" rtl="0" eaLnBrk="1" latinLnBrk="0" hangingPunct="1">
        <a:defRPr sz="1800" kern="1200">
          <a:solidFill>
            <a:schemeClr val="tx1"/>
          </a:solidFill>
          <a:latin typeface="+mn-lt"/>
          <a:ea typeface="+mn-ea"/>
          <a:cs typeface="+mn-cs"/>
        </a:defRPr>
      </a:lvl8pPr>
      <a:lvl9pPr marL="3655730" algn="l" defTabSz="91393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7.wmf"/><Relationship Id="rId5" Type="http://schemas.openxmlformats.org/officeDocument/2006/relationships/oleObject" Target="../embeddings/oleObject4.bin"/><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54.wmf"/><Relationship Id="rId18" Type="http://schemas.openxmlformats.org/officeDocument/2006/relationships/oleObject" Target="../embeddings/oleObject13.bin"/><Relationship Id="rId26" Type="http://schemas.openxmlformats.org/officeDocument/2006/relationships/image" Target="../media/image58.wmf"/><Relationship Id="rId3" Type="http://schemas.openxmlformats.org/officeDocument/2006/relationships/notesSlide" Target="../notesSlides/notesSlide3.xml"/><Relationship Id="rId21" Type="http://schemas.openxmlformats.org/officeDocument/2006/relationships/image" Target="../media/image57.wmf"/><Relationship Id="rId7" Type="http://schemas.openxmlformats.org/officeDocument/2006/relationships/image" Target="../media/image51.wmf"/><Relationship Id="rId12" Type="http://schemas.openxmlformats.org/officeDocument/2006/relationships/oleObject" Target="../embeddings/oleObject9.bin"/><Relationship Id="rId17" Type="http://schemas.openxmlformats.org/officeDocument/2006/relationships/oleObject" Target="../embeddings/oleObject12.bin"/><Relationship Id="rId25" Type="http://schemas.openxmlformats.org/officeDocument/2006/relationships/oleObject" Target="../embeddings/oleObject18.bin"/><Relationship Id="rId2" Type="http://schemas.openxmlformats.org/officeDocument/2006/relationships/slideLayout" Target="../slideLayouts/slideLayout13.xml"/><Relationship Id="rId16" Type="http://schemas.openxmlformats.org/officeDocument/2006/relationships/image" Target="../media/image55.wmf"/><Relationship Id="rId20" Type="http://schemas.openxmlformats.org/officeDocument/2006/relationships/oleObject" Target="../embeddings/oleObject14.bin"/><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53.wmf"/><Relationship Id="rId24" Type="http://schemas.openxmlformats.org/officeDocument/2006/relationships/oleObject" Target="../embeddings/oleObject17.bin"/><Relationship Id="rId5" Type="http://schemas.openxmlformats.org/officeDocument/2006/relationships/image" Target="../media/image50.wmf"/><Relationship Id="rId15" Type="http://schemas.openxmlformats.org/officeDocument/2006/relationships/oleObject" Target="../embeddings/oleObject11.bin"/><Relationship Id="rId23" Type="http://schemas.openxmlformats.org/officeDocument/2006/relationships/oleObject" Target="../embeddings/oleObject16.bin"/><Relationship Id="rId10" Type="http://schemas.openxmlformats.org/officeDocument/2006/relationships/oleObject" Target="../embeddings/oleObject8.bin"/><Relationship Id="rId19" Type="http://schemas.openxmlformats.org/officeDocument/2006/relationships/image" Target="../media/image56.wmf"/><Relationship Id="rId4" Type="http://schemas.openxmlformats.org/officeDocument/2006/relationships/oleObject" Target="../embeddings/oleObject5.bin"/><Relationship Id="rId9" Type="http://schemas.openxmlformats.org/officeDocument/2006/relationships/image" Target="../media/image52.wmf"/><Relationship Id="rId14" Type="http://schemas.openxmlformats.org/officeDocument/2006/relationships/oleObject" Target="../embeddings/oleObject10.bin"/><Relationship Id="rId22" Type="http://schemas.openxmlformats.org/officeDocument/2006/relationships/oleObject" Target="../embeddings/oleObject15.bin"/><Relationship Id="rId27"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220.png"/><Relationship Id="rId3" Type="http://schemas.openxmlformats.org/officeDocument/2006/relationships/image" Target="../media/image62.png"/><Relationship Id="rId7" Type="http://schemas.openxmlformats.org/officeDocument/2006/relationships/image" Target="../media/image260.png"/><Relationship Id="rId12" Type="http://schemas.openxmlformats.org/officeDocument/2006/relationships/image" Target="../media/image21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50.png"/><Relationship Id="rId11" Type="http://schemas.openxmlformats.org/officeDocument/2006/relationships/image" Target="../media/image200.png"/><Relationship Id="rId5" Type="http://schemas.openxmlformats.org/officeDocument/2006/relationships/image" Target="../media/image93.png"/><Relationship Id="rId10" Type="http://schemas.openxmlformats.org/officeDocument/2006/relationships/image" Target="../media/image63.emf"/><Relationship Id="rId4" Type="http://schemas.openxmlformats.org/officeDocument/2006/relationships/image" Target="../media/image230.png"/><Relationship Id="rId9" Type="http://schemas.openxmlformats.org/officeDocument/2006/relationships/image" Target="../media/image280.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image" Target="../media/image12.png"/><Relationship Id="rId1" Type="http://schemas.openxmlformats.org/officeDocument/2006/relationships/slideLayout" Target="../slideLayouts/slideLayout23.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tif"/><Relationship Id="rId4" Type="http://schemas.openxmlformats.org/officeDocument/2006/relationships/image" Target="../media/image14.png"/><Relationship Id="rId9" Type="http://schemas.openxmlformats.org/officeDocument/2006/relationships/image" Target="../media/image19.jpeg"/></Relationships>
</file>

<file path=ppt/slides/_rels/slide2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78.png"/><Relationship Id="rId1" Type="http://schemas.openxmlformats.org/officeDocument/2006/relationships/slideLayout" Target="../slideLayouts/slideLayout13.xml"/><Relationship Id="rId5" Type="http://schemas.openxmlformats.org/officeDocument/2006/relationships/image" Target="../media/image830.png"/><Relationship Id="rId4" Type="http://schemas.openxmlformats.org/officeDocument/2006/relationships/image" Target="../media/image821.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 Id="rId4" Type="http://schemas.openxmlformats.org/officeDocument/2006/relationships/image" Target="../media/image83.jpe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87.jpeg"/></Relationships>
</file>

<file path=ppt/slides/_rels/slide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95.emf"/><Relationship Id="rId3" Type="http://schemas.openxmlformats.org/officeDocument/2006/relationships/image" Target="../media/image90.emf"/><Relationship Id="rId7" Type="http://schemas.openxmlformats.org/officeDocument/2006/relationships/image" Target="../media/image93.png"/><Relationship Id="rId12" Type="http://schemas.openxmlformats.org/officeDocument/2006/relationships/image" Target="../media/image94.emf"/><Relationship Id="rId2" Type="http://schemas.openxmlformats.org/officeDocument/2006/relationships/image" Target="../media/image89.emf"/><Relationship Id="rId1" Type="http://schemas.openxmlformats.org/officeDocument/2006/relationships/slideLayout" Target="../slideLayouts/slideLayout13.xml"/><Relationship Id="rId6" Type="http://schemas.openxmlformats.org/officeDocument/2006/relationships/image" Target="../media/image230.png"/><Relationship Id="rId11" Type="http://schemas.openxmlformats.org/officeDocument/2006/relationships/image" Target="../media/image93.png"/><Relationship Id="rId5" Type="http://schemas.openxmlformats.org/officeDocument/2006/relationships/image" Target="../media/image92.emf"/><Relationship Id="rId10" Type="http://schemas.openxmlformats.org/officeDocument/2006/relationships/image" Target="../media/image270.png"/><Relationship Id="rId4" Type="http://schemas.openxmlformats.org/officeDocument/2006/relationships/image" Target="../media/image91.emf"/><Relationship Id="rId9" Type="http://schemas.openxmlformats.org/officeDocument/2006/relationships/image" Target="../media/image260.png"/></Relationships>
</file>

<file path=ppt/slides/_rels/slide3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hyperlink" Target="https://www.researchgate.net/profile/Jack_Devlin2" TargetMode="External"/><Relationship Id="rId2" Type="http://schemas.openxmlformats.org/officeDocument/2006/relationships/hyperlink" Target="https://www.researchgate.net/profile/Benjamin_Sauer2" TargetMode="External"/><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researchgate.net/scientific-contributions/2095290527_I_M_Rabe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2.png"/><Relationship Id="rId7"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oleObject" Target="../embeddings/oleObject1.bin"/><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hyperlink" Target="https://www.nature.com/nphys/journal/vaop/ncurrent/full/nphys4189.html" TargetMode="Externa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257800" y="49067"/>
            <a:ext cx="4191000" cy="2541733"/>
            <a:chOff x="0" y="954578"/>
            <a:chExt cx="9144000" cy="5349953"/>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4578"/>
              <a:ext cx="9144000" cy="1143000"/>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07667"/>
              <a:ext cx="9144000" cy="1143000"/>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060969"/>
              <a:ext cx="9144000" cy="1143000"/>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14058"/>
              <a:ext cx="9144000" cy="1143000"/>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161531"/>
              <a:ext cx="9144000" cy="1143000"/>
            </a:xfrm>
            <a:prstGeom prst="rect">
              <a:avLst/>
            </a:prstGeom>
          </p:spPr>
        </p:pic>
      </p:grpSp>
      <p:cxnSp>
        <p:nvCxnSpPr>
          <p:cNvPr id="10" name="Straight Arrow Connector 9"/>
          <p:cNvCxnSpPr/>
          <p:nvPr/>
        </p:nvCxnSpPr>
        <p:spPr bwMode="auto">
          <a:xfrm flipH="1">
            <a:off x="7086600" y="4540482"/>
            <a:ext cx="838200" cy="0"/>
          </a:xfrm>
          <a:prstGeom prst="straightConnector1">
            <a:avLst/>
          </a:prstGeom>
          <a:noFill/>
          <a:ln w="34925" cap="flat" cmpd="sng" algn="ctr">
            <a:solidFill>
              <a:schemeClr val="bg1"/>
            </a:solidFill>
            <a:prstDash val="solid"/>
            <a:round/>
            <a:headEnd type="triangle" w="lg" len="med"/>
            <a:tailEnd type="triangle" w="lg" len="med"/>
          </a:ln>
          <a:effectLst/>
        </p:spPr>
      </p:cxnSp>
      <p:sp>
        <p:nvSpPr>
          <p:cNvPr id="23" name="TextBox 22"/>
          <p:cNvSpPr txBox="1"/>
          <p:nvPr/>
        </p:nvSpPr>
        <p:spPr>
          <a:xfrm>
            <a:off x="304799" y="2720864"/>
            <a:ext cx="8763001" cy="1200329"/>
          </a:xfrm>
          <a:prstGeom prst="rect">
            <a:avLst/>
          </a:prstGeom>
          <a:noFill/>
        </p:spPr>
        <p:txBody>
          <a:bodyPr wrap="square" rtlCol="0">
            <a:spAutoFit/>
          </a:bodyPr>
          <a:lstStyle/>
          <a:p>
            <a:r>
              <a:rPr lang="en-US" sz="2400" dirty="0">
                <a:latin typeface="Bookman Old Style" pitchFamily="18" charset="0"/>
              </a:rPr>
              <a:t>H</a:t>
            </a:r>
            <a:r>
              <a:rPr lang="en-US" sz="2400" dirty="0" smtClean="0">
                <a:latin typeface="Bookman Old Style" pitchFamily="18" charset="0"/>
              </a:rPr>
              <a:t>. Müller</a:t>
            </a:r>
            <a:endParaRPr lang="en-US" sz="2400" dirty="0" smtClean="0">
              <a:solidFill>
                <a:srgbClr val="0070C0"/>
              </a:solidFill>
              <a:latin typeface="Bookman Old Style" pitchFamily="18" charset="0"/>
            </a:endParaRPr>
          </a:p>
          <a:p>
            <a:endParaRPr lang="en-US" sz="2400" dirty="0" smtClean="0">
              <a:latin typeface="Bookman Old Style" pitchFamily="18" charset="0"/>
            </a:endParaRPr>
          </a:p>
          <a:p>
            <a:r>
              <a:rPr lang="en-US" sz="2400" dirty="0" smtClean="0">
                <a:latin typeface="Bookman Old Style" pitchFamily="18" charset="0"/>
              </a:rPr>
              <a:t>U.C. Berkeley	</a:t>
            </a:r>
          </a:p>
        </p:txBody>
      </p:sp>
      <p:sp>
        <p:nvSpPr>
          <p:cNvPr id="4" name="Rectangle 3"/>
          <p:cNvSpPr/>
          <p:nvPr/>
        </p:nvSpPr>
        <p:spPr bwMode="auto">
          <a:xfrm>
            <a:off x="1" y="-1"/>
            <a:ext cx="5676900" cy="2554545"/>
          </a:xfrm>
          <a:prstGeom prst="rect">
            <a:avLst/>
          </a:prstGeom>
          <a:solidFill>
            <a:srgbClr val="00B0F0"/>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algn="ctr"/>
            <a:endParaRPr lang="en-US" dirty="0" smtClean="0"/>
          </a:p>
          <a:p>
            <a:pPr algn="ctr"/>
            <a:endParaRPr lang="en-US" dirty="0"/>
          </a:p>
          <a:p>
            <a:pPr algn="ctr"/>
            <a:endParaRPr lang="en-US" dirty="0" smtClean="0"/>
          </a:p>
          <a:p>
            <a:pPr algn="ctr"/>
            <a:r>
              <a:rPr lang="en-US" dirty="0" smtClean="0">
                <a:solidFill>
                  <a:schemeClr val="bg1"/>
                </a:solidFill>
                <a:latin typeface="Bookman Old Style" panose="02050604050505020204" pitchFamily="18" charset="0"/>
              </a:rPr>
              <a:t>Precision Atomic Tests of Physics Beyond the Standard Model</a:t>
            </a:r>
          </a:p>
          <a:p>
            <a:pPr algn="ctr"/>
            <a:endParaRPr kumimoji="0" lang="en-US" sz="2000" b="0" i="1" u="none" strike="noStrike" cap="none" normalizeH="0" baseline="0" dirty="0">
              <a:ln>
                <a:noFill/>
              </a:ln>
              <a:solidFill>
                <a:schemeClr val="bg1"/>
              </a:solidFill>
              <a:effectLst/>
              <a:latin typeface="Bookman Old Style" panose="02050604050505020204" pitchFamily="18" charset="0"/>
            </a:endParaRPr>
          </a:p>
          <a:p>
            <a:pPr algn="ctr"/>
            <a:endParaRPr lang="en-US" i="1" dirty="0" smtClean="0">
              <a:solidFill>
                <a:schemeClr val="bg1"/>
              </a:solidFill>
              <a:latin typeface="Bookman Old Style" panose="02050604050505020204" pitchFamily="18" charset="0"/>
            </a:endParaRPr>
          </a:p>
          <a:p>
            <a:pPr algn="ctr"/>
            <a:endParaRPr kumimoji="0" lang="en-US" sz="2000" b="0" i="1" u="none" strike="noStrike" cap="none" normalizeH="0" baseline="0" dirty="0" smtClean="0">
              <a:ln>
                <a:noFill/>
              </a:ln>
              <a:solidFill>
                <a:schemeClr val="bg1"/>
              </a:solidFill>
              <a:effectLst/>
            </a:endParaRPr>
          </a:p>
        </p:txBody>
      </p:sp>
      <p:pic>
        <p:nvPicPr>
          <p:cNvPr id="13" name="Picture 6" descr="http://www.lewas.centers.vt.edu/images/600px-NSF_Logo.PNG"/>
          <p:cNvPicPr>
            <a:picLocks noChangeAspect="1" noChangeArrowheads="1"/>
          </p:cNvPicPr>
          <p:nvPr/>
        </p:nvPicPr>
        <p:blipFill>
          <a:blip r:embed="rId8" cstate="print"/>
          <a:srcRect/>
          <a:stretch>
            <a:fillRect/>
          </a:stretch>
        </p:blipFill>
        <p:spPr bwMode="auto">
          <a:xfrm>
            <a:off x="7620000" y="5426506"/>
            <a:ext cx="1200151" cy="1200151"/>
          </a:xfrm>
          <a:prstGeom prst="rect">
            <a:avLst/>
          </a:prstGeom>
          <a:noFill/>
        </p:spPr>
      </p:pic>
      <p:pic>
        <p:nvPicPr>
          <p:cNvPr id="16" name="Picture 12" descr="http://pmm.nasa.gov/sites/default/files/NASA-Logo-Large.jpg"/>
          <p:cNvPicPr>
            <a:picLocks noChangeAspect="1" noChangeArrowheads="1"/>
          </p:cNvPicPr>
          <p:nvPr/>
        </p:nvPicPr>
        <p:blipFill>
          <a:blip r:embed="rId9" cstate="print"/>
          <a:srcRect/>
          <a:stretch>
            <a:fillRect/>
          </a:stretch>
        </p:blipFill>
        <p:spPr bwMode="auto">
          <a:xfrm>
            <a:off x="3480307" y="5563822"/>
            <a:ext cx="1458039" cy="1212361"/>
          </a:xfrm>
          <a:prstGeom prst="rect">
            <a:avLst/>
          </a:prstGeom>
          <a:noFill/>
        </p:spPr>
      </p:pic>
      <p:pic>
        <p:nvPicPr>
          <p:cNvPr id="18" name="Picture 16" descr="http://glasspockets.org/var/ezflow_site/storage/images/site_glasspockets/glasspockets-gallery/who-has-glass-pockets/the-david-and-lucile-packard-foundation/3484284-2-eng-US/the-david-and-lucile-packard-foundation.png"/>
          <p:cNvPicPr>
            <a:picLocks noChangeAspect="1" noChangeArrowheads="1"/>
          </p:cNvPicPr>
          <p:nvPr/>
        </p:nvPicPr>
        <p:blipFill>
          <a:blip r:embed="rId10" cstate="print"/>
          <a:srcRect/>
          <a:stretch>
            <a:fillRect/>
          </a:stretch>
        </p:blipFill>
        <p:spPr bwMode="auto">
          <a:xfrm>
            <a:off x="4961792" y="5644849"/>
            <a:ext cx="2514600" cy="952500"/>
          </a:xfrm>
          <a:prstGeom prst="rect">
            <a:avLst/>
          </a:prstGeom>
          <a:noFill/>
        </p:spPr>
      </p:pic>
    </p:spTree>
    <p:extLst>
      <p:ext uri="{BB962C8B-B14F-4D97-AF65-F5344CB8AC3E}">
        <p14:creationId xmlns:p14="http://schemas.microsoft.com/office/powerpoint/2010/main" val="14640859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0" y="0"/>
            <a:ext cx="9144000"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1pPr>
            <a:lvl2pPr marL="0" marR="0" indent="160729"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2pPr>
            <a:lvl3pPr marL="0" marR="0" indent="321457"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3pPr>
            <a:lvl4pPr marL="0" marR="0" indent="482186"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4pPr>
            <a:lvl5pPr marL="0" marR="0" indent="642915"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5pPr>
            <a:lvl6pPr marL="0" marR="0" indent="803643"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6pPr>
            <a:lvl7pPr marL="0" marR="0" indent="964372"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7pPr>
            <a:lvl8pPr marL="0" marR="0" indent="1125101"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8pPr>
            <a:lvl9pPr marL="0" marR="0" indent="1285829"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9pPr>
          </a:lstStyle>
          <a:p>
            <a:pPr marL="0" marR="0" lvl="0" indent="0" algn="ctr" defTabSz="321457" rtl="0" eaLnBrk="1" fontAlgn="auto" latinLnBrk="0" hangingPunct="1">
              <a:lnSpc>
                <a:spcPct val="100000"/>
              </a:lnSpc>
              <a:spcBef>
                <a:spcPts val="0"/>
              </a:spcBef>
              <a:spcAft>
                <a:spcPts val="0"/>
              </a:spcAft>
              <a:buClrTx/>
              <a:buSzTx/>
              <a:buFontTx/>
              <a:buNone/>
              <a:tabLst/>
              <a:defRPr/>
            </a:pPr>
            <a:r>
              <a:rPr lang="en-US" sz="4400" kern="0" dirty="0" smtClean="0">
                <a:solidFill>
                  <a:srgbClr val="000000"/>
                </a:solidFill>
                <a:latin typeface="Garamond" pitchFamily="18" charset="0"/>
              </a:rPr>
              <a:t>Attractive force from blackbody radiation</a:t>
            </a:r>
            <a:endParaRPr kumimoji="0" lang="en-US" sz="4400" b="0" i="0" u="none" strike="noStrike" kern="0" cap="none" spc="0" normalizeH="0" baseline="0" noProof="0" dirty="0" smtClean="0">
              <a:ln>
                <a:noFill/>
              </a:ln>
              <a:solidFill>
                <a:srgbClr val="000000"/>
              </a:solidFill>
              <a:effectLst/>
              <a:uLnTx/>
              <a:uFillTx/>
              <a:latin typeface="Garamond" pitchFamily="18" charset="0"/>
              <a:sym typeface="Chalkboard"/>
            </a:endParaRPr>
          </a:p>
        </p:txBody>
      </p:sp>
      <p:sp>
        <p:nvSpPr>
          <p:cNvPr id="14" name="TextBox 13"/>
          <p:cNvSpPr txBox="1"/>
          <p:nvPr/>
        </p:nvSpPr>
        <p:spPr>
          <a:xfrm>
            <a:off x="5456349" y="5053280"/>
            <a:ext cx="3657600" cy="1323439"/>
          </a:xfrm>
          <a:prstGeom prst="rect">
            <a:avLst/>
          </a:prstGeom>
          <a:noFill/>
        </p:spPr>
        <p:txBody>
          <a:bodyPr wrap="square" rtlCol="0">
            <a:spAutoFit/>
          </a:bodyPr>
          <a:lstStyle/>
          <a:p>
            <a:pPr>
              <a:defRPr/>
            </a:pPr>
            <a:r>
              <a:rPr lang="de-DE" dirty="0" smtClean="0">
                <a:solidFill>
                  <a:srgbClr val="000000"/>
                </a:solidFill>
              </a:rPr>
              <a:t>P</a:t>
            </a:r>
            <a:r>
              <a:rPr lang="de-DE" dirty="0">
                <a:solidFill>
                  <a:srgbClr val="000000"/>
                </a:solidFill>
              </a:rPr>
              <a:t>. Haslinger, M. Jaffe, V. Xu, M. Sonnleithner, H. Ritsch, M. Ritsch &amp; </a:t>
            </a:r>
            <a:r>
              <a:rPr lang="de-DE" dirty="0" smtClean="0">
                <a:solidFill>
                  <a:srgbClr val="000000"/>
                </a:solidFill>
              </a:rPr>
              <a:t>HM, </a:t>
            </a:r>
            <a:r>
              <a:rPr lang="en-US" dirty="0" smtClean="0">
                <a:solidFill>
                  <a:schemeClr val="accent2"/>
                </a:solidFill>
              </a:rPr>
              <a:t>Nature Physics 2017</a:t>
            </a:r>
            <a:endParaRPr lang="en-US" dirty="0">
              <a:solidFill>
                <a:schemeClr val="accent2"/>
              </a:solidFill>
            </a:endParaRPr>
          </a:p>
        </p:txBody>
      </p:sp>
      <p:pic>
        <p:nvPicPr>
          <p:cNvPr id="16" name="Picture 15"/>
          <p:cNvPicPr>
            <a:picLocks noChangeAspect="1"/>
          </p:cNvPicPr>
          <p:nvPr/>
        </p:nvPicPr>
        <p:blipFill rotWithShape="1">
          <a:blip r:embed="rId2"/>
          <a:srcRect l="25381" r="25635" b="39516"/>
          <a:stretch/>
        </p:blipFill>
        <p:spPr bwMode="auto">
          <a:xfrm>
            <a:off x="23611" y="1143000"/>
            <a:ext cx="4938310" cy="3429000"/>
          </a:xfrm>
          <a:prstGeom prst="rect">
            <a:avLst/>
          </a:prstGeom>
          <a:noFill/>
          <a:ln>
            <a:noFill/>
          </a:ln>
          <a:extLst>
            <a:ext uri="{53640926-AAD7-44D8-BBD7-CCE9431645EC}">
              <a14:shadowObscured xmlns:a14="http://schemas.microsoft.com/office/drawing/2010/main"/>
            </a:ext>
          </a:extLst>
        </p:spPr>
      </p:pic>
      <p:pic>
        <p:nvPicPr>
          <p:cNvPr id="17" name="Picture 16"/>
          <p:cNvPicPr>
            <a:picLocks noChangeAspect="1"/>
          </p:cNvPicPr>
          <p:nvPr/>
        </p:nvPicPr>
        <p:blipFill rotWithShape="1">
          <a:blip r:embed="rId3"/>
          <a:srcRect l="52577"/>
          <a:stretch/>
        </p:blipFill>
        <p:spPr bwMode="auto">
          <a:xfrm>
            <a:off x="4928512" y="1241201"/>
            <a:ext cx="4207975" cy="3200400"/>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792369819"/>
              </p:ext>
            </p:extLst>
          </p:nvPr>
        </p:nvGraphicFramePr>
        <p:xfrm>
          <a:off x="609600" y="5029200"/>
          <a:ext cx="3547534" cy="1828800"/>
        </p:xfrm>
        <a:graphic>
          <a:graphicData uri="http://schemas.openxmlformats.org/drawingml/2006/table">
            <a:tbl>
              <a:tblPr firstRow="1" bandRow="1">
                <a:tableStyleId>{5C22544A-7EE6-4342-B048-85BDC9FD1C3A}</a:tableStyleId>
              </a:tblPr>
              <a:tblGrid>
                <a:gridCol w="2642913">
                  <a:extLst>
                    <a:ext uri="{9D8B030D-6E8A-4147-A177-3AD203B41FA5}">
                      <a16:colId xmlns:a16="http://schemas.microsoft.com/office/drawing/2014/main" xmlns="" val="20000"/>
                    </a:ext>
                  </a:extLst>
                </a:gridCol>
                <a:gridCol w="904621">
                  <a:extLst>
                    <a:ext uri="{9D8B030D-6E8A-4147-A177-3AD203B41FA5}">
                      <a16:colId xmlns:a16="http://schemas.microsoft.com/office/drawing/2014/main" xmlns="" val="20001"/>
                    </a:ext>
                  </a:extLst>
                </a:gridCol>
              </a:tblGrid>
              <a:tr h="305526">
                <a:tc>
                  <a:txBody>
                    <a:bodyPr/>
                    <a:lstStyle/>
                    <a:p>
                      <a:r>
                        <a:rPr lang="en-US" dirty="0" smtClean="0"/>
                        <a:t>Particle</a:t>
                      </a:r>
                      <a:endParaRPr lang="en-US" dirty="0"/>
                    </a:p>
                  </a:txBody>
                  <a:tcPr/>
                </a:tc>
                <a:tc>
                  <a:txBody>
                    <a:bodyPr/>
                    <a:lstStyle/>
                    <a:p>
                      <a:r>
                        <a:rPr lang="en-US" dirty="0" smtClean="0"/>
                        <a:t>10</a:t>
                      </a:r>
                      <a:r>
                        <a:rPr lang="en-US" baseline="30000" dirty="0" smtClean="0"/>
                        <a:t>-12</a:t>
                      </a:r>
                      <a:r>
                        <a:rPr lang="en-US" baseline="0" dirty="0" smtClean="0"/>
                        <a:t> </a:t>
                      </a:r>
                      <a:r>
                        <a:rPr lang="en-US" i="1" baseline="0" dirty="0" smtClean="0"/>
                        <a:t>g</a:t>
                      </a:r>
                      <a:endParaRPr lang="en-US" i="1" baseline="30000" dirty="0"/>
                    </a:p>
                  </a:txBody>
                  <a:tcPr/>
                </a:tc>
                <a:extLst>
                  <a:ext uri="{0D108BD9-81ED-4DB2-BD59-A6C34878D82A}">
                    <a16:rowId xmlns:a16="http://schemas.microsoft.com/office/drawing/2014/main" xmlns="" val="10000"/>
                  </a:ext>
                </a:extLst>
              </a:tr>
              <a:tr h="305526">
                <a:tc>
                  <a:txBody>
                    <a:bodyPr/>
                    <a:lstStyle/>
                    <a:p>
                      <a:r>
                        <a:rPr lang="en-US" dirty="0" smtClean="0"/>
                        <a:t>Cesium</a:t>
                      </a:r>
                      <a:endParaRPr lang="en-US" dirty="0"/>
                    </a:p>
                  </a:txBody>
                  <a:tcPr/>
                </a:tc>
                <a:tc>
                  <a:txBody>
                    <a:bodyPr/>
                    <a:lstStyle/>
                    <a:p>
                      <a:r>
                        <a:rPr lang="en-US" dirty="0" smtClean="0"/>
                        <a:t>52</a:t>
                      </a:r>
                      <a:endParaRPr lang="en-US" dirty="0"/>
                    </a:p>
                  </a:txBody>
                  <a:tcPr/>
                </a:tc>
                <a:extLst>
                  <a:ext uri="{0D108BD9-81ED-4DB2-BD59-A6C34878D82A}">
                    <a16:rowId xmlns:a16="http://schemas.microsoft.com/office/drawing/2014/main" xmlns="" val="10001"/>
                  </a:ext>
                </a:extLst>
              </a:tr>
              <a:tr h="305526">
                <a:tc>
                  <a:txBody>
                    <a:bodyPr/>
                    <a:lstStyle/>
                    <a:p>
                      <a:r>
                        <a:rPr lang="en-US" dirty="0" smtClean="0"/>
                        <a:t>Rubidium</a:t>
                      </a:r>
                      <a:endParaRPr lang="en-US" dirty="0"/>
                    </a:p>
                  </a:txBody>
                  <a:tcPr/>
                </a:tc>
                <a:tc>
                  <a:txBody>
                    <a:bodyPr/>
                    <a:lstStyle/>
                    <a:p>
                      <a:r>
                        <a:rPr lang="en-US" dirty="0" smtClean="0"/>
                        <a:t>63</a:t>
                      </a:r>
                      <a:endParaRPr lang="en-US" dirty="0"/>
                    </a:p>
                  </a:txBody>
                  <a:tcPr/>
                </a:tc>
                <a:extLst>
                  <a:ext uri="{0D108BD9-81ED-4DB2-BD59-A6C34878D82A}">
                    <a16:rowId xmlns:a16="http://schemas.microsoft.com/office/drawing/2014/main" xmlns="" val="10002"/>
                  </a:ext>
                </a:extLst>
              </a:tr>
              <a:tr h="305526">
                <a:tc>
                  <a:txBody>
                    <a:bodyPr/>
                    <a:lstStyle/>
                    <a:p>
                      <a:r>
                        <a:rPr lang="en-US" baseline="0" dirty="0" smtClean="0"/>
                        <a:t>Glass bead (n=1.4, r</a:t>
                      </a:r>
                      <a:r>
                        <a:rPr lang="en-US" dirty="0" smtClean="0"/>
                        <a:t>&lt;&lt;</a:t>
                      </a:r>
                      <a:r>
                        <a:rPr lang="el-GR" dirty="0" smtClean="0"/>
                        <a:t>λ</a:t>
                      </a:r>
                      <a:r>
                        <a:rPr lang="en-US" dirty="0" smtClean="0"/>
                        <a:t>)</a:t>
                      </a:r>
                      <a:endParaRPr lang="en-US" baseline="-25000" dirty="0"/>
                    </a:p>
                  </a:txBody>
                  <a:tcPr/>
                </a:tc>
                <a:tc>
                  <a:txBody>
                    <a:bodyPr/>
                    <a:lstStyle/>
                    <a:p>
                      <a:r>
                        <a:rPr lang="en-US" dirty="0" smtClean="0"/>
                        <a:t>5.4</a:t>
                      </a:r>
                      <a:endParaRPr lang="en-US" dirty="0"/>
                    </a:p>
                  </a:txBody>
                  <a:tcPr/>
                </a:tc>
                <a:extLst>
                  <a:ext uri="{0D108BD9-81ED-4DB2-BD59-A6C34878D82A}">
                    <a16:rowId xmlns:a16="http://schemas.microsoft.com/office/drawing/2014/main" xmlns="" val="10003"/>
                  </a:ext>
                </a:extLst>
              </a:tr>
              <a:tr h="305526">
                <a:tc>
                  <a:txBody>
                    <a:bodyPr/>
                    <a:lstStyle/>
                    <a:p>
                      <a:pPr marL="0" marR="0" lvl="0" indent="0" algn="l" defTabSz="913930" rtl="0" eaLnBrk="1" fontAlgn="auto" latinLnBrk="0" hangingPunct="1">
                        <a:lnSpc>
                          <a:spcPct val="100000"/>
                        </a:lnSpc>
                        <a:spcBef>
                          <a:spcPts val="0"/>
                        </a:spcBef>
                        <a:spcAft>
                          <a:spcPts val="0"/>
                        </a:spcAft>
                        <a:buClrTx/>
                        <a:buSzTx/>
                        <a:buFontTx/>
                        <a:buNone/>
                        <a:tabLst/>
                        <a:defRPr/>
                      </a:pPr>
                      <a:r>
                        <a:rPr lang="en-US" baseline="30000" dirty="0" smtClean="0"/>
                        <a:t>85</a:t>
                      </a:r>
                      <a:r>
                        <a:rPr lang="en-US" dirty="0" smtClean="0"/>
                        <a:t>Rb-</a:t>
                      </a:r>
                      <a:r>
                        <a:rPr lang="en-US" baseline="30000" dirty="0" smtClean="0"/>
                        <a:t>87</a:t>
                      </a:r>
                      <a:r>
                        <a:rPr lang="en-US" dirty="0" smtClean="0"/>
                        <a:t>Rb</a:t>
                      </a:r>
                    </a:p>
                  </a:txBody>
                  <a:tcPr/>
                </a:tc>
                <a:tc>
                  <a:txBody>
                    <a:bodyPr/>
                    <a:lstStyle/>
                    <a:p>
                      <a:r>
                        <a:rPr lang="en-US" dirty="0" smtClean="0"/>
                        <a:t>1.4</a:t>
                      </a:r>
                      <a:endParaRPr lang="en-US" dirty="0"/>
                    </a:p>
                  </a:txBody>
                  <a:tcPr/>
                </a:tc>
                <a:extLst>
                  <a:ext uri="{0D108BD9-81ED-4DB2-BD59-A6C34878D82A}">
                    <a16:rowId xmlns:a16="http://schemas.microsoft.com/office/drawing/2014/main" xmlns="" val="10004"/>
                  </a:ext>
                </a:extLst>
              </a:tr>
            </a:tbl>
          </a:graphicData>
        </a:graphic>
      </p:graphicFrame>
      <p:sp>
        <p:nvSpPr>
          <p:cNvPr id="8" name="TextBox 7"/>
          <p:cNvSpPr txBox="1"/>
          <p:nvPr/>
        </p:nvSpPr>
        <p:spPr>
          <a:xfrm>
            <a:off x="609600" y="4617753"/>
            <a:ext cx="3657600" cy="400110"/>
          </a:xfrm>
          <a:prstGeom prst="rect">
            <a:avLst/>
          </a:prstGeom>
          <a:noFill/>
        </p:spPr>
        <p:txBody>
          <a:bodyPr wrap="square" rtlCol="0">
            <a:spAutoFit/>
          </a:bodyPr>
          <a:lstStyle/>
          <a:p>
            <a:pPr>
              <a:defRPr/>
            </a:pPr>
            <a:r>
              <a:rPr lang="de-DE" dirty="0" smtClean="0">
                <a:solidFill>
                  <a:srgbClr val="000000"/>
                </a:solidFill>
              </a:rPr>
              <a:t>Acceleration from 1 K/m</a:t>
            </a:r>
            <a:endParaRPr lang="en-US" dirty="0">
              <a:solidFill>
                <a:schemeClr val="accent2"/>
              </a:solidFill>
            </a:endParaRPr>
          </a:p>
        </p:txBody>
      </p:sp>
    </p:spTree>
    <p:extLst>
      <p:ext uri="{BB962C8B-B14F-4D97-AF65-F5344CB8AC3E}">
        <p14:creationId xmlns:p14="http://schemas.microsoft.com/office/powerpoint/2010/main" val="3876411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none" dirty="0" smtClean="0">
                <a:latin typeface="Garamond" pitchFamily="18" charset="0"/>
              </a:rPr>
              <a:t>Fine structure constant</a:t>
            </a:r>
            <a:endParaRPr lang="en-US" sz="2400" b="0" cap="none" dirty="0">
              <a:latin typeface="Garamond" pitchFamily="18" charset="0"/>
            </a:endParaRPr>
          </a:p>
        </p:txBody>
      </p:sp>
    </p:spTree>
    <p:extLst>
      <p:ext uri="{BB962C8B-B14F-4D97-AF65-F5344CB8AC3E}">
        <p14:creationId xmlns:p14="http://schemas.microsoft.com/office/powerpoint/2010/main" val="27077970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782746"/>
            <a:ext cx="6883313" cy="400110"/>
          </a:xfrm>
          <a:prstGeom prst="rect">
            <a:avLst/>
          </a:prstGeom>
          <a:noFill/>
        </p:spPr>
        <p:txBody>
          <a:bodyPr wrap="square" rtlCol="0">
            <a:spAutoFit/>
          </a:bodyPr>
          <a:lstStyle/>
          <a:p>
            <a:r>
              <a:rPr lang="en-US" dirty="0"/>
              <a:t>Measures the strength of the electromagnetic interaction</a:t>
            </a:r>
          </a:p>
        </p:txBody>
      </p:sp>
      <p:sp>
        <p:nvSpPr>
          <p:cNvPr id="33" name="Title 1"/>
          <p:cNvSpPr>
            <a:spLocks noGrp="1"/>
          </p:cNvSpPr>
          <p:nvPr>
            <p:ph type="title"/>
          </p:nvPr>
        </p:nvSpPr>
        <p:spPr>
          <a:xfrm>
            <a:off x="685800" y="-76200"/>
            <a:ext cx="7772400" cy="914400"/>
          </a:xfrm>
        </p:spPr>
        <p:txBody>
          <a:bodyPr/>
          <a:lstStyle/>
          <a:p>
            <a:r>
              <a:rPr lang="en-US" dirty="0"/>
              <a:t>The Fine Structure Constant</a:t>
            </a:r>
          </a:p>
        </p:txBody>
      </p:sp>
      <p:sp>
        <p:nvSpPr>
          <p:cNvPr id="36" name="TextBox 11"/>
          <p:cNvSpPr txBox="1">
            <a:spLocks noChangeArrowheads="1"/>
          </p:cNvSpPr>
          <p:nvPr/>
        </p:nvSpPr>
        <p:spPr bwMode="auto">
          <a:xfrm>
            <a:off x="6324600" y="1701091"/>
            <a:ext cx="1981200" cy="338137"/>
          </a:xfrm>
          <a:prstGeom prst="rect">
            <a:avLst/>
          </a:prstGeom>
          <a:noFill/>
          <a:ln w="9525">
            <a:noFill/>
            <a:miter lim="800000"/>
            <a:headEnd/>
            <a:tailEnd/>
          </a:ln>
        </p:spPr>
        <p:txBody>
          <a:bodyPr>
            <a:spAutoFit/>
          </a:bodyPr>
          <a:lstStyle/>
          <a:p>
            <a:r>
              <a:rPr lang="en-US" sz="1600" dirty="0"/>
              <a:t>2014 CODATA</a:t>
            </a:r>
          </a:p>
        </p:txBody>
      </p:sp>
      <p:pic>
        <p:nvPicPr>
          <p:cNvPr id="4872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47800"/>
            <a:ext cx="5272087" cy="772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787" y="2362200"/>
            <a:ext cx="5205413" cy="433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3905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a:spLocks noGrp="1"/>
          </p:cNvSpPr>
          <p:nvPr>
            <p:ph type="title"/>
          </p:nvPr>
        </p:nvSpPr>
        <p:spPr>
          <a:xfrm>
            <a:off x="685800" y="-76200"/>
            <a:ext cx="7772400" cy="914400"/>
          </a:xfrm>
        </p:spPr>
        <p:txBody>
          <a:bodyPr/>
          <a:lstStyle/>
          <a:p>
            <a:r>
              <a:rPr lang="en-US" dirty="0"/>
              <a:t>The Fine Structure Constant</a:t>
            </a:r>
          </a:p>
        </p:txBody>
      </p:sp>
      <p:sp>
        <p:nvSpPr>
          <p:cNvPr id="5" name="TextBox 4"/>
          <p:cNvSpPr txBox="1"/>
          <p:nvPr/>
        </p:nvSpPr>
        <p:spPr>
          <a:xfrm>
            <a:off x="381000" y="1219200"/>
            <a:ext cx="8381999" cy="4401205"/>
          </a:xfrm>
          <a:prstGeom prst="rect">
            <a:avLst/>
          </a:prstGeom>
          <a:noFill/>
        </p:spPr>
        <p:txBody>
          <a:bodyPr wrap="square" rtlCol="0">
            <a:spAutoFit/>
          </a:bodyPr>
          <a:lstStyle/>
          <a:p>
            <a:r>
              <a:rPr lang="en-US" dirty="0" smtClean="0"/>
              <a:t>137 </a:t>
            </a:r>
            <a:r>
              <a:rPr lang="en-US" dirty="0"/>
              <a:t>is…(https://</a:t>
            </a:r>
            <a:r>
              <a:rPr lang="en-US" dirty="0" smtClean="0"/>
              <a:t>primes.utm.edu/curios/page.php/137.html)</a:t>
            </a:r>
          </a:p>
          <a:p>
            <a:pPr marL="342900" indent="-342900">
              <a:buFont typeface="Arial" panose="020B0604020202020204" pitchFamily="34" charset="0"/>
              <a:buChar char="•"/>
            </a:pPr>
            <a:r>
              <a:rPr lang="en-US" dirty="0" smtClean="0"/>
              <a:t>The </a:t>
            </a:r>
            <a:r>
              <a:rPr lang="en-US" dirty="0"/>
              <a:t>numerical value </a:t>
            </a:r>
            <a:r>
              <a:rPr lang="en-US" dirty="0" smtClean="0"/>
              <a:t>of “</a:t>
            </a:r>
            <a:r>
              <a:rPr lang="en-US" dirty="0" err="1" smtClean="0"/>
              <a:t>Kaballah</a:t>
            </a:r>
            <a:r>
              <a:rPr lang="en-US" dirty="0" smtClean="0"/>
              <a:t>” (</a:t>
            </a:r>
            <a:r>
              <a:rPr lang="he-IL" dirty="0" smtClean="0"/>
              <a:t>קַבָּלָה</a:t>
            </a:r>
            <a:r>
              <a:rPr lang="en-US" dirty="0" smtClean="0"/>
              <a:t>) </a:t>
            </a:r>
          </a:p>
          <a:p>
            <a:pPr marL="342900" indent="-342900">
              <a:buFont typeface="Arial" panose="020B0604020202020204" pitchFamily="34" charset="0"/>
              <a:buChar char="•"/>
            </a:pPr>
            <a:r>
              <a:rPr lang="en-US" dirty="0" smtClean="0"/>
              <a:t>Genesis 25:17: “And </a:t>
            </a:r>
            <a:r>
              <a:rPr lang="en-US" dirty="0"/>
              <a:t>these are the years of the life of Ishmael, an </a:t>
            </a:r>
            <a:r>
              <a:rPr lang="en-US" b="1" dirty="0"/>
              <a:t>hundred and thirty and seven</a:t>
            </a:r>
            <a:r>
              <a:rPr lang="en-US" dirty="0"/>
              <a:t> </a:t>
            </a:r>
            <a:r>
              <a:rPr lang="en-US" dirty="0" smtClean="0"/>
              <a:t>years. …” It is also the age of Moses father and Levi</a:t>
            </a:r>
          </a:p>
          <a:p>
            <a:pPr marL="342900" indent="-342900">
              <a:buFont typeface="Arial" panose="020B0604020202020204" pitchFamily="34" charset="0"/>
              <a:buChar char="•"/>
            </a:pPr>
            <a:r>
              <a:rPr lang="en-US" dirty="0" smtClean="0"/>
              <a:t>The day before his inauguration</a:t>
            </a:r>
            <a:r>
              <a:rPr lang="en-US" dirty="0"/>
              <a:t>, </a:t>
            </a:r>
            <a:r>
              <a:rPr lang="en-US" dirty="0" smtClean="0"/>
              <a:t>President Obama </a:t>
            </a:r>
            <a:r>
              <a:rPr lang="en-US" dirty="0"/>
              <a:t>made a 137-mile train trip from Philadelphia to Washington, DC.</a:t>
            </a:r>
            <a:endParaRPr lang="en-US" dirty="0" smtClean="0"/>
          </a:p>
          <a:p>
            <a:pPr marL="342900" indent="-342900">
              <a:buFont typeface="Arial" panose="020B0604020202020204" pitchFamily="34" charset="0"/>
              <a:buChar char="•"/>
            </a:pPr>
            <a:r>
              <a:rPr lang="en-US" dirty="0" smtClean="0"/>
              <a:t>There are 137 Hawaiian islands, islets, and shoals </a:t>
            </a:r>
            <a:endParaRPr lang="en-US" dirty="0"/>
          </a:p>
          <a:p>
            <a:pPr marL="342900" indent="-342900">
              <a:buFont typeface="Arial" panose="020B0604020202020204" pitchFamily="34" charset="0"/>
              <a:buChar char="•"/>
            </a:pPr>
            <a:r>
              <a:rPr lang="en-US" dirty="0" smtClean="0"/>
              <a:t>W. Pauli died in room 137 of </a:t>
            </a:r>
            <a:r>
              <a:rPr lang="en-US" dirty="0" err="1" smtClean="0"/>
              <a:t>Rotkreuz</a:t>
            </a:r>
            <a:r>
              <a:rPr lang="en-US" dirty="0" smtClean="0"/>
              <a:t> Hospital, Zurich. </a:t>
            </a:r>
          </a:p>
          <a:p>
            <a:pPr marL="342900" indent="-342900">
              <a:buFont typeface="Arial" panose="020B0604020202020204" pitchFamily="34" charset="0"/>
              <a:buChar char="•"/>
            </a:pPr>
            <a:r>
              <a:rPr lang="en-US" dirty="0" smtClean="0"/>
              <a:t>WMAP’s age of the universe is 13.7 billion years</a:t>
            </a:r>
          </a:p>
          <a:p>
            <a:pPr marL="342900" indent="-342900">
              <a:buFont typeface="Arial" panose="020B0604020202020204" pitchFamily="34" charset="0"/>
              <a:buChar char="•"/>
            </a:pPr>
            <a:r>
              <a:rPr lang="en-US" dirty="0" smtClean="0"/>
              <a:t>33</a:t>
            </a:r>
            <a:r>
              <a:rPr lang="en-US" baseline="30000" dirty="0" smtClean="0"/>
              <a:t>rd</a:t>
            </a:r>
            <a:r>
              <a:rPr lang="en-US" dirty="0" smtClean="0"/>
              <a:t> prime number</a:t>
            </a:r>
          </a:p>
          <a:p>
            <a:pPr marL="342900" indent="-342900">
              <a:buFont typeface="Arial" panose="020B0604020202020204" pitchFamily="34" charset="0"/>
              <a:buChar char="•"/>
            </a:pPr>
            <a:r>
              <a:rPr lang="en-US" dirty="0" smtClean="0"/>
              <a:t>The largest prime factor of 123456787654321</a:t>
            </a:r>
          </a:p>
          <a:p>
            <a:pPr marL="342900" indent="-342900">
              <a:buFont typeface="Arial" panose="020B0604020202020204" pitchFamily="34" charset="0"/>
              <a:buChar char="•"/>
            </a:pPr>
            <a:r>
              <a:rPr lang="en-US" dirty="0" err="1" smtClean="0"/>
              <a:t>Karpov</a:t>
            </a:r>
            <a:r>
              <a:rPr lang="en-US" dirty="0" smtClean="0"/>
              <a:t> and Kasparov played 137 draws in chess</a:t>
            </a:r>
          </a:p>
          <a:p>
            <a:pPr marL="342900" indent="-342900">
              <a:buFont typeface="Arial" panose="020B0604020202020204" pitchFamily="34" charset="0"/>
              <a:buChar char="•"/>
            </a:pPr>
            <a:r>
              <a:rPr lang="en-US" dirty="0" smtClean="0"/>
              <a:t>Chlorophyll (C</a:t>
            </a:r>
            <a:r>
              <a:rPr lang="en-US" baseline="-25000" dirty="0" smtClean="0"/>
              <a:t>55</a:t>
            </a:r>
            <a:r>
              <a:rPr lang="en-US" dirty="0" smtClean="0"/>
              <a:t>H</a:t>
            </a:r>
            <a:r>
              <a:rPr lang="en-US" baseline="-25000" dirty="0" smtClean="0"/>
              <a:t>72</a:t>
            </a:r>
            <a:r>
              <a:rPr lang="en-US" dirty="0" smtClean="0"/>
              <a:t>MgN</a:t>
            </a:r>
            <a:r>
              <a:rPr lang="en-US" baseline="-25000" dirty="0" smtClean="0"/>
              <a:t>4</a:t>
            </a:r>
            <a:r>
              <a:rPr lang="en-US" dirty="0" smtClean="0"/>
              <a:t>O</a:t>
            </a:r>
            <a:r>
              <a:rPr lang="en-US" baseline="-25000" dirty="0" smtClean="0"/>
              <a:t>5</a:t>
            </a:r>
            <a:r>
              <a:rPr lang="en-US" dirty="0" smtClean="0"/>
              <a:t>) consists of 137 atoms</a:t>
            </a:r>
          </a:p>
        </p:txBody>
      </p:sp>
    </p:spTree>
    <p:extLst>
      <p:ext uri="{BB962C8B-B14F-4D97-AF65-F5344CB8AC3E}">
        <p14:creationId xmlns:p14="http://schemas.microsoft.com/office/powerpoint/2010/main" val="3443101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57667" name="Object 3"/>
          <p:cNvGraphicFramePr>
            <a:graphicFrameLocks noChangeAspect="1"/>
          </p:cNvGraphicFramePr>
          <p:nvPr>
            <p:extLst/>
          </p:nvPr>
        </p:nvGraphicFramePr>
        <p:xfrm>
          <a:off x="2466975" y="2180570"/>
          <a:ext cx="3589397" cy="3048000"/>
        </p:xfrm>
        <a:graphic>
          <a:graphicData uri="http://schemas.openxmlformats.org/presentationml/2006/ole">
            <mc:AlternateContent xmlns:mc="http://schemas.openxmlformats.org/markup-compatibility/2006">
              <mc:Choice xmlns:v="urn:schemas-microsoft-com:vml" Requires="v">
                <p:oleObj spid="_x0000_s4887622" name="Graph" r:id="rId3" imgW="3518611" imgH="2988259" progId="Origin50.Graph">
                  <p:embed/>
                </p:oleObj>
              </mc:Choice>
              <mc:Fallback>
                <p:oleObj name="Graph" r:id="rId3" imgW="3518611" imgH="2988259"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975" y="2180570"/>
                        <a:ext cx="3589397" cy="3048000"/>
                      </a:xfrm>
                      <a:prstGeom prst="rect">
                        <a:avLst/>
                      </a:prstGeom>
                      <a:noFill/>
                      <a:ln>
                        <a:noFill/>
                      </a:ln>
                      <a:effectLst/>
                    </p:spPr>
                  </p:pic>
                </p:oleObj>
              </mc:Fallback>
            </mc:AlternateContent>
          </a:graphicData>
        </a:graphic>
      </p:graphicFrame>
      <p:pic>
        <p:nvPicPr>
          <p:cNvPr id="17" name="Picture 16" descr="http://www.berkeley.edu/news2/2010/02/einstein_benc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33600"/>
            <a:ext cx="2610217" cy="30949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harvardgazette.files.wordpress.com/2010/10/071206_gabrielse_06_6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6372" y="2590800"/>
            <a:ext cx="2822560" cy="1880152"/>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bwMode="auto">
          <a:xfrm>
            <a:off x="0" y="152400"/>
            <a:ext cx="9144000" cy="1143000"/>
          </a:xfrm>
          <a:prstGeom prst="rect">
            <a:avLst/>
          </a:prstGeom>
          <a:noFill/>
          <a:ln w="9525">
            <a:noFill/>
            <a:miter lim="800000"/>
            <a:headEnd/>
            <a:tailEnd/>
          </a:ln>
          <a:effectLst/>
        </p:spPr>
        <p:txBody>
          <a:bodyPr vert="horz" wrap="square" lIns="91392" tIns="45697" rIns="91392" bIns="4569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964" algn="ctr" rtl="0" eaLnBrk="0" fontAlgn="base" hangingPunct="0">
              <a:spcBef>
                <a:spcPct val="0"/>
              </a:spcBef>
              <a:spcAft>
                <a:spcPct val="0"/>
              </a:spcAft>
              <a:defRPr sz="4400">
                <a:solidFill>
                  <a:schemeClr val="tx2"/>
                </a:solidFill>
                <a:latin typeface="Times New Roman" pitchFamily="18" charset="0"/>
              </a:defRPr>
            </a:lvl6pPr>
            <a:lvl7pPr marL="913930" algn="ctr" rtl="0" eaLnBrk="0" fontAlgn="base" hangingPunct="0">
              <a:spcBef>
                <a:spcPct val="0"/>
              </a:spcBef>
              <a:spcAft>
                <a:spcPct val="0"/>
              </a:spcAft>
              <a:defRPr sz="4400">
                <a:solidFill>
                  <a:schemeClr val="tx2"/>
                </a:solidFill>
                <a:latin typeface="Times New Roman" pitchFamily="18" charset="0"/>
              </a:defRPr>
            </a:lvl7pPr>
            <a:lvl8pPr marL="1370900" algn="ctr" rtl="0" eaLnBrk="0" fontAlgn="base" hangingPunct="0">
              <a:spcBef>
                <a:spcPct val="0"/>
              </a:spcBef>
              <a:spcAft>
                <a:spcPct val="0"/>
              </a:spcAft>
              <a:defRPr sz="4400">
                <a:solidFill>
                  <a:schemeClr val="tx2"/>
                </a:solidFill>
                <a:latin typeface="Times New Roman" pitchFamily="18" charset="0"/>
              </a:defRPr>
            </a:lvl8pPr>
            <a:lvl9pPr marL="1827865" algn="ctr" rtl="0" eaLnBrk="0" fontAlgn="base" hangingPunct="0">
              <a:spcBef>
                <a:spcPct val="0"/>
              </a:spcBef>
              <a:spcAft>
                <a:spcPct val="0"/>
              </a:spcAft>
              <a:defRPr sz="4400">
                <a:solidFill>
                  <a:schemeClr val="tx2"/>
                </a:solidFill>
                <a:latin typeface="Times New Roman" pitchFamily="18" charset="0"/>
              </a:defRPr>
            </a:lvl9pPr>
          </a:lstStyle>
          <a:p>
            <a:r>
              <a:rPr lang="en-US" kern="0" dirty="0">
                <a:solidFill>
                  <a:schemeClr val="tx1"/>
                </a:solidFill>
                <a:latin typeface="Garamond" pitchFamily="18" charset="0"/>
              </a:rPr>
              <a:t>The most precise theory/experiment comparison in science</a:t>
            </a:r>
          </a:p>
        </p:txBody>
      </p:sp>
      <p:sp>
        <p:nvSpPr>
          <p:cNvPr id="2" name="TextBox 1"/>
          <p:cNvSpPr txBox="1"/>
          <p:nvPr/>
        </p:nvSpPr>
        <p:spPr>
          <a:xfrm>
            <a:off x="381000" y="1524000"/>
            <a:ext cx="8347157" cy="400110"/>
          </a:xfrm>
          <a:prstGeom prst="rect">
            <a:avLst/>
          </a:prstGeom>
          <a:noFill/>
        </p:spPr>
        <p:txBody>
          <a:bodyPr wrap="none" rtlCol="0">
            <a:spAutoFit/>
          </a:bodyPr>
          <a:lstStyle/>
          <a:p>
            <a:r>
              <a:rPr lang="en-US" dirty="0"/>
              <a:t>Fine structure constant			Electron gyromagnetic moment</a:t>
            </a:r>
          </a:p>
        </p:txBody>
      </p:sp>
      <p:sp>
        <p:nvSpPr>
          <p:cNvPr id="3" name="TextBox 2"/>
          <p:cNvSpPr txBox="1"/>
          <p:nvPr/>
        </p:nvSpPr>
        <p:spPr>
          <a:xfrm>
            <a:off x="2971800" y="5393655"/>
            <a:ext cx="2251406" cy="1323439"/>
          </a:xfrm>
          <a:prstGeom prst="rect">
            <a:avLst/>
          </a:prstGeom>
          <a:noFill/>
        </p:spPr>
        <p:txBody>
          <a:bodyPr wrap="square" rtlCol="0">
            <a:spAutoFit/>
          </a:bodyPr>
          <a:lstStyle/>
          <a:p>
            <a:r>
              <a:rPr lang="en-US" dirty="0">
                <a:solidFill>
                  <a:srgbClr val="C00000"/>
                </a:solidFill>
              </a:rPr>
              <a:t>Dark photons shift magnetic moment versus fine structure constant</a:t>
            </a:r>
          </a:p>
        </p:txBody>
      </p:sp>
      <p:sp>
        <p:nvSpPr>
          <p:cNvPr id="5" name="TextBox 4"/>
          <p:cNvSpPr txBox="1"/>
          <p:nvPr/>
        </p:nvSpPr>
        <p:spPr>
          <a:xfrm>
            <a:off x="6065195" y="6066770"/>
            <a:ext cx="3011428" cy="707886"/>
          </a:xfrm>
          <a:prstGeom prst="rect">
            <a:avLst/>
          </a:prstGeom>
          <a:noFill/>
        </p:spPr>
        <p:txBody>
          <a:bodyPr wrap="square" rtlCol="0">
            <a:spAutoFit/>
          </a:bodyPr>
          <a:lstStyle/>
          <a:p>
            <a:r>
              <a:rPr lang="en-US" dirty="0"/>
              <a:t>Measures how strong a magnet an electron is</a:t>
            </a:r>
          </a:p>
        </p:txBody>
      </p:sp>
    </p:spTree>
    <p:extLst>
      <p:ext uri="{BB962C8B-B14F-4D97-AF65-F5344CB8AC3E}">
        <p14:creationId xmlns:p14="http://schemas.microsoft.com/office/powerpoint/2010/main" val="19512777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z="3200" b="1"/>
              <a:t>Alpha in Atom Recoil Frequency</a:t>
            </a:r>
          </a:p>
        </p:txBody>
      </p:sp>
      <p:grpSp>
        <p:nvGrpSpPr>
          <p:cNvPr id="31747" name="Group 5"/>
          <p:cNvGrpSpPr>
            <a:grpSpLocks/>
          </p:cNvGrpSpPr>
          <p:nvPr/>
        </p:nvGrpSpPr>
        <p:grpSpPr bwMode="auto">
          <a:xfrm>
            <a:off x="228600" y="190500"/>
            <a:ext cx="800100" cy="800100"/>
            <a:chOff x="43815000" y="0"/>
            <a:chExt cx="6248399" cy="6248399"/>
          </a:xfrm>
        </p:grpSpPr>
        <p:sp>
          <p:nvSpPr>
            <p:cNvPr id="14" name="Oval 13"/>
            <p:cNvSpPr/>
            <p:nvPr/>
          </p:nvSpPr>
          <p:spPr>
            <a:xfrm>
              <a:off x="44038157" y="148771"/>
              <a:ext cx="5876470" cy="59508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cs typeface="Arial" pitchFamily="34" charset="0"/>
              </a:endParaRPr>
            </a:p>
          </p:txBody>
        </p:sp>
        <p:pic>
          <p:nvPicPr>
            <p:cNvPr id="31764" name="Picture 7" descr="ucseal_540_874.bmp"/>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815000" y="0"/>
              <a:ext cx="6248399" cy="624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748" name="Group 17"/>
          <p:cNvGrpSpPr>
            <a:grpSpLocks/>
          </p:cNvGrpSpPr>
          <p:nvPr/>
        </p:nvGrpSpPr>
        <p:grpSpPr bwMode="auto">
          <a:xfrm>
            <a:off x="457200" y="1676400"/>
            <a:ext cx="8458200" cy="3913188"/>
            <a:chOff x="457200" y="2287588"/>
            <a:chExt cx="8458200" cy="3913187"/>
          </a:xfrm>
        </p:grpSpPr>
        <p:grpSp>
          <p:nvGrpSpPr>
            <p:cNvPr id="31752" name="Group 17"/>
            <p:cNvGrpSpPr>
              <a:grpSpLocks/>
            </p:cNvGrpSpPr>
            <p:nvPr/>
          </p:nvGrpSpPr>
          <p:grpSpPr bwMode="auto">
            <a:xfrm>
              <a:off x="457200" y="2287588"/>
              <a:ext cx="8458200" cy="3833812"/>
              <a:chOff x="381000" y="1144588"/>
              <a:chExt cx="8458200" cy="3833475"/>
            </a:xfrm>
          </p:grpSpPr>
          <p:graphicFrame>
            <p:nvGraphicFramePr>
              <p:cNvPr id="31756" name="Object 26"/>
              <p:cNvGraphicFramePr>
                <a:graphicFrameLocks noChangeAspect="1"/>
              </p:cNvGraphicFramePr>
              <p:nvPr/>
            </p:nvGraphicFramePr>
            <p:xfrm>
              <a:off x="2274888" y="1144588"/>
              <a:ext cx="4137025" cy="1522278"/>
            </p:xfrm>
            <a:graphic>
              <a:graphicData uri="http://schemas.openxmlformats.org/presentationml/2006/ole">
                <mc:AlternateContent xmlns:mc="http://schemas.openxmlformats.org/markup-compatibility/2006">
                  <mc:Choice xmlns:v="urn:schemas-microsoft-com:vml" Requires="v">
                    <p:oleObj spid="_x0000_s4886598" name="Equation" r:id="rId5" imgW="1447172" imgH="533169" progId="Equation.DSMT4">
                      <p:embed/>
                    </p:oleObj>
                  </mc:Choice>
                  <mc:Fallback>
                    <p:oleObj name="Equation" r:id="rId5" imgW="1447172" imgH="533169"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4888" y="1144588"/>
                            <a:ext cx="4137025" cy="152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Line Callout 1 4"/>
              <p:cNvSpPr/>
              <p:nvPr/>
            </p:nvSpPr>
            <p:spPr>
              <a:xfrm>
                <a:off x="3505200" y="1371581"/>
                <a:ext cx="533400" cy="609546"/>
              </a:xfrm>
              <a:prstGeom prst="borderCallout1">
                <a:avLst>
                  <a:gd name="adj1" fmla="val 84375"/>
                  <a:gd name="adj2" fmla="val -4762"/>
                  <a:gd name="adj3" fmla="val 276112"/>
                  <a:gd name="adj4" fmla="val -22587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224" name="TextBox 13"/>
              <p:cNvSpPr txBox="1">
                <a:spLocks noChangeArrowheads="1"/>
              </p:cNvSpPr>
              <p:nvPr/>
            </p:nvSpPr>
            <p:spPr bwMode="auto">
              <a:xfrm>
                <a:off x="457200" y="3047833"/>
                <a:ext cx="2438400" cy="1200044"/>
              </a:xfrm>
              <a:prstGeom prst="rect">
                <a:avLst/>
              </a:prstGeom>
              <a:noFill/>
              <a:ln w="9525">
                <a:noFill/>
                <a:miter lim="800000"/>
                <a:headEnd/>
                <a:tailEnd/>
              </a:ln>
            </p:spPr>
            <p:txBody>
              <a:bodyPr>
                <a:spAutoFit/>
              </a:bodyPr>
              <a:lstStyle/>
              <a:p>
                <a:pPr>
                  <a:defRPr/>
                </a:pPr>
                <a:r>
                  <a:rPr lang="en-US" sz="2000" dirty="0" err="1">
                    <a:latin typeface="+mj-lt"/>
                  </a:rPr>
                  <a:t>Rydberg</a:t>
                </a:r>
                <a:r>
                  <a:rPr lang="en-US" sz="2000" dirty="0">
                    <a:latin typeface="+mj-lt"/>
                  </a:rPr>
                  <a:t> Constant</a:t>
                </a:r>
              </a:p>
              <a:p>
                <a:pPr>
                  <a:defRPr/>
                </a:pPr>
                <a:r>
                  <a:rPr lang="en-US" sz="2000" dirty="0">
                    <a:latin typeface="+mj-lt"/>
                  </a:rPr>
                  <a:t>0.007 ppb  </a:t>
                </a:r>
                <a:r>
                  <a:rPr lang="en-US" sz="1200" dirty="0">
                    <a:latin typeface="+mj-lt"/>
                  </a:rPr>
                  <a:t>P. J. Mohr </a:t>
                </a:r>
                <a:r>
                  <a:rPr lang="en-US" sz="1200" i="1" dirty="0">
                    <a:latin typeface="+mj-lt"/>
                  </a:rPr>
                  <a:t>et al</a:t>
                </a:r>
                <a:r>
                  <a:rPr lang="en-US" sz="1200" dirty="0">
                    <a:latin typeface="+mj-lt"/>
                  </a:rPr>
                  <a:t>., Rev. Mod. Phys. </a:t>
                </a:r>
                <a:r>
                  <a:rPr lang="en-US" sz="1200" b="1" dirty="0">
                    <a:latin typeface="+mj-lt"/>
                  </a:rPr>
                  <a:t>80</a:t>
                </a:r>
                <a:r>
                  <a:rPr lang="en-US" sz="1200" dirty="0">
                    <a:latin typeface="+mj-lt"/>
                  </a:rPr>
                  <a:t>, 633 (2008).</a:t>
                </a:r>
              </a:p>
              <a:p>
                <a:pPr>
                  <a:defRPr/>
                </a:pPr>
                <a:endParaRPr lang="en-US" sz="2000" dirty="0">
                  <a:latin typeface="+mj-lt"/>
                </a:endParaRPr>
              </a:p>
            </p:txBody>
          </p:sp>
          <p:sp>
            <p:nvSpPr>
              <p:cNvPr id="7" name="Line Callout 1 6"/>
              <p:cNvSpPr/>
              <p:nvPr/>
            </p:nvSpPr>
            <p:spPr>
              <a:xfrm>
                <a:off x="4114800" y="1371581"/>
                <a:ext cx="533400" cy="1219093"/>
              </a:xfrm>
              <a:prstGeom prst="borderCallout1">
                <a:avLst>
                  <a:gd name="adj1" fmla="val 81250"/>
                  <a:gd name="adj2" fmla="val -1190"/>
                  <a:gd name="adj3" fmla="val 213543"/>
                  <a:gd name="adj4" fmla="val -32049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26" name="TextBox 15"/>
              <p:cNvSpPr txBox="1">
                <a:spLocks noChangeArrowheads="1"/>
              </p:cNvSpPr>
              <p:nvPr/>
            </p:nvSpPr>
            <p:spPr bwMode="auto">
              <a:xfrm>
                <a:off x="381000" y="3962153"/>
                <a:ext cx="4648200" cy="1015910"/>
              </a:xfrm>
              <a:prstGeom prst="rect">
                <a:avLst/>
              </a:prstGeom>
              <a:noFill/>
              <a:ln w="9525">
                <a:noFill/>
                <a:miter lim="800000"/>
                <a:headEnd/>
                <a:tailEnd/>
              </a:ln>
            </p:spPr>
            <p:txBody>
              <a:bodyPr wrap="square">
                <a:spAutoFit/>
              </a:bodyPr>
              <a:lstStyle/>
              <a:p>
                <a:pPr>
                  <a:defRPr/>
                </a:pPr>
                <a:r>
                  <a:rPr lang="en-US" sz="2000" dirty="0">
                    <a:latin typeface="+mj-lt"/>
                  </a:rPr>
                  <a:t>Electron mass in atomic mass units u</a:t>
                </a:r>
              </a:p>
              <a:p>
                <a:pPr>
                  <a:defRPr/>
                </a:pPr>
                <a:r>
                  <a:rPr lang="en-US" sz="2000" dirty="0">
                    <a:latin typeface="+mj-lt"/>
                  </a:rPr>
                  <a:t>0.43 ppb  </a:t>
                </a:r>
                <a:r>
                  <a:rPr lang="en-US" sz="1200" dirty="0">
                    <a:latin typeface="+mj-lt"/>
                  </a:rPr>
                  <a:t>P. J. Mohr </a:t>
                </a:r>
                <a:r>
                  <a:rPr lang="en-US" sz="1200" i="1" dirty="0">
                    <a:latin typeface="+mj-lt"/>
                  </a:rPr>
                  <a:t>et al</a:t>
                </a:r>
                <a:r>
                  <a:rPr lang="en-US" sz="1200" dirty="0">
                    <a:latin typeface="+mj-lt"/>
                  </a:rPr>
                  <a:t>., Rev. Mod. Phys. </a:t>
                </a:r>
                <a:r>
                  <a:rPr lang="en-US" sz="1200" b="1" dirty="0">
                    <a:latin typeface="+mj-lt"/>
                  </a:rPr>
                  <a:t>80</a:t>
                </a:r>
                <a:r>
                  <a:rPr lang="en-US" sz="1200" dirty="0">
                    <a:latin typeface="+mj-lt"/>
                  </a:rPr>
                  <a:t>, 633 (2008).</a:t>
                </a:r>
              </a:p>
              <a:p>
                <a:pPr>
                  <a:defRPr/>
                </a:pPr>
                <a:endParaRPr lang="en-US" sz="2000" dirty="0">
                  <a:latin typeface="+mj-lt"/>
                </a:endParaRPr>
              </a:p>
            </p:txBody>
          </p:sp>
          <p:sp>
            <p:nvSpPr>
              <p:cNvPr id="9" name="Line Callout 1 8"/>
              <p:cNvSpPr/>
              <p:nvPr/>
            </p:nvSpPr>
            <p:spPr>
              <a:xfrm>
                <a:off x="5334000" y="1371581"/>
                <a:ext cx="533400" cy="1219093"/>
              </a:xfrm>
              <a:prstGeom prst="borderCallout1">
                <a:avLst>
                  <a:gd name="adj1" fmla="val 78126"/>
                  <a:gd name="adj2" fmla="val 98810"/>
                  <a:gd name="adj3" fmla="val 200001"/>
                  <a:gd name="adj4" fmla="val 25452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62" name="TextBox 17"/>
              <p:cNvSpPr txBox="1">
                <a:spLocks noChangeArrowheads="1"/>
              </p:cNvSpPr>
              <p:nvPr/>
            </p:nvSpPr>
            <p:spPr bwMode="auto">
              <a:xfrm>
                <a:off x="5257800" y="3735160"/>
                <a:ext cx="3581400" cy="7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a:latin typeface="Calibri" pitchFamily="34" charset="0"/>
                  </a:rPr>
                  <a:t>Determined by the atom recoil frequency </a:t>
                </a:r>
              </a:p>
            </p:txBody>
          </p:sp>
        </p:grpSp>
        <p:pic>
          <p:nvPicPr>
            <p:cNvPr id="31753" name="Object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0" y="5487988"/>
              <a:ext cx="14478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Callout 1 15"/>
            <p:cNvSpPr/>
            <p:nvPr/>
          </p:nvSpPr>
          <p:spPr bwMode="auto">
            <a:xfrm>
              <a:off x="4800600" y="2514601"/>
              <a:ext cx="533400" cy="1219200"/>
            </a:xfrm>
            <a:prstGeom prst="borderCallout1">
              <a:avLst>
                <a:gd name="adj1" fmla="val 78126"/>
                <a:gd name="adj2" fmla="val 98810"/>
                <a:gd name="adj3" fmla="val 149420"/>
                <a:gd name="adj4" fmla="val 4322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TextBox 16"/>
            <p:cNvSpPr txBox="1"/>
            <p:nvPr/>
          </p:nvSpPr>
          <p:spPr>
            <a:xfrm>
              <a:off x="3657600" y="4191001"/>
              <a:ext cx="3200400" cy="892175"/>
            </a:xfrm>
            <a:prstGeom prst="rect">
              <a:avLst/>
            </a:prstGeom>
            <a:noFill/>
          </p:spPr>
          <p:txBody>
            <a:bodyPr>
              <a:spAutoFit/>
            </a:bodyPr>
            <a:lstStyle/>
            <a:p>
              <a:pPr>
                <a:defRPr/>
              </a:pPr>
              <a:r>
                <a:rPr lang="en-US" sz="2000" dirty="0">
                  <a:latin typeface="+mj-lt"/>
                </a:rPr>
                <a:t>Cs mass in u </a:t>
              </a:r>
            </a:p>
            <a:p>
              <a:pPr>
                <a:defRPr/>
              </a:pPr>
              <a:r>
                <a:rPr lang="en-US" sz="2000" dirty="0">
                  <a:latin typeface="+mj-lt"/>
                </a:rPr>
                <a:t>0.18ppb  </a:t>
              </a:r>
              <a:r>
                <a:rPr lang="nb-NO" sz="1200" dirty="0">
                  <a:latin typeface="+mj-lt"/>
                </a:rPr>
                <a:t>M. P. Bradley </a:t>
              </a:r>
              <a:r>
                <a:rPr lang="nb-NO" sz="1200" i="1" dirty="0">
                  <a:latin typeface="+mj-lt"/>
                </a:rPr>
                <a:t>et al</a:t>
              </a:r>
              <a:r>
                <a:rPr lang="nb-NO" sz="1200" dirty="0">
                  <a:latin typeface="+mj-lt"/>
                </a:rPr>
                <a:t>., Phys. Rev. Lett. </a:t>
              </a:r>
              <a:r>
                <a:rPr lang="nb-NO" sz="1200" b="1" dirty="0">
                  <a:latin typeface="+mj-lt"/>
                </a:rPr>
                <a:t>83</a:t>
              </a:r>
              <a:r>
                <a:rPr lang="nb-NO" sz="1200" dirty="0">
                  <a:latin typeface="+mj-lt"/>
                </a:rPr>
                <a:t>, 4510 (1999).</a:t>
              </a:r>
              <a:endParaRPr lang="en-US" sz="1200" dirty="0">
                <a:latin typeface="+mj-lt"/>
              </a:endParaRPr>
            </a:p>
          </p:txBody>
        </p:sp>
      </p:grpSp>
      <p:sp>
        <p:nvSpPr>
          <p:cNvPr id="31749" name="TextBox 18"/>
          <p:cNvSpPr txBox="1">
            <a:spLocks noChangeArrowheads="1"/>
          </p:cNvSpPr>
          <p:nvPr/>
        </p:nvSpPr>
        <p:spPr bwMode="auto">
          <a:xfrm>
            <a:off x="3124200" y="56388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t>Lowest  : 0.23ppb</a:t>
            </a:r>
          </a:p>
        </p:txBody>
      </p:sp>
      <p:sp>
        <p:nvSpPr>
          <p:cNvPr id="19" name="Line Callout 1 18"/>
          <p:cNvSpPr/>
          <p:nvPr/>
        </p:nvSpPr>
        <p:spPr bwMode="auto">
          <a:xfrm>
            <a:off x="7467600" y="5410200"/>
            <a:ext cx="228600" cy="228600"/>
          </a:xfrm>
          <a:prstGeom prst="borderCallout1">
            <a:avLst>
              <a:gd name="adj1" fmla="val 84375"/>
              <a:gd name="adj2" fmla="val -4762"/>
              <a:gd name="adj3" fmla="val 276112"/>
              <a:gd name="adj4" fmla="val -22587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TextBox 19"/>
          <p:cNvSpPr txBox="1"/>
          <p:nvPr/>
        </p:nvSpPr>
        <p:spPr>
          <a:xfrm>
            <a:off x="6553200" y="5943600"/>
            <a:ext cx="2362200" cy="708025"/>
          </a:xfrm>
          <a:prstGeom prst="rect">
            <a:avLst/>
          </a:prstGeom>
          <a:noFill/>
        </p:spPr>
        <p:txBody>
          <a:bodyPr>
            <a:spAutoFit/>
          </a:bodyPr>
          <a:lstStyle/>
          <a:p>
            <a:pPr>
              <a:defRPr/>
            </a:pPr>
            <a:r>
              <a:rPr lang="en-US" sz="2000" dirty="0">
                <a:latin typeface="+mj-lt"/>
              </a:rPr>
              <a:t>Cs D2 Transition 0.015ppb</a:t>
            </a:r>
          </a:p>
        </p:txBody>
      </p:sp>
    </p:spTree>
    <p:extLst>
      <p:ext uri="{BB962C8B-B14F-4D97-AF65-F5344CB8AC3E}">
        <p14:creationId xmlns:p14="http://schemas.microsoft.com/office/powerpoint/2010/main" val="1687306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1"/>
          <p:cNvGrpSpPr>
            <a:grpSpLocks/>
          </p:cNvGrpSpPr>
          <p:nvPr/>
        </p:nvGrpSpPr>
        <p:grpSpPr bwMode="auto">
          <a:xfrm>
            <a:off x="533400" y="2438400"/>
            <a:ext cx="1608138" cy="1905000"/>
            <a:chOff x="1143000" y="2743200"/>
            <a:chExt cx="1608138" cy="1905000"/>
          </a:xfrm>
        </p:grpSpPr>
        <p:cxnSp>
          <p:nvCxnSpPr>
            <p:cNvPr id="5" name="Straight Connector 4"/>
            <p:cNvCxnSpPr/>
            <p:nvPr/>
          </p:nvCxnSpPr>
          <p:spPr>
            <a:xfrm>
              <a:off x="1143000" y="2971800"/>
              <a:ext cx="1143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43000" y="4419600"/>
              <a:ext cx="1143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3835" name="Object 2"/>
            <p:cNvGraphicFramePr>
              <a:graphicFrameLocks noChangeAspect="1"/>
            </p:cNvGraphicFramePr>
            <p:nvPr/>
          </p:nvGraphicFramePr>
          <p:xfrm>
            <a:off x="2362200" y="4191000"/>
            <a:ext cx="388620" cy="457200"/>
          </p:xfrm>
          <a:graphic>
            <a:graphicData uri="http://schemas.openxmlformats.org/presentationml/2006/ole">
              <mc:AlternateContent xmlns:mc="http://schemas.openxmlformats.org/markup-compatibility/2006">
                <mc:Choice xmlns:v="urn:schemas-microsoft-com:vml" Requires="v">
                  <p:oleObj spid="_x0000_s4895067" name="Equation" r:id="rId4" imgW="215713" imgH="253780" progId="Equation.DSMT4">
                    <p:embed/>
                  </p:oleObj>
                </mc:Choice>
                <mc:Fallback>
                  <p:oleObj name="Equation" r:id="rId4" imgW="215713" imgH="253780" progId="Equation.DSMT4">
                    <p:embed/>
                    <p:pic>
                      <p:nvPicPr>
                        <p:cNvPr id="3383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4191000"/>
                          <a:ext cx="38862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836" name="Object 3"/>
            <p:cNvGraphicFramePr>
              <a:graphicFrameLocks noChangeAspect="1"/>
            </p:cNvGraphicFramePr>
            <p:nvPr/>
          </p:nvGraphicFramePr>
          <p:xfrm>
            <a:off x="2362200" y="2743200"/>
            <a:ext cx="388938" cy="457200"/>
          </p:xfrm>
          <a:graphic>
            <a:graphicData uri="http://schemas.openxmlformats.org/presentationml/2006/ole">
              <mc:AlternateContent xmlns:mc="http://schemas.openxmlformats.org/markup-compatibility/2006">
                <mc:Choice xmlns:v="urn:schemas-microsoft-com:vml" Requires="v">
                  <p:oleObj spid="_x0000_s4895068" name="Equation" r:id="rId6" imgW="215713" imgH="253780" progId="Equation.DSMT4">
                    <p:embed/>
                  </p:oleObj>
                </mc:Choice>
                <mc:Fallback>
                  <p:oleObj name="Equation" r:id="rId6" imgW="215713" imgH="253780" progId="Equation.DSMT4">
                    <p:embed/>
                    <p:pic>
                      <p:nvPicPr>
                        <p:cNvPr id="33836"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2743200"/>
                          <a:ext cx="38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1" name="Straight Arrow Connector 10"/>
            <p:cNvCxnSpPr/>
            <p:nvPr/>
          </p:nvCxnSpPr>
          <p:spPr>
            <a:xfrm rot="5400000" flipH="1" flipV="1">
              <a:off x="912813" y="3581400"/>
              <a:ext cx="1677988" cy="15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3838" name="Object 4"/>
            <p:cNvGraphicFramePr>
              <a:graphicFrameLocks noChangeAspect="1"/>
            </p:cNvGraphicFramePr>
            <p:nvPr/>
          </p:nvGraphicFramePr>
          <p:xfrm>
            <a:off x="1371599" y="3429000"/>
            <a:ext cx="338667" cy="381000"/>
          </p:xfrm>
          <a:graphic>
            <a:graphicData uri="http://schemas.openxmlformats.org/presentationml/2006/ole">
              <mc:AlternateContent xmlns:mc="http://schemas.openxmlformats.org/markup-compatibility/2006">
                <mc:Choice xmlns:v="urn:schemas-microsoft-com:vml" Requires="v">
                  <p:oleObj spid="_x0000_s4895069" name="Equation" r:id="rId8" imgW="203112" imgH="228501" progId="Equation.DSMT4">
                    <p:embed/>
                  </p:oleObj>
                </mc:Choice>
                <mc:Fallback>
                  <p:oleObj name="Equation" r:id="rId8" imgW="203112" imgH="228501" progId="Equation.DSMT4">
                    <p:embed/>
                    <p:pic>
                      <p:nvPicPr>
                        <p:cNvPr id="33838"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599" y="3429000"/>
                          <a:ext cx="33866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74" name="Straight Arrow Connector 73"/>
          <p:cNvCxnSpPr/>
          <p:nvPr/>
        </p:nvCxnSpPr>
        <p:spPr>
          <a:xfrm rot="5400000">
            <a:off x="723901" y="3390900"/>
            <a:ext cx="1447800" cy="3175"/>
          </a:xfrm>
          <a:prstGeom prst="straightConnector1">
            <a:avLst/>
          </a:prstGeom>
          <a:ln w="25400">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33796" name="Object 14"/>
          <p:cNvGraphicFramePr>
            <a:graphicFrameLocks noChangeAspect="1"/>
          </p:cNvGraphicFramePr>
          <p:nvPr/>
        </p:nvGraphicFramePr>
        <p:xfrm>
          <a:off x="1535113" y="3276600"/>
          <a:ext cx="401637" cy="381000"/>
        </p:xfrm>
        <a:graphic>
          <a:graphicData uri="http://schemas.openxmlformats.org/presentationml/2006/ole">
            <mc:AlternateContent xmlns:mc="http://schemas.openxmlformats.org/markup-compatibility/2006">
              <mc:Choice xmlns:v="urn:schemas-microsoft-com:vml" Requires="v">
                <p:oleObj spid="_x0000_s4895070" name="Equation" r:id="rId10" imgW="241300" imgH="228600" progId="Equation.DSMT4">
                  <p:embed/>
                </p:oleObj>
              </mc:Choice>
              <mc:Fallback>
                <p:oleObj name="Equation" r:id="rId10" imgW="241300" imgH="228600" progId="Equation.DSMT4">
                  <p:embed/>
                  <p:pic>
                    <p:nvPicPr>
                      <p:cNvPr id="33796"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35113" y="3276600"/>
                        <a:ext cx="4016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3821" name="Group 86"/>
          <p:cNvGrpSpPr>
            <a:grpSpLocks/>
          </p:cNvGrpSpPr>
          <p:nvPr/>
        </p:nvGrpSpPr>
        <p:grpSpPr bwMode="auto">
          <a:xfrm>
            <a:off x="2743200" y="1101725"/>
            <a:ext cx="3276841" cy="2632075"/>
            <a:chOff x="2743200" y="1330325"/>
            <a:chExt cx="3276600" cy="2632075"/>
          </a:xfrm>
        </p:grpSpPr>
        <p:grpSp>
          <p:nvGrpSpPr>
            <p:cNvPr id="33822" name="Group 49"/>
            <p:cNvGrpSpPr>
              <a:grpSpLocks/>
            </p:cNvGrpSpPr>
            <p:nvPr/>
          </p:nvGrpSpPr>
          <p:grpSpPr bwMode="auto">
            <a:xfrm>
              <a:off x="2743200" y="1600200"/>
              <a:ext cx="3276600" cy="2057400"/>
              <a:chOff x="3200400" y="685800"/>
              <a:chExt cx="3276600" cy="2057400"/>
            </a:xfrm>
          </p:grpSpPr>
          <p:cxnSp>
            <p:nvCxnSpPr>
              <p:cNvPr id="26" name="Straight Connector 25"/>
              <p:cNvCxnSpPr/>
              <p:nvPr/>
            </p:nvCxnSpPr>
            <p:spPr>
              <a:xfrm>
                <a:off x="3200400" y="1981200"/>
                <a:ext cx="11429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343316" y="1600200"/>
                <a:ext cx="1219110" cy="38100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flipH="1" flipV="1">
                <a:off x="5524295" y="723931"/>
                <a:ext cx="914400" cy="838138"/>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graphicFrame>
            <p:nvGraphicFramePr>
              <p:cNvPr id="33828" name="Object 6"/>
              <p:cNvGraphicFramePr>
                <a:graphicFrameLocks noChangeAspect="1"/>
              </p:cNvGraphicFramePr>
              <p:nvPr/>
            </p:nvGraphicFramePr>
            <p:xfrm>
              <a:off x="3649980" y="1524000"/>
              <a:ext cx="388620" cy="457200"/>
            </p:xfrm>
            <a:graphic>
              <a:graphicData uri="http://schemas.openxmlformats.org/presentationml/2006/ole">
                <mc:AlternateContent xmlns:mc="http://schemas.openxmlformats.org/markup-compatibility/2006">
                  <mc:Choice xmlns:v="urn:schemas-microsoft-com:vml" Requires="v">
                    <p:oleObj spid="_x0000_s4895071" name="Equation" r:id="rId12" imgW="215713" imgH="253780" progId="Equation.DSMT4">
                      <p:embed/>
                    </p:oleObj>
                  </mc:Choice>
                  <mc:Fallback>
                    <p:oleObj name="Equation" r:id="rId12" imgW="215713" imgH="253780" progId="Equation.DSMT4">
                      <p:embed/>
                      <p:pic>
                        <p:nvPicPr>
                          <p:cNvPr id="33828"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49980" y="1524000"/>
                            <a:ext cx="38862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829" name="Object 7"/>
              <p:cNvGraphicFramePr>
                <a:graphicFrameLocks noChangeAspect="1"/>
              </p:cNvGraphicFramePr>
              <p:nvPr/>
            </p:nvGraphicFramePr>
            <p:xfrm>
              <a:off x="6088063" y="1066800"/>
              <a:ext cx="388937" cy="457200"/>
            </p:xfrm>
            <a:graphic>
              <a:graphicData uri="http://schemas.openxmlformats.org/presentationml/2006/ole">
                <mc:AlternateContent xmlns:mc="http://schemas.openxmlformats.org/markup-compatibility/2006">
                  <mc:Choice xmlns:v="urn:schemas-microsoft-com:vml" Requires="v">
                    <p:oleObj spid="_x0000_s4895072" name="Equation" r:id="rId14" imgW="215713" imgH="253780" progId="Equation.DSMT4">
                      <p:embed/>
                    </p:oleObj>
                  </mc:Choice>
                  <mc:Fallback>
                    <p:oleObj name="Equation" r:id="rId14" imgW="215713" imgH="253780" progId="Equation.DSMT4">
                      <p:embed/>
                      <p:pic>
                        <p:nvPicPr>
                          <p:cNvPr id="33829"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8063" y="1066800"/>
                            <a:ext cx="388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830" name="Object 8"/>
              <p:cNvGraphicFramePr>
                <a:graphicFrameLocks noChangeAspect="1"/>
              </p:cNvGraphicFramePr>
              <p:nvPr/>
            </p:nvGraphicFramePr>
            <p:xfrm>
              <a:off x="4800600" y="1295400"/>
              <a:ext cx="388938" cy="457200"/>
            </p:xfrm>
            <a:graphic>
              <a:graphicData uri="http://schemas.openxmlformats.org/presentationml/2006/ole">
                <mc:AlternateContent xmlns:mc="http://schemas.openxmlformats.org/markup-compatibility/2006">
                  <mc:Choice xmlns:v="urn:schemas-microsoft-com:vml" Requires="v">
                    <p:oleObj spid="_x0000_s4895073" name="Equation" r:id="rId15" imgW="215713" imgH="253780" progId="Equation.DSMT4">
                      <p:embed/>
                    </p:oleObj>
                  </mc:Choice>
                  <mc:Fallback>
                    <p:oleObj name="Equation" r:id="rId15" imgW="215713" imgH="253780" progId="Equation.DSMT4">
                      <p:embed/>
                      <p:pic>
                        <p:nvPicPr>
                          <p:cNvPr id="3383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00600" y="1295400"/>
                            <a:ext cx="38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8" name="Straight Arrow Connector 37"/>
              <p:cNvCxnSpPr/>
              <p:nvPr/>
            </p:nvCxnSpPr>
            <p:spPr>
              <a:xfrm rot="5400000" flipH="1" flipV="1">
                <a:off x="4001210" y="2399506"/>
                <a:ext cx="6858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6200000" flipH="1">
                <a:off x="5256833" y="1142206"/>
                <a:ext cx="609600" cy="15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33823" name="Object 15"/>
            <p:cNvGraphicFramePr>
              <a:graphicFrameLocks noChangeAspect="1"/>
            </p:cNvGraphicFramePr>
            <p:nvPr/>
          </p:nvGraphicFramePr>
          <p:xfrm>
            <a:off x="3733800" y="3581400"/>
            <a:ext cx="338667" cy="381000"/>
          </p:xfrm>
          <a:graphic>
            <a:graphicData uri="http://schemas.openxmlformats.org/presentationml/2006/ole">
              <mc:AlternateContent xmlns:mc="http://schemas.openxmlformats.org/markup-compatibility/2006">
                <mc:Choice xmlns:v="urn:schemas-microsoft-com:vml" Requires="v">
                  <p:oleObj spid="_x0000_s4895074" name="Equation" r:id="rId17" imgW="203112" imgH="228501" progId="Equation.DSMT4">
                    <p:embed/>
                  </p:oleObj>
                </mc:Choice>
                <mc:Fallback>
                  <p:oleObj name="Equation" r:id="rId17" imgW="203112" imgH="228501" progId="Equation.DSMT4">
                    <p:embed/>
                    <p:pic>
                      <p:nvPicPr>
                        <p:cNvPr id="33823"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3581400"/>
                          <a:ext cx="33866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824" name="Object 16"/>
            <p:cNvGraphicFramePr>
              <a:graphicFrameLocks noChangeAspect="1"/>
            </p:cNvGraphicFramePr>
            <p:nvPr/>
          </p:nvGraphicFramePr>
          <p:xfrm>
            <a:off x="4932201" y="1330325"/>
            <a:ext cx="380972" cy="465138"/>
          </p:xfrm>
          <a:graphic>
            <a:graphicData uri="http://schemas.openxmlformats.org/presentationml/2006/ole">
              <mc:AlternateContent xmlns:mc="http://schemas.openxmlformats.org/markup-compatibility/2006">
                <mc:Choice xmlns:v="urn:schemas-microsoft-com:vml" Requires="v">
                  <p:oleObj spid="_x0000_s4895075" name="Equation" r:id="rId18" imgW="228600" imgH="279400" progId="Equation.DSMT4">
                    <p:embed/>
                  </p:oleObj>
                </mc:Choice>
                <mc:Fallback>
                  <p:oleObj name="Equation" r:id="rId18" imgW="228600" imgH="279400" progId="Equation.DSMT4">
                    <p:embed/>
                    <p:pic>
                      <p:nvPicPr>
                        <p:cNvPr id="33824" name="Object 1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32201" y="1330325"/>
                          <a:ext cx="380972"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8" name="Group 93"/>
          <p:cNvGrpSpPr>
            <a:grpSpLocks/>
          </p:cNvGrpSpPr>
          <p:nvPr/>
        </p:nvGrpSpPr>
        <p:grpSpPr bwMode="auto">
          <a:xfrm>
            <a:off x="2743200" y="3048000"/>
            <a:ext cx="6073775" cy="2632075"/>
            <a:chOff x="2743200" y="3048000"/>
            <a:chExt cx="6073775" cy="2632075"/>
          </a:xfrm>
        </p:grpSpPr>
        <p:graphicFrame>
          <p:nvGraphicFramePr>
            <p:cNvPr id="33807" name="Object 13"/>
            <p:cNvGraphicFramePr>
              <a:graphicFrameLocks noChangeAspect="1"/>
            </p:cNvGraphicFramePr>
            <p:nvPr/>
          </p:nvGraphicFramePr>
          <p:xfrm>
            <a:off x="6477000" y="4343400"/>
            <a:ext cx="2339975" cy="393700"/>
          </p:xfrm>
          <a:graphic>
            <a:graphicData uri="http://schemas.openxmlformats.org/presentationml/2006/ole">
              <mc:AlternateContent xmlns:mc="http://schemas.openxmlformats.org/markup-compatibility/2006">
                <mc:Choice xmlns:v="urn:schemas-microsoft-com:vml" Requires="v">
                  <p:oleObj spid="_x0000_s4895076" name="Equation" r:id="rId20" imgW="1511300" imgH="254000" progId="Equation.DSMT4">
                    <p:embed/>
                  </p:oleObj>
                </mc:Choice>
                <mc:Fallback>
                  <p:oleObj name="Equation" r:id="rId20" imgW="1511300" imgH="254000" progId="Equation.DSMT4">
                    <p:embed/>
                    <p:pic>
                      <p:nvPicPr>
                        <p:cNvPr id="33807" name="Object 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77000" y="4343400"/>
                          <a:ext cx="23399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3808" name="Group 87"/>
            <p:cNvGrpSpPr>
              <a:grpSpLocks/>
            </p:cNvGrpSpPr>
            <p:nvPr/>
          </p:nvGrpSpPr>
          <p:grpSpPr bwMode="auto">
            <a:xfrm>
              <a:off x="2743200" y="3048000"/>
              <a:ext cx="3276600" cy="2632075"/>
              <a:chOff x="2743200" y="3844925"/>
              <a:chExt cx="3276600" cy="2632075"/>
            </a:xfrm>
          </p:grpSpPr>
          <p:grpSp>
            <p:nvGrpSpPr>
              <p:cNvPr id="33809" name="Group 68"/>
              <p:cNvGrpSpPr>
                <a:grpSpLocks/>
              </p:cNvGrpSpPr>
              <p:nvPr/>
            </p:nvGrpSpPr>
            <p:grpSpPr bwMode="auto">
              <a:xfrm>
                <a:off x="2743200" y="4114800"/>
                <a:ext cx="3276600" cy="2057400"/>
                <a:chOff x="3352800" y="3962400"/>
                <a:chExt cx="3276600" cy="2057400"/>
              </a:xfrm>
            </p:grpSpPr>
            <p:cxnSp>
              <p:nvCxnSpPr>
                <p:cNvPr id="52" name="Straight Connector 51"/>
                <p:cNvCxnSpPr/>
                <p:nvPr/>
              </p:nvCxnSpPr>
              <p:spPr>
                <a:xfrm>
                  <a:off x="3352800" y="5257800"/>
                  <a:ext cx="3276600" cy="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4495800" y="4572000"/>
                  <a:ext cx="2133600" cy="685800"/>
                </a:xfrm>
                <a:prstGeom prst="line">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676900" y="4000500"/>
                  <a:ext cx="914400" cy="83820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3815" name="Object 9"/>
                <p:cNvGraphicFramePr>
                  <a:graphicFrameLocks noChangeAspect="1"/>
                </p:cNvGraphicFramePr>
                <p:nvPr/>
              </p:nvGraphicFramePr>
              <p:xfrm>
                <a:off x="3802380" y="4800600"/>
                <a:ext cx="388620" cy="457200"/>
              </p:xfrm>
              <a:graphic>
                <a:graphicData uri="http://schemas.openxmlformats.org/presentationml/2006/ole">
                  <mc:AlternateContent xmlns:mc="http://schemas.openxmlformats.org/markup-compatibility/2006">
                    <mc:Choice xmlns:v="urn:schemas-microsoft-com:vml" Requires="v">
                      <p:oleObj spid="_x0000_s4895077" name="Equation" r:id="rId22" imgW="215713" imgH="253780" progId="Equation.DSMT4">
                        <p:embed/>
                      </p:oleObj>
                    </mc:Choice>
                    <mc:Fallback>
                      <p:oleObj name="Equation" r:id="rId22" imgW="215713" imgH="253780" progId="Equation.DSMT4">
                        <p:embed/>
                        <p:pic>
                          <p:nvPicPr>
                            <p:cNvPr id="33815"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02380" y="4800600"/>
                              <a:ext cx="38862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816" name="Object 11"/>
                <p:cNvGraphicFramePr>
                  <a:graphicFrameLocks noChangeAspect="1"/>
                </p:cNvGraphicFramePr>
                <p:nvPr/>
              </p:nvGraphicFramePr>
              <p:xfrm>
                <a:off x="4953000" y="4572000"/>
                <a:ext cx="388938" cy="457200"/>
              </p:xfrm>
              <a:graphic>
                <a:graphicData uri="http://schemas.openxmlformats.org/presentationml/2006/ole">
                  <mc:AlternateContent xmlns:mc="http://schemas.openxmlformats.org/markup-compatibility/2006">
                    <mc:Choice xmlns:v="urn:schemas-microsoft-com:vml" Requires="v">
                      <p:oleObj spid="_x0000_s4895078" name="Equation" r:id="rId23" imgW="215713" imgH="253780" progId="Equation.DSMT4">
                        <p:embed/>
                      </p:oleObj>
                    </mc:Choice>
                    <mc:Fallback>
                      <p:oleObj name="Equation" r:id="rId23" imgW="215713" imgH="253780" progId="Equation.DSMT4">
                        <p:embed/>
                        <p:pic>
                          <p:nvPicPr>
                            <p:cNvPr id="33816"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53000" y="4572000"/>
                              <a:ext cx="38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8" name="Straight Arrow Connector 57"/>
                <p:cNvCxnSpPr/>
                <p:nvPr/>
              </p:nvCxnSpPr>
              <p:spPr>
                <a:xfrm rot="5400000" flipH="1" flipV="1">
                  <a:off x="4153694" y="5676106"/>
                  <a:ext cx="6858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16200000" flipH="1">
                  <a:off x="5409407" y="4418806"/>
                  <a:ext cx="609600" cy="15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791200" y="5257800"/>
                  <a:ext cx="838200" cy="533400"/>
                </a:xfrm>
                <a:prstGeom prst="line">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33810" name="Object 18"/>
              <p:cNvGraphicFramePr>
                <a:graphicFrameLocks noChangeAspect="1"/>
              </p:cNvGraphicFramePr>
              <p:nvPr/>
            </p:nvGraphicFramePr>
            <p:xfrm>
              <a:off x="3733800" y="6096000"/>
              <a:ext cx="338138" cy="381000"/>
            </p:xfrm>
            <a:graphic>
              <a:graphicData uri="http://schemas.openxmlformats.org/presentationml/2006/ole">
                <mc:AlternateContent xmlns:mc="http://schemas.openxmlformats.org/markup-compatibility/2006">
                  <mc:Choice xmlns:v="urn:schemas-microsoft-com:vml" Requires="v">
                    <p:oleObj spid="_x0000_s4895079" name="Equation" r:id="rId24" imgW="203112" imgH="228501" progId="Equation.DSMT4">
                      <p:embed/>
                    </p:oleObj>
                  </mc:Choice>
                  <mc:Fallback>
                    <p:oleObj name="Equation" r:id="rId24" imgW="203112" imgH="228501" progId="Equation.DSMT4">
                      <p:embed/>
                      <p:pic>
                        <p:nvPicPr>
                          <p:cNvPr id="3381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6096000"/>
                            <a:ext cx="3381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811" name="Object 19"/>
              <p:cNvGraphicFramePr>
                <a:graphicFrameLocks noChangeAspect="1"/>
              </p:cNvGraphicFramePr>
              <p:nvPr/>
            </p:nvGraphicFramePr>
            <p:xfrm>
              <a:off x="4953000" y="3844925"/>
              <a:ext cx="381000" cy="465138"/>
            </p:xfrm>
            <a:graphic>
              <a:graphicData uri="http://schemas.openxmlformats.org/presentationml/2006/ole">
                <mc:AlternateContent xmlns:mc="http://schemas.openxmlformats.org/markup-compatibility/2006">
                  <mc:Choice xmlns:v="urn:schemas-microsoft-com:vml" Requires="v">
                    <p:oleObj spid="_x0000_s4895080" name="Equation" r:id="rId25" imgW="228600" imgH="279400" progId="Equation.DSMT4">
                      <p:embed/>
                    </p:oleObj>
                  </mc:Choice>
                  <mc:Fallback>
                    <p:oleObj name="Equation" r:id="rId25" imgW="228600" imgH="279400" progId="Equation.DSMT4">
                      <p:embed/>
                      <p:pic>
                        <p:nvPicPr>
                          <p:cNvPr id="33811" name="Object 1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953000" y="3844925"/>
                            <a:ext cx="3810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sp>
        <p:nvSpPr>
          <p:cNvPr id="33799" name="Title 1"/>
          <p:cNvSpPr>
            <a:spLocks noGrp="1"/>
          </p:cNvSpPr>
          <p:nvPr>
            <p:ph type="title"/>
          </p:nvPr>
        </p:nvSpPr>
        <p:spPr>
          <a:xfrm>
            <a:off x="609600" y="274638"/>
            <a:ext cx="8229600" cy="1143000"/>
          </a:xfrm>
        </p:spPr>
        <p:txBody>
          <a:bodyPr/>
          <a:lstStyle/>
          <a:p>
            <a:r>
              <a:rPr lang="en-US" sz="3200" b="1"/>
              <a:t>Photon Recoil Measurement</a:t>
            </a:r>
          </a:p>
        </p:txBody>
      </p:sp>
      <p:grpSp>
        <p:nvGrpSpPr>
          <p:cNvPr id="33800" name="Group 5"/>
          <p:cNvGrpSpPr>
            <a:grpSpLocks/>
          </p:cNvGrpSpPr>
          <p:nvPr/>
        </p:nvGrpSpPr>
        <p:grpSpPr bwMode="auto">
          <a:xfrm>
            <a:off x="228600" y="190500"/>
            <a:ext cx="800100" cy="800100"/>
            <a:chOff x="43815000" y="0"/>
            <a:chExt cx="6248399" cy="6248399"/>
          </a:xfrm>
        </p:grpSpPr>
        <p:sp>
          <p:nvSpPr>
            <p:cNvPr id="84" name="Oval 83"/>
            <p:cNvSpPr/>
            <p:nvPr/>
          </p:nvSpPr>
          <p:spPr>
            <a:xfrm>
              <a:off x="44038157" y="148771"/>
              <a:ext cx="5876470" cy="59508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cs typeface="Arial" pitchFamily="34" charset="0"/>
              </a:endParaRPr>
            </a:p>
          </p:txBody>
        </p:sp>
        <p:pic>
          <p:nvPicPr>
            <p:cNvPr id="33806" name="Picture 7" descr="ucseal_540_874.bmp"/>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815000" y="0"/>
              <a:ext cx="6248399" cy="624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802" name="TextBox 88"/>
          <p:cNvSpPr txBox="1">
            <a:spLocks noChangeArrowheads="1"/>
          </p:cNvSpPr>
          <p:nvPr/>
        </p:nvSpPr>
        <p:spPr bwMode="auto">
          <a:xfrm>
            <a:off x="1098006" y="5469183"/>
            <a:ext cx="796979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Arial" panose="020B0604020202020204" pitchFamily="34" charset="0"/>
              <a:buChar char="•"/>
            </a:pPr>
            <a:r>
              <a:rPr lang="el-GR" dirty="0" smtClean="0"/>
              <a:t>ω</a:t>
            </a:r>
            <a:r>
              <a:rPr lang="en-US" dirty="0" smtClean="0"/>
              <a:t>r ~ 2</a:t>
            </a:r>
            <a:r>
              <a:rPr lang="el-GR" dirty="0" smtClean="0"/>
              <a:t>π×</a:t>
            </a:r>
            <a:r>
              <a:rPr lang="en-US" dirty="0" smtClean="0"/>
              <a:t>2 kHz, </a:t>
            </a:r>
          </a:p>
          <a:p>
            <a:pPr marL="342900" indent="-342900" eaLnBrk="1" hangingPunct="1">
              <a:buFont typeface="Arial" panose="020B0604020202020204" pitchFamily="34" charset="0"/>
              <a:buChar char="•"/>
            </a:pPr>
            <a:r>
              <a:rPr lang="en-US" dirty="0" smtClean="0"/>
              <a:t>Accuracy 10</a:t>
            </a:r>
            <a:r>
              <a:rPr lang="en-US" baseline="30000" dirty="0" smtClean="0"/>
              <a:t>-10</a:t>
            </a:r>
            <a:r>
              <a:rPr lang="en-US" dirty="0" smtClean="0"/>
              <a:t> </a:t>
            </a:r>
          </a:p>
          <a:p>
            <a:pPr marL="342900" indent="-342900" eaLnBrk="1" hangingPunct="1">
              <a:buFont typeface="Arial" panose="020B0604020202020204" pitchFamily="34" charset="0"/>
              <a:buChar char="•"/>
            </a:pPr>
            <a:r>
              <a:rPr lang="en-US" dirty="0"/>
              <a:t>N</a:t>
            </a:r>
            <a:r>
              <a:rPr lang="en-US" dirty="0" smtClean="0"/>
              <a:t>eed </a:t>
            </a:r>
            <a:r>
              <a:rPr lang="en-US" dirty="0"/>
              <a:t>to pinpoint </a:t>
            </a:r>
            <a:r>
              <a:rPr lang="en-US" dirty="0" smtClean="0"/>
              <a:t>resonance to 0.2 </a:t>
            </a:r>
            <a:r>
              <a:rPr lang="el-GR" dirty="0" smtClean="0"/>
              <a:t>μ</a:t>
            </a:r>
            <a:r>
              <a:rPr lang="en-US" dirty="0" smtClean="0"/>
              <a:t>Hz or 6x10</a:t>
            </a:r>
            <a:r>
              <a:rPr lang="en-US" baseline="30000" dirty="0" smtClean="0"/>
              <a:t>-22</a:t>
            </a:r>
            <a:endParaRPr lang="en-US" dirty="0" smtClean="0"/>
          </a:p>
          <a:p>
            <a:pPr marL="342900" indent="-342900" eaLnBrk="1" hangingPunct="1">
              <a:buFont typeface="Arial" panose="020B0604020202020204" pitchFamily="34" charset="0"/>
              <a:buChar char="•"/>
            </a:pPr>
            <a:r>
              <a:rPr lang="en-US" dirty="0" smtClean="0"/>
              <a:t>10,000 times better accuracy than precision of best clocks</a:t>
            </a:r>
            <a:endParaRPr lang="en-US" dirty="0"/>
          </a:p>
        </p:txBody>
      </p:sp>
    </p:spTree>
    <p:extLst>
      <p:ext uri="{BB962C8B-B14F-4D97-AF65-F5344CB8AC3E}">
        <p14:creationId xmlns:p14="http://schemas.microsoft.com/office/powerpoint/2010/main" val="1646495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0"/>
          <p:cNvSpPr txBox="1">
            <a:spLocks noChangeArrowheads="1"/>
          </p:cNvSpPr>
          <p:nvPr/>
        </p:nvSpPr>
        <p:spPr bwMode="auto">
          <a:xfrm>
            <a:off x="2786094" y="709023"/>
            <a:ext cx="35718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hangingPunct="1"/>
            <a:r>
              <a:rPr lang="en-US" dirty="0"/>
              <a:t>Ramsey-</a:t>
            </a:r>
            <a:r>
              <a:rPr lang="en-US" dirty="0" err="1"/>
              <a:t>Bordé</a:t>
            </a:r>
            <a:r>
              <a:rPr lang="en-US" b="1" dirty="0"/>
              <a:t> </a:t>
            </a:r>
            <a:r>
              <a:rPr lang="en-US" dirty="0"/>
              <a:t>Interferometer</a:t>
            </a:r>
          </a:p>
        </p:txBody>
      </p:sp>
      <p:sp>
        <p:nvSpPr>
          <p:cNvPr id="12" name="Title 1"/>
          <p:cNvSpPr txBox="1">
            <a:spLocks/>
          </p:cNvSpPr>
          <p:nvPr/>
        </p:nvSpPr>
        <p:spPr bwMode="auto">
          <a:xfrm>
            <a:off x="0" y="0"/>
            <a:ext cx="9144000" cy="819664"/>
          </a:xfrm>
          <a:prstGeom prst="rect">
            <a:avLst/>
          </a:prstGeom>
          <a:noFill/>
          <a:ln w="9525">
            <a:noFill/>
            <a:miter lim="800000"/>
            <a:headEnd/>
            <a:tailEnd/>
          </a:ln>
          <a:effectLst/>
        </p:spPr>
        <p:txBody>
          <a:bodyPr vert="horz" wrap="square" lIns="91392" tIns="45697" rIns="91392" bIns="4569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964" algn="ctr" rtl="0" eaLnBrk="0" fontAlgn="base" hangingPunct="0">
              <a:spcBef>
                <a:spcPct val="0"/>
              </a:spcBef>
              <a:spcAft>
                <a:spcPct val="0"/>
              </a:spcAft>
              <a:defRPr sz="4400">
                <a:solidFill>
                  <a:schemeClr val="tx2"/>
                </a:solidFill>
                <a:latin typeface="Times New Roman" pitchFamily="18" charset="0"/>
              </a:defRPr>
            </a:lvl6pPr>
            <a:lvl7pPr marL="913930" algn="ctr" rtl="0" eaLnBrk="0" fontAlgn="base" hangingPunct="0">
              <a:spcBef>
                <a:spcPct val="0"/>
              </a:spcBef>
              <a:spcAft>
                <a:spcPct val="0"/>
              </a:spcAft>
              <a:defRPr sz="4400">
                <a:solidFill>
                  <a:schemeClr val="tx2"/>
                </a:solidFill>
                <a:latin typeface="Times New Roman" pitchFamily="18" charset="0"/>
              </a:defRPr>
            </a:lvl7pPr>
            <a:lvl8pPr marL="1370900" algn="ctr" rtl="0" eaLnBrk="0" fontAlgn="base" hangingPunct="0">
              <a:spcBef>
                <a:spcPct val="0"/>
              </a:spcBef>
              <a:spcAft>
                <a:spcPct val="0"/>
              </a:spcAft>
              <a:defRPr sz="4400">
                <a:solidFill>
                  <a:schemeClr val="tx2"/>
                </a:solidFill>
                <a:latin typeface="Times New Roman" pitchFamily="18" charset="0"/>
              </a:defRPr>
            </a:lvl8pPr>
            <a:lvl9pPr marL="1827865" algn="ctr" rtl="0" eaLnBrk="0" fontAlgn="base" hangingPunct="0">
              <a:spcBef>
                <a:spcPct val="0"/>
              </a:spcBef>
              <a:spcAft>
                <a:spcPct val="0"/>
              </a:spcAft>
              <a:defRPr sz="4400">
                <a:solidFill>
                  <a:schemeClr val="tx2"/>
                </a:solidFill>
                <a:latin typeface="Times New Roman" pitchFamily="18" charset="0"/>
              </a:defRPr>
            </a:lvl9pPr>
          </a:lstStyle>
          <a:p>
            <a:r>
              <a:rPr lang="en-US" kern="0" dirty="0">
                <a:solidFill>
                  <a:schemeClr val="tx1"/>
                </a:solidFill>
                <a:latin typeface="Garamond" pitchFamily="18" charset="0"/>
              </a:rPr>
              <a:t>Atom-interferometer measurement of </a:t>
            </a:r>
            <a:r>
              <a:rPr lang="el-GR" kern="0" dirty="0">
                <a:solidFill>
                  <a:schemeClr val="tx1"/>
                </a:solidFill>
                <a:latin typeface="Times New Roman" panose="02020603050405020304" pitchFamily="18" charset="0"/>
                <a:cs typeface="Times New Roman" panose="02020603050405020304" pitchFamily="18" charset="0"/>
              </a:rPr>
              <a:t>α</a:t>
            </a:r>
            <a:endParaRPr lang="en-US" kern="0" dirty="0">
              <a:solidFill>
                <a:schemeClr val="tx1"/>
              </a:solidFill>
              <a:latin typeface="Garamond" pitchFamily="18" charset="0"/>
            </a:endParaRPr>
          </a:p>
        </p:txBody>
      </p:sp>
      <p:pic>
        <p:nvPicPr>
          <p:cNvPr id="2" name="Picture 1"/>
          <p:cNvPicPr>
            <a:picLocks noChangeAspect="1"/>
          </p:cNvPicPr>
          <p:nvPr/>
        </p:nvPicPr>
        <p:blipFill>
          <a:blip r:embed="rId2"/>
          <a:stretch>
            <a:fillRect/>
          </a:stretch>
        </p:blipFill>
        <p:spPr>
          <a:xfrm>
            <a:off x="1066800" y="5257800"/>
            <a:ext cx="7543800" cy="594832"/>
          </a:xfrm>
          <a:prstGeom prst="rect">
            <a:avLst/>
          </a:prstGeom>
        </p:spPr>
      </p:pic>
      <p:sp>
        <p:nvSpPr>
          <p:cNvPr id="3" name="TextBox 2"/>
          <p:cNvSpPr txBox="1"/>
          <p:nvPr/>
        </p:nvSpPr>
        <p:spPr>
          <a:xfrm>
            <a:off x="5184801" y="5943600"/>
            <a:ext cx="495300" cy="707886"/>
          </a:xfrm>
          <a:prstGeom prst="rect">
            <a:avLst/>
          </a:prstGeom>
          <a:noFill/>
        </p:spPr>
        <p:txBody>
          <a:bodyPr wrap="square" rtlCol="0">
            <a:spAutoFit/>
          </a:bodyPr>
          <a:lstStyle/>
          <a:p>
            <a:r>
              <a:rPr lang="el-GR" dirty="0"/>
              <a:t>ω</a:t>
            </a:r>
            <a:r>
              <a:rPr lang="en-US" baseline="-25000" dirty="0"/>
              <a:t>r</a:t>
            </a:r>
          </a:p>
          <a:p>
            <a:r>
              <a:rPr lang="en-US" dirty="0"/>
              <a:t> k</a:t>
            </a:r>
          </a:p>
        </p:txBody>
      </p:sp>
      <p:cxnSp>
        <p:nvCxnSpPr>
          <p:cNvPr id="7" name="Straight Connector 6"/>
          <p:cNvCxnSpPr/>
          <p:nvPr/>
        </p:nvCxnSpPr>
        <p:spPr>
          <a:xfrm>
            <a:off x="5642379" y="6144921"/>
            <a:ext cx="609222" cy="76311"/>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642379" y="6373743"/>
            <a:ext cx="609222" cy="7620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434587" y="6099654"/>
            <a:ext cx="533400" cy="408279"/>
          </a:xfrm>
          <a:prstGeom prst="rect">
            <a:avLst/>
          </a:prstGeom>
          <a:noFill/>
        </p:spPr>
        <p:txBody>
          <a:bodyPr wrap="square" rtlCol="0">
            <a:spAutoFit/>
          </a:bodyPr>
          <a:lstStyle/>
          <a:p>
            <a:r>
              <a:rPr lang="el-GR" kern="0" dirty="0">
                <a:latin typeface="Times New Roman" panose="02020603050405020304" pitchFamily="18" charset="0"/>
                <a:cs typeface="Times New Roman" panose="02020603050405020304" pitchFamily="18" charset="0"/>
              </a:rPr>
              <a:t>α</a:t>
            </a:r>
            <a:endParaRPr lang="en-US" dirty="0"/>
          </a:p>
        </p:txBody>
      </p:sp>
      <p:sp>
        <p:nvSpPr>
          <p:cNvPr id="16" name="TextBox 15"/>
          <p:cNvSpPr txBox="1"/>
          <p:nvPr/>
        </p:nvSpPr>
        <p:spPr>
          <a:xfrm>
            <a:off x="6221045" y="6101354"/>
            <a:ext cx="585836" cy="400110"/>
          </a:xfrm>
          <a:prstGeom prst="rect">
            <a:avLst/>
          </a:prstGeom>
          <a:noFill/>
        </p:spPr>
        <p:txBody>
          <a:bodyPr wrap="square" rtlCol="0">
            <a:spAutoFit/>
          </a:bodyPr>
          <a:lstStyle/>
          <a:p>
            <a:r>
              <a:rPr lang="en-US" kern="0" dirty="0">
                <a:latin typeface="Times New Roman" panose="02020603050405020304" pitchFamily="18" charset="0"/>
                <a:cs typeface="Times New Roman" panose="02020603050405020304" pitchFamily="18" charset="0"/>
              </a:rPr>
              <a:t>h/m</a:t>
            </a:r>
            <a:endParaRPr lang="en-US" dirty="0"/>
          </a:p>
        </p:txBody>
      </p:sp>
      <p:cxnSp>
        <p:nvCxnSpPr>
          <p:cNvPr id="18" name="Straight Connector 17"/>
          <p:cNvCxnSpPr/>
          <p:nvPr/>
        </p:nvCxnSpPr>
        <p:spPr>
          <a:xfrm>
            <a:off x="6785001" y="6335643"/>
            <a:ext cx="609222" cy="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873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5867400"/>
            <a:ext cx="2975001" cy="91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bwMode="auto">
          <a:xfrm>
            <a:off x="5184801" y="5943600"/>
            <a:ext cx="2590800" cy="707886"/>
          </a:xfrm>
          <a:prstGeom prst="rect">
            <a:avLst/>
          </a:prstGeom>
          <a:no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4875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 y="1065071"/>
            <a:ext cx="7315201" cy="422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7787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bwMode="auto">
          <a:xfrm>
            <a:off x="0" y="0"/>
            <a:ext cx="9144000" cy="743464"/>
          </a:xfrm>
          <a:prstGeom prst="rect">
            <a:avLst/>
          </a:prstGeom>
          <a:noFill/>
          <a:ln w="9525">
            <a:noFill/>
            <a:miter lim="800000"/>
            <a:headEnd/>
            <a:tailEnd/>
          </a:ln>
          <a:effectLst/>
        </p:spPr>
        <p:txBody>
          <a:bodyPr vert="horz" wrap="square" lIns="91392" tIns="45697" rIns="91392" bIns="4569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964" algn="ctr" rtl="0" eaLnBrk="0" fontAlgn="base" hangingPunct="0">
              <a:spcBef>
                <a:spcPct val="0"/>
              </a:spcBef>
              <a:spcAft>
                <a:spcPct val="0"/>
              </a:spcAft>
              <a:defRPr sz="4400">
                <a:solidFill>
                  <a:schemeClr val="tx2"/>
                </a:solidFill>
                <a:latin typeface="Times New Roman" pitchFamily="18" charset="0"/>
              </a:defRPr>
            </a:lvl6pPr>
            <a:lvl7pPr marL="913930" algn="ctr" rtl="0" eaLnBrk="0" fontAlgn="base" hangingPunct="0">
              <a:spcBef>
                <a:spcPct val="0"/>
              </a:spcBef>
              <a:spcAft>
                <a:spcPct val="0"/>
              </a:spcAft>
              <a:defRPr sz="4400">
                <a:solidFill>
                  <a:schemeClr val="tx2"/>
                </a:solidFill>
                <a:latin typeface="Times New Roman" pitchFamily="18" charset="0"/>
              </a:defRPr>
            </a:lvl7pPr>
            <a:lvl8pPr marL="1370900" algn="ctr" rtl="0" eaLnBrk="0" fontAlgn="base" hangingPunct="0">
              <a:spcBef>
                <a:spcPct val="0"/>
              </a:spcBef>
              <a:spcAft>
                <a:spcPct val="0"/>
              </a:spcAft>
              <a:defRPr sz="4400">
                <a:solidFill>
                  <a:schemeClr val="tx2"/>
                </a:solidFill>
                <a:latin typeface="Times New Roman" pitchFamily="18" charset="0"/>
              </a:defRPr>
            </a:lvl8pPr>
            <a:lvl9pPr marL="1827865" algn="ctr" rtl="0" eaLnBrk="0" fontAlgn="base" hangingPunct="0">
              <a:spcBef>
                <a:spcPct val="0"/>
              </a:spcBef>
              <a:spcAft>
                <a:spcPct val="0"/>
              </a:spcAft>
              <a:defRPr sz="4400">
                <a:solidFill>
                  <a:schemeClr val="tx2"/>
                </a:solidFill>
                <a:latin typeface="Times New Roman" pitchFamily="18" charset="0"/>
              </a:defRPr>
            </a:lvl9pPr>
          </a:lstStyle>
          <a:p>
            <a:r>
              <a:rPr lang="en-US" kern="0" dirty="0">
                <a:solidFill>
                  <a:schemeClr val="tx1"/>
                </a:solidFill>
                <a:latin typeface="Garamond" pitchFamily="18" charset="0"/>
              </a:rPr>
              <a:t>Multi-Photon Bragg Diffraction</a:t>
            </a:r>
          </a:p>
        </p:txBody>
      </p:sp>
      <p:pic>
        <p:nvPicPr>
          <p:cNvPr id="2" name="Picture 1"/>
          <p:cNvPicPr>
            <a:picLocks noChangeAspect="1"/>
          </p:cNvPicPr>
          <p:nvPr/>
        </p:nvPicPr>
        <p:blipFill>
          <a:blip r:embed="rId3"/>
          <a:stretch>
            <a:fillRect/>
          </a:stretch>
        </p:blipFill>
        <p:spPr>
          <a:xfrm>
            <a:off x="2184296" y="709598"/>
            <a:ext cx="4886325" cy="513459"/>
          </a:xfrm>
          <a:prstGeom prst="rect">
            <a:avLst/>
          </a:prstGeom>
        </p:spPr>
      </p:pic>
      <p:grpSp>
        <p:nvGrpSpPr>
          <p:cNvPr id="37" name="Group 36"/>
          <p:cNvGrpSpPr/>
          <p:nvPr/>
        </p:nvGrpSpPr>
        <p:grpSpPr>
          <a:xfrm>
            <a:off x="587071" y="1489471"/>
            <a:ext cx="2165450" cy="2316956"/>
            <a:chOff x="1185721" y="2101334"/>
            <a:chExt cx="2165450" cy="2839998"/>
          </a:xfrm>
        </p:grpSpPr>
        <p:cxnSp>
          <p:nvCxnSpPr>
            <p:cNvPr id="38" name="Straight Connector 37"/>
            <p:cNvCxnSpPr/>
            <p:nvPr/>
          </p:nvCxnSpPr>
          <p:spPr>
            <a:xfrm>
              <a:off x="1219200" y="4572000"/>
              <a:ext cx="838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362200" y="4114800"/>
              <a:ext cx="838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744980" y="2286000"/>
              <a:ext cx="838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744980" y="2438400"/>
              <a:ext cx="83820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638300" y="2438400"/>
              <a:ext cx="472440" cy="2133600"/>
            </a:xfrm>
            <a:prstGeom prst="line">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209800" y="2438400"/>
              <a:ext cx="571500" cy="1676400"/>
            </a:xfrm>
            <a:prstGeom prst="line">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p:cNvSpPr txBox="1"/>
                <p:nvPr/>
              </p:nvSpPr>
              <p:spPr>
                <a:xfrm>
                  <a:off x="1219200" y="4572000"/>
                  <a:ext cx="8435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𝑔</m:t>
                                </m:r>
                              </m:e>
                              <m:sub>
                                <m:r>
                                  <a:rPr lang="en-US" b="0" i="1" smtClean="0">
                                    <a:latin typeface="Cambria Math"/>
                                  </a:rPr>
                                  <m:t>1</m:t>
                                </m:r>
                              </m:sub>
                            </m:sSub>
                            <m:r>
                              <a:rPr lang="en-US" b="0" i="1" smtClean="0">
                                <a:latin typeface="Cambria Math"/>
                              </a:rPr>
                              <m:t>,</m:t>
                            </m:r>
                            <m:r>
                              <a:rPr lang="en-US" b="0" i="1" smtClean="0">
                                <a:latin typeface="Cambria Math"/>
                              </a:rPr>
                              <m:t>0</m:t>
                            </m:r>
                          </m:e>
                        </m:d>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1219200" y="4572000"/>
                  <a:ext cx="843564" cy="369332"/>
                </a:xfrm>
                <a:prstGeom prst="rect">
                  <a:avLst/>
                </a:prstGeom>
                <a:blipFill rotWithShape="1">
                  <a:blip r:embed="rId4" cstate="print"/>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1185721" y="2101334"/>
                  <a:ext cx="5135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a:rPr>
                              <m:t>𝑒</m:t>
                            </m:r>
                          </m:e>
                        </m:d>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1185721" y="2101334"/>
                  <a:ext cx="513539" cy="369332"/>
                </a:xfrm>
                <a:prstGeom prst="rect">
                  <a:avLst/>
                </a:prstGeom>
                <a:blipFill rotWithShape="1">
                  <a:blip r:embed="rId5"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2232660" y="4143494"/>
                  <a:ext cx="11185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𝑔</m:t>
                                </m:r>
                              </m:e>
                              <m:sub>
                                <m:r>
                                  <a:rPr lang="en-US" b="0" i="1" smtClean="0">
                                    <a:latin typeface="Cambria Math"/>
                                  </a:rPr>
                                  <m:t>2</m:t>
                                </m:r>
                              </m:sub>
                            </m:sSub>
                            <m:r>
                              <a:rPr lang="en-US" b="0" i="1" smtClean="0">
                                <a:latin typeface="Cambria Math"/>
                              </a:rPr>
                              <m:t>,</m:t>
                            </m:r>
                            <m:r>
                              <a:rPr lang="en-US" b="0" i="1" smtClean="0">
                                <a:latin typeface="Cambria Math"/>
                              </a:rPr>
                              <m:t>2</m:t>
                            </m:r>
                            <m:r>
                              <a:rPr lang="en-US" b="0" i="1" smtClean="0">
                                <a:latin typeface="Cambria Math"/>
                              </a:rPr>
                              <m:t>ℏ</m:t>
                            </m:r>
                            <m:r>
                              <a:rPr lang="en-US" b="0" i="1" smtClean="0">
                                <a:latin typeface="Cambria Math"/>
                              </a:rPr>
                              <m:t>𝑘</m:t>
                            </m:r>
                          </m:e>
                        </m:d>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2232660" y="4143494"/>
                  <a:ext cx="1118511" cy="369332"/>
                </a:xfrm>
                <a:prstGeom prst="rect">
                  <a:avLst/>
                </a:prstGeom>
                <a:blipFill rotWithShape="1">
                  <a:blip r:embed="rId6" cstate="print"/>
                  <a:stretch>
                    <a:fillRect b="-6667"/>
                  </a:stretch>
                </a:blipFill>
              </p:spPr>
              <p:txBody>
                <a:bodyPr/>
                <a:lstStyle/>
                <a:p>
                  <a:r>
                    <a:rPr lang="en-US">
                      <a:noFill/>
                    </a:rPr>
                    <a:t> </a:t>
                  </a:r>
                </a:p>
              </p:txBody>
            </p:sp>
          </mc:Fallback>
        </mc:AlternateContent>
      </p:grpSp>
      <p:grpSp>
        <p:nvGrpSpPr>
          <p:cNvPr id="47" name="Group 46"/>
          <p:cNvGrpSpPr/>
          <p:nvPr/>
        </p:nvGrpSpPr>
        <p:grpSpPr>
          <a:xfrm>
            <a:off x="2590800" y="-6019800"/>
            <a:ext cx="6248402" cy="11155977"/>
            <a:chOff x="1981198" y="-6019799"/>
            <a:chExt cx="6248402" cy="11155977"/>
          </a:xfrm>
        </p:grpSpPr>
        <p:sp>
          <p:nvSpPr>
            <p:cNvPr id="48" name="Arc 47"/>
            <p:cNvSpPr/>
            <p:nvPr/>
          </p:nvSpPr>
          <p:spPr>
            <a:xfrm rot="5400000">
              <a:off x="419099" y="-4457700"/>
              <a:ext cx="8915400" cy="5791201"/>
            </a:xfrm>
            <a:prstGeom prst="arc">
              <a:avLst>
                <a:gd name="adj1" fmla="val 19727435"/>
                <a:gd name="adj2" fmla="val 0"/>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 name="Group 48"/>
            <p:cNvGrpSpPr/>
            <p:nvPr/>
          </p:nvGrpSpPr>
          <p:grpSpPr>
            <a:xfrm>
              <a:off x="1981200" y="-4331732"/>
              <a:ext cx="6248400" cy="9467910"/>
              <a:chOff x="1981200" y="-4343400"/>
              <a:chExt cx="6248400" cy="9467910"/>
            </a:xfrm>
          </p:grpSpPr>
          <p:grpSp>
            <p:nvGrpSpPr>
              <p:cNvPr id="50" name="Group 49"/>
              <p:cNvGrpSpPr/>
              <p:nvPr/>
            </p:nvGrpSpPr>
            <p:grpSpPr>
              <a:xfrm>
                <a:off x="1981200" y="-4343400"/>
                <a:ext cx="5943600" cy="8938260"/>
                <a:chOff x="1981200" y="-4343400"/>
                <a:chExt cx="5943600" cy="8938260"/>
              </a:xfrm>
            </p:grpSpPr>
            <p:cxnSp>
              <p:nvCxnSpPr>
                <p:cNvPr id="65" name="Straight Connector 64"/>
                <p:cNvCxnSpPr/>
                <p:nvPr/>
              </p:nvCxnSpPr>
              <p:spPr>
                <a:xfrm flipV="1">
                  <a:off x="4916456" y="3505200"/>
                  <a:ext cx="318906" cy="1066800"/>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235362" y="3505200"/>
                  <a:ext cx="212604" cy="685800"/>
                </a:xfrm>
                <a:prstGeom prst="line">
                  <a:avLst/>
                </a:prstGeom>
                <a:ln w="1905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5447966" y="3108960"/>
                  <a:ext cx="318906" cy="1066800"/>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766871" y="3108960"/>
                  <a:ext cx="212604" cy="685800"/>
                </a:xfrm>
                <a:prstGeom prst="line">
                  <a:avLst/>
                </a:prstGeom>
                <a:ln w="1905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5979475" y="2743200"/>
                  <a:ext cx="318906" cy="1066800"/>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298381" y="2743200"/>
                  <a:ext cx="212604" cy="685800"/>
                </a:xfrm>
                <a:prstGeom prst="line">
                  <a:avLst/>
                </a:prstGeom>
                <a:ln w="1905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6510985" y="2362200"/>
                  <a:ext cx="318906" cy="1066800"/>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829890" y="2362200"/>
                  <a:ext cx="212604" cy="685800"/>
                </a:xfrm>
                <a:prstGeom prst="line">
                  <a:avLst/>
                </a:prstGeom>
                <a:ln w="1905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3" name="Arc 72"/>
                <p:cNvSpPr/>
                <p:nvPr/>
              </p:nvSpPr>
              <p:spPr>
                <a:xfrm rot="5400000">
                  <a:off x="419101" y="-2781301"/>
                  <a:ext cx="8915400" cy="5791201"/>
                </a:xfrm>
                <a:prstGeom prst="arc">
                  <a:avLst>
                    <a:gd name="adj1" fmla="val 18778603"/>
                    <a:gd name="adj2" fmla="val 0"/>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4" name="Straight Connector 73"/>
                <p:cNvCxnSpPr/>
                <p:nvPr/>
              </p:nvCxnSpPr>
              <p:spPr>
                <a:xfrm flipV="1">
                  <a:off x="4863305" y="2293620"/>
                  <a:ext cx="0" cy="2286000"/>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842045" y="4594860"/>
                  <a:ext cx="3082755" cy="0"/>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51" name="Straight Connector 50"/>
              <p:cNvCxnSpPr/>
              <p:nvPr/>
            </p:nvCxnSpPr>
            <p:spPr>
              <a:xfrm flipH="1">
                <a:off x="6936192" y="3048000"/>
                <a:ext cx="2266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803152" y="4572000"/>
                <a:ext cx="2266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p:cNvSpPr txBox="1"/>
                  <p:nvPr/>
                </p:nvSpPr>
                <p:spPr>
                  <a:xfrm>
                    <a:off x="4504389" y="4572000"/>
                    <a:ext cx="7534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a:rPr>
                                <m:t>𝑔</m:t>
                              </m:r>
                              <m:r>
                                <a:rPr lang="en-US" b="0" i="1" smtClean="0">
                                  <a:latin typeface="Cambria Math"/>
                                </a:rPr>
                                <m:t>,</m:t>
                              </m:r>
                              <m:r>
                                <a:rPr lang="en-US" b="0" i="1" smtClean="0">
                                  <a:latin typeface="Cambria Math"/>
                                </a:rPr>
                                <m:t>0</m:t>
                              </m:r>
                            </m:e>
                          </m:d>
                        </m:oMath>
                      </m:oMathPara>
                    </a14:m>
                    <a:endParaRPr lang="en-US" dirty="0"/>
                  </a:p>
                </p:txBody>
              </p:sp>
            </mc:Choice>
            <mc:Fallback xmlns="">
              <p:sp>
                <p:nvSpPr>
                  <p:cNvPr id="63" name="TextBox 62"/>
                  <p:cNvSpPr txBox="1">
                    <a:spLocks noRot="1" noChangeAspect="1" noMove="1" noResize="1" noEditPoints="1" noAdjustHandles="1" noChangeArrowheads="1" noChangeShapeType="1" noTextEdit="1"/>
                  </p:cNvSpPr>
                  <p:nvPr/>
                </p:nvSpPr>
                <p:spPr>
                  <a:xfrm>
                    <a:off x="4504389" y="4572000"/>
                    <a:ext cx="753411" cy="369332"/>
                  </a:xfrm>
                  <a:prstGeom prst="rect">
                    <a:avLst/>
                  </a:prstGeom>
                  <a:blipFill rotWithShape="1">
                    <a:blip r:embed="rId7" cstate="print"/>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7073514" y="2863334"/>
                    <a:ext cx="11560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a:rPr>
                                <m:t>𝑔</m:t>
                              </m:r>
                              <m:r>
                                <a:rPr lang="en-US" b="0" i="1" smtClean="0">
                                  <a:latin typeface="Cambria Math"/>
                                </a:rPr>
                                <m:t>,</m:t>
                              </m:r>
                              <m:r>
                                <a:rPr lang="en-US" b="0" i="1" smtClean="0">
                                  <a:latin typeface="Cambria Math"/>
                                </a:rPr>
                                <m:t>2</m:t>
                              </m:r>
                              <m:r>
                                <a:rPr lang="en-US" b="0" i="1" smtClean="0">
                                  <a:latin typeface="Cambria Math"/>
                                </a:rPr>
                                <m:t>𝑛</m:t>
                              </m:r>
                              <m:r>
                                <a:rPr lang="en-US" b="0" i="1" smtClean="0">
                                  <a:latin typeface="Cambria Math"/>
                                </a:rPr>
                                <m:t>ℏ</m:t>
                              </m:r>
                              <m:r>
                                <a:rPr lang="en-US" b="0" i="1" smtClean="0">
                                  <a:latin typeface="Cambria Math"/>
                                </a:rPr>
                                <m:t>𝑘</m:t>
                              </m:r>
                            </m:e>
                          </m:d>
                        </m:oMath>
                      </m:oMathPara>
                    </a14:m>
                    <a:endParaRPr lang="en-US" dirty="0"/>
                  </a:p>
                </p:txBody>
              </p:sp>
            </mc:Choice>
            <mc:Fallback xmlns="">
              <p:sp>
                <p:nvSpPr>
                  <p:cNvPr id="64" name="TextBox 63"/>
                  <p:cNvSpPr txBox="1">
                    <a:spLocks noRot="1" noChangeAspect="1" noMove="1" noResize="1" noEditPoints="1" noAdjustHandles="1" noChangeArrowheads="1" noChangeShapeType="1" noTextEdit="1"/>
                  </p:cNvSpPr>
                  <p:nvPr/>
                </p:nvSpPr>
                <p:spPr>
                  <a:xfrm>
                    <a:off x="7073514" y="2863334"/>
                    <a:ext cx="1156086" cy="369332"/>
                  </a:xfrm>
                  <a:prstGeom prst="rect">
                    <a:avLst/>
                  </a:prstGeom>
                  <a:blipFill rotWithShape="1">
                    <a:blip r:embed="rId8" cstate="print"/>
                    <a:stretch>
                      <a:fillRect b="-6557"/>
                    </a:stretch>
                  </a:blipFill>
                </p:spPr>
                <p:txBody>
                  <a:bodyPr/>
                  <a:lstStyle/>
                  <a:p>
                    <a:r>
                      <a:rPr lang="en-US">
                        <a:noFill/>
                      </a:rPr>
                      <a:t> </a:t>
                    </a:r>
                  </a:p>
                </p:txBody>
              </p:sp>
            </mc:Fallback>
          </mc:AlternateContent>
          <p:sp>
            <p:nvSpPr>
              <p:cNvPr id="55" name="TextBox 54"/>
              <p:cNvSpPr txBox="1"/>
              <p:nvPr/>
            </p:nvSpPr>
            <p:spPr>
              <a:xfrm>
                <a:off x="5783887" y="4724400"/>
                <a:ext cx="1492516" cy="400110"/>
              </a:xfrm>
              <a:prstGeom prst="rect">
                <a:avLst/>
              </a:prstGeom>
              <a:noFill/>
            </p:spPr>
            <p:txBody>
              <a:bodyPr wrap="square" rtlCol="0">
                <a:spAutoFit/>
              </a:bodyPr>
              <a:lstStyle/>
              <a:p>
                <a:pPr algn="ctr"/>
                <a:r>
                  <a:rPr lang="en-US" dirty="0"/>
                  <a:t>momentum</a:t>
                </a:r>
              </a:p>
            </p:txBody>
          </p:sp>
          <p:sp>
            <p:nvSpPr>
              <p:cNvPr id="56" name="TextBox 55"/>
              <p:cNvSpPr txBox="1"/>
              <p:nvPr/>
            </p:nvSpPr>
            <p:spPr>
              <a:xfrm rot="16200000">
                <a:off x="3935776" y="3285319"/>
                <a:ext cx="1137228" cy="369332"/>
              </a:xfrm>
              <a:prstGeom prst="rect">
                <a:avLst/>
              </a:prstGeom>
              <a:noFill/>
            </p:spPr>
            <p:txBody>
              <a:bodyPr wrap="square" rtlCol="0">
                <a:spAutoFit/>
              </a:bodyPr>
              <a:lstStyle/>
              <a:p>
                <a:pPr algn="ctr"/>
                <a:r>
                  <a:rPr lang="en-US" dirty="0"/>
                  <a:t>energy</a:t>
                </a:r>
              </a:p>
            </p:txBody>
          </p:sp>
          <p:cxnSp>
            <p:nvCxnSpPr>
              <p:cNvPr id="57" name="Straight Connector 56"/>
              <p:cNvCxnSpPr/>
              <p:nvPr/>
            </p:nvCxnSpPr>
            <p:spPr>
              <a:xfrm flipH="1">
                <a:off x="5075909" y="2865121"/>
                <a:ext cx="22660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645940" y="2689861"/>
                <a:ext cx="22660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6156814" y="2339341"/>
                <a:ext cx="22660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6716587" y="1722120"/>
                <a:ext cx="22660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334662" y="4497586"/>
                <a:ext cx="2266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930206" y="4200406"/>
                <a:ext cx="2266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6428700" y="3733800"/>
                <a:ext cx="2266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p:cNvSpPr txBox="1"/>
                  <p:nvPr/>
                </p:nvSpPr>
                <p:spPr>
                  <a:xfrm>
                    <a:off x="7019634" y="1537454"/>
                    <a:ext cx="5135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a:rPr>
                                <m:t>𝑒</m:t>
                              </m:r>
                            </m:e>
                          </m:d>
                        </m:oMath>
                      </m:oMathPara>
                    </a14:m>
                    <a:endParaRPr lang="en-US" dirty="0"/>
                  </a:p>
                </p:txBody>
              </p:sp>
            </mc:Choice>
            <mc:Fallback xmlns="">
              <p:sp>
                <p:nvSpPr>
                  <p:cNvPr id="75" name="TextBox 74"/>
                  <p:cNvSpPr txBox="1">
                    <a:spLocks noRot="1" noChangeAspect="1" noMove="1" noResize="1" noEditPoints="1" noAdjustHandles="1" noChangeArrowheads="1" noChangeShapeType="1" noTextEdit="1"/>
                  </p:cNvSpPr>
                  <p:nvPr/>
                </p:nvSpPr>
                <p:spPr>
                  <a:xfrm>
                    <a:off x="7019634" y="1537454"/>
                    <a:ext cx="513539" cy="369332"/>
                  </a:xfrm>
                  <a:prstGeom prst="rect">
                    <a:avLst/>
                  </a:prstGeom>
                  <a:blipFill rotWithShape="1">
                    <a:blip r:embed="rId9" cstate="print"/>
                    <a:stretch>
                      <a:fillRect/>
                    </a:stretch>
                  </a:blipFill>
                </p:spPr>
                <p:txBody>
                  <a:bodyPr/>
                  <a:lstStyle/>
                  <a:p>
                    <a:r>
                      <a:rPr lang="en-US">
                        <a:noFill/>
                      </a:rPr>
                      <a:t> </a:t>
                    </a:r>
                  </a:p>
                </p:txBody>
              </p:sp>
            </mc:Fallback>
          </mc:AlternateContent>
        </p:grpSp>
      </p:grpSp>
      <p:pic>
        <p:nvPicPr>
          <p:cNvPr id="76" name="Picture 7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5321" y="3926700"/>
            <a:ext cx="2351250" cy="1102500"/>
          </a:xfrm>
          <a:prstGeom prst="rect">
            <a:avLst/>
          </a:prstGeom>
        </p:spPr>
      </p:pic>
      <p:sp>
        <p:nvSpPr>
          <p:cNvPr id="77" name="Content Placeholder 2"/>
          <p:cNvSpPr>
            <a:spLocks noGrp="1"/>
          </p:cNvSpPr>
          <p:nvPr>
            <p:ph idx="1"/>
          </p:nvPr>
        </p:nvSpPr>
        <p:spPr>
          <a:xfrm>
            <a:off x="1507066" y="5076446"/>
            <a:ext cx="6903212" cy="1730754"/>
          </a:xfrm>
        </p:spPr>
        <p:txBody>
          <a:bodyPr>
            <a:noAutofit/>
          </a:bodyPr>
          <a:lstStyle/>
          <a:p>
            <a:pPr marL="0" indent="0">
              <a:buNone/>
            </a:pPr>
            <a:r>
              <a:rPr lang="en-US" sz="1600" b="1" u="sng" dirty="0">
                <a:solidFill>
                  <a:schemeClr val="tx1">
                    <a:lumMod val="85000"/>
                    <a:lumOff val="15000"/>
                  </a:schemeClr>
                </a:solidFill>
                <a:latin typeface="+mn-lt"/>
              </a:rPr>
              <a:t>Bragg gives you:</a:t>
            </a:r>
          </a:p>
          <a:p>
            <a:r>
              <a:rPr lang="en-US" sz="1600" dirty="0">
                <a:solidFill>
                  <a:schemeClr val="tx1">
                    <a:lumMod val="85000"/>
                    <a:lumOff val="15000"/>
                  </a:schemeClr>
                </a:solidFill>
                <a:latin typeface="+mn-lt"/>
              </a:rPr>
              <a:t>More photons transferred per pulse (higher sensitivity)</a:t>
            </a:r>
          </a:p>
          <a:p>
            <a:r>
              <a:rPr lang="en-US" sz="1600" dirty="0">
                <a:solidFill>
                  <a:schemeClr val="tx1">
                    <a:lumMod val="85000"/>
                    <a:lumOff val="15000"/>
                  </a:schemeClr>
                </a:solidFill>
                <a:latin typeface="+mn-lt"/>
              </a:rPr>
              <a:t>Atoms stay in same internal state (Zeeman, AC Stark systematics suppressed</a:t>
            </a:r>
            <a:r>
              <a:rPr lang="en-US" sz="1600" dirty="0" smtClean="0">
                <a:solidFill>
                  <a:schemeClr val="tx1">
                    <a:lumMod val="85000"/>
                    <a:lumOff val="15000"/>
                  </a:schemeClr>
                </a:solidFill>
                <a:latin typeface="+mn-lt"/>
              </a:rPr>
              <a:t>)</a:t>
            </a:r>
            <a:endParaRPr lang="en-US" sz="1600" dirty="0">
              <a:solidFill>
                <a:schemeClr val="tx1">
                  <a:lumMod val="85000"/>
                  <a:lumOff val="15000"/>
                </a:schemeClr>
              </a:solidFill>
              <a:latin typeface="+mn-lt"/>
            </a:endParaRPr>
          </a:p>
        </p:txBody>
      </p:sp>
      <p:cxnSp>
        <p:nvCxnSpPr>
          <p:cNvPr id="78" name="Straight Connector 77"/>
          <p:cNvCxnSpPr/>
          <p:nvPr/>
        </p:nvCxnSpPr>
        <p:spPr>
          <a:xfrm>
            <a:off x="6597652" y="3821668"/>
            <a:ext cx="0" cy="36576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9" name="TextBox 78"/>
              <p:cNvSpPr txBox="1"/>
              <p:nvPr/>
            </p:nvSpPr>
            <p:spPr>
              <a:xfrm>
                <a:off x="6550327" y="3859768"/>
                <a:ext cx="33752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a:rPr>
                        <m:t>𝛿</m:t>
                      </m:r>
                    </m:oMath>
                  </m:oMathPara>
                </a14:m>
                <a:endParaRPr lang="en-US" sz="2400" dirty="0"/>
              </a:p>
            </p:txBody>
          </p:sp>
        </mc:Choice>
        <mc:Fallback xmlns="">
          <p:sp>
            <p:nvSpPr>
              <p:cNvPr id="79" name="TextBox 78"/>
              <p:cNvSpPr txBox="1">
                <a:spLocks noRot="1" noChangeAspect="1" noMove="1" noResize="1" noEditPoints="1" noAdjustHandles="1" noChangeArrowheads="1" noChangeShapeType="1" noTextEdit="1"/>
              </p:cNvSpPr>
              <p:nvPr/>
            </p:nvSpPr>
            <p:spPr>
              <a:xfrm>
                <a:off x="6550327" y="3859768"/>
                <a:ext cx="337528" cy="307777"/>
              </a:xfrm>
              <a:prstGeom prst="rect">
                <a:avLst/>
              </a:prstGeom>
              <a:blipFill rotWithShape="1">
                <a:blip r:embed="rId11"/>
                <a:stretch>
                  <a:fillRect/>
                </a:stretch>
              </a:blipFill>
            </p:spPr>
            <p:txBody>
              <a:bodyPr/>
              <a:lstStyle/>
              <a:p>
                <a:r>
                  <a:rPr lang="en-US">
                    <a:noFill/>
                  </a:rPr>
                  <a:t> </a:t>
                </a:r>
              </a:p>
            </p:txBody>
          </p:sp>
        </mc:Fallback>
      </mc:AlternateContent>
      <p:cxnSp>
        <p:nvCxnSpPr>
          <p:cNvPr id="80" name="Straight Connector 79"/>
          <p:cNvCxnSpPr/>
          <p:nvPr/>
        </p:nvCxnSpPr>
        <p:spPr>
          <a:xfrm>
            <a:off x="6545665" y="3821668"/>
            <a:ext cx="10278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545665" y="4191000"/>
            <a:ext cx="10278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6376474" y="2719547"/>
            <a:ext cx="0" cy="391953"/>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324487" y="2719547"/>
            <a:ext cx="10278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323803" y="3117850"/>
            <a:ext cx="10278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TextBox 84"/>
              <p:cNvSpPr txBox="1"/>
              <p:nvPr/>
            </p:nvSpPr>
            <p:spPr>
              <a:xfrm>
                <a:off x="6339643" y="2786390"/>
                <a:ext cx="34176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400" b="0" i="1" smtClean="0">
                          <a:latin typeface="Cambria Math"/>
                        </a:rPr>
                        <m:t>Δ</m:t>
                      </m:r>
                    </m:oMath>
                  </m:oMathPara>
                </a14:m>
                <a:endParaRPr lang="en-US" sz="2400" b="0" dirty="0"/>
              </a:p>
            </p:txBody>
          </p:sp>
        </mc:Choice>
        <mc:Fallback xmlns="">
          <p:sp>
            <p:nvSpPr>
              <p:cNvPr id="85" name="TextBox 84"/>
              <p:cNvSpPr txBox="1">
                <a:spLocks noRot="1" noChangeAspect="1" noMove="1" noResize="1" noEditPoints="1" noAdjustHandles="1" noChangeArrowheads="1" noChangeShapeType="1" noTextEdit="1"/>
              </p:cNvSpPr>
              <p:nvPr/>
            </p:nvSpPr>
            <p:spPr>
              <a:xfrm>
                <a:off x="6339643" y="2786390"/>
                <a:ext cx="341760" cy="307777"/>
              </a:xfrm>
              <a:prstGeom prst="rect">
                <a:avLst/>
              </a:prstGeom>
              <a:blipFill rotWithShape="1">
                <a:blip r:embed="rId12"/>
                <a:stretch>
                  <a:fillRect/>
                </a:stretch>
              </a:blipFill>
            </p:spPr>
            <p:txBody>
              <a:bodyPr/>
              <a:lstStyle/>
              <a:p>
                <a:r>
                  <a:rPr lang="en-US">
                    <a:noFill/>
                  </a:rPr>
                  <a:t> </a:t>
                </a:r>
              </a:p>
            </p:txBody>
          </p:sp>
        </mc:Fallback>
      </mc:AlternateContent>
      <p:cxnSp>
        <p:nvCxnSpPr>
          <p:cNvPr id="86" name="Straight Connector 85"/>
          <p:cNvCxnSpPr/>
          <p:nvPr/>
        </p:nvCxnSpPr>
        <p:spPr>
          <a:xfrm>
            <a:off x="2066234" y="1670989"/>
            <a:ext cx="0" cy="155548"/>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014247" y="1670989"/>
            <a:ext cx="10278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13562" y="1826537"/>
            <a:ext cx="10278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p:cNvSpPr txBox="1"/>
              <p:nvPr/>
            </p:nvSpPr>
            <p:spPr>
              <a:xfrm>
                <a:off x="2056023" y="1612985"/>
                <a:ext cx="34176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400" b="0" i="1" smtClean="0">
                          <a:latin typeface="Cambria Math"/>
                        </a:rPr>
                        <m:t>Δ</m:t>
                      </m:r>
                    </m:oMath>
                  </m:oMathPara>
                </a14:m>
                <a:endParaRPr lang="en-US" sz="2400" b="0" dirty="0"/>
              </a:p>
            </p:txBody>
          </p:sp>
        </mc:Choice>
        <mc:Fallback xmlns="">
          <p:sp>
            <p:nvSpPr>
              <p:cNvPr id="89" name="TextBox 88"/>
              <p:cNvSpPr txBox="1">
                <a:spLocks noRot="1" noChangeAspect="1" noMove="1" noResize="1" noEditPoints="1" noAdjustHandles="1" noChangeArrowheads="1" noChangeShapeType="1" noTextEdit="1"/>
              </p:cNvSpPr>
              <p:nvPr/>
            </p:nvSpPr>
            <p:spPr>
              <a:xfrm>
                <a:off x="2056023" y="1612985"/>
                <a:ext cx="341760" cy="307777"/>
              </a:xfrm>
              <a:prstGeom prst="rect">
                <a:avLst/>
              </a:prstGeom>
              <a:blipFill rotWithShape="1">
                <a:blip r:embed="rId13"/>
                <a:stretch>
                  <a:fillRect/>
                </a:stretch>
              </a:blipFill>
            </p:spPr>
            <p:txBody>
              <a:bodyPr/>
              <a:lstStyle/>
              <a:p>
                <a:r>
                  <a:rPr lang="en-US">
                    <a:noFill/>
                  </a:rPr>
                  <a:t> </a:t>
                </a:r>
              </a:p>
            </p:txBody>
          </p:sp>
        </mc:Fallback>
      </mc:AlternateContent>
      <p:sp>
        <p:nvSpPr>
          <p:cNvPr id="90" name="TextBox 89"/>
          <p:cNvSpPr txBox="1"/>
          <p:nvPr/>
        </p:nvSpPr>
        <p:spPr>
          <a:xfrm>
            <a:off x="3834741" y="1826537"/>
            <a:ext cx="1677062" cy="338554"/>
          </a:xfrm>
          <a:prstGeom prst="rect">
            <a:avLst/>
          </a:prstGeom>
          <a:noFill/>
        </p:spPr>
        <p:txBody>
          <a:bodyPr wrap="none" rtlCol="0">
            <a:spAutoFit/>
          </a:bodyPr>
          <a:lstStyle/>
          <a:p>
            <a:r>
              <a:rPr lang="en-US" sz="1600" dirty="0"/>
              <a:t>Detuning </a:t>
            </a:r>
            <a:r>
              <a:rPr lang="en-US" sz="1600" dirty="0">
                <a:latin typeface="Arial" panose="020B0604020202020204" pitchFamily="34" charset="0"/>
                <a:cs typeface="Arial" panose="020B0604020202020204" pitchFamily="34" charset="0"/>
              </a:rPr>
              <a:t>~</a:t>
            </a:r>
            <a:r>
              <a:rPr lang="en-US" sz="1600" dirty="0"/>
              <a:t>1000 </a:t>
            </a:r>
            <a:r>
              <a:rPr lang="el-GR" sz="1600" dirty="0">
                <a:cs typeface="Arial"/>
              </a:rPr>
              <a:t>Γ</a:t>
            </a:r>
            <a:endParaRPr lang="en-US" sz="1600" dirty="0"/>
          </a:p>
        </p:txBody>
      </p:sp>
      <p:cxnSp>
        <p:nvCxnSpPr>
          <p:cNvPr id="91" name="Straight Connector 90"/>
          <p:cNvCxnSpPr>
            <a:stCxn id="89" idx="3"/>
            <a:endCxn id="90" idx="1"/>
          </p:cNvCxnSpPr>
          <p:nvPr/>
        </p:nvCxnSpPr>
        <p:spPr>
          <a:xfrm>
            <a:off x="2397783" y="1766874"/>
            <a:ext cx="1436958" cy="22894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90" idx="3"/>
          </p:cNvCxnSpPr>
          <p:nvPr/>
        </p:nvCxnSpPr>
        <p:spPr>
          <a:xfrm>
            <a:off x="5511803" y="1995814"/>
            <a:ext cx="832774" cy="907184"/>
          </a:xfrm>
          <a:prstGeom prst="line">
            <a:avLst/>
          </a:prstGeom>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873429" y="1184671"/>
            <a:ext cx="1793571" cy="400110"/>
          </a:xfrm>
          <a:prstGeom prst="rect">
            <a:avLst/>
          </a:prstGeom>
          <a:noFill/>
        </p:spPr>
        <p:txBody>
          <a:bodyPr wrap="square" rtlCol="0">
            <a:spAutoFit/>
          </a:bodyPr>
          <a:lstStyle/>
          <a:p>
            <a:r>
              <a:rPr lang="en-US" dirty="0"/>
              <a:t>Raman (n=1)</a:t>
            </a:r>
          </a:p>
        </p:txBody>
      </p:sp>
      <p:sp>
        <p:nvSpPr>
          <p:cNvPr id="94" name="TextBox 93"/>
          <p:cNvSpPr txBox="1"/>
          <p:nvPr/>
        </p:nvSpPr>
        <p:spPr>
          <a:xfrm>
            <a:off x="6248400" y="1276290"/>
            <a:ext cx="1777880" cy="400110"/>
          </a:xfrm>
          <a:prstGeom prst="rect">
            <a:avLst/>
          </a:prstGeom>
          <a:noFill/>
        </p:spPr>
        <p:txBody>
          <a:bodyPr wrap="square" rtlCol="0">
            <a:spAutoFit/>
          </a:bodyPr>
          <a:lstStyle/>
          <a:p>
            <a:r>
              <a:rPr lang="en-US" dirty="0"/>
              <a:t>Bragg (n=5)</a:t>
            </a:r>
          </a:p>
        </p:txBody>
      </p:sp>
    </p:spTree>
    <p:extLst>
      <p:ext uri="{BB962C8B-B14F-4D97-AF65-F5344CB8AC3E}">
        <p14:creationId xmlns:p14="http://schemas.microsoft.com/office/powerpoint/2010/main" val="1835690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bwMode="auto">
          <a:xfrm>
            <a:off x="0" y="-76200"/>
            <a:ext cx="9144000" cy="819664"/>
          </a:xfrm>
          <a:prstGeom prst="rect">
            <a:avLst/>
          </a:prstGeom>
          <a:noFill/>
          <a:ln w="9525">
            <a:noFill/>
            <a:miter lim="800000"/>
            <a:headEnd/>
            <a:tailEnd/>
          </a:ln>
          <a:effectLst/>
        </p:spPr>
        <p:txBody>
          <a:bodyPr vert="horz" wrap="square" lIns="91392" tIns="45697" rIns="91392" bIns="4569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964" algn="ctr" rtl="0" eaLnBrk="0" fontAlgn="base" hangingPunct="0">
              <a:spcBef>
                <a:spcPct val="0"/>
              </a:spcBef>
              <a:spcAft>
                <a:spcPct val="0"/>
              </a:spcAft>
              <a:defRPr sz="4400">
                <a:solidFill>
                  <a:schemeClr val="tx2"/>
                </a:solidFill>
                <a:latin typeface="Times New Roman" pitchFamily="18" charset="0"/>
              </a:defRPr>
            </a:lvl6pPr>
            <a:lvl7pPr marL="913930" algn="ctr" rtl="0" eaLnBrk="0" fontAlgn="base" hangingPunct="0">
              <a:spcBef>
                <a:spcPct val="0"/>
              </a:spcBef>
              <a:spcAft>
                <a:spcPct val="0"/>
              </a:spcAft>
              <a:defRPr sz="4400">
                <a:solidFill>
                  <a:schemeClr val="tx2"/>
                </a:solidFill>
                <a:latin typeface="Times New Roman" pitchFamily="18" charset="0"/>
              </a:defRPr>
            </a:lvl7pPr>
            <a:lvl8pPr marL="1370900" algn="ctr" rtl="0" eaLnBrk="0" fontAlgn="base" hangingPunct="0">
              <a:spcBef>
                <a:spcPct val="0"/>
              </a:spcBef>
              <a:spcAft>
                <a:spcPct val="0"/>
              </a:spcAft>
              <a:defRPr sz="4400">
                <a:solidFill>
                  <a:schemeClr val="tx2"/>
                </a:solidFill>
                <a:latin typeface="Times New Roman" pitchFamily="18" charset="0"/>
              </a:defRPr>
            </a:lvl8pPr>
            <a:lvl9pPr marL="1827865" algn="ctr" rtl="0" eaLnBrk="0" fontAlgn="base" hangingPunct="0">
              <a:spcBef>
                <a:spcPct val="0"/>
              </a:spcBef>
              <a:spcAft>
                <a:spcPct val="0"/>
              </a:spcAft>
              <a:defRPr sz="4400">
                <a:solidFill>
                  <a:schemeClr val="tx2"/>
                </a:solidFill>
                <a:latin typeface="Times New Roman" pitchFamily="18" charset="0"/>
              </a:defRPr>
            </a:lvl9pPr>
          </a:lstStyle>
          <a:p>
            <a:r>
              <a:rPr lang="en-US" kern="0" dirty="0">
                <a:solidFill>
                  <a:schemeClr val="tx1"/>
                </a:solidFill>
                <a:latin typeface="Garamond" pitchFamily="18" charset="0"/>
              </a:rPr>
              <a:t>Simultaneous Conjugate Interferometers</a:t>
            </a:r>
          </a:p>
        </p:txBody>
      </p:sp>
      <p:pic>
        <p:nvPicPr>
          <p:cNvPr id="4873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680504"/>
            <a:ext cx="6863680" cy="5263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stretch>
            <a:fillRect/>
          </a:stretch>
        </p:blipFill>
        <p:spPr>
          <a:xfrm>
            <a:off x="1981200" y="5943600"/>
            <a:ext cx="5682167" cy="838200"/>
          </a:xfrm>
          <a:prstGeom prst="rect">
            <a:avLst/>
          </a:prstGeom>
        </p:spPr>
      </p:pic>
    </p:spTree>
    <p:extLst>
      <p:ext uri="{BB962C8B-B14F-4D97-AF65-F5344CB8AC3E}">
        <p14:creationId xmlns:p14="http://schemas.microsoft.com/office/powerpoint/2010/main" val="31351064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 name="DarkMatterPie.png"/>
          <p:cNvPicPr>
            <a:picLocks noChangeAspect="1"/>
          </p:cNvPicPr>
          <p:nvPr/>
        </p:nvPicPr>
        <p:blipFill>
          <a:blip r:embed="rId2">
            <a:extLst/>
          </a:blip>
          <a:stretch>
            <a:fillRect/>
          </a:stretch>
        </p:blipFill>
        <p:spPr>
          <a:xfrm>
            <a:off x="2857500" y="3106590"/>
            <a:ext cx="3429000" cy="1912103"/>
          </a:xfrm>
          <a:prstGeom prst="rect">
            <a:avLst/>
          </a:prstGeom>
          <a:ln w="88900">
            <a:miter lim="400000"/>
          </a:ln>
        </p:spPr>
      </p:pic>
      <p:pic>
        <p:nvPicPr>
          <p:cNvPr id="139" name="Picture 138"/>
          <p:cNvPicPr>
            <a:picLocks/>
          </p:cNvPicPr>
          <p:nvPr/>
        </p:nvPicPr>
        <p:blipFill>
          <a:blip r:embed="rId3">
            <a:extLst/>
          </a:blip>
          <a:stretch>
            <a:fillRect/>
          </a:stretch>
        </p:blipFill>
        <p:spPr>
          <a:xfrm>
            <a:off x="2847389" y="3176440"/>
            <a:ext cx="804542" cy="426226"/>
          </a:xfrm>
          <a:prstGeom prst="rect">
            <a:avLst/>
          </a:prstGeom>
        </p:spPr>
      </p:pic>
      <p:pic>
        <p:nvPicPr>
          <p:cNvPr id="141" name="Picture 140"/>
          <p:cNvPicPr>
            <a:picLocks/>
          </p:cNvPicPr>
          <p:nvPr/>
        </p:nvPicPr>
        <p:blipFill>
          <a:blip r:embed="rId4">
            <a:extLst/>
          </a:blip>
          <a:stretch>
            <a:fillRect/>
          </a:stretch>
        </p:blipFill>
        <p:spPr>
          <a:xfrm>
            <a:off x="2592584" y="4824066"/>
            <a:ext cx="907855" cy="687589"/>
          </a:xfrm>
          <a:prstGeom prst="rect">
            <a:avLst/>
          </a:prstGeom>
        </p:spPr>
      </p:pic>
      <p:pic>
        <p:nvPicPr>
          <p:cNvPr id="143" name="Picture 142"/>
          <p:cNvPicPr>
            <a:picLocks/>
          </p:cNvPicPr>
          <p:nvPr/>
        </p:nvPicPr>
        <p:blipFill>
          <a:blip r:embed="rId5">
            <a:extLst/>
          </a:blip>
          <a:stretch>
            <a:fillRect/>
          </a:stretch>
        </p:blipFill>
        <p:spPr>
          <a:xfrm>
            <a:off x="5143774" y="3858549"/>
            <a:ext cx="1142726" cy="383138"/>
          </a:xfrm>
          <a:prstGeom prst="rect">
            <a:avLst/>
          </a:prstGeom>
        </p:spPr>
      </p:pic>
      <p:sp>
        <p:nvSpPr>
          <p:cNvPr id="20" name="Rectangle 2"/>
          <p:cNvSpPr>
            <a:spLocks noGrp="1" noChangeArrowheads="1"/>
          </p:cNvSpPr>
          <p:nvPr>
            <p:ph type="title"/>
          </p:nvPr>
        </p:nvSpPr>
        <p:spPr>
          <a:xfrm>
            <a:off x="0" y="0"/>
            <a:ext cx="9144000" cy="1143000"/>
          </a:xfrm>
        </p:spPr>
        <p:txBody>
          <a:bodyPr/>
          <a:lstStyle/>
          <a:p>
            <a:r>
              <a:rPr lang="en-US" sz="4400" dirty="0" smtClean="0">
                <a:solidFill>
                  <a:schemeClr val="bg1"/>
                </a:solidFill>
                <a:latin typeface="Garamond" pitchFamily="18" charset="0"/>
              </a:rPr>
              <a:t>The Era of precision uncertainty</a:t>
            </a:r>
          </a:p>
        </p:txBody>
      </p:sp>
      <p:grpSp>
        <p:nvGrpSpPr>
          <p:cNvPr id="9" name="Group 8"/>
          <p:cNvGrpSpPr/>
          <p:nvPr/>
        </p:nvGrpSpPr>
        <p:grpSpPr>
          <a:xfrm>
            <a:off x="6306724" y="5053862"/>
            <a:ext cx="2517030" cy="1600578"/>
            <a:chOff x="340470" y="5239563"/>
            <a:chExt cx="2517030" cy="1600578"/>
          </a:xfrm>
        </p:grpSpPr>
        <p:pic>
          <p:nvPicPr>
            <p:cNvPr id="149" name="DSCN0145.png"/>
            <p:cNvPicPr>
              <a:picLocks/>
            </p:cNvPicPr>
            <p:nvPr/>
          </p:nvPicPr>
          <p:blipFill rotWithShape="1">
            <a:blip r:embed="rId6">
              <a:extLst/>
            </a:blip>
            <a:srcRect t="-1" b="16208"/>
            <a:stretch/>
          </p:blipFill>
          <p:spPr>
            <a:xfrm>
              <a:off x="342900" y="5239941"/>
              <a:ext cx="2514600" cy="1600200"/>
            </a:xfrm>
            <a:prstGeom prst="rect">
              <a:avLst/>
            </a:prstGeom>
            <a:ln w="88900">
              <a:miter lim="400000"/>
            </a:ln>
          </p:spPr>
        </p:pic>
        <p:sp>
          <p:nvSpPr>
            <p:cNvPr id="25" name="TextBox 24"/>
            <p:cNvSpPr txBox="1"/>
            <p:nvPr/>
          </p:nvSpPr>
          <p:spPr>
            <a:xfrm>
              <a:off x="340470" y="5239563"/>
              <a:ext cx="70532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457200" fontAlgn="auto">
                <a:spcBef>
                  <a:spcPts val="0"/>
                </a:spcBef>
                <a:spcAft>
                  <a:spcPts val="0"/>
                </a:spcAft>
              </a:pPr>
              <a:r>
                <a:rPr lang="en-US" sz="1600" dirty="0" smtClean="0">
                  <a:solidFill>
                    <a:srgbClr val="FFFFFF"/>
                  </a:solidFill>
                  <a:latin typeface="Helvetica" panose="020B0604020202020204" pitchFamily="34" charset="0"/>
                  <a:cs typeface="Helvetica" panose="020B0604020202020204" pitchFamily="34" charset="0"/>
                  <a:sym typeface="Chalkboard"/>
                </a:rPr>
                <a:t>CDMS</a:t>
              </a:r>
              <a:endParaRPr lang="en-US" sz="1600" dirty="0">
                <a:solidFill>
                  <a:srgbClr val="FFFFFF"/>
                </a:solidFill>
                <a:latin typeface="Helvetica" panose="020B0604020202020204" pitchFamily="34" charset="0"/>
                <a:cs typeface="Helvetica" panose="020B0604020202020204" pitchFamily="34" charset="0"/>
                <a:sym typeface="Chalkboard"/>
              </a:endParaRPr>
            </a:p>
          </p:txBody>
        </p:sp>
      </p:grpSp>
      <p:grpSp>
        <p:nvGrpSpPr>
          <p:cNvPr id="8" name="Group 7"/>
          <p:cNvGrpSpPr/>
          <p:nvPr/>
        </p:nvGrpSpPr>
        <p:grpSpPr>
          <a:xfrm>
            <a:off x="352835" y="5088543"/>
            <a:ext cx="2514600" cy="1617057"/>
            <a:chOff x="6272566" y="1137754"/>
            <a:chExt cx="2514600" cy="1617057"/>
          </a:xfrm>
        </p:grpSpPr>
        <p:pic>
          <p:nvPicPr>
            <p:cNvPr id="148" name="2008_ss_11planck.png"/>
            <p:cNvPicPr>
              <a:picLocks/>
            </p:cNvPicPr>
            <p:nvPr/>
          </p:nvPicPr>
          <p:blipFill rotWithShape="1">
            <a:blip r:embed="rId7">
              <a:extLst/>
            </a:blip>
            <a:srcRect t="2920"/>
            <a:stretch/>
          </p:blipFill>
          <p:spPr>
            <a:xfrm>
              <a:off x="6272566" y="1154611"/>
              <a:ext cx="2514600" cy="1600200"/>
            </a:xfrm>
            <a:prstGeom prst="rect">
              <a:avLst/>
            </a:prstGeom>
            <a:ln w="88900">
              <a:miter lim="400000"/>
            </a:ln>
          </p:spPr>
        </p:pic>
        <p:sp>
          <p:nvSpPr>
            <p:cNvPr id="32" name="TextBox 31"/>
            <p:cNvSpPr txBox="1"/>
            <p:nvPr/>
          </p:nvSpPr>
          <p:spPr>
            <a:xfrm>
              <a:off x="6272566" y="1137754"/>
              <a:ext cx="71654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457200" fontAlgn="auto">
                <a:spcBef>
                  <a:spcPts val="0"/>
                </a:spcBef>
                <a:spcAft>
                  <a:spcPts val="0"/>
                </a:spcAft>
              </a:pPr>
              <a:r>
                <a:rPr lang="en-US" sz="1600" dirty="0" smtClean="0">
                  <a:solidFill>
                    <a:srgbClr val="FFFFFF"/>
                  </a:solidFill>
                  <a:latin typeface="Helvetica" panose="020B0604020202020204" pitchFamily="34" charset="0"/>
                  <a:cs typeface="Helvetica" panose="020B0604020202020204" pitchFamily="34" charset="0"/>
                  <a:sym typeface="Chalkboard"/>
                </a:rPr>
                <a:t>Planck</a:t>
              </a:r>
              <a:endParaRPr lang="en-US" sz="1600" dirty="0">
                <a:solidFill>
                  <a:srgbClr val="FFFFFF"/>
                </a:solidFill>
                <a:latin typeface="Helvetica" panose="020B0604020202020204" pitchFamily="34" charset="0"/>
                <a:cs typeface="Helvetica" panose="020B0604020202020204" pitchFamily="34" charset="0"/>
                <a:sym typeface="Chalkboard"/>
              </a:endParaRPr>
            </a:p>
          </p:txBody>
        </p:sp>
      </p:grpSp>
      <p:sp>
        <p:nvSpPr>
          <p:cNvPr id="40" name="TextBox 39"/>
          <p:cNvSpPr txBox="1"/>
          <p:nvPr/>
        </p:nvSpPr>
        <p:spPr>
          <a:xfrm>
            <a:off x="3075495" y="11260466"/>
            <a:ext cx="2514600" cy="1077218"/>
          </a:xfrm>
          <a:prstGeom prst="rect">
            <a:avLst/>
          </a:prstGeom>
          <a:noFill/>
        </p:spPr>
        <p:txBody>
          <a:bodyPr wrap="square" rtlCol="0">
            <a:spAutoFit/>
          </a:bodyPr>
          <a:lstStyle/>
          <a:p>
            <a:pPr algn="ctr"/>
            <a:r>
              <a:rPr lang="en-US" sz="1600" dirty="0" smtClean="0">
                <a:solidFill>
                  <a:srgbClr val="000000"/>
                </a:solidFill>
                <a:latin typeface="Helvetica" panose="020B0604020202020204" pitchFamily="34" charset="0"/>
                <a:cs typeface="Helvetica" panose="020B0604020202020204" pitchFamily="34" charset="0"/>
              </a:rPr>
              <a:t>Precise data from astrophysics, but no hint what the dark sector consists of</a:t>
            </a:r>
          </a:p>
        </p:txBody>
      </p:sp>
      <p:grpSp>
        <p:nvGrpSpPr>
          <p:cNvPr id="12" name="Group 11"/>
          <p:cNvGrpSpPr/>
          <p:nvPr/>
        </p:nvGrpSpPr>
        <p:grpSpPr>
          <a:xfrm>
            <a:off x="342900" y="1572651"/>
            <a:ext cx="2514600" cy="1612339"/>
            <a:chOff x="332788" y="5033205"/>
            <a:chExt cx="2514600" cy="1612339"/>
          </a:xfrm>
        </p:grpSpPr>
        <p:pic>
          <p:nvPicPr>
            <p:cNvPr id="4846596" name="Picture 4" descr="http://astronomy.swin.edu.au/coma/images/Keck_lrg.JPG"/>
            <p:cNvPicPr>
              <a:picLocks noChangeArrowheads="1"/>
            </p:cNvPicPr>
            <p:nvPr/>
          </p:nvPicPr>
          <p:blipFill rotWithShape="1">
            <a:blip r:embed="rId8" cstate="print">
              <a:extLst>
                <a:ext uri="{28A0092B-C50C-407E-A947-70E740481C1C}">
                  <a14:useLocalDpi xmlns:a14="http://schemas.microsoft.com/office/drawing/2010/main" val="0"/>
                </a:ext>
              </a:extLst>
            </a:blip>
            <a:srcRect b="8902"/>
            <a:stretch/>
          </p:blipFill>
          <p:spPr bwMode="auto">
            <a:xfrm>
              <a:off x="332788" y="5045344"/>
              <a:ext cx="2514600" cy="16002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332788" y="5033205"/>
              <a:ext cx="226170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457200" fontAlgn="auto">
                <a:spcBef>
                  <a:spcPts val="0"/>
                </a:spcBef>
                <a:spcAft>
                  <a:spcPts val="0"/>
                </a:spcAft>
              </a:pPr>
              <a:r>
                <a:rPr lang="en-US" sz="1600" dirty="0" smtClean="0">
                  <a:solidFill>
                    <a:srgbClr val="FFFFFF"/>
                  </a:solidFill>
                  <a:latin typeface="Helvetica" panose="020B0604020202020204" pitchFamily="34" charset="0"/>
                  <a:cs typeface="Helvetica" panose="020B0604020202020204" pitchFamily="34" charset="0"/>
                  <a:sym typeface="Chalkboard"/>
                </a:rPr>
                <a:t>W.M. Keck Observatory</a:t>
              </a:r>
              <a:endParaRPr lang="en-US" sz="1600" dirty="0">
                <a:solidFill>
                  <a:srgbClr val="FFFFFF"/>
                </a:solidFill>
                <a:latin typeface="Helvetica" panose="020B0604020202020204" pitchFamily="34" charset="0"/>
                <a:cs typeface="Helvetica" panose="020B0604020202020204" pitchFamily="34" charset="0"/>
                <a:sym typeface="Chalkboard"/>
              </a:endParaRPr>
            </a:p>
          </p:txBody>
        </p:sp>
      </p:grpSp>
      <p:grpSp>
        <p:nvGrpSpPr>
          <p:cNvPr id="14" name="Group 13"/>
          <p:cNvGrpSpPr/>
          <p:nvPr/>
        </p:nvGrpSpPr>
        <p:grpSpPr>
          <a:xfrm>
            <a:off x="342900" y="3225407"/>
            <a:ext cx="2515293" cy="1301368"/>
            <a:chOff x="342900" y="2717356"/>
            <a:chExt cx="2515293" cy="1301368"/>
          </a:xfrm>
        </p:grpSpPr>
        <p:pic>
          <p:nvPicPr>
            <p:cNvPr id="4846600" name="Picture 8" descr="https://media.licdn.com/mpr/mpr/shrinknp_800_800/AAEAAQAAAAAAAAQXAAAAJDkyOThhYjdiLTM4ODQtNGVlMy05OTJiLTM1NjMyODBhNDE2NQ.jpg"/>
            <p:cNvPicPr>
              <a:picLocks noChangeArrowheads="1"/>
            </p:cNvPicPr>
            <p:nvPr/>
          </p:nvPicPr>
          <p:blipFill rotWithShape="1">
            <a:blip r:embed="rId9" cstate="print">
              <a:extLst>
                <a:ext uri="{28A0092B-C50C-407E-A947-70E740481C1C}">
                  <a14:useLocalDpi xmlns:a14="http://schemas.microsoft.com/office/drawing/2010/main" val="0"/>
                </a:ext>
              </a:extLst>
            </a:blip>
            <a:srcRect l="182" t="5050" r="-182" b="4041"/>
            <a:stretch/>
          </p:blipFill>
          <p:spPr bwMode="auto">
            <a:xfrm>
              <a:off x="343593" y="2729420"/>
              <a:ext cx="2514600" cy="128930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342900" y="2717356"/>
              <a:ext cx="88806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457200" fontAlgn="auto">
                <a:spcBef>
                  <a:spcPts val="0"/>
                </a:spcBef>
                <a:spcAft>
                  <a:spcPts val="0"/>
                </a:spcAft>
              </a:pPr>
              <a:r>
                <a:rPr lang="en-US" sz="1600" dirty="0" smtClean="0">
                  <a:solidFill>
                    <a:srgbClr val="FFFFFF"/>
                  </a:solidFill>
                  <a:latin typeface="Helvetica" panose="020B0604020202020204" pitchFamily="34" charset="0"/>
                  <a:cs typeface="Helvetica" panose="020B0604020202020204" pitchFamily="34" charset="0"/>
                  <a:sym typeface="Chalkboard"/>
                </a:rPr>
                <a:t>Chandra</a:t>
              </a:r>
              <a:endParaRPr lang="en-US" sz="1600" dirty="0">
                <a:solidFill>
                  <a:srgbClr val="FFFFFF"/>
                </a:solidFill>
                <a:latin typeface="Helvetica" panose="020B0604020202020204" pitchFamily="34" charset="0"/>
                <a:cs typeface="Helvetica" panose="020B0604020202020204" pitchFamily="34" charset="0"/>
                <a:sym typeface="Chalkboard"/>
              </a:endParaRPr>
            </a:p>
          </p:txBody>
        </p:sp>
      </p:grpSp>
      <p:sp>
        <p:nvSpPr>
          <p:cNvPr id="47" name="TextBox 46"/>
          <p:cNvSpPr txBox="1"/>
          <p:nvPr/>
        </p:nvSpPr>
        <p:spPr>
          <a:xfrm>
            <a:off x="76200" y="1143000"/>
            <a:ext cx="9144000" cy="338554"/>
          </a:xfrm>
          <a:prstGeom prst="rect">
            <a:avLst/>
          </a:prstGeom>
          <a:noFill/>
        </p:spPr>
        <p:txBody>
          <a:bodyPr wrap="square" rtlCol="0">
            <a:spAutoFit/>
          </a:bodyPr>
          <a:lstStyle/>
          <a:p>
            <a:r>
              <a:rPr lang="en-US" sz="1600" dirty="0" smtClean="0">
                <a:solidFill>
                  <a:srgbClr val="000000"/>
                </a:solidFill>
                <a:latin typeface="Helvetica" panose="020B0604020202020204" pitchFamily="34" charset="0"/>
                <a:cs typeface="Helvetica" panose="020B0604020202020204" pitchFamily="34" charset="0"/>
              </a:rPr>
              <a:t>Loud and clear signals from the skies….			      …but silence in our detectors</a:t>
            </a:r>
          </a:p>
        </p:txBody>
      </p:sp>
      <p:grpSp>
        <p:nvGrpSpPr>
          <p:cNvPr id="4" name="Group 3"/>
          <p:cNvGrpSpPr/>
          <p:nvPr/>
        </p:nvGrpSpPr>
        <p:grpSpPr>
          <a:xfrm>
            <a:off x="6286500" y="1576240"/>
            <a:ext cx="2534824" cy="2972374"/>
            <a:chOff x="6286500" y="1576240"/>
            <a:chExt cx="2534824" cy="2972374"/>
          </a:xfrm>
        </p:grpSpPr>
        <p:grpSp>
          <p:nvGrpSpPr>
            <p:cNvPr id="10" name="Group 9"/>
            <p:cNvGrpSpPr/>
            <p:nvPr/>
          </p:nvGrpSpPr>
          <p:grpSpPr>
            <a:xfrm>
              <a:off x="6286500" y="1576240"/>
              <a:ext cx="2534824" cy="2972374"/>
              <a:chOff x="342900" y="1137754"/>
              <a:chExt cx="2534824" cy="2972374"/>
            </a:xfrm>
          </p:grpSpPr>
          <p:grpSp>
            <p:nvGrpSpPr>
              <p:cNvPr id="6" name="Group 5"/>
              <p:cNvGrpSpPr/>
              <p:nvPr/>
            </p:nvGrpSpPr>
            <p:grpSpPr>
              <a:xfrm>
                <a:off x="342900" y="1137754"/>
                <a:ext cx="2534824" cy="1619784"/>
                <a:chOff x="342900" y="1137754"/>
                <a:chExt cx="2534824" cy="1619784"/>
              </a:xfrm>
            </p:grpSpPr>
            <p:pic>
              <p:nvPicPr>
                <p:cNvPr id="151" name="lhc-atlas.tiff"/>
                <p:cNvPicPr>
                  <a:picLocks/>
                </p:cNvPicPr>
                <p:nvPr/>
              </p:nvPicPr>
              <p:blipFill>
                <a:blip r:embed="rId10">
                  <a:extLst/>
                </a:blip>
                <a:stretch>
                  <a:fillRect/>
                </a:stretch>
              </p:blipFill>
              <p:spPr>
                <a:xfrm>
                  <a:off x="363124" y="1157338"/>
                  <a:ext cx="2514600" cy="1600200"/>
                </a:xfrm>
                <a:prstGeom prst="rect">
                  <a:avLst/>
                </a:prstGeom>
                <a:ln w="88900">
                  <a:miter lim="400000"/>
                </a:ln>
              </p:spPr>
            </p:pic>
            <p:sp>
              <p:nvSpPr>
                <p:cNvPr id="3" name="TextBox 2"/>
                <p:cNvSpPr txBox="1"/>
                <p:nvPr/>
              </p:nvSpPr>
              <p:spPr>
                <a:xfrm>
                  <a:off x="342900" y="1137754"/>
                  <a:ext cx="73494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457200" fontAlgn="auto">
                    <a:spcBef>
                      <a:spcPts val="0"/>
                    </a:spcBef>
                    <a:spcAft>
                      <a:spcPts val="0"/>
                    </a:spcAft>
                  </a:pPr>
                  <a:r>
                    <a:rPr lang="en-US" sz="1600" dirty="0" smtClean="0">
                      <a:solidFill>
                        <a:srgbClr val="FFFFFF"/>
                      </a:solidFill>
                      <a:latin typeface="Helvetica" panose="020B0604020202020204" pitchFamily="34" charset="0"/>
                      <a:cs typeface="Helvetica" panose="020B0604020202020204" pitchFamily="34" charset="0"/>
                      <a:sym typeface="Chalkboard"/>
                    </a:rPr>
                    <a:t>ATLAS</a:t>
                  </a:r>
                  <a:endParaRPr lang="en-US" sz="1600" dirty="0">
                    <a:solidFill>
                      <a:srgbClr val="FFFFFF"/>
                    </a:solidFill>
                    <a:latin typeface="Helvetica" panose="020B0604020202020204" pitchFamily="34" charset="0"/>
                    <a:cs typeface="Helvetica" panose="020B0604020202020204" pitchFamily="34" charset="0"/>
                    <a:sym typeface="Chalkboard"/>
                  </a:endParaRPr>
                </a:p>
              </p:txBody>
            </p:sp>
          </p:grpSp>
          <p:pic>
            <p:nvPicPr>
              <p:cNvPr id="4846594" name="Picture 2" descr="https://home.cern/sites/home.web.cern.ch/files/image/inline-images/old/lhc_long_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3124" y="2818252"/>
                <a:ext cx="2514600" cy="129187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6296611" y="3219137"/>
              <a:ext cx="699230" cy="400110"/>
            </a:xfrm>
            <a:prstGeom prst="rect">
              <a:avLst/>
            </a:prstGeom>
          </p:spPr>
          <p:txBody>
            <a:bodyPr wrap="none">
              <a:spAutoFit/>
            </a:bodyPr>
            <a:lstStyle/>
            <a:p>
              <a:pPr defTabSz="457200" fontAlgn="auto">
                <a:spcBef>
                  <a:spcPts val="0"/>
                </a:spcBef>
                <a:spcAft>
                  <a:spcPts val="0"/>
                </a:spcAft>
              </a:pPr>
              <a:r>
                <a:rPr lang="en-US" dirty="0" smtClean="0">
                  <a:solidFill>
                    <a:srgbClr val="FFFFFF"/>
                  </a:solidFill>
                  <a:latin typeface="Helvetica" panose="020B0604020202020204" pitchFamily="34" charset="0"/>
                  <a:cs typeface="Helvetica" panose="020B0604020202020204" pitchFamily="34" charset="0"/>
                  <a:sym typeface="Chalkboard"/>
                </a:rPr>
                <a:t>LHC</a:t>
              </a:r>
              <a:endParaRPr lang="en-US" dirty="0">
                <a:solidFill>
                  <a:srgbClr val="FFFFFF"/>
                </a:solidFill>
                <a:latin typeface="Helvetica" panose="020B0604020202020204" pitchFamily="34" charset="0"/>
                <a:cs typeface="Helvetica" panose="020B0604020202020204" pitchFamily="34" charset="0"/>
                <a:sym typeface="Chalkboard"/>
              </a:endParaRPr>
            </a:p>
          </p:txBody>
        </p:sp>
      </p:grpSp>
      <p:pic>
        <p:nvPicPr>
          <p:cNvPr id="33" name="Picture 2" descr="https://physicsforme.files.wordpress.com/2011/10/perlmutter3.jpg"/>
          <p:cNvPicPr>
            <a:picLocks noChangeAspect="1" noChangeArrowheads="1"/>
          </p:cNvPicPr>
          <p:nvPr/>
        </p:nvPicPr>
        <p:blipFill>
          <a:blip r:embed="rId12" cstate="print"/>
          <a:srcRect/>
          <a:stretch>
            <a:fillRect/>
          </a:stretch>
        </p:blipFill>
        <p:spPr bwMode="auto">
          <a:xfrm>
            <a:off x="2099403" y="2143990"/>
            <a:ext cx="4743450" cy="3476265"/>
          </a:xfrm>
          <a:prstGeom prst="rect">
            <a:avLst/>
          </a:prstGeom>
          <a:noFill/>
        </p:spPr>
      </p:pic>
    </p:spTree>
    <p:extLst>
      <p:ext uri="{BB962C8B-B14F-4D97-AF65-F5344CB8AC3E}">
        <p14:creationId xmlns:p14="http://schemas.microsoft.com/office/powerpoint/2010/main" val="850354804"/>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a:t>Bloch Oscillations</a:t>
            </a:r>
          </a:p>
        </p:txBody>
      </p:sp>
      <p:grpSp>
        <p:nvGrpSpPr>
          <p:cNvPr id="4" name="Group 30"/>
          <p:cNvGrpSpPr/>
          <p:nvPr/>
        </p:nvGrpSpPr>
        <p:grpSpPr>
          <a:xfrm>
            <a:off x="457200" y="868362"/>
            <a:ext cx="8038190" cy="5151438"/>
            <a:chOff x="388620" y="1653060"/>
            <a:chExt cx="5118751" cy="37800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 y="1653060"/>
              <a:ext cx="5118751" cy="3780000"/>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437083" y="1895383"/>
                  <a:ext cx="3361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a:rPr>
                          <m:t>𝑇</m:t>
                        </m:r>
                      </m:oMath>
                    </m:oMathPara>
                  </a14:m>
                  <a:endParaRPr lang="en-US" sz="1400" dirty="0"/>
                </a:p>
              </p:txBody>
            </p:sp>
          </mc:Choice>
          <mc:Fallback xmlns="">
            <p:sp>
              <p:nvSpPr>
                <p:cNvPr id="5" name="TextBox 4"/>
                <p:cNvSpPr txBox="1">
                  <a:spLocks noRot="1" noChangeAspect="1" noMove="1" noResize="1" noEditPoints="1" noAdjustHandles="1" noChangeArrowheads="1" noChangeShapeType="1" noTextEdit="1"/>
                </p:cNvSpPr>
                <p:nvPr/>
              </p:nvSpPr>
              <p:spPr>
                <a:xfrm>
                  <a:off x="1437083" y="1895383"/>
                  <a:ext cx="336118" cy="307777"/>
                </a:xfrm>
                <a:prstGeom prst="rect">
                  <a:avLst/>
                </a:prstGeom>
                <a:blipFill rotWithShape="1">
                  <a:blip r:embed="rId4" cstate="print"/>
                  <a:stretch>
                    <a:fillRect/>
                  </a:stretch>
                </a:blipFill>
              </p:spPr>
              <p:txBody>
                <a:bodyPr/>
                <a:lstStyle/>
                <a:p>
                  <a:pPr eaLnBrk="1" fontAlgn="auto" hangingPunct="1">
                    <a:spcBef>
                      <a:spcPts val="0"/>
                    </a:spcBef>
                    <a:spcAft>
                      <a:spcPts val="0"/>
                    </a:spcAft>
                  </a:pPr>
                  <a:r>
                    <a:rPr lang="en-US" sz="1800" dirty="0">
                      <a:noFill/>
                      <a:latin typeface="Gill Sans MT"/>
                    </a:rPr>
                    <a:t> </a:t>
                  </a:r>
                </a:p>
              </p:txBody>
            </p:sp>
          </mc:Fallback>
        </mc:AlternateContent>
        <p:cxnSp>
          <p:nvCxnSpPr>
            <p:cNvPr id="7" name="Straight Connector 6"/>
            <p:cNvCxnSpPr/>
            <p:nvPr/>
          </p:nvCxnSpPr>
          <p:spPr>
            <a:xfrm>
              <a:off x="684820" y="2049271"/>
              <a:ext cx="823916" cy="0"/>
            </a:xfrm>
            <a:prstGeom prst="line">
              <a:avLst/>
            </a:prstGeom>
            <a:ln w="15875">
              <a:headEnd type="triangle" w="sm" len="sm"/>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699228" y="2049271"/>
              <a:ext cx="774301" cy="0"/>
            </a:xfrm>
            <a:prstGeom prst="line">
              <a:avLst/>
            </a:prstGeom>
            <a:ln w="15875">
              <a:head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3844522" y="1895383"/>
                  <a:ext cx="3361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a:rPr>
                          <m:t>𝑇</m:t>
                        </m:r>
                      </m:oMath>
                    </m:oMathPara>
                  </a14:m>
                  <a:endParaRPr lang="en-US" sz="1400" dirty="0"/>
                </a:p>
              </p:txBody>
            </p:sp>
          </mc:Choice>
          <mc:Fallback xmlns="">
            <p:sp>
              <p:nvSpPr>
                <p:cNvPr id="8" name="TextBox 7"/>
                <p:cNvSpPr txBox="1">
                  <a:spLocks noRot="1" noChangeAspect="1" noMove="1" noResize="1" noEditPoints="1" noAdjustHandles="1" noChangeArrowheads="1" noChangeShapeType="1" noTextEdit="1"/>
                </p:cNvSpPr>
                <p:nvPr/>
              </p:nvSpPr>
              <p:spPr>
                <a:xfrm>
                  <a:off x="3844522" y="1895383"/>
                  <a:ext cx="336118" cy="307777"/>
                </a:xfrm>
                <a:prstGeom prst="rect">
                  <a:avLst/>
                </a:prstGeom>
                <a:blipFill rotWithShape="1">
                  <a:blip r:embed="rId4" cstate="print"/>
                  <a:stretch>
                    <a:fillRect/>
                  </a:stretch>
                </a:blipFill>
              </p:spPr>
              <p:txBody>
                <a:bodyPr/>
                <a:lstStyle/>
                <a:p>
                  <a:pPr eaLnBrk="1" fontAlgn="auto" hangingPunct="1">
                    <a:spcBef>
                      <a:spcPts val="0"/>
                    </a:spcBef>
                    <a:spcAft>
                      <a:spcPts val="0"/>
                    </a:spcAft>
                  </a:pPr>
                  <a:r>
                    <a:rPr lang="en-US" sz="1800" dirty="0">
                      <a:noFill/>
                      <a:latin typeface="Gill Sans MT"/>
                    </a:rPr>
                    <a:t> </a:t>
                  </a:r>
                </a:p>
              </p:txBody>
            </p:sp>
          </mc:Fallback>
        </mc:AlternateContent>
        <p:cxnSp>
          <p:nvCxnSpPr>
            <p:cNvPr id="10" name="Straight Connector 9"/>
            <p:cNvCxnSpPr/>
            <p:nvPr/>
          </p:nvCxnSpPr>
          <p:spPr>
            <a:xfrm>
              <a:off x="3092259" y="2049271"/>
              <a:ext cx="823916" cy="0"/>
            </a:xfrm>
            <a:prstGeom prst="line">
              <a:avLst/>
            </a:prstGeom>
            <a:ln w="15875">
              <a:headEnd type="triangle" w="sm" len="sm"/>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06667" y="2049271"/>
              <a:ext cx="774301" cy="0"/>
            </a:xfrm>
            <a:prstGeom prst="line">
              <a:avLst/>
            </a:prstGeom>
            <a:ln w="15875">
              <a:headEnd type="triangle" w="sm" len="sm"/>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5"/>
          <a:stretch>
            <a:fillRect/>
          </a:stretch>
        </p:blipFill>
        <p:spPr>
          <a:xfrm>
            <a:off x="648610" y="6268840"/>
            <a:ext cx="7846780" cy="589160"/>
          </a:xfrm>
          <a:prstGeom prst="rect">
            <a:avLst/>
          </a:prstGeom>
        </p:spPr>
      </p:pic>
    </p:spTree>
    <p:extLst>
      <p:ext uri="{BB962C8B-B14F-4D97-AF65-F5344CB8AC3E}">
        <p14:creationId xmlns:p14="http://schemas.microsoft.com/office/powerpoint/2010/main" val="4064494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bwMode="auto">
          <a:xfrm>
            <a:off x="0" y="120986"/>
            <a:ext cx="9144000" cy="1143000"/>
          </a:xfrm>
          <a:prstGeom prst="rect">
            <a:avLst/>
          </a:prstGeom>
          <a:noFill/>
          <a:ln w="9525">
            <a:noFill/>
            <a:miter lim="800000"/>
            <a:headEnd/>
            <a:tailEnd/>
          </a:ln>
          <a:effectLst/>
        </p:spPr>
        <p:txBody>
          <a:bodyPr vert="horz" wrap="square" lIns="91392" tIns="45697" rIns="91392" bIns="4569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964" algn="ctr" rtl="0" eaLnBrk="0" fontAlgn="base" hangingPunct="0">
              <a:spcBef>
                <a:spcPct val="0"/>
              </a:spcBef>
              <a:spcAft>
                <a:spcPct val="0"/>
              </a:spcAft>
              <a:defRPr sz="4400">
                <a:solidFill>
                  <a:schemeClr val="tx2"/>
                </a:solidFill>
                <a:latin typeface="Times New Roman" pitchFamily="18" charset="0"/>
              </a:defRPr>
            </a:lvl6pPr>
            <a:lvl7pPr marL="913930" algn="ctr" rtl="0" eaLnBrk="0" fontAlgn="base" hangingPunct="0">
              <a:spcBef>
                <a:spcPct val="0"/>
              </a:spcBef>
              <a:spcAft>
                <a:spcPct val="0"/>
              </a:spcAft>
              <a:defRPr sz="4400">
                <a:solidFill>
                  <a:schemeClr val="tx2"/>
                </a:solidFill>
                <a:latin typeface="Times New Roman" pitchFamily="18" charset="0"/>
              </a:defRPr>
            </a:lvl7pPr>
            <a:lvl8pPr marL="1370900" algn="ctr" rtl="0" eaLnBrk="0" fontAlgn="base" hangingPunct="0">
              <a:spcBef>
                <a:spcPct val="0"/>
              </a:spcBef>
              <a:spcAft>
                <a:spcPct val="0"/>
              </a:spcAft>
              <a:defRPr sz="4400">
                <a:solidFill>
                  <a:schemeClr val="tx2"/>
                </a:solidFill>
                <a:latin typeface="Times New Roman" pitchFamily="18" charset="0"/>
              </a:defRPr>
            </a:lvl8pPr>
            <a:lvl9pPr marL="1827865" algn="ctr" rtl="0" eaLnBrk="0" fontAlgn="base" hangingPunct="0">
              <a:spcBef>
                <a:spcPct val="0"/>
              </a:spcBef>
              <a:spcAft>
                <a:spcPct val="0"/>
              </a:spcAft>
              <a:defRPr sz="4400">
                <a:solidFill>
                  <a:schemeClr val="tx2"/>
                </a:solidFill>
                <a:latin typeface="Times New Roman" pitchFamily="18" charset="0"/>
              </a:defRPr>
            </a:lvl9pPr>
          </a:lstStyle>
          <a:p>
            <a:r>
              <a:rPr lang="en-US" kern="0" dirty="0" smtClean="0">
                <a:solidFill>
                  <a:schemeClr val="tx1"/>
                </a:solidFill>
                <a:latin typeface="Garamond" pitchFamily="18" charset="0"/>
              </a:rPr>
              <a:t>Setup</a:t>
            </a:r>
            <a:endParaRPr lang="en-US" kern="0" dirty="0">
              <a:solidFill>
                <a:schemeClr val="tx1"/>
              </a:solidFill>
              <a:latin typeface="Garamond" pitchFamily="18" charset="0"/>
            </a:endParaRPr>
          </a:p>
        </p:txBody>
      </p:sp>
      <p:pic>
        <p:nvPicPr>
          <p:cNvPr id="13" name="Picture 12" descr="C:\Users\Holger\Downloads\Diagram_RP3_Labels.jpg"/>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43000"/>
            <a:ext cx="6705600" cy="5562600"/>
          </a:xfrm>
          <a:prstGeom prst="rect">
            <a:avLst/>
          </a:prstGeom>
          <a:noFill/>
          <a:ln>
            <a:noFill/>
          </a:ln>
        </p:spPr>
      </p:pic>
    </p:spTree>
    <p:extLst>
      <p:ext uri="{BB962C8B-B14F-4D97-AF65-F5344CB8AC3E}">
        <p14:creationId xmlns:p14="http://schemas.microsoft.com/office/powerpoint/2010/main" val="9036670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english.smugmug.com/UCB-People-Events/HM-B131/HMGR-5559/789867622_Mf7U8-L.jpg">
            <a:hlinkClick r:id="" action="ppaction://noaction"/>
          </p:cNvPr>
          <p:cNvPicPr>
            <a:picLocks noChangeAspect="1" noChangeArrowheads="1"/>
          </p:cNvPicPr>
          <p:nvPr/>
        </p:nvPicPr>
        <p:blipFill>
          <a:blip r:embed="rId2" cstate="print"/>
          <a:srcRect/>
          <a:stretch>
            <a:fillRect/>
          </a:stretch>
        </p:blipFill>
        <p:spPr bwMode="auto">
          <a:xfrm>
            <a:off x="-1" y="381000"/>
            <a:ext cx="9132889" cy="6096000"/>
          </a:xfrm>
          <a:prstGeom prst="rect">
            <a:avLst/>
          </a:prstGeom>
          <a:noFill/>
          <a:ln w="9525">
            <a:noFill/>
            <a:miter lim="800000"/>
            <a:headEnd/>
            <a:tailEnd/>
          </a:ln>
        </p:spPr>
      </p:pic>
    </p:spTree>
    <p:extLst>
      <p:ext uri="{BB962C8B-B14F-4D97-AF65-F5344CB8AC3E}">
        <p14:creationId xmlns:p14="http://schemas.microsoft.com/office/powerpoint/2010/main" val="13626356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397957" y="152400"/>
            <a:ext cx="6374443" cy="707886"/>
          </a:xfrm>
          <a:prstGeom prst="rect">
            <a:avLst/>
          </a:prstGeom>
          <a:noFill/>
        </p:spPr>
        <p:txBody>
          <a:bodyPr wrap="square" rtlCol="0">
            <a:spAutoFit/>
          </a:bodyPr>
          <a:lstStyle/>
          <a:p>
            <a:pPr algn="ctr"/>
            <a:r>
              <a:rPr lang="en-US" altLang="zh-CN" sz="4000" dirty="0" smtClean="0">
                <a:latin typeface="+mj-lt"/>
              </a:rPr>
              <a:t>Fluorescence Traces</a:t>
            </a:r>
            <a:endParaRPr lang="en-US" altLang="zh-CN" sz="4000" dirty="0" smtClean="0">
              <a:solidFill>
                <a:schemeClr val="tx1"/>
              </a:solidFill>
              <a:latin typeface="+mj-lt"/>
            </a:endParaRPr>
          </a:p>
        </p:txBody>
      </p:sp>
      <p:grpSp>
        <p:nvGrpSpPr>
          <p:cNvPr id="50" name="Group 49"/>
          <p:cNvGrpSpPr/>
          <p:nvPr/>
        </p:nvGrpSpPr>
        <p:grpSpPr>
          <a:xfrm>
            <a:off x="0" y="882060"/>
            <a:ext cx="9144000" cy="5766450"/>
            <a:chOff x="-502024" y="709649"/>
            <a:chExt cx="9144000" cy="5766450"/>
          </a:xfrm>
        </p:grpSpPr>
        <p:sp>
          <p:nvSpPr>
            <p:cNvPr id="42" name="TextBox 41"/>
            <p:cNvSpPr txBox="1"/>
            <p:nvPr/>
          </p:nvSpPr>
          <p:spPr>
            <a:xfrm>
              <a:off x="3307976" y="6075989"/>
              <a:ext cx="1639157" cy="400110"/>
            </a:xfrm>
            <a:prstGeom prst="rect">
              <a:avLst/>
            </a:prstGeom>
            <a:noFill/>
          </p:spPr>
          <p:txBody>
            <a:bodyPr wrap="square" rtlCol="0">
              <a:spAutoFit/>
            </a:bodyPr>
            <a:lstStyle/>
            <a:p>
              <a:r>
                <a:rPr lang="en-US" dirty="0" smtClean="0"/>
                <a:t>Time (</a:t>
              </a:r>
              <a:r>
                <a:rPr lang="en-US" dirty="0" err="1" smtClean="0"/>
                <a:t>ms</a:t>
              </a:r>
              <a:r>
                <a:rPr lang="en-US" dirty="0" smtClean="0"/>
                <a:t>)</a:t>
              </a:r>
              <a:endParaRPr lang="en-US" dirty="0"/>
            </a:p>
          </p:txBody>
        </p:sp>
        <p:grpSp>
          <p:nvGrpSpPr>
            <p:cNvPr id="49" name="Group 48"/>
            <p:cNvGrpSpPr/>
            <p:nvPr/>
          </p:nvGrpSpPr>
          <p:grpSpPr>
            <a:xfrm>
              <a:off x="-502024" y="709649"/>
              <a:ext cx="9144000" cy="5349953"/>
              <a:chOff x="0" y="709649"/>
              <a:chExt cx="9144000" cy="5349953"/>
            </a:xfrm>
          </p:grpSpPr>
          <p:grpSp>
            <p:nvGrpSpPr>
              <p:cNvPr id="41" name="Group 40"/>
              <p:cNvGrpSpPr/>
              <p:nvPr/>
            </p:nvGrpSpPr>
            <p:grpSpPr>
              <a:xfrm>
                <a:off x="0" y="709649"/>
                <a:ext cx="9144000" cy="5349953"/>
                <a:chOff x="0" y="954578"/>
                <a:chExt cx="9144000" cy="5349953"/>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4578"/>
                  <a:ext cx="9144000" cy="1143000"/>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07667"/>
                  <a:ext cx="9144000" cy="1143000"/>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0969"/>
                  <a:ext cx="9144000" cy="1143000"/>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14058"/>
                  <a:ext cx="9144000" cy="1143000"/>
                </a:xfrm>
                <a:prstGeom prst="rect">
                  <a:avLst/>
                </a:prstGeom>
              </p:spPr>
            </p:pic>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161531"/>
                  <a:ext cx="9144000" cy="1143000"/>
                </a:xfrm>
                <a:prstGeom prst="rect">
                  <a:avLst/>
                </a:prstGeom>
              </p:spPr>
            </p:pic>
          </p:grpSp>
          <p:sp>
            <p:nvSpPr>
              <p:cNvPr id="43" name="TextBox 42"/>
              <p:cNvSpPr txBox="1"/>
              <p:nvPr/>
            </p:nvSpPr>
            <p:spPr>
              <a:xfrm rot="16200000">
                <a:off x="-46992" y="3306428"/>
                <a:ext cx="1752099" cy="369332"/>
              </a:xfrm>
              <a:prstGeom prst="rect">
                <a:avLst/>
              </a:prstGeom>
              <a:noFill/>
            </p:spPr>
            <p:txBody>
              <a:bodyPr wrap="square" rtlCol="0">
                <a:spAutoFit/>
              </a:bodyPr>
              <a:lstStyle/>
              <a:p>
                <a:r>
                  <a:rPr lang="en-US" dirty="0" smtClean="0"/>
                  <a:t>Fluorescence (V)</a:t>
                </a:r>
                <a:endParaRPr lang="en-US" dirty="0"/>
              </a:p>
            </p:txBody>
          </p:sp>
          <p:sp>
            <p:nvSpPr>
              <p:cNvPr id="44" name="TextBox 43"/>
              <p:cNvSpPr txBox="1"/>
              <p:nvPr/>
            </p:nvSpPr>
            <p:spPr>
              <a:xfrm>
                <a:off x="6469597" y="814619"/>
                <a:ext cx="566181" cy="369332"/>
              </a:xfrm>
              <a:prstGeom prst="rect">
                <a:avLst/>
              </a:prstGeom>
              <a:noFill/>
            </p:spPr>
            <p:txBody>
              <a:bodyPr wrap="none" rtlCol="0">
                <a:spAutoFit/>
              </a:bodyPr>
              <a:lstStyle/>
              <a:p>
                <a:r>
                  <a:rPr lang="en-US" dirty="0" smtClean="0"/>
                  <a:t>N=0</a:t>
                </a:r>
                <a:endParaRPr lang="en-US" dirty="0"/>
              </a:p>
            </p:txBody>
          </p:sp>
          <p:sp>
            <p:nvSpPr>
              <p:cNvPr id="45" name="TextBox 44"/>
              <p:cNvSpPr txBox="1"/>
              <p:nvPr/>
            </p:nvSpPr>
            <p:spPr>
              <a:xfrm>
                <a:off x="6411088" y="1862547"/>
                <a:ext cx="683200" cy="369332"/>
              </a:xfrm>
              <a:prstGeom prst="rect">
                <a:avLst/>
              </a:prstGeom>
              <a:noFill/>
            </p:spPr>
            <p:txBody>
              <a:bodyPr wrap="none" rtlCol="0">
                <a:spAutoFit/>
              </a:bodyPr>
              <a:lstStyle/>
              <a:p>
                <a:r>
                  <a:rPr lang="en-US" dirty="0" smtClean="0"/>
                  <a:t>N=25</a:t>
                </a:r>
                <a:endParaRPr lang="en-US" dirty="0"/>
              </a:p>
            </p:txBody>
          </p:sp>
          <p:sp>
            <p:nvSpPr>
              <p:cNvPr id="46" name="TextBox 45"/>
              <p:cNvSpPr txBox="1"/>
              <p:nvPr/>
            </p:nvSpPr>
            <p:spPr>
              <a:xfrm>
                <a:off x="6411088" y="2914201"/>
                <a:ext cx="683200" cy="369332"/>
              </a:xfrm>
              <a:prstGeom prst="rect">
                <a:avLst/>
              </a:prstGeom>
              <a:noFill/>
            </p:spPr>
            <p:txBody>
              <a:bodyPr wrap="none" rtlCol="0">
                <a:spAutoFit/>
              </a:bodyPr>
              <a:lstStyle/>
              <a:p>
                <a:r>
                  <a:rPr lang="en-US" dirty="0" smtClean="0"/>
                  <a:t>N=50</a:t>
                </a:r>
                <a:endParaRPr lang="en-US" dirty="0"/>
              </a:p>
            </p:txBody>
          </p:sp>
          <p:sp>
            <p:nvSpPr>
              <p:cNvPr id="47" name="TextBox 46"/>
              <p:cNvSpPr txBox="1"/>
              <p:nvPr/>
            </p:nvSpPr>
            <p:spPr>
              <a:xfrm>
                <a:off x="6411088" y="3975394"/>
                <a:ext cx="800219" cy="369332"/>
              </a:xfrm>
              <a:prstGeom prst="rect">
                <a:avLst/>
              </a:prstGeom>
              <a:noFill/>
            </p:spPr>
            <p:txBody>
              <a:bodyPr wrap="none" rtlCol="0">
                <a:spAutoFit/>
              </a:bodyPr>
              <a:lstStyle/>
              <a:p>
                <a:r>
                  <a:rPr lang="en-US" dirty="0" smtClean="0"/>
                  <a:t>N=125</a:t>
                </a:r>
                <a:endParaRPr lang="en-US" dirty="0"/>
              </a:p>
            </p:txBody>
          </p:sp>
          <p:sp>
            <p:nvSpPr>
              <p:cNvPr id="48" name="TextBox 47"/>
              <p:cNvSpPr txBox="1"/>
              <p:nvPr/>
            </p:nvSpPr>
            <p:spPr>
              <a:xfrm>
                <a:off x="6411088" y="5021951"/>
                <a:ext cx="800219" cy="369332"/>
              </a:xfrm>
              <a:prstGeom prst="rect">
                <a:avLst/>
              </a:prstGeom>
              <a:noFill/>
            </p:spPr>
            <p:txBody>
              <a:bodyPr wrap="none" rtlCol="0">
                <a:spAutoFit/>
              </a:bodyPr>
              <a:lstStyle/>
              <a:p>
                <a:r>
                  <a:rPr lang="en-US" dirty="0" smtClean="0"/>
                  <a:t>N=200</a:t>
                </a:r>
                <a:endParaRPr lang="en-US" dirty="0"/>
              </a:p>
            </p:txBody>
          </p:sp>
        </p:grpSp>
      </p:grpSp>
    </p:spTree>
    <p:extLst>
      <p:ext uri="{BB962C8B-B14F-4D97-AF65-F5344CB8AC3E}">
        <p14:creationId xmlns:p14="http://schemas.microsoft.com/office/powerpoint/2010/main" val="1799751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2" descr="Displaying Syst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3"/>
          <p:cNvSpPr>
            <a:spLocks noChangeArrowheads="1"/>
          </p:cNvSpPr>
          <p:nvPr/>
        </p:nvSpPr>
        <p:spPr bwMode="auto">
          <a:xfrm>
            <a:off x="685800" y="152401"/>
            <a:ext cx="7772400" cy="1139825"/>
          </a:xfrm>
          <a:prstGeom prst="rect">
            <a:avLst/>
          </a:prstGeom>
          <a:noFill/>
          <a:ln w="9525">
            <a:noFill/>
            <a:miter lim="800000"/>
            <a:headEnd/>
            <a:tailEnd/>
          </a:ln>
          <a:effectLst/>
        </p:spPr>
        <p:txBody>
          <a:bodyPr lIns="91392" tIns="45697" rIns="91392" bIns="45697" anchor="ctr"/>
          <a:lstStyle/>
          <a:p>
            <a:pPr algn="ctr"/>
            <a:r>
              <a:rPr lang="en-US" sz="4400" dirty="0" smtClean="0">
                <a:solidFill>
                  <a:srgbClr val="000000"/>
                </a:solidFill>
                <a:latin typeface="Garamond" pitchFamily="18" charset="0"/>
              </a:rPr>
              <a:t>0.16 ppb systematic errors</a:t>
            </a:r>
            <a:endParaRPr lang="en-US" sz="4400" i="1" dirty="0" smtClean="0">
              <a:solidFill>
                <a:srgbClr val="000000"/>
              </a:solidFill>
              <a:latin typeface="Garamond"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753647160"/>
              </p:ext>
            </p:extLst>
          </p:nvPr>
        </p:nvGraphicFramePr>
        <p:xfrm>
          <a:off x="272558" y="1143000"/>
          <a:ext cx="5975841" cy="5260980"/>
        </p:xfrm>
        <a:graphic>
          <a:graphicData uri="http://schemas.openxmlformats.org/drawingml/2006/table">
            <a:tbl>
              <a:tblPr firstRow="1" firstCol="1" bandRow="1">
                <a:tableStyleId>{5C22544A-7EE6-4342-B048-85BDC9FD1C3A}</a:tableStyleId>
              </a:tblPr>
              <a:tblGrid>
                <a:gridCol w="1853319">
                  <a:extLst>
                    <a:ext uri="{9D8B030D-6E8A-4147-A177-3AD203B41FA5}">
                      <a16:colId xmlns:a16="http://schemas.microsoft.com/office/drawing/2014/main" xmlns="" val="444308730"/>
                    </a:ext>
                  </a:extLst>
                </a:gridCol>
                <a:gridCol w="473076">
                  <a:extLst>
                    <a:ext uri="{9D8B030D-6E8A-4147-A177-3AD203B41FA5}">
                      <a16:colId xmlns:a16="http://schemas.microsoft.com/office/drawing/2014/main" xmlns="" val="2555512257"/>
                    </a:ext>
                  </a:extLst>
                </a:gridCol>
                <a:gridCol w="2354047">
                  <a:extLst>
                    <a:ext uri="{9D8B030D-6E8A-4147-A177-3AD203B41FA5}">
                      <a16:colId xmlns:a16="http://schemas.microsoft.com/office/drawing/2014/main" xmlns="" val="1965585506"/>
                    </a:ext>
                  </a:extLst>
                </a:gridCol>
                <a:gridCol w="1295399">
                  <a:extLst>
                    <a:ext uri="{9D8B030D-6E8A-4147-A177-3AD203B41FA5}">
                      <a16:colId xmlns:a16="http://schemas.microsoft.com/office/drawing/2014/main" xmlns="" val="3578043153"/>
                    </a:ext>
                  </a:extLst>
                </a:gridCol>
              </a:tblGrid>
              <a:tr h="263049">
                <a:tc>
                  <a:txBody>
                    <a:bodyPr/>
                    <a:lstStyle/>
                    <a:p>
                      <a:pPr marL="0" marR="0">
                        <a:spcBef>
                          <a:spcPts val="1200"/>
                        </a:spcBef>
                        <a:spcAft>
                          <a:spcPts val="0"/>
                        </a:spcAft>
                      </a:pPr>
                      <a:r>
                        <a:rPr lang="en-US" sz="1200" kern="1400" dirty="0">
                          <a:effectLst/>
                        </a:rPr>
                        <a:t>Effect</a:t>
                      </a:r>
                      <a:endParaRPr lang="en-US" sz="1200" kern="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Sect.</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Value</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δα/α (ppb)</a:t>
                      </a:r>
                      <a:endParaRPr lang="en-US" sz="1200" kern="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788338763"/>
                  </a:ext>
                </a:extLst>
              </a:tr>
              <a:tr h="263049">
                <a:tc>
                  <a:txBody>
                    <a:bodyPr/>
                    <a:lstStyle/>
                    <a:p>
                      <a:pPr marL="0" marR="0">
                        <a:spcBef>
                          <a:spcPts val="1200"/>
                        </a:spcBef>
                        <a:spcAft>
                          <a:spcPts val="0"/>
                        </a:spcAft>
                      </a:pPr>
                      <a:r>
                        <a:rPr lang="en-US" sz="1200" kern="1400">
                          <a:effectLst/>
                        </a:rPr>
                        <a:t>Laser Frequency</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1</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dirty="0">
                          <a:effectLst/>
                        </a:rPr>
                        <a:t>N/A</a:t>
                      </a:r>
                      <a:endParaRPr lang="en-US" sz="1200" kern="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-0.24 ± 0.03</a:t>
                      </a:r>
                      <a:endParaRPr lang="en-US" sz="1200" kern="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430641262"/>
                  </a:ext>
                </a:extLst>
              </a:tr>
              <a:tr h="263049">
                <a:tc>
                  <a:txBody>
                    <a:bodyPr/>
                    <a:lstStyle/>
                    <a:p>
                      <a:pPr marL="0" marR="0">
                        <a:spcBef>
                          <a:spcPts val="1200"/>
                        </a:spcBef>
                        <a:spcAft>
                          <a:spcPts val="0"/>
                        </a:spcAft>
                      </a:pPr>
                      <a:r>
                        <a:rPr lang="en-US" sz="1200" kern="1400">
                          <a:effectLst/>
                        </a:rPr>
                        <a:t>Acceleration Gradient</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4A</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dirty="0">
                          <a:effectLst/>
                          <a:sym typeface="Mathematica1"/>
                        </a:rPr>
                        <a:t></a:t>
                      </a:r>
                      <a:r>
                        <a:rPr lang="en-US" sz="1200" kern="1400" dirty="0">
                          <a:effectLst/>
                        </a:rPr>
                        <a:t>=(2.13 ± 0.01)</a:t>
                      </a:r>
                      <a:r>
                        <a:rPr lang="en-US" sz="1200" kern="1400" dirty="0">
                          <a:effectLst/>
                          <a:sym typeface="Symbol" panose="05050102010706020507" pitchFamily="18" charset="2"/>
                        </a:rPr>
                        <a:t></a:t>
                      </a:r>
                      <a:r>
                        <a:rPr lang="en-US" sz="1200" kern="1400" dirty="0">
                          <a:effectLst/>
                        </a:rPr>
                        <a:t>10</a:t>
                      </a:r>
                      <a:r>
                        <a:rPr lang="en-US" sz="1200" kern="1400" baseline="30000" dirty="0">
                          <a:effectLst/>
                        </a:rPr>
                        <a:t>-6</a:t>
                      </a:r>
                      <a:r>
                        <a:rPr lang="en-US" sz="1200" kern="1400" dirty="0">
                          <a:effectLst/>
                        </a:rPr>
                        <a:t>/s</a:t>
                      </a:r>
                      <a:r>
                        <a:rPr lang="en-US" sz="1200" kern="1400" baseline="30000" dirty="0">
                          <a:effectLst/>
                        </a:rPr>
                        <a:t>2</a:t>
                      </a:r>
                      <a:endParaRPr lang="en-US" sz="1200" kern="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-1.69 ± 0.02</a:t>
                      </a:r>
                      <a:endParaRPr lang="en-US" sz="1200" kern="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409157813"/>
                  </a:ext>
                </a:extLst>
              </a:tr>
              <a:tr h="263049">
                <a:tc>
                  <a:txBody>
                    <a:bodyPr/>
                    <a:lstStyle/>
                    <a:p>
                      <a:pPr marL="0" marR="0">
                        <a:spcBef>
                          <a:spcPts val="1200"/>
                        </a:spcBef>
                        <a:spcAft>
                          <a:spcPts val="0"/>
                        </a:spcAft>
                      </a:pPr>
                      <a:r>
                        <a:rPr lang="en-US" sz="1200" kern="1400">
                          <a:effectLst/>
                        </a:rPr>
                        <a:t>Gouy phase</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3</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w</a:t>
                      </a:r>
                      <a:r>
                        <a:rPr lang="en-US" sz="1200" kern="1400" baseline="-25000">
                          <a:effectLst/>
                        </a:rPr>
                        <a:t>0</a:t>
                      </a:r>
                      <a:r>
                        <a:rPr lang="en-US" sz="1200" kern="1400">
                          <a:effectLst/>
                        </a:rPr>
                        <a:t>=3.21±0.008 mm, z</a:t>
                      </a:r>
                      <a:r>
                        <a:rPr lang="en-US" sz="1200" kern="1400" baseline="-25000">
                          <a:effectLst/>
                        </a:rPr>
                        <a:t>0</a:t>
                      </a:r>
                      <a:r>
                        <a:rPr lang="en-US" sz="1200" kern="1400">
                          <a:effectLst/>
                        </a:rPr>
                        <a:t>=0.5±1.0 m</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-3.60± 0.03</a:t>
                      </a:r>
                      <a:endParaRPr lang="en-US" sz="1200" kern="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2437921617"/>
                  </a:ext>
                </a:extLst>
              </a:tr>
              <a:tr h="263049">
                <a:tc>
                  <a:txBody>
                    <a:bodyPr/>
                    <a:lstStyle/>
                    <a:p>
                      <a:pPr marL="0" marR="0">
                        <a:spcBef>
                          <a:spcPts val="1200"/>
                        </a:spcBef>
                        <a:spcAft>
                          <a:spcPts val="0"/>
                        </a:spcAft>
                      </a:pPr>
                      <a:r>
                        <a:rPr lang="en-US" sz="1200" kern="1400">
                          <a:effectLst/>
                        </a:rPr>
                        <a:t>Wavefront Curvature </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12</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〈r</a:t>
                      </a:r>
                      <a:r>
                        <a:rPr lang="en-US" sz="1200" kern="1400" baseline="30000">
                          <a:effectLst/>
                        </a:rPr>
                        <a:t>2</a:t>
                      </a:r>
                      <a:r>
                        <a:rPr lang="en-US" sz="1200" kern="1400">
                          <a:effectLst/>
                        </a:rPr>
                        <a:t>〉</a:t>
                      </a:r>
                      <a:r>
                        <a:rPr lang="en-US" sz="1200" kern="1400" baseline="30000">
                          <a:effectLst/>
                        </a:rPr>
                        <a:t>1/2</a:t>
                      </a:r>
                      <a:r>
                        <a:rPr lang="en-US" sz="1200" kern="1400">
                          <a:effectLst/>
                        </a:rPr>
                        <a:t>=0.58 mm </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0.15 ± 0.03</a:t>
                      </a:r>
                      <a:endParaRPr lang="en-US" sz="1200" kern="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434552571"/>
                  </a:ext>
                </a:extLst>
              </a:tr>
              <a:tr h="263049">
                <a:tc>
                  <a:txBody>
                    <a:bodyPr/>
                    <a:lstStyle/>
                    <a:p>
                      <a:pPr marL="0" marR="0">
                        <a:spcBef>
                          <a:spcPts val="1200"/>
                        </a:spcBef>
                        <a:spcAft>
                          <a:spcPts val="0"/>
                        </a:spcAft>
                      </a:pPr>
                      <a:r>
                        <a:rPr lang="en-US" sz="1200" kern="1400">
                          <a:effectLst/>
                        </a:rPr>
                        <a:t>Beam Alignment</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5</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N/A</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0.05 ± 0.03</a:t>
                      </a:r>
                      <a:endParaRPr lang="en-US" sz="1200" kern="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76412489"/>
                  </a:ext>
                </a:extLst>
              </a:tr>
              <a:tr h="263049">
                <a:tc>
                  <a:txBody>
                    <a:bodyPr/>
                    <a:lstStyle/>
                    <a:p>
                      <a:pPr marL="0" marR="0">
                        <a:spcBef>
                          <a:spcPts val="1200"/>
                        </a:spcBef>
                        <a:spcAft>
                          <a:spcPts val="0"/>
                        </a:spcAft>
                      </a:pPr>
                      <a:r>
                        <a:rPr lang="en-US" sz="1200" kern="1400">
                          <a:effectLst/>
                        </a:rPr>
                        <a:t>BO Light Shift</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6</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N/A</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0 ± 0.004</a:t>
                      </a:r>
                      <a:endParaRPr lang="en-US" sz="1200" kern="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922260355"/>
                  </a:ext>
                </a:extLst>
              </a:tr>
              <a:tr h="263049">
                <a:tc>
                  <a:txBody>
                    <a:bodyPr/>
                    <a:lstStyle/>
                    <a:p>
                      <a:pPr marL="0" marR="0">
                        <a:spcBef>
                          <a:spcPts val="1200"/>
                        </a:spcBef>
                        <a:spcAft>
                          <a:spcPts val="0"/>
                        </a:spcAft>
                      </a:pPr>
                      <a:r>
                        <a:rPr lang="en-US" sz="1200" kern="1400">
                          <a:effectLst/>
                        </a:rPr>
                        <a:t>Density Shift</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7</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sym typeface="Symbol" panose="05050102010706020507" pitchFamily="18" charset="2"/>
                        </a:rPr>
                        <a:t></a:t>
                      </a:r>
                      <a:r>
                        <a:rPr lang="en-US" sz="1200" kern="1400">
                          <a:effectLst/>
                        </a:rPr>
                        <a:t>=10</a:t>
                      </a:r>
                      <a:r>
                        <a:rPr lang="en-US" sz="1200" kern="1400" baseline="30000">
                          <a:effectLst/>
                        </a:rPr>
                        <a:t>6</a:t>
                      </a:r>
                      <a:r>
                        <a:rPr lang="en-US" sz="1200" kern="1400">
                          <a:effectLst/>
                        </a:rPr>
                        <a:t> atoms/cm</a:t>
                      </a:r>
                      <a:r>
                        <a:rPr lang="en-US" sz="1200" kern="1400" baseline="30000">
                          <a:effectLst/>
                        </a:rPr>
                        <a:t>3</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dirty="0">
                          <a:effectLst/>
                        </a:rPr>
                        <a:t>0 ± 0.003</a:t>
                      </a:r>
                      <a:endParaRPr lang="en-US" sz="1200" kern="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2671285354"/>
                  </a:ext>
                </a:extLst>
              </a:tr>
              <a:tr h="263049">
                <a:tc>
                  <a:txBody>
                    <a:bodyPr/>
                    <a:lstStyle/>
                    <a:p>
                      <a:pPr marL="0" marR="0">
                        <a:spcBef>
                          <a:spcPts val="1200"/>
                        </a:spcBef>
                        <a:spcAft>
                          <a:spcPts val="0"/>
                        </a:spcAft>
                      </a:pPr>
                      <a:r>
                        <a:rPr lang="en-US" sz="1200" kern="1400">
                          <a:effectLst/>
                        </a:rPr>
                        <a:t>Index of Refraction</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8</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n</a:t>
                      </a:r>
                      <a:r>
                        <a:rPr lang="en-US" sz="1200" kern="1400" baseline="-25000">
                          <a:effectLst/>
                        </a:rPr>
                        <a:t>cloud</a:t>
                      </a:r>
                      <a:r>
                        <a:rPr lang="en-US" sz="1200" kern="1400">
                          <a:effectLst/>
                        </a:rPr>
                        <a:t>-1=30</a:t>
                      </a:r>
                      <a:r>
                        <a:rPr lang="en-US" sz="1200" kern="1400">
                          <a:effectLst/>
                          <a:sym typeface="Symbol" panose="05050102010706020507" pitchFamily="18" charset="2"/>
                        </a:rPr>
                        <a:t></a:t>
                      </a:r>
                      <a:r>
                        <a:rPr lang="en-US" sz="1200" kern="1400">
                          <a:effectLst/>
                        </a:rPr>
                        <a:t>10</a:t>
                      </a:r>
                      <a:r>
                        <a:rPr lang="en-US" sz="1200" kern="1400" baseline="30000">
                          <a:effectLst/>
                        </a:rPr>
                        <a:t>-12</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0 ± 0.03</a:t>
                      </a:r>
                      <a:endParaRPr lang="en-US" sz="1200" kern="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249844667"/>
                  </a:ext>
                </a:extLst>
              </a:tr>
              <a:tr h="263049">
                <a:tc>
                  <a:txBody>
                    <a:bodyPr/>
                    <a:lstStyle/>
                    <a:p>
                      <a:pPr marL="0" marR="0">
                        <a:spcBef>
                          <a:spcPts val="1200"/>
                        </a:spcBef>
                        <a:spcAft>
                          <a:spcPts val="0"/>
                        </a:spcAft>
                      </a:pPr>
                      <a:r>
                        <a:rPr lang="en-US" sz="1200" kern="1400">
                          <a:effectLst/>
                        </a:rPr>
                        <a:t>Speckle Phase Shift</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4B</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N/A</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0 ± 0.04</a:t>
                      </a:r>
                      <a:endParaRPr lang="en-US" sz="1200" kern="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2441189343"/>
                  </a:ext>
                </a:extLst>
              </a:tr>
              <a:tr h="263049">
                <a:tc>
                  <a:txBody>
                    <a:bodyPr/>
                    <a:lstStyle/>
                    <a:p>
                      <a:pPr marL="0" marR="0">
                        <a:spcBef>
                          <a:spcPts val="1200"/>
                        </a:spcBef>
                        <a:spcAft>
                          <a:spcPts val="0"/>
                        </a:spcAft>
                      </a:pPr>
                      <a:r>
                        <a:rPr lang="en-US" sz="1200" kern="1400">
                          <a:effectLst/>
                        </a:rPr>
                        <a:t>Sagnac Effect</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9</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N/A</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0 ± 0.001</a:t>
                      </a:r>
                      <a:r>
                        <a:rPr lang="en-US" sz="900" kern="0">
                          <a:effectLst/>
                        </a:rPr>
                        <a:t> </a:t>
                      </a:r>
                      <a:endParaRPr lang="en-US" sz="1200" kern="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4281179740"/>
                  </a:ext>
                </a:extLst>
              </a:tr>
              <a:tr h="526098">
                <a:tc>
                  <a:txBody>
                    <a:bodyPr/>
                    <a:lstStyle/>
                    <a:p>
                      <a:pPr marL="0" marR="0">
                        <a:spcBef>
                          <a:spcPts val="1200"/>
                        </a:spcBef>
                        <a:spcAft>
                          <a:spcPts val="0"/>
                        </a:spcAft>
                      </a:pPr>
                      <a:r>
                        <a:rPr lang="en-US" sz="1200" kern="1400">
                          <a:effectLst/>
                        </a:rPr>
                        <a:t>Mod. Frequency Wavenumber</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10</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N/A</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0 ± 0.001</a:t>
                      </a:r>
                      <a:endParaRPr lang="en-US" sz="1200" kern="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4021153355"/>
                  </a:ext>
                </a:extLst>
              </a:tr>
              <a:tr h="263049">
                <a:tc>
                  <a:txBody>
                    <a:bodyPr/>
                    <a:lstStyle/>
                    <a:p>
                      <a:pPr marL="0" marR="0">
                        <a:spcBef>
                          <a:spcPts val="1200"/>
                        </a:spcBef>
                        <a:spcAft>
                          <a:spcPts val="0"/>
                        </a:spcAft>
                      </a:pPr>
                      <a:r>
                        <a:rPr lang="en-US" sz="1200" kern="1400">
                          <a:effectLst/>
                        </a:rPr>
                        <a:t>Thermal Motion of Atoms</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11</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N/A</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0 ± 0.08</a:t>
                      </a:r>
                      <a:endParaRPr lang="en-US" sz="1200" kern="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60469809"/>
                  </a:ext>
                </a:extLst>
              </a:tr>
              <a:tr h="263049">
                <a:tc>
                  <a:txBody>
                    <a:bodyPr/>
                    <a:lstStyle/>
                    <a:p>
                      <a:pPr marL="0" marR="0">
                        <a:spcBef>
                          <a:spcPts val="1200"/>
                        </a:spcBef>
                        <a:spcAft>
                          <a:spcPts val="0"/>
                        </a:spcAft>
                      </a:pPr>
                      <a:r>
                        <a:rPr lang="en-US" sz="1200" kern="1400">
                          <a:effectLst/>
                        </a:rPr>
                        <a:t>Non-Gaussian Waveform </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13</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N/A</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0 ± 0.03</a:t>
                      </a:r>
                      <a:endParaRPr lang="en-US" sz="1200" kern="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126381872"/>
                  </a:ext>
                </a:extLst>
              </a:tr>
              <a:tr h="263049">
                <a:tc>
                  <a:txBody>
                    <a:bodyPr/>
                    <a:lstStyle/>
                    <a:p>
                      <a:pPr marL="0" marR="0">
                        <a:spcBef>
                          <a:spcPts val="1200"/>
                        </a:spcBef>
                        <a:spcAft>
                          <a:spcPts val="0"/>
                        </a:spcAft>
                      </a:pPr>
                      <a:r>
                        <a:rPr lang="en-US" sz="1200" kern="1400">
                          <a:effectLst/>
                        </a:rPr>
                        <a:t>Parasitic Interferometers </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14</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N/A</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0 ± 0.03</a:t>
                      </a:r>
                      <a:endParaRPr lang="en-US" sz="1200" kern="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701813022"/>
                  </a:ext>
                </a:extLst>
              </a:tr>
              <a:tr h="263049">
                <a:tc>
                  <a:txBody>
                    <a:bodyPr/>
                    <a:lstStyle/>
                    <a:p>
                      <a:pPr marL="0" marR="0">
                        <a:spcBef>
                          <a:spcPts val="1200"/>
                        </a:spcBef>
                        <a:spcAft>
                          <a:spcPts val="0"/>
                        </a:spcAft>
                      </a:pPr>
                      <a:r>
                        <a:rPr lang="en-US" sz="1200" kern="1400">
                          <a:effectLst/>
                        </a:rPr>
                        <a:t>Total Systematic Error</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 </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 </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-5.33 </a:t>
                      </a:r>
                      <a:r>
                        <a:rPr lang="en-US" sz="900" kern="0">
                          <a:effectLst/>
                        </a:rPr>
                        <a:t> </a:t>
                      </a:r>
                      <a:r>
                        <a:rPr lang="en-US" sz="1200" kern="1400">
                          <a:effectLst/>
                        </a:rPr>
                        <a:t>± 0.12</a:t>
                      </a:r>
                      <a:endParaRPr lang="en-US" sz="1200" kern="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153680395"/>
                  </a:ext>
                </a:extLst>
              </a:tr>
              <a:tr h="263049">
                <a:tc>
                  <a:txBody>
                    <a:bodyPr/>
                    <a:lstStyle/>
                    <a:p>
                      <a:pPr marL="0" marR="0">
                        <a:spcBef>
                          <a:spcPts val="1200"/>
                        </a:spcBef>
                        <a:spcAft>
                          <a:spcPts val="0"/>
                        </a:spcAft>
                      </a:pPr>
                      <a:r>
                        <a:rPr lang="en-US" sz="1200" kern="1400">
                          <a:effectLst/>
                        </a:rPr>
                        <a:t>Total Statistical Error</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 </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 </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 0.16</a:t>
                      </a:r>
                      <a:endParaRPr lang="en-US" sz="1200" kern="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994216022"/>
                  </a:ext>
                </a:extLst>
              </a:tr>
              <a:tr h="263049">
                <a:tc>
                  <a:txBody>
                    <a:bodyPr/>
                    <a:lstStyle/>
                    <a:p>
                      <a:pPr marL="0" marR="0">
                        <a:spcBef>
                          <a:spcPts val="1200"/>
                        </a:spcBef>
                        <a:spcAft>
                          <a:spcPts val="0"/>
                        </a:spcAft>
                      </a:pPr>
                      <a:r>
                        <a:rPr lang="en-US" sz="1200" kern="1400">
                          <a:effectLst/>
                        </a:rPr>
                        <a:t>Electron Mass (18)</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 </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5.48579909067</a:t>
                      </a:r>
                      <a:r>
                        <a:rPr lang="en-US" sz="1200" kern="1400">
                          <a:effectLst/>
                          <a:sym typeface="Symbol" panose="05050102010706020507" pitchFamily="18" charset="2"/>
                        </a:rPr>
                        <a:t></a:t>
                      </a:r>
                      <a:r>
                        <a:rPr lang="en-US" sz="1200" kern="1400">
                          <a:effectLst/>
                        </a:rPr>
                        <a:t>10</a:t>
                      </a:r>
                      <a:r>
                        <a:rPr lang="en-US" sz="1200" kern="1400" baseline="30000">
                          <a:effectLst/>
                        </a:rPr>
                        <a:t>-4</a:t>
                      </a:r>
                      <a:r>
                        <a:rPr lang="en-US" sz="1200" kern="1400">
                          <a:effectLst/>
                        </a:rPr>
                        <a:t> u</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 0.02</a:t>
                      </a:r>
                      <a:endParaRPr lang="en-US" sz="1200" kern="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502965387"/>
                  </a:ext>
                </a:extLst>
              </a:tr>
              <a:tr h="263049">
                <a:tc>
                  <a:txBody>
                    <a:bodyPr/>
                    <a:lstStyle/>
                    <a:p>
                      <a:pPr marL="0" marR="0">
                        <a:spcBef>
                          <a:spcPts val="1200"/>
                        </a:spcBef>
                        <a:spcAft>
                          <a:spcPts val="0"/>
                        </a:spcAft>
                      </a:pPr>
                      <a:r>
                        <a:rPr lang="en-US" sz="1200" kern="1400">
                          <a:effectLst/>
                        </a:rPr>
                        <a:t>Cesium Mass (4,17)</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 </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a:effectLst/>
                        </a:rPr>
                        <a:t>132.9054519615 u</a:t>
                      </a:r>
                      <a:endParaRPr lang="en-US" sz="1200" kern="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1200"/>
                        </a:spcBef>
                        <a:spcAft>
                          <a:spcPts val="0"/>
                        </a:spcAft>
                      </a:pPr>
                      <a:r>
                        <a:rPr lang="en-US" sz="1200" kern="1400" dirty="0">
                          <a:effectLst/>
                        </a:rPr>
                        <a:t>± 0.03</a:t>
                      </a:r>
                      <a:endParaRPr lang="en-US" sz="1200" kern="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0659577"/>
                  </a:ext>
                </a:extLst>
              </a:tr>
            </a:tbl>
          </a:graphicData>
        </a:graphic>
      </p:graphicFrame>
      <p:sp>
        <p:nvSpPr>
          <p:cNvPr id="6" name="Left Arrow 5"/>
          <p:cNvSpPr/>
          <p:nvPr/>
        </p:nvSpPr>
        <p:spPr bwMode="auto">
          <a:xfrm>
            <a:off x="6324600" y="1701800"/>
            <a:ext cx="381000" cy="228600"/>
          </a:xfrm>
          <a:prstGeom prst="leftArrow">
            <a:avLst/>
          </a:prstGeom>
          <a:solidFill>
            <a:srgbClr val="FF0000"/>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7" name="Left Arrow 6"/>
          <p:cNvSpPr/>
          <p:nvPr/>
        </p:nvSpPr>
        <p:spPr bwMode="auto">
          <a:xfrm>
            <a:off x="6324600" y="1981200"/>
            <a:ext cx="381000" cy="228600"/>
          </a:xfrm>
          <a:prstGeom prst="leftArrow">
            <a:avLst/>
          </a:prstGeom>
          <a:solidFill>
            <a:srgbClr val="FF0000"/>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Left Arrow 7"/>
          <p:cNvSpPr/>
          <p:nvPr/>
        </p:nvSpPr>
        <p:spPr bwMode="auto">
          <a:xfrm>
            <a:off x="6333066" y="1447800"/>
            <a:ext cx="381000" cy="228600"/>
          </a:xfrm>
          <a:prstGeom prst="leftArrow">
            <a:avLst/>
          </a:prstGeom>
          <a:solidFill>
            <a:srgbClr val="FF0000"/>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TextBox 8"/>
          <p:cNvSpPr txBox="1"/>
          <p:nvPr/>
        </p:nvSpPr>
        <p:spPr>
          <a:xfrm>
            <a:off x="6858000" y="1554490"/>
            <a:ext cx="762000" cy="523220"/>
          </a:xfrm>
          <a:prstGeom prst="rect">
            <a:avLst/>
          </a:prstGeom>
          <a:noFill/>
        </p:spPr>
        <p:txBody>
          <a:bodyPr wrap="square" rtlCol="0">
            <a:spAutoFit/>
          </a:bodyPr>
          <a:lstStyle/>
          <a:p>
            <a:r>
              <a:rPr lang="en-US" sz="2800" dirty="0">
                <a:solidFill>
                  <a:srgbClr val="FF0000"/>
                </a:solidFill>
              </a:rPr>
              <a:t>Big</a:t>
            </a:r>
          </a:p>
        </p:txBody>
      </p:sp>
      <p:sp>
        <p:nvSpPr>
          <p:cNvPr id="11" name="Left Arrow 10"/>
          <p:cNvSpPr/>
          <p:nvPr/>
        </p:nvSpPr>
        <p:spPr bwMode="auto">
          <a:xfrm>
            <a:off x="6324600" y="3505200"/>
            <a:ext cx="381000" cy="228600"/>
          </a:xfrm>
          <a:prstGeom prst="leftArrow">
            <a:avLst/>
          </a:prstGeom>
          <a:solidFill>
            <a:srgbClr val="0000FF"/>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2" name="Left Arrow 11"/>
          <p:cNvSpPr/>
          <p:nvPr/>
        </p:nvSpPr>
        <p:spPr bwMode="auto">
          <a:xfrm>
            <a:off x="6324600" y="4521201"/>
            <a:ext cx="381000" cy="228600"/>
          </a:xfrm>
          <a:prstGeom prst="leftArrow">
            <a:avLst/>
          </a:prstGeom>
          <a:solidFill>
            <a:srgbClr val="0000FF"/>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4" name="Left Arrow 13"/>
          <p:cNvSpPr/>
          <p:nvPr/>
        </p:nvSpPr>
        <p:spPr bwMode="auto">
          <a:xfrm>
            <a:off x="6333066" y="4800600"/>
            <a:ext cx="381000" cy="228600"/>
          </a:xfrm>
          <a:prstGeom prst="leftArrow">
            <a:avLst/>
          </a:prstGeom>
          <a:solidFill>
            <a:srgbClr val="0000FF"/>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5" name="TextBox 14"/>
          <p:cNvSpPr txBox="1"/>
          <p:nvPr/>
        </p:nvSpPr>
        <p:spPr>
          <a:xfrm>
            <a:off x="6739467" y="3886200"/>
            <a:ext cx="1109133" cy="523220"/>
          </a:xfrm>
          <a:prstGeom prst="rect">
            <a:avLst/>
          </a:prstGeom>
          <a:noFill/>
        </p:spPr>
        <p:txBody>
          <a:bodyPr wrap="square" rtlCol="0">
            <a:spAutoFit/>
          </a:bodyPr>
          <a:lstStyle/>
          <a:p>
            <a:r>
              <a:rPr lang="en-US" sz="2800" dirty="0">
                <a:solidFill>
                  <a:srgbClr val="0000FF"/>
                </a:solidFill>
              </a:rPr>
              <a:t>‘New’</a:t>
            </a:r>
          </a:p>
        </p:txBody>
      </p:sp>
      <p:pic>
        <p:nvPicPr>
          <p:cNvPr id="16" name="Picture 2" descr="http://image.sciencenet.cn/album/201212/30/075923y2pmzrt26nny2ryf.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834687" y="3156912"/>
            <a:ext cx="5260979" cy="1233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94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a:t>Speckle Phase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2222"/>
          <a:stretch/>
        </p:blipFill>
        <p:spPr>
          <a:xfrm>
            <a:off x="381000" y="2160180"/>
            <a:ext cx="3886200" cy="315999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2480" y="838199"/>
            <a:ext cx="4439120" cy="2743201"/>
          </a:xfrm>
          <a:prstGeom prst="rect">
            <a:avLst/>
          </a:prstGeom>
        </p:spPr>
      </p:pic>
      <p:pic>
        <p:nvPicPr>
          <p:cNvPr id="4873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5947" y="4105156"/>
            <a:ext cx="3338453" cy="2430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62600" y="3790890"/>
            <a:ext cx="2590800" cy="400110"/>
          </a:xfrm>
          <a:prstGeom prst="rect">
            <a:avLst/>
          </a:prstGeom>
          <a:noFill/>
        </p:spPr>
        <p:txBody>
          <a:bodyPr wrap="square" rtlCol="0">
            <a:spAutoFit/>
          </a:bodyPr>
          <a:lstStyle/>
          <a:p>
            <a:r>
              <a:rPr lang="en-US" dirty="0"/>
              <a:t>$200 Apodizing Filter</a:t>
            </a:r>
          </a:p>
        </p:txBody>
      </p:sp>
      <p:sp>
        <p:nvSpPr>
          <p:cNvPr id="7" name="Content Placeholder 2"/>
          <p:cNvSpPr>
            <a:spLocks noGrp="1"/>
          </p:cNvSpPr>
          <p:nvPr>
            <p:ph idx="1"/>
          </p:nvPr>
        </p:nvSpPr>
        <p:spPr>
          <a:xfrm>
            <a:off x="228600" y="795867"/>
            <a:ext cx="4267200" cy="1185333"/>
          </a:xfrm>
        </p:spPr>
        <p:txBody>
          <a:bodyPr/>
          <a:lstStyle/>
          <a:p>
            <a:r>
              <a:rPr lang="en-US" sz="2000" dirty="0" smtClean="0"/>
              <a:t>30 </a:t>
            </a:r>
            <a:r>
              <a:rPr lang="en-US" sz="2000" dirty="0" err="1" smtClean="0"/>
              <a:t>mrad</a:t>
            </a:r>
            <a:r>
              <a:rPr lang="en-US" sz="2000" dirty="0" smtClean="0"/>
              <a:t> anomaly </a:t>
            </a:r>
            <a:r>
              <a:rPr lang="en-US" sz="2000" dirty="0">
                <a:sym typeface="Wingdings" panose="05000000000000000000" pitchFamily="2" charset="2"/>
              </a:rPr>
              <a:t> 8</a:t>
            </a:r>
            <a:r>
              <a:rPr lang="en-US" sz="2000" dirty="0" smtClean="0">
                <a:sym typeface="Wingdings" panose="05000000000000000000" pitchFamily="2" charset="2"/>
              </a:rPr>
              <a:t> ppb at </a:t>
            </a:r>
            <a:r>
              <a:rPr lang="en-US" sz="2000" i="1" dirty="0" smtClean="0">
                <a:sym typeface="Wingdings" panose="05000000000000000000" pitchFamily="2" charset="2"/>
              </a:rPr>
              <a:t>N</a:t>
            </a:r>
            <a:r>
              <a:rPr lang="en-US" sz="2000" dirty="0" smtClean="0">
                <a:sym typeface="Wingdings" panose="05000000000000000000" pitchFamily="2" charset="2"/>
              </a:rPr>
              <a:t>=0</a:t>
            </a:r>
          </a:p>
          <a:p>
            <a:r>
              <a:rPr lang="en-US" sz="2000" dirty="0" smtClean="0">
                <a:sym typeface="Wingdings" panose="05000000000000000000" pitchFamily="2" charset="2"/>
              </a:rPr>
              <a:t>&gt;10x suppression by mode filtering</a:t>
            </a:r>
            <a:endParaRPr lang="en-US" sz="2000" dirty="0">
              <a:sym typeface="Wingdings" panose="05000000000000000000" pitchFamily="2" charset="2"/>
            </a:endParaRPr>
          </a:p>
          <a:p>
            <a:r>
              <a:rPr lang="en-US" sz="2000" dirty="0" smtClean="0">
                <a:sym typeface="Wingdings" panose="05000000000000000000" pitchFamily="2" charset="2"/>
              </a:rPr>
              <a:t>25x suppression by </a:t>
            </a:r>
            <a:r>
              <a:rPr lang="en-US" sz="2000" i="1" dirty="0" smtClean="0">
                <a:sym typeface="Wingdings" panose="05000000000000000000" pitchFamily="2" charset="2"/>
              </a:rPr>
              <a:t>N</a:t>
            </a:r>
            <a:r>
              <a:rPr lang="en-US" sz="2000" dirty="0" smtClean="0">
                <a:sym typeface="Wingdings" panose="05000000000000000000" pitchFamily="2" charset="2"/>
              </a:rPr>
              <a:t>=125 </a:t>
            </a:r>
            <a:endParaRPr lang="en-US" sz="2000" dirty="0">
              <a:sym typeface="Wingdings" panose="05000000000000000000" pitchFamily="2" charset="2"/>
            </a:endParaRPr>
          </a:p>
        </p:txBody>
      </p:sp>
      <p:sp>
        <p:nvSpPr>
          <p:cNvPr id="6" name="Rectangle 5"/>
          <p:cNvSpPr/>
          <p:nvPr/>
        </p:nvSpPr>
        <p:spPr>
          <a:xfrm>
            <a:off x="381000" y="5486294"/>
            <a:ext cx="4572000" cy="1323439"/>
          </a:xfrm>
          <a:prstGeom prst="rect">
            <a:avLst/>
          </a:prstGeom>
        </p:spPr>
        <p:txBody>
          <a:bodyPr>
            <a:spAutoFit/>
          </a:bodyPr>
          <a:lstStyle/>
          <a:p>
            <a:pPr marL="342900" indent="-342900">
              <a:buFont typeface="Arial" panose="020B0604020202020204" pitchFamily="34" charset="0"/>
              <a:buChar char="•"/>
            </a:pPr>
            <a:r>
              <a:rPr lang="en-US" dirty="0">
                <a:sym typeface="Wingdings" panose="05000000000000000000" pitchFamily="2" charset="2"/>
              </a:rPr>
              <a:t>Fiber doesn’t make Gaussian </a:t>
            </a:r>
            <a:r>
              <a:rPr lang="en-US" dirty="0" smtClean="0">
                <a:sym typeface="Wingdings" panose="05000000000000000000" pitchFamily="2" charset="2"/>
              </a:rPr>
              <a:t>beams</a:t>
            </a:r>
          </a:p>
          <a:p>
            <a:pPr marL="342900" indent="-342900">
              <a:buFont typeface="Arial" panose="020B0604020202020204" pitchFamily="34" charset="0"/>
              <a:buChar char="•"/>
            </a:pPr>
            <a:r>
              <a:rPr lang="en-US" dirty="0" smtClean="0">
                <a:sym typeface="Wingdings" panose="05000000000000000000" pitchFamily="2" charset="2"/>
              </a:rPr>
              <a:t>Spatial </a:t>
            </a:r>
            <a:r>
              <a:rPr lang="en-US" dirty="0">
                <a:sym typeface="Wingdings" panose="05000000000000000000" pitchFamily="2" charset="2"/>
              </a:rPr>
              <a:t>Filtering via </a:t>
            </a:r>
            <a:r>
              <a:rPr lang="en-US" dirty="0" err="1">
                <a:sym typeface="Wingdings" panose="05000000000000000000" pitchFamily="2" charset="2"/>
              </a:rPr>
              <a:t>Apodizer</a:t>
            </a:r>
            <a:r>
              <a:rPr lang="en-US" dirty="0">
                <a:sym typeface="Wingdings" panose="05000000000000000000" pitchFamily="2" charset="2"/>
              </a:rPr>
              <a:t> + Fountain Alignment Monitor</a:t>
            </a:r>
            <a:endParaRPr lang="en-US" dirty="0"/>
          </a:p>
        </p:txBody>
      </p:sp>
    </p:spTree>
    <p:extLst>
      <p:ext uri="{BB962C8B-B14F-4D97-AF65-F5344CB8AC3E}">
        <p14:creationId xmlns:p14="http://schemas.microsoft.com/office/powerpoint/2010/main" val="5532402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fontScale="90000"/>
          </a:bodyPr>
          <a:lstStyle/>
          <a:p>
            <a:r>
              <a:rPr lang="en-US" dirty="0"/>
              <a:t>Systematic Checks</a:t>
            </a:r>
          </a:p>
        </p:txBody>
      </p:sp>
      <p:sp>
        <p:nvSpPr>
          <p:cNvPr id="3" name="Content Placeholder 2"/>
          <p:cNvSpPr>
            <a:spLocks noGrp="1"/>
          </p:cNvSpPr>
          <p:nvPr>
            <p:ph idx="1"/>
          </p:nvPr>
        </p:nvSpPr>
        <p:spPr>
          <a:xfrm>
            <a:off x="304800" y="762000"/>
            <a:ext cx="8763000" cy="5791200"/>
          </a:xfrm>
        </p:spPr>
        <p:txBody>
          <a:bodyPr>
            <a:normAutofit fontScale="92500" lnSpcReduction="20000"/>
          </a:bodyPr>
          <a:lstStyle/>
          <a:p>
            <a:r>
              <a:rPr lang="en-US" dirty="0"/>
              <a:t>Variation of alpha w.r.t.:</a:t>
            </a:r>
          </a:p>
          <a:p>
            <a:pPr lvl="1"/>
            <a:r>
              <a:rPr lang="en-US" dirty="0"/>
              <a:t>Bloch </a:t>
            </a:r>
            <a:r>
              <a:rPr lang="en-US" dirty="0" smtClean="0"/>
              <a:t>order </a:t>
            </a:r>
          </a:p>
          <a:p>
            <a:pPr lvl="1"/>
            <a:r>
              <a:rPr lang="en-US" dirty="0" smtClean="0"/>
              <a:t>Bloch power</a:t>
            </a:r>
            <a:endParaRPr lang="en-US" dirty="0"/>
          </a:p>
          <a:p>
            <a:pPr lvl="1"/>
            <a:r>
              <a:rPr lang="en-US" dirty="0" smtClean="0"/>
              <a:t>Contrast</a:t>
            </a:r>
            <a:endParaRPr lang="en-US" dirty="0"/>
          </a:p>
          <a:p>
            <a:pPr lvl="1"/>
            <a:r>
              <a:rPr lang="en-US" dirty="0"/>
              <a:t>Detection </a:t>
            </a:r>
            <a:r>
              <a:rPr lang="en-US" dirty="0" smtClean="0"/>
              <a:t>region</a:t>
            </a:r>
          </a:p>
          <a:p>
            <a:pPr lvl="1"/>
            <a:r>
              <a:rPr lang="en-US" dirty="0" smtClean="0"/>
              <a:t>Pulse intensity: overall and pulse/pulse ratio</a:t>
            </a:r>
          </a:p>
          <a:p>
            <a:pPr lvl="1"/>
            <a:r>
              <a:rPr lang="en-US" dirty="0" smtClean="0"/>
              <a:t>Speckle phase</a:t>
            </a:r>
            <a:endParaRPr lang="en-US" dirty="0"/>
          </a:p>
          <a:p>
            <a:pPr lvl="1"/>
            <a:r>
              <a:rPr lang="el-GR" dirty="0">
                <a:sym typeface="Mathematica1"/>
              </a:rPr>
              <a:t>ω</a:t>
            </a:r>
            <a:r>
              <a:rPr lang="en-US" baseline="-25000" dirty="0">
                <a:sym typeface="Mathematica1"/>
              </a:rPr>
              <a:t>m</a:t>
            </a:r>
            <a:r>
              <a:rPr lang="en-US" dirty="0"/>
              <a:t> mixing (RF)</a:t>
            </a:r>
          </a:p>
          <a:p>
            <a:pPr lvl="1"/>
            <a:r>
              <a:rPr lang="el-GR" dirty="0">
                <a:sym typeface="Mathematica1"/>
              </a:rPr>
              <a:t>ω</a:t>
            </a:r>
            <a:r>
              <a:rPr lang="en-US" baseline="-25000" dirty="0">
                <a:sym typeface="Mathematica1"/>
              </a:rPr>
              <a:t>m</a:t>
            </a:r>
            <a:r>
              <a:rPr lang="en-US" dirty="0"/>
              <a:t> mixing (optics</a:t>
            </a:r>
            <a:r>
              <a:rPr lang="en-US" dirty="0" smtClean="0"/>
              <a:t>)</a:t>
            </a:r>
            <a:endParaRPr lang="en-US" dirty="0"/>
          </a:p>
          <a:p>
            <a:pPr lvl="1"/>
            <a:r>
              <a:rPr lang="en-US" dirty="0"/>
              <a:t>Delay of interferometer sequence</a:t>
            </a:r>
          </a:p>
          <a:p>
            <a:pPr lvl="1"/>
            <a:r>
              <a:rPr lang="en-US" dirty="0"/>
              <a:t>Bias B-field</a:t>
            </a:r>
          </a:p>
          <a:p>
            <a:pPr lvl="1"/>
            <a:r>
              <a:rPr lang="en-US" dirty="0"/>
              <a:t>Single-photon detuning</a:t>
            </a:r>
          </a:p>
          <a:p>
            <a:pPr lvl="1"/>
            <a:r>
              <a:rPr lang="en-US" dirty="0"/>
              <a:t>Data Analysis parameters (cuts, fitting, etc</a:t>
            </a:r>
            <a:r>
              <a:rPr lang="en-US" dirty="0" smtClean="0"/>
              <a:t>.)</a:t>
            </a:r>
          </a:p>
          <a:p>
            <a:pPr lvl="1"/>
            <a:r>
              <a:rPr lang="en-US" dirty="0"/>
              <a:t>F</a:t>
            </a:r>
            <a:r>
              <a:rPr lang="en-US" dirty="0" smtClean="0"/>
              <a:t>ountain alignment (launch direction, no spatial filtering)</a:t>
            </a:r>
            <a:endParaRPr lang="en-US" dirty="0"/>
          </a:p>
        </p:txBody>
      </p:sp>
    </p:spTree>
    <p:extLst>
      <p:ext uri="{BB962C8B-B14F-4D97-AF65-F5344CB8AC3E}">
        <p14:creationId xmlns:p14="http://schemas.microsoft.com/office/powerpoint/2010/main" val="30960219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bwMode="auto">
          <a:xfrm>
            <a:off x="0" y="152400"/>
            <a:ext cx="9144000" cy="1143000"/>
          </a:xfrm>
          <a:prstGeom prst="rect">
            <a:avLst/>
          </a:prstGeom>
          <a:noFill/>
          <a:ln w="9525">
            <a:noFill/>
            <a:miter lim="800000"/>
            <a:headEnd/>
            <a:tailEnd/>
          </a:ln>
          <a:effectLst/>
        </p:spPr>
        <p:txBody>
          <a:bodyPr vert="horz" wrap="square" lIns="91392" tIns="45697" rIns="91392" bIns="4569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964" algn="ctr" rtl="0" eaLnBrk="0" fontAlgn="base" hangingPunct="0">
              <a:spcBef>
                <a:spcPct val="0"/>
              </a:spcBef>
              <a:spcAft>
                <a:spcPct val="0"/>
              </a:spcAft>
              <a:defRPr sz="4400">
                <a:solidFill>
                  <a:schemeClr val="tx2"/>
                </a:solidFill>
                <a:latin typeface="Times New Roman" pitchFamily="18" charset="0"/>
              </a:defRPr>
            </a:lvl6pPr>
            <a:lvl7pPr marL="913930" algn="ctr" rtl="0" eaLnBrk="0" fontAlgn="base" hangingPunct="0">
              <a:spcBef>
                <a:spcPct val="0"/>
              </a:spcBef>
              <a:spcAft>
                <a:spcPct val="0"/>
              </a:spcAft>
              <a:defRPr sz="4400">
                <a:solidFill>
                  <a:schemeClr val="tx2"/>
                </a:solidFill>
                <a:latin typeface="Times New Roman" pitchFamily="18" charset="0"/>
              </a:defRPr>
            </a:lvl7pPr>
            <a:lvl8pPr marL="1370900" algn="ctr" rtl="0" eaLnBrk="0" fontAlgn="base" hangingPunct="0">
              <a:spcBef>
                <a:spcPct val="0"/>
              </a:spcBef>
              <a:spcAft>
                <a:spcPct val="0"/>
              </a:spcAft>
              <a:defRPr sz="4400">
                <a:solidFill>
                  <a:schemeClr val="tx2"/>
                </a:solidFill>
                <a:latin typeface="Times New Roman" pitchFamily="18" charset="0"/>
              </a:defRPr>
            </a:lvl8pPr>
            <a:lvl9pPr marL="1827865" algn="ctr" rtl="0" eaLnBrk="0" fontAlgn="base" hangingPunct="0">
              <a:spcBef>
                <a:spcPct val="0"/>
              </a:spcBef>
              <a:spcAft>
                <a:spcPct val="0"/>
              </a:spcAft>
              <a:defRPr sz="4400">
                <a:solidFill>
                  <a:schemeClr val="tx2"/>
                </a:solidFill>
                <a:latin typeface="Times New Roman" pitchFamily="18" charset="0"/>
              </a:defRPr>
            </a:lvl9pPr>
          </a:lstStyle>
          <a:p>
            <a:r>
              <a:rPr lang="en-US" kern="0" dirty="0">
                <a:solidFill>
                  <a:schemeClr val="tx1"/>
                </a:solidFill>
                <a:latin typeface="Garamond" pitchFamily="18" charset="0"/>
              </a:rPr>
              <a:t>D</a:t>
            </a:r>
            <a:r>
              <a:rPr lang="en-US" kern="0" dirty="0" smtClean="0">
                <a:solidFill>
                  <a:schemeClr val="tx1"/>
                </a:solidFill>
                <a:latin typeface="Garamond" pitchFamily="18" charset="0"/>
              </a:rPr>
              <a:t>ark photons</a:t>
            </a:r>
            <a:endParaRPr lang="en-US" kern="0" dirty="0">
              <a:solidFill>
                <a:schemeClr val="tx1"/>
              </a:solidFill>
              <a:latin typeface="Garamond" pitchFamily="18" charset="0"/>
            </a:endParaRPr>
          </a:p>
        </p:txBody>
      </p:sp>
      <p:sp>
        <p:nvSpPr>
          <p:cNvPr id="4" name="TextBox 3"/>
          <p:cNvSpPr txBox="1"/>
          <p:nvPr/>
        </p:nvSpPr>
        <p:spPr>
          <a:xfrm>
            <a:off x="903339" y="1600200"/>
            <a:ext cx="7337321" cy="4708981"/>
          </a:xfrm>
          <a:prstGeom prst="rect">
            <a:avLst/>
          </a:prstGeom>
          <a:noFill/>
        </p:spPr>
        <p:txBody>
          <a:bodyPr wrap="square" rtlCol="0">
            <a:spAutoFit/>
          </a:bodyPr>
          <a:lstStyle/>
          <a:p>
            <a:r>
              <a:rPr lang="en-US" dirty="0" smtClean="0"/>
              <a:t>Whatever the dark sector is made of, only three interactions are allowed by standard model symmetries</a:t>
            </a:r>
          </a:p>
          <a:p>
            <a:endParaRPr lang="en-US" dirty="0"/>
          </a:p>
          <a:p>
            <a:pPr marL="342900" indent="-342900">
              <a:buFont typeface="Arial" panose="020B0604020202020204" pitchFamily="34" charset="0"/>
              <a:buChar char="•"/>
            </a:pPr>
            <a:r>
              <a:rPr lang="en-US" dirty="0" smtClean="0">
                <a:solidFill>
                  <a:srgbClr val="C00000"/>
                </a:solidFill>
              </a:rPr>
              <a:t>Vector portal</a:t>
            </a:r>
            <a:r>
              <a:rPr lang="en-US" dirty="0" smtClean="0"/>
              <a:t>		“massive photon”</a:t>
            </a:r>
          </a:p>
          <a:p>
            <a:pPr marL="342900" indent="-342900">
              <a:buFont typeface="Arial" panose="020B0604020202020204" pitchFamily="34" charset="0"/>
              <a:buChar char="•"/>
            </a:pPr>
            <a:r>
              <a:rPr lang="en-US" dirty="0" smtClean="0"/>
              <a:t>Higgs portal		</a:t>
            </a:r>
          </a:p>
          <a:p>
            <a:pPr marL="342900" indent="-342900">
              <a:buFont typeface="Arial" panose="020B0604020202020204" pitchFamily="34" charset="0"/>
              <a:buChar char="•"/>
            </a:pPr>
            <a:r>
              <a:rPr lang="en-US" dirty="0" smtClean="0"/>
              <a:t>Neutrino portal</a:t>
            </a:r>
          </a:p>
          <a:p>
            <a:pPr marL="342900" indent="-342900">
              <a:buFont typeface="Arial" panose="020B0604020202020204" pitchFamily="34" charset="0"/>
              <a:buChar char="•"/>
            </a:pPr>
            <a:endParaRPr lang="en-US" dirty="0"/>
          </a:p>
          <a:p>
            <a:r>
              <a:rPr lang="en-US" dirty="0" smtClean="0"/>
              <a:t>Hints</a:t>
            </a:r>
          </a:p>
          <a:p>
            <a:pPr marL="342900" indent="-342900">
              <a:buFont typeface="Arial" panose="020B0604020202020204" pitchFamily="34" charset="0"/>
              <a:buChar char="•"/>
            </a:pPr>
            <a:r>
              <a:rPr lang="en-US" dirty="0" smtClean="0"/>
              <a:t>Muon g-2</a:t>
            </a:r>
          </a:p>
          <a:p>
            <a:pPr marL="342900" indent="-342900">
              <a:buFont typeface="Arial" panose="020B0604020202020204" pitchFamily="34" charset="0"/>
              <a:buChar char="•"/>
            </a:pPr>
            <a:r>
              <a:rPr lang="en-US" dirty="0" smtClean="0"/>
              <a:t>Proton radius puzzle?</a:t>
            </a:r>
          </a:p>
          <a:p>
            <a:pPr marL="342900" indent="-342900">
              <a:buFont typeface="Arial" panose="020B0604020202020204" pitchFamily="34" charset="0"/>
              <a:buChar char="•"/>
            </a:pPr>
            <a:r>
              <a:rPr lang="en-US" baseline="30000" dirty="0" smtClean="0"/>
              <a:t>8</a:t>
            </a:r>
            <a:r>
              <a:rPr lang="en-US" dirty="0" smtClean="0"/>
              <a:t>Be decay</a:t>
            </a:r>
          </a:p>
          <a:p>
            <a:pPr marL="342900" indent="-342900">
              <a:buFont typeface="Arial" panose="020B0604020202020204" pitchFamily="34" charset="0"/>
              <a:buChar char="•"/>
            </a:pPr>
            <a:r>
              <a:rPr lang="en-US" dirty="0" smtClean="0"/>
              <a:t>Astrophysical hints?</a:t>
            </a:r>
          </a:p>
          <a:p>
            <a:pPr marL="799864" lvl="1" indent="-342900">
              <a:buFont typeface="Arial" panose="020B0604020202020204" pitchFamily="34" charset="0"/>
              <a:buChar char="•"/>
            </a:pPr>
            <a:r>
              <a:rPr lang="en-US" dirty="0" smtClean="0"/>
              <a:t>511 </a:t>
            </a:r>
            <a:r>
              <a:rPr lang="en-US" dirty="0" err="1" smtClean="0"/>
              <a:t>keV</a:t>
            </a:r>
            <a:r>
              <a:rPr lang="en-US" dirty="0" smtClean="0"/>
              <a:t> line</a:t>
            </a:r>
          </a:p>
          <a:p>
            <a:pPr marL="799864" lvl="1" indent="-342900">
              <a:buFont typeface="Arial" panose="020B0604020202020204" pitchFamily="34" charset="0"/>
              <a:buChar char="•"/>
            </a:pPr>
            <a:r>
              <a:rPr lang="en-US" dirty="0" err="1" smtClean="0"/>
              <a:t>keV</a:t>
            </a:r>
            <a:r>
              <a:rPr lang="en-US" dirty="0" smtClean="0"/>
              <a:t> gamma-ray excess</a:t>
            </a:r>
          </a:p>
          <a:p>
            <a:pPr marL="799864" lvl="1" indent="-342900">
              <a:buFont typeface="Arial" panose="020B0604020202020204" pitchFamily="34" charset="0"/>
              <a:buChar char="•"/>
            </a:pPr>
            <a:r>
              <a:rPr lang="en-US" dirty="0" smtClean="0"/>
              <a:t>Galactic center excess</a:t>
            </a:r>
          </a:p>
        </p:txBody>
      </p:sp>
      <p:sp>
        <p:nvSpPr>
          <p:cNvPr id="7" name="Rectangle 6"/>
          <p:cNvSpPr>
            <a:spLocks noChangeArrowheads="1"/>
          </p:cNvSpPr>
          <p:nvPr/>
        </p:nvSpPr>
        <p:spPr bwMode="auto">
          <a:xfrm>
            <a:off x="5715000" y="5170400"/>
            <a:ext cx="2971800" cy="1508105"/>
          </a:xfrm>
          <a:prstGeom prst="rect">
            <a:avLst/>
          </a:prstGeom>
          <a:noFill/>
          <a:ln>
            <a:noFill/>
          </a:ln>
          <a:effectLst/>
          <a:extLst>
            <a:ext uri="{909E8E84-426E-40DD-AFC4-6F175D3DCCD1}">
              <a14:hiddenFill xmlns:a14="http://schemas.microsoft.com/office/drawing/2010/main">
                <a:solidFill>
                  <a:srgbClr val="8488C4"/>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en-US" sz="1400" dirty="0">
                <a:latin typeface="Arial" panose="020B0604020202020204" pitchFamily="34" charset="0"/>
                <a:cs typeface="Arial" panose="020B0604020202020204" pitchFamily="34" charset="0"/>
              </a:rPr>
              <a:t>“Arguably, the strongest experimental evidence for physics beyond the standard model”</a:t>
            </a:r>
          </a:p>
          <a:p>
            <a:r>
              <a:rPr lang="en-US" altLang="en-US" sz="1400" dirty="0">
                <a:latin typeface="Arial" panose="020B0604020202020204" pitchFamily="34" charset="0"/>
                <a:cs typeface="Arial" panose="020B0604020202020204" pitchFamily="34" charset="0"/>
              </a:rPr>
              <a:t>(David Hertzog) </a:t>
            </a:r>
          </a:p>
          <a:p>
            <a:endParaRPr lang="en-US" altLang="en-US" sz="1200" dirty="0" smtClean="0">
              <a:latin typeface="Arial" panose="020B0604020202020204" pitchFamily="34" charset="0"/>
              <a:cs typeface="Arial" panose="020B0604020202020204" pitchFamily="34" charset="0"/>
            </a:endParaRPr>
          </a:p>
          <a:p>
            <a:r>
              <a:rPr lang="en-US" altLang="en-US" sz="1200" dirty="0" smtClean="0">
                <a:latin typeface="Arial" panose="020B0604020202020204" pitchFamily="34" charset="0"/>
                <a:cs typeface="Arial" panose="020B0604020202020204" pitchFamily="34" charset="0"/>
              </a:rPr>
              <a:t>K</a:t>
            </a:r>
            <a:r>
              <a:rPr lang="en-US" altLang="en-US" sz="1200" dirty="0">
                <a:latin typeface="Arial" panose="020B0604020202020204" pitchFamily="34" charset="0"/>
                <a:cs typeface="Arial" panose="020B0604020202020204" pitchFamily="34" charset="0"/>
              </a:rPr>
              <a:t>. Hagiwara, A.D. Martin, Daisuke Nomura, T. </a:t>
            </a:r>
            <a:r>
              <a:rPr lang="en-US" altLang="en-US" sz="1200" dirty="0" err="1" smtClean="0">
                <a:latin typeface="Arial" panose="020B0604020202020204" pitchFamily="34" charset="0"/>
                <a:cs typeface="Arial" panose="020B0604020202020204" pitchFamily="34" charset="0"/>
              </a:rPr>
              <a:t>Teubner</a:t>
            </a:r>
            <a:endParaRPr lang="en-US" altLang="en-US" sz="1200" dirty="0" smtClean="0">
              <a:latin typeface="Arial" panose="020B0604020202020204" pitchFamily="34" charset="0"/>
              <a:cs typeface="Arial" panose="020B0604020202020204" pitchFamily="34" charset="0"/>
            </a:endParaRPr>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l="1907" t="2258" r="13138" b="4065"/>
          <a:stretch>
            <a:fillRect/>
          </a:stretch>
        </p:blipFill>
        <p:spPr bwMode="auto">
          <a:xfrm>
            <a:off x="5791200" y="2438400"/>
            <a:ext cx="2855112" cy="2774738"/>
          </a:xfrm>
          <a:prstGeom prst="rect">
            <a:avLst/>
          </a:prstGeom>
          <a:noFill/>
          <a:ln w="15875" algn="ctr">
            <a:solidFill>
              <a:schemeClr val="tx1"/>
            </a:solidFill>
            <a:miter lim="800000"/>
            <a:headEnd/>
            <a:tailEnd/>
          </a:ln>
          <a:effectLst/>
          <a:extLst>
            <a:ext uri="{909E8E84-426E-40DD-AFC4-6F175D3DCCD1}">
              <a14:hiddenFill xmlns:a14="http://schemas.microsoft.com/office/drawing/2010/main">
                <a:solidFill>
                  <a:srgbClr val="8488C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8594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bwMode="auto">
          <a:xfrm>
            <a:off x="0" y="152400"/>
            <a:ext cx="9144000" cy="1143000"/>
          </a:xfrm>
          <a:prstGeom prst="rect">
            <a:avLst/>
          </a:prstGeom>
          <a:noFill/>
          <a:ln w="9525">
            <a:noFill/>
            <a:miter lim="800000"/>
            <a:headEnd/>
            <a:tailEnd/>
          </a:ln>
          <a:effectLst/>
        </p:spPr>
        <p:txBody>
          <a:bodyPr vert="horz" wrap="square" lIns="91392" tIns="45697" rIns="91392" bIns="4569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964" algn="ctr" rtl="0" eaLnBrk="0" fontAlgn="base" hangingPunct="0">
              <a:spcBef>
                <a:spcPct val="0"/>
              </a:spcBef>
              <a:spcAft>
                <a:spcPct val="0"/>
              </a:spcAft>
              <a:defRPr sz="4400">
                <a:solidFill>
                  <a:schemeClr val="tx2"/>
                </a:solidFill>
                <a:latin typeface="Times New Roman" pitchFamily="18" charset="0"/>
              </a:defRPr>
            </a:lvl6pPr>
            <a:lvl7pPr marL="913930" algn="ctr" rtl="0" eaLnBrk="0" fontAlgn="base" hangingPunct="0">
              <a:spcBef>
                <a:spcPct val="0"/>
              </a:spcBef>
              <a:spcAft>
                <a:spcPct val="0"/>
              </a:spcAft>
              <a:defRPr sz="4400">
                <a:solidFill>
                  <a:schemeClr val="tx2"/>
                </a:solidFill>
                <a:latin typeface="Times New Roman" pitchFamily="18" charset="0"/>
              </a:defRPr>
            </a:lvl7pPr>
            <a:lvl8pPr marL="1370900" algn="ctr" rtl="0" eaLnBrk="0" fontAlgn="base" hangingPunct="0">
              <a:spcBef>
                <a:spcPct val="0"/>
              </a:spcBef>
              <a:spcAft>
                <a:spcPct val="0"/>
              </a:spcAft>
              <a:defRPr sz="4400">
                <a:solidFill>
                  <a:schemeClr val="tx2"/>
                </a:solidFill>
                <a:latin typeface="Times New Roman" pitchFamily="18" charset="0"/>
              </a:defRPr>
            </a:lvl8pPr>
            <a:lvl9pPr marL="1827865" algn="ctr" rtl="0" eaLnBrk="0" fontAlgn="base" hangingPunct="0">
              <a:spcBef>
                <a:spcPct val="0"/>
              </a:spcBef>
              <a:spcAft>
                <a:spcPct val="0"/>
              </a:spcAft>
              <a:defRPr sz="4400">
                <a:solidFill>
                  <a:schemeClr val="tx2"/>
                </a:solidFill>
                <a:latin typeface="Times New Roman" pitchFamily="18" charset="0"/>
              </a:defRPr>
            </a:lvl9pPr>
          </a:lstStyle>
          <a:p>
            <a:r>
              <a:rPr lang="en-US" kern="0" dirty="0">
                <a:solidFill>
                  <a:schemeClr val="tx1"/>
                </a:solidFill>
                <a:latin typeface="Garamond" pitchFamily="18" charset="0"/>
              </a:rPr>
              <a:t>Ongoing dark photon searches</a:t>
            </a:r>
          </a:p>
        </p:txBody>
      </p:sp>
      <p:pic>
        <p:nvPicPr>
          <p:cNvPr id="2" name="Picture 1"/>
          <p:cNvPicPr>
            <a:picLocks noChangeAspect="1"/>
          </p:cNvPicPr>
          <p:nvPr/>
        </p:nvPicPr>
        <p:blipFill rotWithShape="1">
          <a:blip r:embed="rId2"/>
          <a:srcRect l="840" t="12787" r="813" b="1585"/>
          <a:stretch/>
        </p:blipFill>
        <p:spPr>
          <a:xfrm>
            <a:off x="150762" y="1062965"/>
            <a:ext cx="8917038" cy="5795035"/>
          </a:xfrm>
          <a:prstGeom prst="rect">
            <a:avLst/>
          </a:prstGeom>
        </p:spPr>
      </p:pic>
      <p:sp>
        <p:nvSpPr>
          <p:cNvPr id="3" name="TextBox 2"/>
          <p:cNvSpPr txBox="1"/>
          <p:nvPr/>
        </p:nvSpPr>
        <p:spPr>
          <a:xfrm>
            <a:off x="8001000" y="6096000"/>
            <a:ext cx="1371600" cy="707886"/>
          </a:xfrm>
          <a:prstGeom prst="rect">
            <a:avLst/>
          </a:prstGeom>
          <a:noFill/>
        </p:spPr>
        <p:txBody>
          <a:bodyPr wrap="square" rtlCol="0">
            <a:spAutoFit/>
          </a:bodyPr>
          <a:lstStyle/>
          <a:p>
            <a:r>
              <a:rPr lang="en-US" dirty="0"/>
              <a:t>Dave Schuster</a:t>
            </a:r>
          </a:p>
        </p:txBody>
      </p:sp>
      <p:pic>
        <p:nvPicPr>
          <p:cNvPr id="5" name="Picture 2" descr="https://ep-news.web.cern.ch/sites/ep-news.web.cern.ch/files/NA6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 y="1275080"/>
            <a:ext cx="8454823"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43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fontScale="90000"/>
          </a:bodyPr>
          <a:lstStyle/>
          <a:p>
            <a:r>
              <a:rPr lang="en-US" dirty="0" smtClean="0"/>
              <a:t>Results</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9736" t="6779" r="16671"/>
          <a:stretch/>
        </p:blipFill>
        <p:spPr>
          <a:xfrm rot="5400000">
            <a:off x="2228193" y="-1237593"/>
            <a:ext cx="4800600" cy="9104586"/>
          </a:xfrm>
          <a:prstGeom prst="rect">
            <a:avLst/>
          </a:prstGeom>
        </p:spPr>
      </p:pic>
    </p:spTree>
    <p:extLst>
      <p:ext uri="{BB962C8B-B14F-4D97-AF65-F5344CB8AC3E}">
        <p14:creationId xmlns:p14="http://schemas.microsoft.com/office/powerpoint/2010/main" val="3226952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latin typeface="Garamond" pitchFamily="18" charset="0"/>
              </a:rPr>
              <a:t>Moore’s law in atomic physics</a:t>
            </a:r>
            <a:endParaRPr lang="en-US" dirty="0">
              <a:latin typeface="Garamond" pitchFamily="18" charset="0"/>
            </a:endParaRPr>
          </a:p>
        </p:txBody>
      </p:sp>
      <p:pic>
        <p:nvPicPr>
          <p:cNvPr id="7" name="Picture 6" descr="10OLOLCTimeMarchesOn-1411414359979.png"/>
          <p:cNvPicPr/>
          <p:nvPr/>
        </p:nvPicPr>
        <p:blipFill>
          <a:blip r:embed="rId2" cstate="print"/>
          <a:srcRect l="2315" t="8108" r="3704" b="3041"/>
          <a:stretch>
            <a:fillRect/>
          </a:stretch>
        </p:blipFill>
        <p:spPr>
          <a:xfrm>
            <a:off x="457200" y="1371600"/>
            <a:ext cx="8153400" cy="5257800"/>
          </a:xfrm>
          <a:prstGeom prst="rect">
            <a:avLst/>
          </a:prstGeom>
        </p:spPr>
      </p:pic>
      <p:cxnSp>
        <p:nvCxnSpPr>
          <p:cNvPr id="12" name="Straight Arrow Connector 11"/>
          <p:cNvCxnSpPr/>
          <p:nvPr/>
        </p:nvCxnSpPr>
        <p:spPr bwMode="auto">
          <a:xfrm>
            <a:off x="5181601" y="1752601"/>
            <a:ext cx="2895600" cy="4495800"/>
          </a:xfrm>
          <a:prstGeom prst="straightConnector1">
            <a:avLst/>
          </a:prstGeom>
          <a:no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9266784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629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2368" y="457200"/>
            <a:ext cx="8028963" cy="6021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685800"/>
          </a:xfrm>
        </p:spPr>
        <p:txBody>
          <a:bodyPr>
            <a:normAutofit fontScale="90000"/>
          </a:bodyPr>
          <a:lstStyle/>
          <a:p>
            <a:r>
              <a:rPr lang="en-US" dirty="0" smtClean="0"/>
              <a:t>Results</a:t>
            </a:r>
            <a:endParaRPr lang="en-US" dirty="0"/>
          </a:p>
        </p:txBody>
      </p:sp>
      <p:grpSp>
        <p:nvGrpSpPr>
          <p:cNvPr id="5" name="Group 4"/>
          <p:cNvGrpSpPr/>
          <p:nvPr/>
        </p:nvGrpSpPr>
        <p:grpSpPr>
          <a:xfrm>
            <a:off x="5478401" y="3276600"/>
            <a:ext cx="3436999" cy="1534301"/>
            <a:chOff x="4511494" y="3434801"/>
            <a:chExt cx="3829339" cy="1778563"/>
          </a:xfrm>
        </p:grpSpPr>
        <p:cxnSp>
          <p:nvCxnSpPr>
            <p:cNvPr id="8" name="Straight Arrow Connector 7"/>
            <p:cNvCxnSpPr/>
            <p:nvPr/>
          </p:nvCxnSpPr>
          <p:spPr>
            <a:xfrm flipH="1" flipV="1">
              <a:off x="5108975" y="4218411"/>
              <a:ext cx="515928" cy="859549"/>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4511494" y="3879907"/>
                  <a:ext cx="1706879" cy="356775"/>
                </a:xfrm>
                <a:prstGeom prst="rect">
                  <a:avLst/>
                </a:prstGeom>
                <a:noFill/>
              </p:spPr>
              <p:txBody>
                <a:bodyPr wrap="square" rtlCol="0">
                  <a:spAutoFit/>
                </a:bodyPr>
                <a:lstStyle/>
                <a:p>
                  <a14:m>
                    <m:oMath xmlns:m="http://schemas.openxmlformats.org/officeDocument/2006/math">
                      <m:r>
                        <a:rPr lang="en-US" sz="1400" b="0" i="1" smtClean="0">
                          <a:solidFill>
                            <a:srgbClr val="0000FF"/>
                          </a:solidFill>
                          <a:latin typeface="Cambria Math" charset="0"/>
                        </a:rPr>
                        <m:t>0.62 </m:t>
                      </m:r>
                      <m:sSub>
                        <m:sSubPr>
                          <m:ctrlPr>
                            <a:rPr lang="en-US" sz="1400" b="0" i="1" smtClean="0">
                              <a:solidFill>
                                <a:srgbClr val="0000FF"/>
                              </a:solidFill>
                              <a:latin typeface="Cambria Math" panose="02040503050406030204" pitchFamily="18" charset="0"/>
                            </a:rPr>
                          </m:ctrlPr>
                        </m:sSubPr>
                        <m:e>
                          <m:r>
                            <a:rPr lang="en-US" sz="1400" b="0" i="1" smtClean="0">
                              <a:solidFill>
                                <a:srgbClr val="0000FF"/>
                              </a:solidFill>
                              <a:latin typeface="Cambria Math" charset="0"/>
                            </a:rPr>
                            <m:t>(</m:t>
                          </m:r>
                          <m:r>
                            <a:rPr lang="en-US" sz="1400" b="0" i="1" smtClean="0">
                              <a:solidFill>
                                <a:srgbClr val="0000FF"/>
                              </a:solidFill>
                              <a:latin typeface="Cambria Math" charset="0"/>
                              <a:ea typeface="Cambria Math" charset="0"/>
                              <a:cs typeface="Cambria Math" charset="0"/>
                            </a:rPr>
                            <m:t>𝛼</m:t>
                          </m:r>
                        </m:e>
                        <m:sub>
                          <m:r>
                            <a:rPr lang="en-US" sz="1400" b="0" i="1" smtClean="0">
                              <a:solidFill>
                                <a:srgbClr val="0000FF"/>
                              </a:solidFill>
                              <a:latin typeface="Cambria Math" charset="0"/>
                            </a:rPr>
                            <m:t>𝑅𝑏</m:t>
                          </m:r>
                        </m:sub>
                      </m:sSub>
                      <m:r>
                        <a:rPr lang="en-US" sz="1400" b="0" i="1" smtClean="0">
                          <a:solidFill>
                            <a:srgbClr val="0000FF"/>
                          </a:solidFill>
                          <a:latin typeface="Cambria Math" charset="0"/>
                        </a:rPr>
                        <m:t>)</m:t>
                      </m:r>
                    </m:oMath>
                  </a14:m>
                  <a:r>
                    <a:rPr lang="en-US" sz="1400" dirty="0">
                      <a:solidFill>
                        <a:srgbClr val="0000FF"/>
                      </a:solidFill>
                    </a:rPr>
                    <a:t> </a:t>
                  </a:r>
                  <a14:m>
                    <m:oMath xmlns:m="http://schemas.openxmlformats.org/officeDocument/2006/math">
                      <m:r>
                        <m:rPr>
                          <m:nor/>
                        </m:rPr>
                        <a:rPr lang="en-US" sz="1400">
                          <a:solidFill>
                            <a:srgbClr val="0000FF"/>
                          </a:solidFill>
                          <a:latin typeface="Cambria Math" charset="0"/>
                        </a:rPr>
                        <m:t>ppb</m:t>
                      </m:r>
                      <m:r>
                        <m:rPr>
                          <m:nor/>
                        </m:rPr>
                        <a:rPr lang="en-US" sz="1400">
                          <a:solidFill>
                            <a:srgbClr val="0000FF"/>
                          </a:solidFill>
                          <a:latin typeface="Cambria Math" charset="0"/>
                        </a:rPr>
                        <m:t> </m:t>
                      </m:r>
                    </m:oMath>
                  </a14:m>
                  <a:endParaRPr lang="en-US" sz="1400" dirty="0">
                    <a:solidFill>
                      <a:srgbClr val="0000FF"/>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511494" y="3879907"/>
                  <a:ext cx="1706879" cy="356775"/>
                </a:xfrm>
                <a:prstGeom prst="rect">
                  <a:avLst/>
                </a:prstGeom>
                <a:blipFill rotWithShape="1">
                  <a:blip r:embed="rId3"/>
                  <a:stretch>
                    <a:fillRect b="-8000"/>
                  </a:stretch>
                </a:blipFill>
              </p:spPr>
              <p:txBody>
                <a:bodyPr/>
                <a:lstStyle/>
                <a:p>
                  <a:r>
                    <a:rPr lang="en-US">
                      <a:noFill/>
                    </a:rPr>
                    <a:t> </a:t>
                  </a:r>
                </a:p>
              </p:txBody>
            </p:sp>
          </mc:Fallback>
        </mc:AlternateContent>
        <p:cxnSp>
          <p:nvCxnSpPr>
            <p:cNvPr id="10" name="Straight Arrow Connector 9"/>
            <p:cNvCxnSpPr>
              <a:endCxn id="11" idx="2"/>
            </p:cNvCxnSpPr>
            <p:nvPr/>
          </p:nvCxnSpPr>
          <p:spPr>
            <a:xfrm flipH="1" flipV="1">
              <a:off x="6105442" y="4747195"/>
              <a:ext cx="294757" cy="46616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5255788" y="4390419"/>
                  <a:ext cx="1699309" cy="356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FF0000"/>
                            </a:solidFill>
                            <a:latin typeface="Cambria Math" charset="0"/>
                          </a:rPr>
                          <m:t>0. 24 </m:t>
                        </m:r>
                        <m:r>
                          <m:rPr>
                            <m:nor/>
                          </m:rPr>
                          <a:rPr lang="en-US" sz="1400" b="0" i="0" smtClean="0">
                            <a:solidFill>
                              <a:srgbClr val="FF0000"/>
                            </a:solidFill>
                            <a:latin typeface="Cambria Math" charset="0"/>
                          </a:rPr>
                          <m:t>ppb</m:t>
                        </m:r>
                        <m:r>
                          <m:rPr>
                            <m:nor/>
                          </m:rPr>
                          <a:rPr lang="en-US" sz="1400" b="0" i="0" smtClean="0">
                            <a:solidFill>
                              <a:srgbClr val="FF0000"/>
                            </a:solidFill>
                            <a:latin typeface="Cambria Math" charset="0"/>
                          </a:rPr>
                          <m:t> </m:t>
                        </m:r>
                        <m:d>
                          <m:dPr>
                            <m:ctrlPr>
                              <a:rPr lang="en-US" sz="1400" i="1">
                                <a:solidFill>
                                  <a:srgbClr val="FF0000"/>
                                </a:solidFill>
                                <a:latin typeface="Cambria Math" panose="02040503050406030204" pitchFamily="18" charset="0"/>
                              </a:rPr>
                            </m:ctrlPr>
                          </m:dPr>
                          <m:e>
                            <m:r>
                              <a:rPr lang="en-US" sz="1400" b="0" i="1" smtClean="0">
                                <a:solidFill>
                                  <a:srgbClr val="FF0000"/>
                                </a:solidFill>
                                <a:latin typeface="Cambria Math" charset="0"/>
                              </a:rPr>
                              <m:t>𝑔</m:t>
                            </m:r>
                            <m:r>
                              <a:rPr lang="en-US" sz="1400" b="0" i="1" smtClean="0">
                                <a:solidFill>
                                  <a:srgbClr val="FF0000"/>
                                </a:solidFill>
                                <a:latin typeface="Cambria Math" charset="0"/>
                              </a:rPr>
                              <m:t>−2</m:t>
                            </m:r>
                          </m:e>
                        </m:d>
                      </m:oMath>
                    </m:oMathPara>
                  </a14:m>
                  <a:endParaRPr lang="en-US" sz="1400"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255788" y="4390419"/>
                  <a:ext cx="1699309" cy="356775"/>
                </a:xfrm>
                <a:prstGeom prst="rect">
                  <a:avLst/>
                </a:prstGeom>
                <a:blipFill rotWithShape="1">
                  <a:blip r:embed="rId4"/>
                  <a:stretch>
                    <a:fillRect b="-10000"/>
                  </a:stretch>
                </a:blipFill>
              </p:spPr>
              <p:txBody>
                <a:bodyPr/>
                <a:lstStyle/>
                <a:p>
                  <a:r>
                    <a:rPr lang="en-US">
                      <a:noFill/>
                    </a:rPr>
                    <a:t> </a:t>
                  </a:r>
                </a:p>
              </p:txBody>
            </p:sp>
          </mc:Fallback>
        </mc:AlternateContent>
        <p:cxnSp>
          <p:nvCxnSpPr>
            <p:cNvPr id="12" name="Straight Arrow Connector 11"/>
            <p:cNvCxnSpPr/>
            <p:nvPr/>
          </p:nvCxnSpPr>
          <p:spPr>
            <a:xfrm flipV="1">
              <a:off x="6875379" y="3791576"/>
              <a:ext cx="79718" cy="1421788"/>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5765146" y="3434801"/>
                  <a:ext cx="2575687" cy="356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smtClean="0">
                            <a:solidFill>
                              <a:srgbClr val="00B050"/>
                            </a:solidFill>
                            <a:latin typeface="Cambria Math" charset="0"/>
                          </a:rPr>
                          <m:t>𝟎</m:t>
                        </m:r>
                        <m:r>
                          <a:rPr lang="en-US" sz="1400" b="1" i="1" smtClean="0">
                            <a:solidFill>
                              <a:srgbClr val="00B050"/>
                            </a:solidFill>
                            <a:latin typeface="Cambria Math" charset="0"/>
                          </a:rPr>
                          <m:t>. </m:t>
                        </m:r>
                        <m:r>
                          <a:rPr lang="en-US" sz="1400" b="1" i="1" smtClean="0">
                            <a:solidFill>
                              <a:srgbClr val="00B050"/>
                            </a:solidFill>
                            <a:latin typeface="Cambria Math" charset="0"/>
                          </a:rPr>
                          <m:t>𝟐𝟎</m:t>
                        </m:r>
                        <m:r>
                          <a:rPr lang="en-US" sz="1400" b="1" i="1" smtClean="0">
                            <a:solidFill>
                              <a:srgbClr val="00B050"/>
                            </a:solidFill>
                            <a:latin typeface="Cambria Math" charset="0"/>
                          </a:rPr>
                          <m:t> </m:t>
                        </m:r>
                        <m:r>
                          <m:rPr>
                            <m:nor/>
                          </m:rPr>
                          <a:rPr lang="en-US" sz="1400" b="1" i="0" smtClean="0">
                            <a:solidFill>
                              <a:srgbClr val="00B050"/>
                            </a:solidFill>
                            <a:latin typeface="Cambria Math" charset="0"/>
                          </a:rPr>
                          <m:t>ppb</m:t>
                        </m:r>
                        <m:r>
                          <m:rPr>
                            <m:nor/>
                          </m:rPr>
                          <a:rPr lang="en-US" sz="1400" b="1" i="0" smtClean="0">
                            <a:solidFill>
                              <a:srgbClr val="00B050"/>
                            </a:solidFill>
                            <a:latin typeface="Cambria Math" charset="0"/>
                          </a:rPr>
                          <m:t>  </m:t>
                        </m:r>
                        <m:sSub>
                          <m:sSubPr>
                            <m:ctrlPr>
                              <a:rPr lang="en-US" sz="1400" b="1" i="1">
                                <a:solidFill>
                                  <a:srgbClr val="00B050"/>
                                </a:solidFill>
                                <a:latin typeface="Cambria Math" panose="02040503050406030204" pitchFamily="18" charset="0"/>
                              </a:rPr>
                            </m:ctrlPr>
                          </m:sSubPr>
                          <m:e>
                            <m:r>
                              <a:rPr lang="en-US" sz="1400" b="1" i="1">
                                <a:solidFill>
                                  <a:srgbClr val="00B050"/>
                                </a:solidFill>
                                <a:latin typeface="Cambria Math" charset="0"/>
                              </a:rPr>
                              <m:t>(</m:t>
                            </m:r>
                            <m:r>
                              <a:rPr lang="en-US" sz="1400" b="1" i="1">
                                <a:solidFill>
                                  <a:srgbClr val="00B050"/>
                                </a:solidFill>
                                <a:latin typeface="Cambria Math" charset="0"/>
                                <a:ea typeface="Cambria Math" charset="0"/>
                                <a:cs typeface="Cambria Math" charset="0"/>
                              </a:rPr>
                              <m:t>𝜶</m:t>
                            </m:r>
                          </m:e>
                          <m:sub>
                            <m:r>
                              <a:rPr lang="en-US" sz="1400" b="1" i="1" smtClean="0">
                                <a:solidFill>
                                  <a:srgbClr val="00B050"/>
                                </a:solidFill>
                                <a:latin typeface="Cambria Math" charset="0"/>
                                <a:ea typeface="Cambria Math" charset="0"/>
                                <a:cs typeface="Cambria Math" charset="0"/>
                              </a:rPr>
                              <m:t>𝑪𝒔</m:t>
                            </m:r>
                          </m:sub>
                        </m:sSub>
                        <m:r>
                          <a:rPr lang="en-US" sz="1400" b="1" i="1" smtClean="0">
                            <a:solidFill>
                              <a:srgbClr val="00B050"/>
                            </a:solidFill>
                            <a:latin typeface="Cambria Math" charset="0"/>
                          </a:rPr>
                          <m:t>, </m:t>
                        </m:r>
                        <m:r>
                          <a:rPr lang="en-US" sz="1400" b="1" i="1" smtClean="0">
                            <a:solidFill>
                              <a:srgbClr val="00B050"/>
                            </a:solidFill>
                            <a:latin typeface="Cambria Math" charset="0"/>
                          </a:rPr>
                          <m:t>𝒕𝒉𝒊𝒔</m:t>
                        </m:r>
                        <m:r>
                          <a:rPr lang="en-US" sz="1400" b="1" i="1" smtClean="0">
                            <a:solidFill>
                              <a:srgbClr val="00B050"/>
                            </a:solidFill>
                            <a:latin typeface="Cambria Math" charset="0"/>
                          </a:rPr>
                          <m:t> </m:t>
                        </m:r>
                        <m:r>
                          <a:rPr lang="en-US" sz="1400" b="1" i="1" smtClean="0">
                            <a:solidFill>
                              <a:srgbClr val="00B050"/>
                            </a:solidFill>
                            <a:latin typeface="Cambria Math" charset="0"/>
                          </a:rPr>
                          <m:t>𝒘𝒐𝒓𝒌</m:t>
                        </m:r>
                        <m:r>
                          <a:rPr lang="en-US" sz="1400" b="1" i="1">
                            <a:solidFill>
                              <a:srgbClr val="00B050"/>
                            </a:solidFill>
                            <a:latin typeface="Cambria Math" charset="0"/>
                          </a:rPr>
                          <m:t>)</m:t>
                        </m:r>
                      </m:oMath>
                    </m:oMathPara>
                  </a14:m>
                  <a:endParaRPr lang="en-US" sz="1400" b="1" dirty="0">
                    <a:solidFill>
                      <a:srgbClr val="00B05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765146" y="3434801"/>
                  <a:ext cx="2575687" cy="356775"/>
                </a:xfrm>
                <a:prstGeom prst="rect">
                  <a:avLst/>
                </a:prstGeom>
                <a:blipFill rotWithShape="1">
                  <a:blip r:embed="rId5"/>
                  <a:stretch>
                    <a:fillRect b="-10000"/>
                  </a:stretch>
                </a:blipFill>
              </p:spPr>
              <p:txBody>
                <a:bodyPr/>
                <a:lstStyle/>
                <a:p>
                  <a:r>
                    <a:rPr lang="en-US">
                      <a:noFill/>
                    </a:rPr>
                    <a:t> </a:t>
                  </a:r>
                </a:p>
              </p:txBody>
            </p:sp>
          </mc:Fallback>
        </mc:AlternateContent>
      </p:grpSp>
    </p:spTree>
    <p:extLst>
      <p:ext uri="{BB962C8B-B14F-4D97-AF65-F5344CB8AC3E}">
        <p14:creationId xmlns:p14="http://schemas.microsoft.com/office/powerpoint/2010/main" val="33196178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a:spLocks noChangeArrowheads="1"/>
          </p:cNvSpPr>
          <p:nvPr/>
        </p:nvSpPr>
        <p:spPr bwMode="auto">
          <a:xfrm>
            <a:off x="0" y="152401"/>
            <a:ext cx="9144000" cy="1139825"/>
          </a:xfrm>
          <a:prstGeom prst="rect">
            <a:avLst/>
          </a:prstGeom>
          <a:noFill/>
          <a:ln w="9525">
            <a:noFill/>
            <a:miter lim="800000"/>
            <a:headEnd/>
            <a:tailEnd/>
          </a:ln>
          <a:effectLst/>
        </p:spPr>
        <p:txBody>
          <a:bodyPr lIns="91392" tIns="45697" rIns="91392" bIns="45697" anchor="ctr"/>
          <a:lstStyle/>
          <a:p>
            <a:pPr algn="ctr"/>
            <a:r>
              <a:rPr lang="en-US" sz="4400" dirty="0" smtClean="0">
                <a:solidFill>
                  <a:srgbClr val="000000"/>
                </a:solidFill>
                <a:latin typeface="Garamond" pitchFamily="18" charset="0"/>
              </a:rPr>
              <a:t>Dark </a:t>
            </a:r>
            <a:r>
              <a:rPr lang="en-US" sz="4400" dirty="0" smtClean="0">
                <a:solidFill>
                  <a:srgbClr val="000000"/>
                </a:solidFill>
                <a:latin typeface="Garamond" pitchFamily="18" charset="0"/>
              </a:rPr>
              <a:t>photons are not compatible… </a:t>
            </a:r>
            <a:endParaRPr lang="en-US" sz="4400" i="1" dirty="0" smtClean="0">
              <a:solidFill>
                <a:srgbClr val="000000"/>
              </a:solidFill>
              <a:latin typeface="Garamond" pitchFamily="18" charset="0"/>
            </a:endParaRPr>
          </a:p>
        </p:txBody>
      </p:sp>
      <p:pic>
        <p:nvPicPr>
          <p:cNvPr id="3" name="Picture 2"/>
          <p:cNvPicPr>
            <a:picLocks noChangeAspect="1"/>
          </p:cNvPicPr>
          <p:nvPr/>
        </p:nvPicPr>
        <p:blipFill>
          <a:blip r:embed="rId3"/>
          <a:stretch>
            <a:fillRect/>
          </a:stretch>
        </p:blipFill>
        <p:spPr>
          <a:xfrm>
            <a:off x="0" y="1159978"/>
            <a:ext cx="9144000" cy="5240822"/>
          </a:xfrm>
          <a:prstGeom prst="rect">
            <a:avLst/>
          </a:prstGeom>
        </p:spPr>
      </p:pic>
    </p:spTree>
    <p:extLst>
      <p:ext uri="{BB962C8B-B14F-4D97-AF65-F5344CB8AC3E}">
        <p14:creationId xmlns:p14="http://schemas.microsoft.com/office/powerpoint/2010/main" val="40988279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a:spLocks noChangeArrowheads="1"/>
          </p:cNvSpPr>
          <p:nvPr/>
        </p:nvSpPr>
        <p:spPr bwMode="auto">
          <a:xfrm>
            <a:off x="685800" y="152401"/>
            <a:ext cx="7772400" cy="1139825"/>
          </a:xfrm>
          <a:prstGeom prst="rect">
            <a:avLst/>
          </a:prstGeom>
          <a:noFill/>
          <a:ln w="9525">
            <a:noFill/>
            <a:miter lim="800000"/>
            <a:headEnd/>
            <a:tailEnd/>
          </a:ln>
          <a:effectLst/>
        </p:spPr>
        <p:txBody>
          <a:bodyPr lIns="91392" tIns="45697" rIns="91392" bIns="45697" anchor="ctr"/>
          <a:lstStyle/>
          <a:p>
            <a:pPr algn="ctr"/>
            <a:r>
              <a:rPr lang="en-US" sz="4400" dirty="0" smtClean="0">
                <a:solidFill>
                  <a:srgbClr val="000000"/>
                </a:solidFill>
                <a:latin typeface="Garamond" pitchFamily="18" charset="0"/>
              </a:rPr>
              <a:t>…but a</a:t>
            </a:r>
            <a:r>
              <a:rPr lang="en-US" sz="4400" dirty="0" smtClean="0">
                <a:solidFill>
                  <a:srgbClr val="000000"/>
                </a:solidFill>
                <a:latin typeface="Garamond" pitchFamily="18" charset="0"/>
              </a:rPr>
              <a:t>xial vectors are.</a:t>
            </a:r>
            <a:endParaRPr lang="en-US" sz="4400" i="1" dirty="0" smtClean="0">
              <a:solidFill>
                <a:srgbClr val="000000"/>
              </a:solidFill>
              <a:latin typeface="Garamond" pitchFamily="18" charset="0"/>
            </a:endParaRPr>
          </a:p>
        </p:txBody>
      </p:sp>
      <p:pic>
        <p:nvPicPr>
          <p:cNvPr id="3" name="Picture 2"/>
          <p:cNvPicPr>
            <a:picLocks noChangeAspect="1"/>
          </p:cNvPicPr>
          <p:nvPr/>
        </p:nvPicPr>
        <p:blipFill rotWithShape="1">
          <a:blip r:embed="rId3"/>
          <a:srcRect t="1990"/>
          <a:stretch/>
        </p:blipFill>
        <p:spPr>
          <a:xfrm>
            <a:off x="609600" y="1143000"/>
            <a:ext cx="7924800" cy="5151120"/>
          </a:xfrm>
          <a:prstGeom prst="rect">
            <a:avLst/>
          </a:prstGeom>
        </p:spPr>
      </p:pic>
    </p:spTree>
    <p:extLst>
      <p:ext uri="{BB962C8B-B14F-4D97-AF65-F5344CB8AC3E}">
        <p14:creationId xmlns:p14="http://schemas.microsoft.com/office/powerpoint/2010/main" val="28166799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7998" r="37499"/>
          <a:stretch/>
        </p:blipFill>
        <p:spPr>
          <a:xfrm>
            <a:off x="4038600" y="914400"/>
            <a:ext cx="1680420" cy="5486400"/>
          </a:xfrm>
          <a:prstGeom prst="rect">
            <a:avLst/>
          </a:prstGeom>
        </p:spPr>
      </p:pic>
      <p:sp>
        <p:nvSpPr>
          <p:cNvPr id="44" name="Title 1"/>
          <p:cNvSpPr txBox="1">
            <a:spLocks/>
          </p:cNvSpPr>
          <p:nvPr/>
        </p:nvSpPr>
        <p:spPr bwMode="auto">
          <a:xfrm>
            <a:off x="0" y="-20675"/>
            <a:ext cx="9144000" cy="782675"/>
          </a:xfrm>
          <a:prstGeom prst="rect">
            <a:avLst/>
          </a:prstGeom>
          <a:noFill/>
          <a:ln w="9525">
            <a:noFill/>
            <a:miter lim="800000"/>
            <a:headEnd/>
            <a:tailEnd/>
          </a:ln>
          <a:effectLst/>
        </p:spPr>
        <p:txBody>
          <a:bodyPr vert="horz" wrap="square" lIns="91392" tIns="45697" rIns="91392" bIns="4569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964" algn="ctr" rtl="0" eaLnBrk="0" fontAlgn="base" hangingPunct="0">
              <a:spcBef>
                <a:spcPct val="0"/>
              </a:spcBef>
              <a:spcAft>
                <a:spcPct val="0"/>
              </a:spcAft>
              <a:defRPr sz="4400">
                <a:solidFill>
                  <a:schemeClr val="tx2"/>
                </a:solidFill>
                <a:latin typeface="Times New Roman" pitchFamily="18" charset="0"/>
              </a:defRPr>
            </a:lvl6pPr>
            <a:lvl7pPr marL="913930" algn="ctr" rtl="0" eaLnBrk="0" fontAlgn="base" hangingPunct="0">
              <a:spcBef>
                <a:spcPct val="0"/>
              </a:spcBef>
              <a:spcAft>
                <a:spcPct val="0"/>
              </a:spcAft>
              <a:defRPr sz="4400">
                <a:solidFill>
                  <a:schemeClr val="tx2"/>
                </a:solidFill>
                <a:latin typeface="Times New Roman" pitchFamily="18" charset="0"/>
              </a:defRPr>
            </a:lvl7pPr>
            <a:lvl8pPr marL="1370900" algn="ctr" rtl="0" eaLnBrk="0" fontAlgn="base" hangingPunct="0">
              <a:spcBef>
                <a:spcPct val="0"/>
              </a:spcBef>
              <a:spcAft>
                <a:spcPct val="0"/>
              </a:spcAft>
              <a:defRPr sz="4400">
                <a:solidFill>
                  <a:schemeClr val="tx2"/>
                </a:solidFill>
                <a:latin typeface="Times New Roman" pitchFamily="18" charset="0"/>
              </a:defRPr>
            </a:lvl8pPr>
            <a:lvl9pPr marL="1827865" algn="ctr" rtl="0" eaLnBrk="0" fontAlgn="base" hangingPunct="0">
              <a:spcBef>
                <a:spcPct val="0"/>
              </a:spcBef>
              <a:spcAft>
                <a:spcPct val="0"/>
              </a:spcAft>
              <a:defRPr sz="4400">
                <a:solidFill>
                  <a:schemeClr val="tx2"/>
                </a:solidFill>
                <a:latin typeface="Times New Roman" pitchFamily="18" charset="0"/>
              </a:defRPr>
            </a:lvl9pPr>
          </a:lstStyle>
          <a:p>
            <a:r>
              <a:rPr lang="en-US" kern="0" dirty="0">
                <a:solidFill>
                  <a:schemeClr val="tx1"/>
                </a:solidFill>
                <a:latin typeface="Garamond" pitchFamily="18" charset="0"/>
              </a:rPr>
              <a:t>Future Upgrades</a:t>
            </a:r>
          </a:p>
        </p:txBody>
      </p:sp>
      <p:pic>
        <p:nvPicPr>
          <p:cNvPr id="2" name="Picture 1"/>
          <p:cNvPicPr>
            <a:picLocks noChangeAspect="1"/>
          </p:cNvPicPr>
          <p:nvPr/>
        </p:nvPicPr>
        <p:blipFill>
          <a:blip r:embed="rId3"/>
          <a:stretch>
            <a:fillRect/>
          </a:stretch>
        </p:blipFill>
        <p:spPr>
          <a:xfrm>
            <a:off x="5778015" y="838200"/>
            <a:ext cx="3271460" cy="2286000"/>
          </a:xfrm>
          <a:prstGeom prst="rect">
            <a:avLst/>
          </a:prstGeom>
        </p:spPr>
      </p:pic>
      <p:pic>
        <p:nvPicPr>
          <p:cNvPr id="121" name="Picture 2" descr="https://lh3.googleusercontent.com/UOB9ttBgizHbW62M9PA-IAnEMwJ0nQhbqCDmsSPSyUkd1ESV1SZs27YgX1S38WEBSifF1g3WYFt5IbLlZpdAtppr2SZwsX1bVojPOtDrPj8zk3ayP1DwEufXyCH_-6zwbU6McWqC075mp3bWIiAxpCtx2WyGZaGDCdgM-FblR5bVrh_W-uyolyZ04_qFkm6QpI7rWilqpgTgRyACdsa9OS6m6Uq-qbto3_irBxFPi9NyFeqCR4fJrnZ76MLjX6_q6BZmg945M_8S-bt0nmCsXBmjQr2Ke3e_LWS5uL16APmYS3IHatofLYgSUW-jH6xYwPJOceb45X_Ng6NQjl4QFYWI_iho2kjxHxRpxH59AkXMxXg2IvZjel0kmb_aA3aO8AgRdCgAyRvKYbaq0WzUKuP2_TUiK63EHj2xu4BE9s7zAqEUKvW9Vgw9v3JugfQUPaxhClJ22Ae03Wn6x_BtblAX7GY5C-2uQAvs3HRdGlglViHM5hQ9Z7iLBxhQ4iiN2jkcKnahwAAJOkRngnr9kIoFUEoV4nfryz_3L1T_KMVCY4uYEedNex_6NERcMGt52SoyZZl2FdSuiC3wg-y7vogssE8AipfbN_TwYW1DOl62mXidVPt3kw=w1512-h1134-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3714750"/>
            <a:ext cx="3276600" cy="2457450"/>
          </a:xfrm>
          <a:prstGeom prst="rect">
            <a:avLst/>
          </a:prstGeom>
          <a:noFill/>
          <a:extLst>
            <a:ext uri="{909E8E84-426E-40DD-AFC4-6F175D3DCCD1}">
              <a14:hiddenFill xmlns:a14="http://schemas.microsoft.com/office/drawing/2010/main">
                <a:solidFill>
                  <a:srgbClr val="FFFFFF"/>
                </a:solidFill>
              </a14:hiddenFill>
            </a:ext>
          </a:extLst>
        </p:spPr>
      </p:pic>
      <p:sp>
        <p:nvSpPr>
          <p:cNvPr id="124" name="Content Placeholder 2"/>
          <p:cNvSpPr txBox="1">
            <a:spLocks/>
          </p:cNvSpPr>
          <p:nvPr/>
        </p:nvSpPr>
        <p:spPr bwMode="auto">
          <a:xfrm>
            <a:off x="76200" y="1600200"/>
            <a:ext cx="3890220" cy="4191000"/>
          </a:xfrm>
          <a:prstGeom prst="rect">
            <a:avLst/>
          </a:prstGeom>
          <a:noFill/>
          <a:ln w="9525">
            <a:noFill/>
            <a:miter lim="800000"/>
            <a:headEnd/>
            <a:tailEnd/>
          </a:ln>
          <a:effectLst/>
        </p:spPr>
        <p:txBody>
          <a:bodyPr vert="horz" wrap="square" lIns="91392" tIns="45697" rIns="91392" bIns="45697"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6964" indent="0" algn="ctr" rtl="0" eaLnBrk="0" fontAlgn="base" hangingPunct="0">
              <a:spcBef>
                <a:spcPct val="20000"/>
              </a:spcBef>
              <a:spcAft>
                <a:spcPct val="0"/>
              </a:spcAft>
              <a:buNone/>
              <a:defRPr sz="2800">
                <a:solidFill>
                  <a:schemeClr val="tx1"/>
                </a:solidFill>
                <a:latin typeface="+mn-lt"/>
              </a:defRPr>
            </a:lvl2pPr>
            <a:lvl3pPr marL="913930" indent="0" algn="ctr" rtl="0" eaLnBrk="0" fontAlgn="base" hangingPunct="0">
              <a:spcBef>
                <a:spcPct val="20000"/>
              </a:spcBef>
              <a:spcAft>
                <a:spcPct val="0"/>
              </a:spcAft>
              <a:buNone/>
              <a:defRPr sz="2400">
                <a:solidFill>
                  <a:schemeClr val="tx1"/>
                </a:solidFill>
                <a:latin typeface="+mn-lt"/>
              </a:defRPr>
            </a:lvl3pPr>
            <a:lvl4pPr marL="1370900" indent="0" algn="ctr" rtl="0" eaLnBrk="0" fontAlgn="base" hangingPunct="0">
              <a:spcBef>
                <a:spcPct val="20000"/>
              </a:spcBef>
              <a:spcAft>
                <a:spcPct val="0"/>
              </a:spcAft>
              <a:buNone/>
              <a:defRPr sz="2000">
                <a:solidFill>
                  <a:schemeClr val="tx1"/>
                </a:solidFill>
                <a:latin typeface="+mn-lt"/>
              </a:defRPr>
            </a:lvl4pPr>
            <a:lvl5pPr marL="1827865" indent="0" algn="ctr" rtl="0" eaLnBrk="0" fontAlgn="base" hangingPunct="0">
              <a:spcBef>
                <a:spcPct val="20000"/>
              </a:spcBef>
              <a:spcAft>
                <a:spcPct val="0"/>
              </a:spcAft>
              <a:buNone/>
              <a:defRPr sz="2000">
                <a:solidFill>
                  <a:schemeClr val="tx1"/>
                </a:solidFill>
                <a:latin typeface="+mn-lt"/>
              </a:defRPr>
            </a:lvl5pPr>
            <a:lvl6pPr marL="2284830" indent="0" algn="ctr" rtl="0" eaLnBrk="0" fontAlgn="base" hangingPunct="0">
              <a:spcBef>
                <a:spcPct val="20000"/>
              </a:spcBef>
              <a:spcAft>
                <a:spcPct val="0"/>
              </a:spcAft>
              <a:buNone/>
              <a:defRPr sz="2000">
                <a:solidFill>
                  <a:schemeClr val="tx1"/>
                </a:solidFill>
                <a:latin typeface="+mn-lt"/>
              </a:defRPr>
            </a:lvl6pPr>
            <a:lvl7pPr marL="2741799" indent="0" algn="ctr" rtl="0" eaLnBrk="0" fontAlgn="base" hangingPunct="0">
              <a:spcBef>
                <a:spcPct val="20000"/>
              </a:spcBef>
              <a:spcAft>
                <a:spcPct val="0"/>
              </a:spcAft>
              <a:buNone/>
              <a:defRPr sz="2000">
                <a:solidFill>
                  <a:schemeClr val="tx1"/>
                </a:solidFill>
                <a:latin typeface="+mn-lt"/>
              </a:defRPr>
            </a:lvl7pPr>
            <a:lvl8pPr marL="3198760" indent="0" algn="ctr" rtl="0" eaLnBrk="0" fontAlgn="base" hangingPunct="0">
              <a:spcBef>
                <a:spcPct val="20000"/>
              </a:spcBef>
              <a:spcAft>
                <a:spcPct val="0"/>
              </a:spcAft>
              <a:buNone/>
              <a:defRPr sz="2000">
                <a:solidFill>
                  <a:schemeClr val="tx1"/>
                </a:solidFill>
                <a:latin typeface="+mn-lt"/>
              </a:defRPr>
            </a:lvl8pPr>
            <a:lvl9pPr marL="3655730" indent="0" algn="ctr" rtl="0" eaLnBrk="0" fontAlgn="base" hangingPunct="0">
              <a:spcBef>
                <a:spcPct val="20000"/>
              </a:spcBef>
              <a:spcAft>
                <a:spcPct val="0"/>
              </a:spcAft>
              <a:buNone/>
              <a:defRPr sz="2000">
                <a:solidFill>
                  <a:schemeClr val="tx1"/>
                </a:solidFill>
                <a:latin typeface="+mn-lt"/>
              </a:defRPr>
            </a:lvl9pPr>
          </a:lstStyle>
          <a:p>
            <a:pPr marL="457200" indent="-457200" algn="l">
              <a:buFont typeface="Arial" panose="020B0604020202020204" pitchFamily="34" charset="0"/>
              <a:buChar char="•"/>
            </a:pPr>
            <a:r>
              <a:rPr lang="en-US" sz="2400" kern="0" dirty="0" smtClean="0"/>
              <a:t>Broad beam</a:t>
            </a:r>
            <a:endParaRPr lang="en-US" sz="2400" kern="0" dirty="0"/>
          </a:p>
          <a:p>
            <a:pPr marL="914164" lvl="1" indent="-457200" algn="l">
              <a:buFont typeface="Arial" panose="020B0604020202020204" pitchFamily="34" charset="0"/>
              <a:buChar char="•"/>
            </a:pPr>
            <a:r>
              <a:rPr lang="en-US" sz="2000" kern="0" dirty="0"/>
              <a:t>x20 waist </a:t>
            </a:r>
            <a:r>
              <a:rPr lang="en-US" sz="2000" kern="0" dirty="0">
                <a:sym typeface="Wingdings" panose="05000000000000000000" pitchFamily="2" charset="2"/>
              </a:rPr>
              <a:t> </a:t>
            </a:r>
            <a:r>
              <a:rPr lang="en-US" sz="2000" kern="0" dirty="0" smtClean="0">
                <a:sym typeface="Wingdings" panose="05000000000000000000" pitchFamily="2" charset="2"/>
              </a:rPr>
              <a:t>1/400 beam-related systematics</a:t>
            </a:r>
            <a:endParaRPr lang="en-US" sz="2400" kern="0" dirty="0">
              <a:sym typeface="Wingdings" panose="05000000000000000000" pitchFamily="2" charset="2"/>
            </a:endParaRPr>
          </a:p>
          <a:p>
            <a:pPr marL="914164" lvl="1" indent="-457200" algn="l">
              <a:buFont typeface="Arial" panose="020B0604020202020204" pitchFamily="34" charset="0"/>
              <a:buChar char="•"/>
            </a:pPr>
            <a:r>
              <a:rPr lang="en-US" sz="2000" kern="0" dirty="0">
                <a:sym typeface="Wingdings" panose="05000000000000000000" pitchFamily="2" charset="2"/>
              </a:rPr>
              <a:t>x1000 eff. power</a:t>
            </a:r>
          </a:p>
          <a:p>
            <a:pPr marL="457200" indent="-457200" algn="l">
              <a:buFont typeface="Arial" panose="020B0604020202020204" pitchFamily="34" charset="0"/>
              <a:buChar char="•"/>
            </a:pPr>
            <a:r>
              <a:rPr lang="en-US" sz="2400" kern="0" dirty="0" smtClean="0">
                <a:sym typeface="Wingdings" panose="05000000000000000000" pitchFamily="2" charset="2"/>
              </a:rPr>
              <a:t>Acoustic </a:t>
            </a:r>
            <a:r>
              <a:rPr lang="en-US" sz="2400" kern="0" dirty="0">
                <a:sym typeface="Wingdings" panose="05000000000000000000" pitchFamily="2" charset="2"/>
              </a:rPr>
              <a:t>Shielded </a:t>
            </a:r>
            <a:r>
              <a:rPr lang="en-US" sz="2400" kern="0" dirty="0" smtClean="0">
                <a:sym typeface="Wingdings" panose="05000000000000000000" pitchFamily="2" charset="2"/>
              </a:rPr>
              <a:t>Room</a:t>
            </a:r>
          </a:p>
          <a:p>
            <a:pPr marL="914164" lvl="1" indent="-457200" algn="l">
              <a:buFont typeface="Arial" panose="020B0604020202020204" pitchFamily="34" charset="0"/>
              <a:buChar char="•"/>
            </a:pPr>
            <a:r>
              <a:rPr lang="en-US" sz="2000" kern="0" dirty="0" smtClean="0">
                <a:sym typeface="Wingdings" panose="05000000000000000000" pitchFamily="2" charset="2"/>
              </a:rPr>
              <a:t>Controls gravity anomalies by keeping heavy objects out</a:t>
            </a:r>
          </a:p>
          <a:p>
            <a:pPr marL="457200" indent="-457200" algn="l">
              <a:buFont typeface="Arial" panose="020B0604020202020204" pitchFamily="34" charset="0"/>
              <a:buChar char="•"/>
            </a:pPr>
            <a:r>
              <a:rPr lang="en-US" sz="2400" kern="0" dirty="0" smtClean="0">
                <a:sym typeface="Wingdings" panose="05000000000000000000" pitchFamily="2" charset="2"/>
              </a:rPr>
              <a:t>Science </a:t>
            </a:r>
            <a:r>
              <a:rPr lang="en-US" sz="2400" kern="0" dirty="0">
                <a:sym typeface="Wingdings" panose="05000000000000000000" pitchFamily="2" charset="2"/>
              </a:rPr>
              <a:t>Chamber</a:t>
            </a:r>
          </a:p>
          <a:p>
            <a:pPr marL="914164" lvl="1" indent="-457200" algn="l">
              <a:buFont typeface="Arial" panose="020B0604020202020204" pitchFamily="34" charset="0"/>
              <a:buChar char="•"/>
            </a:pPr>
            <a:r>
              <a:rPr lang="en-US" sz="2000" kern="0" dirty="0">
                <a:sym typeface="Wingdings" panose="05000000000000000000" pitchFamily="2" charset="2"/>
              </a:rPr>
              <a:t>Dark Matter studies</a:t>
            </a:r>
          </a:p>
        </p:txBody>
      </p:sp>
    </p:spTree>
    <p:extLst>
      <p:ext uri="{BB962C8B-B14F-4D97-AF65-F5344CB8AC3E}">
        <p14:creationId xmlns:p14="http://schemas.microsoft.com/office/powerpoint/2010/main" val="32552545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txBox="1">
            <a:spLocks/>
          </p:cNvSpPr>
          <p:nvPr/>
        </p:nvSpPr>
        <p:spPr bwMode="auto">
          <a:xfrm>
            <a:off x="0" y="152400"/>
            <a:ext cx="9144000" cy="1143000"/>
          </a:xfrm>
          <a:prstGeom prst="rect">
            <a:avLst/>
          </a:prstGeom>
          <a:noFill/>
          <a:ln w="9525">
            <a:noFill/>
            <a:miter lim="800000"/>
            <a:headEnd/>
            <a:tailEnd/>
          </a:ln>
          <a:effectLst/>
        </p:spPr>
        <p:txBody>
          <a:bodyPr vert="horz" wrap="square" lIns="91392" tIns="45697" rIns="91392" bIns="4569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964" algn="ctr" rtl="0" eaLnBrk="0" fontAlgn="base" hangingPunct="0">
              <a:spcBef>
                <a:spcPct val="0"/>
              </a:spcBef>
              <a:spcAft>
                <a:spcPct val="0"/>
              </a:spcAft>
              <a:defRPr sz="4400">
                <a:solidFill>
                  <a:schemeClr val="tx2"/>
                </a:solidFill>
                <a:latin typeface="Times New Roman" pitchFamily="18" charset="0"/>
              </a:defRPr>
            </a:lvl6pPr>
            <a:lvl7pPr marL="913930" algn="ctr" rtl="0" eaLnBrk="0" fontAlgn="base" hangingPunct="0">
              <a:spcBef>
                <a:spcPct val="0"/>
              </a:spcBef>
              <a:spcAft>
                <a:spcPct val="0"/>
              </a:spcAft>
              <a:defRPr sz="4400">
                <a:solidFill>
                  <a:schemeClr val="tx2"/>
                </a:solidFill>
                <a:latin typeface="Times New Roman" pitchFamily="18" charset="0"/>
              </a:defRPr>
            </a:lvl7pPr>
            <a:lvl8pPr marL="1370900" algn="ctr" rtl="0" eaLnBrk="0" fontAlgn="base" hangingPunct="0">
              <a:spcBef>
                <a:spcPct val="0"/>
              </a:spcBef>
              <a:spcAft>
                <a:spcPct val="0"/>
              </a:spcAft>
              <a:defRPr sz="4400">
                <a:solidFill>
                  <a:schemeClr val="tx2"/>
                </a:solidFill>
                <a:latin typeface="Times New Roman" pitchFamily="18" charset="0"/>
              </a:defRPr>
            </a:lvl8pPr>
            <a:lvl9pPr marL="1827865" algn="ctr" rtl="0" eaLnBrk="0" fontAlgn="base" hangingPunct="0">
              <a:spcBef>
                <a:spcPct val="0"/>
              </a:spcBef>
              <a:spcAft>
                <a:spcPct val="0"/>
              </a:spcAft>
              <a:defRPr sz="4400">
                <a:solidFill>
                  <a:schemeClr val="tx2"/>
                </a:solidFill>
                <a:latin typeface="Times New Roman" pitchFamily="18" charset="0"/>
              </a:defRPr>
            </a:lvl9pPr>
          </a:lstStyle>
          <a:p>
            <a:r>
              <a:rPr lang="en-US" kern="0" dirty="0" smtClean="0">
                <a:latin typeface="Garamond" pitchFamily="18" charset="0"/>
              </a:rPr>
              <a:t>A more nearly perfect laser beam</a:t>
            </a:r>
            <a:endParaRPr lang="en-US" kern="0" dirty="0">
              <a:latin typeface="Garamond" pitchFamily="18" charset="0"/>
            </a:endParaRPr>
          </a:p>
        </p:txBody>
      </p:sp>
      <p:sp>
        <p:nvSpPr>
          <p:cNvPr id="2" name="TextBox 1"/>
          <p:cNvSpPr txBox="1"/>
          <p:nvPr/>
        </p:nvSpPr>
        <p:spPr>
          <a:xfrm>
            <a:off x="3600092" y="1600201"/>
            <a:ext cx="5543908" cy="3375283"/>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Helvetica" panose="020B0604020202020204" pitchFamily="34" charset="0"/>
                <a:cs typeface="Helvetica" panose="020B0604020202020204" pitchFamily="34" charset="0"/>
              </a:rPr>
              <a:t>This project	~ 6 cm radius</a:t>
            </a:r>
          </a:p>
          <a:p>
            <a:pPr marL="342900" indent="-342900">
              <a:buFont typeface="Arial" panose="020B0604020202020204" pitchFamily="34" charset="0"/>
              <a:buChar char="•"/>
            </a:pPr>
            <a:endParaRPr lang="en-US"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dirty="0" smtClean="0">
                <a:latin typeface="Helvetica" panose="020B0604020202020204" pitchFamily="34" charset="0"/>
                <a:cs typeface="Helvetica" panose="020B0604020202020204" pitchFamily="34" charset="0"/>
              </a:rPr>
              <a:t>Wavelength errors 	~(</a:t>
            </a:r>
            <a:r>
              <a:rPr lang="el-GR" dirty="0" smtClean="0">
                <a:latin typeface="Helvetica" panose="020B0604020202020204" pitchFamily="34" charset="0"/>
                <a:cs typeface="Helvetica" panose="020B0604020202020204" pitchFamily="34" charset="0"/>
              </a:rPr>
              <a:t>λ</a:t>
            </a:r>
            <a:r>
              <a:rPr lang="en-US" dirty="0" smtClean="0">
                <a:latin typeface="Helvetica" panose="020B0604020202020204" pitchFamily="34" charset="0"/>
                <a:cs typeface="Helvetica" panose="020B0604020202020204" pitchFamily="34" charset="0"/>
              </a:rPr>
              <a:t>/radius)</a:t>
            </a:r>
            <a:r>
              <a:rPr lang="en-US" baseline="30000" dirty="0" smtClean="0">
                <a:latin typeface="Helvetica" panose="020B0604020202020204" pitchFamily="34" charset="0"/>
                <a:cs typeface="Helvetica" panose="020B0604020202020204" pitchFamily="34" charset="0"/>
              </a:rPr>
              <a:t>2</a:t>
            </a:r>
          </a:p>
          <a:p>
            <a:pPr marL="342900" indent="-342900">
              <a:buFont typeface="Arial" panose="020B0604020202020204" pitchFamily="34" charset="0"/>
              <a:buChar char="•"/>
            </a:pPr>
            <a:r>
              <a:rPr lang="en-US" dirty="0" smtClean="0">
                <a:solidFill>
                  <a:srgbClr val="FF0000"/>
                </a:solidFill>
                <a:latin typeface="Helvetica" panose="020B0604020202020204" pitchFamily="34" charset="0"/>
                <a:cs typeface="Helvetica" panose="020B0604020202020204" pitchFamily="34" charset="0"/>
              </a:rPr>
              <a:t>400-fold higher </a:t>
            </a:r>
            <a:r>
              <a:rPr lang="en-US" dirty="0">
                <a:solidFill>
                  <a:srgbClr val="FF0000"/>
                </a:solidFill>
                <a:latin typeface="Helvetica" panose="020B0604020202020204" pitchFamily="34" charset="0"/>
                <a:cs typeface="Helvetica" panose="020B0604020202020204" pitchFamily="34" charset="0"/>
              </a:rPr>
              <a:t>accuracy</a:t>
            </a:r>
          </a:p>
          <a:p>
            <a:pPr marL="342900" indent="-342900">
              <a:buFont typeface="Arial" panose="020B0604020202020204" pitchFamily="34" charset="0"/>
              <a:buChar char="•"/>
            </a:pPr>
            <a:endParaRPr lang="en-US" baseline="30000" dirty="0" smtClean="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dirty="0" smtClean="0">
                <a:latin typeface="Helvetica" panose="020B0604020202020204" pitchFamily="34" charset="0"/>
                <a:cs typeface="Helvetica" panose="020B0604020202020204" pitchFamily="34" charset="0"/>
              </a:rPr>
              <a:t>Beam splitter losses </a:t>
            </a:r>
            <a:r>
              <a:rPr lang="en-US" smtClean="0">
                <a:latin typeface="Helvetica" panose="020B0604020202020204" pitchFamily="34" charset="0"/>
                <a:cs typeface="Helvetica" panose="020B0604020202020204" pitchFamily="34" charset="0"/>
              </a:rPr>
              <a:t>	~(</a:t>
            </a:r>
            <a:r>
              <a:rPr lang="el-GR" smtClean="0">
                <a:latin typeface="Helvetica" panose="020B0604020202020204" pitchFamily="34" charset="0"/>
                <a:cs typeface="Helvetica" panose="020B0604020202020204" pitchFamily="34" charset="0"/>
              </a:rPr>
              <a:t>λ</a:t>
            </a:r>
            <a:r>
              <a:rPr lang="en-US" smtClean="0">
                <a:latin typeface="Helvetica" panose="020B0604020202020204" pitchFamily="34" charset="0"/>
                <a:cs typeface="Helvetica" panose="020B0604020202020204" pitchFamily="34" charset="0"/>
              </a:rPr>
              <a:t>/radius)</a:t>
            </a:r>
            <a:r>
              <a:rPr lang="en-US" baseline="30000" smtClean="0">
                <a:latin typeface="Helvetica" panose="020B0604020202020204" pitchFamily="34" charset="0"/>
                <a:cs typeface="Helvetica" panose="020B0604020202020204" pitchFamily="34" charset="0"/>
              </a:rPr>
              <a:t>4</a:t>
            </a:r>
          </a:p>
          <a:p>
            <a:pPr marL="342900" indent="-342900">
              <a:buFont typeface="Arial" panose="020B0604020202020204" pitchFamily="34" charset="0"/>
              <a:buChar char="•"/>
            </a:pPr>
            <a:r>
              <a:rPr lang="en-US" smtClean="0">
                <a:solidFill>
                  <a:srgbClr val="FF0000"/>
                </a:solidFill>
                <a:latin typeface="Helvetica" panose="020B0604020202020204" pitchFamily="34" charset="0"/>
                <a:cs typeface="Helvetica" panose="020B0604020202020204" pitchFamily="34" charset="0"/>
              </a:rPr>
              <a:t>higher momentum transfer, and thus sensitivity</a:t>
            </a:r>
          </a:p>
          <a:p>
            <a:pPr marL="342900" indent="-342900">
              <a:buFont typeface="Arial" panose="020B0604020202020204" pitchFamily="34" charset="0"/>
              <a:buChar char="•"/>
            </a:pPr>
            <a:endParaRPr lang="en-US" dirty="0">
              <a:solidFill>
                <a:srgbClr val="FF0000"/>
              </a:solidFill>
              <a:latin typeface="Helvetica" panose="020B0604020202020204" pitchFamily="34" charset="0"/>
              <a:cs typeface="Helvetica" panose="020B0604020202020204" pitchFamily="34" charset="0"/>
            </a:endParaRPr>
          </a:p>
          <a:p>
            <a:r>
              <a:rPr lang="en-US" dirty="0" smtClean="0">
                <a:latin typeface="Helvetica" panose="020B0604020202020204" pitchFamily="34" charset="0"/>
                <a:cs typeface="Helvetica" panose="020B0604020202020204" pitchFamily="34" charset="0"/>
              </a:rPr>
              <a:t>Thick beam will unleash the potential of atom interferometry</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2431" t="8014" r="53666" b="11842"/>
          <a:stretch/>
        </p:blipFill>
        <p:spPr>
          <a:xfrm>
            <a:off x="657046" y="1293962"/>
            <a:ext cx="2286000" cy="45720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6504" t="8241" r="9594" b="11615"/>
          <a:stretch/>
        </p:blipFill>
        <p:spPr>
          <a:xfrm>
            <a:off x="653871" y="1311215"/>
            <a:ext cx="2286000" cy="4572000"/>
          </a:xfrm>
          <a:prstGeom prst="rect">
            <a:avLst/>
          </a:prstGeom>
        </p:spPr>
      </p:pic>
      <p:pic>
        <p:nvPicPr>
          <p:cNvPr id="7" name="Picture 6" descr="https://upload.wikimedia.org/wikipedia/commons/f/fb/Schematicky_atom.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96000" contrast="100000"/>
                    </a14:imgEffect>
                  </a14:imgLayer>
                </a14:imgProps>
              </a:ext>
              <a:ext uri="{28A0092B-C50C-407E-A947-70E740481C1C}">
                <a14:useLocalDpi xmlns:a14="http://schemas.microsoft.com/office/drawing/2010/main" val="0"/>
              </a:ext>
            </a:extLst>
          </a:blip>
          <a:srcRect/>
          <a:stretch>
            <a:fillRect/>
          </a:stretch>
        </p:blipFill>
        <p:spPr bwMode="auto">
          <a:xfrm>
            <a:off x="1496299" y="3200400"/>
            <a:ext cx="607494"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3229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lstStyle/>
          <a:p>
            <a:r>
              <a:rPr lang="en-US" dirty="0"/>
              <a:t>Thank you!</a:t>
            </a:r>
          </a:p>
        </p:txBody>
      </p:sp>
      <p:pic>
        <p:nvPicPr>
          <p:cNvPr id="4895746" name="Picture 2" descr="https://lh3.googleusercontent.com/KITH7fhFJQKC4akN278-UrzPwPXkjlJBWukaiU0_vbBM2VPzho1-WoBmbwcnt-p0WL6Ye7S3Q22ewgc1zjUG3cFDXYmM2M_xemxzTz2xnr7Y9wjy6zX6ah_D35OBGVyyoLO-qvxLqkEz5lYuQ30kLnozcry3DpVUSljlHsgxnKFdwuE9BYkyuRWjQM1eItolEArn1JhbU6a-1YRGgQr7S85UCGDp08XhWIQgqGOTaBnrU8MjM9SvV9QZg-d1C0_EZcrPSOYiiKWyYMcmV-WXLuhrh_Ytvrl0JjSh_bkxJdDVxRCT-T13ArrHdb2bsg7Beuokup6lbkAN1fHqGwdLUqKxjWsWBAptSNKg8FgciaCtgxdTOB-3uF9Un_vFr1vKF3cTUqImZz9GxjaDdMgZ48URy4e3BN0K5Gr4wzQqSgXBvrXYTTfEd6D-ZMOTMybMiX84PQx9WpRbvqsVXOQrNG11FURdKAQUa3QkRKUDzvnXPQ6OKL-2F_VipYtedMGW2ReXxCkXIuNjPgXtFnXq4H-BTmBmJNljE4DZ2XNUc3ikgkl_GIf1JCU4ARm4GZOD0Yilgjlt6tyYmyEJNrVLltkw2h6qn5wHpf22ttoe=w1710-h1283-n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31" b="43233"/>
          <a:stretch/>
        </p:blipFill>
        <p:spPr bwMode="auto">
          <a:xfrm>
            <a:off x="3048000" y="816224"/>
            <a:ext cx="4876800" cy="2284028"/>
          </a:xfrm>
          <a:prstGeom prst="rect">
            <a:avLst/>
          </a:prstGeom>
          <a:noFill/>
          <a:extLst>
            <a:ext uri="{909E8E84-426E-40DD-AFC4-6F175D3DCCD1}">
              <a14:hiddenFill xmlns:a14="http://schemas.microsoft.com/office/drawing/2010/main">
                <a:solidFill>
                  <a:srgbClr val="FFFFFF"/>
                </a:solidFill>
              </a14:hiddenFill>
            </a:ext>
          </a:extLst>
        </p:spPr>
      </p:pic>
      <p:pic>
        <p:nvPicPr>
          <p:cNvPr id="4895748" name="Picture 4" descr="https://lh3.googleusercontent.com/3S-GvSRxy3Y3Lt6IRMnWqAzWtx_dpWj9g2rjY7K4pEeu5rRMQeg2GkNS2yrDliKvTEN2wYcNlwMfog_qACzYhDFaail0AFzZRGcyDc42uzseIK_BS2lrUfe5JHfPSStCYCrdZQNMCvLFREn_czukUrB8zlM0txn9IUbA0muYExN0_85dMFi7WlWhov83lmRFIgVLIkeyMQwCLs-ScwQFLEOmquiKVqgeA5H2wXSQLD4X3LqgzIZYrYZL9VIkzR-AUoaQFYGi3bwIDglh2ciZo6m_r9sDFRWsDRkqeUPfVVv8l8kO_KPllEH1_zo-AiL8VFMC8xnijOfX_Ueok_g4oC_x1itjvkJpN5hYJcVjc303f9pfjztyR4FJIEP0dIW7IurRPZWthT51acNh-FtnR7AGAdIGkD-WbtSj0q2MtsbgAHtZXvzkFkSgMK14SLBb2GRlU-79CzTTMFALvrQhjFtul_zZYq6kx1UvJDo4jniHMOWXwaQq48Mp-FL412Mo_Dzqsz-lVwoHwypfLzc6ZU_dnp0sSMaJv4XLBBTefmqPRXXoxBb9QYKLlDo0e--I1dkVuYHoeAbmWSZexsVCTwa6xQfmd-ndI_h5CEBq=w1710-h1283-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3393489"/>
            <a:ext cx="3363614" cy="2521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7622" y="762000"/>
            <a:ext cx="3211653" cy="5262979"/>
          </a:xfrm>
          <a:prstGeom prst="rect">
            <a:avLst/>
          </a:prstGeom>
          <a:noFill/>
        </p:spPr>
        <p:txBody>
          <a:bodyPr wrap="square" rtlCol="0">
            <a:spAutoFit/>
          </a:bodyPr>
          <a:lstStyle/>
          <a:p>
            <a:r>
              <a:rPr lang="en-US" sz="1600" b="1" dirty="0"/>
              <a:t>Fine Structure Constant</a:t>
            </a:r>
            <a:endParaRPr lang="en-US" sz="1600" dirty="0"/>
          </a:p>
          <a:p>
            <a:r>
              <a:rPr lang="en-US" sz="1600" i="1" dirty="0"/>
              <a:t>Postdoc: </a:t>
            </a:r>
            <a:endParaRPr lang="en-US" sz="1600" dirty="0"/>
          </a:p>
          <a:p>
            <a:r>
              <a:rPr lang="en-US" sz="1600" dirty="0"/>
              <a:t>Richard Parker</a:t>
            </a:r>
          </a:p>
          <a:p>
            <a:r>
              <a:rPr lang="en-US" sz="1600" i="1" dirty="0"/>
              <a:t>Grads: </a:t>
            </a:r>
            <a:endParaRPr lang="en-US" sz="1600" dirty="0"/>
          </a:p>
          <a:p>
            <a:r>
              <a:rPr lang="en-US" sz="1600" dirty="0"/>
              <a:t>Brian </a:t>
            </a:r>
            <a:r>
              <a:rPr lang="en-US" sz="1600" dirty="0" err="1"/>
              <a:t>Estey</a:t>
            </a:r>
            <a:r>
              <a:rPr lang="en-US" sz="1600" dirty="0"/>
              <a:t>,</a:t>
            </a:r>
          </a:p>
          <a:p>
            <a:r>
              <a:rPr lang="en-US" sz="1600" dirty="0" err="1"/>
              <a:t>Chenghui</a:t>
            </a:r>
            <a:r>
              <a:rPr lang="en-US" sz="1600" dirty="0"/>
              <a:t> Yu</a:t>
            </a:r>
          </a:p>
          <a:p>
            <a:r>
              <a:rPr lang="en-US" sz="1600" dirty="0" err="1"/>
              <a:t>Weicheng</a:t>
            </a:r>
            <a:r>
              <a:rPr lang="en-US" sz="1600" dirty="0"/>
              <a:t> </a:t>
            </a:r>
            <a:r>
              <a:rPr lang="en-US" sz="1600" dirty="0" err="1"/>
              <a:t>Zhong</a:t>
            </a:r>
            <a:endParaRPr lang="en-US" sz="1600" dirty="0"/>
          </a:p>
          <a:p>
            <a:r>
              <a:rPr lang="en-US" sz="1600" i="1" dirty="0"/>
              <a:t>Undergrad:</a:t>
            </a:r>
            <a:r>
              <a:rPr lang="en-US" sz="1600" dirty="0"/>
              <a:t> Joyce </a:t>
            </a:r>
            <a:r>
              <a:rPr lang="en-US" sz="1600" dirty="0" smtClean="0"/>
              <a:t>Kwan</a:t>
            </a:r>
          </a:p>
          <a:p>
            <a:endParaRPr lang="en-US" sz="1600" dirty="0" smtClean="0"/>
          </a:p>
          <a:p>
            <a:endParaRPr lang="en-US" sz="1600" dirty="0"/>
          </a:p>
          <a:p>
            <a:r>
              <a:rPr lang="en-US" sz="1600" b="1" dirty="0"/>
              <a:t>Atom </a:t>
            </a:r>
            <a:r>
              <a:rPr lang="en-US" sz="1600" b="1" dirty="0" smtClean="0"/>
              <a:t>interferometry</a:t>
            </a:r>
            <a:endParaRPr lang="en-US" sz="1600" dirty="0"/>
          </a:p>
          <a:p>
            <a:r>
              <a:rPr lang="en-US" sz="1600" i="1" dirty="0"/>
              <a:t>Postdocs: </a:t>
            </a:r>
            <a:endParaRPr lang="en-US" sz="1600" dirty="0"/>
          </a:p>
          <a:p>
            <a:r>
              <a:rPr lang="en-US" sz="1600" dirty="0"/>
              <a:t>Philipp </a:t>
            </a:r>
            <a:r>
              <a:rPr lang="en-US" sz="1600" dirty="0" err="1"/>
              <a:t>Haslinger</a:t>
            </a:r>
            <a:r>
              <a:rPr lang="en-US" sz="1600" dirty="0"/>
              <a:t>, </a:t>
            </a:r>
            <a:endParaRPr lang="en-US" sz="1600" dirty="0" smtClean="0"/>
          </a:p>
          <a:p>
            <a:r>
              <a:rPr lang="en-US" sz="1600" dirty="0" err="1" smtClean="0"/>
              <a:t>Xuejian</a:t>
            </a:r>
            <a:r>
              <a:rPr lang="en-US" sz="1600" dirty="0" smtClean="0"/>
              <a:t> </a:t>
            </a:r>
            <a:r>
              <a:rPr lang="en-US" sz="1600" dirty="0"/>
              <a:t>Wu</a:t>
            </a:r>
          </a:p>
          <a:p>
            <a:r>
              <a:rPr lang="en-US" sz="1600" i="1" dirty="0"/>
              <a:t>Grads: </a:t>
            </a:r>
            <a:endParaRPr lang="en-US" sz="1600" i="1" dirty="0" smtClean="0"/>
          </a:p>
          <a:p>
            <a:r>
              <a:rPr lang="en-US" sz="1600" dirty="0" smtClean="0"/>
              <a:t>Kayleigh </a:t>
            </a:r>
            <a:r>
              <a:rPr lang="en-US" sz="1600" dirty="0" err="1"/>
              <a:t>Cassella</a:t>
            </a:r>
            <a:r>
              <a:rPr lang="en-US" sz="1600" dirty="0"/>
              <a:t>, </a:t>
            </a:r>
            <a:endParaRPr lang="en-US" sz="1600" dirty="0" smtClean="0"/>
          </a:p>
          <a:p>
            <a:r>
              <a:rPr lang="en-US" sz="1600" dirty="0" smtClean="0"/>
              <a:t>Eric </a:t>
            </a:r>
            <a:r>
              <a:rPr lang="en-US" sz="1600" dirty="0" err="1"/>
              <a:t>Copenhaver</a:t>
            </a:r>
            <a:r>
              <a:rPr lang="en-US" sz="1600" dirty="0"/>
              <a:t>, </a:t>
            </a:r>
            <a:endParaRPr lang="en-US" sz="1600" dirty="0" smtClean="0"/>
          </a:p>
          <a:p>
            <a:r>
              <a:rPr lang="en-US" sz="1600" dirty="0" smtClean="0"/>
              <a:t>Jordan </a:t>
            </a:r>
            <a:r>
              <a:rPr lang="en-US" sz="1600" dirty="0"/>
              <a:t>Dudley, </a:t>
            </a:r>
            <a:endParaRPr lang="en-US" sz="1600" dirty="0" smtClean="0"/>
          </a:p>
          <a:p>
            <a:r>
              <a:rPr lang="en-US" sz="1600" dirty="0" smtClean="0"/>
              <a:t>Matt </a:t>
            </a:r>
            <a:r>
              <a:rPr lang="en-US" sz="1600" dirty="0"/>
              <a:t>Jaffe,</a:t>
            </a:r>
          </a:p>
          <a:p>
            <a:r>
              <a:rPr lang="en-US" sz="1600" dirty="0"/>
              <a:t>Zachary </a:t>
            </a:r>
            <a:r>
              <a:rPr lang="en-US" sz="1600" dirty="0" err="1"/>
              <a:t>Pagel</a:t>
            </a:r>
            <a:endParaRPr lang="en-US" sz="1600" dirty="0"/>
          </a:p>
          <a:p>
            <a:r>
              <a:rPr lang="en-US" sz="1600" dirty="0"/>
              <a:t>Victoria </a:t>
            </a:r>
            <a:r>
              <a:rPr lang="en-US" sz="1600" dirty="0" smtClean="0"/>
              <a:t>Xu</a:t>
            </a:r>
            <a:endParaRPr lang="en-US" sz="1600" dirty="0"/>
          </a:p>
        </p:txBody>
      </p:sp>
      <p:sp>
        <p:nvSpPr>
          <p:cNvPr id="4" name="TextBox 3"/>
          <p:cNvSpPr txBox="1"/>
          <p:nvPr/>
        </p:nvSpPr>
        <p:spPr>
          <a:xfrm>
            <a:off x="6737797" y="3170238"/>
            <a:ext cx="2438400" cy="3293209"/>
          </a:xfrm>
          <a:prstGeom prst="rect">
            <a:avLst/>
          </a:prstGeom>
          <a:noFill/>
        </p:spPr>
        <p:txBody>
          <a:bodyPr wrap="square" rtlCol="0">
            <a:spAutoFit/>
          </a:bodyPr>
          <a:lstStyle/>
          <a:p>
            <a:r>
              <a:rPr lang="en-US" sz="1600" b="1" dirty="0"/>
              <a:t>Phase-Contrast TEM</a:t>
            </a:r>
            <a:endParaRPr lang="en-US" sz="1600" dirty="0"/>
          </a:p>
          <a:p>
            <a:r>
              <a:rPr lang="en-US" sz="1600" i="1" dirty="0"/>
              <a:t>Postdocs: </a:t>
            </a:r>
            <a:endParaRPr lang="en-US" sz="1600" i="1" dirty="0" smtClean="0"/>
          </a:p>
          <a:p>
            <a:r>
              <a:rPr lang="en-US" sz="1600" dirty="0" smtClean="0"/>
              <a:t>Sara Campbell</a:t>
            </a:r>
          </a:p>
          <a:p>
            <a:r>
              <a:rPr lang="en-US" sz="1600" dirty="0" err="1" smtClean="0"/>
              <a:t>Osip</a:t>
            </a:r>
            <a:r>
              <a:rPr lang="en-US" sz="1600" dirty="0" smtClean="0"/>
              <a:t> Schwartz</a:t>
            </a:r>
            <a:endParaRPr lang="en-US" sz="1600" dirty="0"/>
          </a:p>
          <a:p>
            <a:r>
              <a:rPr lang="en-US" sz="1600" i="1" dirty="0" smtClean="0"/>
              <a:t>Grad: </a:t>
            </a:r>
          </a:p>
          <a:p>
            <a:r>
              <a:rPr lang="en-US" sz="1600" dirty="0" smtClean="0"/>
              <a:t>Jeremy </a:t>
            </a:r>
            <a:r>
              <a:rPr lang="en-US" sz="1600" dirty="0"/>
              <a:t>Axelrod, </a:t>
            </a:r>
            <a:endParaRPr lang="en-US" sz="1600" dirty="0" smtClean="0"/>
          </a:p>
          <a:p>
            <a:endParaRPr lang="en-US" sz="1600" dirty="0"/>
          </a:p>
          <a:p>
            <a:r>
              <a:rPr lang="en-US" sz="1600" b="1" dirty="0"/>
              <a:t>Faculty Alumni</a:t>
            </a:r>
            <a:endParaRPr lang="en-US" sz="1600" dirty="0"/>
          </a:p>
          <a:p>
            <a:r>
              <a:rPr lang="en-US" sz="1600" dirty="0"/>
              <a:t>Paul Hamilton (UCLA)</a:t>
            </a:r>
          </a:p>
          <a:p>
            <a:r>
              <a:rPr lang="de-DE" sz="1600" dirty="0"/>
              <a:t>Mike Hohensee (</a:t>
            </a:r>
            <a:r>
              <a:rPr lang="de-DE" sz="1600" dirty="0" smtClean="0"/>
              <a:t>LLNL)</a:t>
            </a:r>
            <a:endParaRPr lang="en-US" sz="1600" dirty="0" smtClean="0"/>
          </a:p>
          <a:p>
            <a:r>
              <a:rPr lang="de-DE" sz="1600" dirty="0" smtClean="0"/>
              <a:t>Geena Kim (Regis) </a:t>
            </a:r>
            <a:endParaRPr lang="en-US" sz="1600" dirty="0" smtClean="0"/>
          </a:p>
          <a:p>
            <a:r>
              <a:rPr lang="de-DE" sz="1600" dirty="0" smtClean="0"/>
              <a:t>Pei-Chen </a:t>
            </a:r>
            <a:r>
              <a:rPr lang="de-DE" sz="1600" dirty="0"/>
              <a:t>Kuan (NCKU) </a:t>
            </a:r>
            <a:endParaRPr lang="en-US" sz="1600" dirty="0"/>
          </a:p>
          <a:p>
            <a:r>
              <a:rPr lang="de-DE" sz="1600" dirty="0"/>
              <a:t>Shau-Yu Lan (NTU)</a:t>
            </a:r>
            <a:endParaRPr lang="en-US" sz="1600" dirty="0"/>
          </a:p>
        </p:txBody>
      </p:sp>
    </p:spTree>
    <p:extLst>
      <p:ext uri="{BB962C8B-B14F-4D97-AF65-F5344CB8AC3E}">
        <p14:creationId xmlns:p14="http://schemas.microsoft.com/office/powerpoint/2010/main" val="30416936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fontScale="90000"/>
          </a:bodyPr>
          <a:lstStyle/>
          <a:p>
            <a:r>
              <a:rPr lang="en-US" dirty="0" smtClean="0"/>
              <a:t>Results</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839200" cy="5410200"/>
          </a:xfrm>
          <a:prstGeom prst="rect">
            <a:avLst/>
          </a:prstGeom>
          <a:noFill/>
          <a:ln>
            <a:noFill/>
          </a:ln>
        </p:spPr>
      </p:pic>
    </p:spTree>
    <p:extLst>
      <p:ext uri="{BB962C8B-B14F-4D97-AF65-F5344CB8AC3E}">
        <p14:creationId xmlns:p14="http://schemas.microsoft.com/office/powerpoint/2010/main" val="38617239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fontScale="90000"/>
          </a:bodyPr>
          <a:lstStyle/>
          <a:p>
            <a:r>
              <a:rPr lang="en-US" dirty="0"/>
              <a:t>Phase Extraction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974" y="1031421"/>
            <a:ext cx="5118751" cy="2700000"/>
          </a:xfrm>
          <a:prstGeom prst="rect">
            <a:avLst/>
          </a:prstGeom>
        </p:spPr>
      </p:pic>
      <p:sp>
        <p:nvSpPr>
          <p:cNvPr id="6" name="Oval 5"/>
          <p:cNvSpPr/>
          <p:nvPr/>
        </p:nvSpPr>
        <p:spPr>
          <a:xfrm>
            <a:off x="5186361" y="3006289"/>
            <a:ext cx="416469" cy="43123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86362" y="990600"/>
            <a:ext cx="416469" cy="43123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16380" y="2934308"/>
            <a:ext cx="897754" cy="955556"/>
            <a:chOff x="4307380" y="5770622"/>
            <a:chExt cx="897754" cy="955556"/>
          </a:xfrm>
        </p:grpSpPr>
        <p:cxnSp>
          <p:nvCxnSpPr>
            <p:cNvPr id="10" name="Straight Connector 9"/>
            <p:cNvCxnSpPr/>
            <p:nvPr/>
          </p:nvCxnSpPr>
          <p:spPr>
            <a:xfrm>
              <a:off x="4451457" y="5971421"/>
              <a:ext cx="0" cy="616258"/>
            </a:xfrm>
            <a:prstGeom prst="line">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55618" y="6587679"/>
              <a:ext cx="529239" cy="0"/>
            </a:xfrm>
            <a:prstGeom prst="line">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07380" y="5770622"/>
              <a:ext cx="296477" cy="276999"/>
            </a:xfrm>
            <a:prstGeom prst="rect">
              <a:avLst/>
            </a:prstGeom>
            <a:noFill/>
          </p:spPr>
          <p:txBody>
            <a:bodyPr wrap="square" rtlCol="0">
              <a:spAutoFit/>
            </a:bodyPr>
            <a:lstStyle/>
            <a:p>
              <a:pPr algn="ctr"/>
              <a:r>
                <a:rPr lang="en-US" sz="1200" dirty="0"/>
                <a:t>x</a:t>
              </a:r>
            </a:p>
          </p:txBody>
        </p:sp>
        <p:sp>
          <p:nvSpPr>
            <p:cNvPr id="13" name="TextBox 12"/>
            <p:cNvSpPr txBox="1"/>
            <p:nvPr/>
          </p:nvSpPr>
          <p:spPr>
            <a:xfrm>
              <a:off x="4908657" y="6449179"/>
              <a:ext cx="296477" cy="276999"/>
            </a:xfrm>
            <a:prstGeom prst="rect">
              <a:avLst/>
            </a:prstGeom>
            <a:noFill/>
          </p:spPr>
          <p:txBody>
            <a:bodyPr wrap="square" rtlCol="0">
              <a:spAutoFit/>
            </a:bodyPr>
            <a:lstStyle/>
            <a:p>
              <a:pPr algn="ctr"/>
              <a:r>
                <a:rPr lang="en-US" sz="1200" dirty="0"/>
                <a:t>t</a:t>
              </a:r>
            </a:p>
          </p:txBody>
        </p:sp>
      </p:grpSp>
      <p:grpSp>
        <p:nvGrpSpPr>
          <p:cNvPr id="14" name="Group 13"/>
          <p:cNvGrpSpPr/>
          <p:nvPr/>
        </p:nvGrpSpPr>
        <p:grpSpPr>
          <a:xfrm>
            <a:off x="588058" y="4093313"/>
            <a:ext cx="2890812" cy="2647089"/>
            <a:chOff x="4571999" y="-673668"/>
            <a:chExt cx="4267200" cy="4289075"/>
          </a:xfrm>
        </p:grpSpPr>
        <p:pic>
          <p:nvPicPr>
            <p:cNvPr id="15" name="Picture 1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2094" y="2137575"/>
              <a:ext cx="1477105" cy="1477832"/>
            </a:xfrm>
            <a:prstGeom prst="rect">
              <a:avLst/>
            </a:prstGeom>
          </p:spPr>
        </p:pic>
        <p:pic>
          <p:nvPicPr>
            <p:cNvPr id="16" name="Picture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6612828" y="59630"/>
              <a:ext cx="2944427" cy="1477832"/>
            </a:xfrm>
            <a:prstGeom prst="rect">
              <a:avLst/>
            </a:prstGeom>
          </p:spPr>
        </p:pic>
        <p:pic>
          <p:nvPicPr>
            <p:cNvPr id="17" name="Picture 1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1999" y="2137575"/>
              <a:ext cx="2944427" cy="1477832"/>
            </a:xfrm>
            <a:prstGeom prst="rect">
              <a:avLst/>
            </a:prstGeom>
          </p:spPr>
        </p:pic>
      </p:grpSp>
      <p:cxnSp>
        <p:nvCxnSpPr>
          <p:cNvPr id="18" name="Straight Connector 17"/>
          <p:cNvCxnSpPr>
            <a:cxnSpLocks/>
            <a:stCxn id="6" idx="7"/>
          </p:cNvCxnSpPr>
          <p:nvPr/>
        </p:nvCxnSpPr>
        <p:spPr>
          <a:xfrm flipV="1">
            <a:off x="5541840" y="2390853"/>
            <a:ext cx="926780" cy="678588"/>
          </a:xfrm>
          <a:prstGeom prst="line">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a:stCxn id="7" idx="5"/>
          </p:cNvCxnSpPr>
          <p:nvPr/>
        </p:nvCxnSpPr>
        <p:spPr>
          <a:xfrm>
            <a:off x="5541841" y="1358680"/>
            <a:ext cx="893606" cy="684088"/>
          </a:xfrm>
          <a:prstGeom prst="line">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2531661" y="1081094"/>
                <a:ext cx="354410" cy="307777"/>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Sup>
                        <m:sSubSupPr>
                          <m:ctrlPr>
                            <a:rPr lang="en-US" sz="1400" i="1" smtClean="0">
                              <a:latin typeface="Cambria Math" panose="02040503050406030204" pitchFamily="18" charset="0"/>
                            </a:rPr>
                          </m:ctrlPr>
                        </m:sSubSupPr>
                        <m:e>
                          <m:r>
                            <a:rPr lang="en-US" sz="1400" b="0" i="1" smtClean="0">
                              <a:latin typeface="Cambria Math"/>
                            </a:rPr>
                            <m:t>𝑇</m:t>
                          </m:r>
                        </m:e>
                        <m:sub/>
                        <m:sup>
                          <m:r>
                            <a:rPr lang="en-US" sz="1400" b="0" i="1" smtClean="0">
                              <a:latin typeface="Cambria Math"/>
                            </a:rPr>
                            <m:t>′</m:t>
                          </m:r>
                        </m:sup>
                      </m:sSubSup>
                    </m:oMath>
                  </m:oMathPara>
                </a14:m>
                <a:endParaRPr lang="en-US" sz="1400" dirty="0"/>
              </a:p>
            </p:txBody>
          </p:sp>
        </mc:Choice>
        <mc:Fallback xmlns="">
          <p:sp>
            <p:nvSpPr>
              <p:cNvPr id="20" name="TextBox 19"/>
              <p:cNvSpPr txBox="1">
                <a:spLocks noRot="1" noChangeAspect="1" noMove="1" noResize="1" noEditPoints="1" noAdjustHandles="1" noChangeArrowheads="1" noChangeShapeType="1" noTextEdit="1"/>
              </p:cNvSpPr>
              <p:nvPr/>
            </p:nvSpPr>
            <p:spPr>
              <a:xfrm>
                <a:off x="2531661" y="1081094"/>
                <a:ext cx="354410" cy="3077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799038" y="1081094"/>
                <a:ext cx="336118" cy="307777"/>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sz="1400" b="0" i="1" smtClean="0">
                          <a:latin typeface="Cambria Math"/>
                        </a:rPr>
                        <m:t>𝑇</m:t>
                      </m:r>
                    </m:oMath>
                  </m:oMathPara>
                </a14:m>
                <a:endParaRPr lang="en-US" sz="14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799038" y="1081094"/>
                <a:ext cx="336118" cy="3077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1361863" y="1081094"/>
                <a:ext cx="3361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a:rPr>
                        <m:t>𝑇</m:t>
                      </m:r>
                    </m:oMath>
                  </m:oMathPara>
                </a14:m>
                <a:endParaRPr lang="en-US" sz="1400" dirty="0"/>
              </a:p>
            </p:txBody>
          </p:sp>
        </mc:Choice>
        <mc:Fallback xmlns="">
          <p:sp>
            <p:nvSpPr>
              <p:cNvPr id="22" name="TextBox 21"/>
              <p:cNvSpPr txBox="1">
                <a:spLocks noRot="1" noChangeAspect="1" noMove="1" noResize="1" noEditPoints="1" noAdjustHandles="1" noChangeArrowheads="1" noChangeShapeType="1" noTextEdit="1"/>
              </p:cNvSpPr>
              <p:nvPr/>
            </p:nvSpPr>
            <p:spPr>
              <a:xfrm>
                <a:off x="1361863" y="1081094"/>
                <a:ext cx="336118" cy="307777"/>
              </a:xfrm>
              <a:prstGeom prst="rect">
                <a:avLst/>
              </a:prstGeom>
              <a:blipFill>
                <a:blip r:embed="rId8"/>
                <a:stretch>
                  <a:fillRect/>
                </a:stretch>
              </a:blipFill>
            </p:spPr>
            <p:txBody>
              <a:bodyPr/>
              <a:lstStyle/>
              <a:p>
                <a:r>
                  <a:rPr lang="en-US">
                    <a:noFill/>
                  </a:rPr>
                  <a:t> </a:t>
                </a:r>
              </a:p>
            </p:txBody>
          </p:sp>
        </mc:Fallback>
      </mc:AlternateContent>
      <p:cxnSp>
        <p:nvCxnSpPr>
          <p:cNvPr id="23" name="Straight Connector 22"/>
          <p:cNvCxnSpPr/>
          <p:nvPr/>
        </p:nvCxnSpPr>
        <p:spPr>
          <a:xfrm>
            <a:off x="2400690" y="1234982"/>
            <a:ext cx="214316" cy="0"/>
          </a:xfrm>
          <a:prstGeom prst="line">
            <a:avLst/>
          </a:prstGeom>
          <a:ln w="15875">
            <a:headEnd type="triangle" w="sm" len="sm"/>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786066" y="1234982"/>
            <a:ext cx="214316" cy="0"/>
          </a:xfrm>
          <a:prstGeom prst="line">
            <a:avLst/>
          </a:prstGeom>
          <a:ln w="15875">
            <a:headEnd type="triangle" w="sm" len="sm"/>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00382" y="1234982"/>
            <a:ext cx="885818" cy="0"/>
          </a:xfrm>
          <a:prstGeom prst="line">
            <a:avLst/>
          </a:prstGeom>
          <a:ln w="15875">
            <a:headEnd type="triangle" w="sm" len="sm"/>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052884" y="1234982"/>
            <a:ext cx="747716" cy="0"/>
          </a:xfrm>
          <a:prstGeom prst="line">
            <a:avLst/>
          </a:prstGeom>
          <a:ln w="15875">
            <a:headEnd type="triangle" w="sm" len="sm"/>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 y="1234982"/>
            <a:ext cx="823916" cy="0"/>
          </a:xfrm>
          <a:prstGeom prst="line">
            <a:avLst/>
          </a:prstGeom>
          <a:ln w="15875">
            <a:headEnd type="triangle" w="sm" len="sm"/>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624008" y="1234982"/>
            <a:ext cx="774301" cy="0"/>
          </a:xfrm>
          <a:prstGeom prst="line">
            <a:avLst/>
          </a:prstGeom>
          <a:ln w="15875">
            <a:head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Rectangle 32"/>
              <p:cNvSpPr/>
              <p:nvPr/>
            </p:nvSpPr>
            <p:spPr>
              <a:xfrm>
                <a:off x="5212689" y="1480492"/>
                <a:ext cx="56720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m:rPr>
                              <m:sty m:val="p"/>
                            </m:rPr>
                            <a:rPr lang="en-US" sz="1400" b="0" i="0" smtClean="0">
                              <a:latin typeface="Cambria Math"/>
                            </a:rPr>
                            <m:t>Δ</m:t>
                          </m:r>
                          <m:r>
                            <a:rPr lang="en-US" sz="1400" i="1">
                              <a:latin typeface="Cambria Math"/>
                            </a:rPr>
                            <m:t>𝜙</m:t>
                          </m:r>
                        </m:e>
                        <m:sub>
                          <m:r>
                            <a:rPr lang="en-US" sz="1400" b="0" i="1" smtClean="0">
                              <a:latin typeface="Cambria Math"/>
                            </a:rPr>
                            <m:t>+</m:t>
                          </m:r>
                        </m:sub>
                      </m:sSub>
                    </m:oMath>
                  </m:oMathPara>
                </a14:m>
                <a:endParaRPr lang="en-US" dirty="0"/>
              </a:p>
            </p:txBody>
          </p:sp>
        </mc:Choice>
        <mc:Fallback xmlns="">
          <p:sp>
            <p:nvSpPr>
              <p:cNvPr id="33" name="Rectangle 32"/>
              <p:cNvSpPr>
                <a:spLocks noRot="1" noChangeAspect="1" noMove="1" noResize="1" noEditPoints="1" noAdjustHandles="1" noChangeArrowheads="1" noChangeShapeType="1" noTextEdit="1"/>
              </p:cNvSpPr>
              <p:nvPr/>
            </p:nvSpPr>
            <p:spPr>
              <a:xfrm>
                <a:off x="5212689" y="1480492"/>
                <a:ext cx="567207" cy="307777"/>
              </a:xfrm>
              <a:prstGeom prst="rect">
                <a:avLst/>
              </a:prstGeom>
              <a:blipFill>
                <a:blip r:embed="rId9"/>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5196739" y="2576732"/>
                <a:ext cx="56021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m:rPr>
                              <m:sty m:val="p"/>
                            </m:rPr>
                            <a:rPr lang="en-US" sz="1400" b="0" i="0" smtClean="0">
                              <a:latin typeface="Cambria Math"/>
                            </a:rPr>
                            <m:t>Δ</m:t>
                          </m:r>
                          <m:r>
                            <a:rPr lang="en-US" sz="1400" i="1">
                              <a:latin typeface="Cambria Math"/>
                            </a:rPr>
                            <m:t>𝜙</m:t>
                          </m:r>
                        </m:e>
                        <m:sub>
                          <m:r>
                            <a:rPr lang="en-US" sz="1400" b="0" i="1" smtClean="0">
                              <a:latin typeface="Cambria Math"/>
                            </a:rPr>
                            <m:t>−</m:t>
                          </m:r>
                        </m:sub>
                      </m:sSub>
                    </m:oMath>
                  </m:oMathPara>
                </a14:m>
                <a:endParaRPr lang="en-US" dirty="0"/>
              </a:p>
            </p:txBody>
          </p:sp>
        </mc:Choice>
        <mc:Fallback xmlns="">
          <p:sp>
            <p:nvSpPr>
              <p:cNvPr id="34" name="Rectangle 33"/>
              <p:cNvSpPr>
                <a:spLocks noRot="1" noChangeAspect="1" noMove="1" noResize="1" noEditPoints="1" noAdjustHandles="1" noChangeArrowheads="1" noChangeShapeType="1" noTextEdit="1"/>
              </p:cNvSpPr>
              <p:nvPr/>
            </p:nvSpPr>
            <p:spPr>
              <a:xfrm>
                <a:off x="5196739" y="2576732"/>
                <a:ext cx="560218" cy="307777"/>
              </a:xfrm>
              <a:prstGeom prst="rect">
                <a:avLst/>
              </a:prstGeom>
              <a:blipFill>
                <a:blip r:embed="rId10"/>
                <a:stretch>
                  <a:fillRect b="-10000"/>
                </a:stretch>
              </a:blipFill>
            </p:spPr>
            <p:txBody>
              <a:bodyPr/>
              <a:lstStyle/>
              <a:p>
                <a:r>
                  <a:rPr lang="en-US">
                    <a:noFill/>
                  </a:rPr>
                  <a:t> </a:t>
                </a:r>
              </a:p>
            </p:txBody>
          </p:sp>
        </mc:Fallback>
      </mc:AlternateContent>
      <p:sp>
        <p:nvSpPr>
          <p:cNvPr id="36" name="TextBox 35"/>
          <p:cNvSpPr txBox="1"/>
          <p:nvPr/>
        </p:nvSpPr>
        <p:spPr>
          <a:xfrm>
            <a:off x="2294456" y="3959450"/>
            <a:ext cx="1439344" cy="276999"/>
          </a:xfrm>
          <a:prstGeom prst="rect">
            <a:avLst/>
          </a:prstGeom>
          <a:noFill/>
        </p:spPr>
        <p:txBody>
          <a:bodyPr wrap="square" rtlCol="0">
            <a:spAutoFit/>
          </a:bodyPr>
          <a:lstStyle/>
          <a:p>
            <a:pPr algn="ctr"/>
            <a:r>
              <a:rPr lang="en-US" sz="1200" dirty="0">
                <a:solidFill>
                  <a:schemeClr val="tx1">
                    <a:lumMod val="85000"/>
                    <a:lumOff val="15000"/>
                  </a:schemeClr>
                </a:solidFill>
              </a:rPr>
              <a:t>Upper Fringe</a:t>
            </a:r>
            <a:endParaRPr lang="en-US" sz="1200" baseline="-25000" dirty="0">
              <a:solidFill>
                <a:schemeClr val="tx1">
                  <a:lumMod val="85000"/>
                  <a:lumOff val="15000"/>
                </a:schemeClr>
              </a:solidFill>
            </a:endParaRPr>
          </a:p>
        </p:txBody>
      </p:sp>
      <p:sp>
        <p:nvSpPr>
          <p:cNvPr id="37" name="TextBox 36"/>
          <p:cNvSpPr txBox="1"/>
          <p:nvPr/>
        </p:nvSpPr>
        <p:spPr>
          <a:xfrm rot="16200000">
            <a:off x="-142236" y="6145865"/>
            <a:ext cx="1439344" cy="276999"/>
          </a:xfrm>
          <a:prstGeom prst="rect">
            <a:avLst/>
          </a:prstGeom>
          <a:noFill/>
        </p:spPr>
        <p:txBody>
          <a:bodyPr wrap="square" rtlCol="0">
            <a:spAutoFit/>
          </a:bodyPr>
          <a:lstStyle/>
          <a:p>
            <a:pPr algn="ctr"/>
            <a:r>
              <a:rPr lang="en-US" sz="1200" dirty="0">
                <a:solidFill>
                  <a:schemeClr val="tx1">
                    <a:lumMod val="85000"/>
                    <a:lumOff val="15000"/>
                  </a:schemeClr>
                </a:solidFill>
              </a:rPr>
              <a:t>Lower Fringe</a:t>
            </a:r>
            <a:endParaRPr lang="en-US" sz="1200" baseline="-25000" dirty="0">
              <a:solidFill>
                <a:schemeClr val="tx1">
                  <a:lumMod val="85000"/>
                  <a:lumOff val="15000"/>
                </a:schemeClr>
              </a:solidFill>
            </a:endParaRPr>
          </a:p>
        </p:txBody>
      </p:sp>
      <p:pic>
        <p:nvPicPr>
          <p:cNvPr id="38" name="Picture 37"/>
          <p:cNvPicPr>
            <a:picLocks noChangeAspect="1"/>
          </p:cNvPicPr>
          <p:nvPr/>
        </p:nvPicPr>
        <p:blipFill>
          <a:blip r:embed="rId11"/>
          <a:stretch>
            <a:fillRect/>
          </a:stretch>
        </p:blipFill>
        <p:spPr>
          <a:xfrm>
            <a:off x="671054" y="736078"/>
            <a:ext cx="3872464" cy="406922"/>
          </a:xfrm>
          <a:prstGeom prst="rect">
            <a:avLst/>
          </a:prstGeom>
        </p:spPr>
      </p:pic>
      <p:grpSp>
        <p:nvGrpSpPr>
          <p:cNvPr id="39" name="Group 38"/>
          <p:cNvGrpSpPr/>
          <p:nvPr/>
        </p:nvGrpSpPr>
        <p:grpSpPr>
          <a:xfrm>
            <a:off x="6451328" y="1312379"/>
            <a:ext cx="2524818" cy="2074636"/>
            <a:chOff x="1224645" y="3411765"/>
            <a:chExt cx="2265110" cy="2074636"/>
          </a:xfrm>
        </p:grpSpPr>
        <p:sp>
          <p:nvSpPr>
            <p:cNvPr id="40" name="TextBox 39"/>
            <p:cNvSpPr txBox="1"/>
            <p:nvPr/>
          </p:nvSpPr>
          <p:spPr>
            <a:xfrm>
              <a:off x="2036860" y="3411765"/>
              <a:ext cx="990600" cy="307777"/>
            </a:xfrm>
            <a:prstGeom prst="rect">
              <a:avLst/>
            </a:prstGeom>
            <a:noFill/>
          </p:spPr>
          <p:txBody>
            <a:bodyPr wrap="square" rtlCol="0">
              <a:spAutoFit/>
            </a:bodyPr>
            <a:lstStyle/>
            <a:p>
              <a:pPr algn="ctr"/>
              <a:r>
                <a:rPr lang="en-US" sz="1400" dirty="0">
                  <a:solidFill>
                    <a:schemeClr val="accent1"/>
                  </a:solidFill>
                </a:rPr>
                <a:t>Detect</a:t>
              </a:r>
              <a:endParaRPr lang="en-US" sz="2800" dirty="0">
                <a:solidFill>
                  <a:schemeClr val="accent1"/>
                </a:solidFill>
              </a:endParaRPr>
            </a:p>
          </p:txBody>
        </p:sp>
        <p:grpSp>
          <p:nvGrpSpPr>
            <p:cNvPr id="41" name="Group 40"/>
            <p:cNvGrpSpPr/>
            <p:nvPr/>
          </p:nvGrpSpPr>
          <p:grpSpPr>
            <a:xfrm>
              <a:off x="1224645" y="3470986"/>
              <a:ext cx="2265110" cy="2015415"/>
              <a:chOff x="1361367" y="3412105"/>
              <a:chExt cx="1948876" cy="1734039"/>
            </a:xfrm>
          </p:grpSpPr>
          <p:pic>
            <p:nvPicPr>
              <p:cNvPr id="42" name="Picture 2"/>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94563" y="3854102"/>
                <a:ext cx="1715680" cy="109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rot="16200000">
                <a:off x="732088" y="4041384"/>
                <a:ext cx="1472369" cy="213812"/>
              </a:xfrm>
              <a:prstGeom prst="rect">
                <a:avLst/>
              </a:prstGeom>
              <a:noFill/>
            </p:spPr>
            <p:txBody>
              <a:bodyPr wrap="square" rtlCol="0">
                <a:spAutoFit/>
              </a:bodyPr>
              <a:lstStyle/>
              <a:p>
                <a:pPr algn="ctr"/>
                <a:r>
                  <a:rPr lang="en-US" sz="1200" dirty="0">
                    <a:solidFill>
                      <a:schemeClr val="tx1">
                        <a:lumMod val="85000"/>
                        <a:lumOff val="15000"/>
                      </a:schemeClr>
                    </a:solidFill>
                  </a:rPr>
                  <a:t>Fluorescence [a.u.]</a:t>
                </a:r>
                <a:endParaRPr lang="en-US" sz="1200" baseline="-25000" dirty="0">
                  <a:solidFill>
                    <a:schemeClr val="tx1">
                      <a:lumMod val="85000"/>
                      <a:lumOff val="15000"/>
                    </a:schemeClr>
                  </a:solidFill>
                </a:endParaRPr>
              </a:p>
            </p:txBody>
          </p:sp>
          <p:sp>
            <p:nvSpPr>
              <p:cNvPr id="44" name="TextBox 43"/>
              <p:cNvSpPr txBox="1"/>
              <p:nvPr/>
            </p:nvSpPr>
            <p:spPr>
              <a:xfrm>
                <a:off x="2162626" y="4952137"/>
                <a:ext cx="579553" cy="194007"/>
              </a:xfrm>
              <a:prstGeom prst="rect">
                <a:avLst/>
              </a:prstGeom>
              <a:noFill/>
            </p:spPr>
            <p:txBody>
              <a:bodyPr wrap="none" rtlCol="0">
                <a:spAutoFit/>
              </a:bodyPr>
              <a:lstStyle/>
              <a:p>
                <a:pPr algn="ctr"/>
                <a:r>
                  <a:rPr lang="en-US" sz="1200" dirty="0">
                    <a:solidFill>
                      <a:schemeClr val="tx1">
                        <a:lumMod val="85000"/>
                        <a:lumOff val="15000"/>
                      </a:schemeClr>
                    </a:solidFill>
                  </a:rPr>
                  <a:t>Time [ms]</a:t>
                </a:r>
                <a:endParaRPr lang="en-US" sz="1200" baseline="-25000" dirty="0">
                  <a:solidFill>
                    <a:schemeClr val="tx1">
                      <a:lumMod val="85000"/>
                      <a:lumOff val="15000"/>
                    </a:schemeClr>
                  </a:solidFill>
                </a:endParaRPr>
              </a:p>
            </p:txBody>
          </p:sp>
          <p:sp>
            <p:nvSpPr>
              <p:cNvPr id="45" name="TextBox 44"/>
              <p:cNvSpPr txBox="1"/>
              <p:nvPr/>
            </p:nvSpPr>
            <p:spPr>
              <a:xfrm>
                <a:off x="1987918" y="3790182"/>
                <a:ext cx="250390" cy="276999"/>
              </a:xfrm>
              <a:prstGeom prst="rect">
                <a:avLst/>
              </a:prstGeom>
              <a:noFill/>
            </p:spPr>
            <p:txBody>
              <a:bodyPr wrap="none" rtlCol="0">
                <a:spAutoFit/>
              </a:bodyPr>
              <a:lstStyle/>
              <a:p>
                <a:r>
                  <a:rPr lang="en-US" sz="1200" dirty="0"/>
                  <a:t>a</a:t>
                </a:r>
              </a:p>
            </p:txBody>
          </p:sp>
          <p:sp>
            <p:nvSpPr>
              <p:cNvPr id="46" name="TextBox 45"/>
              <p:cNvSpPr txBox="1"/>
              <p:nvPr/>
            </p:nvSpPr>
            <p:spPr>
              <a:xfrm>
                <a:off x="2255728" y="3646080"/>
                <a:ext cx="261610" cy="276999"/>
              </a:xfrm>
              <a:prstGeom prst="rect">
                <a:avLst/>
              </a:prstGeom>
              <a:noFill/>
            </p:spPr>
            <p:txBody>
              <a:bodyPr wrap="none" rtlCol="0">
                <a:spAutoFit/>
              </a:bodyPr>
              <a:lstStyle/>
              <a:p>
                <a:r>
                  <a:rPr lang="en-US" sz="1200" dirty="0"/>
                  <a:t>b</a:t>
                </a:r>
              </a:p>
            </p:txBody>
          </p:sp>
          <p:sp>
            <p:nvSpPr>
              <p:cNvPr id="47" name="TextBox 46"/>
              <p:cNvSpPr txBox="1"/>
              <p:nvPr/>
            </p:nvSpPr>
            <p:spPr>
              <a:xfrm>
                <a:off x="2523537" y="3606888"/>
                <a:ext cx="261610" cy="276999"/>
              </a:xfrm>
              <a:prstGeom prst="rect">
                <a:avLst/>
              </a:prstGeom>
              <a:noFill/>
            </p:spPr>
            <p:txBody>
              <a:bodyPr wrap="none" rtlCol="0">
                <a:spAutoFit/>
              </a:bodyPr>
              <a:lstStyle/>
              <a:p>
                <a:r>
                  <a:rPr lang="en-US" sz="1200" dirty="0"/>
                  <a:t>c</a:t>
                </a:r>
              </a:p>
            </p:txBody>
          </p:sp>
          <p:sp>
            <p:nvSpPr>
              <p:cNvPr id="48" name="TextBox 47"/>
              <p:cNvSpPr txBox="1"/>
              <p:nvPr/>
            </p:nvSpPr>
            <p:spPr>
              <a:xfrm>
                <a:off x="2783798" y="4163297"/>
                <a:ext cx="261610" cy="276999"/>
              </a:xfrm>
              <a:prstGeom prst="rect">
                <a:avLst/>
              </a:prstGeom>
              <a:noFill/>
            </p:spPr>
            <p:txBody>
              <a:bodyPr wrap="none" rtlCol="0">
                <a:spAutoFit/>
              </a:bodyPr>
              <a:lstStyle/>
              <a:p>
                <a:r>
                  <a:rPr lang="en-US" sz="1200" dirty="0"/>
                  <a:t>d</a:t>
                </a:r>
              </a:p>
            </p:txBody>
          </p:sp>
        </p:grpSp>
      </p:grpSp>
      <p:grpSp>
        <p:nvGrpSpPr>
          <p:cNvPr id="52" name="Group 51"/>
          <p:cNvGrpSpPr/>
          <p:nvPr/>
        </p:nvGrpSpPr>
        <p:grpSpPr>
          <a:xfrm>
            <a:off x="5496292" y="4330883"/>
            <a:ext cx="2691743" cy="2094331"/>
            <a:chOff x="5956957" y="2483048"/>
            <a:chExt cx="2691743" cy="2094331"/>
          </a:xfrm>
        </p:grpSpPr>
        <p:pic>
          <p:nvPicPr>
            <p:cNvPr id="53"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48400" y="2790825"/>
              <a:ext cx="24003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Box 53"/>
            <p:cNvSpPr txBox="1"/>
            <p:nvPr/>
          </p:nvSpPr>
          <p:spPr>
            <a:xfrm>
              <a:off x="6935272" y="2483048"/>
              <a:ext cx="1154913" cy="307777"/>
            </a:xfrm>
            <a:prstGeom prst="rect">
              <a:avLst/>
            </a:prstGeom>
            <a:noFill/>
          </p:spPr>
          <p:txBody>
            <a:bodyPr wrap="square" rtlCol="0">
              <a:spAutoFit/>
            </a:bodyPr>
            <a:lstStyle/>
            <a:p>
              <a:pPr algn="ctr"/>
              <a:r>
                <a:rPr lang="en-US" sz="1400" dirty="0">
                  <a:solidFill>
                    <a:schemeClr val="accent1"/>
                  </a:solidFill>
                </a:rPr>
                <a:t>Bin Data</a:t>
              </a:r>
              <a:endParaRPr lang="en-US" sz="2800" dirty="0">
                <a:solidFill>
                  <a:schemeClr val="accent1"/>
                </a:solidFill>
              </a:endParaRPr>
            </a:p>
          </p:txBody>
        </p:sp>
        <p:sp>
          <p:nvSpPr>
            <p:cNvPr id="55" name="TextBox 54"/>
            <p:cNvSpPr txBox="1"/>
            <p:nvPr/>
          </p:nvSpPr>
          <p:spPr>
            <a:xfrm rot="16200000">
              <a:off x="5356985" y="3375660"/>
              <a:ext cx="1476943" cy="276999"/>
            </a:xfrm>
            <a:prstGeom prst="rect">
              <a:avLst/>
            </a:prstGeom>
            <a:noFill/>
          </p:spPr>
          <p:txBody>
            <a:bodyPr wrap="none" rtlCol="0">
              <a:spAutoFit/>
            </a:bodyPr>
            <a:lstStyle/>
            <a:p>
              <a:r>
                <a:rPr lang="en-US" sz="1200" dirty="0">
                  <a:solidFill>
                    <a:schemeClr val="tx1">
                      <a:lumMod val="85000"/>
                      <a:lumOff val="15000"/>
                    </a:schemeClr>
                  </a:solidFill>
                </a:rPr>
                <a:t>Measured Frequency</a:t>
              </a:r>
              <a:endParaRPr lang="en-US" sz="1200" baseline="-25000" dirty="0">
                <a:solidFill>
                  <a:schemeClr val="tx1">
                    <a:lumMod val="85000"/>
                    <a:lumOff val="15000"/>
                  </a:schemeClr>
                </a:solidFill>
              </a:endParaRPr>
            </a:p>
          </p:txBody>
        </p:sp>
        <p:sp>
          <p:nvSpPr>
            <p:cNvPr id="56" name="TextBox 55"/>
            <p:cNvSpPr txBox="1"/>
            <p:nvPr/>
          </p:nvSpPr>
          <p:spPr>
            <a:xfrm>
              <a:off x="7260897" y="4300380"/>
              <a:ext cx="503664" cy="276999"/>
            </a:xfrm>
            <a:prstGeom prst="rect">
              <a:avLst/>
            </a:prstGeom>
            <a:noFill/>
          </p:spPr>
          <p:txBody>
            <a:bodyPr wrap="none" rtlCol="0">
              <a:spAutoFit/>
            </a:bodyPr>
            <a:lstStyle/>
            <a:p>
              <a:r>
                <a:rPr lang="en-US" sz="1200" dirty="0">
                  <a:solidFill>
                    <a:schemeClr val="tx1">
                      <a:lumMod val="85000"/>
                      <a:lumOff val="15000"/>
                    </a:schemeClr>
                  </a:solidFill>
                </a:rPr>
                <a:t>Time</a:t>
              </a:r>
              <a:endParaRPr lang="en-US" sz="1200" baseline="-25000" dirty="0">
                <a:solidFill>
                  <a:schemeClr val="tx1">
                    <a:lumMod val="85000"/>
                    <a:lumOff val="15000"/>
                  </a:schemeClr>
                </a:solidFill>
              </a:endParaRPr>
            </a:p>
          </p:txBody>
        </p:sp>
      </p:grpSp>
      <p:cxnSp>
        <p:nvCxnSpPr>
          <p:cNvPr id="59" name="Straight Connector 58"/>
          <p:cNvCxnSpPr>
            <a:cxnSpLocks/>
          </p:cNvCxnSpPr>
          <p:nvPr/>
        </p:nvCxnSpPr>
        <p:spPr>
          <a:xfrm flipV="1">
            <a:off x="3889591" y="5564692"/>
            <a:ext cx="1136089" cy="4567"/>
          </a:xfrm>
          <a:prstGeom prst="line">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0616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7384" y="978753"/>
            <a:ext cx="7424058" cy="5193447"/>
            <a:chOff x="955314" y="1048313"/>
            <a:chExt cx="7424058" cy="5193447"/>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314" y="1048313"/>
              <a:ext cx="2474686" cy="24746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0000" y="1048313"/>
              <a:ext cx="2474686" cy="24746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4686" y="1048313"/>
              <a:ext cx="2474686" cy="247468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314" y="3614439"/>
              <a:ext cx="2474686" cy="247468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0000" y="3614439"/>
              <a:ext cx="2474686" cy="247468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4686" y="3614439"/>
              <a:ext cx="2474686" cy="2474686"/>
            </a:xfrm>
            <a:prstGeom prst="rect">
              <a:avLst/>
            </a:prstGeom>
          </p:spPr>
        </p:pic>
        <p:sp>
          <p:nvSpPr>
            <p:cNvPr id="3" name="TextBox 2"/>
            <p:cNvSpPr txBox="1"/>
            <p:nvPr/>
          </p:nvSpPr>
          <p:spPr>
            <a:xfrm>
              <a:off x="1822792" y="3293898"/>
              <a:ext cx="1023012" cy="338554"/>
            </a:xfrm>
            <a:prstGeom prst="rect">
              <a:avLst/>
            </a:prstGeom>
            <a:noFill/>
          </p:spPr>
          <p:txBody>
            <a:bodyPr wrap="square" rtlCol="0">
              <a:spAutoFit/>
            </a:bodyPr>
            <a:lstStyle/>
            <a:p>
              <a:r>
                <a:rPr lang="en-US" sz="1600" dirty="0" smtClean="0"/>
                <a:t>T=5</a:t>
              </a:r>
              <a:r>
                <a:rPr lang="zh-CN" altLang="en-US" sz="1600" dirty="0" smtClean="0"/>
                <a:t> </a:t>
              </a:r>
              <a:r>
                <a:rPr lang="en-US" sz="1600" dirty="0" err="1" smtClean="0"/>
                <a:t>ms</a:t>
              </a:r>
              <a:endParaRPr lang="en-US" sz="1600" dirty="0"/>
            </a:p>
          </p:txBody>
        </p:sp>
        <p:sp>
          <p:nvSpPr>
            <p:cNvPr id="13" name="TextBox 12"/>
            <p:cNvSpPr txBox="1"/>
            <p:nvPr/>
          </p:nvSpPr>
          <p:spPr>
            <a:xfrm>
              <a:off x="4236843" y="3293898"/>
              <a:ext cx="1045813" cy="338554"/>
            </a:xfrm>
            <a:prstGeom prst="rect">
              <a:avLst/>
            </a:prstGeom>
            <a:noFill/>
          </p:spPr>
          <p:txBody>
            <a:bodyPr wrap="square" rtlCol="0">
              <a:spAutoFit/>
            </a:bodyPr>
            <a:lstStyle/>
            <a:p>
              <a:r>
                <a:rPr lang="en-US" sz="1600" dirty="0" smtClean="0"/>
                <a:t>T=10</a:t>
              </a:r>
              <a:r>
                <a:rPr lang="zh-CN" altLang="en-US" sz="1600" dirty="0" smtClean="0"/>
                <a:t> </a:t>
              </a:r>
              <a:r>
                <a:rPr lang="en-US" sz="1600" dirty="0" err="1" smtClean="0"/>
                <a:t>ms</a:t>
              </a:r>
              <a:endParaRPr lang="en-US" sz="1600" dirty="0"/>
            </a:p>
          </p:txBody>
        </p:sp>
        <p:sp>
          <p:nvSpPr>
            <p:cNvPr id="14" name="TextBox 13"/>
            <p:cNvSpPr txBox="1"/>
            <p:nvPr/>
          </p:nvSpPr>
          <p:spPr>
            <a:xfrm>
              <a:off x="6711530" y="3293898"/>
              <a:ext cx="1045812" cy="338554"/>
            </a:xfrm>
            <a:prstGeom prst="rect">
              <a:avLst/>
            </a:prstGeom>
            <a:noFill/>
          </p:spPr>
          <p:txBody>
            <a:bodyPr wrap="square" rtlCol="0">
              <a:spAutoFit/>
            </a:bodyPr>
            <a:lstStyle/>
            <a:p>
              <a:r>
                <a:rPr lang="en-US" sz="1600" smtClean="0"/>
                <a:t>T=20</a:t>
              </a:r>
              <a:r>
                <a:rPr lang="zh-CN" altLang="en-US" sz="1600" dirty="0" smtClean="0"/>
                <a:t> </a:t>
              </a:r>
              <a:r>
                <a:rPr lang="en-US" sz="1600" dirty="0" err="1" smtClean="0"/>
                <a:t>ms</a:t>
              </a:r>
              <a:endParaRPr lang="en-US" sz="1600" dirty="0"/>
            </a:p>
          </p:txBody>
        </p:sp>
        <p:sp>
          <p:nvSpPr>
            <p:cNvPr id="15" name="TextBox 14"/>
            <p:cNvSpPr txBox="1"/>
            <p:nvPr/>
          </p:nvSpPr>
          <p:spPr>
            <a:xfrm>
              <a:off x="1772904" y="5903206"/>
              <a:ext cx="1072900" cy="338554"/>
            </a:xfrm>
            <a:prstGeom prst="rect">
              <a:avLst/>
            </a:prstGeom>
            <a:noFill/>
          </p:spPr>
          <p:txBody>
            <a:bodyPr wrap="square" rtlCol="0">
              <a:spAutoFit/>
            </a:bodyPr>
            <a:lstStyle/>
            <a:p>
              <a:r>
                <a:rPr lang="en-US" sz="1600" smtClean="0"/>
                <a:t>T=40</a:t>
              </a:r>
              <a:r>
                <a:rPr lang="zh-CN" altLang="en-US" sz="1600" dirty="0" smtClean="0"/>
                <a:t> </a:t>
              </a:r>
              <a:r>
                <a:rPr lang="en-US" sz="1600" dirty="0" err="1" smtClean="0"/>
                <a:t>ms</a:t>
              </a:r>
              <a:endParaRPr lang="en-US" sz="1600" dirty="0"/>
            </a:p>
          </p:txBody>
        </p:sp>
        <p:sp>
          <p:nvSpPr>
            <p:cNvPr id="16" name="TextBox 15"/>
            <p:cNvSpPr txBox="1"/>
            <p:nvPr/>
          </p:nvSpPr>
          <p:spPr>
            <a:xfrm>
              <a:off x="4236843" y="5903206"/>
              <a:ext cx="1024803" cy="338554"/>
            </a:xfrm>
            <a:prstGeom prst="rect">
              <a:avLst/>
            </a:prstGeom>
            <a:noFill/>
          </p:spPr>
          <p:txBody>
            <a:bodyPr wrap="square" rtlCol="0">
              <a:spAutoFit/>
            </a:bodyPr>
            <a:lstStyle/>
            <a:p>
              <a:r>
                <a:rPr lang="en-US" sz="1600" smtClean="0"/>
                <a:t>T=60</a:t>
              </a:r>
              <a:r>
                <a:rPr lang="zh-CN" altLang="en-US" sz="1600" dirty="0" smtClean="0"/>
                <a:t> </a:t>
              </a:r>
              <a:r>
                <a:rPr lang="en-US" sz="1600" dirty="0" err="1" smtClean="0"/>
                <a:t>ms</a:t>
              </a:r>
              <a:endParaRPr lang="en-US" sz="1600" dirty="0"/>
            </a:p>
          </p:txBody>
        </p:sp>
        <p:sp>
          <p:nvSpPr>
            <p:cNvPr id="17" name="TextBox 16"/>
            <p:cNvSpPr txBox="1"/>
            <p:nvPr/>
          </p:nvSpPr>
          <p:spPr>
            <a:xfrm>
              <a:off x="6711530" y="5903206"/>
              <a:ext cx="1024802" cy="338554"/>
            </a:xfrm>
            <a:prstGeom prst="rect">
              <a:avLst/>
            </a:prstGeom>
            <a:noFill/>
          </p:spPr>
          <p:txBody>
            <a:bodyPr wrap="square" rtlCol="0">
              <a:spAutoFit/>
            </a:bodyPr>
            <a:lstStyle/>
            <a:p>
              <a:r>
                <a:rPr lang="en-US" sz="1600" smtClean="0"/>
                <a:t>T=80</a:t>
              </a:r>
              <a:r>
                <a:rPr lang="zh-CN" altLang="en-US" sz="1600" dirty="0" smtClean="0"/>
                <a:t> </a:t>
              </a:r>
              <a:r>
                <a:rPr lang="en-US" sz="1600" dirty="0" err="1" smtClean="0"/>
                <a:t>ms</a:t>
              </a:r>
              <a:endParaRPr lang="en-US" sz="1600" dirty="0"/>
            </a:p>
          </p:txBody>
        </p:sp>
      </p:grpSp>
      <p:sp>
        <p:nvSpPr>
          <p:cNvPr id="24" name="TextBox 23"/>
          <p:cNvSpPr txBox="1"/>
          <p:nvPr/>
        </p:nvSpPr>
        <p:spPr>
          <a:xfrm>
            <a:off x="2736427" y="152400"/>
            <a:ext cx="4350173" cy="707886"/>
          </a:xfrm>
          <a:prstGeom prst="rect">
            <a:avLst/>
          </a:prstGeom>
          <a:noFill/>
        </p:spPr>
        <p:txBody>
          <a:bodyPr wrap="square" rtlCol="0">
            <a:spAutoFit/>
          </a:bodyPr>
          <a:lstStyle/>
          <a:p>
            <a:r>
              <a:rPr lang="en-US" altLang="zh-CN" sz="4000" dirty="0" smtClean="0">
                <a:latin typeface="+mj-lt"/>
              </a:rPr>
              <a:t>n=5, N=125 Ellipses</a:t>
            </a:r>
            <a:endParaRPr lang="en-US" altLang="zh-CN" sz="4000" dirty="0" smtClean="0">
              <a:solidFill>
                <a:schemeClr val="tx1"/>
              </a:solidFill>
              <a:latin typeface="+mj-lt"/>
            </a:endParaRPr>
          </a:p>
        </p:txBody>
      </p:sp>
    </p:spTree>
    <p:extLst>
      <p:ext uri="{BB962C8B-B14F-4D97-AF65-F5344CB8AC3E}">
        <p14:creationId xmlns:p14="http://schemas.microsoft.com/office/powerpoint/2010/main" val="38982630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685800" y="152400"/>
            <a:ext cx="7772400" cy="1143000"/>
          </a:xfrm>
        </p:spPr>
        <p:txBody>
          <a:bodyPr/>
          <a:lstStyle/>
          <a:p>
            <a:r>
              <a:rPr lang="en-US" dirty="0" smtClean="0">
                <a:latin typeface="Garamond" pitchFamily="18" charset="0"/>
              </a:rPr>
              <a:t>The precision frontier</a:t>
            </a:r>
          </a:p>
        </p:txBody>
      </p:sp>
      <p:sp>
        <p:nvSpPr>
          <p:cNvPr id="7" name="TextBox 6"/>
          <p:cNvSpPr txBox="1"/>
          <p:nvPr/>
        </p:nvSpPr>
        <p:spPr>
          <a:xfrm>
            <a:off x="308885" y="3309878"/>
            <a:ext cx="3882115" cy="2862322"/>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latin typeface="Helvetica" panose="020B0604020202020204" pitchFamily="34" charset="0"/>
                <a:cs typeface="Helvetica" panose="020B0604020202020204" pitchFamily="34" charset="0"/>
              </a:rPr>
              <a:t>(Ultra-) light particles are easy </a:t>
            </a:r>
            <a:r>
              <a:rPr lang="en-US" sz="1800" dirty="0">
                <a:latin typeface="Helvetica" panose="020B0604020202020204" pitchFamily="34" charset="0"/>
                <a:cs typeface="Helvetica" panose="020B0604020202020204" pitchFamily="34" charset="0"/>
              </a:rPr>
              <a:t>to generate, </a:t>
            </a:r>
            <a:r>
              <a:rPr lang="en-US" sz="1800" dirty="0" smtClean="0">
                <a:latin typeface="Helvetica" panose="020B0604020202020204" pitchFamily="34" charset="0"/>
                <a:cs typeface="Helvetica" panose="020B0604020202020204" pitchFamily="34" charset="0"/>
              </a:rPr>
              <a:t>but hard </a:t>
            </a:r>
            <a:r>
              <a:rPr lang="en-US" sz="1800" dirty="0">
                <a:latin typeface="Helvetica" panose="020B0604020202020204" pitchFamily="34" charset="0"/>
                <a:cs typeface="Helvetica" panose="020B0604020202020204" pitchFamily="34" charset="0"/>
              </a:rPr>
              <a:t>to see. </a:t>
            </a:r>
            <a:endParaRPr lang="en-US" sz="1800" dirty="0" smtClean="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US" sz="1800" dirty="0" smtClean="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800" dirty="0" smtClean="0">
                <a:latin typeface="Helvetica" panose="020B0604020202020204" pitchFamily="34" charset="0"/>
                <a:cs typeface="Helvetica" panose="020B0604020202020204" pitchFamily="34" charset="0"/>
              </a:rPr>
              <a:t>Collective forces from a large number of particles</a:t>
            </a:r>
          </a:p>
          <a:p>
            <a:pPr marL="285750" indent="-285750">
              <a:buFont typeface="Arial" panose="020B0604020202020204" pitchFamily="34" charset="0"/>
              <a:buChar char="•"/>
            </a:pPr>
            <a:endParaRPr lang="en-US" sz="1800" dirty="0" smtClean="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800" dirty="0" smtClean="0">
                <a:latin typeface="Helvetica" panose="020B0604020202020204" pitchFamily="34" charset="0"/>
                <a:cs typeface="Helvetica" panose="020B0604020202020204" pitchFamily="34" charset="0"/>
              </a:rPr>
              <a:t>Forces are the fundamental effect of light particles</a:t>
            </a:r>
          </a:p>
          <a:p>
            <a:pPr marL="285750" indent="-285750">
              <a:buFont typeface="Arial" panose="020B0604020202020204" pitchFamily="34" charset="0"/>
              <a:buChar char="•"/>
            </a:pPr>
            <a:endParaRPr lang="en-US" sz="18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800" dirty="0" smtClean="0">
                <a:latin typeface="Helvetica" panose="020B0604020202020204" pitchFamily="34" charset="0"/>
                <a:cs typeface="Helvetica" panose="020B0604020202020204" pitchFamily="34" charset="0"/>
              </a:rPr>
              <a:t>Ultra-sensitive detectors required</a:t>
            </a:r>
          </a:p>
        </p:txBody>
      </p:sp>
      <p:pic>
        <p:nvPicPr>
          <p:cNvPr id="5" name="Picture 1" descr="pasted-image.tiff"/>
          <p:cNvPicPr>
            <a:picLocks noChangeAspect="1"/>
          </p:cNvPicPr>
          <p:nvPr/>
        </p:nvPicPr>
        <p:blipFill>
          <a:blip r:embed="rId2" cstate="print"/>
          <a:srcRect/>
          <a:stretch>
            <a:fillRect/>
          </a:stretch>
        </p:blipFill>
        <p:spPr bwMode="auto">
          <a:xfrm>
            <a:off x="4800600" y="3344222"/>
            <a:ext cx="3945359" cy="2955454"/>
          </a:xfrm>
          <a:prstGeom prst="rect">
            <a:avLst/>
          </a:prstGeom>
          <a:noFill/>
          <a:ln w="12700" cap="flat" cmpd="sng">
            <a:noFill/>
            <a:prstDash val="solid"/>
            <a:miter lim="400000"/>
            <a:headEnd type="none" w="med" len="med"/>
            <a:tailEnd type="none" w="med" len="med"/>
          </a:ln>
          <a:effectLst/>
        </p:spPr>
      </p:pic>
      <p:sp>
        <p:nvSpPr>
          <p:cNvPr id="6" name="Line 1"/>
          <p:cNvSpPr>
            <a:spLocks noChangeShapeType="1"/>
          </p:cNvSpPr>
          <p:nvPr/>
        </p:nvSpPr>
        <p:spPr bwMode="auto">
          <a:xfrm flipV="1">
            <a:off x="66973" y="1991745"/>
            <a:ext cx="9026798" cy="0"/>
          </a:xfrm>
          <a:prstGeom prst="line">
            <a:avLst/>
          </a:prstGeom>
          <a:noFill/>
          <a:ln w="101600" cap="flat" cmpd="sng">
            <a:solidFill>
              <a:srgbClr val="000000"/>
            </a:solidFill>
            <a:prstDash val="solid"/>
            <a:round/>
            <a:headEnd type="stealth" w="med" len="med"/>
            <a:tailEnd type="stealth" w="med" len="med"/>
          </a:ln>
          <a:effectLst/>
        </p:spPr>
        <p:txBody>
          <a:bodyPr lIns="35705" tIns="35705" rIns="35705" bIns="35705" anchor="ctr"/>
          <a:lstStyle/>
          <a:p>
            <a:pPr defTabSz="321357" eaLnBrk="1"/>
            <a:endParaRPr lang="en-US" sz="800" dirty="0" smtClean="0">
              <a:solidFill>
                <a:srgbClr val="000000"/>
              </a:solidFill>
              <a:latin typeface="Helvetica" pitchFamily="34" charset="0"/>
              <a:sym typeface="Helvetica" pitchFamily="34" charset="0"/>
            </a:endParaRPr>
          </a:p>
        </p:txBody>
      </p:sp>
      <p:sp>
        <p:nvSpPr>
          <p:cNvPr id="8" name="Rectangle 2"/>
          <p:cNvSpPr>
            <a:spLocks/>
          </p:cNvSpPr>
          <p:nvPr/>
        </p:nvSpPr>
        <p:spPr bwMode="auto">
          <a:xfrm>
            <a:off x="4499446" y="1916959"/>
            <a:ext cx="410766" cy="160734"/>
          </a:xfrm>
          <a:prstGeom prst="rect">
            <a:avLst/>
          </a:prstGeom>
          <a:solidFill>
            <a:srgbClr val="942192"/>
          </a:solidFill>
          <a:ln w="12700" cap="flat" cmpd="sng">
            <a:noFill/>
            <a:prstDash val="solid"/>
            <a:miter lim="400000"/>
            <a:headEnd type="none" w="med" len="med"/>
            <a:tailEnd type="none" w="med" len="med"/>
          </a:ln>
          <a:effectLst/>
        </p:spPr>
        <p:txBody>
          <a:bodyPr lIns="35705" tIns="35705" rIns="35705" bIns="35705" anchor="ctr"/>
          <a:lstStyle/>
          <a:p>
            <a:pPr algn="ctr" defTabSz="410625" eaLnBrk="1"/>
            <a:endParaRPr lang="en-US" sz="2800" dirty="0" smtClean="0">
              <a:solidFill>
                <a:srgbClr val="FFFFFF"/>
              </a:solidFill>
              <a:effectLst>
                <a:outerShdw blurRad="38100" dist="38100" dir="2700000" algn="tl">
                  <a:srgbClr val="000000"/>
                </a:outerShdw>
              </a:effectLst>
              <a:latin typeface="Gill Sans" charset="0"/>
              <a:sym typeface="Gill Sans" charset="0"/>
            </a:endParaRPr>
          </a:p>
        </p:txBody>
      </p:sp>
      <p:sp>
        <p:nvSpPr>
          <p:cNvPr id="9" name="Rectangle 3"/>
          <p:cNvSpPr>
            <a:spLocks/>
          </p:cNvSpPr>
          <p:nvPr/>
        </p:nvSpPr>
        <p:spPr bwMode="auto">
          <a:xfrm>
            <a:off x="301378" y="1911379"/>
            <a:ext cx="2503661" cy="160734"/>
          </a:xfrm>
          <a:prstGeom prst="rect">
            <a:avLst/>
          </a:prstGeom>
          <a:solidFill>
            <a:srgbClr val="005F00"/>
          </a:solidFill>
          <a:ln w="12700" cap="flat" cmpd="sng">
            <a:noFill/>
            <a:prstDash val="solid"/>
            <a:miter lim="400000"/>
            <a:headEnd type="none" w="med" len="med"/>
            <a:tailEnd type="none" w="med" len="med"/>
          </a:ln>
          <a:effectLst/>
        </p:spPr>
        <p:txBody>
          <a:bodyPr lIns="35705" tIns="35705" rIns="35705" bIns="35705" anchor="ctr"/>
          <a:lstStyle/>
          <a:p>
            <a:pPr algn="ctr" defTabSz="410625" eaLnBrk="1"/>
            <a:endParaRPr lang="en-US" sz="2800" dirty="0" smtClean="0">
              <a:solidFill>
                <a:srgbClr val="FFFFFF"/>
              </a:solidFill>
              <a:effectLst>
                <a:outerShdw blurRad="38100" dist="38100" dir="2700000" algn="tl">
                  <a:srgbClr val="000000"/>
                </a:outerShdw>
              </a:effectLst>
              <a:latin typeface="Gill Sans" charset="0"/>
              <a:sym typeface="Gill Sans" charset="0"/>
            </a:endParaRPr>
          </a:p>
        </p:txBody>
      </p:sp>
      <p:sp>
        <p:nvSpPr>
          <p:cNvPr id="10" name="Rectangle 5"/>
          <p:cNvSpPr>
            <a:spLocks/>
          </p:cNvSpPr>
          <p:nvPr/>
        </p:nvSpPr>
        <p:spPr bwMode="auto">
          <a:xfrm>
            <a:off x="3350" y="2208865"/>
            <a:ext cx="937617" cy="333717"/>
          </a:xfrm>
          <a:prstGeom prst="rect">
            <a:avLst/>
          </a:prstGeom>
          <a:noFill/>
          <a:ln w="12700" cap="flat" cmpd="sng">
            <a:noFill/>
            <a:prstDash val="solid"/>
            <a:miter lim="400000"/>
            <a:headEnd type="none" w="med" len="med"/>
            <a:tailEnd type="none" w="med" len="med"/>
          </a:ln>
          <a:effectLst/>
        </p:spPr>
        <p:txBody>
          <a:bodyPr lIns="35705" tIns="35705" rIns="35705" bIns="35705" anchor="ctr">
            <a:spAutoFit/>
          </a:bodyPr>
          <a:lstStyle/>
          <a:p>
            <a:pPr algn="ctr" defTabSz="410625" eaLnBrk="1"/>
            <a:r>
              <a:rPr lang="en-US" sz="1700" dirty="0" smtClean="0">
                <a:solidFill>
                  <a:srgbClr val="A11400"/>
                </a:solidFill>
                <a:latin typeface="Gill Sans" charset="0"/>
                <a:sym typeface="Gill Sans" charset="0"/>
              </a:rPr>
              <a:t>10</a:t>
            </a:r>
            <a:r>
              <a:rPr lang="en-US" sz="1700" baseline="32000" dirty="0" smtClean="0">
                <a:solidFill>
                  <a:srgbClr val="A11400"/>
                </a:solidFill>
                <a:latin typeface="Gill Sans" charset="0"/>
                <a:sym typeface="Gill Sans" charset="0"/>
              </a:rPr>
              <a:t>-55 </a:t>
            </a:r>
            <a:r>
              <a:rPr lang="en-US" sz="1700" dirty="0" smtClean="0">
                <a:solidFill>
                  <a:srgbClr val="A11400"/>
                </a:solidFill>
                <a:latin typeface="Gill Sans" charset="0"/>
                <a:sym typeface="Gill Sans" charset="0"/>
              </a:rPr>
              <a:t>gm</a:t>
            </a:r>
          </a:p>
        </p:txBody>
      </p:sp>
      <p:sp>
        <p:nvSpPr>
          <p:cNvPr id="11" name="Rectangle 6"/>
          <p:cNvSpPr>
            <a:spLocks/>
          </p:cNvSpPr>
          <p:nvPr/>
        </p:nvSpPr>
        <p:spPr bwMode="auto">
          <a:xfrm>
            <a:off x="8042300" y="2173146"/>
            <a:ext cx="937617" cy="333717"/>
          </a:xfrm>
          <a:prstGeom prst="rect">
            <a:avLst/>
          </a:prstGeom>
          <a:noFill/>
          <a:ln w="12700" cap="flat" cmpd="sng">
            <a:noFill/>
            <a:prstDash val="solid"/>
            <a:miter lim="400000"/>
            <a:headEnd type="none" w="med" len="med"/>
            <a:tailEnd type="none" w="med" len="med"/>
          </a:ln>
          <a:effectLst/>
        </p:spPr>
        <p:txBody>
          <a:bodyPr lIns="35705" tIns="35705" rIns="35705" bIns="35705" anchor="ctr">
            <a:spAutoFit/>
          </a:bodyPr>
          <a:lstStyle/>
          <a:p>
            <a:pPr algn="ctr" defTabSz="410625" eaLnBrk="1"/>
            <a:r>
              <a:rPr lang="en-US" sz="1700" dirty="0" smtClean="0">
                <a:solidFill>
                  <a:srgbClr val="A11400"/>
                </a:solidFill>
                <a:latin typeface="Gill Sans" charset="0"/>
                <a:sym typeface="Gill Sans" charset="0"/>
              </a:rPr>
              <a:t>10</a:t>
            </a:r>
            <a:r>
              <a:rPr lang="en-US" sz="1700" baseline="32000" dirty="0" smtClean="0">
                <a:solidFill>
                  <a:srgbClr val="A11400"/>
                </a:solidFill>
                <a:latin typeface="Gill Sans" charset="0"/>
                <a:sym typeface="Gill Sans" charset="0"/>
              </a:rPr>
              <a:t>24</a:t>
            </a:r>
            <a:r>
              <a:rPr lang="en-US" sz="1700" dirty="0" smtClean="0">
                <a:solidFill>
                  <a:srgbClr val="A11400"/>
                </a:solidFill>
                <a:latin typeface="Gill Sans" charset="0"/>
                <a:sym typeface="Gill Sans" charset="0"/>
              </a:rPr>
              <a:t> gm</a:t>
            </a:r>
          </a:p>
        </p:txBody>
      </p:sp>
      <p:sp>
        <p:nvSpPr>
          <p:cNvPr id="12" name="Rectangle 7"/>
          <p:cNvSpPr>
            <a:spLocks/>
          </p:cNvSpPr>
          <p:nvPr/>
        </p:nvSpPr>
        <p:spPr bwMode="auto">
          <a:xfrm>
            <a:off x="4164082" y="2196375"/>
            <a:ext cx="1080397" cy="595328"/>
          </a:xfrm>
          <a:prstGeom prst="rect">
            <a:avLst/>
          </a:prstGeom>
          <a:noFill/>
          <a:ln w="12700" cap="flat" cmpd="sng">
            <a:noFill/>
            <a:prstDash val="solid"/>
            <a:miter lim="400000"/>
            <a:headEnd type="none" w="med" len="med"/>
            <a:tailEnd type="none" w="med" len="med"/>
          </a:ln>
          <a:effectLst/>
        </p:spPr>
        <p:txBody>
          <a:bodyPr wrap="none" lIns="35705" tIns="35705" rIns="35705" bIns="35705" anchor="ctr">
            <a:spAutoFit/>
          </a:bodyPr>
          <a:lstStyle/>
          <a:p>
            <a:pPr algn="ctr" defTabSz="410625" eaLnBrk="1"/>
            <a:r>
              <a:rPr lang="en-US" sz="1700" dirty="0" smtClean="0">
                <a:solidFill>
                  <a:srgbClr val="A11400"/>
                </a:solidFill>
                <a:latin typeface="Gill Sans" charset="0"/>
                <a:sym typeface="Gill Sans" charset="0"/>
              </a:rPr>
              <a:t>10</a:t>
            </a:r>
            <a:r>
              <a:rPr lang="en-US" sz="1700" baseline="32000" dirty="0" smtClean="0">
                <a:solidFill>
                  <a:srgbClr val="A11400"/>
                </a:solidFill>
                <a:latin typeface="Gill Sans" charset="0"/>
                <a:sym typeface="Gill Sans" charset="0"/>
              </a:rPr>
              <a:t>-22 </a:t>
            </a:r>
            <a:r>
              <a:rPr lang="en-US" sz="1700" dirty="0" smtClean="0">
                <a:solidFill>
                  <a:srgbClr val="A11400"/>
                </a:solidFill>
                <a:latin typeface="Gill Sans" charset="0"/>
                <a:sym typeface="Gill Sans" charset="0"/>
              </a:rPr>
              <a:t>gm</a:t>
            </a:r>
            <a:r>
              <a:rPr lang="en-US" sz="1700" baseline="32000" dirty="0" smtClean="0">
                <a:solidFill>
                  <a:srgbClr val="A11400"/>
                </a:solidFill>
                <a:latin typeface="Gill Sans" charset="0"/>
                <a:sym typeface="Gill Sans" charset="0"/>
              </a:rPr>
              <a:t> </a:t>
            </a:r>
          </a:p>
          <a:p>
            <a:pPr algn="ctr" defTabSz="410625" eaLnBrk="1"/>
            <a:r>
              <a:rPr lang="en-US" sz="1700" dirty="0" smtClean="0">
                <a:solidFill>
                  <a:srgbClr val="A11400"/>
                </a:solidFill>
                <a:latin typeface="Gill Sans" charset="0"/>
                <a:sym typeface="Gill Sans" charset="0"/>
              </a:rPr>
              <a:t>(100 </a:t>
            </a:r>
            <a:r>
              <a:rPr lang="en-US" sz="1700" dirty="0" err="1" smtClean="0">
                <a:solidFill>
                  <a:srgbClr val="A11400"/>
                </a:solidFill>
                <a:latin typeface="Gill Sans" charset="0"/>
                <a:sym typeface="Gill Sans" charset="0"/>
              </a:rPr>
              <a:t>GeV</a:t>
            </a:r>
            <a:r>
              <a:rPr lang="en-US" sz="1700" dirty="0" smtClean="0">
                <a:solidFill>
                  <a:srgbClr val="A11400"/>
                </a:solidFill>
                <a:latin typeface="Gill Sans" charset="0"/>
                <a:sym typeface="Gill Sans" charset="0"/>
              </a:rPr>
              <a:t>)</a:t>
            </a:r>
          </a:p>
        </p:txBody>
      </p:sp>
      <p:sp>
        <p:nvSpPr>
          <p:cNvPr id="13" name="Rectangle 8"/>
          <p:cNvSpPr>
            <a:spLocks/>
          </p:cNvSpPr>
          <p:nvPr/>
        </p:nvSpPr>
        <p:spPr bwMode="auto">
          <a:xfrm>
            <a:off x="922833" y="1378867"/>
            <a:ext cx="803101" cy="395297"/>
          </a:xfrm>
          <a:prstGeom prst="rect">
            <a:avLst/>
          </a:prstGeom>
          <a:noFill/>
          <a:ln w="12700" cap="flat" cmpd="sng">
            <a:noFill/>
            <a:prstDash val="solid"/>
            <a:miter lim="400000"/>
            <a:headEnd type="none" w="med" len="med"/>
            <a:tailEnd type="none" w="med" len="med"/>
          </a:ln>
          <a:effectLst/>
        </p:spPr>
        <p:txBody>
          <a:bodyPr wrap="none" lIns="35705" tIns="35705" rIns="35705" bIns="35705" anchor="ctr">
            <a:spAutoFit/>
          </a:bodyPr>
          <a:lstStyle/>
          <a:p>
            <a:pPr algn="ctr" defTabSz="410625" eaLnBrk="1"/>
            <a:r>
              <a:rPr lang="en-US" sz="2100" dirty="0" smtClean="0">
                <a:solidFill>
                  <a:srgbClr val="005F00"/>
                </a:solidFill>
                <a:latin typeface="Gill Sans" charset="0"/>
                <a:sym typeface="Gill Sans" charset="0"/>
              </a:rPr>
              <a:t>boson</a:t>
            </a:r>
          </a:p>
        </p:txBody>
      </p:sp>
      <p:sp>
        <p:nvSpPr>
          <p:cNvPr id="14" name="Line 9"/>
          <p:cNvSpPr>
            <a:spLocks noChangeShapeType="1"/>
          </p:cNvSpPr>
          <p:nvPr/>
        </p:nvSpPr>
        <p:spPr bwMode="auto">
          <a:xfrm>
            <a:off x="4704829" y="1846637"/>
            <a:ext cx="0" cy="321469"/>
          </a:xfrm>
          <a:prstGeom prst="line">
            <a:avLst/>
          </a:prstGeom>
          <a:noFill/>
          <a:ln w="38100" cap="flat" cmpd="sng">
            <a:solidFill>
              <a:srgbClr val="942192"/>
            </a:solidFill>
            <a:prstDash val="solid"/>
            <a:round/>
            <a:headEnd type="none" w="med" len="med"/>
            <a:tailEnd type="none" w="med" len="med"/>
          </a:ln>
          <a:effectLst/>
        </p:spPr>
        <p:txBody>
          <a:bodyPr lIns="35705" tIns="35705" rIns="35705" bIns="35705" anchor="ctr"/>
          <a:lstStyle/>
          <a:p>
            <a:pPr defTabSz="321357" eaLnBrk="1"/>
            <a:endParaRPr lang="en-US" sz="800" dirty="0" smtClean="0">
              <a:solidFill>
                <a:srgbClr val="000000"/>
              </a:solidFill>
              <a:latin typeface="Helvetica" pitchFamily="34" charset="0"/>
              <a:sym typeface="Helvetica" pitchFamily="34" charset="0"/>
            </a:endParaRPr>
          </a:p>
        </p:txBody>
      </p:sp>
      <p:sp>
        <p:nvSpPr>
          <p:cNvPr id="15" name="Rectangle 13"/>
          <p:cNvSpPr>
            <a:spLocks/>
          </p:cNvSpPr>
          <p:nvPr/>
        </p:nvSpPr>
        <p:spPr bwMode="auto">
          <a:xfrm>
            <a:off x="2378696" y="2173144"/>
            <a:ext cx="867197" cy="333717"/>
          </a:xfrm>
          <a:prstGeom prst="rect">
            <a:avLst/>
          </a:prstGeom>
          <a:noFill/>
          <a:ln w="12700" cap="flat" cmpd="sng">
            <a:noFill/>
            <a:prstDash val="solid"/>
            <a:miter lim="400000"/>
            <a:headEnd type="none" w="med" len="med"/>
            <a:tailEnd type="none" w="med" len="med"/>
          </a:ln>
          <a:effectLst/>
        </p:spPr>
        <p:txBody>
          <a:bodyPr wrap="none" lIns="35705" tIns="35705" rIns="35705" bIns="35705" anchor="ctr">
            <a:spAutoFit/>
          </a:bodyPr>
          <a:lstStyle/>
          <a:p>
            <a:pPr algn="ctr" defTabSz="410625" eaLnBrk="1"/>
            <a:r>
              <a:rPr lang="en-US" sz="1700" dirty="0" smtClean="0">
                <a:solidFill>
                  <a:srgbClr val="A11400"/>
                </a:solidFill>
                <a:latin typeface="Gill Sans" charset="0"/>
                <a:sym typeface="Gill Sans" charset="0"/>
              </a:rPr>
              <a:t>10</a:t>
            </a:r>
            <a:r>
              <a:rPr lang="en-US" sz="1700" baseline="32000" dirty="0" smtClean="0">
                <a:solidFill>
                  <a:srgbClr val="A11400"/>
                </a:solidFill>
                <a:latin typeface="Gill Sans" charset="0"/>
                <a:sym typeface="Gill Sans" charset="0"/>
              </a:rPr>
              <a:t>-31 </a:t>
            </a:r>
            <a:r>
              <a:rPr lang="en-US" sz="1700" dirty="0" smtClean="0">
                <a:solidFill>
                  <a:srgbClr val="A11400"/>
                </a:solidFill>
                <a:latin typeface="Gill Sans" charset="0"/>
                <a:sym typeface="Gill Sans" charset="0"/>
              </a:rPr>
              <a:t>gm</a:t>
            </a:r>
          </a:p>
        </p:txBody>
      </p:sp>
      <p:sp>
        <p:nvSpPr>
          <p:cNvPr id="16" name="Rectangle 14"/>
          <p:cNvSpPr>
            <a:spLocks/>
          </p:cNvSpPr>
          <p:nvPr/>
        </p:nvSpPr>
        <p:spPr bwMode="auto">
          <a:xfrm>
            <a:off x="2910865" y="1217296"/>
            <a:ext cx="968187" cy="718438"/>
          </a:xfrm>
          <a:prstGeom prst="rect">
            <a:avLst/>
          </a:prstGeom>
          <a:noFill/>
          <a:ln w="12700" cap="flat" cmpd="sng">
            <a:noFill/>
            <a:prstDash val="solid"/>
            <a:miter lim="400000"/>
            <a:headEnd type="none" w="med" len="med"/>
            <a:tailEnd type="none" w="med" len="med"/>
          </a:ln>
          <a:effectLst/>
        </p:spPr>
        <p:txBody>
          <a:bodyPr wrap="none" lIns="35705" tIns="35705" rIns="35705" bIns="35705" anchor="ctr">
            <a:spAutoFit/>
          </a:bodyPr>
          <a:lstStyle/>
          <a:p>
            <a:pPr algn="ctr" defTabSz="410625" eaLnBrk="1"/>
            <a:r>
              <a:rPr lang="en-US" sz="2100" dirty="0" smtClean="0">
                <a:solidFill>
                  <a:srgbClr val="005F00"/>
                </a:solidFill>
                <a:latin typeface="Gill Sans" charset="0"/>
                <a:sym typeface="Gill Sans" charset="0"/>
              </a:rPr>
              <a:t>boson/</a:t>
            </a:r>
          </a:p>
          <a:p>
            <a:pPr algn="ctr" defTabSz="410625" eaLnBrk="1"/>
            <a:r>
              <a:rPr lang="en-US" sz="2100" dirty="0" err="1" smtClean="0">
                <a:solidFill>
                  <a:srgbClr val="005F00"/>
                </a:solidFill>
                <a:latin typeface="Gill Sans" charset="0"/>
                <a:sym typeface="Gill Sans" charset="0"/>
              </a:rPr>
              <a:t>fermion</a:t>
            </a:r>
            <a:endParaRPr lang="en-US" sz="2100" dirty="0" smtClean="0">
              <a:solidFill>
                <a:srgbClr val="005F00"/>
              </a:solidFill>
              <a:latin typeface="Gill Sans" charset="0"/>
              <a:sym typeface="Gill Sans" charset="0"/>
            </a:endParaRPr>
          </a:p>
        </p:txBody>
      </p:sp>
      <p:sp>
        <p:nvSpPr>
          <p:cNvPr id="17" name="Rectangle 15"/>
          <p:cNvSpPr>
            <a:spLocks/>
          </p:cNvSpPr>
          <p:nvPr/>
        </p:nvSpPr>
        <p:spPr bwMode="auto">
          <a:xfrm>
            <a:off x="2330825" y="2485683"/>
            <a:ext cx="910478" cy="333717"/>
          </a:xfrm>
          <a:prstGeom prst="rect">
            <a:avLst/>
          </a:prstGeom>
          <a:noFill/>
          <a:ln w="12700" cap="flat" cmpd="sng">
            <a:noFill/>
            <a:prstDash val="solid"/>
            <a:miter lim="400000"/>
            <a:headEnd type="none" w="med" len="med"/>
            <a:tailEnd type="none" w="med" len="med"/>
          </a:ln>
          <a:effectLst/>
        </p:spPr>
        <p:txBody>
          <a:bodyPr wrap="none" lIns="35705" tIns="35705" rIns="35705" bIns="35705" anchor="ctr">
            <a:spAutoFit/>
          </a:bodyPr>
          <a:lstStyle/>
          <a:p>
            <a:pPr algn="ctr" defTabSz="410625" eaLnBrk="1"/>
            <a:r>
              <a:rPr lang="en-US" sz="1700" dirty="0" smtClean="0">
                <a:solidFill>
                  <a:srgbClr val="A11400"/>
                </a:solidFill>
                <a:latin typeface="Gill Sans" charset="0"/>
                <a:sym typeface="Gill Sans" charset="0"/>
              </a:rPr>
              <a:t>(100 </a:t>
            </a:r>
            <a:r>
              <a:rPr lang="en-US" sz="1700" dirty="0" err="1" smtClean="0">
                <a:solidFill>
                  <a:srgbClr val="A11400"/>
                </a:solidFill>
                <a:latin typeface="Gill Sans" charset="0"/>
                <a:sym typeface="Gill Sans" charset="0"/>
              </a:rPr>
              <a:t>eV</a:t>
            </a:r>
            <a:r>
              <a:rPr lang="en-US" sz="1700" dirty="0" smtClean="0">
                <a:solidFill>
                  <a:srgbClr val="A11400"/>
                </a:solidFill>
                <a:latin typeface="Gill Sans" charset="0"/>
                <a:sym typeface="Gill Sans" charset="0"/>
              </a:rPr>
              <a:t>)</a:t>
            </a:r>
          </a:p>
        </p:txBody>
      </p:sp>
      <p:sp>
        <p:nvSpPr>
          <p:cNvPr id="18" name="Rectangle 16"/>
          <p:cNvSpPr>
            <a:spLocks/>
          </p:cNvSpPr>
          <p:nvPr/>
        </p:nvSpPr>
        <p:spPr bwMode="auto">
          <a:xfrm>
            <a:off x="4255441" y="1386564"/>
            <a:ext cx="897675" cy="379904"/>
          </a:xfrm>
          <a:prstGeom prst="rect">
            <a:avLst/>
          </a:prstGeom>
          <a:noFill/>
          <a:ln w="12700" cap="flat" cmpd="sng">
            <a:noFill/>
            <a:prstDash val="solid"/>
            <a:miter lim="400000"/>
            <a:headEnd type="none" w="med" len="med"/>
            <a:tailEnd type="none" w="med" len="med"/>
          </a:ln>
          <a:effectLst/>
        </p:spPr>
        <p:txBody>
          <a:bodyPr wrap="none" lIns="35705" tIns="35705" rIns="35705" bIns="35705" anchor="ctr">
            <a:spAutoFit/>
          </a:bodyPr>
          <a:lstStyle/>
          <a:p>
            <a:pPr algn="ctr" defTabSz="410625" eaLnBrk="1"/>
            <a:r>
              <a:rPr lang="en-US" dirty="0" smtClean="0">
                <a:solidFill>
                  <a:srgbClr val="011997"/>
                </a:solidFill>
                <a:latin typeface="Gill Sans" charset="0"/>
                <a:sym typeface="Gill Sans" charset="0"/>
              </a:rPr>
              <a:t>WIMPs</a:t>
            </a:r>
          </a:p>
        </p:txBody>
      </p:sp>
      <p:sp>
        <p:nvSpPr>
          <p:cNvPr id="19" name="Rectangle 21"/>
          <p:cNvSpPr>
            <a:spLocks/>
          </p:cNvSpPr>
          <p:nvPr/>
        </p:nvSpPr>
        <p:spPr bwMode="auto">
          <a:xfrm>
            <a:off x="0" y="6447338"/>
            <a:ext cx="2348372" cy="410662"/>
          </a:xfrm>
          <a:prstGeom prst="rect">
            <a:avLst/>
          </a:prstGeom>
          <a:noFill/>
          <a:ln w="12700" cap="flat" cmpd="sng">
            <a:noFill/>
            <a:prstDash val="solid"/>
            <a:miter lim="400000"/>
            <a:headEnd type="none" w="med" len="med"/>
            <a:tailEnd type="none" w="med" len="med"/>
          </a:ln>
          <a:effectLst/>
        </p:spPr>
        <p:txBody>
          <a:bodyPr wrap="none" lIns="35705" tIns="35705" rIns="35705" bIns="35705" anchor="ctr">
            <a:spAutoFit/>
          </a:bodyPr>
          <a:lstStyle/>
          <a:p>
            <a:pPr defTabSz="321357" eaLnBrk="1"/>
            <a:r>
              <a:rPr lang="en-US" sz="2200" dirty="0" err="1" smtClean="0">
                <a:solidFill>
                  <a:srgbClr val="000000"/>
                </a:solidFill>
                <a:latin typeface="Helvetica" pitchFamily="34" charset="0"/>
                <a:sym typeface="Helvetica" pitchFamily="34" charset="0"/>
              </a:rPr>
              <a:t>Surjeet</a:t>
            </a:r>
            <a:r>
              <a:rPr lang="en-US" sz="2200" dirty="0" smtClean="0">
                <a:solidFill>
                  <a:srgbClr val="000000"/>
                </a:solidFill>
                <a:latin typeface="Helvetica" pitchFamily="34" charset="0"/>
                <a:sym typeface="Helvetica" pitchFamily="34" charset="0"/>
              </a:rPr>
              <a:t> </a:t>
            </a:r>
            <a:r>
              <a:rPr lang="en-US" sz="2200" dirty="0" err="1" smtClean="0">
                <a:solidFill>
                  <a:srgbClr val="000000"/>
                </a:solidFill>
                <a:latin typeface="Helvetica" pitchFamily="34" charset="0"/>
                <a:sym typeface="Helvetica" pitchFamily="34" charset="0"/>
              </a:rPr>
              <a:t>Rajendran</a:t>
            </a:r>
            <a:endParaRPr lang="en-US" sz="2200" dirty="0" smtClean="0">
              <a:solidFill>
                <a:srgbClr val="000000"/>
              </a:solidFill>
              <a:latin typeface="Helvetica" pitchFamily="34" charset="0"/>
              <a:sym typeface="Helvetica" pitchFamily="34" charset="0"/>
            </a:endParaRPr>
          </a:p>
        </p:txBody>
      </p:sp>
    </p:spTree>
    <p:extLst>
      <p:ext uri="{BB962C8B-B14F-4D97-AF65-F5344CB8AC3E}">
        <p14:creationId xmlns:p14="http://schemas.microsoft.com/office/powerpoint/2010/main" val="39999636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685800" y="152400"/>
            <a:ext cx="7772400" cy="1143000"/>
          </a:xfrm>
        </p:spPr>
        <p:txBody>
          <a:bodyPr/>
          <a:lstStyle/>
          <a:p>
            <a:r>
              <a:rPr lang="en-US" dirty="0" smtClean="0">
                <a:latin typeface="Garamond" pitchFamily="18" charset="0"/>
              </a:rPr>
              <a:t>Advanced Cold Molecule </a:t>
            </a:r>
            <a:r>
              <a:rPr lang="en-US" dirty="0" err="1" smtClean="0">
                <a:latin typeface="Garamond" pitchFamily="18" charset="0"/>
              </a:rPr>
              <a:t>Edm</a:t>
            </a:r>
            <a:r>
              <a:rPr lang="en-US" dirty="0" smtClean="0">
                <a:latin typeface="Garamond" pitchFamily="18" charset="0"/>
              </a:rPr>
              <a:t> experiment (Yale, Harvard)</a:t>
            </a:r>
            <a:endParaRPr lang="en-US" dirty="0">
              <a:latin typeface="Garamond" pitchFamily="18" charset="0"/>
            </a:endParaRPr>
          </a:p>
        </p:txBody>
      </p:sp>
      <p:sp>
        <p:nvSpPr>
          <p:cNvPr id="4" name="AutoShape 6" descr="Benjamin E. Sauer at Imperial College London">
            <a:hlinkClick r:id="rId2"/>
          </p:cNvPr>
          <p:cNvSpPr>
            <a:spLocks noChangeAspect="1" noChangeArrowheads="1"/>
          </p:cNvSpPr>
          <p:nvPr/>
        </p:nvSpPr>
        <p:spPr bwMode="auto">
          <a:xfrm>
            <a:off x="71438" y="-7667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7" descr="Jack Devlin at RIKEN">
            <a:hlinkClick r:id="rId3"/>
          </p:cNvPr>
          <p:cNvSpPr>
            <a:spLocks noChangeAspect="1" noChangeArrowheads="1"/>
          </p:cNvSpPr>
          <p:nvPr/>
        </p:nvSpPr>
        <p:spPr bwMode="auto">
          <a:xfrm>
            <a:off x="71438" y="-682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I M Rabey">
            <a:hlinkClick r:id="rId4"/>
          </p:cNvPr>
          <p:cNvSpPr>
            <a:spLocks noChangeAspect="1" noChangeArrowheads="1"/>
          </p:cNvSpPr>
          <p:nvPr/>
        </p:nvSpPr>
        <p:spPr bwMode="auto">
          <a:xfrm>
            <a:off x="71438" y="6302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p:nvPr/>
        </p:nvGrpSpPr>
        <p:grpSpPr>
          <a:xfrm>
            <a:off x="304800" y="1371600"/>
            <a:ext cx="8096250" cy="4953001"/>
            <a:chOff x="64181" y="1371600"/>
            <a:chExt cx="8096250" cy="4953001"/>
          </a:xfrm>
        </p:grpSpPr>
        <p:pic>
          <p:nvPicPr>
            <p:cNvPr id="4895746" name="Picture 2" descr="Limits on the electron EDM from molecular experiments: ACME [1], Imperial [6], JILA [7]. The colored bars show the predicted size of the electron EDM from various extensions to the Standard Model. The dashed bars show limits that may be achieved from an upgrades to the ACME and JILA experiments and a fountain experiment under construction using laser-cooled YbF [8]. (Figure adapted from [3].)Â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81" y="1371600"/>
              <a:ext cx="8096250" cy="4953001"/>
            </a:xfrm>
            <a:prstGeom prst="rect">
              <a:avLst/>
            </a:prstGeom>
            <a:solidFill>
              <a:schemeClr val="bg1"/>
            </a:solidFill>
          </p:spPr>
        </p:pic>
        <p:sp>
          <p:nvSpPr>
            <p:cNvPr id="8" name="Rectangle 7"/>
            <p:cNvSpPr/>
            <p:nvPr/>
          </p:nvSpPr>
          <p:spPr bwMode="auto">
            <a:xfrm>
              <a:off x="4495800" y="1752600"/>
              <a:ext cx="152400" cy="1676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sp>
        <p:nvSpPr>
          <p:cNvPr id="2" name="TextBox 1"/>
          <p:cNvSpPr txBox="1"/>
          <p:nvPr/>
        </p:nvSpPr>
        <p:spPr>
          <a:xfrm>
            <a:off x="6553200" y="4191000"/>
            <a:ext cx="2362200" cy="1015663"/>
          </a:xfrm>
          <a:prstGeom prst="rect">
            <a:avLst/>
          </a:prstGeom>
          <a:noFill/>
        </p:spPr>
        <p:txBody>
          <a:bodyPr wrap="square" rtlCol="0">
            <a:spAutoFit/>
          </a:bodyPr>
          <a:lstStyle/>
          <a:p>
            <a:r>
              <a:rPr lang="da-DK" dirty="0" smtClean="0"/>
              <a:t>Figure: B</a:t>
            </a:r>
            <a:r>
              <a:rPr lang="da-DK" dirty="0"/>
              <a:t>. E. Sauer et al., NJP 19, 071001 (2017)</a:t>
            </a:r>
            <a:r>
              <a:rPr lang="en-US" dirty="0" smtClean="0"/>
              <a:t> </a:t>
            </a:r>
            <a:endParaRPr lang="en-US" dirty="0"/>
          </a:p>
        </p:txBody>
      </p:sp>
      <p:pic>
        <p:nvPicPr>
          <p:cNvPr id="4389890" name="Picture 2"/>
          <p:cNvPicPr>
            <a:picLocks noChangeAspect="1" noChangeArrowheads="1"/>
          </p:cNvPicPr>
          <p:nvPr/>
        </p:nvPicPr>
        <p:blipFill>
          <a:blip r:embed="rId6" cstate="print"/>
          <a:srcRect/>
          <a:stretch>
            <a:fillRect/>
          </a:stretch>
        </p:blipFill>
        <p:spPr bwMode="auto">
          <a:xfrm>
            <a:off x="5029200" y="1385835"/>
            <a:ext cx="4038600" cy="1952730"/>
          </a:xfrm>
          <a:prstGeom prst="rect">
            <a:avLst/>
          </a:prstGeom>
          <a:noFill/>
          <a:ln w="9525">
            <a:noFill/>
            <a:miter lim="800000"/>
            <a:headEnd/>
            <a:tailEnd/>
          </a:ln>
        </p:spPr>
      </p:pic>
    </p:spTree>
    <p:extLst>
      <p:ext uri="{BB962C8B-B14F-4D97-AF65-F5344CB8AC3E}">
        <p14:creationId xmlns:p14="http://schemas.microsoft.com/office/powerpoint/2010/main" val="22401032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140200" y="1130300"/>
            <a:ext cx="4622800" cy="2489200"/>
            <a:chOff x="1638" y="782"/>
            <a:chExt cx="2912" cy="1568"/>
          </a:xfrm>
        </p:grpSpPr>
        <p:pic>
          <p:nvPicPr>
            <p:cNvPr id="98311" name="Picture 4" descr="folie001"/>
            <p:cNvPicPr>
              <a:picLocks noChangeAspect="1" noChangeArrowheads="1"/>
            </p:cNvPicPr>
            <p:nvPr/>
          </p:nvPicPr>
          <p:blipFill>
            <a:blip r:embed="rId2" cstate="print"/>
            <a:srcRect l="25243" t="17503" r="15285" b="59241"/>
            <a:stretch>
              <a:fillRect/>
            </a:stretch>
          </p:blipFill>
          <p:spPr bwMode="auto">
            <a:xfrm>
              <a:off x="1638" y="782"/>
              <a:ext cx="2912" cy="1568"/>
            </a:xfrm>
            <a:prstGeom prst="rect">
              <a:avLst/>
            </a:prstGeom>
            <a:noFill/>
            <a:ln w="9525">
              <a:noFill/>
              <a:miter lim="800000"/>
              <a:headEnd/>
              <a:tailEnd/>
            </a:ln>
          </p:spPr>
        </p:pic>
        <p:sp>
          <p:nvSpPr>
            <p:cNvPr id="98312" name="Text Box 5"/>
            <p:cNvSpPr txBox="1">
              <a:spLocks noChangeArrowheads="1"/>
            </p:cNvSpPr>
            <p:nvPr/>
          </p:nvSpPr>
          <p:spPr bwMode="auto">
            <a:xfrm>
              <a:off x="3704" y="2050"/>
              <a:ext cx="661" cy="258"/>
            </a:xfrm>
            <a:prstGeom prst="rect">
              <a:avLst/>
            </a:prstGeom>
            <a:noFill/>
            <a:ln w="63500">
              <a:noFill/>
              <a:miter lim="800000"/>
              <a:headEnd/>
              <a:tailEnd/>
            </a:ln>
          </p:spPr>
          <p:txBody>
            <a:bodyPr wrap="none" lIns="100684" tIns="50344" rIns="100684" bIns="50344">
              <a:spAutoFit/>
            </a:bodyPr>
            <a:lstStyle/>
            <a:p>
              <a:pPr>
                <a:spcBef>
                  <a:spcPct val="20000"/>
                </a:spcBef>
              </a:pPr>
              <a:r>
                <a:rPr lang="en-US" dirty="0" smtClean="0">
                  <a:solidFill>
                    <a:srgbClr val="CC0000"/>
                  </a:solidFill>
                  <a:latin typeface="Verdana" pitchFamily="34" charset="0"/>
                </a:rPr>
                <a:t>Light…</a:t>
              </a:r>
              <a:endParaRPr lang="en-US" dirty="0">
                <a:solidFill>
                  <a:srgbClr val="CC0000"/>
                </a:solidFill>
                <a:latin typeface="Verdana" pitchFamily="34" charset="0"/>
              </a:endParaRPr>
            </a:p>
          </p:txBody>
        </p:sp>
      </p:grpSp>
      <p:grpSp>
        <p:nvGrpSpPr>
          <p:cNvPr id="3" name="Group 6"/>
          <p:cNvGrpSpPr>
            <a:grpSpLocks/>
          </p:cNvGrpSpPr>
          <p:nvPr/>
        </p:nvGrpSpPr>
        <p:grpSpPr bwMode="auto">
          <a:xfrm>
            <a:off x="4114800" y="4030663"/>
            <a:ext cx="4673561" cy="1965325"/>
            <a:chOff x="1657" y="2519"/>
            <a:chExt cx="2943" cy="1238"/>
          </a:xfrm>
        </p:grpSpPr>
        <p:pic>
          <p:nvPicPr>
            <p:cNvPr id="98309" name="Picture 7" descr="folie001"/>
            <p:cNvPicPr>
              <a:picLocks noChangeAspect="1" noChangeArrowheads="1"/>
            </p:cNvPicPr>
            <p:nvPr/>
          </p:nvPicPr>
          <p:blipFill>
            <a:blip r:embed="rId2" cstate="print"/>
            <a:srcRect l="25475" t="51163" r="14590" b="30461"/>
            <a:stretch>
              <a:fillRect/>
            </a:stretch>
          </p:blipFill>
          <p:spPr bwMode="auto">
            <a:xfrm>
              <a:off x="1657" y="2519"/>
              <a:ext cx="2934" cy="1238"/>
            </a:xfrm>
            <a:prstGeom prst="rect">
              <a:avLst/>
            </a:prstGeom>
            <a:noFill/>
            <a:ln w="9525">
              <a:noFill/>
              <a:miter lim="800000"/>
              <a:headEnd/>
              <a:tailEnd/>
            </a:ln>
          </p:spPr>
        </p:pic>
        <p:sp>
          <p:nvSpPr>
            <p:cNvPr id="98310" name="Text Box 8"/>
            <p:cNvSpPr txBox="1">
              <a:spLocks noChangeArrowheads="1"/>
            </p:cNvSpPr>
            <p:nvPr/>
          </p:nvSpPr>
          <p:spPr bwMode="auto">
            <a:xfrm>
              <a:off x="3758" y="3495"/>
              <a:ext cx="842" cy="258"/>
            </a:xfrm>
            <a:prstGeom prst="rect">
              <a:avLst/>
            </a:prstGeom>
            <a:noFill/>
            <a:ln w="63500">
              <a:noFill/>
              <a:miter lim="800000"/>
              <a:headEnd/>
              <a:tailEnd/>
            </a:ln>
          </p:spPr>
          <p:txBody>
            <a:bodyPr wrap="none" lIns="100684" tIns="50344" rIns="100684" bIns="50344">
              <a:spAutoFit/>
            </a:bodyPr>
            <a:lstStyle/>
            <a:p>
              <a:pPr>
                <a:spcBef>
                  <a:spcPct val="20000"/>
                </a:spcBef>
              </a:pPr>
              <a:r>
                <a:rPr lang="en-US" dirty="0" smtClean="0">
                  <a:solidFill>
                    <a:srgbClr val="CC0000"/>
                  </a:solidFill>
                  <a:latin typeface="Verdana" pitchFamily="34" charset="0"/>
                </a:rPr>
                <a:t>Matter </a:t>
              </a:r>
              <a:r>
                <a:rPr lang="en-US" dirty="0">
                  <a:solidFill>
                    <a:srgbClr val="CC0000"/>
                  </a:solidFill>
                  <a:latin typeface="Verdana" pitchFamily="34" charset="0"/>
                </a:rPr>
                <a:t>…</a:t>
              </a:r>
            </a:p>
          </p:txBody>
        </p:sp>
      </p:grpSp>
      <p:sp>
        <p:nvSpPr>
          <p:cNvPr id="10" name="Title 1"/>
          <p:cNvSpPr>
            <a:spLocks noGrp="1"/>
          </p:cNvSpPr>
          <p:nvPr>
            <p:ph type="title"/>
          </p:nvPr>
        </p:nvSpPr>
        <p:spPr>
          <a:xfrm>
            <a:off x="0" y="152400"/>
            <a:ext cx="9220200" cy="1143000"/>
          </a:xfrm>
        </p:spPr>
        <p:txBody>
          <a:bodyPr/>
          <a:lstStyle/>
          <a:p>
            <a:r>
              <a:rPr lang="en-US" dirty="0" smtClean="0">
                <a:latin typeface="Garamond" pitchFamily="18" charset="0"/>
              </a:rPr>
              <a:t>Interferometry…</a:t>
            </a:r>
            <a:endParaRPr lang="en-US" dirty="0">
              <a:latin typeface="Garamond" pitchFamily="18" charset="0"/>
            </a:endParaRPr>
          </a:p>
        </p:txBody>
      </p:sp>
      <p:sp>
        <p:nvSpPr>
          <p:cNvPr id="5" name="AutoShape 2" descr="http://images.iop.org/objects/phw/news/20/2/10/ligo-figur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855816" name="Picture 8" descr="https://3.bp.blogspot.com/-8gGzjC-JhVs/VrrDRusclcI/AAAAAAAABzU/YraqMUN6zmY/s1600/Fig1_Split_v17_top3_standal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1183799"/>
            <a:ext cx="3627874" cy="2401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a:stretch>
            <a:fillRect/>
          </a:stretch>
        </p:blipFill>
        <p:spPr>
          <a:xfrm>
            <a:off x="220881" y="4372605"/>
            <a:ext cx="3497261" cy="1281439"/>
          </a:xfrm>
          <a:prstGeom prst="rect">
            <a:avLst/>
          </a:prstGeom>
        </p:spPr>
      </p:pic>
    </p:spTree>
    <p:extLst>
      <p:ext uri="{BB962C8B-B14F-4D97-AF65-F5344CB8AC3E}">
        <p14:creationId xmlns:p14="http://schemas.microsoft.com/office/powerpoint/2010/main" val="2342163409"/>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526"/>
          <a:stretch/>
        </p:blipFill>
        <p:spPr bwMode="auto">
          <a:xfrm rot="5400000">
            <a:off x="3790861" y="5400615"/>
            <a:ext cx="1253360" cy="95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0" y="152400"/>
            <a:ext cx="7772400" cy="1143000"/>
          </a:xfrm>
        </p:spPr>
        <p:txBody>
          <a:bodyPr/>
          <a:lstStyle/>
          <a:p>
            <a:r>
              <a:rPr lang="en-US" dirty="0" smtClean="0">
                <a:latin typeface="Garamond" pitchFamily="18" charset="0"/>
              </a:rPr>
              <a:t>Light pulse atom interferometer</a:t>
            </a:r>
            <a:endParaRPr lang="en-US" dirty="0">
              <a:latin typeface="Garamond" pitchFamily="18" charset="0"/>
            </a:endParaRPr>
          </a:p>
        </p:txBody>
      </p:sp>
      <p:graphicFrame>
        <p:nvGraphicFramePr>
          <p:cNvPr id="5122" name="Object 2"/>
          <p:cNvGraphicFramePr>
            <a:graphicFrameLocks noChangeAspect="1"/>
          </p:cNvGraphicFramePr>
          <p:nvPr>
            <p:extLst/>
          </p:nvPr>
        </p:nvGraphicFramePr>
        <p:xfrm>
          <a:off x="123028" y="3960444"/>
          <a:ext cx="3566480" cy="2611866"/>
        </p:xfrm>
        <a:graphic>
          <a:graphicData uri="http://schemas.openxmlformats.org/presentationml/2006/ole">
            <mc:AlternateContent xmlns:mc="http://schemas.openxmlformats.org/markup-compatibility/2006">
              <mc:Choice xmlns:v="urn:schemas-microsoft-com:vml" Requires="v">
                <p:oleObj spid="_x0000_s4889738" name="Bitmap Image" r:id="rId4" imgW="5742857" imgH="4210638" progId="PBrush">
                  <p:embed/>
                </p:oleObj>
              </mc:Choice>
              <mc:Fallback>
                <p:oleObj name="Bitmap Image" r:id="rId4" imgW="5742857" imgH="4210638" progId="PBrush">
                  <p:embed/>
                  <p:pic>
                    <p:nvPicPr>
                      <p:cNvPr id="0" name=""/>
                      <p:cNvPicPr>
                        <a:picLocks noChangeAspect="1" noChangeArrowheads="1"/>
                      </p:cNvPicPr>
                      <p:nvPr/>
                    </p:nvPicPr>
                    <p:blipFill>
                      <a:blip r:embed="rId5">
                        <a:lum bright="-18000" contrast="36000"/>
                        <a:extLst>
                          <a:ext uri="{28A0092B-C50C-407E-A947-70E740481C1C}">
                            <a14:useLocalDpi xmlns:a14="http://schemas.microsoft.com/office/drawing/2010/main" val="0"/>
                          </a:ext>
                        </a:extLst>
                      </a:blip>
                      <a:srcRect/>
                      <a:stretch>
                        <a:fillRect/>
                      </a:stretch>
                    </p:blipFill>
                    <p:spPr bwMode="auto">
                      <a:xfrm>
                        <a:off x="123028" y="3960444"/>
                        <a:ext cx="3566480" cy="2611866"/>
                      </a:xfrm>
                      <a:prstGeom prst="rect">
                        <a:avLst/>
                      </a:prstGeom>
                      <a:noFill/>
                    </p:spPr>
                  </p:pic>
                </p:oleObj>
              </mc:Fallback>
            </mc:AlternateContent>
          </a:graphicData>
        </a:graphic>
      </p:graphicFrame>
      <p:sp>
        <p:nvSpPr>
          <p:cNvPr id="3" name="Rectangle 2"/>
          <p:cNvSpPr/>
          <p:nvPr/>
        </p:nvSpPr>
        <p:spPr>
          <a:xfrm>
            <a:off x="109642" y="1600200"/>
            <a:ext cx="4309749" cy="1938992"/>
          </a:xfrm>
          <a:prstGeom prst="rect">
            <a:avLst/>
          </a:prstGeom>
        </p:spPr>
        <p:txBody>
          <a:bodyPr wrap="square">
            <a:spAutoFit/>
          </a:bodyPr>
          <a:lstStyle/>
          <a:p>
            <a:pPr marL="285750" indent="-285750">
              <a:buFont typeface="Arial" panose="020B0604020202020204" pitchFamily="34" charset="0"/>
              <a:buChar char="•"/>
            </a:pPr>
            <a:r>
              <a:rPr lang="en-US" dirty="0" smtClean="0">
                <a:latin typeface="Helvetica" panose="020B0604020202020204" pitchFamily="34" charset="0"/>
                <a:cs typeface="Helvetica" panose="020B0604020202020204" pitchFamily="34" charset="0"/>
              </a:rPr>
              <a:t>Particles </a:t>
            </a:r>
            <a:r>
              <a:rPr lang="en-US" dirty="0">
                <a:latin typeface="Helvetica" panose="020B0604020202020204" pitchFamily="34" charset="0"/>
                <a:cs typeface="Helvetica" panose="020B0604020202020204" pitchFamily="34" charset="0"/>
                <a:sym typeface="Wingdings" panose="05000000000000000000" pitchFamily="2" charset="2"/>
              </a:rPr>
              <a:t>/</a:t>
            </a:r>
            <a:r>
              <a:rPr lang="en-US" dirty="0" smtClean="0">
                <a:latin typeface="Helvetica" panose="020B0604020202020204" pitchFamily="34" charset="0"/>
                <a:cs typeface="Helvetica" panose="020B0604020202020204" pitchFamily="34" charset="0"/>
              </a:rPr>
              <a:t> waves</a:t>
            </a:r>
          </a:p>
          <a:p>
            <a:pPr marL="285750" indent="-285750">
              <a:buFont typeface="Arial" panose="020B0604020202020204" pitchFamily="34" charset="0"/>
              <a:buChar char="•"/>
            </a:pPr>
            <a:endParaRPr lang="en-US" dirty="0" smtClean="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dirty="0" smtClean="0">
                <a:latin typeface="Helvetica" panose="020B0604020202020204" pitchFamily="34" charset="0"/>
                <a:cs typeface="Helvetica" panose="020B0604020202020204" pitchFamily="34" charset="0"/>
              </a:rPr>
              <a:t>Phase determined by Lagrangian, L=</a:t>
            </a:r>
            <a:r>
              <a:rPr lang="en-US" dirty="0" err="1" smtClean="0">
                <a:latin typeface="Helvetica" panose="020B0604020202020204" pitchFamily="34" charset="0"/>
                <a:cs typeface="Helvetica" panose="020B0604020202020204" pitchFamily="34" charset="0"/>
              </a:rPr>
              <a:t>E</a:t>
            </a:r>
            <a:r>
              <a:rPr lang="en-US" baseline="-25000" dirty="0" err="1" smtClean="0">
                <a:latin typeface="Helvetica" panose="020B0604020202020204" pitchFamily="34" charset="0"/>
                <a:cs typeface="Helvetica" panose="020B0604020202020204" pitchFamily="34" charset="0"/>
              </a:rPr>
              <a:t>kin</a:t>
            </a:r>
            <a:r>
              <a:rPr lang="en-US" dirty="0" err="1" smtClean="0">
                <a:latin typeface="Helvetica" panose="020B0604020202020204" pitchFamily="34" charset="0"/>
                <a:cs typeface="Helvetica" panose="020B0604020202020204" pitchFamily="34" charset="0"/>
              </a:rPr>
              <a:t>-E</a:t>
            </a:r>
            <a:r>
              <a:rPr lang="en-US" baseline="-25000" dirty="0" err="1" smtClean="0">
                <a:latin typeface="Helvetica" panose="020B0604020202020204" pitchFamily="34" charset="0"/>
                <a:cs typeface="Helvetica" panose="020B0604020202020204" pitchFamily="34" charset="0"/>
              </a:rPr>
              <a:t>pot</a:t>
            </a:r>
            <a:r>
              <a:rPr lang="en-US" dirty="0" smtClean="0">
                <a:latin typeface="Helvetica" panose="020B0604020202020204" pitchFamily="34" charset="0"/>
                <a:cs typeface="Helvetica" panose="020B0604020202020204" pitchFamily="34" charset="0"/>
              </a:rPr>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Laser </a:t>
            </a:r>
            <a:r>
              <a:rPr lang="en-US" dirty="0"/>
              <a:t>wavelength as </a:t>
            </a:r>
            <a:r>
              <a:rPr lang="en-US" dirty="0" smtClean="0"/>
              <a:t>a ruler</a:t>
            </a:r>
            <a:endParaRPr lang="en-US" dirty="0"/>
          </a:p>
        </p:txBody>
      </p:sp>
      <p:grpSp>
        <p:nvGrpSpPr>
          <p:cNvPr id="21" name="Group 20"/>
          <p:cNvGrpSpPr/>
          <p:nvPr/>
        </p:nvGrpSpPr>
        <p:grpSpPr>
          <a:xfrm>
            <a:off x="4423719" y="3647209"/>
            <a:ext cx="4573042" cy="743992"/>
            <a:chOff x="4423719" y="3647209"/>
            <a:chExt cx="4573042" cy="743992"/>
          </a:xfrm>
        </p:grpSpPr>
        <p:pic>
          <p:nvPicPr>
            <p:cNvPr id="5" name="Picture 4"/>
            <p:cNvPicPr>
              <a:picLocks noChangeAspect="1"/>
            </p:cNvPicPr>
            <p:nvPr/>
          </p:nvPicPr>
          <p:blipFill>
            <a:blip r:embed="rId6"/>
            <a:stretch>
              <a:fillRect/>
            </a:stretch>
          </p:blipFill>
          <p:spPr>
            <a:xfrm>
              <a:off x="4423719" y="3935646"/>
              <a:ext cx="4573042" cy="455555"/>
            </a:xfrm>
            <a:prstGeom prst="rect">
              <a:avLst/>
            </a:prstGeom>
          </p:spPr>
        </p:pic>
        <p:cxnSp>
          <p:nvCxnSpPr>
            <p:cNvPr id="7" name="Straight Connector 6"/>
            <p:cNvCxnSpPr/>
            <p:nvPr/>
          </p:nvCxnSpPr>
          <p:spPr>
            <a:xfrm flipV="1">
              <a:off x="4724400" y="3652669"/>
              <a:ext cx="4038600" cy="28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789833" y="3647209"/>
              <a:ext cx="131249" cy="288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082597" y="3723800"/>
              <a:ext cx="585417" cy="276999"/>
            </a:xfrm>
            <a:prstGeom prst="rect">
              <a:avLst/>
            </a:prstGeom>
            <a:noFill/>
          </p:spPr>
          <p:txBody>
            <a:bodyPr wrap="none" rtlCol="0">
              <a:spAutoFit/>
            </a:bodyPr>
            <a:lstStyle/>
            <a:p>
              <a:r>
                <a:rPr lang="en-US" sz="1200" dirty="0" smtClean="0"/>
                <a:t>X </a:t>
              </a:r>
              <a:r>
                <a:rPr lang="en-US" sz="1200" dirty="0"/>
                <a:t>3</a:t>
              </a:r>
              <a:r>
                <a:rPr lang="en-US" sz="1200" dirty="0" smtClean="0"/>
                <a:t>00</a:t>
              </a:r>
              <a:endParaRPr lang="en-US" sz="1200" dirty="0"/>
            </a:p>
          </p:txBody>
        </p:sp>
      </p:grpSp>
      <p:grpSp>
        <p:nvGrpSpPr>
          <p:cNvPr id="30" name="Group 29"/>
          <p:cNvGrpSpPr/>
          <p:nvPr/>
        </p:nvGrpSpPr>
        <p:grpSpPr>
          <a:xfrm>
            <a:off x="6168301" y="4322120"/>
            <a:ext cx="2895600" cy="2445157"/>
            <a:chOff x="5090707" y="4383238"/>
            <a:chExt cx="2895600" cy="2445157"/>
          </a:xfrm>
        </p:grpSpPr>
        <p:graphicFrame>
          <p:nvGraphicFramePr>
            <p:cNvPr id="5123" name="Object 3"/>
            <p:cNvGraphicFramePr>
              <a:graphicFrameLocks noChangeAspect="1"/>
            </p:cNvGraphicFramePr>
            <p:nvPr>
              <p:extLst/>
            </p:nvPr>
          </p:nvGraphicFramePr>
          <p:xfrm>
            <a:off x="5090707" y="4652674"/>
            <a:ext cx="2895600" cy="2175721"/>
          </p:xfrm>
          <a:graphic>
            <a:graphicData uri="http://schemas.openxmlformats.org/presentationml/2006/ole">
              <mc:AlternateContent xmlns:mc="http://schemas.openxmlformats.org/markup-compatibility/2006">
                <mc:Choice xmlns:v="urn:schemas-microsoft-com:vml" Requires="v">
                  <p:oleObj spid="_x0000_s4889739" name="CorelDRAW" r:id="rId7" imgW="4862880" imgH="3662640" progId="">
                    <p:embed/>
                  </p:oleObj>
                </mc:Choice>
                <mc:Fallback>
                  <p:oleObj name="CorelDRAW" r:id="rId7" imgW="4862880" imgH="366264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0707" y="4652674"/>
                          <a:ext cx="2895600" cy="2175721"/>
                        </a:xfrm>
                        <a:prstGeom prst="rect">
                          <a:avLst/>
                        </a:prstGeom>
                        <a:noFill/>
                      </p:spPr>
                    </p:pic>
                  </p:oleObj>
                </mc:Fallback>
              </mc:AlternateContent>
            </a:graphicData>
          </a:graphic>
        </p:graphicFrame>
        <p:cxnSp>
          <p:nvCxnSpPr>
            <p:cNvPr id="17" name="Straight Connector 16"/>
            <p:cNvCxnSpPr/>
            <p:nvPr/>
          </p:nvCxnSpPr>
          <p:spPr>
            <a:xfrm flipV="1">
              <a:off x="5444182" y="4391201"/>
              <a:ext cx="1261939" cy="27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858000" y="4383238"/>
              <a:ext cx="990600" cy="28536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419600" y="3068875"/>
            <a:ext cx="4573042" cy="605896"/>
            <a:chOff x="4419600" y="3068277"/>
            <a:chExt cx="4573042" cy="605896"/>
          </a:xfrm>
        </p:grpSpPr>
        <p:pic>
          <p:nvPicPr>
            <p:cNvPr id="4" name="Picture 3"/>
            <p:cNvPicPr>
              <a:picLocks noChangeAspect="1"/>
            </p:cNvPicPr>
            <p:nvPr/>
          </p:nvPicPr>
          <p:blipFill>
            <a:blip r:embed="rId9"/>
            <a:stretch>
              <a:fillRect/>
            </a:stretch>
          </p:blipFill>
          <p:spPr>
            <a:xfrm>
              <a:off x="4419600" y="3318266"/>
              <a:ext cx="4573042" cy="355907"/>
            </a:xfrm>
            <a:prstGeom prst="rect">
              <a:avLst/>
            </a:prstGeom>
          </p:spPr>
        </p:pic>
        <p:cxnSp>
          <p:nvCxnSpPr>
            <p:cNvPr id="23" name="Straight Connector 22"/>
            <p:cNvCxnSpPr/>
            <p:nvPr/>
          </p:nvCxnSpPr>
          <p:spPr>
            <a:xfrm flipV="1">
              <a:off x="4724400" y="3083113"/>
              <a:ext cx="3907868" cy="2696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789833" y="3084691"/>
              <a:ext cx="131249" cy="268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072886" y="3068277"/>
              <a:ext cx="585417" cy="276999"/>
            </a:xfrm>
            <a:prstGeom prst="rect">
              <a:avLst/>
            </a:prstGeom>
            <a:noFill/>
          </p:spPr>
          <p:txBody>
            <a:bodyPr wrap="none" rtlCol="0">
              <a:spAutoFit/>
            </a:bodyPr>
            <a:lstStyle/>
            <a:p>
              <a:r>
                <a:rPr lang="en-US" sz="1200" dirty="0" smtClean="0"/>
                <a:t>X </a:t>
              </a:r>
              <a:r>
                <a:rPr lang="en-US" sz="1200" dirty="0"/>
                <a:t>3</a:t>
              </a:r>
              <a:r>
                <a:rPr lang="en-US" sz="1200" dirty="0" smtClean="0"/>
                <a:t>00</a:t>
              </a:r>
              <a:endParaRPr lang="en-US" sz="1200" dirty="0"/>
            </a:p>
          </p:txBody>
        </p:sp>
      </p:grpSp>
      <p:grpSp>
        <p:nvGrpSpPr>
          <p:cNvPr id="18" name="Group 17"/>
          <p:cNvGrpSpPr/>
          <p:nvPr/>
        </p:nvGrpSpPr>
        <p:grpSpPr>
          <a:xfrm>
            <a:off x="4419600" y="2428960"/>
            <a:ext cx="4573042" cy="670147"/>
            <a:chOff x="4419600" y="2428960"/>
            <a:chExt cx="4573042" cy="670147"/>
          </a:xfrm>
        </p:grpSpPr>
        <p:pic>
          <p:nvPicPr>
            <p:cNvPr id="22" name="Picture 21"/>
            <p:cNvPicPr>
              <a:picLocks noChangeAspect="1"/>
            </p:cNvPicPr>
            <p:nvPr/>
          </p:nvPicPr>
          <p:blipFill>
            <a:blip r:embed="rId9"/>
            <a:stretch>
              <a:fillRect/>
            </a:stretch>
          </p:blipFill>
          <p:spPr>
            <a:xfrm>
              <a:off x="4419600" y="2743200"/>
              <a:ext cx="4573042" cy="355907"/>
            </a:xfrm>
            <a:prstGeom prst="rect">
              <a:avLst/>
            </a:prstGeom>
          </p:spPr>
        </p:pic>
        <p:cxnSp>
          <p:nvCxnSpPr>
            <p:cNvPr id="27" name="Straight Connector 26"/>
            <p:cNvCxnSpPr/>
            <p:nvPr/>
          </p:nvCxnSpPr>
          <p:spPr>
            <a:xfrm flipV="1">
              <a:off x="4724400" y="2428960"/>
              <a:ext cx="4008264" cy="314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789833" y="2465441"/>
              <a:ext cx="92386" cy="312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062288" y="2472309"/>
              <a:ext cx="585417" cy="276999"/>
            </a:xfrm>
            <a:prstGeom prst="rect">
              <a:avLst/>
            </a:prstGeom>
            <a:noFill/>
          </p:spPr>
          <p:txBody>
            <a:bodyPr wrap="none" rtlCol="0">
              <a:spAutoFit/>
            </a:bodyPr>
            <a:lstStyle/>
            <a:p>
              <a:r>
                <a:rPr lang="en-US" sz="1200" dirty="0" smtClean="0"/>
                <a:t>X </a:t>
              </a:r>
              <a:r>
                <a:rPr lang="en-US" sz="1200" dirty="0"/>
                <a:t>3</a:t>
              </a:r>
              <a:r>
                <a:rPr lang="en-US" sz="1200" dirty="0" smtClean="0"/>
                <a:t>00</a:t>
              </a:r>
              <a:endParaRPr lang="en-US" sz="1200" dirty="0"/>
            </a:p>
          </p:txBody>
        </p:sp>
      </p:grpSp>
      <p:grpSp>
        <p:nvGrpSpPr>
          <p:cNvPr id="55" name="Group 54"/>
          <p:cNvGrpSpPr/>
          <p:nvPr/>
        </p:nvGrpSpPr>
        <p:grpSpPr>
          <a:xfrm>
            <a:off x="4125085" y="1822233"/>
            <a:ext cx="4970172" cy="4807167"/>
            <a:chOff x="4095657" y="1822233"/>
            <a:chExt cx="4970172" cy="4807167"/>
          </a:xfrm>
        </p:grpSpPr>
        <p:pic>
          <p:nvPicPr>
            <p:cNvPr id="26" name="Picture 25"/>
            <p:cNvPicPr>
              <a:picLocks noChangeAspect="1"/>
            </p:cNvPicPr>
            <p:nvPr/>
          </p:nvPicPr>
          <p:blipFill>
            <a:blip r:embed="rId9"/>
            <a:stretch>
              <a:fillRect/>
            </a:stretch>
          </p:blipFill>
          <p:spPr>
            <a:xfrm>
              <a:off x="4396946" y="2122449"/>
              <a:ext cx="4573042" cy="355907"/>
            </a:xfrm>
            <a:prstGeom prst="rect">
              <a:avLst/>
            </a:prstGeom>
          </p:spPr>
        </p:pic>
        <p:grpSp>
          <p:nvGrpSpPr>
            <p:cNvPr id="48" name="Group 47"/>
            <p:cNvGrpSpPr/>
            <p:nvPr/>
          </p:nvGrpSpPr>
          <p:grpSpPr>
            <a:xfrm>
              <a:off x="6683467" y="6172200"/>
              <a:ext cx="2382362" cy="457200"/>
              <a:chOff x="6683467" y="6172200"/>
              <a:chExt cx="2382362" cy="457200"/>
            </a:xfrm>
          </p:grpSpPr>
          <p:cxnSp>
            <p:nvCxnSpPr>
              <p:cNvPr id="44" name="Straight Arrow Connector 43"/>
              <p:cNvCxnSpPr/>
              <p:nvPr/>
            </p:nvCxnSpPr>
            <p:spPr>
              <a:xfrm>
                <a:off x="6683467" y="6629400"/>
                <a:ext cx="221469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153400" y="6172200"/>
                <a:ext cx="912429" cy="400110"/>
              </a:xfrm>
              <a:prstGeom prst="rect">
                <a:avLst/>
              </a:prstGeom>
              <a:noFill/>
            </p:spPr>
            <p:txBody>
              <a:bodyPr wrap="none" rtlCol="0">
                <a:spAutoFit/>
              </a:bodyPr>
              <a:lstStyle/>
              <a:p>
                <a:r>
                  <a:rPr lang="en-US" dirty="0" smtClean="0"/>
                  <a:t>Phase</a:t>
                </a:r>
                <a:endParaRPr lang="en-US" dirty="0"/>
              </a:p>
            </p:txBody>
          </p:sp>
        </p:grpSp>
        <p:grpSp>
          <p:nvGrpSpPr>
            <p:cNvPr id="51" name="Group 50"/>
            <p:cNvGrpSpPr/>
            <p:nvPr/>
          </p:nvGrpSpPr>
          <p:grpSpPr>
            <a:xfrm>
              <a:off x="4095657" y="1822233"/>
              <a:ext cx="456534" cy="2321807"/>
              <a:chOff x="4095657" y="1822233"/>
              <a:chExt cx="456534" cy="2321807"/>
            </a:xfrm>
          </p:grpSpPr>
          <p:cxnSp>
            <p:nvCxnSpPr>
              <p:cNvPr id="58" name="Straight Arrow Connector 57"/>
              <p:cNvCxnSpPr/>
              <p:nvPr/>
            </p:nvCxnSpPr>
            <p:spPr>
              <a:xfrm flipH="1" flipV="1">
                <a:off x="4538865" y="1822233"/>
                <a:ext cx="13326" cy="23218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rot="16200000">
                <a:off x="3434739" y="3047956"/>
                <a:ext cx="1721946" cy="400110"/>
              </a:xfrm>
              <a:prstGeom prst="rect">
                <a:avLst/>
              </a:prstGeom>
              <a:noFill/>
            </p:spPr>
            <p:txBody>
              <a:bodyPr wrap="none" rtlCol="0">
                <a:spAutoFit/>
              </a:bodyPr>
              <a:lstStyle/>
              <a:p>
                <a:r>
                  <a:rPr lang="en-US" dirty="0" smtClean="0"/>
                  <a:t>Atom number</a:t>
                </a:r>
                <a:endParaRPr lang="en-US" dirty="0"/>
              </a:p>
            </p:txBody>
          </p:sp>
        </p:grpSp>
      </p:grpSp>
      <p:cxnSp>
        <p:nvCxnSpPr>
          <p:cNvPr id="8" name="Straight Arrow Connector 7"/>
          <p:cNvCxnSpPr/>
          <p:nvPr/>
        </p:nvCxnSpPr>
        <p:spPr>
          <a:xfrm flipV="1">
            <a:off x="3505200" y="5679416"/>
            <a:ext cx="613111" cy="115063"/>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505200" y="5878871"/>
            <a:ext cx="613111" cy="150367"/>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403994" y="1088632"/>
            <a:ext cx="4573042" cy="1033817"/>
            <a:chOff x="4403994" y="1088632"/>
            <a:chExt cx="4573042" cy="1033817"/>
          </a:xfrm>
        </p:grpSpPr>
        <p:grpSp>
          <p:nvGrpSpPr>
            <p:cNvPr id="41" name="Group 40"/>
            <p:cNvGrpSpPr/>
            <p:nvPr/>
          </p:nvGrpSpPr>
          <p:grpSpPr>
            <a:xfrm>
              <a:off x="4403994" y="1460031"/>
              <a:ext cx="4573042" cy="662418"/>
              <a:chOff x="4399002" y="1472893"/>
              <a:chExt cx="4573042" cy="662418"/>
            </a:xfrm>
          </p:grpSpPr>
          <p:pic>
            <p:nvPicPr>
              <p:cNvPr id="39" name="Picture 38"/>
              <p:cNvPicPr>
                <a:picLocks noChangeAspect="1"/>
              </p:cNvPicPr>
              <p:nvPr/>
            </p:nvPicPr>
            <p:blipFill>
              <a:blip r:embed="rId9">
                <a:duotone>
                  <a:schemeClr val="accent2">
                    <a:shade val="45000"/>
                    <a:satMod val="135000"/>
                  </a:schemeClr>
                  <a:prstClr val="white"/>
                </a:duotone>
              </a:blip>
              <a:stretch>
                <a:fillRect/>
              </a:stretch>
            </p:blipFill>
            <p:spPr>
              <a:xfrm>
                <a:off x="4399002" y="1472893"/>
                <a:ext cx="4573042" cy="355907"/>
              </a:xfrm>
              <a:prstGeom prst="rect">
                <a:avLst/>
              </a:prstGeom>
            </p:spPr>
          </p:pic>
          <p:cxnSp>
            <p:nvCxnSpPr>
              <p:cNvPr id="32" name="Straight Connector 31"/>
              <p:cNvCxnSpPr/>
              <p:nvPr/>
            </p:nvCxnSpPr>
            <p:spPr>
              <a:xfrm flipV="1">
                <a:off x="4724400" y="1801836"/>
                <a:ext cx="3959340" cy="333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765056" y="1806423"/>
                <a:ext cx="156026" cy="324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8084410" y="1856408"/>
                <a:ext cx="670376" cy="276999"/>
              </a:xfrm>
              <a:prstGeom prst="rect">
                <a:avLst/>
              </a:prstGeom>
              <a:solidFill>
                <a:schemeClr val="bg1"/>
              </a:solidFill>
            </p:spPr>
            <p:txBody>
              <a:bodyPr wrap="none" rtlCol="0">
                <a:spAutoFit/>
              </a:bodyPr>
              <a:lstStyle/>
              <a:p>
                <a:r>
                  <a:rPr lang="en-US" sz="1200" dirty="0" smtClean="0">
                    <a:solidFill>
                      <a:srgbClr val="C00000"/>
                    </a:solidFill>
                  </a:rPr>
                  <a:t>X</a:t>
                </a:r>
                <a:r>
                  <a:rPr lang="en-US" sz="1200" dirty="0" smtClean="0"/>
                  <a:t> </a:t>
                </a:r>
                <a:r>
                  <a:rPr lang="en-US" sz="1200" dirty="0" smtClean="0">
                    <a:solidFill>
                      <a:srgbClr val="C00000"/>
                    </a:solidFill>
                  </a:rPr>
                  <a:t>1000</a:t>
                </a:r>
                <a:endParaRPr lang="en-US" sz="1200" dirty="0">
                  <a:solidFill>
                    <a:srgbClr val="C00000"/>
                  </a:solidFill>
                </a:endParaRPr>
              </a:p>
            </p:txBody>
          </p:sp>
        </p:grpSp>
        <p:sp>
          <p:nvSpPr>
            <p:cNvPr id="14" name="TextBox 13"/>
            <p:cNvSpPr txBox="1"/>
            <p:nvPr/>
          </p:nvSpPr>
          <p:spPr>
            <a:xfrm>
              <a:off x="7278468" y="1088632"/>
              <a:ext cx="1621868" cy="400110"/>
            </a:xfrm>
            <a:prstGeom prst="rect">
              <a:avLst/>
            </a:prstGeom>
            <a:noFill/>
          </p:spPr>
          <p:txBody>
            <a:bodyPr wrap="square" rtlCol="0">
              <a:spAutoFit/>
            </a:bodyPr>
            <a:lstStyle/>
            <a:p>
              <a:r>
                <a:rPr lang="en-US" dirty="0" smtClean="0">
                  <a:solidFill>
                    <a:srgbClr val="C00000"/>
                  </a:solidFill>
                </a:rPr>
                <a:t>Future?</a:t>
              </a:r>
              <a:endParaRPr lang="en-US" dirty="0">
                <a:solidFill>
                  <a:srgbClr val="C00000"/>
                </a:solidFill>
              </a:endParaRPr>
            </a:p>
          </p:txBody>
        </p:sp>
      </p:grpSp>
    </p:spTree>
    <p:extLst>
      <p:ext uri="{BB962C8B-B14F-4D97-AF65-F5344CB8AC3E}">
        <p14:creationId xmlns:p14="http://schemas.microsoft.com/office/powerpoint/2010/main" val="151943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none" dirty="0">
                <a:latin typeface="Garamond" pitchFamily="18" charset="0"/>
              </a:rPr>
              <a:t>R</a:t>
            </a:r>
            <a:r>
              <a:rPr lang="en-US" b="0" cap="none" dirty="0" smtClean="0">
                <a:latin typeface="Garamond" pitchFamily="18" charset="0"/>
              </a:rPr>
              <a:t>ecent applications</a:t>
            </a:r>
            <a:endParaRPr lang="en-US" sz="2400" b="0" cap="none" dirty="0">
              <a:latin typeface="Garamond" pitchFamily="18" charset="0"/>
            </a:endParaRPr>
          </a:p>
        </p:txBody>
      </p:sp>
    </p:spTree>
    <p:extLst>
      <p:ext uri="{BB962C8B-B14F-4D97-AF65-F5344CB8AC3E}">
        <p14:creationId xmlns:p14="http://schemas.microsoft.com/office/powerpoint/2010/main" val="40811764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32831" r="32403"/>
          <a:stretch/>
        </p:blipFill>
        <p:spPr>
          <a:xfrm>
            <a:off x="5221087" y="914400"/>
            <a:ext cx="3782578" cy="3829097"/>
          </a:xfrm>
          <a:prstGeom prst="rect">
            <a:avLst/>
          </a:prstGeom>
        </p:spPr>
      </p:pic>
      <p:pic>
        <p:nvPicPr>
          <p:cNvPr id="5" name="Picture 2" descr="http://upload.wikimedia.org/wikipedia/commons/thumb/6/6f/CMB_Timeline300_no_WMAP.jpg/600px-CMB_Timeline300_no_WMAP.jpg"/>
          <p:cNvPicPr>
            <a:picLocks noChangeAspect="1" noChangeArrowheads="1"/>
          </p:cNvPicPr>
          <p:nvPr/>
        </p:nvPicPr>
        <p:blipFill rotWithShape="1">
          <a:blip r:embed="rId3" cstate="print"/>
          <a:srcRect l="18179" r="9104"/>
          <a:stretch/>
        </p:blipFill>
        <p:spPr bwMode="auto">
          <a:xfrm>
            <a:off x="40059" y="1084617"/>
            <a:ext cx="3048000" cy="2785483"/>
          </a:xfrm>
          <a:prstGeom prst="rect">
            <a:avLst/>
          </a:prstGeom>
          <a:noFill/>
        </p:spPr>
      </p:pic>
      <p:sp>
        <p:nvSpPr>
          <p:cNvPr id="6" name="TextBox 5"/>
          <p:cNvSpPr txBox="1"/>
          <p:nvPr/>
        </p:nvSpPr>
        <p:spPr>
          <a:xfrm rot="16200000">
            <a:off x="-216468" y="3422567"/>
            <a:ext cx="636099" cy="203160"/>
          </a:xfrm>
          <a:prstGeom prst="rect">
            <a:avLst/>
          </a:prstGeom>
          <a:noFill/>
        </p:spPr>
        <p:txBody>
          <a:bodyPr wrap="none" rtlCol="0">
            <a:spAutoFit/>
          </a:bodyPr>
          <a:lstStyle/>
          <a:p>
            <a:r>
              <a:rPr lang="en-US" sz="1200" dirty="0" smtClean="0">
                <a:solidFill>
                  <a:srgbClr val="000000">
                    <a:lumMod val="65000"/>
                    <a:lumOff val="35000"/>
                  </a:srgbClr>
                </a:solidFill>
              </a:rPr>
              <a:t>Wikipedia</a:t>
            </a:r>
            <a:endParaRPr lang="en-US" sz="1200" dirty="0">
              <a:solidFill>
                <a:srgbClr val="000000">
                  <a:lumMod val="65000"/>
                  <a:lumOff val="35000"/>
                </a:srgbClr>
              </a:solidFill>
            </a:endParaRPr>
          </a:p>
        </p:txBody>
      </p:sp>
      <p:sp>
        <p:nvSpPr>
          <p:cNvPr id="9" name="Rectangle 2"/>
          <p:cNvSpPr txBox="1">
            <a:spLocks noChangeArrowheads="1"/>
          </p:cNvSpPr>
          <p:nvPr/>
        </p:nvSpPr>
        <p:spPr>
          <a:xfrm>
            <a:off x="0" y="0"/>
            <a:ext cx="9144000"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1pPr>
            <a:lvl2pPr marL="0" marR="0" indent="160729"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2pPr>
            <a:lvl3pPr marL="0" marR="0" indent="321457"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3pPr>
            <a:lvl4pPr marL="0" marR="0" indent="482186"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4pPr>
            <a:lvl5pPr marL="0" marR="0" indent="642915"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5pPr>
            <a:lvl6pPr marL="0" marR="0" indent="803643"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6pPr>
            <a:lvl7pPr marL="0" marR="0" indent="964372"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7pPr>
            <a:lvl8pPr marL="0" marR="0" indent="1125101"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8pPr>
            <a:lvl9pPr marL="0" marR="0" indent="1285829"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board"/>
              </a:defRPr>
            </a:lvl9pPr>
          </a:lstStyle>
          <a:p>
            <a:pPr marL="0" marR="0" lvl="0" indent="0" algn="ctr" defTabSz="321457" rtl="0" eaLnBrk="1" fontAlgn="auto" latinLnBrk="0" hangingPunct="1">
              <a:lnSpc>
                <a:spcPct val="100000"/>
              </a:lnSpc>
              <a:spcBef>
                <a:spcPts val="0"/>
              </a:spcBef>
              <a:spcAft>
                <a:spcPts val="0"/>
              </a:spcAft>
              <a:buClrTx/>
              <a:buSzTx/>
              <a:buFontTx/>
              <a:buNone/>
              <a:tabLst/>
              <a:defRPr/>
            </a:pPr>
            <a:r>
              <a:rPr lang="en-US" sz="4400" kern="0" dirty="0" smtClean="0">
                <a:solidFill>
                  <a:srgbClr val="000000"/>
                </a:solidFill>
                <a:latin typeface="Garamond" pitchFamily="18" charset="0"/>
              </a:rPr>
              <a:t>Dark Energy Scalar Fields</a:t>
            </a:r>
            <a:endParaRPr kumimoji="0" lang="en-US" sz="4400" b="0" i="0" u="none" strike="noStrike" kern="0" cap="none" spc="0" normalizeH="0" baseline="0" noProof="0" dirty="0" smtClean="0">
              <a:ln>
                <a:noFill/>
              </a:ln>
              <a:solidFill>
                <a:srgbClr val="000000"/>
              </a:solidFill>
              <a:effectLst/>
              <a:uLnTx/>
              <a:uFillTx/>
              <a:latin typeface="Garamond" pitchFamily="18" charset="0"/>
              <a:sym typeface="Chalkboard"/>
            </a:endParaRPr>
          </a:p>
        </p:txBody>
      </p:sp>
      <p:pic>
        <p:nvPicPr>
          <p:cNvPr id="10" name="Picture 9"/>
          <p:cNvPicPr>
            <a:picLocks noChangeAspect="1"/>
          </p:cNvPicPr>
          <p:nvPr/>
        </p:nvPicPr>
        <p:blipFill>
          <a:blip r:embed="rId4"/>
          <a:stretch>
            <a:fillRect/>
          </a:stretch>
        </p:blipFill>
        <p:spPr>
          <a:xfrm>
            <a:off x="76200" y="4648200"/>
            <a:ext cx="2683881" cy="2106152"/>
          </a:xfrm>
          <a:prstGeom prst="rect">
            <a:avLst/>
          </a:prstGeom>
        </p:spPr>
      </p:pic>
      <p:pic>
        <p:nvPicPr>
          <p:cNvPr id="11" name="Picture 10"/>
          <p:cNvPicPr>
            <a:picLocks noChangeAspect="1"/>
          </p:cNvPicPr>
          <p:nvPr/>
        </p:nvPicPr>
        <p:blipFill>
          <a:blip r:embed="rId5"/>
          <a:stretch>
            <a:fillRect/>
          </a:stretch>
        </p:blipFill>
        <p:spPr>
          <a:xfrm>
            <a:off x="1524000" y="3962400"/>
            <a:ext cx="2639145" cy="2063855"/>
          </a:xfrm>
          <a:prstGeom prst="rect">
            <a:avLst/>
          </a:prstGeom>
        </p:spPr>
      </p:pic>
      <p:sp>
        <p:nvSpPr>
          <p:cNvPr id="14" name="TextBox 13"/>
          <p:cNvSpPr txBox="1"/>
          <p:nvPr/>
        </p:nvSpPr>
        <p:spPr>
          <a:xfrm>
            <a:off x="4827488" y="4885668"/>
            <a:ext cx="3657600" cy="1631216"/>
          </a:xfrm>
          <a:prstGeom prst="rect">
            <a:avLst/>
          </a:prstGeom>
          <a:noFill/>
        </p:spPr>
        <p:txBody>
          <a:bodyPr wrap="square" rtlCol="0">
            <a:spAutoFit/>
          </a:bodyPr>
          <a:lstStyle/>
          <a:p>
            <a:pPr>
              <a:defRPr/>
            </a:pPr>
            <a:r>
              <a:rPr lang="en-US" dirty="0" smtClean="0">
                <a:solidFill>
                  <a:srgbClr val="000000"/>
                </a:solidFill>
              </a:rPr>
              <a:t>M. Jaffe</a:t>
            </a:r>
            <a:r>
              <a:rPr lang="en-US" dirty="0">
                <a:solidFill>
                  <a:srgbClr val="000000"/>
                </a:solidFill>
              </a:rPr>
              <a:t>, </a:t>
            </a:r>
            <a:r>
              <a:rPr lang="en-US" dirty="0" smtClean="0">
                <a:solidFill>
                  <a:srgbClr val="000000"/>
                </a:solidFill>
              </a:rPr>
              <a:t>P. </a:t>
            </a:r>
            <a:r>
              <a:rPr lang="en-US" dirty="0" err="1" smtClean="0">
                <a:solidFill>
                  <a:srgbClr val="000000"/>
                </a:solidFill>
              </a:rPr>
              <a:t>Haslinger</a:t>
            </a:r>
            <a:r>
              <a:rPr lang="en-US" dirty="0">
                <a:solidFill>
                  <a:srgbClr val="000000"/>
                </a:solidFill>
              </a:rPr>
              <a:t>, </a:t>
            </a:r>
            <a:r>
              <a:rPr lang="en-US" dirty="0" smtClean="0">
                <a:solidFill>
                  <a:srgbClr val="000000"/>
                </a:solidFill>
              </a:rPr>
              <a:t>V. Xu</a:t>
            </a:r>
            <a:r>
              <a:rPr lang="en-US" dirty="0">
                <a:solidFill>
                  <a:srgbClr val="000000"/>
                </a:solidFill>
              </a:rPr>
              <a:t>, </a:t>
            </a:r>
            <a:r>
              <a:rPr lang="en-US" dirty="0" smtClean="0">
                <a:solidFill>
                  <a:srgbClr val="000000"/>
                </a:solidFill>
              </a:rPr>
              <a:t>P. Hamilton</a:t>
            </a:r>
            <a:r>
              <a:rPr lang="en-US" dirty="0">
                <a:solidFill>
                  <a:srgbClr val="000000"/>
                </a:solidFill>
              </a:rPr>
              <a:t>, </a:t>
            </a:r>
            <a:r>
              <a:rPr lang="en-US" dirty="0" smtClean="0">
                <a:solidFill>
                  <a:srgbClr val="000000"/>
                </a:solidFill>
              </a:rPr>
              <a:t>A. </a:t>
            </a:r>
            <a:r>
              <a:rPr lang="en-US" dirty="0" err="1" smtClean="0">
                <a:solidFill>
                  <a:srgbClr val="000000"/>
                </a:solidFill>
              </a:rPr>
              <a:t>Upadhye</a:t>
            </a:r>
            <a:r>
              <a:rPr lang="en-US" dirty="0">
                <a:solidFill>
                  <a:srgbClr val="000000"/>
                </a:solidFill>
              </a:rPr>
              <a:t>, </a:t>
            </a:r>
            <a:r>
              <a:rPr lang="en-US" dirty="0" smtClean="0">
                <a:solidFill>
                  <a:srgbClr val="000000"/>
                </a:solidFill>
              </a:rPr>
              <a:t>B. Elder</a:t>
            </a:r>
            <a:r>
              <a:rPr lang="en-US" dirty="0">
                <a:solidFill>
                  <a:srgbClr val="000000"/>
                </a:solidFill>
              </a:rPr>
              <a:t>, </a:t>
            </a:r>
            <a:r>
              <a:rPr lang="en-US" dirty="0" smtClean="0">
                <a:solidFill>
                  <a:srgbClr val="000000"/>
                </a:solidFill>
              </a:rPr>
              <a:t>J. </a:t>
            </a:r>
            <a:r>
              <a:rPr lang="en-US" dirty="0">
                <a:solidFill>
                  <a:srgbClr val="000000"/>
                </a:solidFill>
              </a:rPr>
              <a:t>Khoury, and </a:t>
            </a:r>
            <a:r>
              <a:rPr lang="en-US" dirty="0" smtClean="0">
                <a:solidFill>
                  <a:srgbClr val="000000"/>
                </a:solidFill>
              </a:rPr>
              <a:t>HM, </a:t>
            </a:r>
            <a:r>
              <a:rPr lang="en-US" dirty="0" smtClean="0">
                <a:solidFill>
                  <a:schemeClr val="accent2"/>
                </a:solidFill>
                <a:hlinkClick r:id="rId6"/>
              </a:rPr>
              <a:t>Nature </a:t>
            </a:r>
            <a:r>
              <a:rPr lang="en-US" dirty="0">
                <a:solidFill>
                  <a:schemeClr val="accent2"/>
                </a:solidFill>
                <a:hlinkClick r:id="rId6"/>
              </a:rPr>
              <a:t>Physics, </a:t>
            </a:r>
            <a:r>
              <a:rPr lang="en-US" dirty="0" err="1">
                <a:solidFill>
                  <a:schemeClr val="accent2"/>
                </a:solidFill>
                <a:hlinkClick r:id="rId6"/>
              </a:rPr>
              <a:t>doi</a:t>
            </a:r>
            <a:r>
              <a:rPr lang="en-US" dirty="0">
                <a:solidFill>
                  <a:schemeClr val="accent2"/>
                </a:solidFill>
                <a:hlinkClick r:id="rId6"/>
              </a:rPr>
              <a:t>: 10.1038/nphys4189</a:t>
            </a:r>
            <a:r>
              <a:rPr lang="en-US" dirty="0">
                <a:solidFill>
                  <a:schemeClr val="accent2"/>
                </a:solidFill>
              </a:rPr>
              <a:t> </a:t>
            </a:r>
          </a:p>
        </p:txBody>
      </p:sp>
      <p:pic>
        <p:nvPicPr>
          <p:cNvPr id="4891650" name="Picture 2" descr="https://lh3.googleusercontent.com/7oRaTp9aI8_XacG8kgvsAe7-eEvkbG6iqAM2_4CssRaMq6i3AZaZmDG-1jmDxy5uXjoJDPBHlPFBCuy5F8ML3kvH1GBDk-Dl0wQA2fzaF5jlMd3HQNHOyc_PcBKZCn0uk5Svngksa8S476wwRS95L-qLlJ8o-h10mTd3xrUuKYBk2D8s9GN7mlyKB900qydX94ifAPRhKck8o3avp9BgaILPF4Nk7KmhCwZzRhnAHzJ8NFX-OUVHy7jzQdpw84yICLfTUZL6rc6zIcAV_BQER_lNKKKjGWR84ooqbp1d1dZaiL-2_7z3Rzq4SfaaTfG8BTq1Ooj9XuITPe3wdcl2Am_uT-f62JPVb7uXkxr7owgaK29XHDftuHGXhhhXzdBEhJS35C3kaWJ0CWPMIQFQioY4xFs68JCblwAZbfBY-ChzkWqrGaOoOdoOLWOsYfuTyA4JX3fKQcRLgvq9UM_TTMwgEX5QGhSjuxoUPauMvtZCdXBZ8WW1Z6AFTr81veEmUMQAFhoFRxsuKn5OsWJ8aqLEYFEJFTIgEmtzLNq0IDLF19cVaNmYWaE5GdyYHy71sSKShj6ZGxej7JFX1t1poLXUR-lPN2JLKvxk8eQL=w425-h555-n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8059" y="1084617"/>
            <a:ext cx="2133028" cy="2785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304985"/>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board"/>
        <a:ea typeface="Chalkboard"/>
        <a:cs typeface="Chalkboard"/>
      </a:majorFont>
      <a:minorFont>
        <a:latin typeface="Chalkboard"/>
        <a:ea typeface="Chalkboard"/>
        <a:cs typeface="Chalkboard"/>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60318</TotalTime>
  <Words>1470</Words>
  <Application>Microsoft Office PowerPoint</Application>
  <PresentationFormat>On-screen Show (4:3)</PresentationFormat>
  <Paragraphs>415</Paragraphs>
  <Slides>38</Slides>
  <Notes>12</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4</vt:i4>
      </vt:variant>
      <vt:variant>
        <vt:lpstr>Slide Titles</vt:lpstr>
      </vt:variant>
      <vt:variant>
        <vt:i4>38</vt:i4>
      </vt:variant>
    </vt:vector>
  </HeadingPairs>
  <TitlesOfParts>
    <vt:vector size="61" baseType="lpstr">
      <vt:lpstr>SimSun</vt:lpstr>
      <vt:lpstr>Arial</vt:lpstr>
      <vt:lpstr>Bookman Old Style</vt:lpstr>
      <vt:lpstr>Calibri</vt:lpstr>
      <vt:lpstr>Cambria Math</vt:lpstr>
      <vt:lpstr>Chalkboard</vt:lpstr>
      <vt:lpstr>Garamond</vt:lpstr>
      <vt:lpstr>Gill Sans</vt:lpstr>
      <vt:lpstr>Helvetica</vt:lpstr>
      <vt:lpstr>Mathematica1</vt:lpstr>
      <vt:lpstr>Palatino Linotype</vt:lpstr>
      <vt:lpstr>Symbol</vt:lpstr>
      <vt:lpstr>Times New Roman</vt:lpstr>
      <vt:lpstr>Verdana</vt:lpstr>
      <vt:lpstr>Wingdings</vt:lpstr>
      <vt:lpstr>Default Design</vt:lpstr>
      <vt:lpstr>2_Office Theme</vt:lpstr>
      <vt:lpstr>Chalkboard</vt:lpstr>
      <vt:lpstr>13_Default Design</vt:lpstr>
      <vt:lpstr>Bitmap Image</vt:lpstr>
      <vt:lpstr>CorelDRAW</vt:lpstr>
      <vt:lpstr>Graph</vt:lpstr>
      <vt:lpstr>Equation</vt:lpstr>
      <vt:lpstr>PowerPoint Presentation</vt:lpstr>
      <vt:lpstr>The Era of precision uncertainty</vt:lpstr>
      <vt:lpstr>Moore’s law in atomic physics</vt:lpstr>
      <vt:lpstr>The precision frontier</vt:lpstr>
      <vt:lpstr>Advanced Cold Molecule Edm experiment (Yale, Harvard)</vt:lpstr>
      <vt:lpstr>Interferometry…</vt:lpstr>
      <vt:lpstr>Light pulse atom interferometer</vt:lpstr>
      <vt:lpstr>Recent applications</vt:lpstr>
      <vt:lpstr>PowerPoint Presentation</vt:lpstr>
      <vt:lpstr>PowerPoint Presentation</vt:lpstr>
      <vt:lpstr>Fine structure constant</vt:lpstr>
      <vt:lpstr>The Fine Structure Constant</vt:lpstr>
      <vt:lpstr>The Fine Structure Constant</vt:lpstr>
      <vt:lpstr>PowerPoint Presentation</vt:lpstr>
      <vt:lpstr>Alpha in Atom Recoil Frequency</vt:lpstr>
      <vt:lpstr>Photon Recoil Measurement</vt:lpstr>
      <vt:lpstr>PowerPoint Presentation</vt:lpstr>
      <vt:lpstr>PowerPoint Presentation</vt:lpstr>
      <vt:lpstr>PowerPoint Presentation</vt:lpstr>
      <vt:lpstr>Bloch Oscillations</vt:lpstr>
      <vt:lpstr>PowerPoint Presentation</vt:lpstr>
      <vt:lpstr>PowerPoint Presentation</vt:lpstr>
      <vt:lpstr>PowerPoint Presentation</vt:lpstr>
      <vt:lpstr>PowerPoint Presentation</vt:lpstr>
      <vt:lpstr>Speckle Phase</vt:lpstr>
      <vt:lpstr>Systematic Checks</vt:lpstr>
      <vt:lpstr>PowerPoint Presentation</vt:lpstr>
      <vt:lpstr>PowerPoint Presentation</vt:lpstr>
      <vt:lpstr>Results</vt:lpstr>
      <vt:lpstr>Results</vt:lpstr>
      <vt:lpstr>PowerPoint Presentation</vt:lpstr>
      <vt:lpstr>PowerPoint Presentation</vt:lpstr>
      <vt:lpstr>PowerPoint Presentation</vt:lpstr>
      <vt:lpstr>PowerPoint Presentation</vt:lpstr>
      <vt:lpstr>Thank you!</vt:lpstr>
      <vt:lpstr>Results</vt:lpstr>
      <vt:lpstr>Phase Extraction</vt:lpstr>
      <vt:lpstr>PowerPoint Presentation</vt:lpstr>
    </vt:vector>
  </TitlesOfParts>
  <Company>SU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Weighing photons how small is the fundamental quantum of energy</dc:title>
  <dc:creator>Kengyeow  Chung</dc:creator>
  <cp:lastModifiedBy>USER</cp:lastModifiedBy>
  <cp:revision>4082</cp:revision>
  <dcterms:created xsi:type="dcterms:W3CDTF">2005-01-14T17:18:14Z</dcterms:created>
  <dcterms:modified xsi:type="dcterms:W3CDTF">2018-05-31T16:52:13Z</dcterms:modified>
</cp:coreProperties>
</file>