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67" r:id="rId2"/>
    <p:sldId id="342" r:id="rId3"/>
    <p:sldId id="353" r:id="rId4"/>
    <p:sldId id="351" r:id="rId5"/>
    <p:sldId id="339" r:id="rId6"/>
    <p:sldId id="310" r:id="rId7"/>
    <p:sldId id="313" r:id="rId8"/>
    <p:sldId id="308" r:id="rId9"/>
    <p:sldId id="305" r:id="rId10"/>
    <p:sldId id="306" r:id="rId11"/>
    <p:sldId id="341" r:id="rId12"/>
    <p:sldId id="340" r:id="rId13"/>
    <p:sldId id="346" r:id="rId14"/>
    <p:sldId id="347" r:id="rId15"/>
    <p:sldId id="348" r:id="rId16"/>
    <p:sldId id="349" r:id="rId17"/>
    <p:sldId id="350" r:id="rId18"/>
    <p:sldId id="344" r:id="rId19"/>
    <p:sldId id="316" r:id="rId20"/>
    <p:sldId id="335" r:id="rId21"/>
    <p:sldId id="315" r:id="rId22"/>
    <p:sldId id="322" r:id="rId23"/>
    <p:sldId id="323" r:id="rId24"/>
    <p:sldId id="324" r:id="rId25"/>
    <p:sldId id="354" r:id="rId26"/>
    <p:sldId id="319" r:id="rId27"/>
    <p:sldId id="333" r:id="rId28"/>
    <p:sldId id="352" r:id="rId29"/>
    <p:sldId id="336" r:id="rId30"/>
    <p:sldId id="284" r:id="rId31"/>
    <p:sldId id="285" r:id="rId32"/>
    <p:sldId id="334" r:id="rId33"/>
    <p:sldId id="2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A7C1B1-56D4-F24C-9856-313B14826A49}">
          <p14:sldIdLst>
            <p14:sldId id="267"/>
            <p14:sldId id="342"/>
            <p14:sldId id="353"/>
            <p14:sldId id="351"/>
            <p14:sldId id="339"/>
            <p14:sldId id="310"/>
            <p14:sldId id="313"/>
            <p14:sldId id="308"/>
            <p14:sldId id="305"/>
            <p14:sldId id="306"/>
            <p14:sldId id="341"/>
            <p14:sldId id="340"/>
            <p14:sldId id="346"/>
            <p14:sldId id="347"/>
            <p14:sldId id="348"/>
            <p14:sldId id="349"/>
            <p14:sldId id="350"/>
            <p14:sldId id="344"/>
            <p14:sldId id="316"/>
            <p14:sldId id="335"/>
            <p14:sldId id="315"/>
            <p14:sldId id="322"/>
            <p14:sldId id="323"/>
            <p14:sldId id="324"/>
            <p14:sldId id="354"/>
            <p14:sldId id="319"/>
            <p14:sldId id="333"/>
            <p14:sldId id="352"/>
            <p14:sldId id="336"/>
            <p14:sldId id="284"/>
            <p14:sldId id="285"/>
            <p14:sldId id="334"/>
            <p14:sldId id="296"/>
          </p14:sldIdLst>
        </p14:section>
        <p14:section name="Untitled Section" id="{216D71AD-F447-CF41-9C98-CA49D5FAE3C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102"/>
    <a:srgbClr val="1C7C16"/>
    <a:srgbClr val="156B20"/>
    <a:srgbClr val="145F17"/>
    <a:srgbClr val="91EB94"/>
    <a:srgbClr val="94EB99"/>
    <a:srgbClr val="94EB94"/>
    <a:srgbClr val="1FB018"/>
    <a:srgbClr val="2744EE"/>
    <a:srgbClr val="606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/>
    <p:restoredTop sz="92981"/>
  </p:normalViewPr>
  <p:slideViewPr>
    <p:cSldViewPr snapToGrid="0" snapToObjects="1">
      <p:cViewPr>
        <p:scale>
          <a:sx n="90" d="100"/>
          <a:sy n="90" d="100"/>
        </p:scale>
        <p:origin x="6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217B5-0D2E-DE4D-BA57-C170D0C1D3A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BB80C-42DF-4545-A4AD-FA2605DC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[trajectory: NSM n-rich dynamical ejecta with nuclear reheating (Mendoza-</a:t>
            </a:r>
            <a:r>
              <a:rPr lang="en-US" dirty="0" err="1" smtClean="0"/>
              <a:t>Temis</a:t>
            </a:r>
            <a:r>
              <a:rPr lang="en-US" dirty="0" smtClean="0"/>
              <a:t> 2015)]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B80C-42DF-4545-A4AD-FA2605DC49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9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Wingdings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dirty="0" smtClean="0"/>
                  <a:t>df yields </a:t>
                </a:r>
                <a:r>
                  <a:rPr lang="en-US" dirty="0"/>
                  <a:t>greatly </a:t>
                </a:r>
                <a:r>
                  <a:rPr lang="en-US" dirty="0" smtClean="0"/>
                  <a:t>impact </a:t>
                </a:r>
                <a:r>
                  <a:rPr lang="en-US" dirty="0"/>
                  <a:t>lanthanide abundances</a:t>
                </a:r>
                <a:r>
                  <a:rPr lang="en-US" dirty="0" smtClean="0"/>
                  <a:t> due to dominance during late time fission cycling 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Wingdings" charset="2"/>
                  <a:buChar char="§"/>
                </a:pPr>
                <a:r>
                  <a:rPr lang="en-US" i="0" smtClean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lang="en-US" dirty="0" smtClean="0"/>
                  <a:t>df yields </a:t>
                </a:r>
                <a:r>
                  <a:rPr lang="en-US" dirty="0"/>
                  <a:t>greatly </a:t>
                </a:r>
                <a:r>
                  <a:rPr lang="en-US" dirty="0" smtClean="0"/>
                  <a:t>impact </a:t>
                </a:r>
                <a:r>
                  <a:rPr lang="en-US" dirty="0"/>
                  <a:t>lanthanide abundances</a:t>
                </a:r>
                <a:r>
                  <a:rPr lang="en-US" dirty="0" smtClean="0"/>
                  <a:t> due to dominance during late time fission cycling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B80C-42DF-4545-A4AD-FA2605DC49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3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B80C-42DF-4545-A4AD-FA2605DC49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13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B80C-42DF-4545-A4AD-FA2605DC49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34071-A002-5249-9585-1F09CBB4C5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B80C-42DF-4545-A4AD-FA2605DC49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78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Arlandini</a:t>
            </a:r>
            <a:r>
              <a:rPr lang="en-US" dirty="0" smtClean="0"/>
              <a:t> + 1999 not shown here additional solar data set with very small r residual errors,</a:t>
            </a:r>
            <a:r>
              <a:rPr lang="en-US" baseline="0" dirty="0" smtClean="0"/>
              <a:t> but </a:t>
            </a:r>
            <a:r>
              <a:rPr lang="en-US" dirty="0" smtClean="0"/>
              <a:t>the</a:t>
            </a:r>
            <a:r>
              <a:rPr lang="en-US" baseline="0" dirty="0" smtClean="0"/>
              <a:t> two models they consider, classical and stellar, do not agree within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B80C-42DF-4545-A4AD-FA2605DC49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23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Trajectory: </a:t>
            </a:r>
            <a:r>
              <a:rPr lang="en-US" sz="1400" dirty="0" smtClean="0"/>
              <a:t>(</a:t>
            </a:r>
            <a:r>
              <a:rPr lang="en-US" dirty="0" smtClean="0"/>
              <a:t>Mendoza-</a:t>
            </a:r>
            <a:r>
              <a:rPr lang="en-US" dirty="0" err="1" smtClean="0"/>
              <a:t>Temis</a:t>
            </a:r>
            <a:r>
              <a:rPr lang="en-US" dirty="0" smtClean="0"/>
              <a:t> et al 2015</a:t>
            </a:r>
            <a:r>
              <a:rPr lang="en-US" sz="1400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BB80C-42DF-4545-A4AD-FA2605DC49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0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2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2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6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2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0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3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C5346-D7A3-1948-BAE0-07C56DF5F895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A9B8-64A3-094B-ACD7-54E79AEC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7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2.png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8" Type="http://schemas.openxmlformats.org/officeDocument/2006/relationships/image" Target="../media/image35.tiff"/><Relationship Id="rId9" Type="http://schemas.openxmlformats.org/officeDocument/2006/relationships/image" Target="../media/image36.tiff"/><Relationship Id="rId10" Type="http://schemas.openxmlformats.org/officeDocument/2006/relationships/image" Target="../media/image37.tiff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11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3.tif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7041" y="4847798"/>
            <a:ext cx="5273039" cy="185780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Nicole </a:t>
            </a:r>
            <a:r>
              <a:rPr lang="en-US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Vassh</a:t>
            </a:r>
            <a:endParaRPr lang="en-US" sz="32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University of Notre Dame</a:t>
            </a:r>
          </a:p>
          <a:p>
            <a:r>
              <a:rPr lang="en-US" sz="21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CIPANP 6/1/18</a:t>
            </a:r>
            <a:endParaRPr lang="en-US" sz="21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32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03" y="5792676"/>
            <a:ext cx="941166" cy="929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228" y="5809068"/>
            <a:ext cx="1867451" cy="91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322" y="295839"/>
            <a:ext cx="11356571" cy="65239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Studying lanthanide </a:t>
            </a:r>
            <a:r>
              <a:rPr lang="en-US" sz="3600" b="1" dirty="0">
                <a:solidFill>
                  <a:schemeClr val="bg1"/>
                </a:solidFill>
              </a:rPr>
              <a:t>p</a:t>
            </a:r>
            <a:r>
              <a:rPr lang="en-US" sz="3600" b="1" dirty="0" smtClean="0">
                <a:solidFill>
                  <a:schemeClr val="bg1"/>
                </a:solidFill>
              </a:rPr>
              <a:t>roduction in </a:t>
            </a:r>
            <a:r>
              <a:rPr lang="en-US" sz="3600" b="1" i="1" dirty="0" smtClean="0">
                <a:solidFill>
                  <a:schemeClr val="bg1"/>
                </a:solidFill>
              </a:rPr>
              <a:t>r</a:t>
            </a:r>
            <a:r>
              <a:rPr lang="en-US" sz="3600" b="1" dirty="0" smtClean="0">
                <a:solidFill>
                  <a:schemeClr val="bg1"/>
                </a:solidFill>
              </a:rPr>
              <a:t>-process nucleosynthesis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65" y="1156332"/>
            <a:ext cx="7284720" cy="357225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44986" y="5072629"/>
            <a:ext cx="2433358" cy="1694761"/>
            <a:chOff x="2256231" y="5098771"/>
            <a:chExt cx="2433358" cy="1694761"/>
          </a:xfrm>
        </p:grpSpPr>
        <p:sp>
          <p:nvSpPr>
            <p:cNvPr id="9" name="Rectangle 8"/>
            <p:cNvSpPr/>
            <p:nvPr/>
          </p:nvSpPr>
          <p:spPr>
            <a:xfrm>
              <a:off x="2256231" y="6147201"/>
              <a:ext cx="243335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Fission In R-process Elements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33" t="3949" r="15866" b="28705"/>
            <a:stretch/>
          </p:blipFill>
          <p:spPr>
            <a:xfrm>
              <a:off x="2638271" y="5098771"/>
              <a:ext cx="1668377" cy="1090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28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76" y="1353149"/>
            <a:ext cx="7332056" cy="46352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4992" y="82859"/>
            <a:ext cx="10359224" cy="1325563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3800" dirty="0" smtClean="0"/>
              <a:t>-delayed fission yields in </a:t>
            </a:r>
            <a:r>
              <a:rPr lang="en-US" sz="3800" i="1" dirty="0" smtClean="0"/>
              <a:t>r</a:t>
            </a:r>
            <a:r>
              <a:rPr lang="en-US" sz="3800" dirty="0" smtClean="0"/>
              <a:t>-process nucleosynthesis</a:t>
            </a:r>
            <a:endParaRPr lang="en-US" sz="3800" dirty="0"/>
          </a:p>
        </p:txBody>
      </p:sp>
      <p:sp>
        <p:nvSpPr>
          <p:cNvPr id="5" name="TextBox 4"/>
          <p:cNvSpPr txBox="1"/>
          <p:nvPr/>
        </p:nvSpPr>
        <p:spPr>
          <a:xfrm>
            <a:off x="8373430" y="6374128"/>
            <a:ext cx="3892868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Mumpower</a:t>
            </a:r>
            <a:r>
              <a:rPr lang="en-US" sz="1900" dirty="0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 et al </a:t>
            </a:r>
            <a:r>
              <a:rPr lang="en-US" sz="1900" dirty="0" smtClean="0">
                <a:solidFill>
                  <a:srgbClr val="7030A0"/>
                </a:solidFill>
              </a:rPr>
              <a:t>(submitted 2018)</a:t>
            </a:r>
            <a:endParaRPr lang="en-US" sz="19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080" y="2969253"/>
            <a:ext cx="442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5275"/>
            <a:r>
              <a:rPr lang="en-US" b="1" dirty="0" smtClean="0">
                <a:solidFill>
                  <a:srgbClr val="7030A0"/>
                </a:solidFill>
              </a:rPr>
              <a:t>Right:</a:t>
            </a:r>
            <a:r>
              <a:rPr lang="en-US" dirty="0" smtClean="0">
                <a:solidFill>
                  <a:srgbClr val="7030A0"/>
                </a:solidFill>
              </a:rPr>
              <a:t> keeping a symmetric (50/50) split for neutron-induced fission yields while exchanging </a:t>
            </a:r>
            <a:r>
              <a:rPr lang="en-US" dirty="0" err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err="1" smtClean="0">
                <a:solidFill>
                  <a:srgbClr val="7030A0"/>
                </a:solidFill>
              </a:rPr>
              <a:t>df</a:t>
            </a:r>
            <a:r>
              <a:rPr lang="en-US" dirty="0" smtClean="0">
                <a:solidFill>
                  <a:srgbClr val="7030A0"/>
                </a:solidFill>
              </a:rPr>
              <a:t> yields from Kodama et al to a symmetric split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7"/>
          <a:stretch/>
        </p:blipFill>
        <p:spPr>
          <a:xfrm>
            <a:off x="203420" y="1356844"/>
            <a:ext cx="5923795" cy="517877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724" y="110042"/>
            <a:ext cx="10955114" cy="1325563"/>
          </a:xfrm>
        </p:spPr>
        <p:txBody>
          <a:bodyPr>
            <a:normAutofit/>
          </a:bodyPr>
          <a:lstStyle/>
          <a:p>
            <a:r>
              <a:rPr lang="en-US" sz="3700" dirty="0" smtClean="0"/>
              <a:t>Shaping the </a:t>
            </a:r>
            <a:r>
              <a:rPr lang="en-US" sz="3700" i="1" dirty="0"/>
              <a:t>r</a:t>
            </a:r>
            <a:r>
              <a:rPr lang="en-US" sz="3700" dirty="0"/>
              <a:t>-process </a:t>
            </a:r>
            <a:r>
              <a:rPr lang="en-US" sz="3700" dirty="0" smtClean="0"/>
              <a:t>second peak: </a:t>
            </a:r>
            <a:br>
              <a:rPr lang="en-US" sz="3700" dirty="0" smtClean="0"/>
            </a:br>
            <a:r>
              <a:rPr lang="en-US" sz="3700" dirty="0" smtClean="0"/>
              <a:t>fission barriers and shell closures</a:t>
            </a:r>
            <a:endParaRPr lang="en-US" sz="3700" dirty="0"/>
          </a:p>
        </p:txBody>
      </p:sp>
      <p:sp>
        <p:nvSpPr>
          <p:cNvPr id="11" name="TextBox 10"/>
          <p:cNvSpPr txBox="1"/>
          <p:nvPr/>
        </p:nvSpPr>
        <p:spPr>
          <a:xfrm>
            <a:off x="4958729" y="6429764"/>
            <a:ext cx="288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Vassh</a:t>
            </a:r>
            <a:r>
              <a:rPr lang="en-US" dirty="0" smtClean="0"/>
              <a:t> et al (in preparation)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11760" y="3124682"/>
            <a:ext cx="6180240" cy="3271892"/>
            <a:chOff x="87965" y="2991720"/>
            <a:chExt cx="6180240" cy="3271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5" y="2991720"/>
              <a:ext cx="6180240" cy="327189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768017" y="5124727"/>
              <a:ext cx="15001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50000"/>
                    </a:schemeClr>
                  </a:solidFill>
                </a:rPr>
                <a:t>HFB-17</a:t>
              </a:r>
            </a:p>
            <a:p>
              <a:r>
                <a:rPr lang="en-US" b="1" dirty="0" smtClean="0">
                  <a:solidFill>
                    <a:srgbClr val="E52102"/>
                  </a:solidFill>
                </a:rPr>
                <a:t>FRDM 2012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76546" y="1630495"/>
            <a:ext cx="58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Left:</a:t>
            </a:r>
            <a:r>
              <a:rPr lang="en-US" dirty="0" smtClean="0"/>
              <a:t> impact of fission barrier heights on the </a:t>
            </a:r>
            <a:r>
              <a:rPr lang="en-US" i="1" dirty="0" smtClean="0"/>
              <a:t>r</a:t>
            </a:r>
            <a:r>
              <a:rPr lang="en-US" dirty="0" smtClean="0"/>
              <a:t>-process path </a:t>
            </a:r>
          </a:p>
          <a:p>
            <a:endParaRPr lang="en-US" dirty="0"/>
          </a:p>
          <a:p>
            <a:r>
              <a:rPr lang="en-US" b="1" dirty="0"/>
              <a:t>Below:</a:t>
            </a:r>
            <a:r>
              <a:rPr lang="en-US" dirty="0"/>
              <a:t> </a:t>
            </a:r>
            <a:r>
              <a:rPr lang="en-US" dirty="0" smtClean="0"/>
              <a:t>dripline mass model comparison and effect on the abundances near N=82 (</a:t>
            </a:r>
            <a:r>
              <a:rPr lang="en-US" dirty="0"/>
              <a:t>A~130 </a:t>
            </a:r>
            <a:r>
              <a:rPr lang="en-US" dirty="0" smtClean="0"/>
              <a:t>peak)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57168" y="1206119"/>
            <a:ext cx="4536279" cy="2587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5"/>
          <a:stretch/>
        </p:blipFill>
        <p:spPr>
          <a:xfrm>
            <a:off x="497690" y="3710759"/>
            <a:ext cx="4224334" cy="2583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089" y="3473451"/>
            <a:ext cx="64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1043" y="951410"/>
            <a:ext cx="64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7168" y="1206119"/>
            <a:ext cx="311945" cy="4369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9112" y="-96850"/>
            <a:ext cx="10515600" cy="1325563"/>
          </a:xfrm>
        </p:spPr>
        <p:txBody>
          <a:bodyPr/>
          <a:lstStyle/>
          <a:p>
            <a:r>
              <a:rPr lang="en-US" dirty="0" smtClean="0"/>
              <a:t>Masses: Model Divergence and FRIB Reach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45"/>
          <a:stretch/>
        </p:blipFill>
        <p:spPr>
          <a:xfrm>
            <a:off x="154788" y="3756417"/>
            <a:ext cx="328610" cy="26360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8128" y="3758827"/>
            <a:ext cx="311945" cy="4369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7" y="1206119"/>
            <a:ext cx="7321426" cy="36226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3491" y="4643722"/>
            <a:ext cx="205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Surman</a:t>
            </a:r>
            <a:r>
              <a:rPr lang="en-US" dirty="0" smtClean="0"/>
              <a:t> and </a:t>
            </a:r>
            <a:r>
              <a:rPr lang="en-US" dirty="0" err="1" smtClean="0"/>
              <a:t>Mumpower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78344" y="4784588"/>
            <a:ext cx="5355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Experimental</a:t>
            </a:r>
            <a:r>
              <a:rPr lang="en-US" sz="2200" dirty="0" smtClean="0"/>
              <a:t> Mass Measurements: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91EB94"/>
                </a:solidFill>
              </a:rPr>
              <a:t>AME 2016  </a:t>
            </a:r>
          </a:p>
          <a:p>
            <a:r>
              <a:rPr lang="en-US" sz="2000" b="1" dirty="0" smtClean="0">
                <a:solidFill>
                  <a:srgbClr val="1FB018"/>
                </a:solidFill>
              </a:rPr>
              <a:t>FRIB</a:t>
            </a:r>
            <a:r>
              <a:rPr lang="en-US" sz="2000" dirty="0" smtClean="0">
                <a:solidFill>
                  <a:srgbClr val="1FB018"/>
                </a:solidFill>
              </a:rPr>
              <a:t> - Day 1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1C7C16"/>
                </a:solidFill>
              </a:rPr>
              <a:t>FRIB</a:t>
            </a:r>
            <a:r>
              <a:rPr lang="en-US" sz="2000" dirty="0" smtClean="0">
                <a:solidFill>
                  <a:srgbClr val="1C7C16"/>
                </a:solidFill>
              </a:rPr>
              <a:t> - Designed Beam Intensity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76" y="6397643"/>
            <a:ext cx="589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Mumpower</a:t>
            </a:r>
            <a:r>
              <a:rPr lang="en-US" dirty="0" smtClean="0"/>
              <a:t>, </a:t>
            </a:r>
            <a:r>
              <a:rPr lang="en-US" dirty="0" err="1" smtClean="0"/>
              <a:t>Surman</a:t>
            </a:r>
            <a:r>
              <a:rPr lang="en-US" dirty="0" smtClean="0"/>
              <a:t>, McLaughlin, and </a:t>
            </a:r>
            <a:r>
              <a:rPr lang="en-US" dirty="0" err="1" smtClean="0"/>
              <a:t>Aprahamian</a:t>
            </a:r>
            <a:r>
              <a:rPr lang="en-US" dirty="0" smtClean="0"/>
              <a:t> (2016)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2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8608" y="615629"/>
            <a:ext cx="4441512" cy="132556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Studying Rare-Earth Nuclei to</a:t>
            </a:r>
            <a:r>
              <a:rPr lang="en-US" sz="4000" dirty="0"/>
              <a:t> </a:t>
            </a:r>
            <a:r>
              <a:rPr lang="en-US" sz="4000" dirty="0" smtClean="0"/>
              <a:t>Understand </a:t>
            </a:r>
            <a:r>
              <a:rPr lang="en-US" sz="4000" i="1" dirty="0">
                <a:solidFill>
                  <a:srgbClr val="9035F6"/>
                </a:solidFill>
              </a:rPr>
              <a:t>r</a:t>
            </a:r>
            <a:r>
              <a:rPr lang="en-US" sz="4000" dirty="0">
                <a:solidFill>
                  <a:srgbClr val="9035F6"/>
                </a:solidFill>
              </a:rPr>
              <a:t>-process </a:t>
            </a:r>
            <a:r>
              <a:rPr lang="en-US" sz="4000" dirty="0" smtClean="0">
                <a:solidFill>
                  <a:srgbClr val="9035F6"/>
                </a:solidFill>
              </a:rPr>
              <a:t>Lanthanide</a:t>
            </a:r>
            <a:r>
              <a:rPr lang="en-US" sz="4000" dirty="0" smtClean="0"/>
              <a:t> Production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28608" y="2698105"/>
            <a:ext cx="5355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Experimental</a:t>
            </a:r>
            <a:r>
              <a:rPr lang="en-US" sz="2200" dirty="0" smtClean="0"/>
              <a:t> Mass Measurements: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9970A"/>
                </a:solidFill>
              </a:rPr>
              <a:t>AME 2016  </a:t>
            </a:r>
            <a:endParaRPr lang="en-US" sz="2000" dirty="0" smtClean="0"/>
          </a:p>
          <a:p>
            <a:r>
              <a:rPr lang="en-US" sz="2000" dirty="0" err="1" smtClean="0">
                <a:solidFill>
                  <a:srgbClr val="20D2E6"/>
                </a:solidFill>
              </a:rPr>
              <a:t>Jyväskylä</a:t>
            </a:r>
            <a:endParaRPr lang="en-US" sz="2000" dirty="0" smtClean="0">
              <a:solidFill>
                <a:srgbClr val="20D2E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2744EE"/>
                </a:solidFill>
              </a:rPr>
              <a:t>CPT </a:t>
            </a:r>
            <a:r>
              <a:rPr lang="en-US" sz="2000" dirty="0">
                <a:solidFill>
                  <a:srgbClr val="2744EE"/>
                </a:solidFill>
              </a:rPr>
              <a:t>at </a:t>
            </a:r>
            <a:r>
              <a:rPr lang="en-US" sz="2000" dirty="0" smtClean="0">
                <a:solidFill>
                  <a:srgbClr val="2744EE"/>
                </a:solidFill>
              </a:rPr>
              <a:t>CARIBU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45720"/>
            <a:ext cx="6477000" cy="647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6960" y="5669280"/>
            <a:ext cx="5836920" cy="944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8608" y="615629"/>
            <a:ext cx="4441512" cy="132556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Studying Rare-Earth Nuclei to</a:t>
            </a:r>
            <a:r>
              <a:rPr lang="en-US" sz="4000" dirty="0"/>
              <a:t> </a:t>
            </a:r>
            <a:r>
              <a:rPr lang="en-US" sz="4000" dirty="0" smtClean="0"/>
              <a:t>Understand </a:t>
            </a:r>
            <a:r>
              <a:rPr lang="en-US" sz="4000" i="1" dirty="0">
                <a:solidFill>
                  <a:srgbClr val="9035F6"/>
                </a:solidFill>
              </a:rPr>
              <a:t>r</a:t>
            </a:r>
            <a:r>
              <a:rPr lang="en-US" sz="4000" dirty="0">
                <a:solidFill>
                  <a:srgbClr val="9035F6"/>
                </a:solidFill>
              </a:rPr>
              <a:t>-process </a:t>
            </a:r>
            <a:r>
              <a:rPr lang="en-US" sz="4000" dirty="0" smtClean="0">
                <a:solidFill>
                  <a:srgbClr val="9035F6"/>
                </a:solidFill>
              </a:rPr>
              <a:t>Lanthanide</a:t>
            </a:r>
            <a:r>
              <a:rPr lang="en-US" sz="4000" dirty="0" smtClean="0"/>
              <a:t> Production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28608" y="2698105"/>
            <a:ext cx="535591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Experimental</a:t>
            </a:r>
            <a:r>
              <a:rPr lang="en-US" sz="2200" dirty="0" smtClean="0"/>
              <a:t> Mass Measurements: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9970A"/>
                </a:solidFill>
              </a:rPr>
              <a:t>AME 2016  </a:t>
            </a:r>
            <a:endParaRPr lang="en-US" sz="2000" dirty="0" smtClean="0"/>
          </a:p>
          <a:p>
            <a:r>
              <a:rPr lang="en-US" sz="2000" dirty="0" err="1" smtClean="0">
                <a:solidFill>
                  <a:srgbClr val="20D2E6"/>
                </a:solidFill>
              </a:rPr>
              <a:t>Jyväskylä</a:t>
            </a:r>
            <a:endParaRPr lang="en-US" sz="2000" dirty="0" smtClean="0">
              <a:solidFill>
                <a:srgbClr val="20D2E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2744EE"/>
                </a:solidFill>
              </a:rPr>
              <a:t>CPT </a:t>
            </a:r>
            <a:r>
              <a:rPr lang="en-US" sz="2000" dirty="0">
                <a:solidFill>
                  <a:srgbClr val="2744EE"/>
                </a:solidFill>
              </a:rPr>
              <a:t>at </a:t>
            </a:r>
            <a:r>
              <a:rPr lang="en-US" sz="2000" dirty="0" smtClean="0">
                <a:solidFill>
                  <a:srgbClr val="2744EE"/>
                </a:solidFill>
              </a:rPr>
              <a:t>CARIBU</a:t>
            </a:r>
          </a:p>
          <a:p>
            <a:pPr>
              <a:lnSpc>
                <a:spcPct val="200000"/>
              </a:lnSpc>
            </a:pPr>
            <a:r>
              <a:rPr lang="en-US" sz="2200" b="1" dirty="0" smtClean="0"/>
              <a:t>Theory</a:t>
            </a:r>
            <a:r>
              <a:rPr lang="en-US" sz="2200" dirty="0" smtClean="0"/>
              <a:t> (ND, NCSU, LANL):</a:t>
            </a:r>
          </a:p>
          <a:p>
            <a:r>
              <a:rPr lang="en-US" sz="2000" dirty="0" smtClean="0">
                <a:solidFill>
                  <a:srgbClr val="D71E02"/>
                </a:solidFill>
              </a:rPr>
              <a:t>Markov Chain Monte Carlo Mass Corrections to the </a:t>
            </a:r>
            <a:r>
              <a:rPr lang="en-US" sz="2000" dirty="0" err="1" smtClean="0">
                <a:solidFill>
                  <a:srgbClr val="D71E02"/>
                </a:solidFill>
              </a:rPr>
              <a:t>Duflo-Zuker</a:t>
            </a:r>
            <a:r>
              <a:rPr lang="en-US" sz="2000" dirty="0">
                <a:solidFill>
                  <a:srgbClr val="D71E02"/>
                </a:solidFill>
              </a:rPr>
              <a:t> </a:t>
            </a:r>
            <a:r>
              <a:rPr lang="en-US" sz="2000" dirty="0" smtClean="0">
                <a:solidFill>
                  <a:srgbClr val="D71E02"/>
                </a:solidFill>
              </a:rPr>
              <a:t>Model which </a:t>
            </a:r>
            <a:r>
              <a:rPr lang="en-US" sz="2000" b="1" dirty="0" smtClean="0">
                <a:solidFill>
                  <a:srgbClr val="D71E02"/>
                </a:solidFill>
              </a:rPr>
              <a:t>reproduce the observed rare-earth abundance peak</a:t>
            </a:r>
          </a:p>
          <a:p>
            <a:endParaRPr lang="en-US" sz="2000" b="1" dirty="0" smtClean="0">
              <a:solidFill>
                <a:srgbClr val="D71E02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b="1" dirty="0" smtClean="0">
                <a:solidFill>
                  <a:schemeClr val="tx1"/>
                </a:solidFill>
              </a:rPr>
              <a:t>right</a:t>
            </a:r>
            <a:r>
              <a:rPr lang="en-US" sz="2000" dirty="0" smtClean="0">
                <a:solidFill>
                  <a:schemeClr val="tx1"/>
                </a:solidFill>
              </a:rPr>
              <a:t>: result with s/k=30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=70 </a:t>
            </a:r>
            <a:r>
              <a:rPr lang="en-US" sz="2000" dirty="0" err="1">
                <a:solidFill>
                  <a:schemeClr val="tx1"/>
                </a:solidFill>
              </a:rPr>
              <a:t>ms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i="1" dirty="0" smtClean="0">
                <a:solidFill>
                  <a:schemeClr val="tx1"/>
                </a:solidFill>
              </a:rPr>
              <a:t>Y</a:t>
            </a:r>
            <a:r>
              <a:rPr lang="en-US" sz="2000" i="1" baseline="-25000" dirty="0" smtClean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=0.2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45720"/>
            <a:ext cx="6477000" cy="647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38608" y="6181189"/>
            <a:ext cx="165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Vassh</a:t>
            </a:r>
            <a:r>
              <a:rPr lang="en-US" dirty="0" smtClean="0"/>
              <a:t> et al (in preparation)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68" y="21269"/>
            <a:ext cx="7992432" cy="1325563"/>
          </a:xfrm>
        </p:spPr>
        <p:txBody>
          <a:bodyPr/>
          <a:lstStyle/>
          <a:p>
            <a:r>
              <a:rPr lang="en-US" dirty="0" smtClean="0"/>
              <a:t>Standard </a:t>
            </a:r>
            <a:r>
              <a:rPr lang="en-US" i="1" dirty="0" smtClean="0"/>
              <a:t>r</a:t>
            </a:r>
            <a:r>
              <a:rPr lang="en-US" dirty="0" smtClean="0"/>
              <a:t>-process calculation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045" y="1573527"/>
            <a:ext cx="7381875" cy="24765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Astrophysical conditions</a:t>
            </a:r>
          </a:p>
          <a:p>
            <a:pPr marL="0" indent="0">
              <a:buNone/>
            </a:pPr>
            <a:r>
              <a:rPr lang="en-US" dirty="0" smtClean="0"/>
              <a:t>Fission Yields</a:t>
            </a:r>
          </a:p>
          <a:p>
            <a:pPr marL="0" indent="0">
              <a:buNone/>
            </a:pPr>
            <a:r>
              <a:rPr lang="en-US" dirty="0" smtClean="0"/>
              <a:t>Rates (n capture,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-decay, fission</a:t>
            </a:r>
            <a:r>
              <a:rPr lang="is-IS" dirty="0" smtClean="0"/>
              <a:t>….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Nuclear masses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93859" y="1525053"/>
            <a:ext cx="35361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Nucleosynthesis code</a:t>
            </a:r>
          </a:p>
          <a:p>
            <a:pPr algn="ctr"/>
            <a:r>
              <a:rPr lang="en-US" sz="4000" dirty="0" smtClean="0"/>
              <a:t>(PRISM)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978142" y="4162609"/>
            <a:ext cx="3536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Abundance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prediction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22695" y="2211702"/>
            <a:ext cx="85725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790745" y="2942275"/>
            <a:ext cx="7138" cy="757234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5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67" y="21269"/>
            <a:ext cx="9477377" cy="1325563"/>
          </a:xfrm>
        </p:spPr>
        <p:txBody>
          <a:bodyPr/>
          <a:lstStyle/>
          <a:p>
            <a:r>
              <a:rPr lang="en-US" dirty="0" smtClean="0"/>
              <a:t>Reverse Engineering </a:t>
            </a:r>
            <a:r>
              <a:rPr lang="en-US" i="1" dirty="0" smtClean="0"/>
              <a:t>r</a:t>
            </a:r>
            <a:r>
              <a:rPr lang="en-US" dirty="0" smtClean="0"/>
              <a:t>-process calculation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045" y="1573527"/>
            <a:ext cx="7381875" cy="24765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Astrophysical conditions</a:t>
            </a:r>
          </a:p>
          <a:p>
            <a:pPr marL="0" indent="0">
              <a:buNone/>
            </a:pPr>
            <a:r>
              <a:rPr lang="en-US" dirty="0" smtClean="0"/>
              <a:t>Fission Yields</a:t>
            </a:r>
          </a:p>
          <a:p>
            <a:pPr marL="0" indent="0">
              <a:buNone/>
            </a:pPr>
            <a:r>
              <a:rPr lang="en-US" dirty="0" smtClean="0"/>
              <a:t>Rates (n capture,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-decay, fission</a:t>
            </a:r>
            <a:r>
              <a:rPr lang="is-IS" dirty="0" smtClean="0"/>
              <a:t>….</a:t>
            </a:r>
            <a:r>
              <a:rPr lang="en-US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93859" y="1525053"/>
            <a:ext cx="35361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Nucleosynthesis code</a:t>
            </a:r>
          </a:p>
          <a:p>
            <a:pPr algn="ctr"/>
            <a:r>
              <a:rPr lang="en-US" sz="4000" dirty="0" smtClean="0"/>
              <a:t>(PRISM)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978142" y="4162609"/>
            <a:ext cx="3536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Abundance</a:t>
            </a:r>
          </a:p>
          <a:p>
            <a:pPr algn="ctr"/>
            <a:r>
              <a:rPr lang="en-US" sz="2800" dirty="0" smtClean="0"/>
              <a:t>prediction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22695" y="2211702"/>
            <a:ext cx="85725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790745" y="2942275"/>
            <a:ext cx="7138" cy="757234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28538" y="5058160"/>
            <a:ext cx="3269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Markov Chain Monte Carlo (MCMC)</a:t>
            </a:r>
          </a:p>
          <a:p>
            <a:pPr algn="ctr"/>
            <a:r>
              <a:rPr lang="en-US" sz="2800" dirty="0" smtClean="0"/>
              <a:t>Likelihood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045" y="4331706"/>
            <a:ext cx="38252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Nuclear masses</a:t>
            </a:r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599156" y="5183709"/>
            <a:ext cx="786949" cy="43839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95931" y="3275553"/>
            <a:ext cx="3569" cy="863076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540902" y="5218113"/>
            <a:ext cx="923463" cy="403989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4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mm_hot1_mov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846"/>
          <a:stretch/>
        </p:blipFill>
        <p:spPr>
          <a:xfrm>
            <a:off x="5492087" y="264872"/>
            <a:ext cx="6709438" cy="56929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2667" y="-120898"/>
            <a:ext cx="5180066" cy="1578224"/>
          </a:xfrm>
        </p:spPr>
        <p:txBody>
          <a:bodyPr>
            <a:normAutofit/>
          </a:bodyPr>
          <a:lstStyle/>
          <a:p>
            <a:r>
              <a:rPr lang="en-US" dirty="0" smtClean="0"/>
              <a:t>MCMC procedure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9335" y="6106236"/>
            <a:ext cx="54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Black  </a:t>
            </a:r>
            <a:r>
              <a:rPr lang="en-US" dirty="0" smtClean="0"/>
              <a:t>– solar abundance data</a:t>
            </a:r>
            <a:endParaRPr lang="en-US" b="1" dirty="0"/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Grey </a:t>
            </a:r>
            <a:r>
              <a:rPr lang="en-US" b="1" dirty="0" smtClean="0"/>
              <a:t> </a:t>
            </a:r>
            <a:r>
              <a:rPr lang="en-US" dirty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AME 2012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953" y="1297876"/>
            <a:ext cx="567520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Monte Carlo mass corrections</a:t>
            </a:r>
            <a:endParaRPr lang="en-US" sz="2000" dirty="0" smtClean="0">
              <a:latin typeface="Cambria Math" charset="0"/>
            </a:endParaRPr>
          </a:p>
          <a:p>
            <a:pPr algn="ctr">
              <a:lnSpc>
                <a:spcPct val="150000"/>
              </a:lnSpc>
            </a:pPr>
            <a:endParaRPr lang="en-US" dirty="0" smtClean="0">
              <a:solidFill>
                <a:srgbClr val="4642DB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4642DB"/>
                </a:solidFill>
              </a:rPr>
              <a:t>Check: </a:t>
            </a:r>
            <a:endParaRPr lang="en-US" dirty="0" smtClean="0">
              <a:solidFill>
                <a:srgbClr val="4642DB"/>
              </a:solidFill>
            </a:endParaRPr>
          </a:p>
          <a:p>
            <a:pPr marL="295275" indent="-295275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4642DB"/>
                </a:solidFill>
              </a:rPr>
              <a:t>Check: 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4642DB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4642DB"/>
                </a:solidFill>
              </a:rPr>
              <a:t>Update nuclear quantities </a:t>
            </a:r>
            <a:r>
              <a:rPr lang="en-US" sz="2000" dirty="0" smtClean="0">
                <a:solidFill>
                  <a:srgbClr val="4642DB"/>
                </a:solidFill>
              </a:rPr>
              <a:t>and rates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4642DB"/>
                </a:solidFill>
              </a:rPr>
              <a:t>P</a:t>
            </a:r>
            <a:r>
              <a:rPr lang="en-US" sz="2000" dirty="0" smtClean="0">
                <a:solidFill>
                  <a:srgbClr val="4642DB"/>
                </a:solidFill>
              </a:rPr>
              <a:t>erform </a:t>
            </a:r>
            <a:r>
              <a:rPr lang="en-US" sz="2000" dirty="0">
                <a:solidFill>
                  <a:srgbClr val="4642DB"/>
                </a:solidFill>
              </a:rPr>
              <a:t>nucleosynthesis </a:t>
            </a:r>
            <a:r>
              <a:rPr lang="en-US" sz="2000" dirty="0" smtClean="0">
                <a:solidFill>
                  <a:srgbClr val="4642DB"/>
                </a:solidFill>
              </a:rPr>
              <a:t>calculation</a:t>
            </a: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 smtClean="0"/>
              <a:t>Calculate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>
                <a:ea typeface="Cambria Math" charset="0"/>
                <a:cs typeface="Cambria Math" charset="0"/>
              </a:rPr>
              <a:t>U</a:t>
            </a:r>
            <a:r>
              <a:rPr lang="en-US" sz="2000" dirty="0" smtClean="0">
                <a:ea typeface="Cambria Math" charset="0"/>
                <a:cs typeface="Cambria Math" charset="0"/>
              </a:rPr>
              <a:t>pdate parameters OR </a:t>
            </a:r>
            <a:r>
              <a:rPr lang="en-US" sz="2000" dirty="0">
                <a:ea typeface="Cambria Math" charset="0"/>
                <a:cs typeface="Cambria Math" charset="0"/>
              </a:rPr>
              <a:t>revert to last </a:t>
            </a:r>
            <a:r>
              <a:rPr lang="en-US" sz="2000" dirty="0" smtClean="0">
                <a:ea typeface="Cambria Math" charset="0"/>
                <a:cs typeface="Cambria Math" charset="0"/>
              </a:rPr>
              <a:t>success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ea typeface="Cambria Math" charset="0"/>
                <a:cs typeface="Cambria Math" charset="0"/>
              </a:rPr>
              <a:t>     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12" y="6106236"/>
            <a:ext cx="311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– values at current step</a:t>
            </a:r>
            <a:br>
              <a:rPr lang="en-US" dirty="0" smtClean="0"/>
            </a:br>
            <a:r>
              <a:rPr lang="en-US" b="1" dirty="0" smtClean="0">
                <a:solidFill>
                  <a:srgbClr val="4642DB"/>
                </a:solidFill>
              </a:rPr>
              <a:t>Blue</a:t>
            </a:r>
            <a:r>
              <a:rPr lang="en-US" dirty="0" smtClean="0"/>
              <a:t> – best step of entire run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198" y="2147427"/>
            <a:ext cx="3474366" cy="381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88" y="3025683"/>
            <a:ext cx="5007899" cy="429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02" y="1686755"/>
            <a:ext cx="3806005" cy="446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579" y="4347739"/>
            <a:ext cx="2924497" cy="633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225" y="5474066"/>
            <a:ext cx="4403387" cy="67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17" y="822960"/>
            <a:ext cx="75438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9" y="13304"/>
            <a:ext cx="10847477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Dynamic Mechanism of Rare-Earth Peak Formation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681637" y="4651989"/>
            <a:ext cx="25574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 smtClean="0"/>
              <a:t>Duflo-Zuker</a:t>
            </a:r>
            <a:endParaRPr lang="en-US" sz="1900" b="1" dirty="0"/>
          </a:p>
          <a:p>
            <a:r>
              <a:rPr lang="en-US" sz="1900" b="1" dirty="0" smtClean="0">
                <a:solidFill>
                  <a:srgbClr val="FF0000"/>
                </a:solidFill>
              </a:rPr>
              <a:t>MCMC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95603" y="5650319"/>
            <a:ext cx="165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Vassh</a:t>
            </a:r>
            <a:r>
              <a:rPr lang="en-US" dirty="0" smtClean="0"/>
              <a:t> et al </a:t>
            </a:r>
          </a:p>
          <a:p>
            <a:r>
              <a:rPr lang="en-US" dirty="0" smtClean="0"/>
              <a:t>(in preparation)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2" y="1922358"/>
            <a:ext cx="2413000" cy="3683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8752" y="1410108"/>
            <a:ext cx="37290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Detailed balance implies</a:t>
            </a:r>
          </a:p>
          <a:p>
            <a:pPr algn="ctr"/>
            <a:endParaRPr lang="en-US" sz="2200" dirty="0" smtClean="0"/>
          </a:p>
          <a:p>
            <a:pPr algn="ctr"/>
            <a:endParaRPr lang="en-US" sz="2200" dirty="0" smtClean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200" i="1" dirty="0" smtClean="0"/>
              <a:t>r</a:t>
            </a:r>
            <a:r>
              <a:rPr lang="en-US" sz="2200" dirty="0" smtClean="0"/>
              <a:t>-process path tends to lie along contours of constant separation energy </a:t>
            </a:r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/>
          </a:p>
          <a:p>
            <a:pPr algn="ctr"/>
            <a:r>
              <a:rPr lang="en-US" sz="2200" dirty="0"/>
              <a:t>P</a:t>
            </a:r>
            <a:r>
              <a:rPr lang="en-US" sz="2200" dirty="0" smtClean="0"/>
              <a:t>ile-up of material at kinks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83255" y="4370938"/>
            <a:ext cx="0" cy="576368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83255" y="2437357"/>
            <a:ext cx="0" cy="576368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2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9053" y="292842"/>
            <a:ext cx="5389787" cy="710915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619" y="4791848"/>
            <a:ext cx="471677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solidFill>
                  <a:srgbClr val="C00000"/>
                </a:solidFill>
              </a:rPr>
              <a:t>Orford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Vassh</a:t>
            </a:r>
            <a:r>
              <a:rPr lang="en-US" sz="1900" dirty="0" smtClean="0">
                <a:solidFill>
                  <a:srgbClr val="C00000"/>
                </a:solidFill>
              </a:rPr>
              <a:t>, Clark, McLaughlin, </a:t>
            </a:r>
            <a:r>
              <a:rPr lang="en-US" sz="1900" dirty="0" err="1" smtClean="0">
                <a:solidFill>
                  <a:srgbClr val="C00000"/>
                </a:solidFill>
              </a:rPr>
              <a:t>Mumpower</a:t>
            </a:r>
            <a:r>
              <a:rPr lang="en-US" sz="1900" dirty="0" smtClean="0">
                <a:solidFill>
                  <a:srgbClr val="C00000"/>
                </a:solidFill>
              </a:rPr>
              <a:t>, Savard, </a:t>
            </a:r>
            <a:r>
              <a:rPr lang="en-US" sz="1900" dirty="0" err="1" smtClean="0">
                <a:solidFill>
                  <a:srgbClr val="C00000"/>
                </a:solidFill>
              </a:rPr>
              <a:t>Surman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Aprahamian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Buchinger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Burkey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Gorelov</a:t>
            </a:r>
            <a:r>
              <a:rPr lang="en-US" sz="1900" dirty="0" smtClean="0">
                <a:solidFill>
                  <a:srgbClr val="C00000"/>
                </a:solidFill>
              </a:rPr>
              <a:t>, Hirsh, </a:t>
            </a:r>
            <a:r>
              <a:rPr lang="en-US" sz="1900" dirty="0" err="1" smtClean="0">
                <a:solidFill>
                  <a:srgbClr val="C00000"/>
                </a:solidFill>
              </a:rPr>
              <a:t>Klimes</a:t>
            </a:r>
            <a:r>
              <a:rPr lang="en-US" sz="1900" dirty="0" smtClean="0">
                <a:solidFill>
                  <a:srgbClr val="C00000"/>
                </a:solidFill>
              </a:rPr>
              <a:t>, Morgan, Nystrom, and </a:t>
            </a:r>
            <a:r>
              <a:rPr lang="en-US" sz="1900" dirty="0">
                <a:solidFill>
                  <a:srgbClr val="C00000"/>
                </a:solidFill>
              </a:rPr>
              <a:t>Sharma </a:t>
            </a:r>
            <a:endParaRPr lang="en-US" sz="1900" dirty="0" smtClean="0">
              <a:solidFill>
                <a:srgbClr val="C00000"/>
              </a:solidFill>
            </a:endParaRPr>
          </a:p>
          <a:p>
            <a:r>
              <a:rPr lang="en-US" sz="1900" dirty="0" smtClean="0">
                <a:solidFill>
                  <a:srgbClr val="C00000"/>
                </a:solidFill>
              </a:rPr>
              <a:t>(accepted to PRL)</a:t>
            </a:r>
            <a:endParaRPr lang="en-US" sz="19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99" y="228600"/>
            <a:ext cx="6400800" cy="6400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9053" y="1572575"/>
            <a:ext cx="51526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Astrophysical trajectory: </a:t>
            </a:r>
          </a:p>
          <a:p>
            <a:pPr marL="285750"/>
            <a:r>
              <a:rPr lang="en-US" sz="2000" dirty="0" smtClean="0"/>
              <a:t>hot, low entropy </a:t>
            </a:r>
            <a:r>
              <a:rPr lang="en-US" sz="2000" b="1" dirty="0" smtClean="0"/>
              <a:t>wind</a:t>
            </a:r>
            <a:r>
              <a:rPr lang="en-US" sz="2000" dirty="0" smtClean="0"/>
              <a:t> as from a NSM </a:t>
            </a:r>
            <a:r>
              <a:rPr lang="en-US" sz="2000" dirty="0"/>
              <a:t>accretion </a:t>
            </a:r>
            <a:r>
              <a:rPr lang="en-US" sz="2000" dirty="0" smtClean="0"/>
              <a:t>disk</a:t>
            </a:r>
          </a:p>
          <a:p>
            <a:pPr marL="285750"/>
            <a:r>
              <a:rPr lang="en-US" sz="2000" dirty="0" smtClean="0"/>
              <a:t>(s/k=30,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dirty="0" smtClean="0"/>
              <a:t>=70 </a:t>
            </a:r>
            <a:r>
              <a:rPr lang="en-US" sz="2000" dirty="0" err="1" smtClean="0"/>
              <a:t>ms</a:t>
            </a:r>
            <a:r>
              <a:rPr lang="en-US" sz="2000" dirty="0" smtClean="0"/>
              <a:t>, </a:t>
            </a:r>
            <a:r>
              <a:rPr lang="en-US" sz="2000" i="1" dirty="0" smtClean="0"/>
              <a:t>Y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=0.2)</a:t>
            </a:r>
          </a:p>
          <a:p>
            <a:pPr marL="285750"/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50 parallel, independent MCMC runs; Average run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sz="2000" baseline="30000" dirty="0" smtClean="0"/>
              <a:t>2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2000" dirty="0" smtClean="0"/>
              <a:t>23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59" y="69533"/>
            <a:ext cx="8140388" cy="53073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62560" y="434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845040" y="5016096"/>
            <a:ext cx="275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Arnould</a:t>
            </a:r>
            <a:r>
              <a:rPr lang="en-US" dirty="0" smtClean="0"/>
              <a:t>, </a:t>
            </a:r>
            <a:r>
              <a:rPr lang="en-US" dirty="0" err="1" smtClean="0"/>
              <a:t>Goriely</a:t>
            </a:r>
            <a:r>
              <a:rPr lang="en-US" dirty="0"/>
              <a:t> </a:t>
            </a:r>
            <a:r>
              <a:rPr lang="en-US" dirty="0" smtClean="0"/>
              <a:t>and Takahashi (2007)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77178" y="557530"/>
            <a:ext cx="328584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Observed Solar </a:t>
            </a:r>
            <a:r>
              <a:rPr lang="en-US" i="1" dirty="0" smtClean="0"/>
              <a:t>r</a:t>
            </a:r>
            <a:r>
              <a:rPr lang="en-US" dirty="0" smtClean="0"/>
              <a:t>-process Residuals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7400" y="4352495"/>
            <a:ext cx="3827780" cy="2370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/>
          <p:nvPr/>
        </p:nvCxnSpPr>
        <p:spPr>
          <a:xfrm flipV="1">
            <a:off x="7505180" y="3507360"/>
            <a:ext cx="1334020" cy="26844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8942" y="2460658"/>
            <a:ext cx="3234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Depending on the conditions, the </a:t>
            </a:r>
            <a:r>
              <a:rPr lang="en-US" sz="2000" i="1" dirty="0" smtClean="0"/>
              <a:t>r</a:t>
            </a:r>
            <a:r>
              <a:rPr lang="en-US" sz="2000" dirty="0" smtClean="0"/>
              <a:t>-process can produce: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Poor metals (Sn,</a:t>
            </a:r>
            <a:r>
              <a:rPr lang="is-IS" sz="2000" dirty="0"/>
              <a:t>…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Lanthanides (</a:t>
            </a:r>
            <a:r>
              <a:rPr lang="en-US" sz="2000" dirty="0" err="1">
                <a:solidFill>
                  <a:srgbClr val="C00000"/>
                </a:solidFill>
              </a:rPr>
              <a:t>Nd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Eu</a:t>
            </a:r>
            <a:r>
              <a:rPr lang="en-US" sz="2000" dirty="0">
                <a:solidFill>
                  <a:srgbClr val="C00000"/>
                </a:solidFill>
              </a:rPr>
              <a:t>,</a:t>
            </a:r>
            <a:r>
              <a:rPr lang="is-IS" sz="2000" dirty="0">
                <a:solidFill>
                  <a:srgbClr val="C00000"/>
                </a:solidFill>
              </a:rPr>
              <a:t>…</a:t>
            </a:r>
            <a:r>
              <a:rPr lang="en-US" sz="2000" dirty="0" smtClean="0">
                <a:solidFill>
                  <a:srgbClr val="C00000"/>
                </a:solidFill>
              </a:rPr>
              <a:t>)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Transition metals </a:t>
            </a:r>
          </a:p>
          <a:p>
            <a:pPr indent="285750"/>
            <a:r>
              <a:rPr lang="en-US" sz="2000" dirty="0" smtClean="0"/>
              <a:t>(</a:t>
            </a:r>
            <a:r>
              <a:rPr lang="en-US" sz="2000" dirty="0"/>
              <a:t>Ag, Pt, </a:t>
            </a:r>
            <a:r>
              <a:rPr lang="en-US" sz="2000" dirty="0" smtClean="0"/>
              <a:t>Au,</a:t>
            </a:r>
            <a:r>
              <a:rPr lang="is-IS" sz="2000" dirty="0" smtClean="0"/>
              <a:t>…</a:t>
            </a:r>
            <a:r>
              <a:rPr lang="en-US" sz="2000" dirty="0" smtClean="0"/>
              <a:t>) 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Actinides (</a:t>
            </a:r>
            <a:r>
              <a:rPr lang="en-US" sz="2000" dirty="0" err="1" smtClean="0"/>
              <a:t>U,Th</a:t>
            </a:r>
            <a:r>
              <a:rPr lang="en-US" sz="2000" dirty="0" smtClean="0"/>
              <a:t>,</a:t>
            </a:r>
            <a:r>
              <a:rPr lang="is-IS" sz="2000" dirty="0" smtClean="0"/>
              <a:t>…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824912" y="1896483"/>
            <a:ext cx="141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Rare-Earth Peak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2" descr="mage result for g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3382909"/>
            <a:ext cx="1327549" cy="101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9053" y="292842"/>
            <a:ext cx="5389787" cy="710915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619" y="4791848"/>
            <a:ext cx="471677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solidFill>
                  <a:srgbClr val="C00000"/>
                </a:solidFill>
              </a:rPr>
              <a:t>Orford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Vassh</a:t>
            </a:r>
            <a:r>
              <a:rPr lang="en-US" sz="1900" dirty="0" smtClean="0">
                <a:solidFill>
                  <a:srgbClr val="C00000"/>
                </a:solidFill>
              </a:rPr>
              <a:t>, Clark, McLaughlin, </a:t>
            </a:r>
            <a:r>
              <a:rPr lang="en-US" sz="1900" dirty="0" err="1" smtClean="0">
                <a:solidFill>
                  <a:srgbClr val="C00000"/>
                </a:solidFill>
              </a:rPr>
              <a:t>Mumpower</a:t>
            </a:r>
            <a:r>
              <a:rPr lang="en-US" sz="1900" dirty="0" smtClean="0">
                <a:solidFill>
                  <a:srgbClr val="C00000"/>
                </a:solidFill>
              </a:rPr>
              <a:t>, Savard, </a:t>
            </a:r>
            <a:r>
              <a:rPr lang="en-US" sz="1900" dirty="0" err="1" smtClean="0">
                <a:solidFill>
                  <a:srgbClr val="C00000"/>
                </a:solidFill>
              </a:rPr>
              <a:t>Surman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Aprahamian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Buchinger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Burkey</a:t>
            </a:r>
            <a:r>
              <a:rPr lang="en-US" sz="1900" dirty="0" smtClean="0">
                <a:solidFill>
                  <a:srgbClr val="C00000"/>
                </a:solidFill>
              </a:rPr>
              <a:t>, </a:t>
            </a:r>
            <a:r>
              <a:rPr lang="en-US" sz="1900" dirty="0" err="1" smtClean="0">
                <a:solidFill>
                  <a:srgbClr val="C00000"/>
                </a:solidFill>
              </a:rPr>
              <a:t>Gorelov</a:t>
            </a:r>
            <a:r>
              <a:rPr lang="en-US" sz="1900" dirty="0" smtClean="0">
                <a:solidFill>
                  <a:srgbClr val="C00000"/>
                </a:solidFill>
              </a:rPr>
              <a:t>, Hirsh, </a:t>
            </a:r>
            <a:r>
              <a:rPr lang="en-US" sz="1900" dirty="0" err="1" smtClean="0">
                <a:solidFill>
                  <a:srgbClr val="C00000"/>
                </a:solidFill>
              </a:rPr>
              <a:t>Klimes</a:t>
            </a:r>
            <a:r>
              <a:rPr lang="en-US" sz="1900" dirty="0" smtClean="0">
                <a:solidFill>
                  <a:srgbClr val="C00000"/>
                </a:solidFill>
              </a:rPr>
              <a:t>, Morgan, Nystrom, and </a:t>
            </a:r>
            <a:r>
              <a:rPr lang="en-US" sz="1900" dirty="0">
                <a:solidFill>
                  <a:srgbClr val="C00000"/>
                </a:solidFill>
              </a:rPr>
              <a:t>Sharma </a:t>
            </a:r>
            <a:endParaRPr lang="en-US" sz="1900" dirty="0" smtClean="0">
              <a:solidFill>
                <a:srgbClr val="C00000"/>
              </a:solidFill>
            </a:endParaRPr>
          </a:p>
          <a:p>
            <a:r>
              <a:rPr lang="en-US" sz="1900" dirty="0" smtClean="0">
                <a:solidFill>
                  <a:srgbClr val="C00000"/>
                </a:solidFill>
              </a:rPr>
              <a:t>(accepted to PRL)</a:t>
            </a:r>
            <a:endParaRPr lang="en-US" sz="19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10" y="228600"/>
            <a:ext cx="6400800" cy="6400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053" y="1572575"/>
            <a:ext cx="51526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Astrophysical trajectory: </a:t>
            </a:r>
          </a:p>
          <a:p>
            <a:pPr marL="285750"/>
            <a:r>
              <a:rPr lang="en-US" sz="2000" dirty="0" smtClean="0"/>
              <a:t>hot, low entropy </a:t>
            </a:r>
            <a:r>
              <a:rPr lang="en-US" sz="2000" b="1" dirty="0" smtClean="0"/>
              <a:t>wind</a:t>
            </a:r>
            <a:r>
              <a:rPr lang="en-US" sz="2000" dirty="0" smtClean="0"/>
              <a:t> as from a NSM </a:t>
            </a:r>
            <a:r>
              <a:rPr lang="en-US" sz="2000" dirty="0"/>
              <a:t>accretion </a:t>
            </a:r>
            <a:r>
              <a:rPr lang="en-US" sz="2000" dirty="0" smtClean="0"/>
              <a:t>disk</a:t>
            </a:r>
          </a:p>
          <a:p>
            <a:pPr marL="285750"/>
            <a:r>
              <a:rPr lang="en-US" sz="2000" dirty="0" smtClean="0"/>
              <a:t>(s/k=30,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dirty="0" smtClean="0"/>
              <a:t>=70 </a:t>
            </a:r>
            <a:r>
              <a:rPr lang="en-US" sz="2000" dirty="0" err="1" smtClean="0"/>
              <a:t>ms</a:t>
            </a:r>
            <a:r>
              <a:rPr lang="en-US" sz="2000" dirty="0" smtClean="0"/>
              <a:t>, </a:t>
            </a:r>
            <a:r>
              <a:rPr lang="en-US" sz="2000" i="1" dirty="0" smtClean="0"/>
              <a:t>Y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=0.2)</a:t>
            </a:r>
          </a:p>
          <a:p>
            <a:pPr marL="285750"/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50 parallel, independent MCMC runs; Average run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sz="2000" baseline="30000" dirty="0" smtClean="0"/>
              <a:t>2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2000" dirty="0" smtClean="0"/>
              <a:t>23</a:t>
            </a:r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26912" y="67941"/>
            <a:ext cx="8808720" cy="1325563"/>
          </a:xfrm>
        </p:spPr>
        <p:txBody>
          <a:bodyPr/>
          <a:lstStyle/>
          <a:p>
            <a:r>
              <a:rPr lang="en-US" smtClean="0"/>
              <a:t>Rare-Earth </a:t>
            </a:r>
            <a:r>
              <a:rPr lang="en-US" dirty="0" smtClean="0"/>
              <a:t>Peak with </a:t>
            </a:r>
            <a:r>
              <a:rPr lang="en-US" smtClean="0"/>
              <a:t>MCMC solutions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67704" y="6372467"/>
            <a:ext cx="429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Orford</a:t>
            </a:r>
            <a:r>
              <a:rPr lang="en-US" dirty="0" smtClean="0"/>
              <a:t>, </a:t>
            </a:r>
            <a:r>
              <a:rPr lang="en-US" dirty="0" err="1" smtClean="0"/>
              <a:t>Vassh</a:t>
            </a:r>
            <a:r>
              <a:rPr lang="en-US" dirty="0" smtClean="0"/>
              <a:t>, et al (accepted to PRL)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57297"/>
            <a:ext cx="9601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23848" y="-17284"/>
            <a:ext cx="11577642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/>
              <a:t>Nucleosynthesis in Neutron Star Mergers: Many Open Questions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5271" y="855388"/>
            <a:ext cx="1243489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2400" dirty="0"/>
              <a:t>Can mergers account for </a:t>
            </a:r>
            <a:r>
              <a:rPr lang="en-US" sz="2400" dirty="0" smtClean="0"/>
              <a:t>most of </a:t>
            </a:r>
            <a:r>
              <a:rPr lang="en-US" sz="2400" dirty="0"/>
              <a:t>the </a:t>
            </a:r>
            <a:r>
              <a:rPr lang="en-US" sz="2400" i="1" dirty="0"/>
              <a:t>r</a:t>
            </a:r>
            <a:r>
              <a:rPr lang="en-US" sz="2400" dirty="0"/>
              <a:t>-process material observed in the galaxy?</a:t>
            </a:r>
            <a:endParaRPr lang="en-US" sz="2400" dirty="0" smtClean="0"/>
          </a:p>
          <a:p>
            <a:pPr marL="342900" indent="-342900">
              <a:buFont typeface="Courier New" charset="0"/>
              <a:buChar char="o"/>
            </a:pPr>
            <a:r>
              <a:rPr lang="en-US" sz="2400" dirty="0"/>
              <a:t>Are precious metals such as gold produced in sufficient amounts</a:t>
            </a:r>
            <a:r>
              <a:rPr lang="en-US" sz="2400" dirty="0"/>
              <a:t>? Are actinides produced</a:t>
            </a:r>
            <a:r>
              <a:rPr lang="en-US" sz="2400" dirty="0" smtClean="0"/>
              <a:t>?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/>
              <a:t>Where within the merger environment does nucleosynthesis </a:t>
            </a:r>
          </a:p>
          <a:p>
            <a:pPr indent="352425"/>
            <a:r>
              <a:rPr lang="en-US" sz="2400" dirty="0"/>
              <a:t>occur and under what specific conditions?</a:t>
            </a:r>
            <a:endParaRPr lang="en-US" sz="2400" dirty="0" smtClean="0"/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/>
              <a:t>Does fission </a:t>
            </a:r>
            <a:r>
              <a:rPr lang="en-US" sz="2400" dirty="0"/>
              <a:t>of </a:t>
            </a:r>
            <a:r>
              <a:rPr lang="en-US" sz="2400" dirty="0" smtClean="0"/>
              <a:t>the heaviest </a:t>
            </a:r>
            <a:r>
              <a:rPr lang="en-US" sz="2400" dirty="0"/>
              <a:t>nuclei shape the </a:t>
            </a:r>
            <a:r>
              <a:rPr lang="en-US" sz="2400" dirty="0" smtClean="0"/>
              <a:t>observed second </a:t>
            </a:r>
            <a:r>
              <a:rPr lang="en-US" sz="2400" i="1" dirty="0"/>
              <a:t>r-</a:t>
            </a:r>
            <a:r>
              <a:rPr lang="en-US" sz="2400" dirty="0"/>
              <a:t>process peak</a:t>
            </a:r>
            <a:r>
              <a:rPr lang="en-US" sz="2400" dirty="0" smtClean="0"/>
              <a:t>?</a:t>
            </a:r>
            <a:endParaRPr lang="en-US" sz="2400" dirty="0" smtClean="0"/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/>
              <a:t>How </a:t>
            </a:r>
            <a:r>
              <a:rPr lang="en-US" sz="2400" dirty="0"/>
              <a:t>does the rare-earth peak form?</a:t>
            </a:r>
            <a:br>
              <a:rPr lang="en-US" sz="2400" dirty="0"/>
            </a:b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5" y="3345586"/>
            <a:ext cx="4396372" cy="2779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98508" y="6373784"/>
            <a:ext cx="429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E52102"/>
                </a:solidFill>
              </a:rPr>
              <a:t>Orford</a:t>
            </a:r>
            <a:r>
              <a:rPr lang="en-US" dirty="0" smtClean="0">
                <a:solidFill>
                  <a:srgbClr val="E52102"/>
                </a:solidFill>
              </a:rPr>
              <a:t>, </a:t>
            </a:r>
            <a:r>
              <a:rPr lang="en-US" dirty="0" err="1" smtClean="0">
                <a:solidFill>
                  <a:srgbClr val="E52102"/>
                </a:solidFill>
              </a:rPr>
              <a:t>Vassh</a:t>
            </a:r>
            <a:r>
              <a:rPr lang="en-US" dirty="0" smtClean="0">
                <a:solidFill>
                  <a:srgbClr val="E52102"/>
                </a:solidFill>
              </a:rPr>
              <a:t>, et al (accepted to PRL)</a:t>
            </a:r>
            <a:endParaRPr lang="en-US" dirty="0">
              <a:solidFill>
                <a:srgbClr val="E52102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3848" y="-17284"/>
            <a:ext cx="11577642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/>
              <a:t>Nucleosynthesis in Neutron Star Mergers: Many Open Questions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00" y="3275451"/>
            <a:ext cx="3177559" cy="3177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8597" y="6415331"/>
            <a:ext cx="283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E52102"/>
                </a:solidFill>
              </a:rPr>
              <a:t>Vassh</a:t>
            </a:r>
            <a:r>
              <a:rPr lang="en-US" dirty="0" smtClean="0">
                <a:solidFill>
                  <a:srgbClr val="E52102"/>
                </a:solidFill>
              </a:rPr>
              <a:t> et al (in preparation)</a:t>
            </a:r>
            <a:endParaRPr lang="en-US" dirty="0">
              <a:solidFill>
                <a:srgbClr val="E5210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1054" y="6410742"/>
            <a:ext cx="3819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Mumpower</a:t>
            </a:r>
            <a:r>
              <a:rPr lang="en-US" dirty="0" smtClean="0">
                <a:solidFill>
                  <a:srgbClr val="7030A0"/>
                </a:solidFill>
              </a:rPr>
              <a:t> et al (</a:t>
            </a:r>
            <a:r>
              <a:rPr lang="nb-NO" b="1" dirty="0" smtClean="0">
                <a:solidFill>
                  <a:srgbClr val="7030A0"/>
                </a:solidFill>
                <a:latin typeface="Calibri" charset="0"/>
              </a:rPr>
              <a:t>arXiv:1802.04398</a:t>
            </a:r>
            <a:r>
              <a:rPr lang="en-US" dirty="0" smtClean="0">
                <a:solidFill>
                  <a:srgbClr val="7030A0"/>
                </a:solidFill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55" y="3300420"/>
            <a:ext cx="4088299" cy="29384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5271" y="855388"/>
            <a:ext cx="1243489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2400" dirty="0"/>
              <a:t>Can mergers account for </a:t>
            </a:r>
            <a:r>
              <a:rPr lang="en-US" sz="2400" dirty="0" smtClean="0"/>
              <a:t>most of </a:t>
            </a:r>
            <a:r>
              <a:rPr lang="en-US" sz="2400" dirty="0"/>
              <a:t>the </a:t>
            </a:r>
            <a:r>
              <a:rPr lang="en-US" sz="2400" i="1" dirty="0"/>
              <a:t>r</a:t>
            </a:r>
            <a:r>
              <a:rPr lang="en-US" sz="2400" dirty="0"/>
              <a:t>-process material observed in the galaxy?</a:t>
            </a:r>
            <a:endParaRPr lang="en-US" sz="2400" dirty="0" smtClean="0"/>
          </a:p>
          <a:p>
            <a:pPr marL="342900" indent="-342900">
              <a:buFont typeface="Courier New" charset="0"/>
              <a:buChar char="o"/>
            </a:pPr>
            <a:r>
              <a:rPr lang="en-US" sz="2400" dirty="0"/>
              <a:t>Are precious metals such as gold produced in sufficient amounts</a:t>
            </a:r>
            <a:r>
              <a:rPr lang="en-US" sz="2400" dirty="0"/>
              <a:t>? Are actinides produced</a:t>
            </a:r>
            <a:r>
              <a:rPr lang="en-US" sz="2400" dirty="0" smtClean="0"/>
              <a:t>?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>
                <a:solidFill>
                  <a:srgbClr val="E52102"/>
                </a:solidFill>
              </a:rPr>
              <a:t>Where within the merger environment does nucleosynthesis </a:t>
            </a:r>
          </a:p>
          <a:p>
            <a:pPr indent="352425"/>
            <a:r>
              <a:rPr lang="en-US" sz="2400" dirty="0">
                <a:solidFill>
                  <a:srgbClr val="E52102"/>
                </a:solidFill>
              </a:rPr>
              <a:t>occur and under what specific conditions?</a:t>
            </a:r>
            <a:endParaRPr lang="en-US" sz="2400" dirty="0" smtClean="0">
              <a:solidFill>
                <a:srgbClr val="E52102"/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solidFill>
                  <a:srgbClr val="E52102"/>
                </a:solidFill>
              </a:rPr>
              <a:t>Does fission </a:t>
            </a:r>
            <a:r>
              <a:rPr lang="en-US" sz="2400" dirty="0">
                <a:solidFill>
                  <a:srgbClr val="E52102"/>
                </a:solidFill>
              </a:rPr>
              <a:t>of </a:t>
            </a:r>
            <a:r>
              <a:rPr lang="en-US" sz="2400" dirty="0" smtClean="0">
                <a:solidFill>
                  <a:srgbClr val="E52102"/>
                </a:solidFill>
              </a:rPr>
              <a:t>the heaviest </a:t>
            </a:r>
            <a:r>
              <a:rPr lang="en-US" sz="2400" dirty="0">
                <a:solidFill>
                  <a:srgbClr val="E52102"/>
                </a:solidFill>
              </a:rPr>
              <a:t>nuclei shape the </a:t>
            </a:r>
            <a:r>
              <a:rPr lang="en-US" sz="2400" dirty="0" smtClean="0">
                <a:solidFill>
                  <a:srgbClr val="E52102"/>
                </a:solidFill>
              </a:rPr>
              <a:t>observed second </a:t>
            </a:r>
            <a:r>
              <a:rPr lang="en-US" sz="2400" i="1" dirty="0">
                <a:solidFill>
                  <a:srgbClr val="E52102"/>
                </a:solidFill>
              </a:rPr>
              <a:t>r-</a:t>
            </a:r>
            <a:r>
              <a:rPr lang="en-US" sz="2400" dirty="0">
                <a:solidFill>
                  <a:srgbClr val="E52102"/>
                </a:solidFill>
              </a:rPr>
              <a:t>process peak</a:t>
            </a:r>
            <a:r>
              <a:rPr lang="en-US" sz="2400" dirty="0" smtClean="0">
                <a:solidFill>
                  <a:srgbClr val="E52102"/>
                </a:solidFill>
              </a:rPr>
              <a:t>?</a:t>
            </a:r>
            <a:endParaRPr lang="en-US" sz="2400" dirty="0" smtClean="0">
              <a:solidFill>
                <a:srgbClr val="E52102"/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solidFill>
                  <a:srgbClr val="E52102"/>
                </a:solidFill>
              </a:rPr>
              <a:t>How </a:t>
            </a:r>
            <a:r>
              <a:rPr lang="en-US" sz="2400" dirty="0">
                <a:solidFill>
                  <a:srgbClr val="E52102"/>
                </a:solidFill>
              </a:rPr>
              <a:t>does the rare-earth peak form?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endParaRPr lang="en-US" sz="2000" dirty="0" smtClean="0">
              <a:latin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2458" y="2422526"/>
            <a:ext cx="10863263" cy="1325563"/>
          </a:xfrm>
        </p:spPr>
        <p:txBody>
          <a:bodyPr/>
          <a:lstStyle/>
          <a:p>
            <a:pPr algn="ctr"/>
            <a:r>
              <a:rPr lang="en-US" dirty="0" smtClean="0"/>
              <a:t>Back-up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59" y="2158581"/>
            <a:ext cx="3810759" cy="3826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6514" y="6089605"/>
            <a:ext cx="206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Foucart</a:t>
            </a:r>
            <a:r>
              <a:rPr lang="en-US" dirty="0" smtClean="0"/>
              <a:t> et al (2016)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2370" y="5086082"/>
            <a:ext cx="1788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744EE"/>
                </a:solidFill>
              </a:rPr>
              <a:t>Very n-rich cold, </a:t>
            </a:r>
            <a:r>
              <a:rPr lang="en-US" sz="2000" b="1" dirty="0">
                <a:solidFill>
                  <a:srgbClr val="2744EE"/>
                </a:solidFill>
              </a:rPr>
              <a:t>t</a:t>
            </a:r>
            <a:r>
              <a:rPr lang="en-US" sz="2000" b="1" dirty="0" smtClean="0">
                <a:solidFill>
                  <a:srgbClr val="2744EE"/>
                </a:solidFill>
              </a:rPr>
              <a:t>idal </a:t>
            </a:r>
            <a:r>
              <a:rPr lang="en-US" sz="2000" b="1" dirty="0">
                <a:solidFill>
                  <a:srgbClr val="2744EE"/>
                </a:solidFill>
              </a:rPr>
              <a:t>o</a:t>
            </a:r>
            <a:r>
              <a:rPr lang="en-US" sz="2000" b="1" dirty="0" smtClean="0">
                <a:solidFill>
                  <a:srgbClr val="2744EE"/>
                </a:solidFill>
              </a:rPr>
              <a:t>utflows</a:t>
            </a:r>
            <a:endParaRPr lang="en-US" sz="2000" b="1" dirty="0">
              <a:solidFill>
                <a:srgbClr val="2744E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090" y="1810676"/>
            <a:ext cx="2016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H</a:t>
            </a:r>
            <a:r>
              <a:rPr lang="en-US" sz="2000" b="1" dirty="0" smtClean="0">
                <a:solidFill>
                  <a:srgbClr val="FFC000"/>
                </a:solidFill>
              </a:rPr>
              <a:t>ot, shocked material 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14414" y="65865"/>
            <a:ext cx="10195152" cy="1325563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r</a:t>
            </a:r>
            <a:r>
              <a:rPr lang="en-US" dirty="0" smtClean="0"/>
              <a:t>-process sites within a Neutron </a:t>
            </a:r>
            <a:r>
              <a:rPr lang="en-US" smtClean="0"/>
              <a:t>Star Merger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79424" y="1628212"/>
            <a:ext cx="3207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</a:rPr>
              <a:t>Accretion disk winds</a:t>
            </a:r>
            <a:r>
              <a:rPr lang="en-US" sz="2000" b="1" dirty="0" smtClean="0"/>
              <a:t> – </a:t>
            </a:r>
          </a:p>
          <a:p>
            <a:r>
              <a:rPr lang="en-US" sz="2000" b="1" dirty="0" smtClean="0"/>
              <a:t>exact driving mechanism and neutron richness varies 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886822" y="6131309"/>
            <a:ext cx="237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Owen and </a:t>
            </a:r>
            <a:r>
              <a:rPr lang="en-US" dirty="0" err="1" smtClean="0"/>
              <a:t>Blondin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52" y="3114674"/>
            <a:ext cx="3791387" cy="2905719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 rot="5400000" flipH="1" flipV="1">
            <a:off x="9874356" y="3296767"/>
            <a:ext cx="500063" cy="357699"/>
          </a:xfrm>
          <a:prstGeom prst="curvedConnector3">
            <a:avLst>
              <a:gd name="adj1" fmla="val 47143"/>
            </a:avLst>
          </a:prstGeom>
          <a:ln w="38100">
            <a:solidFill>
              <a:schemeClr val="accent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5400000" flipH="1" flipV="1">
            <a:off x="9343284" y="3119369"/>
            <a:ext cx="820684" cy="269520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V="1">
            <a:off x="6951367" y="3164160"/>
            <a:ext cx="642939" cy="580777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6200000" flipV="1">
            <a:off x="7652584" y="2878177"/>
            <a:ext cx="680987" cy="46351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8541862" y="3043575"/>
            <a:ext cx="689920" cy="226656"/>
          </a:xfrm>
          <a:prstGeom prst="curvedConnector3">
            <a:avLst>
              <a:gd name="adj1" fmla="val 41716"/>
            </a:avLst>
          </a:prstGeom>
          <a:ln w="38100">
            <a:solidFill>
              <a:schemeClr val="accent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0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301" y="203708"/>
            <a:ext cx="109171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>
                <a:latin typeface="+mj-lt"/>
              </a:rPr>
              <a:t>Lanthanide production in GW170817: “red” </a:t>
            </a:r>
            <a:r>
              <a:rPr lang="en-US" sz="3800" dirty="0" err="1" smtClean="0">
                <a:latin typeface="+mj-lt"/>
              </a:rPr>
              <a:t>kilonova</a:t>
            </a:r>
            <a:endParaRPr lang="en-US" sz="3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4" y="2776588"/>
            <a:ext cx="6613608" cy="3127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8808" y="6004251"/>
            <a:ext cx="333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Kasen et al (</a:t>
            </a:r>
            <a:r>
              <a:rPr lang="en-US" i="1" smtClean="0"/>
              <a:t>Nature</a:t>
            </a:r>
            <a:r>
              <a:rPr lang="en-US" smtClean="0"/>
              <a:t> </a:t>
            </a:r>
            <a:r>
              <a:rPr lang="en-US" dirty="0" smtClean="0"/>
              <a:t>2017)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57152" y="1053763"/>
            <a:ext cx="4518662" cy="4452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342" y="5649340"/>
            <a:ext cx="333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Cowperthwaite et al (</a:t>
            </a:r>
            <a:r>
              <a:rPr lang="en-US" dirty="0" err="1" smtClean="0"/>
              <a:t>ApJL</a:t>
            </a:r>
            <a:r>
              <a:rPr lang="en-US" dirty="0" smtClean="0"/>
              <a:t> 2017)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86474" y="1907102"/>
            <a:ext cx="5627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Lanthanide mass fraction ↑ , opacity ↑, longer duration light curve shifted toward infrared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75830" y="2657475"/>
            <a:ext cx="0" cy="442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683830" y="3567113"/>
            <a:ext cx="947" cy="6048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75830" y="4588916"/>
            <a:ext cx="947" cy="6048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45740" y="2686051"/>
            <a:ext cx="41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IR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49912" y="3567113"/>
            <a:ext cx="85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</a:t>
            </a:r>
          </a:p>
          <a:p>
            <a:r>
              <a:rPr lang="en-US" dirty="0" smtClean="0"/>
              <a:t>bands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34244" y="4547422"/>
            <a:ext cx="85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</a:t>
            </a:r>
          </a:p>
          <a:p>
            <a:r>
              <a:rPr lang="en-US" dirty="0" smtClean="0"/>
              <a:t>bands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" y="1993949"/>
            <a:ext cx="5488855" cy="3344077"/>
          </a:xfrm>
        </p:spPr>
      </p:pic>
      <p:sp>
        <p:nvSpPr>
          <p:cNvPr id="6" name="Rectangle 5"/>
          <p:cNvSpPr/>
          <p:nvPr/>
        </p:nvSpPr>
        <p:spPr>
          <a:xfrm>
            <a:off x="470019" y="318012"/>
            <a:ext cx="109171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>
                <a:latin typeface="+mj-lt"/>
              </a:rPr>
              <a:t>Observed Elemental Abundances </a:t>
            </a:r>
            <a:endParaRPr lang="en-US" sz="38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9" y="1687700"/>
            <a:ext cx="5012715" cy="3779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5969" y="1363582"/>
            <a:ext cx="222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Solar System</a:t>
            </a:r>
            <a:endParaRPr 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12272" y="1377246"/>
            <a:ext cx="3957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10 </a:t>
            </a:r>
            <a:r>
              <a:rPr lang="en-US" sz="2500" b="1" i="1" dirty="0" smtClean="0"/>
              <a:t>r</a:t>
            </a:r>
            <a:r>
              <a:rPr lang="en-US" sz="2500" b="1" dirty="0" smtClean="0"/>
              <a:t>-process rich halo stars  </a:t>
            </a:r>
            <a:endParaRPr lang="en-US" sz="2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95246" y="5105965"/>
            <a:ext cx="1952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Cowan, </a:t>
            </a:r>
            <a:r>
              <a:rPr lang="en-US" dirty="0" err="1" smtClean="0"/>
              <a:t>Roederer</a:t>
            </a:r>
            <a:r>
              <a:rPr lang="en-US" dirty="0" smtClean="0"/>
              <a:t>, </a:t>
            </a:r>
            <a:r>
              <a:rPr lang="en-US" dirty="0" err="1" smtClean="0"/>
              <a:t>Sneden</a:t>
            </a:r>
            <a:r>
              <a:rPr lang="en-US" dirty="0" smtClean="0"/>
              <a:t> and Lawler (2011)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14819" y="5170133"/>
            <a:ext cx="222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Lodders</a:t>
            </a:r>
            <a:r>
              <a:rPr lang="en-US" dirty="0" smtClean="0"/>
              <a:t>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7" y="-19755"/>
            <a:ext cx="6042390" cy="39366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34447" y="4305404"/>
            <a:ext cx="5977222" cy="2541279"/>
            <a:chOff x="5523115" y="1996171"/>
            <a:chExt cx="6046960" cy="26414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87" b="42450"/>
            <a:stretch/>
          </p:blipFill>
          <p:spPr>
            <a:xfrm>
              <a:off x="6253163" y="2013320"/>
              <a:ext cx="5316912" cy="26243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560" b="50347"/>
            <a:stretch/>
          </p:blipFill>
          <p:spPr>
            <a:xfrm>
              <a:off x="5523115" y="1996171"/>
              <a:ext cx="760381" cy="235374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786059" y="2132113"/>
            <a:ext cx="5074116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solidFill>
                  <a:schemeClr val="tx1"/>
                </a:solidFill>
              </a:rPr>
              <a:t>Côté</a:t>
            </a:r>
            <a:r>
              <a:rPr lang="en-US" sz="1900" dirty="0" smtClean="0">
                <a:solidFill>
                  <a:schemeClr val="tx1"/>
                </a:solidFill>
              </a:rPr>
              <a:t>, 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Fryer,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Belczynski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Korobkin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Chruś</a:t>
            </a:r>
            <a:r>
              <a:rPr lang="en-US" sz="1900" dirty="0" err="1" smtClean="0">
                <a:latin typeface="Cambria" charset="0"/>
                <a:ea typeface="Cambria" charset="0"/>
                <a:cs typeface="Cambria" charset="0"/>
              </a:rPr>
              <a:t>lińska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Vassh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Mumpower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Lippuner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Sprouse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Surman</a:t>
            </a:r>
            <a:r>
              <a:rPr lang="en-US" sz="1900" dirty="0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and </a:t>
            </a:r>
            <a:r>
              <a:rPr lang="en-US" sz="1900" dirty="0" err="1" smtClean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Wollaeger</a:t>
            </a:r>
            <a:r>
              <a:rPr lang="en-US" sz="1900" dirty="0" smtClean="0">
                <a:solidFill>
                  <a:schemeClr val="tx1"/>
                </a:solidFill>
              </a:rPr>
              <a:t> (2017)</a:t>
            </a:r>
            <a:endParaRPr lang="en-US" sz="1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786059" y="326315"/>
            <a:ext cx="5240962" cy="1325563"/>
          </a:xfrm>
        </p:spPr>
        <p:txBody>
          <a:bodyPr/>
          <a:lstStyle/>
          <a:p>
            <a:r>
              <a:rPr lang="en-US" i="1" dirty="0"/>
              <a:t>r</a:t>
            </a:r>
            <a:r>
              <a:rPr lang="en-US" dirty="0" smtClean="0"/>
              <a:t>-process Calculations for NSM Ejecta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933689" y="3894377"/>
            <a:ext cx="34224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V</a:t>
            </a:r>
            <a:r>
              <a:rPr lang="en-US" sz="1900" dirty="0" smtClean="0"/>
              <a:t>ery n-rich </a:t>
            </a:r>
            <a:r>
              <a:rPr lang="en-US" sz="1900" b="1" smtClean="0"/>
              <a:t>dynamical</a:t>
            </a:r>
            <a:r>
              <a:rPr lang="en-US" sz="1900" smtClean="0"/>
              <a:t> ejecta</a:t>
            </a:r>
            <a:endParaRPr lang="en-US" sz="1900" dirty="0"/>
          </a:p>
        </p:txBody>
      </p:sp>
      <p:sp>
        <p:nvSpPr>
          <p:cNvPr id="20" name="TextBox 19"/>
          <p:cNvSpPr txBox="1"/>
          <p:nvPr/>
        </p:nvSpPr>
        <p:spPr>
          <a:xfrm>
            <a:off x="3845606" y="2821663"/>
            <a:ext cx="246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Arnould</a:t>
            </a:r>
            <a:r>
              <a:rPr lang="en-US" dirty="0" smtClean="0"/>
              <a:t> et al (2007)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" t="-1848" r="847" b="43832"/>
          <a:stretch/>
        </p:blipFill>
        <p:spPr>
          <a:xfrm>
            <a:off x="44460" y="4251213"/>
            <a:ext cx="5776627" cy="25610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05968" y="3953429"/>
            <a:ext cx="33323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Wind</a:t>
            </a:r>
            <a:r>
              <a:rPr lang="en-US" sz="1900" dirty="0" smtClean="0"/>
              <a:t> ejecta (s/k=10</a:t>
            </a:r>
            <a:r>
              <a:rPr lang="en-US" sz="1900" dirty="0"/>
              <a:t>, </a:t>
            </a:r>
            <a:r>
              <a:rPr lang="en-US" sz="1900" i="1" dirty="0" smtClean="0"/>
              <a:t>Y</a:t>
            </a:r>
            <a:r>
              <a:rPr lang="en-US" sz="1900" baseline="-25000" dirty="0" smtClean="0"/>
              <a:t>e</a:t>
            </a:r>
            <a:r>
              <a:rPr lang="en-US" sz="1900" dirty="0" smtClean="0"/>
              <a:t>=0.27)</a:t>
            </a:r>
            <a:endParaRPr lang="en-US" sz="1900" dirty="0"/>
          </a:p>
        </p:txBody>
      </p:sp>
      <p:sp>
        <p:nvSpPr>
          <p:cNvPr id="2" name="Rectangle 1"/>
          <p:cNvSpPr/>
          <p:nvPr/>
        </p:nvSpPr>
        <p:spPr>
          <a:xfrm>
            <a:off x="1357313" y="326315"/>
            <a:ext cx="2214562" cy="211684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81866" y="2457450"/>
            <a:ext cx="475448" cy="19335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00325" y="1200149"/>
            <a:ext cx="3186330" cy="16215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786655" y="2821662"/>
            <a:ext cx="1041758" cy="15693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25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6956" y="4025761"/>
            <a:ext cx="37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Sneden</a:t>
            </a:r>
            <a:r>
              <a:rPr lang="en-US" dirty="0" smtClean="0"/>
              <a:t>, Cowan, and </a:t>
            </a:r>
            <a:r>
              <a:rPr lang="en-US" dirty="0" err="1" smtClean="0"/>
              <a:t>Gallino</a:t>
            </a:r>
            <a:r>
              <a:rPr lang="en-US" dirty="0"/>
              <a:t> </a:t>
            </a:r>
            <a:r>
              <a:rPr lang="en-US" dirty="0" smtClean="0"/>
              <a:t>(2008)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40550" y="503899"/>
            <a:ext cx="5832373" cy="157822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Sensitivity </a:t>
            </a:r>
            <a:r>
              <a:rPr lang="en-US" sz="3600" smtClean="0"/>
              <a:t>to Solar </a:t>
            </a:r>
            <a:r>
              <a:rPr lang="en-US" sz="3600" dirty="0" smtClean="0"/>
              <a:t>Data: uncertainty from the s-process subtraction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25" y="2949973"/>
            <a:ext cx="6477000" cy="3749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25259"/>
            <a:ext cx="6020712" cy="38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proc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241" y="4763"/>
            <a:ext cx="1055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6746" y="136525"/>
            <a:ext cx="10863263" cy="1325563"/>
          </a:xfrm>
        </p:spPr>
        <p:txBody>
          <a:bodyPr/>
          <a:lstStyle/>
          <a:p>
            <a:r>
              <a:rPr lang="en-US" dirty="0" smtClean="0"/>
              <a:t>Peak Formation with an MCMC Mass Solution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8" y="1043464"/>
            <a:ext cx="8326121" cy="3122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8" y="3733800"/>
            <a:ext cx="8326122" cy="31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6746" y="136525"/>
            <a:ext cx="10863263" cy="1325563"/>
          </a:xfrm>
        </p:spPr>
        <p:txBody>
          <a:bodyPr/>
          <a:lstStyle/>
          <a:p>
            <a:r>
              <a:rPr lang="en-US" dirty="0" smtClean="0"/>
              <a:t>Peak Formation with an MCMC Mass Solution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93" y="1037272"/>
            <a:ext cx="8308344" cy="3115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67" y="3720461"/>
            <a:ext cx="8328670" cy="31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254701"/>
            <a:ext cx="11087092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4440" y="5663056"/>
            <a:ext cx="6265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/>
            <a:r>
              <a:rPr lang="en-US" dirty="0" smtClean="0"/>
              <a:t>(Abundance pattern range using the mass values found by our MCMC given disk wind conditions s/k=30</a:t>
            </a:r>
            <a:r>
              <a:rPr lang="en-US" dirty="0"/>
              <a:t>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 smtClean="0"/>
              <a:t>=70 </a:t>
            </a:r>
            <a:r>
              <a:rPr lang="en-US" dirty="0" err="1"/>
              <a:t>ms</a:t>
            </a:r>
            <a:r>
              <a:rPr lang="en-US" dirty="0" smtClean="0"/>
              <a:t>, Y</a:t>
            </a:r>
            <a:r>
              <a:rPr lang="en-US" baseline="-25000" dirty="0" smtClean="0"/>
              <a:t>e</a:t>
            </a:r>
            <a:r>
              <a:rPr lang="en-US" dirty="0" smtClean="0"/>
              <a:t>=0.2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13397" y="6395115"/>
            <a:ext cx="283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E52102"/>
                </a:solidFill>
              </a:rPr>
              <a:t>Vassh</a:t>
            </a:r>
            <a:r>
              <a:rPr lang="en-US" dirty="0" smtClean="0">
                <a:solidFill>
                  <a:srgbClr val="E52102"/>
                </a:solidFill>
              </a:rPr>
              <a:t> et al (in preparation)</a:t>
            </a:r>
            <a:endParaRPr lang="en-US" dirty="0">
              <a:solidFill>
                <a:srgbClr val="E521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" y="4908550"/>
            <a:ext cx="4597400" cy="176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5640" y="963757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 Runs (Best Step Colored by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sz="2400" baseline="30000" dirty="0"/>
              <a:t>2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61621" y="1517335"/>
            <a:ext cx="4798059" cy="2896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Astrophysical trajectory: </a:t>
            </a:r>
          </a:p>
          <a:p>
            <a:pPr marL="285750"/>
            <a:r>
              <a:rPr lang="en-US" sz="2000" dirty="0"/>
              <a:t>n</a:t>
            </a:r>
            <a:r>
              <a:rPr lang="en-US" sz="2000" dirty="0" smtClean="0"/>
              <a:t>-rich</a:t>
            </a:r>
            <a:r>
              <a:rPr lang="en-US" sz="2000" dirty="0"/>
              <a:t> </a:t>
            </a:r>
            <a:r>
              <a:rPr lang="en-US" sz="2000" dirty="0" smtClean="0"/>
              <a:t>NSM </a:t>
            </a:r>
            <a:r>
              <a:rPr lang="en-US" sz="2000" b="1" dirty="0" smtClean="0"/>
              <a:t>dynamical</a:t>
            </a:r>
            <a:r>
              <a:rPr lang="en-US" sz="2000" dirty="0" smtClean="0"/>
              <a:t> ejecta with nuclear reheating </a:t>
            </a:r>
          </a:p>
          <a:p>
            <a:pPr marL="285750"/>
            <a:endParaRPr lang="en-US" sz="2000" dirty="0" smtClean="0"/>
          </a:p>
          <a:p>
            <a:pPr marL="285750" indent="-271463">
              <a:buFont typeface="Wingdings" charset="2"/>
              <a:buChar char="§"/>
            </a:pPr>
            <a:r>
              <a:rPr lang="en-US" sz="2000" dirty="0"/>
              <a:t>S</a:t>
            </a:r>
            <a:r>
              <a:rPr lang="en-US" sz="2000" dirty="0" smtClean="0"/>
              <a:t>imple fission prescription:</a:t>
            </a:r>
          </a:p>
          <a:p>
            <a:pPr marL="285750" indent="-273050"/>
            <a:r>
              <a:rPr lang="en-US" sz="2000" dirty="0" smtClean="0"/>
              <a:t>     -spontaneous fission for all A&gt;250 nuclei </a:t>
            </a:r>
          </a:p>
          <a:p>
            <a:pPr marL="14287"/>
            <a:r>
              <a:rPr lang="en-US" sz="2000" dirty="0"/>
              <a:t> </a:t>
            </a:r>
            <a:r>
              <a:rPr lang="en-US" sz="2000" dirty="0" smtClean="0"/>
              <a:t>    -57%,43% fission fragment splits</a:t>
            </a:r>
          </a:p>
          <a:p>
            <a:pPr marL="14287"/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50 independent MCMC runs complete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7585" y="435722"/>
            <a:ext cx="5389787" cy="710915"/>
          </a:xfrm>
        </p:spPr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294" y="5836920"/>
            <a:ext cx="1867451" cy="9126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95603" y="5650319"/>
            <a:ext cx="165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Vassh</a:t>
            </a:r>
            <a:r>
              <a:rPr lang="en-US" dirty="0" smtClean="0"/>
              <a:t> et al </a:t>
            </a:r>
          </a:p>
          <a:p>
            <a:r>
              <a:rPr lang="en-US" dirty="0" smtClean="0"/>
              <a:t>(in preparation)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80175"/>
            <a:ext cx="6979920" cy="40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096122" y="2993452"/>
            <a:ext cx="1428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744EE"/>
                </a:solidFill>
              </a:rPr>
              <a:t>From GCE using</a:t>
            </a:r>
          </a:p>
          <a:p>
            <a:r>
              <a:rPr lang="en-US" sz="2000" dirty="0" smtClean="0">
                <a:solidFill>
                  <a:srgbClr val="2744EE"/>
                </a:solidFill>
              </a:rPr>
              <a:t>Solar Data</a:t>
            </a:r>
            <a:endParaRPr lang="en-US" sz="2000" dirty="0">
              <a:solidFill>
                <a:srgbClr val="2744E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55352" y="2606048"/>
            <a:ext cx="2890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nuclear physics uncertainties are considered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1" y="1506946"/>
            <a:ext cx="6690719" cy="53358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2845" y="89404"/>
            <a:ext cx="74985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>
                <a:latin typeface="+mj-lt"/>
              </a:rPr>
              <a:t>GW170817 and </a:t>
            </a:r>
            <a:r>
              <a:rPr lang="en-US" sz="3800" i="1" dirty="0">
                <a:latin typeface="+mj-lt"/>
              </a:rPr>
              <a:t>r</a:t>
            </a:r>
            <a:r>
              <a:rPr lang="en-US" sz="3800" dirty="0">
                <a:latin typeface="+mj-lt"/>
              </a:rPr>
              <a:t>-process uncertainties from nuclear physics </a:t>
            </a:r>
          </a:p>
        </p:txBody>
      </p:sp>
      <p:sp>
        <p:nvSpPr>
          <p:cNvPr id="14" name="Right Bracket 13"/>
          <p:cNvSpPr/>
          <p:nvPr/>
        </p:nvSpPr>
        <p:spPr>
          <a:xfrm>
            <a:off x="6925624" y="3248978"/>
            <a:ext cx="125316" cy="1262062"/>
          </a:xfrm>
          <a:prstGeom prst="rightBracket">
            <a:avLst/>
          </a:prstGeom>
          <a:noFill/>
          <a:ln w="38100">
            <a:solidFill>
              <a:srgbClr val="6062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896658" y="2606048"/>
            <a:ext cx="1487248" cy="2103111"/>
            <a:chOff x="6185148" y="3410913"/>
            <a:chExt cx="751195" cy="1766900"/>
          </a:xfrm>
        </p:grpSpPr>
        <p:sp>
          <p:nvSpPr>
            <p:cNvPr id="16" name="Right Bracket 15"/>
            <p:cNvSpPr/>
            <p:nvPr/>
          </p:nvSpPr>
          <p:spPr>
            <a:xfrm>
              <a:off x="6774416" y="3410913"/>
              <a:ext cx="161927" cy="1766888"/>
            </a:xfrm>
            <a:prstGeom prst="rightBracke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6185148" y="3410913"/>
              <a:ext cx="62736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6185148" y="5177801"/>
              <a:ext cx="665464" cy="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9506145" y="6245206"/>
            <a:ext cx="307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err="1">
                <a:solidFill>
                  <a:srgbClr val="C00000"/>
                </a:solidFill>
              </a:rPr>
              <a:t>ApJ</a:t>
            </a:r>
            <a:r>
              <a:rPr lang="en-US" sz="2400" dirty="0">
                <a:solidFill>
                  <a:srgbClr val="C00000"/>
                </a:solidFill>
              </a:rPr>
              <a:t> 855, 2, 2018)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57859" y="5331947"/>
            <a:ext cx="4819840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dirty="0" err="1">
                <a:solidFill>
                  <a:srgbClr val="C00000"/>
                </a:solidFill>
              </a:rPr>
              <a:t>Côté</a:t>
            </a:r>
            <a:r>
              <a:rPr lang="en-US" sz="1900" dirty="0">
                <a:solidFill>
                  <a:srgbClr val="C00000"/>
                </a:solidFill>
              </a:rPr>
              <a:t>, 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Fryer,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Belczynski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Korobkin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Chruślińska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Vassh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Mumpower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Lippuner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Sprouse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,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Surman</a:t>
            </a:r>
            <a:r>
              <a:rPr lang="en-US" sz="1900" dirty="0">
                <a:solidFill>
                  <a:srgbClr val="C00000"/>
                </a:solidFill>
                <a:ea typeface="Cambria" charset="0"/>
                <a:cs typeface="Cambria" charset="0"/>
              </a:rPr>
              <a:t> and </a:t>
            </a:r>
            <a:r>
              <a:rPr lang="en-US" sz="1900" dirty="0" err="1">
                <a:solidFill>
                  <a:srgbClr val="C00000"/>
                </a:solidFill>
                <a:ea typeface="Cambria" charset="0"/>
                <a:cs typeface="Cambria" charset="0"/>
              </a:rPr>
              <a:t>Wollaeger</a:t>
            </a:r>
            <a:endParaRPr lang="en-US" sz="1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68" y="2562778"/>
            <a:ext cx="9614648" cy="3860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0317" y="221549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Kodama &amp; Takahashi (1975)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72361" y="222977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Symmetric 50/50 Split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3850" y="24130"/>
            <a:ext cx="119538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i="1" dirty="0" smtClean="0"/>
              <a:t>r</a:t>
            </a:r>
            <a:r>
              <a:rPr lang="en-US" sz="4200" dirty="0" smtClean="0"/>
              <a:t>-process Sensitivity to Mass Model and </a:t>
            </a:r>
            <a:r>
              <a:rPr lang="en-US" sz="4200" smtClean="0"/>
              <a:t>Fission Yields</a:t>
            </a:r>
            <a:endParaRPr lang="en-US" sz="4200" dirty="0"/>
          </a:p>
        </p:txBody>
      </p:sp>
      <p:sp>
        <p:nvSpPr>
          <p:cNvPr id="11" name="Rectangle 10"/>
          <p:cNvSpPr/>
          <p:nvPr/>
        </p:nvSpPr>
        <p:spPr>
          <a:xfrm>
            <a:off x="409578" y="1149378"/>
            <a:ext cx="1166557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1</a:t>
            </a:r>
            <a:r>
              <a:rPr lang="en-US" sz="2000" dirty="0" smtClean="0"/>
              <a:t>0 mass models: DZ33, FRDM95, FRDM12, WS3, KTUY, HFB17, HFB21, HFB24, SLY4, UNEDF0</a:t>
            </a:r>
            <a:endParaRPr lang="en-US" sz="2000" dirty="0"/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N-rich dynamical ejecta conditions:</a:t>
            </a:r>
            <a:r>
              <a:rPr lang="en-US" sz="1900" dirty="0" smtClean="0"/>
              <a:t> </a:t>
            </a:r>
            <a:r>
              <a:rPr lang="en-US" sz="1900" b="1" dirty="0">
                <a:solidFill>
                  <a:srgbClr val="16B8B3"/>
                </a:solidFill>
              </a:rPr>
              <a:t>Cold</a:t>
            </a:r>
            <a:r>
              <a:rPr lang="en-US" sz="1900" dirty="0" smtClean="0"/>
              <a:t> (Just 2015),</a:t>
            </a:r>
            <a:r>
              <a:rPr lang="en-US" sz="2000" dirty="0">
                <a:latin typeface="Cambria Math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</a:rPr>
              <a:t>Reheating</a:t>
            </a:r>
            <a:r>
              <a:rPr lang="en-US" sz="1900" dirty="0" smtClean="0"/>
              <a:t> (</a:t>
            </a:r>
            <a:r>
              <a:rPr lang="en-US" sz="1900" dirty="0"/>
              <a:t>Mendoza-</a:t>
            </a:r>
            <a:r>
              <a:rPr lang="en-US" sz="1900" dirty="0" err="1"/>
              <a:t>Temis</a:t>
            </a:r>
            <a:r>
              <a:rPr lang="en-US" sz="1900" dirty="0"/>
              <a:t> 2015) </a:t>
            </a:r>
          </a:p>
          <a:p>
            <a:pPr marL="285750" indent="-285750">
              <a:buFont typeface="Wingdings" charset="2"/>
              <a:buChar char="§"/>
            </a:pPr>
            <a:endParaRPr lang="en-US" sz="19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0117260" y="6371303"/>
            <a:ext cx="1957891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solidFill>
                  <a:schemeClr val="tx1"/>
                </a:solidFill>
              </a:rPr>
              <a:t>Côté</a:t>
            </a:r>
            <a:r>
              <a:rPr lang="en-US" sz="1900" dirty="0" smtClean="0">
                <a:solidFill>
                  <a:schemeClr val="tx1"/>
                </a:solidFill>
              </a:rPr>
              <a:t> et al (2018)</a:t>
            </a:r>
            <a:endParaRPr lang="en-US" sz="19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99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"/>
          <a:stretch/>
        </p:blipFill>
        <p:spPr>
          <a:xfrm>
            <a:off x="5589454" y="1228731"/>
            <a:ext cx="6588257" cy="4186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35560" y="5972169"/>
            <a:ext cx="2042152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latin typeface="Cambria" charset="0"/>
                <a:ea typeface="Cambria" charset="0"/>
                <a:cs typeface="Cambria" charset="0"/>
              </a:rPr>
              <a:t>Goriely</a:t>
            </a:r>
            <a:r>
              <a:rPr lang="en-US" sz="1900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1900" dirty="0" smtClean="0"/>
              <a:t>(2015)</a:t>
            </a:r>
            <a:endParaRPr lang="en-US" sz="19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5575" y="5510504"/>
            <a:ext cx="4157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Z=95, </a:t>
            </a:r>
            <a:r>
              <a:rPr lang="en-US" dirty="0">
                <a:solidFill>
                  <a:srgbClr val="FF0000"/>
                </a:solidFill>
              </a:rPr>
              <a:t>Z=96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2744EE"/>
                </a:solidFill>
              </a:rPr>
              <a:t>Z=97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1FB018"/>
                </a:solidFill>
              </a:rPr>
              <a:t>Z=98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dirty="0" smtClean="0"/>
              <a:t> Z=99, </a:t>
            </a:r>
            <a:r>
              <a:rPr lang="en-US" dirty="0" smtClean="0">
                <a:solidFill>
                  <a:srgbClr val="FF0000"/>
                </a:solidFill>
              </a:rPr>
              <a:t>Z=100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2744EE"/>
                </a:solidFill>
              </a:rPr>
              <a:t>Z=101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1FB018"/>
                </a:solidFill>
              </a:rPr>
              <a:t>Z=102</a:t>
            </a:r>
            <a:r>
              <a:rPr lang="en-US" dirty="0" smtClean="0"/>
              <a:t> (dotted lines – larger Z)</a:t>
            </a:r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582024" y="3829043"/>
            <a:ext cx="719139" cy="1542961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lg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72172" y="5500675"/>
            <a:ext cx="46148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</a:rPr>
              <a:t>Rare-earth peak can be populated by fission daughter products of n-rich nuclei</a:t>
            </a:r>
            <a:endParaRPr lang="en-US" sz="1900" b="1" dirty="0">
              <a:solidFill>
                <a:srgbClr val="C00000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81000" y="-114304"/>
            <a:ext cx="11353800" cy="1325563"/>
          </a:xfrm>
        </p:spPr>
        <p:txBody>
          <a:bodyPr/>
          <a:lstStyle/>
          <a:p>
            <a:r>
              <a:rPr lang="en-US" dirty="0" smtClean="0"/>
              <a:t>Dependence on the Fission Fragment Distribution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47634" y="1114427"/>
            <a:ext cx="5434179" cy="4300532"/>
            <a:chOff x="147634" y="1057275"/>
            <a:chExt cx="5434179" cy="43005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4"/>
            <a:stretch/>
          </p:blipFill>
          <p:spPr>
            <a:xfrm>
              <a:off x="147634" y="1271594"/>
              <a:ext cx="5434179" cy="40862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76437" y="1490466"/>
              <a:ext cx="844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A=278</a:t>
              </a:r>
              <a:endParaRPr lang="en-US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5788" y="1057275"/>
              <a:ext cx="328612" cy="433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 flipV="1">
            <a:off x="5320680" y="4722013"/>
            <a:ext cx="608967" cy="788488"/>
          </a:xfrm>
          <a:prstGeom prst="straightConnector1">
            <a:avLst/>
          </a:prstGeom>
          <a:ln w="57150">
            <a:solidFill>
              <a:srgbClr val="C00000"/>
            </a:solidFill>
            <a:headEnd type="none" w="lg" len="lg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9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2" y="-100016"/>
            <a:ext cx="4807815" cy="354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434" y="364627"/>
            <a:ext cx="1499506" cy="273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483" y="4028416"/>
            <a:ext cx="3279955" cy="1960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9" y="3899340"/>
            <a:ext cx="3997980" cy="1181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784" y="2932396"/>
            <a:ext cx="2094049" cy="2122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266" y="1198856"/>
            <a:ext cx="3284779" cy="1204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567" y="4896680"/>
            <a:ext cx="1715057" cy="16940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14254" y="3171719"/>
            <a:ext cx="2415649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Vogt</a:t>
            </a:r>
            <a:r>
              <a:rPr lang="en-US" sz="1900" b="1" dirty="0" smtClean="0">
                <a:solidFill>
                  <a:srgbClr val="E52102"/>
                </a:solidFill>
              </a:rPr>
              <a:t> and </a:t>
            </a:r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Schunck</a:t>
            </a:r>
            <a:endParaRPr lang="en-US" sz="1900" b="1" dirty="0">
              <a:solidFill>
                <a:srgbClr val="E52102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0484" y="5677463"/>
            <a:ext cx="3132718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Mumpower</a:t>
            </a:r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Jaffke</a:t>
            </a:r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Verriere</a:t>
            </a:r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, Kawano, </a:t>
            </a:r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Talou</a:t>
            </a:r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, and Hayes-</a:t>
            </a:r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Sterbenz</a:t>
            </a:r>
            <a:endParaRPr lang="en-US" sz="1900" b="1" dirty="0" smtClean="0">
              <a:solidFill>
                <a:srgbClr val="E52102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3739" y="4726944"/>
            <a:ext cx="2253996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Vassh</a:t>
            </a:r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 and </a:t>
            </a:r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Surman</a:t>
            </a:r>
            <a:endParaRPr lang="en-US" sz="1900" b="1" dirty="0" smtClean="0">
              <a:solidFill>
                <a:srgbClr val="E52102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4286" y="2138430"/>
            <a:ext cx="3072874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McCutchan</a:t>
            </a:r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 and </a:t>
            </a:r>
            <a:r>
              <a:rPr lang="en-US" sz="1900" b="1" dirty="0" err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Sonzogni</a:t>
            </a:r>
            <a:endParaRPr lang="en-US" sz="1900" b="1" dirty="0" smtClean="0">
              <a:solidFill>
                <a:srgbClr val="E52102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2580" y="5104995"/>
            <a:ext cx="2644249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b="1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McLaughlin </a:t>
            </a:r>
            <a:r>
              <a:rPr lang="en-US" sz="1900" b="1" dirty="0" smtClean="0">
                <a:solidFill>
                  <a:srgbClr val="E52102"/>
                </a:solidFill>
                <a:latin typeface="Cambria" charset="0"/>
                <a:ea typeface="Cambria" charset="0"/>
                <a:cs typeface="Cambria" charset="0"/>
              </a:rPr>
              <a:t>and Zhu</a:t>
            </a:r>
          </a:p>
        </p:txBody>
      </p:sp>
    </p:spTree>
    <p:extLst>
      <p:ext uri="{BB962C8B-B14F-4D97-AF65-F5344CB8AC3E}">
        <p14:creationId xmlns:p14="http://schemas.microsoft.com/office/powerpoint/2010/main" val="1698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6385" y="411480"/>
            <a:ext cx="3888895" cy="1325563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4200" dirty="0" smtClean="0"/>
              <a:t>-delayed fission in </a:t>
            </a:r>
            <a:r>
              <a:rPr lang="en-US" sz="4200" i="1" dirty="0" smtClean="0"/>
              <a:t>r</a:t>
            </a:r>
            <a:r>
              <a:rPr lang="en-US" sz="4200" dirty="0" smtClean="0"/>
              <a:t>-process nucleosynthesis</a:t>
            </a:r>
            <a:endParaRPr lang="en-US" sz="4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40" y="22702"/>
            <a:ext cx="7909560" cy="3389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097" y="2533093"/>
            <a:ext cx="4467712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Mumpower</a:t>
            </a:r>
            <a:r>
              <a:rPr lang="en-US" sz="1900" b="1" dirty="0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, Kawano, </a:t>
            </a:r>
            <a:r>
              <a:rPr lang="en-US" sz="1900" b="1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Sprouse</a:t>
            </a:r>
            <a:r>
              <a:rPr lang="en-US" sz="1900" b="1" dirty="0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b="1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Vassh</a:t>
            </a:r>
            <a:r>
              <a:rPr lang="en-US" sz="1900" b="1" dirty="0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b="1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Holmbeck</a:t>
            </a:r>
            <a:r>
              <a:rPr lang="en-US" sz="1900" b="1" dirty="0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1900" b="1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Surman</a:t>
            </a:r>
            <a:r>
              <a:rPr lang="en-US" sz="1900" b="1" dirty="0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, and </a:t>
            </a:r>
            <a:r>
              <a:rPr lang="en-US" sz="1900" b="1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Möller</a:t>
            </a:r>
            <a:r>
              <a:rPr lang="en-US" sz="1900" b="1" dirty="0" smtClean="0">
                <a:solidFill>
                  <a:srgbClr val="7030A0"/>
                </a:solidFill>
              </a:rPr>
              <a:t> (2018</a:t>
            </a:r>
            <a:r>
              <a:rPr lang="en-US" sz="1900" b="1" dirty="0">
                <a:solidFill>
                  <a:srgbClr val="7030A0"/>
                </a:solidFill>
              </a:rPr>
              <a:t>)</a:t>
            </a:r>
            <a:r>
              <a:rPr lang="en-US" sz="1900" b="1" dirty="0" smtClean="0">
                <a:solidFill>
                  <a:srgbClr val="7030A0"/>
                </a:solidFill>
              </a:rPr>
              <a:t> </a:t>
            </a:r>
            <a:r>
              <a:rPr lang="nb-NO" sz="2000" b="1" dirty="0" smtClean="0">
                <a:solidFill>
                  <a:srgbClr val="7030A0"/>
                </a:solidFill>
              </a:rPr>
              <a:t>arXiv:1802.04398</a:t>
            </a:r>
            <a:endParaRPr lang="nb-NO" sz="2000" b="1" dirty="0">
              <a:solidFill>
                <a:srgbClr val="7030A0"/>
              </a:solidFill>
            </a:endParaRPr>
          </a:p>
          <a:p>
            <a:endParaRPr lang="en-US" sz="1900" b="1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9" y="4122981"/>
            <a:ext cx="4368800" cy="22109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155" y="6333939"/>
            <a:ext cx="40338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Andreyev,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Nishio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, and Schmidt </a:t>
            </a:r>
            <a:r>
              <a:rPr lang="en-US" dirty="0" smtClean="0"/>
              <a:t>(2018)</a:t>
            </a:r>
            <a:endParaRPr lang="en-US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79" y="3597916"/>
            <a:ext cx="5387178" cy="3248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6238" y="6333939"/>
            <a:ext cx="45939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Mumpower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, Kawano, and </a:t>
            </a:r>
            <a:r>
              <a:rPr lang="en-US" dirty="0" err="1" smtClean="0">
                <a:latin typeface="Cambria" charset="0"/>
                <a:ea typeface="Cambria" charset="0"/>
                <a:cs typeface="Cambria" charset="0"/>
              </a:rPr>
              <a:t>Möller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smtClean="0"/>
              <a:t>(2016)</a:t>
            </a:r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9182" y="3231886"/>
            <a:ext cx="284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Black outline </a:t>
            </a:r>
            <a:r>
              <a:rPr lang="en-US" dirty="0" smtClean="0"/>
              <a:t>– probability of multi-chance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err="1" smtClean="0"/>
              <a:t>df</a:t>
            </a:r>
            <a:r>
              <a:rPr lang="en-US" dirty="0" smtClean="0"/>
              <a:t> &gt; 10%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0968" y="-137178"/>
            <a:ext cx="9763132" cy="1325563"/>
          </a:xfrm>
        </p:spPr>
        <p:txBody>
          <a:bodyPr>
            <a:normAutofit/>
          </a:bodyPr>
          <a:lstStyle/>
          <a:p>
            <a:r>
              <a:rPr lang="en-US" sz="3800" dirty="0" err="1" smtClean="0">
                <a:ea typeface="Cambria Math" charset="0"/>
                <a:cs typeface="Cambria Math" charset="0"/>
              </a:rPr>
              <a:t>Superheavy</a:t>
            </a:r>
            <a:r>
              <a:rPr lang="en-US" sz="3800" dirty="0" smtClean="0">
                <a:ea typeface="Cambria Math" charset="0"/>
                <a:cs typeface="Cambria Math" charset="0"/>
              </a:rPr>
              <a:t> island blocked by </a:t>
            </a:r>
            <a:r>
              <a:rPr lang="en-US" sz="4000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3800" dirty="0" smtClean="0"/>
              <a:t>-delayed fission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62" y="862986"/>
            <a:ext cx="5580688" cy="5580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7" y="3402009"/>
            <a:ext cx="4467575" cy="3213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71" y="3529689"/>
            <a:ext cx="204797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ea typeface="Cambria" charset="0"/>
                <a:cs typeface="Cambria" charset="0"/>
              </a:rPr>
              <a:t>Petermann</a:t>
            </a:r>
            <a:r>
              <a:rPr lang="en-US" dirty="0" smtClean="0">
                <a:ea typeface="Cambria" charset="0"/>
                <a:cs typeface="Cambria" charset="0"/>
              </a:rPr>
              <a:t>, </a:t>
            </a:r>
            <a:r>
              <a:rPr lang="en-US" dirty="0" err="1" smtClean="0">
                <a:ea typeface="Cambria" charset="0"/>
                <a:cs typeface="Cambria" charset="0"/>
              </a:rPr>
              <a:t>Langanke</a:t>
            </a:r>
            <a:r>
              <a:rPr lang="en-US" dirty="0" smtClean="0">
                <a:ea typeface="Cambria" charset="0"/>
                <a:cs typeface="Cambria" charset="0"/>
              </a:rPr>
              <a:t>, </a:t>
            </a:r>
            <a:r>
              <a:rPr lang="en-US" dirty="0" err="1" smtClean="0">
                <a:ea typeface="Cambria" charset="0"/>
                <a:cs typeface="Cambria" charset="0"/>
              </a:rPr>
              <a:t>Martínez-Pinedo</a:t>
            </a:r>
            <a:r>
              <a:rPr lang="en-US" dirty="0" smtClean="0">
                <a:ea typeface="Cambria" charset="0"/>
                <a:cs typeface="Cambria" charset="0"/>
              </a:rPr>
              <a:t>, </a:t>
            </a:r>
            <a:r>
              <a:rPr lang="en-US" dirty="0" err="1" smtClean="0">
                <a:ea typeface="Cambria" charset="0"/>
                <a:cs typeface="Cambria" charset="0"/>
              </a:rPr>
              <a:t>Panov</a:t>
            </a:r>
            <a:r>
              <a:rPr lang="en-US" dirty="0" smtClean="0">
                <a:ea typeface="Cambria" charset="0"/>
                <a:cs typeface="Cambria" charset="0"/>
              </a:rPr>
              <a:t>, </a:t>
            </a:r>
            <a:r>
              <a:rPr lang="en-US" dirty="0" err="1" smtClean="0">
                <a:ea typeface="Cambria" charset="0"/>
                <a:cs typeface="Cambria" charset="0"/>
              </a:rPr>
              <a:t>Reinhard</a:t>
            </a:r>
            <a:r>
              <a:rPr lang="en-US" dirty="0" smtClean="0">
                <a:ea typeface="Cambria" charset="0"/>
                <a:cs typeface="Cambria" charset="0"/>
              </a:rPr>
              <a:t>, and </a:t>
            </a:r>
            <a:r>
              <a:rPr lang="en-US" dirty="0" err="1" smtClean="0">
                <a:ea typeface="Cambria" charset="0"/>
                <a:cs typeface="Cambria" charset="0"/>
              </a:rPr>
              <a:t>Thielemann</a:t>
            </a:r>
            <a:r>
              <a:rPr lang="en-US" dirty="0" smtClean="0">
                <a:ea typeface="Cambria" charset="0"/>
                <a:cs typeface="Cambria" charset="0"/>
              </a:rPr>
              <a:t> </a:t>
            </a:r>
            <a:r>
              <a:rPr lang="en-US" dirty="0" smtClean="0"/>
              <a:t>(2012)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9452" y="1122298"/>
            <a:ext cx="5815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Right:</a:t>
            </a:r>
            <a:r>
              <a:rPr lang="en-US" dirty="0" smtClean="0">
                <a:solidFill>
                  <a:srgbClr val="7030A0"/>
                </a:solidFill>
              </a:rPr>
              <a:t> Example - </a:t>
            </a:r>
            <a:r>
              <a:rPr lang="en-US" dirty="0" err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err="1" smtClean="0">
                <a:solidFill>
                  <a:srgbClr val="7030A0"/>
                </a:solidFill>
              </a:rPr>
              <a:t>df</a:t>
            </a:r>
            <a:r>
              <a:rPr lang="en-US" dirty="0" smtClean="0">
                <a:solidFill>
                  <a:srgbClr val="7030A0"/>
                </a:solidFill>
              </a:rPr>
              <a:t> alone </a:t>
            </a:r>
            <a:r>
              <a:rPr lang="en-US" dirty="0">
                <a:solidFill>
                  <a:srgbClr val="7030A0"/>
                </a:solidFill>
              </a:rPr>
              <a:t>can prevent </a:t>
            </a:r>
            <a:r>
              <a:rPr lang="en-US" dirty="0" smtClean="0">
                <a:solidFill>
                  <a:srgbClr val="7030A0"/>
                </a:solidFill>
              </a:rPr>
              <a:t>the population of </a:t>
            </a:r>
            <a:r>
              <a:rPr lang="en-US" dirty="0">
                <a:solidFill>
                  <a:srgbClr val="7030A0"/>
                </a:solidFill>
              </a:rPr>
              <a:t>the </a:t>
            </a:r>
            <a:r>
              <a:rPr lang="en-US" dirty="0" err="1">
                <a:solidFill>
                  <a:srgbClr val="7030A0"/>
                </a:solidFill>
              </a:rPr>
              <a:t>superheavy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island of stability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purple outline </a:t>
            </a:r>
            <a:r>
              <a:rPr lang="en-US" dirty="0" smtClean="0">
                <a:solidFill>
                  <a:srgbClr val="7030A0"/>
                </a:solidFill>
              </a:rPr>
              <a:t>– probability of </a:t>
            </a:r>
            <a:r>
              <a:rPr lang="en-US" dirty="0" err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err="1" smtClean="0">
                <a:solidFill>
                  <a:srgbClr val="7030A0"/>
                </a:solidFill>
              </a:rPr>
              <a:t>df</a:t>
            </a:r>
            <a:r>
              <a:rPr lang="en-US" dirty="0" smtClean="0">
                <a:solidFill>
                  <a:srgbClr val="7030A0"/>
                </a:solidFill>
              </a:rPr>
              <a:t> &gt; 90%)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b="1" dirty="0"/>
              <a:t>Below:</a:t>
            </a:r>
            <a:r>
              <a:rPr lang="en-US" dirty="0"/>
              <a:t> previous calculations with </a:t>
            </a:r>
            <a:r>
              <a:rPr lang="en-US" dirty="0" smtClean="0"/>
              <a:t>Z&lt;100 identified </a:t>
            </a:r>
            <a:r>
              <a:rPr lang="en-US" dirty="0"/>
              <a:t>possibility to circumvent region with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err="1" smtClean="0"/>
              <a:t>df</a:t>
            </a:r>
            <a:r>
              <a:rPr lang="en-US" dirty="0" smtClean="0"/>
              <a:t> </a:t>
            </a:r>
            <a:r>
              <a:rPr lang="en-US" dirty="0"/>
              <a:t>probability ~100</a:t>
            </a:r>
            <a:r>
              <a:rPr lang="en-US" dirty="0" smtClean="0"/>
              <a:t>%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530598" y="6402704"/>
            <a:ext cx="3892868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Mumpower</a:t>
            </a:r>
            <a:r>
              <a:rPr lang="en-US" sz="1900" dirty="0" smtClean="0">
                <a:solidFill>
                  <a:srgbClr val="7030A0"/>
                </a:solidFill>
                <a:latin typeface="Cambria" charset="0"/>
                <a:ea typeface="Cambria" charset="0"/>
                <a:cs typeface="Cambria" charset="0"/>
              </a:rPr>
              <a:t> et al </a:t>
            </a:r>
            <a:r>
              <a:rPr lang="en-US" sz="1900" dirty="0" smtClean="0">
                <a:solidFill>
                  <a:srgbClr val="7030A0"/>
                </a:solidFill>
              </a:rPr>
              <a:t>(submitted 2018)</a:t>
            </a:r>
            <a:endParaRPr lang="en-US" sz="19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727" y="5488448"/>
            <a:ext cx="185165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a typeface="Cambria" charset="0"/>
                <a:cs typeface="Cambria" charset="0"/>
              </a:rPr>
              <a:t>See also:</a:t>
            </a:r>
          </a:p>
          <a:p>
            <a:r>
              <a:rPr lang="en-US" dirty="0" err="1" smtClean="0">
                <a:ea typeface="Cambria" charset="0"/>
                <a:cs typeface="Cambria" charset="0"/>
              </a:rPr>
              <a:t>Thielemann</a:t>
            </a:r>
            <a:r>
              <a:rPr lang="en-US" dirty="0" smtClean="0">
                <a:ea typeface="Cambria" charset="0"/>
                <a:cs typeface="Cambria" charset="0"/>
              </a:rPr>
              <a:t>, </a:t>
            </a:r>
            <a:r>
              <a:rPr lang="en-US" dirty="0" err="1" smtClean="0">
                <a:ea typeface="Cambria" charset="0"/>
                <a:cs typeface="Cambria" charset="0"/>
              </a:rPr>
              <a:t>Metzinger</a:t>
            </a:r>
            <a:r>
              <a:rPr lang="en-US" dirty="0" smtClean="0">
                <a:ea typeface="Cambria" charset="0"/>
                <a:cs typeface="Cambria" charset="0"/>
              </a:rPr>
              <a:t>, and </a:t>
            </a:r>
            <a:r>
              <a:rPr lang="en-US" dirty="0" err="1" smtClean="0">
                <a:ea typeface="Cambria" charset="0"/>
                <a:cs typeface="Cambria" charset="0"/>
              </a:rPr>
              <a:t>Klapdor</a:t>
            </a:r>
            <a:r>
              <a:rPr lang="en-US" dirty="0" smtClean="0">
                <a:ea typeface="Cambria" charset="0"/>
                <a:cs typeface="Cambria" charset="0"/>
              </a:rPr>
              <a:t> (1983)</a:t>
            </a:r>
            <a:endParaRPr lang="en-US" dirty="0"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27562</TotalTime>
  <Words>1287</Words>
  <Application>Microsoft Macintosh PowerPoint</Application>
  <PresentationFormat>Widescreen</PresentationFormat>
  <Paragraphs>227</Paragraphs>
  <Slides>33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Calibri</vt:lpstr>
      <vt:lpstr>Calibri Light</vt:lpstr>
      <vt:lpstr>Cambria</vt:lpstr>
      <vt:lpstr>Cambria Math</vt:lpstr>
      <vt:lpstr>Courier New</vt:lpstr>
      <vt:lpstr>Symbol</vt:lpstr>
      <vt:lpstr>Wingdings</vt:lpstr>
      <vt:lpstr>Arial</vt:lpstr>
      <vt:lpstr>Office Theme</vt:lpstr>
      <vt:lpstr>Studying lanthanide production in r-process nucleosynthesis</vt:lpstr>
      <vt:lpstr>Observed Solar r-process Residuals</vt:lpstr>
      <vt:lpstr>PowerPoint Presentation</vt:lpstr>
      <vt:lpstr>PowerPoint Presentation</vt:lpstr>
      <vt:lpstr>PowerPoint Presentation</vt:lpstr>
      <vt:lpstr>Dependence on the Fission Fragment Distribution</vt:lpstr>
      <vt:lpstr>PowerPoint Presentation</vt:lpstr>
      <vt:lpstr>b-delayed fission in r-process nucleosynthesis</vt:lpstr>
      <vt:lpstr>Superheavy island blocked by b-delayed fission</vt:lpstr>
      <vt:lpstr>b-delayed fission yields in r-process nucleosynthesis</vt:lpstr>
      <vt:lpstr>Shaping the r-process second peak:  fission barriers and shell closures</vt:lpstr>
      <vt:lpstr>Masses: Model Divergence and FRIB Reach</vt:lpstr>
      <vt:lpstr>Studying Rare-Earth Nuclei to Understand r-process Lanthanide Production</vt:lpstr>
      <vt:lpstr>Studying Rare-Earth Nuclei to Understand r-process Lanthanide Production</vt:lpstr>
      <vt:lpstr>Standard r-process calculation</vt:lpstr>
      <vt:lpstr>Reverse Engineering r-process calculation</vt:lpstr>
      <vt:lpstr>MCMC procedure</vt:lpstr>
      <vt:lpstr>Dynamic Mechanism of Rare-Earth Peak Formation</vt:lpstr>
      <vt:lpstr>Results</vt:lpstr>
      <vt:lpstr>Results</vt:lpstr>
      <vt:lpstr>Rare-Earth Peak with MCMC solutions</vt:lpstr>
      <vt:lpstr>PowerPoint Presentation</vt:lpstr>
      <vt:lpstr>PowerPoint Presentation</vt:lpstr>
      <vt:lpstr>Back-up Slides</vt:lpstr>
      <vt:lpstr>r-process sites within a Neutron Star Merger</vt:lpstr>
      <vt:lpstr>PowerPoint Presentation</vt:lpstr>
      <vt:lpstr>PowerPoint Presentation</vt:lpstr>
      <vt:lpstr>r-process Calculations for NSM Ejecta</vt:lpstr>
      <vt:lpstr>Sensitivity to Solar Data: uncertainty from the s-process subtraction</vt:lpstr>
      <vt:lpstr>Peak Formation with an MCMC Mass Solution </vt:lpstr>
      <vt:lpstr>Peak Formation with an MCMC Mass Solution </vt:lpstr>
      <vt:lpstr>PowerPoint Presentation</vt:lpstr>
      <vt:lpstr>Preliminary Results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DNP</dc:title>
  <dc:creator>Microsoft Office User</dc:creator>
  <cp:lastModifiedBy>Microsoft Office User</cp:lastModifiedBy>
  <cp:revision>458</cp:revision>
  <cp:lastPrinted>2018-05-31T14:57:33Z</cp:lastPrinted>
  <dcterms:created xsi:type="dcterms:W3CDTF">2017-10-22T05:00:56Z</dcterms:created>
  <dcterms:modified xsi:type="dcterms:W3CDTF">2018-05-31T15:18:52Z</dcterms:modified>
</cp:coreProperties>
</file>