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425" r:id="rId3"/>
    <p:sldId id="311" r:id="rId4"/>
    <p:sldId id="318" r:id="rId5"/>
    <p:sldId id="338" r:id="rId6"/>
    <p:sldId id="323" r:id="rId7"/>
    <p:sldId id="326" r:id="rId8"/>
    <p:sldId id="321" r:id="rId9"/>
    <p:sldId id="282" r:id="rId10"/>
    <p:sldId id="283" r:id="rId11"/>
    <p:sldId id="294" r:id="rId12"/>
    <p:sldId id="328" r:id="rId13"/>
    <p:sldId id="325" r:id="rId14"/>
    <p:sldId id="327" r:id="rId15"/>
    <p:sldId id="329" r:id="rId16"/>
    <p:sldId id="331" r:id="rId17"/>
    <p:sldId id="330" r:id="rId18"/>
    <p:sldId id="342" r:id="rId19"/>
    <p:sldId id="319" r:id="rId20"/>
    <p:sldId id="334" r:id="rId21"/>
    <p:sldId id="335" r:id="rId22"/>
    <p:sldId id="339" r:id="rId23"/>
    <p:sldId id="426" r:id="rId24"/>
    <p:sldId id="363" r:id="rId25"/>
    <p:sldId id="412" r:id="rId26"/>
    <p:sldId id="359" r:id="rId27"/>
    <p:sldId id="37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9900FF"/>
    <a:srgbClr val="000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69321" autoAdjust="0"/>
  </p:normalViewPr>
  <p:slideViewPr>
    <p:cSldViewPr>
      <p:cViewPr varScale="1">
        <p:scale>
          <a:sx n="79" d="100"/>
          <a:sy n="79" d="100"/>
        </p:scale>
        <p:origin x="25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7966681069997E-2"/>
          <c:y val="2.3481833095769573E-2"/>
          <c:w val="0.92520406663786003"/>
          <c:h val="0.89133962429067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2801-4497-97D4-31E67F4F0CEA}"/>
              </c:ext>
            </c:extLst>
          </c:dPt>
          <c:dPt>
            <c:idx val="23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spPr>
              <a:ln w="28575"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801-4497-97D4-31E67F4F0CEA}"/>
              </c:ext>
            </c:extLst>
          </c:dPt>
          <c:dLbls>
            <c:delete val="1"/>
          </c:dLbls>
          <c:errBars>
            <c:errDir val="x"/>
            <c:errBarType val="both"/>
            <c:errValType val="cust"/>
            <c:noEndCap val="0"/>
            <c:pl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plus>
            <c:min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minus>
            <c:spPr>
              <a:ln w="19050"/>
            </c:spPr>
          </c:errBars>
          <c:xVal>
            <c:numRef>
              <c:f>Feuil1!$A$2:$A$25</c:f>
              <c:numCache>
                <c:formatCode>General</c:formatCode>
                <c:ptCount val="24"/>
                <c:pt idx="0">
                  <c:v>0.87639999999999996</c:v>
                </c:pt>
                <c:pt idx="20">
                  <c:v>0.84087000000000001</c:v>
                </c:pt>
                <c:pt idx="23">
                  <c:v>0.87509999999999999</c:v>
                </c:pt>
              </c:numCache>
            </c:numRef>
          </c:xVal>
          <c:yVal>
            <c:numRef>
              <c:f>Feuil1!$B$2:$B$25</c:f>
              <c:numCache>
                <c:formatCode>General</c:formatCode>
                <c:ptCount val="24"/>
                <c:pt idx="0">
                  <c:v>2.5</c:v>
                </c:pt>
                <c:pt idx="1">
                  <c:v>20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4</c:v>
                </c:pt>
                <c:pt idx="21">
                  <c:v>0</c:v>
                </c:pt>
                <c:pt idx="22">
                  <c:v>2</c:v>
                </c:pt>
                <c:pt idx="23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801-4497-97D4-31E67F4F0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4561664"/>
        <c:axId val="184565120"/>
      </c:scatterChart>
      <c:valAx>
        <c:axId val="184561664"/>
        <c:scaling>
          <c:orientation val="minMax"/>
          <c:max val="0.92"/>
          <c:min val="0.82000000000000006"/>
        </c:scaling>
        <c:delete val="0"/>
        <c:axPos val="b"/>
        <c:numFmt formatCode="General" sourceLinked="1"/>
        <c:majorTickMark val="out"/>
        <c:minorTickMark val="none"/>
        <c:tickLblPos val="nextTo"/>
        <c:crossAx val="184565120"/>
        <c:crosses val="autoZero"/>
        <c:crossBetween val="midCat"/>
      </c:valAx>
      <c:valAx>
        <c:axId val="184565120"/>
        <c:scaling>
          <c:orientation val="minMax"/>
          <c:max val="6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845616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7966681069997E-2"/>
          <c:y val="2.3481833095769573E-2"/>
          <c:w val="0.92520406663786003"/>
          <c:h val="0.89133962429067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>
              <a:noFill/>
            </a:ln>
          </c:spPr>
          <c:dPt>
            <c:idx val="1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1FD-4784-8CC2-9D7304D57763}"/>
              </c:ext>
            </c:extLst>
          </c:dPt>
          <c:dPt>
            <c:idx val="2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1FD-4784-8CC2-9D7304D57763}"/>
              </c:ext>
            </c:extLst>
          </c:dPt>
          <c:dPt>
            <c:idx val="3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1FD-4784-8CC2-9D7304D57763}"/>
              </c:ext>
            </c:extLst>
          </c:dPt>
          <c:dPt>
            <c:idx val="20"/>
            <c:marker>
              <c:symbol val="diamond"/>
              <c:size val="7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1FD-4784-8CC2-9D7304D57763}"/>
              </c:ext>
            </c:extLst>
          </c:dPt>
          <c:dPt>
            <c:idx val="23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1FD-4784-8CC2-9D7304D57763}"/>
              </c:ext>
            </c:extLst>
          </c:dPt>
          <c:dLbls>
            <c:delete val="1"/>
          </c:dLbls>
          <c:errBars>
            <c:errDir val="x"/>
            <c:errBarType val="both"/>
            <c:errValType val="cust"/>
            <c:noEndCap val="0"/>
            <c:pl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plus>
            <c:min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minus>
            <c:spPr>
              <a:ln w="19050"/>
            </c:spPr>
          </c:errBars>
          <c:xVal>
            <c:numRef>
              <c:f>Feuil1!$A$2:$A$25</c:f>
              <c:numCache>
                <c:formatCode>General</c:formatCode>
                <c:ptCount val="24"/>
                <c:pt idx="1">
                  <c:v>0.92710000000000004</c:v>
                </c:pt>
                <c:pt idx="2">
                  <c:v>0.87890000000000001</c:v>
                </c:pt>
                <c:pt idx="3">
                  <c:v>0.86870000000000003</c:v>
                </c:pt>
                <c:pt idx="4">
                  <c:v>0.89729999999999999</c:v>
                </c:pt>
                <c:pt idx="5">
                  <c:v>0.92989999999999995</c:v>
                </c:pt>
                <c:pt idx="6">
                  <c:v>0.93210000000000004</c:v>
                </c:pt>
                <c:pt idx="7">
                  <c:v>0.83220000000000005</c:v>
                </c:pt>
                <c:pt idx="8">
                  <c:v>0.88749999999999996</c:v>
                </c:pt>
                <c:pt idx="9">
                  <c:v>0.85609999999999997</c:v>
                </c:pt>
                <c:pt idx="10">
                  <c:v>0.86660000000000004</c:v>
                </c:pt>
                <c:pt idx="11">
                  <c:v>0.87880000000000003</c:v>
                </c:pt>
                <c:pt idx="12">
                  <c:v>0.8911</c:v>
                </c:pt>
                <c:pt idx="13">
                  <c:v>0.85509999999999997</c:v>
                </c:pt>
                <c:pt idx="14">
                  <c:v>0.86409999999999998</c:v>
                </c:pt>
                <c:pt idx="15">
                  <c:v>0.90820000000000001</c:v>
                </c:pt>
              </c:numCache>
            </c:numRef>
          </c:xVal>
          <c:yVal>
            <c:numRef>
              <c:f>Feuil1!$B$2:$B$25</c:f>
              <c:numCache>
                <c:formatCode>General</c:formatCode>
                <c:ptCount val="24"/>
                <c:pt idx="0">
                  <c:v>21</c:v>
                </c:pt>
                <c:pt idx="1">
                  <c:v>20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3</c:v>
                </c:pt>
                <c:pt idx="21">
                  <c:v>0</c:v>
                </c:pt>
                <c:pt idx="22">
                  <c:v>22</c:v>
                </c:pt>
                <c:pt idx="23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1FD-4784-8CC2-9D7304D577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3513984"/>
        <c:axId val="93515776"/>
      </c:scatterChart>
      <c:valAx>
        <c:axId val="93513984"/>
        <c:scaling>
          <c:orientation val="minMax"/>
          <c:max val="1.05"/>
          <c:min val="0.75000000000000011"/>
        </c:scaling>
        <c:delete val="0"/>
        <c:axPos val="b"/>
        <c:numFmt formatCode="General" sourceLinked="1"/>
        <c:majorTickMark val="out"/>
        <c:minorTickMark val="none"/>
        <c:tickLblPos val="nextTo"/>
        <c:crossAx val="93515776"/>
        <c:crosses val="autoZero"/>
        <c:crossBetween val="midCat"/>
      </c:valAx>
      <c:valAx>
        <c:axId val="93515776"/>
        <c:scaling>
          <c:orientation val="minMax"/>
          <c:max val="21.5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935139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7966681069997E-2"/>
          <c:y val="2.3481833095769573E-2"/>
          <c:w val="0.92520406663786003"/>
          <c:h val="0.89133962429067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>
              <a:noFill/>
            </a:ln>
          </c:spPr>
          <c:dPt>
            <c:idx val="1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E13-41CB-8393-2BAA62DF52EA}"/>
              </c:ext>
            </c:extLst>
          </c:dPt>
          <c:dPt>
            <c:idx val="2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E13-41CB-8393-2BAA62DF52EA}"/>
              </c:ext>
            </c:extLst>
          </c:dPt>
          <c:dPt>
            <c:idx val="3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E13-41CB-8393-2BAA62DF52EA}"/>
              </c:ext>
            </c:extLst>
          </c:dPt>
          <c:dPt>
            <c:idx val="20"/>
            <c:marker>
              <c:symbol val="diamond"/>
              <c:size val="7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E13-41CB-8393-2BAA62DF52EA}"/>
              </c:ext>
            </c:extLst>
          </c:dPt>
          <c:dPt>
            <c:idx val="23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E13-41CB-8393-2BAA62DF52EA}"/>
              </c:ext>
            </c:extLst>
          </c:dPt>
          <c:dLbls>
            <c:delete val="1"/>
          </c:dLbls>
          <c:errBars>
            <c:errDir val="x"/>
            <c:errBarType val="both"/>
            <c:errValType val="cust"/>
            <c:noEndCap val="0"/>
            <c:pl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plus>
            <c:min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minus>
            <c:spPr>
              <a:ln w="19050"/>
            </c:spPr>
          </c:errBars>
          <c:xVal>
            <c:numRef>
              <c:f>Feuil1!$A$2:$A$25</c:f>
              <c:numCache>
                <c:formatCode>General</c:formatCode>
                <c:ptCount val="24"/>
                <c:pt idx="1">
                  <c:v>0.92710000000000004</c:v>
                </c:pt>
                <c:pt idx="2">
                  <c:v>0.87890000000000001</c:v>
                </c:pt>
                <c:pt idx="3">
                  <c:v>0.86870000000000003</c:v>
                </c:pt>
                <c:pt idx="4">
                  <c:v>0.89729999999999999</c:v>
                </c:pt>
                <c:pt idx="5">
                  <c:v>0.92989999999999995</c:v>
                </c:pt>
                <c:pt idx="6">
                  <c:v>0.93210000000000004</c:v>
                </c:pt>
                <c:pt idx="7">
                  <c:v>0.83220000000000005</c:v>
                </c:pt>
                <c:pt idx="8">
                  <c:v>0.88749999999999996</c:v>
                </c:pt>
                <c:pt idx="9">
                  <c:v>0.85609999999999997</c:v>
                </c:pt>
                <c:pt idx="10">
                  <c:v>0.86660000000000004</c:v>
                </c:pt>
                <c:pt idx="11">
                  <c:v>0.87880000000000003</c:v>
                </c:pt>
                <c:pt idx="12">
                  <c:v>0.8911</c:v>
                </c:pt>
                <c:pt idx="13">
                  <c:v>0.85509999999999997</c:v>
                </c:pt>
                <c:pt idx="14">
                  <c:v>0.86409999999999998</c:v>
                </c:pt>
                <c:pt idx="15">
                  <c:v>0.90820000000000001</c:v>
                </c:pt>
              </c:numCache>
            </c:numRef>
          </c:xVal>
          <c:yVal>
            <c:numRef>
              <c:f>Feuil1!$B$2:$B$25</c:f>
              <c:numCache>
                <c:formatCode>General</c:formatCode>
                <c:ptCount val="24"/>
                <c:pt idx="0">
                  <c:v>21</c:v>
                </c:pt>
                <c:pt idx="1">
                  <c:v>20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3</c:v>
                </c:pt>
                <c:pt idx="21">
                  <c:v>0</c:v>
                </c:pt>
                <c:pt idx="22">
                  <c:v>22</c:v>
                </c:pt>
                <c:pt idx="23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E13-41CB-8393-2BAA62DF52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0208256"/>
        <c:axId val="120457472"/>
      </c:scatterChart>
      <c:valAx>
        <c:axId val="80208256"/>
        <c:scaling>
          <c:orientation val="minMax"/>
          <c:max val="1.05"/>
          <c:min val="0.75000000000000011"/>
        </c:scaling>
        <c:delete val="0"/>
        <c:axPos val="b"/>
        <c:numFmt formatCode="General" sourceLinked="1"/>
        <c:majorTickMark val="out"/>
        <c:minorTickMark val="none"/>
        <c:tickLblPos val="nextTo"/>
        <c:crossAx val="120457472"/>
        <c:crosses val="autoZero"/>
        <c:crossBetween val="midCat"/>
      </c:valAx>
      <c:valAx>
        <c:axId val="120457472"/>
        <c:scaling>
          <c:orientation val="minMax"/>
          <c:max val="21.5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802082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7966681069997E-2"/>
          <c:y val="2.3481833095769573E-2"/>
          <c:w val="0.92520406663786003"/>
          <c:h val="0.89133962429067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>
              <a:noFill/>
            </a:ln>
          </c:spPr>
          <c:dPt>
            <c:idx val="1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90F-4972-80D9-BC5D845DC345}"/>
              </c:ext>
            </c:extLst>
          </c:dPt>
          <c:dPt>
            <c:idx val="2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90F-4972-80D9-BC5D845DC345}"/>
              </c:ext>
            </c:extLst>
          </c:dPt>
          <c:dPt>
            <c:idx val="3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90F-4972-80D9-BC5D845DC345}"/>
              </c:ext>
            </c:extLst>
          </c:dPt>
          <c:dPt>
            <c:idx val="20"/>
            <c:marker>
              <c:symbol val="diamond"/>
              <c:size val="7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90F-4972-80D9-BC5D845DC345}"/>
              </c:ext>
            </c:extLst>
          </c:dPt>
          <c:dPt>
            <c:idx val="23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90F-4972-80D9-BC5D845DC345}"/>
              </c:ext>
            </c:extLst>
          </c:dPt>
          <c:dLbls>
            <c:delete val="1"/>
          </c:dLbls>
          <c:errBars>
            <c:errDir val="x"/>
            <c:errBarType val="both"/>
            <c:errValType val="cust"/>
            <c:noEndCap val="0"/>
            <c:pl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plus>
            <c:min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minus>
            <c:spPr>
              <a:ln w="19050"/>
            </c:spPr>
          </c:errBars>
          <c:xVal>
            <c:numRef>
              <c:f>Feuil1!$A$2:$A$25</c:f>
              <c:numCache>
                <c:formatCode>General</c:formatCode>
                <c:ptCount val="24"/>
                <c:pt idx="1">
                  <c:v>0.92710000000000004</c:v>
                </c:pt>
                <c:pt idx="2">
                  <c:v>0.87890000000000001</c:v>
                </c:pt>
                <c:pt idx="3">
                  <c:v>0.86870000000000003</c:v>
                </c:pt>
                <c:pt idx="4">
                  <c:v>0.89729999999999999</c:v>
                </c:pt>
                <c:pt idx="5">
                  <c:v>0.92989999999999995</c:v>
                </c:pt>
                <c:pt idx="6">
                  <c:v>0.93210000000000004</c:v>
                </c:pt>
                <c:pt idx="7">
                  <c:v>0.83220000000000005</c:v>
                </c:pt>
                <c:pt idx="8">
                  <c:v>0.88749999999999996</c:v>
                </c:pt>
                <c:pt idx="9">
                  <c:v>0.85609999999999997</c:v>
                </c:pt>
                <c:pt idx="10">
                  <c:v>0.86660000000000004</c:v>
                </c:pt>
                <c:pt idx="11">
                  <c:v>0.87880000000000003</c:v>
                </c:pt>
                <c:pt idx="12">
                  <c:v>0.8911</c:v>
                </c:pt>
                <c:pt idx="13">
                  <c:v>0.85509999999999997</c:v>
                </c:pt>
                <c:pt idx="14">
                  <c:v>0.86409999999999998</c:v>
                </c:pt>
                <c:pt idx="15">
                  <c:v>0.90820000000000001</c:v>
                </c:pt>
                <c:pt idx="16">
                  <c:v>0.81359999999999999</c:v>
                </c:pt>
                <c:pt idx="17">
                  <c:v>0.82709999999999995</c:v>
                </c:pt>
                <c:pt idx="18">
                  <c:v>0.83679999999999999</c:v>
                </c:pt>
              </c:numCache>
            </c:numRef>
          </c:xVal>
          <c:yVal>
            <c:numRef>
              <c:f>Feuil1!$B$2:$B$25</c:f>
              <c:numCache>
                <c:formatCode>General</c:formatCode>
                <c:ptCount val="24"/>
                <c:pt idx="0">
                  <c:v>21</c:v>
                </c:pt>
                <c:pt idx="1">
                  <c:v>20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22</c:v>
                </c:pt>
                <c:pt idx="23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90F-4972-80D9-BC5D845DC3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8815104"/>
        <c:axId val="128816640"/>
      </c:scatterChart>
      <c:valAx>
        <c:axId val="128815104"/>
        <c:scaling>
          <c:orientation val="minMax"/>
          <c:max val="1.05"/>
          <c:min val="0.75000000000000011"/>
        </c:scaling>
        <c:delete val="0"/>
        <c:axPos val="b"/>
        <c:numFmt formatCode="General" sourceLinked="1"/>
        <c:majorTickMark val="out"/>
        <c:minorTickMark val="none"/>
        <c:tickLblPos val="nextTo"/>
        <c:crossAx val="128816640"/>
        <c:crosses val="autoZero"/>
        <c:crossBetween val="midCat"/>
      </c:valAx>
      <c:valAx>
        <c:axId val="128816640"/>
        <c:scaling>
          <c:orientation val="minMax"/>
          <c:max val="21.5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1288151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7966681069997E-2"/>
          <c:y val="2.3481833095769573E-2"/>
          <c:w val="0.92520406663786003"/>
          <c:h val="0.89133962429067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>
              <a:noFill/>
            </a:ln>
          </c:spPr>
          <c:dPt>
            <c:idx val="1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3C9-4A05-845C-489788D78BDB}"/>
              </c:ext>
            </c:extLst>
          </c:dPt>
          <c:dPt>
            <c:idx val="2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3C9-4A05-845C-489788D78BDB}"/>
              </c:ext>
            </c:extLst>
          </c:dPt>
          <c:dPt>
            <c:idx val="3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3C9-4A05-845C-489788D78BDB}"/>
              </c:ext>
            </c:extLst>
          </c:dPt>
          <c:dPt>
            <c:idx val="20"/>
            <c:marker>
              <c:symbol val="diamond"/>
              <c:size val="7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3C9-4A05-845C-489788D78BDB}"/>
              </c:ext>
            </c:extLst>
          </c:dPt>
          <c:dPt>
            <c:idx val="23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3C9-4A05-845C-489788D78BDB}"/>
              </c:ext>
            </c:extLst>
          </c:dPt>
          <c:dLbls>
            <c:delete val="1"/>
          </c:dLbls>
          <c:errBars>
            <c:errDir val="x"/>
            <c:errBarType val="both"/>
            <c:errValType val="cust"/>
            <c:noEndCap val="0"/>
            <c:pl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plus>
            <c:min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minus>
            <c:spPr>
              <a:ln w="19050"/>
            </c:spPr>
          </c:errBars>
          <c:xVal>
            <c:numRef>
              <c:f>Feuil1!$A$2:$A$25</c:f>
              <c:numCache>
                <c:formatCode>General</c:formatCode>
                <c:ptCount val="24"/>
                <c:pt idx="1">
                  <c:v>0.92710000000000004</c:v>
                </c:pt>
                <c:pt idx="2">
                  <c:v>0.87890000000000001</c:v>
                </c:pt>
                <c:pt idx="3">
                  <c:v>0.86870000000000003</c:v>
                </c:pt>
                <c:pt idx="4">
                  <c:v>0.89729999999999999</c:v>
                </c:pt>
                <c:pt idx="5">
                  <c:v>0.92989999999999995</c:v>
                </c:pt>
                <c:pt idx="6">
                  <c:v>0.93210000000000004</c:v>
                </c:pt>
                <c:pt idx="7">
                  <c:v>0.83220000000000005</c:v>
                </c:pt>
                <c:pt idx="8">
                  <c:v>0.88749999999999996</c:v>
                </c:pt>
                <c:pt idx="9">
                  <c:v>0.85609999999999997</c:v>
                </c:pt>
                <c:pt idx="10">
                  <c:v>0.86660000000000004</c:v>
                </c:pt>
                <c:pt idx="11">
                  <c:v>0.87880000000000003</c:v>
                </c:pt>
                <c:pt idx="12">
                  <c:v>0.8911</c:v>
                </c:pt>
                <c:pt idx="13">
                  <c:v>0.85509999999999997</c:v>
                </c:pt>
                <c:pt idx="14">
                  <c:v>0.86409999999999998</c:v>
                </c:pt>
                <c:pt idx="15">
                  <c:v>0.90820000000000001</c:v>
                </c:pt>
                <c:pt idx="16">
                  <c:v>0.81359999999999999</c:v>
                </c:pt>
                <c:pt idx="17">
                  <c:v>0.82709999999999995</c:v>
                </c:pt>
                <c:pt idx="18">
                  <c:v>0.83679999999999999</c:v>
                </c:pt>
                <c:pt idx="19">
                  <c:v>0.877</c:v>
                </c:pt>
              </c:numCache>
            </c:numRef>
          </c:xVal>
          <c:yVal>
            <c:numRef>
              <c:f>Feuil1!$B$2:$B$25</c:f>
              <c:numCache>
                <c:formatCode>General</c:formatCode>
                <c:ptCount val="24"/>
                <c:pt idx="0">
                  <c:v>21</c:v>
                </c:pt>
                <c:pt idx="1">
                  <c:v>20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22</c:v>
                </c:pt>
                <c:pt idx="23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3C9-4A05-845C-489788D78B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9512960"/>
        <c:axId val="129514496"/>
      </c:scatterChart>
      <c:valAx>
        <c:axId val="129512960"/>
        <c:scaling>
          <c:orientation val="minMax"/>
          <c:max val="1.05"/>
          <c:min val="0.75000000000000011"/>
        </c:scaling>
        <c:delete val="0"/>
        <c:axPos val="b"/>
        <c:numFmt formatCode="General" sourceLinked="1"/>
        <c:majorTickMark val="out"/>
        <c:minorTickMark val="none"/>
        <c:tickLblPos val="nextTo"/>
        <c:crossAx val="129514496"/>
        <c:crosses val="autoZero"/>
        <c:crossBetween val="midCat"/>
      </c:valAx>
      <c:valAx>
        <c:axId val="129514496"/>
        <c:scaling>
          <c:orientation val="minMax"/>
          <c:max val="21.5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1295129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7966681069997E-2"/>
          <c:y val="2.3481833095769573E-2"/>
          <c:w val="0.92520406663786003"/>
          <c:h val="0.89133962429067048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>
              <a:noFill/>
            </a:ln>
          </c:spPr>
          <c:dPt>
            <c:idx val="1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D2-4CCC-86DA-BA5AD7A7D034}"/>
              </c:ext>
            </c:extLst>
          </c:dPt>
          <c:dPt>
            <c:idx val="2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D2-4CCC-86DA-BA5AD7A7D034}"/>
              </c:ext>
            </c:extLst>
          </c:dPt>
          <c:dPt>
            <c:idx val="3"/>
            <c:marker>
              <c:spPr>
                <a:solidFill>
                  <a:srgbClr val="7030A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7D2-4CCC-86DA-BA5AD7A7D034}"/>
              </c:ext>
            </c:extLst>
          </c:dPt>
          <c:dPt>
            <c:idx val="19"/>
            <c:marker>
              <c:spPr>
                <a:solidFill>
                  <a:schemeClr val="accent2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D2-4CCC-86DA-BA5AD7A7D034}"/>
              </c:ext>
            </c:extLst>
          </c:dPt>
          <c:dPt>
            <c:idx val="20"/>
            <c:marker>
              <c:symbol val="diamond"/>
              <c:size val="7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7D2-4CCC-86DA-BA5AD7A7D034}"/>
              </c:ext>
            </c:extLst>
          </c:dPt>
          <c:dPt>
            <c:idx val="23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  <c:spPr>
              <a:ln w="28575"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7D2-4CCC-86DA-BA5AD7A7D034}"/>
              </c:ext>
            </c:extLst>
          </c:dPt>
          <c:dLbls>
            <c:delete val="1"/>
          </c:dLbls>
          <c:errBars>
            <c:errDir val="x"/>
            <c:errBarType val="both"/>
            <c:errValType val="cust"/>
            <c:noEndCap val="0"/>
            <c:pl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plus>
            <c:minus>
              <c:numRef>
                <c:f>Feuil1!$C$2:$C$25</c:f>
                <c:numCache>
                  <c:formatCode>General</c:formatCode>
                  <c:ptCount val="24"/>
                  <c:pt idx="0">
                    <c:v>8.8999999999999999E-3</c:v>
                  </c:pt>
                  <c:pt idx="1">
                    <c:v>5.5199999999999999E-2</c:v>
                  </c:pt>
                  <c:pt idx="2">
                    <c:v>2.6200000000000001E-2</c:v>
                  </c:pt>
                  <c:pt idx="3">
                    <c:v>3.5299999999999998E-2</c:v>
                  </c:pt>
                  <c:pt idx="4">
                    <c:v>3.2599999999999997E-2</c:v>
                  </c:pt>
                  <c:pt idx="5">
                    <c:v>8.7999999999999995E-2</c:v>
                  </c:pt>
                  <c:pt idx="6">
                    <c:v>5.4899999999999997E-2</c:v>
                  </c:pt>
                  <c:pt idx="7">
                    <c:v>4.1000000000000002E-2</c:v>
                  </c:pt>
                  <c:pt idx="8">
                    <c:v>6.2899999999999998E-2</c:v>
                  </c:pt>
                  <c:pt idx="9">
                    <c:v>3.2300000000000002E-2</c:v>
                  </c:pt>
                  <c:pt idx="10">
                    <c:v>2.1100000000000001E-2</c:v>
                  </c:pt>
                  <c:pt idx="11">
                    <c:v>2.0400000000000001E-2</c:v>
                  </c:pt>
                  <c:pt idx="12">
                    <c:v>1.55E-2</c:v>
                  </c:pt>
                  <c:pt idx="13">
                    <c:v>2.2200000000000001E-2</c:v>
                  </c:pt>
                  <c:pt idx="14">
                    <c:v>1.6299999999999999E-2</c:v>
                  </c:pt>
                  <c:pt idx="15">
                    <c:v>6.1800000000000001E-2</c:v>
                  </c:pt>
                  <c:pt idx="16">
                    <c:v>8.5500000000000007E-2</c:v>
                  </c:pt>
                  <c:pt idx="17">
                    <c:v>1.24E-2</c:v>
                  </c:pt>
                  <c:pt idx="18">
                    <c:v>1.23E-2</c:v>
                  </c:pt>
                  <c:pt idx="19">
                    <c:v>1.2999999999999999E-2</c:v>
                  </c:pt>
                  <c:pt idx="20">
                    <c:v>3.8999999999999999E-4</c:v>
                  </c:pt>
                  <c:pt idx="23">
                    <c:v>6.1000000000000004E-3</c:v>
                  </c:pt>
                </c:numCache>
              </c:numRef>
            </c:minus>
            <c:spPr>
              <a:ln w="19050"/>
            </c:spPr>
          </c:errBars>
          <c:xVal>
            <c:numRef>
              <c:f>Feuil1!$A$2:$A$25</c:f>
              <c:numCache>
                <c:formatCode>General</c:formatCode>
                <c:ptCount val="24"/>
                <c:pt idx="1">
                  <c:v>0.92710000000000004</c:v>
                </c:pt>
                <c:pt idx="2">
                  <c:v>0.87890000000000001</c:v>
                </c:pt>
                <c:pt idx="3">
                  <c:v>0.86870000000000003</c:v>
                </c:pt>
                <c:pt idx="4">
                  <c:v>0.89729999999999999</c:v>
                </c:pt>
                <c:pt idx="5">
                  <c:v>0.92989999999999995</c:v>
                </c:pt>
                <c:pt idx="6">
                  <c:v>0.93210000000000004</c:v>
                </c:pt>
                <c:pt idx="7">
                  <c:v>0.83220000000000005</c:v>
                </c:pt>
                <c:pt idx="8">
                  <c:v>0.88749999999999996</c:v>
                </c:pt>
                <c:pt idx="9">
                  <c:v>0.85609999999999997</c:v>
                </c:pt>
                <c:pt idx="10">
                  <c:v>0.86660000000000004</c:v>
                </c:pt>
                <c:pt idx="11">
                  <c:v>0.87880000000000003</c:v>
                </c:pt>
                <c:pt idx="12">
                  <c:v>0.8911</c:v>
                </c:pt>
                <c:pt idx="13">
                  <c:v>0.85509999999999997</c:v>
                </c:pt>
                <c:pt idx="14">
                  <c:v>0.86409999999999998</c:v>
                </c:pt>
                <c:pt idx="15">
                  <c:v>0.90820000000000001</c:v>
                </c:pt>
                <c:pt idx="16">
                  <c:v>0.81359999999999999</c:v>
                </c:pt>
                <c:pt idx="17">
                  <c:v>0.82709999999999995</c:v>
                </c:pt>
                <c:pt idx="18">
                  <c:v>0.83679999999999999</c:v>
                </c:pt>
                <c:pt idx="19">
                  <c:v>0.877</c:v>
                </c:pt>
              </c:numCache>
            </c:numRef>
          </c:xVal>
          <c:yVal>
            <c:numRef>
              <c:f>Feuil1!$B$2:$B$25</c:f>
              <c:numCache>
                <c:formatCode>General</c:formatCode>
                <c:ptCount val="24"/>
                <c:pt idx="0">
                  <c:v>21</c:v>
                </c:pt>
                <c:pt idx="1">
                  <c:v>20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22</c:v>
                </c:pt>
                <c:pt idx="23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7D2-4CCC-86DA-BA5AD7A7D0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9089536"/>
        <c:axId val="129091072"/>
      </c:scatterChart>
      <c:valAx>
        <c:axId val="129089536"/>
        <c:scaling>
          <c:orientation val="minMax"/>
          <c:max val="1.05"/>
          <c:min val="0.75000000000000011"/>
        </c:scaling>
        <c:delete val="0"/>
        <c:axPos val="b"/>
        <c:numFmt formatCode="General" sourceLinked="1"/>
        <c:majorTickMark val="out"/>
        <c:minorTickMark val="none"/>
        <c:tickLblPos val="nextTo"/>
        <c:crossAx val="129091072"/>
        <c:crosses val="autoZero"/>
        <c:crossBetween val="midCat"/>
      </c:valAx>
      <c:valAx>
        <c:axId val="129091072"/>
        <c:scaling>
          <c:orientation val="minMax"/>
          <c:max val="21.5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1290895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CCEA0-A10F-48B6-A214-A48834B24740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934CC-D0A6-415F-A288-5DFE7B021A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78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62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04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104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108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12825"/>
            <a:fld id="{486A6334-951D-4DBA-877A-C128E835FEA7}" type="slidenum">
              <a:rPr lang="en-US" altLang="fr-FR" sz="1300" smtClean="0"/>
              <a:pPr defTabSz="1012825"/>
              <a:t>14</a:t>
            </a:fld>
            <a:endParaRPr lang="en-US" altLang="fr-FR" sz="1300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37999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12825"/>
            <a:fld id="{486A6334-951D-4DBA-877A-C128E835FEA7}" type="slidenum">
              <a:rPr lang="en-US" altLang="fr-FR" sz="1300" smtClean="0"/>
              <a:pPr defTabSz="1012825"/>
              <a:t>15</a:t>
            </a:fld>
            <a:endParaRPr lang="en-US" altLang="fr-FR" sz="1300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898889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12825"/>
            <a:fld id="{486A6334-951D-4DBA-877A-C128E835FEA7}" type="slidenum">
              <a:rPr lang="en-US" altLang="fr-FR" sz="1300" smtClean="0"/>
              <a:pPr defTabSz="1012825"/>
              <a:t>16</a:t>
            </a:fld>
            <a:endParaRPr lang="en-US" altLang="fr-FR" sz="1300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727805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12825"/>
            <a:fld id="{486A6334-951D-4DBA-877A-C128E835FEA7}" type="slidenum">
              <a:rPr lang="en-US" altLang="fr-FR" sz="1300" smtClean="0"/>
              <a:pPr defTabSz="1012825"/>
              <a:t>17</a:t>
            </a:fld>
            <a:endParaRPr lang="en-US" altLang="fr-FR" sz="1300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47233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4840" y="8686132"/>
            <a:ext cx="2971460" cy="4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57CF09-2888-4906-BFAF-97EB2F96DBDC}" type="slidenum">
              <a:rPr lang="en-US" altLang="fr-FR"/>
              <a:pPr algn="r" eaLnBrk="1" hangingPunct="1">
                <a:spcBef>
                  <a:spcPct val="0"/>
                </a:spcBef>
              </a:pPr>
              <a:t>18</a:t>
            </a:fld>
            <a:endParaRPr lang="en-US" altLang="fr-FR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413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4840" y="8686132"/>
            <a:ext cx="2971460" cy="4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BB0FD9-C43C-49F1-8730-1260A7E3DA21}" type="slidenum">
              <a:rPr lang="en-US" altLang="fr-FR"/>
              <a:pPr algn="r" eaLnBrk="1" hangingPunct="1">
                <a:spcBef>
                  <a:spcPct val="0"/>
                </a:spcBef>
              </a:pPr>
              <a:t>20</a:t>
            </a:fld>
            <a:endParaRPr lang="en-US" altLang="fr-FR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423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61" y="4343067"/>
            <a:ext cx="5487080" cy="4112460"/>
          </a:xfrm>
          <a:noFill/>
        </p:spPr>
        <p:txBody>
          <a:bodyPr lIns="95563" tIns="47782" rIns="95563" bIns="47782"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094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594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4840" y="8686132"/>
            <a:ext cx="2971460" cy="4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9214D-DA71-43C9-80AF-C321C534C47B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fr-FR"/>
              <a:t>This tr</a:t>
            </a:r>
            <a:r>
              <a:rPr lang="fr-FR" altLang="fr-FR"/>
              <a:t>ansition has several advantages.</a:t>
            </a:r>
            <a:endParaRPr lang="en-US" altLang="fr-FR"/>
          </a:p>
          <a:p>
            <a:pPr eaLnBrk="1" hangingPunct="1"/>
            <a:r>
              <a:rPr lang="en-US" altLang="fr-FR"/>
              <a:t>it is narrower (700 kHz) and that there may be a possibility of estimating the vel dist directly by a 1ph transition from the small number of atoms that end up in 2S state… (8% is it ?)</a:t>
            </a:r>
          </a:p>
          <a:p>
            <a:pPr eaLnBrk="1" hangingPunct="1"/>
            <a:r>
              <a:rPr lang="fr-FR" altLang="fr-FR"/>
              <a:t>Drawback: dioxygen absorbs at 194 nm so that we would need a vacuum tube for the laser beam…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21618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B88D696-5718-4D0C-965F-1B62A23A65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11" tIns="43106" rIns="86211" bIns="43106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321347-0895-428C-9B0F-D990206743CA}" type="slidenum">
              <a:rPr lang="en-US" altLang="fr-FR" sz="1100"/>
              <a:pPr algn="r" eaLnBrk="1" hangingPunct="1">
                <a:spcBef>
                  <a:spcPct val="0"/>
                </a:spcBef>
              </a:pPr>
              <a:t>23</a:t>
            </a:fld>
            <a:endParaRPr lang="en-US" altLang="fr-FR" sz="1100"/>
          </a:p>
        </p:txBody>
      </p:sp>
      <p:sp>
        <p:nvSpPr>
          <p:cNvPr id="94211" name="Rectangle 7">
            <a:extLst>
              <a:ext uri="{FF2B5EF4-FFF2-40B4-BE49-F238E27FC236}">
                <a16:creationId xmlns:a16="http://schemas.microsoft.com/office/drawing/2014/main" id="{B5676023-98F3-4351-B63C-0E4C536780B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8253413"/>
            <a:ext cx="27733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17" tIns="43109" rIns="86217" bIns="4310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44B671-A31F-4C64-8940-6DCB528432F4}" type="slidenum">
              <a:rPr lang="en-US" altLang="fr-FR"/>
              <a:pPr algn="r" eaLnBrk="1" hangingPunct="1">
                <a:spcBef>
                  <a:spcPct val="0"/>
                </a:spcBef>
              </a:pPr>
              <a:t>23</a:t>
            </a:fld>
            <a:endParaRPr lang="en-US" altLang="fr-FR"/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7A7728E8-FAC5-4D88-9AFF-EDBA86F2C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0288" y="654050"/>
            <a:ext cx="4340225" cy="3254375"/>
          </a:xfrm>
          <a:ln/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CC3F7FBB-7645-4D75-9125-AFAF80E57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9763" y="4125913"/>
            <a:ext cx="5121275" cy="3906837"/>
          </a:xfrm>
          <a:noFill/>
        </p:spPr>
        <p:txBody>
          <a:bodyPr lIns="86217" tIns="43109" rIns="86217" bIns="43109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03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0439C600-225B-4421-B130-3D124B3FBC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11" tIns="43106" rIns="86211" bIns="43106" anchor="b"/>
          <a:lstStyle>
            <a:lvl1pPr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0088" indent="-268288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214313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8125" indent="-214313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9925" indent="-214313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97125" indent="-214313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54325" indent="-214313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11525" indent="-214313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68725" indent="-214313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1C1D14-8FC3-4806-8552-E58ECF3B050B}" type="slidenum">
              <a:rPr lang="en-US" altLang="fr-FR" sz="1100"/>
              <a:pPr algn="r" eaLnBrk="1" hangingPunct="1">
                <a:spcBef>
                  <a:spcPct val="0"/>
                </a:spcBef>
              </a:pPr>
              <a:t>24</a:t>
            </a:fld>
            <a:endParaRPr lang="en-US" altLang="fr-FR" sz="1100"/>
          </a:p>
        </p:txBody>
      </p:sp>
      <p:sp>
        <p:nvSpPr>
          <p:cNvPr id="110595" name="Espace réservé de l'image des diapositives 1">
            <a:extLst>
              <a:ext uri="{FF2B5EF4-FFF2-40B4-BE49-F238E27FC236}">
                <a16:creationId xmlns:a16="http://schemas.microsoft.com/office/drawing/2014/main" id="{FC56643D-C5F6-44E0-87F4-64DABCCBD4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0288" y="654050"/>
            <a:ext cx="4340225" cy="3254375"/>
          </a:xfrm>
          <a:ln/>
        </p:spPr>
      </p:sp>
      <p:sp>
        <p:nvSpPr>
          <p:cNvPr id="110596" name="Espace réservé des commentaires 2">
            <a:extLst>
              <a:ext uri="{FF2B5EF4-FFF2-40B4-BE49-F238E27FC236}">
                <a16:creationId xmlns:a16="http://schemas.microsoft.com/office/drawing/2014/main" id="{99F40FAB-2F12-4CCA-BC33-49BF9928A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63" y="4125913"/>
            <a:ext cx="5121275" cy="3906837"/>
          </a:xfrm>
          <a:noFill/>
        </p:spPr>
        <p:txBody>
          <a:bodyPr lIns="86217" tIns="43109" rIns="86217" bIns="43109"/>
          <a:lstStyle/>
          <a:p>
            <a:pPr eaLnBrk="1" hangingPunct="1"/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7" name="Espace réservé du numéro de diapositive 3">
            <a:extLst>
              <a:ext uri="{FF2B5EF4-FFF2-40B4-BE49-F238E27FC236}">
                <a16:creationId xmlns:a16="http://schemas.microsoft.com/office/drawing/2014/main" id="{7AF9C9FD-C274-41CF-9962-F0D388AAF848}"/>
              </a:ext>
            </a:extLst>
          </p:cNvPr>
          <p:cNvSpPr txBox="1">
            <a:spLocks noGrp="1"/>
          </p:cNvSpPr>
          <p:nvPr/>
        </p:nvSpPr>
        <p:spPr bwMode="auto">
          <a:xfrm>
            <a:off x="3625850" y="8253413"/>
            <a:ext cx="27733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17" tIns="43109" rIns="86217" bIns="43109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252EB7-AB26-4E55-9A42-3FAA45F3FDA0}" type="slidenum">
              <a:rPr lang="en-US" altLang="fr-FR" sz="1100"/>
              <a:pPr algn="r" eaLnBrk="1" hangingPunct="1">
                <a:spcBef>
                  <a:spcPct val="0"/>
                </a:spcBef>
              </a:pPr>
              <a:t>24</a:t>
            </a:fld>
            <a:endParaRPr lang="en-US" altLang="fr-FR" sz="1100"/>
          </a:p>
        </p:txBody>
      </p:sp>
    </p:spTree>
    <p:extLst>
      <p:ext uri="{BB962C8B-B14F-4D97-AF65-F5344CB8AC3E}">
        <p14:creationId xmlns:p14="http://schemas.microsoft.com/office/powerpoint/2010/main" val="3621114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9C3CEA1C-E366-4AC8-A700-F6A11B569B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11" tIns="43106" rIns="86211" bIns="43106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12D04C-F614-453A-B187-90431FC8A9B1}" type="slidenum">
              <a:rPr lang="en-US" altLang="fr-FR" sz="1100"/>
              <a:pPr algn="r" eaLnBrk="1" hangingPunct="1">
                <a:spcBef>
                  <a:spcPct val="0"/>
                </a:spcBef>
              </a:pPr>
              <a:t>25</a:t>
            </a:fld>
            <a:endParaRPr lang="en-US" altLang="fr-FR" sz="1100"/>
          </a:p>
        </p:txBody>
      </p:sp>
      <p:sp>
        <p:nvSpPr>
          <p:cNvPr id="123907" name="Espace réservé de l'image des diapositives 1">
            <a:extLst>
              <a:ext uri="{FF2B5EF4-FFF2-40B4-BE49-F238E27FC236}">
                <a16:creationId xmlns:a16="http://schemas.microsoft.com/office/drawing/2014/main" id="{5AF3FB7D-130B-43AC-8629-ADC2A890E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0288" y="654050"/>
            <a:ext cx="4340225" cy="3254375"/>
          </a:xfrm>
          <a:ln/>
        </p:spPr>
      </p:sp>
      <p:sp>
        <p:nvSpPr>
          <p:cNvPr id="123908" name="Espace réservé des commentaires 2">
            <a:extLst>
              <a:ext uri="{FF2B5EF4-FFF2-40B4-BE49-F238E27FC236}">
                <a16:creationId xmlns:a16="http://schemas.microsoft.com/office/drawing/2014/main" id="{9546434C-3007-48A0-AC95-A8DACD47C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63" y="4125913"/>
            <a:ext cx="5121275" cy="3906837"/>
          </a:xfrm>
          <a:noFill/>
        </p:spPr>
        <p:txBody>
          <a:bodyPr lIns="86217" tIns="43109" rIns="86217" bIns="43109"/>
          <a:lstStyle/>
          <a:p>
            <a:pPr eaLnBrk="1" hangingPunct="1"/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9" name="Espace réservé du numéro de diapositive 3">
            <a:extLst>
              <a:ext uri="{FF2B5EF4-FFF2-40B4-BE49-F238E27FC236}">
                <a16:creationId xmlns:a16="http://schemas.microsoft.com/office/drawing/2014/main" id="{07CAF2EA-0463-4AD0-8DB8-46D6A4F525BF}"/>
              </a:ext>
            </a:extLst>
          </p:cNvPr>
          <p:cNvSpPr txBox="1">
            <a:spLocks noGrp="1"/>
          </p:cNvSpPr>
          <p:nvPr/>
        </p:nvSpPr>
        <p:spPr bwMode="auto">
          <a:xfrm>
            <a:off x="3625850" y="8253413"/>
            <a:ext cx="27733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17" tIns="43109" rIns="86217" bIns="43109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59A97C-D802-4B4D-A32D-7794EE65F1BB}" type="slidenum">
              <a:rPr lang="en-US" altLang="fr-FR" sz="1100"/>
              <a:pPr algn="r" eaLnBrk="1" hangingPunct="1">
                <a:spcBef>
                  <a:spcPct val="0"/>
                </a:spcBef>
              </a:pPr>
              <a:t>25</a:t>
            </a:fld>
            <a:endParaRPr lang="en-US" altLang="fr-FR" sz="1100"/>
          </a:p>
        </p:txBody>
      </p:sp>
    </p:spTree>
    <p:extLst>
      <p:ext uri="{BB962C8B-B14F-4D97-AF65-F5344CB8AC3E}">
        <p14:creationId xmlns:p14="http://schemas.microsoft.com/office/powerpoint/2010/main" val="3761989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32D9E912-B7F3-4480-92CD-87538154FC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11" tIns="43106" rIns="86211" bIns="43106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8873D7-4E4C-469D-BAA6-4DB32F2BA513}" type="slidenum">
              <a:rPr lang="en-US" altLang="fr-FR" sz="1100"/>
              <a:pPr algn="r" eaLnBrk="1" hangingPunct="1">
                <a:spcBef>
                  <a:spcPct val="0"/>
                </a:spcBef>
              </a:pPr>
              <a:t>26</a:t>
            </a:fld>
            <a:endParaRPr lang="en-US" altLang="fr-FR" sz="1100"/>
          </a:p>
        </p:txBody>
      </p:sp>
      <p:sp>
        <p:nvSpPr>
          <p:cNvPr id="126979" name="Espace réservé de l'image des diapositives 1">
            <a:extLst>
              <a:ext uri="{FF2B5EF4-FFF2-40B4-BE49-F238E27FC236}">
                <a16:creationId xmlns:a16="http://schemas.microsoft.com/office/drawing/2014/main" id="{4A82A01D-6113-4262-A729-05077B9496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0288" y="654050"/>
            <a:ext cx="4340225" cy="3254375"/>
          </a:xfrm>
          <a:ln/>
        </p:spPr>
      </p:sp>
      <p:sp>
        <p:nvSpPr>
          <p:cNvPr id="126980" name="Espace réservé des commentaires 2">
            <a:extLst>
              <a:ext uri="{FF2B5EF4-FFF2-40B4-BE49-F238E27FC236}">
                <a16:creationId xmlns:a16="http://schemas.microsoft.com/office/drawing/2014/main" id="{7065A9D7-2885-4C4F-9C88-2F59429EC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63" y="4125913"/>
            <a:ext cx="5121275" cy="3906837"/>
          </a:xfrm>
          <a:noFill/>
        </p:spPr>
        <p:txBody>
          <a:bodyPr lIns="86217" tIns="43109" rIns="86217" bIns="43109"/>
          <a:lstStyle/>
          <a:p>
            <a:pPr eaLnBrk="1" hangingPunct="1">
              <a:spcBef>
                <a:spcPct val="0"/>
              </a:spcBef>
            </a:pPr>
            <a:endParaRPr lang="en-US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81" name="Espace réservé du numéro de diapositive 3">
            <a:extLst>
              <a:ext uri="{FF2B5EF4-FFF2-40B4-BE49-F238E27FC236}">
                <a16:creationId xmlns:a16="http://schemas.microsoft.com/office/drawing/2014/main" id="{43462BC1-B701-4B3D-AB18-7F8B5121BAD6}"/>
              </a:ext>
            </a:extLst>
          </p:cNvPr>
          <p:cNvSpPr txBox="1">
            <a:spLocks noGrp="1"/>
          </p:cNvSpPr>
          <p:nvPr/>
        </p:nvSpPr>
        <p:spPr bwMode="auto">
          <a:xfrm>
            <a:off x="3625850" y="8253413"/>
            <a:ext cx="27733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17" tIns="43109" rIns="86217" bIns="43109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AB4B14-C139-48C7-A826-D7F0E6C10654}" type="slidenum">
              <a:rPr lang="en-US" altLang="fr-FR" sz="1100"/>
              <a:pPr algn="r" eaLnBrk="1" hangingPunct="1">
                <a:spcBef>
                  <a:spcPct val="0"/>
                </a:spcBef>
              </a:pPr>
              <a:t>26</a:t>
            </a:fld>
            <a:endParaRPr lang="en-US" altLang="fr-FR" sz="1100"/>
          </a:p>
        </p:txBody>
      </p:sp>
    </p:spTree>
    <p:extLst>
      <p:ext uri="{BB962C8B-B14F-4D97-AF65-F5344CB8AC3E}">
        <p14:creationId xmlns:p14="http://schemas.microsoft.com/office/powerpoint/2010/main" val="370835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2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09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78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09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09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34CC-D0A6-415F-A288-5DFE7B021A6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0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57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56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09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1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2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4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9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25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2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4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7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658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9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42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2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66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1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66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79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56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1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66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632C-603E-43FA-AE3E-41C91FD0B1D3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80C0-D2A5-494C-89A7-5BD03D95FA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22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A85669-E7F2-48BD-9720-C9238AA477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D71346-F1F7-4DAC-B1C7-5D7584180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22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9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2.png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manip1S-3S 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780928"/>
            <a:ext cx="4591193" cy="1600438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3000">
                <a:solidFill>
                  <a:schemeClr val="bg1"/>
                </a:solidFill>
                <a:latin typeface="Arial Rounded MT Bold" panose="020F0704030504030204" pitchFamily="34" charset="0"/>
              </a:rPr>
              <a:t>Recent developments </a:t>
            </a:r>
          </a:p>
          <a:p>
            <a:pPr algn="ctr"/>
            <a:r>
              <a:rPr lang="fr-FR" sz="2400">
                <a:solidFill>
                  <a:schemeClr val="bg1"/>
                </a:solidFill>
                <a:latin typeface="Arial Rounded MT Bold" panose="020F0704030504030204" pitchFamily="34" charset="0"/>
              </a:rPr>
              <a:t>in the</a:t>
            </a:r>
            <a:r>
              <a:rPr lang="fr-FR" sz="320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fr-FR" sz="3400">
                <a:solidFill>
                  <a:schemeClr val="bg1"/>
                </a:solidFill>
                <a:latin typeface="Arial Rounded MT Bold" panose="020F0704030504030204" pitchFamily="34" charset="0"/>
              </a:rPr>
              <a:t>proton radius puzzle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327" y="6531441"/>
            <a:ext cx="15296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CIPANP2018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40126" y="6531441"/>
            <a:ext cx="15683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May 29, 2018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3657" y="4781672"/>
            <a:ext cx="3966920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Hélène Fleurbaey</a:t>
            </a:r>
          </a:p>
          <a:p>
            <a:pPr algn="ctr"/>
            <a:r>
              <a:rPr lang="fr-FR" sz="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</a:t>
            </a:r>
            <a:endParaRPr lang="fr-FR" sz="3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NIST, Gaithersburg</a:t>
            </a:r>
          </a:p>
          <a:p>
            <a:pPr algn="ctr"/>
            <a:endParaRPr lang="fr-FR" sz="11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fr-FR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formerly</a:t>
            </a:r>
            <a:r>
              <a:rPr lang="fr-F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at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Laboratoire Kastler </a:t>
            </a:r>
            <a:r>
              <a:rPr lang="fr-FR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Brossel</a:t>
            </a:r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Paris</a:t>
            </a:r>
          </a:p>
          <a:p>
            <a:pPr algn="ctr"/>
            <a:endParaRPr lang="fr-FR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4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82"/>
          <p:cNvGrpSpPr>
            <a:grpSpLocks/>
          </p:cNvGrpSpPr>
          <p:nvPr/>
        </p:nvGrpSpPr>
        <p:grpSpPr bwMode="auto">
          <a:xfrm>
            <a:off x="358866" y="2348880"/>
            <a:ext cx="2484942" cy="2730320"/>
            <a:chOff x="94" y="505"/>
            <a:chExt cx="1766" cy="1823"/>
          </a:xfrm>
        </p:grpSpPr>
        <p:sp>
          <p:nvSpPr>
            <p:cNvPr id="50" name="AutoShape 83"/>
            <p:cNvSpPr>
              <a:spLocks noChangeAspect="1" noChangeArrowheads="1" noTextEdit="1"/>
            </p:cNvSpPr>
            <p:nvPr/>
          </p:nvSpPr>
          <p:spPr bwMode="auto">
            <a:xfrm>
              <a:off x="466" y="505"/>
              <a:ext cx="1154" cy="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84"/>
            <p:cNvSpPr>
              <a:spLocks noChangeArrowheads="1"/>
            </p:cNvSpPr>
            <p:nvPr/>
          </p:nvSpPr>
          <p:spPr bwMode="auto">
            <a:xfrm>
              <a:off x="615" y="787"/>
              <a:ext cx="473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85"/>
            <p:cNvSpPr>
              <a:spLocks noChangeArrowheads="1"/>
            </p:cNvSpPr>
            <p:nvPr/>
          </p:nvSpPr>
          <p:spPr bwMode="auto">
            <a:xfrm>
              <a:off x="1219" y="1218"/>
              <a:ext cx="46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6"/>
            <p:cNvSpPr>
              <a:spLocks noEditPoints="1"/>
            </p:cNvSpPr>
            <p:nvPr/>
          </p:nvSpPr>
          <p:spPr bwMode="auto">
            <a:xfrm>
              <a:off x="714" y="1416"/>
              <a:ext cx="73" cy="614"/>
            </a:xfrm>
            <a:custGeom>
              <a:avLst/>
              <a:gdLst>
                <a:gd name="T0" fmla="*/ 97 w 21"/>
                <a:gd name="T1" fmla="*/ 1943 h 194"/>
                <a:gd name="T2" fmla="*/ 97 w 21"/>
                <a:gd name="T3" fmla="*/ 171 h 194"/>
                <a:gd name="T4" fmla="*/ 156 w 21"/>
                <a:gd name="T5" fmla="*/ 171 h 194"/>
                <a:gd name="T6" fmla="*/ 156 w 21"/>
                <a:gd name="T7" fmla="*/ 1943 h 194"/>
                <a:gd name="T8" fmla="*/ 97 w 21"/>
                <a:gd name="T9" fmla="*/ 1943 h 194"/>
                <a:gd name="T10" fmla="*/ 0 w 21"/>
                <a:gd name="T11" fmla="*/ 199 h 194"/>
                <a:gd name="T12" fmla="*/ 132 w 21"/>
                <a:gd name="T13" fmla="*/ 0 h 194"/>
                <a:gd name="T14" fmla="*/ 254 w 21"/>
                <a:gd name="T15" fmla="*/ 199 h 194"/>
                <a:gd name="T16" fmla="*/ 0 w 21"/>
                <a:gd name="T17" fmla="*/ 199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B0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87"/>
            <p:cNvSpPr>
              <a:spLocks noEditPoints="1"/>
            </p:cNvSpPr>
            <p:nvPr/>
          </p:nvSpPr>
          <p:spPr bwMode="auto">
            <a:xfrm>
              <a:off x="714" y="1416"/>
              <a:ext cx="73" cy="614"/>
            </a:xfrm>
            <a:custGeom>
              <a:avLst/>
              <a:gdLst>
                <a:gd name="T0" fmla="*/ 97 w 21"/>
                <a:gd name="T1" fmla="*/ 1943 h 194"/>
                <a:gd name="T2" fmla="*/ 97 w 21"/>
                <a:gd name="T3" fmla="*/ 171 h 194"/>
                <a:gd name="T4" fmla="*/ 156 w 21"/>
                <a:gd name="T5" fmla="*/ 171 h 194"/>
                <a:gd name="T6" fmla="*/ 156 w 21"/>
                <a:gd name="T7" fmla="*/ 1943 h 194"/>
                <a:gd name="T8" fmla="*/ 97 w 21"/>
                <a:gd name="T9" fmla="*/ 1943 h 194"/>
                <a:gd name="T10" fmla="*/ 0 w 21"/>
                <a:gd name="T11" fmla="*/ 199 h 194"/>
                <a:gd name="T12" fmla="*/ 132 w 21"/>
                <a:gd name="T13" fmla="*/ 0 h 194"/>
                <a:gd name="T14" fmla="*/ 254 w 21"/>
                <a:gd name="T15" fmla="*/ 199 h 194"/>
                <a:gd name="T16" fmla="*/ 0 w 21"/>
                <a:gd name="T17" fmla="*/ 199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0">
              <a:solidFill>
                <a:srgbClr val="AB0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88"/>
            <p:cNvSpPr>
              <a:spLocks noEditPoints="1"/>
            </p:cNvSpPr>
            <p:nvPr/>
          </p:nvSpPr>
          <p:spPr bwMode="auto">
            <a:xfrm>
              <a:off x="714" y="800"/>
              <a:ext cx="73" cy="616"/>
            </a:xfrm>
            <a:custGeom>
              <a:avLst/>
              <a:gdLst>
                <a:gd name="T0" fmla="*/ 97 w 21"/>
                <a:gd name="T1" fmla="*/ 1956 h 194"/>
                <a:gd name="T2" fmla="*/ 97 w 21"/>
                <a:gd name="T3" fmla="*/ 171 h 194"/>
                <a:gd name="T4" fmla="*/ 156 w 21"/>
                <a:gd name="T5" fmla="*/ 171 h 194"/>
                <a:gd name="T6" fmla="*/ 156 w 21"/>
                <a:gd name="T7" fmla="*/ 1956 h 194"/>
                <a:gd name="T8" fmla="*/ 97 w 21"/>
                <a:gd name="T9" fmla="*/ 1956 h 194"/>
                <a:gd name="T10" fmla="*/ 0 w 21"/>
                <a:gd name="T11" fmla="*/ 203 h 194"/>
                <a:gd name="T12" fmla="*/ 132 w 21"/>
                <a:gd name="T13" fmla="*/ 0 h 194"/>
                <a:gd name="T14" fmla="*/ 254 w 21"/>
                <a:gd name="T15" fmla="*/ 203 h 194"/>
                <a:gd name="T16" fmla="*/ 0 w 21"/>
                <a:gd name="T17" fmla="*/ 203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B0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89"/>
            <p:cNvSpPr>
              <a:spLocks noEditPoints="1"/>
            </p:cNvSpPr>
            <p:nvPr/>
          </p:nvSpPr>
          <p:spPr bwMode="auto">
            <a:xfrm>
              <a:off x="714" y="800"/>
              <a:ext cx="73" cy="616"/>
            </a:xfrm>
            <a:custGeom>
              <a:avLst/>
              <a:gdLst>
                <a:gd name="T0" fmla="*/ 97 w 21"/>
                <a:gd name="T1" fmla="*/ 1956 h 194"/>
                <a:gd name="T2" fmla="*/ 97 w 21"/>
                <a:gd name="T3" fmla="*/ 171 h 194"/>
                <a:gd name="T4" fmla="*/ 156 w 21"/>
                <a:gd name="T5" fmla="*/ 171 h 194"/>
                <a:gd name="T6" fmla="*/ 156 w 21"/>
                <a:gd name="T7" fmla="*/ 1956 h 194"/>
                <a:gd name="T8" fmla="*/ 97 w 21"/>
                <a:gd name="T9" fmla="*/ 1956 h 194"/>
                <a:gd name="T10" fmla="*/ 0 w 21"/>
                <a:gd name="T11" fmla="*/ 203 h 194"/>
                <a:gd name="T12" fmla="*/ 132 w 21"/>
                <a:gd name="T13" fmla="*/ 0 h 194"/>
                <a:gd name="T14" fmla="*/ 254 w 21"/>
                <a:gd name="T15" fmla="*/ 203 h 194"/>
                <a:gd name="T16" fmla="*/ 0 w 21"/>
                <a:gd name="T17" fmla="*/ 203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0">
              <a:solidFill>
                <a:srgbClr val="AB0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90"/>
            <p:cNvSpPr>
              <a:spLocks noEditPoints="1"/>
            </p:cNvSpPr>
            <p:nvPr/>
          </p:nvSpPr>
          <p:spPr bwMode="auto">
            <a:xfrm>
              <a:off x="946" y="794"/>
              <a:ext cx="474" cy="434"/>
            </a:xfrm>
            <a:custGeom>
              <a:avLst/>
              <a:gdLst>
                <a:gd name="T0" fmla="*/ 48 w 137"/>
                <a:gd name="T1" fmla="*/ 0 h 137"/>
                <a:gd name="T2" fmla="*/ 1519 w 137"/>
                <a:gd name="T3" fmla="*/ 1245 h 137"/>
                <a:gd name="T4" fmla="*/ 1474 w 137"/>
                <a:gd name="T5" fmla="*/ 1283 h 137"/>
                <a:gd name="T6" fmla="*/ 0 w 137"/>
                <a:gd name="T7" fmla="*/ 41 h 137"/>
                <a:gd name="T8" fmla="*/ 48 w 137"/>
                <a:gd name="T9" fmla="*/ 0 h 137"/>
                <a:gd name="T10" fmla="*/ 1557 w 137"/>
                <a:gd name="T11" fmla="*/ 1163 h 137"/>
                <a:gd name="T12" fmla="*/ 1640 w 137"/>
                <a:gd name="T13" fmla="*/ 1375 h 137"/>
                <a:gd name="T14" fmla="*/ 1377 w 137"/>
                <a:gd name="T15" fmla="*/ 1305 h 137"/>
                <a:gd name="T16" fmla="*/ 1557 w 137"/>
                <a:gd name="T17" fmla="*/ 1163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7"/>
                <a:gd name="T29" fmla="*/ 137 w 137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7">
                  <a:moveTo>
                    <a:pt x="4" y="0"/>
                  </a:moveTo>
                  <a:lnTo>
                    <a:pt x="127" y="124"/>
                  </a:lnTo>
                  <a:lnTo>
                    <a:pt x="123" y="128"/>
                  </a:lnTo>
                  <a:lnTo>
                    <a:pt x="0" y="4"/>
                  </a:lnTo>
                  <a:lnTo>
                    <a:pt x="4" y="0"/>
                  </a:lnTo>
                  <a:close/>
                  <a:moveTo>
                    <a:pt x="130" y="116"/>
                  </a:moveTo>
                  <a:lnTo>
                    <a:pt x="137" y="137"/>
                  </a:lnTo>
                  <a:lnTo>
                    <a:pt x="115" y="130"/>
                  </a:lnTo>
                  <a:lnTo>
                    <a:pt x="130" y="11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91"/>
            <p:cNvSpPr>
              <a:spLocks noEditPoints="1"/>
            </p:cNvSpPr>
            <p:nvPr/>
          </p:nvSpPr>
          <p:spPr bwMode="auto">
            <a:xfrm>
              <a:off x="946" y="794"/>
              <a:ext cx="474" cy="434"/>
            </a:xfrm>
            <a:custGeom>
              <a:avLst/>
              <a:gdLst>
                <a:gd name="T0" fmla="*/ 48 w 137"/>
                <a:gd name="T1" fmla="*/ 0 h 137"/>
                <a:gd name="T2" fmla="*/ 1519 w 137"/>
                <a:gd name="T3" fmla="*/ 1245 h 137"/>
                <a:gd name="T4" fmla="*/ 1474 w 137"/>
                <a:gd name="T5" fmla="*/ 1283 h 137"/>
                <a:gd name="T6" fmla="*/ 0 w 137"/>
                <a:gd name="T7" fmla="*/ 41 h 137"/>
                <a:gd name="T8" fmla="*/ 48 w 137"/>
                <a:gd name="T9" fmla="*/ 0 h 137"/>
                <a:gd name="T10" fmla="*/ 1557 w 137"/>
                <a:gd name="T11" fmla="*/ 1163 h 137"/>
                <a:gd name="T12" fmla="*/ 1640 w 137"/>
                <a:gd name="T13" fmla="*/ 1375 h 137"/>
                <a:gd name="T14" fmla="*/ 1377 w 137"/>
                <a:gd name="T15" fmla="*/ 1305 h 137"/>
                <a:gd name="T16" fmla="*/ 1557 w 137"/>
                <a:gd name="T17" fmla="*/ 1163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7"/>
                <a:gd name="T29" fmla="*/ 137 w 137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7">
                  <a:moveTo>
                    <a:pt x="4" y="0"/>
                  </a:moveTo>
                  <a:lnTo>
                    <a:pt x="127" y="124"/>
                  </a:lnTo>
                  <a:lnTo>
                    <a:pt x="123" y="128"/>
                  </a:lnTo>
                  <a:lnTo>
                    <a:pt x="0" y="4"/>
                  </a:lnTo>
                  <a:lnTo>
                    <a:pt x="4" y="0"/>
                  </a:lnTo>
                  <a:close/>
                  <a:moveTo>
                    <a:pt x="130" y="116"/>
                  </a:moveTo>
                  <a:lnTo>
                    <a:pt x="137" y="137"/>
                  </a:lnTo>
                  <a:lnTo>
                    <a:pt x="115" y="130"/>
                  </a:lnTo>
                  <a:lnTo>
                    <a:pt x="130" y="11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92"/>
            <p:cNvSpPr>
              <a:spLocks noEditPoints="1"/>
            </p:cNvSpPr>
            <p:nvPr/>
          </p:nvSpPr>
          <p:spPr bwMode="auto">
            <a:xfrm>
              <a:off x="884" y="1228"/>
              <a:ext cx="474" cy="802"/>
            </a:xfrm>
            <a:custGeom>
              <a:avLst/>
              <a:gdLst>
                <a:gd name="T0" fmla="*/ 1640 w 137"/>
                <a:gd name="T1" fmla="*/ 10 h 253"/>
                <a:gd name="T2" fmla="*/ 107 w 137"/>
                <a:gd name="T3" fmla="*/ 2403 h 253"/>
                <a:gd name="T4" fmla="*/ 107 w 137"/>
                <a:gd name="T5" fmla="*/ 2403 h 253"/>
                <a:gd name="T6" fmla="*/ 107 w 137"/>
                <a:gd name="T7" fmla="*/ 2403 h 253"/>
                <a:gd name="T8" fmla="*/ 107 w 137"/>
                <a:gd name="T9" fmla="*/ 2403 h 253"/>
                <a:gd name="T10" fmla="*/ 97 w 137"/>
                <a:gd name="T11" fmla="*/ 2403 h 253"/>
                <a:gd name="T12" fmla="*/ 83 w 137"/>
                <a:gd name="T13" fmla="*/ 2403 h 253"/>
                <a:gd name="T14" fmla="*/ 83 w 137"/>
                <a:gd name="T15" fmla="*/ 2390 h 253"/>
                <a:gd name="T16" fmla="*/ 83 w 137"/>
                <a:gd name="T17" fmla="*/ 2381 h 253"/>
                <a:gd name="T18" fmla="*/ 1616 w 137"/>
                <a:gd name="T19" fmla="*/ 0 h 253"/>
                <a:gd name="T20" fmla="*/ 1616 w 137"/>
                <a:gd name="T21" fmla="*/ 0 h 253"/>
                <a:gd name="T22" fmla="*/ 1630 w 137"/>
                <a:gd name="T23" fmla="*/ 0 h 253"/>
                <a:gd name="T24" fmla="*/ 1630 w 137"/>
                <a:gd name="T25" fmla="*/ 0 h 253"/>
                <a:gd name="T26" fmla="*/ 1640 w 137"/>
                <a:gd name="T27" fmla="*/ 0 h 253"/>
                <a:gd name="T28" fmla="*/ 1640 w 137"/>
                <a:gd name="T29" fmla="*/ 0 h 253"/>
                <a:gd name="T30" fmla="*/ 1640 w 137"/>
                <a:gd name="T31" fmla="*/ 0 h 253"/>
                <a:gd name="T32" fmla="*/ 1640 w 137"/>
                <a:gd name="T33" fmla="*/ 0 h 253"/>
                <a:gd name="T34" fmla="*/ 1640 w 137"/>
                <a:gd name="T35" fmla="*/ 10 h 253"/>
                <a:gd name="T36" fmla="*/ 228 w 137"/>
                <a:gd name="T37" fmla="*/ 2412 h 253"/>
                <a:gd name="T38" fmla="*/ 0 w 137"/>
                <a:gd name="T39" fmla="*/ 2542 h 253"/>
                <a:gd name="T40" fmla="*/ 10 w 137"/>
                <a:gd name="T41" fmla="*/ 2311 h 253"/>
                <a:gd name="T42" fmla="*/ 228 w 137"/>
                <a:gd name="T43" fmla="*/ 2412 h 2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7"/>
                <a:gd name="T67" fmla="*/ 0 h 253"/>
                <a:gd name="T68" fmla="*/ 137 w 137"/>
                <a:gd name="T69" fmla="*/ 253 h 2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7" h="253">
                  <a:moveTo>
                    <a:pt x="137" y="1"/>
                  </a:moveTo>
                  <a:lnTo>
                    <a:pt x="9" y="239"/>
                  </a:lnTo>
                  <a:lnTo>
                    <a:pt x="8" y="239"/>
                  </a:lnTo>
                  <a:lnTo>
                    <a:pt x="7" y="239"/>
                  </a:lnTo>
                  <a:lnTo>
                    <a:pt x="7" y="238"/>
                  </a:lnTo>
                  <a:lnTo>
                    <a:pt x="7" y="237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1"/>
                  </a:lnTo>
                  <a:close/>
                  <a:moveTo>
                    <a:pt x="19" y="240"/>
                  </a:moveTo>
                  <a:lnTo>
                    <a:pt x="0" y="253"/>
                  </a:lnTo>
                  <a:lnTo>
                    <a:pt x="1" y="230"/>
                  </a:lnTo>
                  <a:lnTo>
                    <a:pt x="19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93"/>
            <p:cNvSpPr>
              <a:spLocks noEditPoints="1"/>
            </p:cNvSpPr>
            <p:nvPr/>
          </p:nvSpPr>
          <p:spPr bwMode="auto">
            <a:xfrm>
              <a:off x="884" y="1228"/>
              <a:ext cx="474" cy="802"/>
            </a:xfrm>
            <a:custGeom>
              <a:avLst/>
              <a:gdLst>
                <a:gd name="T0" fmla="*/ 1640 w 137"/>
                <a:gd name="T1" fmla="*/ 10 h 253"/>
                <a:gd name="T2" fmla="*/ 107 w 137"/>
                <a:gd name="T3" fmla="*/ 2403 h 253"/>
                <a:gd name="T4" fmla="*/ 107 w 137"/>
                <a:gd name="T5" fmla="*/ 2403 h 253"/>
                <a:gd name="T6" fmla="*/ 107 w 137"/>
                <a:gd name="T7" fmla="*/ 2403 h 253"/>
                <a:gd name="T8" fmla="*/ 107 w 137"/>
                <a:gd name="T9" fmla="*/ 2403 h 253"/>
                <a:gd name="T10" fmla="*/ 97 w 137"/>
                <a:gd name="T11" fmla="*/ 2403 h 253"/>
                <a:gd name="T12" fmla="*/ 83 w 137"/>
                <a:gd name="T13" fmla="*/ 2403 h 253"/>
                <a:gd name="T14" fmla="*/ 83 w 137"/>
                <a:gd name="T15" fmla="*/ 2390 h 253"/>
                <a:gd name="T16" fmla="*/ 83 w 137"/>
                <a:gd name="T17" fmla="*/ 2381 h 253"/>
                <a:gd name="T18" fmla="*/ 1616 w 137"/>
                <a:gd name="T19" fmla="*/ 0 h 253"/>
                <a:gd name="T20" fmla="*/ 1616 w 137"/>
                <a:gd name="T21" fmla="*/ 0 h 253"/>
                <a:gd name="T22" fmla="*/ 1630 w 137"/>
                <a:gd name="T23" fmla="*/ 0 h 253"/>
                <a:gd name="T24" fmla="*/ 1630 w 137"/>
                <a:gd name="T25" fmla="*/ 0 h 253"/>
                <a:gd name="T26" fmla="*/ 1640 w 137"/>
                <a:gd name="T27" fmla="*/ 0 h 253"/>
                <a:gd name="T28" fmla="*/ 1640 w 137"/>
                <a:gd name="T29" fmla="*/ 0 h 253"/>
                <a:gd name="T30" fmla="*/ 1640 w 137"/>
                <a:gd name="T31" fmla="*/ 0 h 253"/>
                <a:gd name="T32" fmla="*/ 1640 w 137"/>
                <a:gd name="T33" fmla="*/ 0 h 253"/>
                <a:gd name="T34" fmla="*/ 1640 w 137"/>
                <a:gd name="T35" fmla="*/ 10 h 253"/>
                <a:gd name="T36" fmla="*/ 228 w 137"/>
                <a:gd name="T37" fmla="*/ 2412 h 253"/>
                <a:gd name="T38" fmla="*/ 0 w 137"/>
                <a:gd name="T39" fmla="*/ 2542 h 253"/>
                <a:gd name="T40" fmla="*/ 10 w 137"/>
                <a:gd name="T41" fmla="*/ 2311 h 253"/>
                <a:gd name="T42" fmla="*/ 228 w 137"/>
                <a:gd name="T43" fmla="*/ 2412 h 2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7"/>
                <a:gd name="T67" fmla="*/ 0 h 253"/>
                <a:gd name="T68" fmla="*/ 137 w 137"/>
                <a:gd name="T69" fmla="*/ 253 h 2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7" h="253">
                  <a:moveTo>
                    <a:pt x="137" y="1"/>
                  </a:moveTo>
                  <a:lnTo>
                    <a:pt x="9" y="239"/>
                  </a:lnTo>
                  <a:lnTo>
                    <a:pt x="8" y="239"/>
                  </a:lnTo>
                  <a:lnTo>
                    <a:pt x="7" y="239"/>
                  </a:lnTo>
                  <a:lnTo>
                    <a:pt x="7" y="238"/>
                  </a:lnTo>
                  <a:lnTo>
                    <a:pt x="7" y="237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1"/>
                  </a:lnTo>
                  <a:close/>
                  <a:moveTo>
                    <a:pt x="19" y="240"/>
                  </a:moveTo>
                  <a:lnTo>
                    <a:pt x="0" y="253"/>
                  </a:lnTo>
                  <a:lnTo>
                    <a:pt x="1" y="230"/>
                  </a:lnTo>
                  <a:lnTo>
                    <a:pt x="19" y="24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 Box 94"/>
            <p:cNvSpPr txBox="1">
              <a:spLocks noChangeArrowheads="1"/>
            </p:cNvSpPr>
            <p:nvPr/>
          </p:nvSpPr>
          <p:spPr bwMode="auto">
            <a:xfrm>
              <a:off x="625" y="507"/>
              <a:ext cx="33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/>
                <a:t>3S</a:t>
              </a:r>
            </a:p>
          </p:txBody>
        </p:sp>
        <p:sp>
          <p:nvSpPr>
            <p:cNvPr id="62" name="Text Box 95"/>
            <p:cNvSpPr txBox="1">
              <a:spLocks noChangeArrowheads="1"/>
            </p:cNvSpPr>
            <p:nvPr/>
          </p:nvSpPr>
          <p:spPr bwMode="auto">
            <a:xfrm>
              <a:off x="608" y="2081"/>
              <a:ext cx="33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/>
                <a:t>1S</a:t>
              </a:r>
            </a:p>
          </p:txBody>
        </p:sp>
        <p:sp>
          <p:nvSpPr>
            <p:cNvPr id="63" name="Rectangle 96"/>
            <p:cNvSpPr>
              <a:spLocks noChangeArrowheads="1"/>
            </p:cNvSpPr>
            <p:nvPr/>
          </p:nvSpPr>
          <p:spPr bwMode="auto">
            <a:xfrm>
              <a:off x="615" y="2018"/>
              <a:ext cx="473" cy="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97"/>
            <p:cNvSpPr txBox="1">
              <a:spLocks noChangeArrowheads="1"/>
            </p:cNvSpPr>
            <p:nvPr/>
          </p:nvSpPr>
          <p:spPr bwMode="auto">
            <a:xfrm>
              <a:off x="1492" y="1256"/>
              <a:ext cx="32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/>
                <a:t>2P</a:t>
              </a:r>
            </a:p>
          </p:txBody>
        </p:sp>
        <p:sp>
          <p:nvSpPr>
            <p:cNvPr id="65" name="Text Box 98"/>
            <p:cNvSpPr txBox="1">
              <a:spLocks noChangeArrowheads="1"/>
            </p:cNvSpPr>
            <p:nvPr/>
          </p:nvSpPr>
          <p:spPr bwMode="auto">
            <a:xfrm>
              <a:off x="94" y="1655"/>
              <a:ext cx="67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9900FF"/>
                  </a:solidFill>
                </a:rPr>
                <a:t>205 nm</a:t>
              </a:r>
            </a:p>
          </p:txBody>
        </p:sp>
        <p:sp>
          <p:nvSpPr>
            <p:cNvPr id="66" name="Text Box 99"/>
            <p:cNvSpPr txBox="1">
              <a:spLocks noChangeArrowheads="1"/>
            </p:cNvSpPr>
            <p:nvPr/>
          </p:nvSpPr>
          <p:spPr bwMode="auto">
            <a:xfrm>
              <a:off x="119" y="1017"/>
              <a:ext cx="67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9900FF"/>
                  </a:solidFill>
                </a:rPr>
                <a:t>205 nm</a:t>
              </a:r>
            </a:p>
          </p:txBody>
        </p:sp>
        <p:sp>
          <p:nvSpPr>
            <p:cNvPr id="67" name="Text Box 100"/>
            <p:cNvSpPr txBox="1">
              <a:spLocks noChangeArrowheads="1"/>
            </p:cNvSpPr>
            <p:nvPr/>
          </p:nvSpPr>
          <p:spPr bwMode="auto">
            <a:xfrm>
              <a:off x="1182" y="750"/>
              <a:ext cx="67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FF3300"/>
                  </a:solidFill>
                </a:rPr>
                <a:t>656 nm</a:t>
              </a:r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933610" y="1103571"/>
            <a:ext cx="2666374" cy="846373"/>
          </a:xfrm>
          <a:prstGeom prst="rect">
            <a:avLst/>
          </a:prstGeom>
          <a:noFill/>
          <a:effectLst/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fr-FR" sz="2200">
                <a:latin typeface="+mj-lt"/>
                <a:cs typeface="Arial"/>
              </a:rPr>
              <a:t>First </a:t>
            </a:r>
            <a:r>
              <a:rPr lang="fr-FR" sz="2200" err="1">
                <a:latin typeface="+mj-lt"/>
                <a:cs typeface="Arial"/>
              </a:rPr>
              <a:t>order</a:t>
            </a:r>
            <a:r>
              <a:rPr lang="fr-FR" sz="2200">
                <a:latin typeface="+mj-lt"/>
                <a:cs typeface="Arial"/>
              </a:rPr>
              <a:t> Doppler</a:t>
            </a:r>
          </a:p>
          <a:p>
            <a:pPr>
              <a:spcBef>
                <a:spcPts val="600"/>
              </a:spcBef>
            </a:pPr>
            <a:r>
              <a:rPr lang="fr-FR" sz="2200">
                <a:latin typeface="+mj-lt"/>
                <a:cs typeface="Arial"/>
              </a:rPr>
              <a:t>effect </a:t>
            </a:r>
            <a:r>
              <a:rPr lang="fr-FR" sz="2200" dirty="0">
                <a:latin typeface="+mj-lt"/>
                <a:cs typeface="Arial"/>
              </a:rPr>
              <a:t>compensation</a:t>
            </a:r>
          </a:p>
        </p:txBody>
      </p:sp>
      <p:pic>
        <p:nvPicPr>
          <p:cNvPr id="69" name="Image 83" descr="manip1S-3Sbis 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/>
          <a:stretch>
            <a:fillRect/>
          </a:stretch>
        </p:blipFill>
        <p:spPr bwMode="auto">
          <a:xfrm>
            <a:off x="3274581" y="2581627"/>
            <a:ext cx="5824336" cy="424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3779912" y="1196752"/>
            <a:ext cx="4572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/>
          <a:p>
            <a:pPr algn="ctr"/>
            <a:endParaRPr lang="en-US"/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>
            <a:off x="6003349" y="1479363"/>
            <a:ext cx="3413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 anchor="ctr"/>
          <a:lstStyle/>
          <a:p>
            <a:endParaRPr lang="en-GB"/>
          </a:p>
        </p:txBody>
      </p: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5970566" y="1386798"/>
            <a:ext cx="454873" cy="520534"/>
            <a:chOff x="3240" y="1026"/>
            <a:chExt cx="258" cy="374"/>
          </a:xfrm>
        </p:grpSpPr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3240" y="1026"/>
              <a:ext cx="25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FF3300"/>
                  </a:solidFill>
                  <a:sym typeface="Symbol" charset="0"/>
                </a:rPr>
                <a:t></a:t>
              </a:r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3272" y="1127"/>
              <a:ext cx="216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FF3300"/>
                  </a:solidFill>
                </a:rPr>
                <a:t>v</a:t>
              </a:r>
            </a:p>
          </p:txBody>
        </p:sp>
      </p:grpSp>
      <p:sp>
        <p:nvSpPr>
          <p:cNvPr id="14" name="Arc 46"/>
          <p:cNvSpPr>
            <a:spLocks/>
          </p:cNvSpPr>
          <p:nvPr/>
        </p:nvSpPr>
        <p:spPr bwMode="auto">
          <a:xfrm>
            <a:off x="3817595" y="1341668"/>
            <a:ext cx="109794" cy="85725"/>
          </a:xfrm>
          <a:custGeom>
            <a:avLst/>
            <a:gdLst>
              <a:gd name="T0" fmla="*/ 0 w 30317"/>
              <a:gd name="T1" fmla="*/ 0 h 21600"/>
              <a:gd name="T2" fmla="*/ 0 w 30317"/>
              <a:gd name="T3" fmla="*/ 0 h 21600"/>
              <a:gd name="T4" fmla="*/ 0 w 30317"/>
              <a:gd name="T5" fmla="*/ 0 h 21600"/>
              <a:gd name="T6" fmla="*/ 0 60000 65536"/>
              <a:gd name="T7" fmla="*/ 0 60000 65536"/>
              <a:gd name="T8" fmla="*/ 0 60000 65536"/>
              <a:gd name="T9" fmla="*/ 0 w 30317"/>
              <a:gd name="T10" fmla="*/ 0 h 21600"/>
              <a:gd name="T11" fmla="*/ 30317 w 303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317" h="21600" fill="none" extrusionOk="0">
                <a:moveTo>
                  <a:pt x="-1" y="5833"/>
                </a:moveTo>
                <a:cubicBezTo>
                  <a:pt x="4002" y="2085"/>
                  <a:pt x="9280" y="-1"/>
                  <a:pt x="14764" y="0"/>
                </a:cubicBezTo>
                <a:cubicBezTo>
                  <a:pt x="20631" y="0"/>
                  <a:pt x="26245" y="2386"/>
                  <a:pt x="30316" y="6611"/>
                </a:cubicBezTo>
              </a:path>
              <a:path w="30317" h="21600" stroke="0" extrusionOk="0">
                <a:moveTo>
                  <a:pt x="-1" y="5833"/>
                </a:moveTo>
                <a:cubicBezTo>
                  <a:pt x="4002" y="2085"/>
                  <a:pt x="9280" y="-1"/>
                  <a:pt x="14764" y="0"/>
                </a:cubicBezTo>
                <a:cubicBezTo>
                  <a:pt x="20631" y="0"/>
                  <a:pt x="26245" y="2386"/>
                  <a:pt x="30316" y="6611"/>
                </a:cubicBezTo>
                <a:lnTo>
                  <a:pt x="14764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endParaRPr lang="en-GB"/>
          </a:p>
        </p:txBody>
      </p:sp>
      <p:sp>
        <p:nvSpPr>
          <p:cNvPr id="16" name="Line 48"/>
          <p:cNvSpPr>
            <a:spLocks noChangeShapeType="1"/>
          </p:cNvSpPr>
          <p:nvPr/>
        </p:nvSpPr>
        <p:spPr bwMode="auto">
          <a:xfrm>
            <a:off x="3927390" y="1367521"/>
            <a:ext cx="132355" cy="19458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sp>
        <p:nvSpPr>
          <p:cNvPr id="17" name="Arc 49"/>
          <p:cNvSpPr>
            <a:spLocks/>
          </p:cNvSpPr>
          <p:nvPr/>
        </p:nvSpPr>
        <p:spPr bwMode="auto">
          <a:xfrm flipV="1">
            <a:off x="4065582" y="1498150"/>
            <a:ext cx="103778" cy="85725"/>
          </a:xfrm>
          <a:custGeom>
            <a:avLst/>
            <a:gdLst>
              <a:gd name="T0" fmla="*/ 0 w 28818"/>
              <a:gd name="T1" fmla="*/ 0 h 21600"/>
              <a:gd name="T2" fmla="*/ 0 w 28818"/>
              <a:gd name="T3" fmla="*/ 0 h 21600"/>
              <a:gd name="T4" fmla="*/ 0 w 28818"/>
              <a:gd name="T5" fmla="*/ 0 h 21600"/>
              <a:gd name="T6" fmla="*/ 0 60000 65536"/>
              <a:gd name="T7" fmla="*/ 0 60000 65536"/>
              <a:gd name="T8" fmla="*/ 0 60000 65536"/>
              <a:gd name="T9" fmla="*/ 0 w 28818"/>
              <a:gd name="T10" fmla="*/ 0 h 21600"/>
              <a:gd name="T11" fmla="*/ 28818 w 288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18" h="21600" fill="none" extrusionOk="0">
                <a:moveTo>
                  <a:pt x="0" y="4553"/>
                </a:moveTo>
                <a:cubicBezTo>
                  <a:pt x="3792" y="1602"/>
                  <a:pt x="8459" y="-1"/>
                  <a:pt x="13265" y="0"/>
                </a:cubicBezTo>
                <a:cubicBezTo>
                  <a:pt x="19132" y="0"/>
                  <a:pt x="24746" y="2386"/>
                  <a:pt x="28817" y="6611"/>
                </a:cubicBezTo>
              </a:path>
              <a:path w="28818" h="21600" stroke="0" extrusionOk="0">
                <a:moveTo>
                  <a:pt x="0" y="4553"/>
                </a:moveTo>
                <a:cubicBezTo>
                  <a:pt x="3792" y="1602"/>
                  <a:pt x="8459" y="-1"/>
                  <a:pt x="13265" y="0"/>
                </a:cubicBezTo>
                <a:cubicBezTo>
                  <a:pt x="19132" y="0"/>
                  <a:pt x="24746" y="2386"/>
                  <a:pt x="28817" y="6611"/>
                </a:cubicBezTo>
                <a:lnTo>
                  <a:pt x="13265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endParaRPr lang="en-GB"/>
          </a:p>
        </p:txBody>
      </p:sp>
      <p:sp>
        <p:nvSpPr>
          <p:cNvPr id="18" name="Line 50"/>
          <p:cNvSpPr>
            <a:spLocks noChangeShapeType="1"/>
          </p:cNvSpPr>
          <p:nvPr/>
        </p:nvSpPr>
        <p:spPr bwMode="auto">
          <a:xfrm flipV="1">
            <a:off x="4166698" y="1364799"/>
            <a:ext cx="132355" cy="19458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sp>
        <p:nvSpPr>
          <p:cNvPr id="19" name="Arc 51"/>
          <p:cNvSpPr>
            <a:spLocks/>
          </p:cNvSpPr>
          <p:nvPr/>
        </p:nvSpPr>
        <p:spPr bwMode="auto">
          <a:xfrm>
            <a:off x="4295877" y="1346657"/>
            <a:ext cx="109794" cy="85725"/>
          </a:xfrm>
          <a:custGeom>
            <a:avLst/>
            <a:gdLst>
              <a:gd name="T0" fmla="*/ 0 w 30317"/>
              <a:gd name="T1" fmla="*/ 0 h 21600"/>
              <a:gd name="T2" fmla="*/ 0 w 30317"/>
              <a:gd name="T3" fmla="*/ 0 h 21600"/>
              <a:gd name="T4" fmla="*/ 0 w 30317"/>
              <a:gd name="T5" fmla="*/ 0 h 21600"/>
              <a:gd name="T6" fmla="*/ 0 60000 65536"/>
              <a:gd name="T7" fmla="*/ 0 60000 65536"/>
              <a:gd name="T8" fmla="*/ 0 60000 65536"/>
              <a:gd name="T9" fmla="*/ 0 w 30317"/>
              <a:gd name="T10" fmla="*/ 0 h 21600"/>
              <a:gd name="T11" fmla="*/ 30317 w 303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317" h="21600" fill="none" extrusionOk="0">
                <a:moveTo>
                  <a:pt x="-1" y="5833"/>
                </a:moveTo>
                <a:cubicBezTo>
                  <a:pt x="4002" y="2085"/>
                  <a:pt x="9280" y="-1"/>
                  <a:pt x="14764" y="0"/>
                </a:cubicBezTo>
                <a:cubicBezTo>
                  <a:pt x="20631" y="0"/>
                  <a:pt x="26245" y="2386"/>
                  <a:pt x="30316" y="6611"/>
                </a:cubicBezTo>
              </a:path>
              <a:path w="30317" h="21600" stroke="0" extrusionOk="0">
                <a:moveTo>
                  <a:pt x="-1" y="5833"/>
                </a:moveTo>
                <a:cubicBezTo>
                  <a:pt x="4002" y="2085"/>
                  <a:pt x="9280" y="-1"/>
                  <a:pt x="14764" y="0"/>
                </a:cubicBezTo>
                <a:cubicBezTo>
                  <a:pt x="20631" y="0"/>
                  <a:pt x="26245" y="2386"/>
                  <a:pt x="30316" y="6611"/>
                </a:cubicBezTo>
                <a:lnTo>
                  <a:pt x="14764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endParaRPr lang="en-GB"/>
          </a:p>
        </p:txBody>
      </p:sp>
      <p:sp>
        <p:nvSpPr>
          <p:cNvPr id="20" name="Arc 52"/>
          <p:cNvSpPr>
            <a:spLocks/>
          </p:cNvSpPr>
          <p:nvPr/>
        </p:nvSpPr>
        <p:spPr bwMode="auto">
          <a:xfrm flipV="1">
            <a:off x="4536523" y="1498150"/>
            <a:ext cx="93250" cy="85725"/>
          </a:xfrm>
          <a:custGeom>
            <a:avLst/>
            <a:gdLst>
              <a:gd name="T0" fmla="*/ 0 w 28253"/>
              <a:gd name="T1" fmla="*/ 0 h 21600"/>
              <a:gd name="T2" fmla="*/ 0 w 28253"/>
              <a:gd name="T3" fmla="*/ 0 h 21600"/>
              <a:gd name="T4" fmla="*/ 0 w 28253"/>
              <a:gd name="T5" fmla="*/ 0 h 21600"/>
              <a:gd name="T6" fmla="*/ 0 60000 65536"/>
              <a:gd name="T7" fmla="*/ 0 60000 65536"/>
              <a:gd name="T8" fmla="*/ 0 60000 65536"/>
              <a:gd name="T9" fmla="*/ 0 w 28253"/>
              <a:gd name="T10" fmla="*/ 0 h 21600"/>
              <a:gd name="T11" fmla="*/ 28253 w 282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253" h="21600" fill="none" extrusionOk="0">
                <a:moveTo>
                  <a:pt x="-1" y="5833"/>
                </a:moveTo>
                <a:cubicBezTo>
                  <a:pt x="4002" y="2085"/>
                  <a:pt x="9280" y="-1"/>
                  <a:pt x="14764" y="0"/>
                </a:cubicBezTo>
                <a:cubicBezTo>
                  <a:pt x="19666" y="0"/>
                  <a:pt x="24423" y="1667"/>
                  <a:pt x="28253" y="4729"/>
                </a:cubicBezTo>
              </a:path>
              <a:path w="28253" h="21600" stroke="0" extrusionOk="0">
                <a:moveTo>
                  <a:pt x="-1" y="5833"/>
                </a:moveTo>
                <a:cubicBezTo>
                  <a:pt x="4002" y="2085"/>
                  <a:pt x="9280" y="-1"/>
                  <a:pt x="14764" y="0"/>
                </a:cubicBezTo>
                <a:cubicBezTo>
                  <a:pt x="19666" y="0"/>
                  <a:pt x="24423" y="1667"/>
                  <a:pt x="28253" y="4729"/>
                </a:cubicBezTo>
                <a:lnTo>
                  <a:pt x="14764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endParaRPr lang="en-GB"/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4402498" y="1366160"/>
            <a:ext cx="132355" cy="19458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sp>
        <p:nvSpPr>
          <p:cNvPr id="22" name="Arc 54"/>
          <p:cNvSpPr>
            <a:spLocks/>
          </p:cNvSpPr>
          <p:nvPr/>
        </p:nvSpPr>
        <p:spPr bwMode="auto">
          <a:xfrm flipV="1">
            <a:off x="4539531" y="1493615"/>
            <a:ext cx="103778" cy="85725"/>
          </a:xfrm>
          <a:custGeom>
            <a:avLst/>
            <a:gdLst>
              <a:gd name="T0" fmla="*/ 0 w 28818"/>
              <a:gd name="T1" fmla="*/ 0 h 21600"/>
              <a:gd name="T2" fmla="*/ 0 w 28818"/>
              <a:gd name="T3" fmla="*/ 0 h 21600"/>
              <a:gd name="T4" fmla="*/ 0 w 28818"/>
              <a:gd name="T5" fmla="*/ 0 h 21600"/>
              <a:gd name="T6" fmla="*/ 0 60000 65536"/>
              <a:gd name="T7" fmla="*/ 0 60000 65536"/>
              <a:gd name="T8" fmla="*/ 0 60000 65536"/>
              <a:gd name="T9" fmla="*/ 0 w 28818"/>
              <a:gd name="T10" fmla="*/ 0 h 21600"/>
              <a:gd name="T11" fmla="*/ 28818 w 288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18" h="21600" fill="none" extrusionOk="0">
                <a:moveTo>
                  <a:pt x="0" y="4553"/>
                </a:moveTo>
                <a:cubicBezTo>
                  <a:pt x="3792" y="1602"/>
                  <a:pt x="8459" y="-1"/>
                  <a:pt x="13265" y="0"/>
                </a:cubicBezTo>
                <a:cubicBezTo>
                  <a:pt x="19132" y="0"/>
                  <a:pt x="24746" y="2386"/>
                  <a:pt x="28817" y="6611"/>
                </a:cubicBezTo>
              </a:path>
              <a:path w="28818" h="21600" stroke="0" extrusionOk="0">
                <a:moveTo>
                  <a:pt x="0" y="4553"/>
                </a:moveTo>
                <a:cubicBezTo>
                  <a:pt x="3792" y="1602"/>
                  <a:pt x="8459" y="-1"/>
                  <a:pt x="13265" y="0"/>
                </a:cubicBezTo>
                <a:cubicBezTo>
                  <a:pt x="19132" y="0"/>
                  <a:pt x="24746" y="2386"/>
                  <a:pt x="28817" y="6611"/>
                </a:cubicBezTo>
                <a:lnTo>
                  <a:pt x="13265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endParaRPr lang="en-GB"/>
          </a:p>
        </p:txBody>
      </p:sp>
      <p:sp>
        <p:nvSpPr>
          <p:cNvPr id="23" name="Line 55"/>
          <p:cNvSpPr>
            <a:spLocks noChangeShapeType="1"/>
          </p:cNvSpPr>
          <p:nvPr/>
        </p:nvSpPr>
        <p:spPr bwMode="auto">
          <a:xfrm flipV="1">
            <a:off x="4646485" y="1362078"/>
            <a:ext cx="132355" cy="19458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sp>
        <p:nvSpPr>
          <p:cNvPr id="24" name="Arc 56"/>
          <p:cNvSpPr>
            <a:spLocks/>
          </p:cNvSpPr>
          <p:nvPr/>
        </p:nvSpPr>
        <p:spPr bwMode="auto">
          <a:xfrm>
            <a:off x="4775664" y="1343936"/>
            <a:ext cx="109794" cy="85725"/>
          </a:xfrm>
          <a:custGeom>
            <a:avLst/>
            <a:gdLst>
              <a:gd name="T0" fmla="*/ 0 w 30317"/>
              <a:gd name="T1" fmla="*/ 0 h 21600"/>
              <a:gd name="T2" fmla="*/ 0 w 30317"/>
              <a:gd name="T3" fmla="*/ 0 h 21600"/>
              <a:gd name="T4" fmla="*/ 0 w 30317"/>
              <a:gd name="T5" fmla="*/ 0 h 21600"/>
              <a:gd name="T6" fmla="*/ 0 60000 65536"/>
              <a:gd name="T7" fmla="*/ 0 60000 65536"/>
              <a:gd name="T8" fmla="*/ 0 60000 65536"/>
              <a:gd name="T9" fmla="*/ 0 w 30317"/>
              <a:gd name="T10" fmla="*/ 0 h 21600"/>
              <a:gd name="T11" fmla="*/ 30317 w 303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317" h="21600" fill="none" extrusionOk="0">
                <a:moveTo>
                  <a:pt x="-1" y="5833"/>
                </a:moveTo>
                <a:cubicBezTo>
                  <a:pt x="4002" y="2085"/>
                  <a:pt x="9280" y="-1"/>
                  <a:pt x="14764" y="0"/>
                </a:cubicBezTo>
                <a:cubicBezTo>
                  <a:pt x="20631" y="0"/>
                  <a:pt x="26245" y="2386"/>
                  <a:pt x="30316" y="6611"/>
                </a:cubicBezTo>
              </a:path>
              <a:path w="30317" h="21600" stroke="0" extrusionOk="0">
                <a:moveTo>
                  <a:pt x="-1" y="5833"/>
                </a:moveTo>
                <a:cubicBezTo>
                  <a:pt x="4002" y="2085"/>
                  <a:pt x="9280" y="-1"/>
                  <a:pt x="14764" y="0"/>
                </a:cubicBezTo>
                <a:cubicBezTo>
                  <a:pt x="20631" y="0"/>
                  <a:pt x="26245" y="2386"/>
                  <a:pt x="30316" y="6611"/>
                </a:cubicBezTo>
                <a:lnTo>
                  <a:pt x="14764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endParaRPr lang="en-GB"/>
          </a:p>
        </p:txBody>
      </p:sp>
      <p:sp>
        <p:nvSpPr>
          <p:cNvPr id="25" name="Arc 57"/>
          <p:cNvSpPr>
            <a:spLocks/>
          </p:cNvSpPr>
          <p:nvPr/>
        </p:nvSpPr>
        <p:spPr bwMode="auto">
          <a:xfrm flipV="1">
            <a:off x="5016309" y="1495429"/>
            <a:ext cx="93250" cy="85725"/>
          </a:xfrm>
          <a:custGeom>
            <a:avLst/>
            <a:gdLst>
              <a:gd name="T0" fmla="*/ 0 w 28253"/>
              <a:gd name="T1" fmla="*/ 0 h 21600"/>
              <a:gd name="T2" fmla="*/ 0 w 28253"/>
              <a:gd name="T3" fmla="*/ 0 h 21600"/>
              <a:gd name="T4" fmla="*/ 0 w 28253"/>
              <a:gd name="T5" fmla="*/ 0 h 21600"/>
              <a:gd name="T6" fmla="*/ 0 60000 65536"/>
              <a:gd name="T7" fmla="*/ 0 60000 65536"/>
              <a:gd name="T8" fmla="*/ 0 60000 65536"/>
              <a:gd name="T9" fmla="*/ 0 w 28253"/>
              <a:gd name="T10" fmla="*/ 0 h 21600"/>
              <a:gd name="T11" fmla="*/ 28253 w 282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253" h="21600" fill="none" extrusionOk="0">
                <a:moveTo>
                  <a:pt x="-1" y="5833"/>
                </a:moveTo>
                <a:cubicBezTo>
                  <a:pt x="4002" y="2085"/>
                  <a:pt x="9280" y="-1"/>
                  <a:pt x="14764" y="0"/>
                </a:cubicBezTo>
                <a:cubicBezTo>
                  <a:pt x="19666" y="0"/>
                  <a:pt x="24423" y="1667"/>
                  <a:pt x="28253" y="4729"/>
                </a:cubicBezTo>
              </a:path>
              <a:path w="28253" h="21600" stroke="0" extrusionOk="0">
                <a:moveTo>
                  <a:pt x="-1" y="5833"/>
                </a:moveTo>
                <a:cubicBezTo>
                  <a:pt x="4002" y="2085"/>
                  <a:pt x="9280" y="-1"/>
                  <a:pt x="14764" y="0"/>
                </a:cubicBezTo>
                <a:cubicBezTo>
                  <a:pt x="19666" y="0"/>
                  <a:pt x="24423" y="1667"/>
                  <a:pt x="28253" y="4729"/>
                </a:cubicBezTo>
                <a:lnTo>
                  <a:pt x="14764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endParaRPr lang="en-GB"/>
          </a:p>
        </p:txBody>
      </p:sp>
      <p:sp>
        <p:nvSpPr>
          <p:cNvPr id="26" name="Line 58"/>
          <p:cNvSpPr>
            <a:spLocks noChangeShapeType="1"/>
          </p:cNvSpPr>
          <p:nvPr/>
        </p:nvSpPr>
        <p:spPr bwMode="auto">
          <a:xfrm>
            <a:off x="4882284" y="1363439"/>
            <a:ext cx="132355" cy="19458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sp>
        <p:nvSpPr>
          <p:cNvPr id="27" name="Arc 59"/>
          <p:cNvSpPr>
            <a:spLocks/>
          </p:cNvSpPr>
          <p:nvPr/>
        </p:nvSpPr>
        <p:spPr bwMode="auto">
          <a:xfrm flipV="1">
            <a:off x="5016142" y="1487718"/>
            <a:ext cx="103778" cy="85725"/>
          </a:xfrm>
          <a:custGeom>
            <a:avLst/>
            <a:gdLst>
              <a:gd name="T0" fmla="*/ 0 w 28818"/>
              <a:gd name="T1" fmla="*/ 0 h 21600"/>
              <a:gd name="T2" fmla="*/ 0 w 28818"/>
              <a:gd name="T3" fmla="*/ 0 h 21600"/>
              <a:gd name="T4" fmla="*/ 0 w 28818"/>
              <a:gd name="T5" fmla="*/ 0 h 21600"/>
              <a:gd name="T6" fmla="*/ 0 60000 65536"/>
              <a:gd name="T7" fmla="*/ 0 60000 65536"/>
              <a:gd name="T8" fmla="*/ 0 60000 65536"/>
              <a:gd name="T9" fmla="*/ 0 w 28818"/>
              <a:gd name="T10" fmla="*/ 0 h 21600"/>
              <a:gd name="T11" fmla="*/ 28818 w 288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18" h="21600" fill="none" extrusionOk="0">
                <a:moveTo>
                  <a:pt x="0" y="4553"/>
                </a:moveTo>
                <a:cubicBezTo>
                  <a:pt x="3792" y="1602"/>
                  <a:pt x="8459" y="-1"/>
                  <a:pt x="13265" y="0"/>
                </a:cubicBezTo>
                <a:cubicBezTo>
                  <a:pt x="19132" y="0"/>
                  <a:pt x="24746" y="2386"/>
                  <a:pt x="28817" y="6611"/>
                </a:cubicBezTo>
              </a:path>
              <a:path w="28818" h="21600" stroke="0" extrusionOk="0">
                <a:moveTo>
                  <a:pt x="0" y="4553"/>
                </a:moveTo>
                <a:cubicBezTo>
                  <a:pt x="3792" y="1602"/>
                  <a:pt x="8459" y="-1"/>
                  <a:pt x="13265" y="0"/>
                </a:cubicBezTo>
                <a:cubicBezTo>
                  <a:pt x="19132" y="0"/>
                  <a:pt x="24746" y="2386"/>
                  <a:pt x="28817" y="6611"/>
                </a:cubicBezTo>
                <a:lnTo>
                  <a:pt x="13265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endParaRPr lang="en-GB"/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 flipV="1">
            <a:off x="5115241" y="1443268"/>
            <a:ext cx="75202" cy="10885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sp>
        <p:nvSpPr>
          <p:cNvPr id="29" name="Line 61"/>
          <p:cNvSpPr>
            <a:spLocks noChangeShapeType="1"/>
          </p:cNvSpPr>
          <p:nvPr/>
        </p:nvSpPr>
        <p:spPr bwMode="auto">
          <a:xfrm>
            <a:off x="5184260" y="1450524"/>
            <a:ext cx="11129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grpSp>
        <p:nvGrpSpPr>
          <p:cNvPr id="84" name="Groupe 83"/>
          <p:cNvGrpSpPr/>
          <p:nvPr/>
        </p:nvGrpSpPr>
        <p:grpSpPr>
          <a:xfrm>
            <a:off x="6657826" y="1339679"/>
            <a:ext cx="1477962" cy="246064"/>
            <a:chOff x="5414963" y="1657350"/>
            <a:chExt cx="1477962" cy="246064"/>
          </a:xfrm>
        </p:grpSpPr>
        <p:sp>
          <p:nvSpPr>
            <p:cNvPr id="30" name="Arc 63"/>
            <p:cNvSpPr>
              <a:spLocks/>
            </p:cNvSpPr>
            <p:nvPr/>
          </p:nvSpPr>
          <p:spPr bwMode="auto">
            <a:xfrm flipH="1">
              <a:off x="6783131" y="1661407"/>
              <a:ext cx="109794" cy="85176"/>
            </a:xfrm>
            <a:custGeom>
              <a:avLst/>
              <a:gdLst>
                <a:gd name="T0" fmla="*/ 0 w 30317"/>
                <a:gd name="T1" fmla="*/ 0 h 21600"/>
                <a:gd name="T2" fmla="*/ 0 w 30317"/>
                <a:gd name="T3" fmla="*/ 0 h 21600"/>
                <a:gd name="T4" fmla="*/ 0 w 30317"/>
                <a:gd name="T5" fmla="*/ 0 h 21600"/>
                <a:gd name="T6" fmla="*/ 0 60000 65536"/>
                <a:gd name="T7" fmla="*/ 0 60000 65536"/>
                <a:gd name="T8" fmla="*/ 0 60000 65536"/>
                <a:gd name="T9" fmla="*/ 0 w 30317"/>
                <a:gd name="T10" fmla="*/ 0 h 21600"/>
                <a:gd name="T11" fmla="*/ 30317 w 3031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17" h="21600" fill="none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20631" y="0"/>
                    <a:pt x="26245" y="2386"/>
                    <a:pt x="30316" y="6611"/>
                  </a:cubicBezTo>
                </a:path>
                <a:path w="30317" h="21600" stroke="0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20631" y="0"/>
                    <a:pt x="26245" y="2386"/>
                    <a:pt x="30316" y="6611"/>
                  </a:cubicBezTo>
                  <a:lnTo>
                    <a:pt x="14764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endParaRPr lang="en-GB"/>
            </a:p>
          </p:txBody>
        </p:sp>
        <p:sp>
          <p:nvSpPr>
            <p:cNvPr id="31" name="Arc 64"/>
            <p:cNvSpPr>
              <a:spLocks/>
            </p:cNvSpPr>
            <p:nvPr/>
          </p:nvSpPr>
          <p:spPr bwMode="auto">
            <a:xfrm flipH="1" flipV="1">
              <a:off x="6559030" y="1818238"/>
              <a:ext cx="93250" cy="85176"/>
            </a:xfrm>
            <a:custGeom>
              <a:avLst/>
              <a:gdLst>
                <a:gd name="T0" fmla="*/ 0 w 28253"/>
                <a:gd name="T1" fmla="*/ 0 h 21600"/>
                <a:gd name="T2" fmla="*/ 0 w 28253"/>
                <a:gd name="T3" fmla="*/ 0 h 21600"/>
                <a:gd name="T4" fmla="*/ 0 w 28253"/>
                <a:gd name="T5" fmla="*/ 0 h 21600"/>
                <a:gd name="T6" fmla="*/ 0 60000 65536"/>
                <a:gd name="T7" fmla="*/ 0 60000 65536"/>
                <a:gd name="T8" fmla="*/ 0 60000 65536"/>
                <a:gd name="T9" fmla="*/ 0 w 28253"/>
                <a:gd name="T10" fmla="*/ 0 h 21600"/>
                <a:gd name="T11" fmla="*/ 28253 w 2825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53" h="21600" fill="none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19666" y="0"/>
                    <a:pt x="24423" y="1667"/>
                    <a:pt x="28253" y="4729"/>
                  </a:cubicBezTo>
                </a:path>
                <a:path w="28253" h="21600" stroke="0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19666" y="0"/>
                    <a:pt x="24423" y="1667"/>
                    <a:pt x="28253" y="4729"/>
                  </a:cubicBezTo>
                  <a:lnTo>
                    <a:pt x="14764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endParaRPr lang="en-GB"/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 flipH="1">
              <a:off x="6650777" y="1687095"/>
              <a:ext cx="132355" cy="19333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/>
            <a:lstStyle/>
            <a:p>
              <a:endParaRPr lang="en-GB"/>
            </a:p>
          </p:txBody>
        </p:sp>
        <p:sp>
          <p:nvSpPr>
            <p:cNvPr id="33" name="Arc 66"/>
            <p:cNvSpPr>
              <a:spLocks/>
            </p:cNvSpPr>
            <p:nvPr/>
          </p:nvSpPr>
          <p:spPr bwMode="auto">
            <a:xfrm flipH="1" flipV="1">
              <a:off x="6545494" y="1810536"/>
              <a:ext cx="103778" cy="85176"/>
            </a:xfrm>
            <a:custGeom>
              <a:avLst/>
              <a:gdLst>
                <a:gd name="T0" fmla="*/ 0 w 28818"/>
                <a:gd name="T1" fmla="*/ 0 h 21600"/>
                <a:gd name="T2" fmla="*/ 0 w 28818"/>
                <a:gd name="T3" fmla="*/ 0 h 21600"/>
                <a:gd name="T4" fmla="*/ 0 w 288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8818"/>
                <a:gd name="T10" fmla="*/ 0 h 21600"/>
                <a:gd name="T11" fmla="*/ 28818 w 288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18" h="21600" fill="none" extrusionOk="0">
                  <a:moveTo>
                    <a:pt x="0" y="4553"/>
                  </a:moveTo>
                  <a:cubicBezTo>
                    <a:pt x="3792" y="1602"/>
                    <a:pt x="8459" y="-1"/>
                    <a:pt x="13265" y="0"/>
                  </a:cubicBezTo>
                  <a:cubicBezTo>
                    <a:pt x="19132" y="0"/>
                    <a:pt x="24746" y="2386"/>
                    <a:pt x="28817" y="6611"/>
                  </a:cubicBezTo>
                </a:path>
                <a:path w="28818" h="21600" stroke="0" extrusionOk="0">
                  <a:moveTo>
                    <a:pt x="0" y="4553"/>
                  </a:moveTo>
                  <a:cubicBezTo>
                    <a:pt x="3792" y="1602"/>
                    <a:pt x="8459" y="-1"/>
                    <a:pt x="13265" y="0"/>
                  </a:cubicBezTo>
                  <a:cubicBezTo>
                    <a:pt x="19132" y="0"/>
                    <a:pt x="24746" y="2386"/>
                    <a:pt x="28817" y="6611"/>
                  </a:cubicBezTo>
                  <a:lnTo>
                    <a:pt x="13265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endParaRPr lang="en-GB"/>
            </a:p>
          </p:txBody>
        </p:sp>
        <p:sp>
          <p:nvSpPr>
            <p:cNvPr id="34" name="Line 67"/>
            <p:cNvSpPr>
              <a:spLocks noChangeShapeType="1"/>
            </p:cNvSpPr>
            <p:nvPr/>
          </p:nvSpPr>
          <p:spPr bwMode="auto">
            <a:xfrm flipH="1" flipV="1">
              <a:off x="6414644" y="1681216"/>
              <a:ext cx="132355" cy="19333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/>
            <a:lstStyle/>
            <a:p>
              <a:endParaRPr lang="en-GB"/>
            </a:p>
          </p:txBody>
        </p:sp>
        <p:sp>
          <p:nvSpPr>
            <p:cNvPr id="35" name="Arc 68"/>
            <p:cNvSpPr>
              <a:spLocks/>
            </p:cNvSpPr>
            <p:nvPr/>
          </p:nvSpPr>
          <p:spPr bwMode="auto">
            <a:xfrm flipH="1">
              <a:off x="6304849" y="1660055"/>
              <a:ext cx="109794" cy="85176"/>
            </a:xfrm>
            <a:custGeom>
              <a:avLst/>
              <a:gdLst>
                <a:gd name="T0" fmla="*/ 0 w 30317"/>
                <a:gd name="T1" fmla="*/ 0 h 21600"/>
                <a:gd name="T2" fmla="*/ 0 w 30317"/>
                <a:gd name="T3" fmla="*/ 0 h 21600"/>
                <a:gd name="T4" fmla="*/ 0 w 30317"/>
                <a:gd name="T5" fmla="*/ 0 h 21600"/>
                <a:gd name="T6" fmla="*/ 0 60000 65536"/>
                <a:gd name="T7" fmla="*/ 0 60000 65536"/>
                <a:gd name="T8" fmla="*/ 0 60000 65536"/>
                <a:gd name="T9" fmla="*/ 0 w 30317"/>
                <a:gd name="T10" fmla="*/ 0 h 21600"/>
                <a:gd name="T11" fmla="*/ 30317 w 3031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17" h="21600" fill="none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20631" y="0"/>
                    <a:pt x="26245" y="2386"/>
                    <a:pt x="30316" y="6611"/>
                  </a:cubicBezTo>
                </a:path>
                <a:path w="30317" h="21600" stroke="0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20631" y="0"/>
                    <a:pt x="26245" y="2386"/>
                    <a:pt x="30316" y="6611"/>
                  </a:cubicBezTo>
                  <a:lnTo>
                    <a:pt x="14764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endParaRPr lang="en-GB"/>
            </a:p>
          </p:txBody>
        </p:sp>
        <p:sp>
          <p:nvSpPr>
            <p:cNvPr id="36" name="Arc 69"/>
            <p:cNvSpPr>
              <a:spLocks/>
            </p:cNvSpPr>
            <p:nvPr/>
          </p:nvSpPr>
          <p:spPr bwMode="auto">
            <a:xfrm flipH="1" flipV="1">
              <a:off x="6080749" y="1816885"/>
              <a:ext cx="93250" cy="85176"/>
            </a:xfrm>
            <a:custGeom>
              <a:avLst/>
              <a:gdLst>
                <a:gd name="T0" fmla="*/ 0 w 28253"/>
                <a:gd name="T1" fmla="*/ 0 h 21600"/>
                <a:gd name="T2" fmla="*/ 0 w 28253"/>
                <a:gd name="T3" fmla="*/ 0 h 21600"/>
                <a:gd name="T4" fmla="*/ 0 w 28253"/>
                <a:gd name="T5" fmla="*/ 0 h 21600"/>
                <a:gd name="T6" fmla="*/ 0 60000 65536"/>
                <a:gd name="T7" fmla="*/ 0 60000 65536"/>
                <a:gd name="T8" fmla="*/ 0 60000 65536"/>
                <a:gd name="T9" fmla="*/ 0 w 28253"/>
                <a:gd name="T10" fmla="*/ 0 h 21600"/>
                <a:gd name="T11" fmla="*/ 28253 w 2825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53" h="21600" fill="none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19666" y="0"/>
                    <a:pt x="24423" y="1667"/>
                    <a:pt x="28253" y="4729"/>
                  </a:cubicBezTo>
                </a:path>
                <a:path w="28253" h="21600" stroke="0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19666" y="0"/>
                    <a:pt x="24423" y="1667"/>
                    <a:pt x="28253" y="4729"/>
                  </a:cubicBezTo>
                  <a:lnTo>
                    <a:pt x="14764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endParaRPr lang="en-GB"/>
            </a:p>
          </p:txBody>
        </p:sp>
        <p:sp>
          <p:nvSpPr>
            <p:cNvPr id="37" name="Line 70"/>
            <p:cNvSpPr>
              <a:spLocks noChangeShapeType="1"/>
            </p:cNvSpPr>
            <p:nvPr/>
          </p:nvSpPr>
          <p:spPr bwMode="auto">
            <a:xfrm flipH="1">
              <a:off x="6172495" y="1685743"/>
              <a:ext cx="132355" cy="19333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/>
            <a:lstStyle/>
            <a:p>
              <a:endParaRPr lang="en-GB"/>
            </a:p>
          </p:txBody>
        </p:sp>
        <p:sp>
          <p:nvSpPr>
            <p:cNvPr id="38" name="Arc 71"/>
            <p:cNvSpPr>
              <a:spLocks/>
            </p:cNvSpPr>
            <p:nvPr/>
          </p:nvSpPr>
          <p:spPr bwMode="auto">
            <a:xfrm flipH="1" flipV="1">
              <a:off x="6067212" y="1812358"/>
              <a:ext cx="103778" cy="85176"/>
            </a:xfrm>
            <a:custGeom>
              <a:avLst/>
              <a:gdLst>
                <a:gd name="T0" fmla="*/ 0 w 28818"/>
                <a:gd name="T1" fmla="*/ 0 h 21600"/>
                <a:gd name="T2" fmla="*/ 0 w 28818"/>
                <a:gd name="T3" fmla="*/ 0 h 21600"/>
                <a:gd name="T4" fmla="*/ 0 w 288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8818"/>
                <a:gd name="T10" fmla="*/ 0 h 21600"/>
                <a:gd name="T11" fmla="*/ 28818 w 288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18" h="21600" fill="none" extrusionOk="0">
                  <a:moveTo>
                    <a:pt x="0" y="4553"/>
                  </a:moveTo>
                  <a:cubicBezTo>
                    <a:pt x="3792" y="1602"/>
                    <a:pt x="8459" y="-1"/>
                    <a:pt x="13265" y="0"/>
                  </a:cubicBezTo>
                  <a:cubicBezTo>
                    <a:pt x="19132" y="0"/>
                    <a:pt x="24746" y="2386"/>
                    <a:pt x="28817" y="6611"/>
                  </a:cubicBezTo>
                </a:path>
                <a:path w="28818" h="21600" stroke="0" extrusionOk="0">
                  <a:moveTo>
                    <a:pt x="0" y="4553"/>
                  </a:moveTo>
                  <a:cubicBezTo>
                    <a:pt x="3792" y="1602"/>
                    <a:pt x="8459" y="-1"/>
                    <a:pt x="13265" y="0"/>
                  </a:cubicBezTo>
                  <a:cubicBezTo>
                    <a:pt x="19132" y="0"/>
                    <a:pt x="24746" y="2386"/>
                    <a:pt x="28817" y="6611"/>
                  </a:cubicBezTo>
                  <a:lnTo>
                    <a:pt x="13265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endParaRPr lang="en-GB"/>
            </a:p>
          </p:txBody>
        </p:sp>
        <p:sp>
          <p:nvSpPr>
            <p:cNvPr id="39" name="Line 72"/>
            <p:cNvSpPr>
              <a:spLocks noChangeShapeType="1"/>
            </p:cNvSpPr>
            <p:nvPr/>
          </p:nvSpPr>
          <p:spPr bwMode="auto">
            <a:xfrm flipH="1" flipV="1">
              <a:off x="5935694" y="1678512"/>
              <a:ext cx="132355" cy="19333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/>
            <a:lstStyle/>
            <a:p>
              <a:endParaRPr lang="en-GB"/>
            </a:p>
          </p:txBody>
        </p:sp>
        <p:sp>
          <p:nvSpPr>
            <p:cNvPr id="40" name="Arc 73"/>
            <p:cNvSpPr>
              <a:spLocks/>
            </p:cNvSpPr>
            <p:nvPr/>
          </p:nvSpPr>
          <p:spPr bwMode="auto">
            <a:xfrm flipH="1">
              <a:off x="5825063" y="1657350"/>
              <a:ext cx="109794" cy="85176"/>
            </a:xfrm>
            <a:custGeom>
              <a:avLst/>
              <a:gdLst>
                <a:gd name="T0" fmla="*/ 0 w 30317"/>
                <a:gd name="T1" fmla="*/ 0 h 21600"/>
                <a:gd name="T2" fmla="*/ 0 w 30317"/>
                <a:gd name="T3" fmla="*/ 0 h 21600"/>
                <a:gd name="T4" fmla="*/ 0 w 30317"/>
                <a:gd name="T5" fmla="*/ 0 h 21600"/>
                <a:gd name="T6" fmla="*/ 0 60000 65536"/>
                <a:gd name="T7" fmla="*/ 0 60000 65536"/>
                <a:gd name="T8" fmla="*/ 0 60000 65536"/>
                <a:gd name="T9" fmla="*/ 0 w 30317"/>
                <a:gd name="T10" fmla="*/ 0 h 21600"/>
                <a:gd name="T11" fmla="*/ 30317 w 3031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17" h="21600" fill="none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20631" y="0"/>
                    <a:pt x="26245" y="2386"/>
                    <a:pt x="30316" y="6611"/>
                  </a:cubicBezTo>
                </a:path>
                <a:path w="30317" h="21600" stroke="0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20631" y="0"/>
                    <a:pt x="26245" y="2386"/>
                    <a:pt x="30316" y="6611"/>
                  </a:cubicBezTo>
                  <a:lnTo>
                    <a:pt x="14764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endParaRPr lang="en-GB"/>
            </a:p>
          </p:txBody>
        </p:sp>
        <p:sp>
          <p:nvSpPr>
            <p:cNvPr id="41" name="Arc 74"/>
            <p:cNvSpPr>
              <a:spLocks/>
            </p:cNvSpPr>
            <p:nvPr/>
          </p:nvSpPr>
          <p:spPr bwMode="auto">
            <a:xfrm flipH="1" flipV="1">
              <a:off x="5600962" y="1814182"/>
              <a:ext cx="93250" cy="85176"/>
            </a:xfrm>
            <a:custGeom>
              <a:avLst/>
              <a:gdLst>
                <a:gd name="T0" fmla="*/ 0 w 28253"/>
                <a:gd name="T1" fmla="*/ 0 h 21600"/>
                <a:gd name="T2" fmla="*/ 0 w 28253"/>
                <a:gd name="T3" fmla="*/ 0 h 21600"/>
                <a:gd name="T4" fmla="*/ 0 w 28253"/>
                <a:gd name="T5" fmla="*/ 0 h 21600"/>
                <a:gd name="T6" fmla="*/ 0 60000 65536"/>
                <a:gd name="T7" fmla="*/ 0 60000 65536"/>
                <a:gd name="T8" fmla="*/ 0 60000 65536"/>
                <a:gd name="T9" fmla="*/ 0 w 28253"/>
                <a:gd name="T10" fmla="*/ 0 h 21600"/>
                <a:gd name="T11" fmla="*/ 28253 w 2825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53" h="21600" fill="none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19666" y="0"/>
                    <a:pt x="24423" y="1667"/>
                    <a:pt x="28253" y="4729"/>
                  </a:cubicBezTo>
                </a:path>
                <a:path w="28253" h="21600" stroke="0" extrusionOk="0">
                  <a:moveTo>
                    <a:pt x="-1" y="5833"/>
                  </a:moveTo>
                  <a:cubicBezTo>
                    <a:pt x="4002" y="2085"/>
                    <a:pt x="9280" y="-1"/>
                    <a:pt x="14764" y="0"/>
                  </a:cubicBezTo>
                  <a:cubicBezTo>
                    <a:pt x="19666" y="0"/>
                    <a:pt x="24423" y="1667"/>
                    <a:pt x="28253" y="4729"/>
                  </a:cubicBezTo>
                  <a:lnTo>
                    <a:pt x="14764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endParaRPr lang="en-GB"/>
            </a:p>
          </p:txBody>
        </p:sp>
        <p:sp>
          <p:nvSpPr>
            <p:cNvPr id="42" name="Line 75"/>
            <p:cNvSpPr>
              <a:spLocks noChangeShapeType="1"/>
            </p:cNvSpPr>
            <p:nvPr/>
          </p:nvSpPr>
          <p:spPr bwMode="auto">
            <a:xfrm flipH="1">
              <a:off x="5692709" y="1683039"/>
              <a:ext cx="132355" cy="19333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/>
            <a:lstStyle/>
            <a:p>
              <a:endParaRPr lang="en-GB"/>
            </a:p>
          </p:txBody>
        </p:sp>
        <p:sp>
          <p:nvSpPr>
            <p:cNvPr id="43" name="Arc 76"/>
            <p:cNvSpPr>
              <a:spLocks/>
            </p:cNvSpPr>
            <p:nvPr/>
          </p:nvSpPr>
          <p:spPr bwMode="auto">
            <a:xfrm flipH="1" flipV="1">
              <a:off x="5587426" y="1812830"/>
              <a:ext cx="103778" cy="85176"/>
            </a:xfrm>
            <a:custGeom>
              <a:avLst/>
              <a:gdLst>
                <a:gd name="T0" fmla="*/ 0 w 28818"/>
                <a:gd name="T1" fmla="*/ 0 h 21600"/>
                <a:gd name="T2" fmla="*/ 0 w 28818"/>
                <a:gd name="T3" fmla="*/ 0 h 21600"/>
                <a:gd name="T4" fmla="*/ 0 w 288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8818"/>
                <a:gd name="T10" fmla="*/ 0 h 21600"/>
                <a:gd name="T11" fmla="*/ 28818 w 288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18" h="21600" fill="none" extrusionOk="0">
                  <a:moveTo>
                    <a:pt x="0" y="4553"/>
                  </a:moveTo>
                  <a:cubicBezTo>
                    <a:pt x="3792" y="1602"/>
                    <a:pt x="8459" y="-1"/>
                    <a:pt x="13265" y="0"/>
                  </a:cubicBezTo>
                  <a:cubicBezTo>
                    <a:pt x="19132" y="0"/>
                    <a:pt x="24746" y="2386"/>
                    <a:pt x="28817" y="6611"/>
                  </a:cubicBezTo>
                </a:path>
                <a:path w="28818" h="21600" stroke="0" extrusionOk="0">
                  <a:moveTo>
                    <a:pt x="0" y="4553"/>
                  </a:moveTo>
                  <a:cubicBezTo>
                    <a:pt x="3792" y="1602"/>
                    <a:pt x="8459" y="-1"/>
                    <a:pt x="13265" y="0"/>
                  </a:cubicBezTo>
                  <a:cubicBezTo>
                    <a:pt x="19132" y="0"/>
                    <a:pt x="24746" y="2386"/>
                    <a:pt x="28817" y="6611"/>
                  </a:cubicBezTo>
                  <a:lnTo>
                    <a:pt x="13265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endParaRPr lang="en-GB"/>
            </a:p>
          </p:txBody>
        </p:sp>
        <p:sp>
          <p:nvSpPr>
            <p:cNvPr id="44" name="Line 77"/>
            <p:cNvSpPr>
              <a:spLocks noChangeShapeType="1"/>
            </p:cNvSpPr>
            <p:nvPr/>
          </p:nvSpPr>
          <p:spPr bwMode="auto">
            <a:xfrm flipH="1" flipV="1">
              <a:off x="5513728" y="1765510"/>
              <a:ext cx="75202" cy="10816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/>
            <a:lstStyle/>
            <a:p>
              <a:endParaRPr lang="en-GB"/>
            </a:p>
          </p:txBody>
        </p:sp>
        <p:sp>
          <p:nvSpPr>
            <p:cNvPr id="45" name="Line 78"/>
            <p:cNvSpPr>
              <a:spLocks noChangeShapeType="1"/>
            </p:cNvSpPr>
            <p:nvPr/>
          </p:nvSpPr>
          <p:spPr bwMode="auto">
            <a:xfrm flipH="1">
              <a:off x="5414963" y="1769566"/>
              <a:ext cx="11129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/>
            <a:lstStyle/>
            <a:p>
              <a:endParaRPr lang="en-GB"/>
            </a:p>
          </p:txBody>
        </p:sp>
      </p:grpSp>
      <p:sp>
        <p:nvSpPr>
          <p:cNvPr id="82" name="Oval 91"/>
          <p:cNvSpPr>
            <a:spLocks noChangeAspect="1" noChangeArrowheads="1"/>
          </p:cNvSpPr>
          <p:nvPr/>
        </p:nvSpPr>
        <p:spPr bwMode="auto">
          <a:xfrm>
            <a:off x="5763541" y="1345883"/>
            <a:ext cx="239808" cy="239808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ZoneTexte 85"/>
              <p:cNvSpPr txBox="1"/>
              <p:nvPr/>
            </p:nvSpPr>
            <p:spPr>
              <a:xfrm>
                <a:off x="3933453" y="1781673"/>
                <a:ext cx="1295483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r-FR" b="0" i="0" smtClean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86" name="ZoneText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453" y="1781673"/>
                <a:ext cx="1295483" cy="5648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ZoneTexte 86"/>
              <p:cNvSpPr txBox="1"/>
              <p:nvPr/>
            </p:nvSpPr>
            <p:spPr>
              <a:xfrm>
                <a:off x="6676601" y="1778880"/>
                <a:ext cx="1290097" cy="567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r-FR" b="0" i="0" smtClean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87" name="ZoneText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01" y="1778880"/>
                <a:ext cx="1290097" cy="5672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1182643" y="190381"/>
            <a:ext cx="6778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1S-3S two-photon spectroscopy</a:t>
            </a:r>
            <a:endParaRPr lang="en-US" sz="4000" dirty="0"/>
          </a:p>
        </p:txBody>
      </p:sp>
      <p:sp>
        <p:nvSpPr>
          <p:cNvPr id="89" name="Flèche droite 116"/>
          <p:cNvSpPr/>
          <p:nvPr/>
        </p:nvSpPr>
        <p:spPr>
          <a:xfrm>
            <a:off x="541257" y="1269901"/>
            <a:ext cx="360363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0" name="Image 83" descr="manip1S-3Sbis 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/>
          <a:stretch>
            <a:fillRect/>
          </a:stretch>
        </p:blipFill>
        <p:spPr bwMode="auto">
          <a:xfrm>
            <a:off x="3274581" y="2581627"/>
            <a:ext cx="5824336" cy="424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3263293" y="3501317"/>
            <a:ext cx="1399647" cy="7683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Text Box 78"/>
          <p:cNvSpPr txBox="1">
            <a:spLocks noChangeArrowheads="1"/>
          </p:cNvSpPr>
          <p:nvPr/>
        </p:nvSpPr>
        <p:spPr bwMode="auto">
          <a:xfrm>
            <a:off x="1924957" y="4687795"/>
            <a:ext cx="1711540" cy="369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205 nm source</a:t>
            </a:r>
          </a:p>
        </p:txBody>
      </p:sp>
      <p:sp>
        <p:nvSpPr>
          <p:cNvPr id="93" name="Line 79"/>
          <p:cNvSpPr>
            <a:spLocks noChangeShapeType="1"/>
          </p:cNvSpPr>
          <p:nvPr/>
        </p:nvSpPr>
        <p:spPr bwMode="auto">
          <a:xfrm flipV="1">
            <a:off x="3426942" y="4269666"/>
            <a:ext cx="332999" cy="41812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sp>
        <p:nvSpPr>
          <p:cNvPr id="94" name="Oval 81"/>
          <p:cNvSpPr>
            <a:spLocks noChangeArrowheads="1"/>
          </p:cNvSpPr>
          <p:nvPr/>
        </p:nvSpPr>
        <p:spPr bwMode="auto">
          <a:xfrm>
            <a:off x="5234837" y="3241320"/>
            <a:ext cx="1399647" cy="7683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Oval 82"/>
          <p:cNvSpPr>
            <a:spLocks noChangeArrowheads="1"/>
          </p:cNvSpPr>
          <p:nvPr/>
        </p:nvSpPr>
        <p:spPr bwMode="auto">
          <a:xfrm>
            <a:off x="4215202" y="4273546"/>
            <a:ext cx="1072310" cy="64029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Text Box 87"/>
          <p:cNvSpPr txBox="1">
            <a:spLocks noChangeArrowheads="1"/>
          </p:cNvSpPr>
          <p:nvPr/>
        </p:nvSpPr>
        <p:spPr bwMode="auto">
          <a:xfrm>
            <a:off x="7770757" y="2492896"/>
            <a:ext cx="1215160" cy="3693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</a:rPr>
              <a:t>TiSa</a:t>
            </a:r>
            <a:r>
              <a:rPr lang="en-US" dirty="0">
                <a:solidFill>
                  <a:srgbClr val="FF0000"/>
                </a:solidFill>
              </a:rPr>
              <a:t> laser</a:t>
            </a:r>
          </a:p>
        </p:txBody>
      </p:sp>
      <p:sp>
        <p:nvSpPr>
          <p:cNvPr id="98" name="Oval 89"/>
          <p:cNvSpPr>
            <a:spLocks noChangeArrowheads="1"/>
          </p:cNvSpPr>
          <p:nvPr/>
        </p:nvSpPr>
        <p:spPr bwMode="auto">
          <a:xfrm>
            <a:off x="7635307" y="4168771"/>
            <a:ext cx="1399647" cy="201400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 flipH="1">
            <a:off x="6444208" y="2773235"/>
            <a:ext cx="1388360" cy="5117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sp>
        <p:nvSpPr>
          <p:cNvPr id="99" name="Text Box 90"/>
          <p:cNvSpPr txBox="1">
            <a:spLocks noChangeArrowheads="1"/>
          </p:cNvSpPr>
          <p:nvPr/>
        </p:nvSpPr>
        <p:spPr bwMode="auto">
          <a:xfrm>
            <a:off x="5780257" y="6409797"/>
            <a:ext cx="2442697" cy="369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Hydrogen (1S) source</a:t>
            </a:r>
          </a:p>
        </p:txBody>
      </p:sp>
      <p:sp>
        <p:nvSpPr>
          <p:cNvPr id="100" name="Line 91"/>
          <p:cNvSpPr>
            <a:spLocks noChangeShapeType="1"/>
          </p:cNvSpPr>
          <p:nvPr/>
        </p:nvSpPr>
        <p:spPr bwMode="auto">
          <a:xfrm flipV="1">
            <a:off x="7879869" y="6167253"/>
            <a:ext cx="654674" cy="2425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sp>
        <p:nvSpPr>
          <p:cNvPr id="101" name="Text Box 78"/>
          <p:cNvSpPr txBox="1">
            <a:spLocks noChangeArrowheads="1"/>
          </p:cNvSpPr>
          <p:nvPr/>
        </p:nvSpPr>
        <p:spPr bwMode="auto">
          <a:xfrm>
            <a:off x="2002858" y="5616572"/>
            <a:ext cx="1968295" cy="369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532/266 nm laser</a:t>
            </a:r>
          </a:p>
        </p:txBody>
      </p:sp>
      <p:sp>
        <p:nvSpPr>
          <p:cNvPr id="102" name="Line 79"/>
          <p:cNvSpPr>
            <a:spLocks noChangeShapeType="1"/>
          </p:cNvSpPr>
          <p:nvPr/>
        </p:nvSpPr>
        <p:spPr bwMode="auto">
          <a:xfrm flipV="1">
            <a:off x="3765585" y="4858038"/>
            <a:ext cx="736302" cy="75853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38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EE8C5E-03F2-4606-879F-D172D0E53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3" y="1236510"/>
            <a:ext cx="8187655" cy="37110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97E7922-B6B2-4F80-922B-D40A772E0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3" y="1236510"/>
            <a:ext cx="8187655" cy="53103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618679" y="4941168"/>
            <a:ext cx="197765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0"/>
              <a:t>detection at 656 nm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58D5E-3383-42A1-AC6D-856EA9CE5998}"/>
              </a:ext>
            </a:extLst>
          </p:cNvPr>
          <p:cNvSpPr/>
          <p:nvPr/>
        </p:nvSpPr>
        <p:spPr>
          <a:xfrm>
            <a:off x="4211273" y="3028580"/>
            <a:ext cx="4085439" cy="2344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DD7CE9-CD64-4DE8-A64E-448036A8FC94}"/>
              </a:ext>
            </a:extLst>
          </p:cNvPr>
          <p:cNvSpPr/>
          <p:nvPr/>
        </p:nvSpPr>
        <p:spPr>
          <a:xfrm>
            <a:off x="8070209" y="2042720"/>
            <a:ext cx="848686" cy="262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5CB7B-A5D9-4737-A119-1201C2458180}"/>
              </a:ext>
            </a:extLst>
          </p:cNvPr>
          <p:cNvSpPr/>
          <p:nvPr/>
        </p:nvSpPr>
        <p:spPr>
          <a:xfrm>
            <a:off x="395680" y="4195893"/>
            <a:ext cx="4144912" cy="2526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2021815" y="190381"/>
            <a:ext cx="5100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The experimental setup</a:t>
            </a:r>
            <a:endParaRPr lang="en-US" sz="4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06F9E4-67FF-43CE-B565-05749D9B53FC}"/>
              </a:ext>
            </a:extLst>
          </p:cNvPr>
          <p:cNvGrpSpPr/>
          <p:nvPr/>
        </p:nvGrpSpPr>
        <p:grpSpPr>
          <a:xfrm>
            <a:off x="4270624" y="5722258"/>
            <a:ext cx="3858936" cy="775159"/>
            <a:chOff x="4245457" y="5814537"/>
            <a:chExt cx="3858936" cy="775159"/>
          </a:xfrm>
        </p:grpSpPr>
        <p:pic>
          <p:nvPicPr>
            <p:cNvPr id="16" name="Picture 780" descr="overall setup">
              <a:extLst>
                <a:ext uri="{FF2B5EF4-FFF2-40B4-BE49-F238E27FC236}">
                  <a16:creationId xmlns:a16="http://schemas.microsoft.com/office/drawing/2014/main" id="{F930CF1D-0982-48CD-8A4C-569C648D9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7" t="86415" r="39154"/>
            <a:stretch/>
          </p:blipFill>
          <p:spPr bwMode="auto">
            <a:xfrm>
              <a:off x="4245457" y="5814537"/>
              <a:ext cx="3858936" cy="73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8E45E0-A8FB-4590-9198-D8FAF77EBFA7}"/>
                </a:ext>
              </a:extLst>
            </p:cNvPr>
            <p:cNvSpPr/>
            <p:nvPr/>
          </p:nvSpPr>
          <p:spPr>
            <a:xfrm>
              <a:off x="5840548" y="5922628"/>
              <a:ext cx="904415" cy="370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A5C1CD-1DCE-45DF-9BA5-0EB3173BB962}"/>
                </a:ext>
              </a:extLst>
            </p:cNvPr>
            <p:cNvSpPr txBox="1"/>
            <p:nvPr/>
          </p:nvSpPr>
          <p:spPr>
            <a:xfrm>
              <a:off x="5904601" y="5874116"/>
              <a:ext cx="74732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H maser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D536B6-F81C-4C1F-BCB6-B633356E4FCF}"/>
                </a:ext>
              </a:extLst>
            </p:cNvPr>
            <p:cNvSpPr txBox="1"/>
            <p:nvPr/>
          </p:nvSpPr>
          <p:spPr>
            <a:xfrm>
              <a:off x="5840548" y="6041525"/>
              <a:ext cx="90441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LNE-SYRTE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926288-24D4-4708-9787-CEACEA3BBDAC}"/>
                </a:ext>
              </a:extLst>
            </p:cNvPr>
            <p:cNvSpPr/>
            <p:nvPr/>
          </p:nvSpPr>
          <p:spPr>
            <a:xfrm>
              <a:off x="4740652" y="6148656"/>
              <a:ext cx="904415" cy="370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44E6B9-8248-47A8-8D7D-B343BD8E41D7}"/>
                </a:ext>
              </a:extLst>
            </p:cNvPr>
            <p:cNvSpPr txBox="1"/>
            <p:nvPr/>
          </p:nvSpPr>
          <p:spPr>
            <a:xfrm>
              <a:off x="4633634" y="6097253"/>
              <a:ext cx="1051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3 km optical </a:t>
              </a:r>
            </a:p>
            <a:p>
              <a:pPr algn="ctr"/>
              <a:r>
                <a:rPr lang="en-US" sz="1300" dirty="0"/>
                <a:t>fiber link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448272" y="3954542"/>
            <a:ext cx="339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/>
              <a:t>S. Galtier et al, Opt. Comm. 324 (2014)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064359" y="3231706"/>
                <a:ext cx="4360233" cy="48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/>
                  <a:t>Sum Frequency Generation: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894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266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205</m:t>
                        </m:r>
                      </m:den>
                    </m:f>
                  </m:oMath>
                </a14:m>
                <a:endParaRPr lang="fr-FR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359" y="3231706"/>
                <a:ext cx="4360233" cy="485326"/>
              </a:xfrm>
              <a:prstGeom prst="rect">
                <a:avLst/>
              </a:prstGeom>
              <a:blipFill rotWithShape="1">
                <a:blip r:embed="rId5"/>
                <a:stretch>
                  <a:fillRect l="-1259" b="-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6770130" y="1556792"/>
            <a:ext cx="12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10 mW, cw 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7481860" y="5143279"/>
            <a:ext cx="1295400" cy="1354138"/>
            <a:chOff x="3887672" y="4382203"/>
            <a:chExt cx="1295400" cy="1354138"/>
          </a:xfrm>
        </p:grpSpPr>
        <p:grpSp>
          <p:nvGrpSpPr>
            <p:cNvPr id="25" name="Group 82"/>
            <p:cNvGrpSpPr>
              <a:grpSpLocks/>
            </p:cNvGrpSpPr>
            <p:nvPr/>
          </p:nvGrpSpPr>
          <p:grpSpPr bwMode="auto">
            <a:xfrm>
              <a:off x="3887672" y="4382203"/>
              <a:ext cx="1295400" cy="1354138"/>
              <a:chOff x="323" y="297"/>
              <a:chExt cx="1945" cy="2160"/>
            </a:xfrm>
          </p:grpSpPr>
          <p:sp>
            <p:nvSpPr>
              <p:cNvPr id="28" name="Rectangle 84"/>
              <p:cNvSpPr>
                <a:spLocks noChangeArrowheads="1"/>
              </p:cNvSpPr>
              <p:nvPr/>
            </p:nvSpPr>
            <p:spPr bwMode="auto">
              <a:xfrm>
                <a:off x="615" y="787"/>
                <a:ext cx="473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ea typeface="ＭＳ Ｐゴシック" pitchFamily="34" charset="-128"/>
                </a:endParaRPr>
              </a:p>
            </p:txBody>
          </p:sp>
          <p:sp>
            <p:nvSpPr>
              <p:cNvPr id="29" name="Rectangle 85"/>
              <p:cNvSpPr>
                <a:spLocks noChangeArrowheads="1"/>
              </p:cNvSpPr>
              <p:nvPr/>
            </p:nvSpPr>
            <p:spPr bwMode="auto">
              <a:xfrm>
                <a:off x="1219" y="1218"/>
                <a:ext cx="468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ea typeface="ＭＳ Ｐゴシック" pitchFamily="34" charset="-128"/>
                </a:endParaRPr>
              </a:p>
            </p:txBody>
          </p:sp>
          <p:sp>
            <p:nvSpPr>
              <p:cNvPr id="30" name="Freeform 86"/>
              <p:cNvSpPr>
                <a:spLocks noEditPoints="1"/>
              </p:cNvSpPr>
              <p:nvPr/>
            </p:nvSpPr>
            <p:spPr bwMode="auto">
              <a:xfrm>
                <a:off x="714" y="1416"/>
                <a:ext cx="73" cy="614"/>
              </a:xfrm>
              <a:custGeom>
                <a:avLst/>
                <a:gdLst>
                  <a:gd name="T0" fmla="*/ 2147483647 w 21"/>
                  <a:gd name="T1" fmla="*/ 2147483647 h 194"/>
                  <a:gd name="T2" fmla="*/ 2147483647 w 21"/>
                  <a:gd name="T3" fmla="*/ 2147483647 h 194"/>
                  <a:gd name="T4" fmla="*/ 2147483647 w 21"/>
                  <a:gd name="T5" fmla="*/ 2147483647 h 194"/>
                  <a:gd name="T6" fmla="*/ 2147483647 w 21"/>
                  <a:gd name="T7" fmla="*/ 2147483647 h 194"/>
                  <a:gd name="T8" fmla="*/ 2147483647 w 21"/>
                  <a:gd name="T9" fmla="*/ 2147483647 h 194"/>
                  <a:gd name="T10" fmla="*/ 0 w 21"/>
                  <a:gd name="T11" fmla="*/ 2147483647 h 194"/>
                  <a:gd name="T12" fmla="*/ 2147483647 w 21"/>
                  <a:gd name="T13" fmla="*/ 0 h 194"/>
                  <a:gd name="T14" fmla="*/ 2147483647 w 21"/>
                  <a:gd name="T15" fmla="*/ 2147483647 h 194"/>
                  <a:gd name="T16" fmla="*/ 0 w 21"/>
                  <a:gd name="T17" fmla="*/ 2147483647 h 1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94"/>
                  <a:gd name="T29" fmla="*/ 21 w 21"/>
                  <a:gd name="T30" fmla="*/ 194 h 1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94">
                    <a:moveTo>
                      <a:pt x="8" y="194"/>
                    </a:moveTo>
                    <a:lnTo>
                      <a:pt x="8" y="17"/>
                    </a:lnTo>
                    <a:lnTo>
                      <a:pt x="13" y="17"/>
                    </a:lnTo>
                    <a:lnTo>
                      <a:pt x="13" y="194"/>
                    </a:lnTo>
                    <a:lnTo>
                      <a:pt x="8" y="194"/>
                    </a:lnTo>
                    <a:close/>
                    <a:moveTo>
                      <a:pt x="0" y="20"/>
                    </a:moveTo>
                    <a:lnTo>
                      <a:pt x="11" y="0"/>
                    </a:lnTo>
                    <a:lnTo>
                      <a:pt x="21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B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87"/>
              <p:cNvSpPr>
                <a:spLocks noEditPoints="1"/>
              </p:cNvSpPr>
              <p:nvPr/>
            </p:nvSpPr>
            <p:spPr bwMode="auto">
              <a:xfrm>
                <a:off x="714" y="1416"/>
                <a:ext cx="73" cy="614"/>
              </a:xfrm>
              <a:custGeom>
                <a:avLst/>
                <a:gdLst>
                  <a:gd name="T0" fmla="*/ 2147483647 w 21"/>
                  <a:gd name="T1" fmla="*/ 2147483647 h 194"/>
                  <a:gd name="T2" fmla="*/ 2147483647 w 21"/>
                  <a:gd name="T3" fmla="*/ 2147483647 h 194"/>
                  <a:gd name="T4" fmla="*/ 2147483647 w 21"/>
                  <a:gd name="T5" fmla="*/ 2147483647 h 194"/>
                  <a:gd name="T6" fmla="*/ 2147483647 w 21"/>
                  <a:gd name="T7" fmla="*/ 2147483647 h 194"/>
                  <a:gd name="T8" fmla="*/ 2147483647 w 21"/>
                  <a:gd name="T9" fmla="*/ 2147483647 h 194"/>
                  <a:gd name="T10" fmla="*/ 0 w 21"/>
                  <a:gd name="T11" fmla="*/ 2147483647 h 194"/>
                  <a:gd name="T12" fmla="*/ 2147483647 w 21"/>
                  <a:gd name="T13" fmla="*/ 0 h 194"/>
                  <a:gd name="T14" fmla="*/ 2147483647 w 21"/>
                  <a:gd name="T15" fmla="*/ 2147483647 h 194"/>
                  <a:gd name="T16" fmla="*/ 0 w 21"/>
                  <a:gd name="T17" fmla="*/ 2147483647 h 1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94"/>
                  <a:gd name="T29" fmla="*/ 21 w 21"/>
                  <a:gd name="T30" fmla="*/ 194 h 1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94">
                    <a:moveTo>
                      <a:pt x="8" y="194"/>
                    </a:moveTo>
                    <a:lnTo>
                      <a:pt x="8" y="17"/>
                    </a:lnTo>
                    <a:lnTo>
                      <a:pt x="13" y="17"/>
                    </a:lnTo>
                    <a:lnTo>
                      <a:pt x="13" y="194"/>
                    </a:lnTo>
                    <a:lnTo>
                      <a:pt x="8" y="194"/>
                    </a:lnTo>
                    <a:close/>
                    <a:moveTo>
                      <a:pt x="0" y="20"/>
                    </a:moveTo>
                    <a:lnTo>
                      <a:pt x="11" y="0"/>
                    </a:lnTo>
                    <a:lnTo>
                      <a:pt x="21" y="2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0">
                <a:solidFill>
                  <a:srgbClr val="AB0A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88"/>
              <p:cNvSpPr>
                <a:spLocks noEditPoints="1"/>
              </p:cNvSpPr>
              <p:nvPr/>
            </p:nvSpPr>
            <p:spPr bwMode="auto">
              <a:xfrm>
                <a:off x="714" y="800"/>
                <a:ext cx="73" cy="616"/>
              </a:xfrm>
              <a:custGeom>
                <a:avLst/>
                <a:gdLst>
                  <a:gd name="T0" fmla="*/ 2147483647 w 21"/>
                  <a:gd name="T1" fmla="*/ 2147483647 h 194"/>
                  <a:gd name="T2" fmla="*/ 2147483647 w 21"/>
                  <a:gd name="T3" fmla="*/ 2147483647 h 194"/>
                  <a:gd name="T4" fmla="*/ 2147483647 w 21"/>
                  <a:gd name="T5" fmla="*/ 2147483647 h 194"/>
                  <a:gd name="T6" fmla="*/ 2147483647 w 21"/>
                  <a:gd name="T7" fmla="*/ 2147483647 h 194"/>
                  <a:gd name="T8" fmla="*/ 2147483647 w 21"/>
                  <a:gd name="T9" fmla="*/ 2147483647 h 194"/>
                  <a:gd name="T10" fmla="*/ 0 w 21"/>
                  <a:gd name="T11" fmla="*/ 2147483647 h 194"/>
                  <a:gd name="T12" fmla="*/ 2147483647 w 21"/>
                  <a:gd name="T13" fmla="*/ 0 h 194"/>
                  <a:gd name="T14" fmla="*/ 2147483647 w 21"/>
                  <a:gd name="T15" fmla="*/ 2147483647 h 194"/>
                  <a:gd name="T16" fmla="*/ 0 w 21"/>
                  <a:gd name="T17" fmla="*/ 2147483647 h 1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94"/>
                  <a:gd name="T29" fmla="*/ 21 w 21"/>
                  <a:gd name="T30" fmla="*/ 194 h 1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94">
                    <a:moveTo>
                      <a:pt x="8" y="194"/>
                    </a:moveTo>
                    <a:lnTo>
                      <a:pt x="8" y="17"/>
                    </a:lnTo>
                    <a:lnTo>
                      <a:pt x="13" y="17"/>
                    </a:lnTo>
                    <a:lnTo>
                      <a:pt x="13" y="194"/>
                    </a:lnTo>
                    <a:lnTo>
                      <a:pt x="8" y="194"/>
                    </a:lnTo>
                    <a:close/>
                    <a:moveTo>
                      <a:pt x="0" y="20"/>
                    </a:moveTo>
                    <a:lnTo>
                      <a:pt x="11" y="0"/>
                    </a:lnTo>
                    <a:lnTo>
                      <a:pt x="21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B0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89"/>
              <p:cNvSpPr>
                <a:spLocks noEditPoints="1"/>
              </p:cNvSpPr>
              <p:nvPr/>
            </p:nvSpPr>
            <p:spPr bwMode="auto">
              <a:xfrm>
                <a:off x="714" y="800"/>
                <a:ext cx="73" cy="616"/>
              </a:xfrm>
              <a:custGeom>
                <a:avLst/>
                <a:gdLst>
                  <a:gd name="T0" fmla="*/ 2147483647 w 21"/>
                  <a:gd name="T1" fmla="*/ 2147483647 h 194"/>
                  <a:gd name="T2" fmla="*/ 2147483647 w 21"/>
                  <a:gd name="T3" fmla="*/ 2147483647 h 194"/>
                  <a:gd name="T4" fmla="*/ 2147483647 w 21"/>
                  <a:gd name="T5" fmla="*/ 2147483647 h 194"/>
                  <a:gd name="T6" fmla="*/ 2147483647 w 21"/>
                  <a:gd name="T7" fmla="*/ 2147483647 h 194"/>
                  <a:gd name="T8" fmla="*/ 2147483647 w 21"/>
                  <a:gd name="T9" fmla="*/ 2147483647 h 194"/>
                  <a:gd name="T10" fmla="*/ 0 w 21"/>
                  <a:gd name="T11" fmla="*/ 2147483647 h 194"/>
                  <a:gd name="T12" fmla="*/ 2147483647 w 21"/>
                  <a:gd name="T13" fmla="*/ 0 h 194"/>
                  <a:gd name="T14" fmla="*/ 2147483647 w 21"/>
                  <a:gd name="T15" fmla="*/ 2147483647 h 194"/>
                  <a:gd name="T16" fmla="*/ 0 w 21"/>
                  <a:gd name="T17" fmla="*/ 2147483647 h 1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94"/>
                  <a:gd name="T29" fmla="*/ 21 w 21"/>
                  <a:gd name="T30" fmla="*/ 194 h 1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94">
                    <a:moveTo>
                      <a:pt x="8" y="194"/>
                    </a:moveTo>
                    <a:lnTo>
                      <a:pt x="8" y="17"/>
                    </a:lnTo>
                    <a:lnTo>
                      <a:pt x="13" y="17"/>
                    </a:lnTo>
                    <a:lnTo>
                      <a:pt x="13" y="194"/>
                    </a:lnTo>
                    <a:lnTo>
                      <a:pt x="8" y="194"/>
                    </a:lnTo>
                    <a:close/>
                    <a:moveTo>
                      <a:pt x="0" y="20"/>
                    </a:moveTo>
                    <a:lnTo>
                      <a:pt x="11" y="0"/>
                    </a:lnTo>
                    <a:lnTo>
                      <a:pt x="21" y="2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0">
                <a:solidFill>
                  <a:srgbClr val="AB0A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90"/>
              <p:cNvSpPr>
                <a:spLocks noEditPoints="1"/>
              </p:cNvSpPr>
              <p:nvPr/>
            </p:nvSpPr>
            <p:spPr bwMode="auto">
              <a:xfrm>
                <a:off x="946" y="794"/>
                <a:ext cx="474" cy="434"/>
              </a:xfrm>
              <a:custGeom>
                <a:avLst/>
                <a:gdLst>
                  <a:gd name="T0" fmla="*/ 2147483647 w 137"/>
                  <a:gd name="T1" fmla="*/ 0 h 137"/>
                  <a:gd name="T2" fmla="*/ 2147483647 w 137"/>
                  <a:gd name="T3" fmla="*/ 2147483647 h 137"/>
                  <a:gd name="T4" fmla="*/ 2147483647 w 137"/>
                  <a:gd name="T5" fmla="*/ 2147483647 h 137"/>
                  <a:gd name="T6" fmla="*/ 0 w 137"/>
                  <a:gd name="T7" fmla="*/ 2147483647 h 137"/>
                  <a:gd name="T8" fmla="*/ 2147483647 w 137"/>
                  <a:gd name="T9" fmla="*/ 0 h 137"/>
                  <a:gd name="T10" fmla="*/ 2147483647 w 137"/>
                  <a:gd name="T11" fmla="*/ 2147483647 h 137"/>
                  <a:gd name="T12" fmla="*/ 2147483647 w 137"/>
                  <a:gd name="T13" fmla="*/ 2147483647 h 137"/>
                  <a:gd name="T14" fmla="*/ 2147483647 w 137"/>
                  <a:gd name="T15" fmla="*/ 2147483647 h 137"/>
                  <a:gd name="T16" fmla="*/ 2147483647 w 137"/>
                  <a:gd name="T17" fmla="*/ 2147483647 h 1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137"/>
                  <a:gd name="T29" fmla="*/ 137 w 137"/>
                  <a:gd name="T30" fmla="*/ 137 h 1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137">
                    <a:moveTo>
                      <a:pt x="4" y="0"/>
                    </a:moveTo>
                    <a:lnTo>
                      <a:pt x="127" y="124"/>
                    </a:lnTo>
                    <a:lnTo>
                      <a:pt x="123" y="128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  <a:moveTo>
                      <a:pt x="130" y="116"/>
                    </a:moveTo>
                    <a:lnTo>
                      <a:pt x="137" y="137"/>
                    </a:lnTo>
                    <a:lnTo>
                      <a:pt x="115" y="130"/>
                    </a:lnTo>
                    <a:lnTo>
                      <a:pt x="130" y="116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91"/>
              <p:cNvSpPr>
                <a:spLocks noEditPoints="1"/>
              </p:cNvSpPr>
              <p:nvPr/>
            </p:nvSpPr>
            <p:spPr bwMode="auto">
              <a:xfrm>
                <a:off x="946" y="794"/>
                <a:ext cx="474" cy="434"/>
              </a:xfrm>
              <a:custGeom>
                <a:avLst/>
                <a:gdLst>
                  <a:gd name="T0" fmla="*/ 2147483647 w 137"/>
                  <a:gd name="T1" fmla="*/ 0 h 137"/>
                  <a:gd name="T2" fmla="*/ 2147483647 w 137"/>
                  <a:gd name="T3" fmla="*/ 2147483647 h 137"/>
                  <a:gd name="T4" fmla="*/ 2147483647 w 137"/>
                  <a:gd name="T5" fmla="*/ 2147483647 h 137"/>
                  <a:gd name="T6" fmla="*/ 0 w 137"/>
                  <a:gd name="T7" fmla="*/ 2147483647 h 137"/>
                  <a:gd name="T8" fmla="*/ 2147483647 w 137"/>
                  <a:gd name="T9" fmla="*/ 0 h 137"/>
                  <a:gd name="T10" fmla="*/ 2147483647 w 137"/>
                  <a:gd name="T11" fmla="*/ 2147483647 h 137"/>
                  <a:gd name="T12" fmla="*/ 2147483647 w 137"/>
                  <a:gd name="T13" fmla="*/ 2147483647 h 137"/>
                  <a:gd name="T14" fmla="*/ 2147483647 w 137"/>
                  <a:gd name="T15" fmla="*/ 2147483647 h 137"/>
                  <a:gd name="T16" fmla="*/ 2147483647 w 137"/>
                  <a:gd name="T17" fmla="*/ 2147483647 h 1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137"/>
                  <a:gd name="T29" fmla="*/ 137 w 137"/>
                  <a:gd name="T30" fmla="*/ 137 h 1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137">
                    <a:moveTo>
                      <a:pt x="4" y="0"/>
                    </a:moveTo>
                    <a:lnTo>
                      <a:pt x="127" y="124"/>
                    </a:lnTo>
                    <a:lnTo>
                      <a:pt x="123" y="128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  <a:moveTo>
                      <a:pt x="130" y="116"/>
                    </a:moveTo>
                    <a:lnTo>
                      <a:pt x="137" y="137"/>
                    </a:lnTo>
                    <a:lnTo>
                      <a:pt x="115" y="130"/>
                    </a:lnTo>
                    <a:lnTo>
                      <a:pt x="130" y="116"/>
                    </a:lnTo>
                    <a:close/>
                  </a:path>
                </a:pathLst>
              </a:custGeom>
              <a:solidFill>
                <a:srgbClr val="FF3300"/>
              </a:solidFill>
              <a:ln w="0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92"/>
              <p:cNvSpPr>
                <a:spLocks noEditPoints="1"/>
              </p:cNvSpPr>
              <p:nvPr/>
            </p:nvSpPr>
            <p:spPr bwMode="auto">
              <a:xfrm>
                <a:off x="884" y="1228"/>
                <a:ext cx="474" cy="802"/>
              </a:xfrm>
              <a:custGeom>
                <a:avLst/>
                <a:gdLst>
                  <a:gd name="T0" fmla="*/ 2147483647 w 137"/>
                  <a:gd name="T1" fmla="*/ 2147483647 h 253"/>
                  <a:gd name="T2" fmla="*/ 2147483647 w 137"/>
                  <a:gd name="T3" fmla="*/ 2147483647 h 253"/>
                  <a:gd name="T4" fmla="*/ 2147483647 w 137"/>
                  <a:gd name="T5" fmla="*/ 2147483647 h 253"/>
                  <a:gd name="T6" fmla="*/ 2147483647 w 137"/>
                  <a:gd name="T7" fmla="*/ 2147483647 h 253"/>
                  <a:gd name="T8" fmla="*/ 2147483647 w 137"/>
                  <a:gd name="T9" fmla="*/ 2147483647 h 253"/>
                  <a:gd name="T10" fmla="*/ 2147483647 w 137"/>
                  <a:gd name="T11" fmla="*/ 2147483647 h 253"/>
                  <a:gd name="T12" fmla="*/ 2147483647 w 137"/>
                  <a:gd name="T13" fmla="*/ 2147483647 h 253"/>
                  <a:gd name="T14" fmla="*/ 2147483647 w 137"/>
                  <a:gd name="T15" fmla="*/ 2147483647 h 253"/>
                  <a:gd name="T16" fmla="*/ 2147483647 w 137"/>
                  <a:gd name="T17" fmla="*/ 2147483647 h 253"/>
                  <a:gd name="T18" fmla="*/ 2147483647 w 137"/>
                  <a:gd name="T19" fmla="*/ 0 h 253"/>
                  <a:gd name="T20" fmla="*/ 2147483647 w 137"/>
                  <a:gd name="T21" fmla="*/ 0 h 253"/>
                  <a:gd name="T22" fmla="*/ 2147483647 w 137"/>
                  <a:gd name="T23" fmla="*/ 0 h 253"/>
                  <a:gd name="T24" fmla="*/ 2147483647 w 137"/>
                  <a:gd name="T25" fmla="*/ 0 h 253"/>
                  <a:gd name="T26" fmla="*/ 2147483647 w 137"/>
                  <a:gd name="T27" fmla="*/ 0 h 253"/>
                  <a:gd name="T28" fmla="*/ 2147483647 w 137"/>
                  <a:gd name="T29" fmla="*/ 0 h 253"/>
                  <a:gd name="T30" fmla="*/ 2147483647 w 137"/>
                  <a:gd name="T31" fmla="*/ 0 h 253"/>
                  <a:gd name="T32" fmla="*/ 2147483647 w 137"/>
                  <a:gd name="T33" fmla="*/ 0 h 253"/>
                  <a:gd name="T34" fmla="*/ 2147483647 w 137"/>
                  <a:gd name="T35" fmla="*/ 2147483647 h 253"/>
                  <a:gd name="T36" fmla="*/ 2147483647 w 137"/>
                  <a:gd name="T37" fmla="*/ 2147483647 h 253"/>
                  <a:gd name="T38" fmla="*/ 0 w 137"/>
                  <a:gd name="T39" fmla="*/ 2147483647 h 253"/>
                  <a:gd name="T40" fmla="*/ 2147483647 w 137"/>
                  <a:gd name="T41" fmla="*/ 2147483647 h 253"/>
                  <a:gd name="T42" fmla="*/ 2147483647 w 137"/>
                  <a:gd name="T43" fmla="*/ 2147483647 h 2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7"/>
                  <a:gd name="T67" fmla="*/ 0 h 253"/>
                  <a:gd name="T68" fmla="*/ 137 w 137"/>
                  <a:gd name="T69" fmla="*/ 253 h 2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7" h="253">
                    <a:moveTo>
                      <a:pt x="137" y="1"/>
                    </a:moveTo>
                    <a:lnTo>
                      <a:pt x="9" y="239"/>
                    </a:lnTo>
                    <a:lnTo>
                      <a:pt x="8" y="239"/>
                    </a:lnTo>
                    <a:lnTo>
                      <a:pt x="7" y="239"/>
                    </a:lnTo>
                    <a:lnTo>
                      <a:pt x="7" y="238"/>
                    </a:lnTo>
                    <a:lnTo>
                      <a:pt x="7" y="237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close/>
                    <a:moveTo>
                      <a:pt x="19" y="240"/>
                    </a:moveTo>
                    <a:lnTo>
                      <a:pt x="0" y="253"/>
                    </a:lnTo>
                    <a:lnTo>
                      <a:pt x="1" y="230"/>
                    </a:lnTo>
                    <a:lnTo>
                      <a:pt x="19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93"/>
              <p:cNvSpPr>
                <a:spLocks noEditPoints="1"/>
              </p:cNvSpPr>
              <p:nvPr/>
            </p:nvSpPr>
            <p:spPr bwMode="auto">
              <a:xfrm>
                <a:off x="884" y="1228"/>
                <a:ext cx="474" cy="802"/>
              </a:xfrm>
              <a:custGeom>
                <a:avLst/>
                <a:gdLst>
                  <a:gd name="T0" fmla="*/ 2147483647 w 137"/>
                  <a:gd name="T1" fmla="*/ 2147483647 h 253"/>
                  <a:gd name="T2" fmla="*/ 2147483647 w 137"/>
                  <a:gd name="T3" fmla="*/ 2147483647 h 253"/>
                  <a:gd name="T4" fmla="*/ 2147483647 w 137"/>
                  <a:gd name="T5" fmla="*/ 2147483647 h 253"/>
                  <a:gd name="T6" fmla="*/ 2147483647 w 137"/>
                  <a:gd name="T7" fmla="*/ 2147483647 h 253"/>
                  <a:gd name="T8" fmla="*/ 2147483647 w 137"/>
                  <a:gd name="T9" fmla="*/ 2147483647 h 253"/>
                  <a:gd name="T10" fmla="*/ 2147483647 w 137"/>
                  <a:gd name="T11" fmla="*/ 2147483647 h 253"/>
                  <a:gd name="T12" fmla="*/ 2147483647 w 137"/>
                  <a:gd name="T13" fmla="*/ 2147483647 h 253"/>
                  <a:gd name="T14" fmla="*/ 2147483647 w 137"/>
                  <a:gd name="T15" fmla="*/ 2147483647 h 253"/>
                  <a:gd name="T16" fmla="*/ 2147483647 w 137"/>
                  <a:gd name="T17" fmla="*/ 2147483647 h 253"/>
                  <a:gd name="T18" fmla="*/ 2147483647 w 137"/>
                  <a:gd name="T19" fmla="*/ 0 h 253"/>
                  <a:gd name="T20" fmla="*/ 2147483647 w 137"/>
                  <a:gd name="T21" fmla="*/ 0 h 253"/>
                  <a:gd name="T22" fmla="*/ 2147483647 w 137"/>
                  <a:gd name="T23" fmla="*/ 0 h 253"/>
                  <a:gd name="T24" fmla="*/ 2147483647 w 137"/>
                  <a:gd name="T25" fmla="*/ 0 h 253"/>
                  <a:gd name="T26" fmla="*/ 2147483647 w 137"/>
                  <a:gd name="T27" fmla="*/ 0 h 253"/>
                  <a:gd name="T28" fmla="*/ 2147483647 w 137"/>
                  <a:gd name="T29" fmla="*/ 0 h 253"/>
                  <a:gd name="T30" fmla="*/ 2147483647 w 137"/>
                  <a:gd name="T31" fmla="*/ 0 h 253"/>
                  <a:gd name="T32" fmla="*/ 2147483647 w 137"/>
                  <a:gd name="T33" fmla="*/ 0 h 253"/>
                  <a:gd name="T34" fmla="*/ 2147483647 w 137"/>
                  <a:gd name="T35" fmla="*/ 2147483647 h 253"/>
                  <a:gd name="T36" fmla="*/ 2147483647 w 137"/>
                  <a:gd name="T37" fmla="*/ 2147483647 h 253"/>
                  <a:gd name="T38" fmla="*/ 0 w 137"/>
                  <a:gd name="T39" fmla="*/ 2147483647 h 253"/>
                  <a:gd name="T40" fmla="*/ 2147483647 w 137"/>
                  <a:gd name="T41" fmla="*/ 2147483647 h 253"/>
                  <a:gd name="T42" fmla="*/ 2147483647 w 137"/>
                  <a:gd name="T43" fmla="*/ 2147483647 h 2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7"/>
                  <a:gd name="T67" fmla="*/ 0 h 253"/>
                  <a:gd name="T68" fmla="*/ 137 w 137"/>
                  <a:gd name="T69" fmla="*/ 253 h 2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7" h="253">
                    <a:moveTo>
                      <a:pt x="137" y="1"/>
                    </a:moveTo>
                    <a:lnTo>
                      <a:pt x="9" y="239"/>
                    </a:lnTo>
                    <a:lnTo>
                      <a:pt x="8" y="239"/>
                    </a:lnTo>
                    <a:lnTo>
                      <a:pt x="7" y="239"/>
                    </a:lnTo>
                    <a:lnTo>
                      <a:pt x="7" y="238"/>
                    </a:lnTo>
                    <a:lnTo>
                      <a:pt x="7" y="237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close/>
                    <a:moveTo>
                      <a:pt x="19" y="240"/>
                    </a:moveTo>
                    <a:lnTo>
                      <a:pt x="0" y="253"/>
                    </a:lnTo>
                    <a:lnTo>
                      <a:pt x="1" y="230"/>
                    </a:lnTo>
                    <a:lnTo>
                      <a:pt x="19" y="24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Text Box 94"/>
              <p:cNvSpPr txBox="1">
                <a:spLocks noChangeArrowheads="1"/>
              </p:cNvSpPr>
              <p:nvPr/>
            </p:nvSpPr>
            <p:spPr bwMode="auto">
              <a:xfrm>
                <a:off x="466" y="297"/>
                <a:ext cx="572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1600">
                    <a:latin typeface="Calibri" pitchFamily="34" charset="0"/>
                    <a:ea typeface="ＭＳ Ｐゴシック" pitchFamily="34" charset="-128"/>
                  </a:rPr>
                  <a:t>3S</a:t>
                </a:r>
              </a:p>
            </p:txBody>
          </p:sp>
          <p:sp>
            <p:nvSpPr>
              <p:cNvPr id="40" name="Text Box 95"/>
              <p:cNvSpPr txBox="1">
                <a:spLocks noChangeArrowheads="1"/>
              </p:cNvSpPr>
              <p:nvPr/>
            </p:nvSpPr>
            <p:spPr bwMode="auto">
              <a:xfrm>
                <a:off x="516" y="1919"/>
                <a:ext cx="572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1600">
                    <a:latin typeface="Calibri" pitchFamily="34" charset="0"/>
                    <a:ea typeface="ＭＳ Ｐゴシック" pitchFamily="34" charset="-128"/>
                  </a:rPr>
                  <a:t>1S</a:t>
                </a:r>
              </a:p>
            </p:txBody>
          </p:sp>
          <p:sp>
            <p:nvSpPr>
              <p:cNvPr id="41" name="Rectangle 96"/>
              <p:cNvSpPr>
                <a:spLocks noChangeArrowheads="1"/>
              </p:cNvSpPr>
              <p:nvPr/>
            </p:nvSpPr>
            <p:spPr bwMode="auto">
              <a:xfrm>
                <a:off x="615" y="2018"/>
                <a:ext cx="473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ea typeface="ＭＳ Ｐゴシック" pitchFamily="34" charset="-128"/>
                </a:endParaRPr>
              </a:p>
            </p:txBody>
          </p:sp>
          <p:sp>
            <p:nvSpPr>
              <p:cNvPr id="42" name="Text Box 97"/>
              <p:cNvSpPr txBox="1">
                <a:spLocks noChangeArrowheads="1"/>
              </p:cNvSpPr>
              <p:nvPr/>
            </p:nvSpPr>
            <p:spPr bwMode="auto">
              <a:xfrm>
                <a:off x="1255" y="1109"/>
                <a:ext cx="589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1600">
                    <a:latin typeface="Calibri" pitchFamily="34" charset="0"/>
                    <a:ea typeface="ＭＳ Ｐゴシック" pitchFamily="34" charset="-128"/>
                  </a:rPr>
                  <a:t>2P</a:t>
                </a:r>
              </a:p>
            </p:txBody>
          </p:sp>
          <p:sp>
            <p:nvSpPr>
              <p:cNvPr id="43" name="Text Box 99"/>
              <p:cNvSpPr txBox="1">
                <a:spLocks noChangeArrowheads="1"/>
              </p:cNvSpPr>
              <p:nvPr/>
            </p:nvSpPr>
            <p:spPr bwMode="auto">
              <a:xfrm rot="-5400000">
                <a:off x="-32" y="1218"/>
                <a:ext cx="116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1400">
                    <a:solidFill>
                      <a:srgbClr val="9900FF"/>
                    </a:solidFill>
                    <a:latin typeface="Calibri" pitchFamily="34" charset="0"/>
                    <a:ea typeface="ＭＳ Ｐゴシック" pitchFamily="34" charset="-128"/>
                  </a:rPr>
                  <a:t>205 nm</a:t>
                </a:r>
              </a:p>
            </p:txBody>
          </p:sp>
          <p:sp>
            <p:nvSpPr>
              <p:cNvPr id="44" name="Text Box 100"/>
              <p:cNvSpPr txBox="1">
                <a:spLocks noChangeArrowheads="1"/>
              </p:cNvSpPr>
              <p:nvPr/>
            </p:nvSpPr>
            <p:spPr bwMode="auto">
              <a:xfrm>
                <a:off x="1069" y="645"/>
                <a:ext cx="1199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1400">
                    <a:solidFill>
                      <a:srgbClr val="E15A00"/>
                    </a:solidFill>
                    <a:latin typeface="Calibri" pitchFamily="34" charset="0"/>
                    <a:ea typeface="ＭＳ Ｐゴシック" pitchFamily="34" charset="-128"/>
                  </a:rPr>
                  <a:t>656</a:t>
                </a:r>
                <a:r>
                  <a:rPr lang="en-US" altLang="fr-FR" sz="1400">
                    <a:solidFill>
                      <a:srgbClr val="EEB500"/>
                    </a:solidFill>
                    <a:latin typeface="Calibri" pitchFamily="34" charset="0"/>
                    <a:ea typeface="ＭＳ Ｐゴシック" pitchFamily="34" charset="-128"/>
                  </a:rPr>
                  <a:t> </a:t>
                </a:r>
                <a:r>
                  <a:rPr lang="en-US" altLang="fr-FR" sz="1400">
                    <a:solidFill>
                      <a:srgbClr val="E15A00"/>
                    </a:solidFill>
                    <a:latin typeface="Calibri" pitchFamily="34" charset="0"/>
                    <a:ea typeface="ＭＳ Ｐゴシック" pitchFamily="34" charset="-128"/>
                  </a:rPr>
                  <a:t>nm</a:t>
                </a:r>
              </a:p>
            </p:txBody>
          </p:sp>
        </p:grpSp>
        <p:sp>
          <p:nvSpPr>
            <p:cNvPr id="27" name="Freeform 91"/>
            <p:cNvSpPr>
              <a:spLocks noEditPoints="1"/>
            </p:cNvSpPr>
            <p:nvPr/>
          </p:nvSpPr>
          <p:spPr bwMode="auto">
            <a:xfrm>
              <a:off x="4295660" y="4696528"/>
              <a:ext cx="315912" cy="273050"/>
            </a:xfrm>
            <a:custGeom>
              <a:avLst/>
              <a:gdLst>
                <a:gd name="T0" fmla="*/ 2147483647 w 137"/>
                <a:gd name="T1" fmla="*/ 0 h 137"/>
                <a:gd name="T2" fmla="*/ 2147483647 w 137"/>
                <a:gd name="T3" fmla="*/ 2147483647 h 137"/>
                <a:gd name="T4" fmla="*/ 2147483647 w 137"/>
                <a:gd name="T5" fmla="*/ 2147483647 h 137"/>
                <a:gd name="T6" fmla="*/ 0 w 137"/>
                <a:gd name="T7" fmla="*/ 2147483647 h 137"/>
                <a:gd name="T8" fmla="*/ 2147483647 w 137"/>
                <a:gd name="T9" fmla="*/ 0 h 137"/>
                <a:gd name="T10" fmla="*/ 2147483647 w 137"/>
                <a:gd name="T11" fmla="*/ 2147483647 h 137"/>
                <a:gd name="T12" fmla="*/ 2147483647 w 137"/>
                <a:gd name="T13" fmla="*/ 2147483647 h 137"/>
                <a:gd name="T14" fmla="*/ 2147483647 w 137"/>
                <a:gd name="T15" fmla="*/ 2147483647 h 137"/>
                <a:gd name="T16" fmla="*/ 2147483647 w 137"/>
                <a:gd name="T17" fmla="*/ 2147483647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7"/>
                <a:gd name="T29" fmla="*/ 137 w 137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7">
                  <a:moveTo>
                    <a:pt x="4" y="0"/>
                  </a:moveTo>
                  <a:lnTo>
                    <a:pt x="127" y="124"/>
                  </a:lnTo>
                  <a:lnTo>
                    <a:pt x="123" y="128"/>
                  </a:lnTo>
                  <a:lnTo>
                    <a:pt x="0" y="4"/>
                  </a:lnTo>
                  <a:lnTo>
                    <a:pt x="4" y="0"/>
                  </a:lnTo>
                  <a:close/>
                  <a:moveTo>
                    <a:pt x="130" y="116"/>
                  </a:moveTo>
                  <a:lnTo>
                    <a:pt x="137" y="137"/>
                  </a:lnTo>
                  <a:lnTo>
                    <a:pt x="115" y="130"/>
                  </a:lnTo>
                  <a:lnTo>
                    <a:pt x="130" y="11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482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898267"/>
            <a:ext cx="7315215" cy="5458979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70218" y="1477233"/>
            <a:ext cx="16216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fr-FR" sz="1200">
                <a:latin typeface="+mj-lt"/>
              </a:rPr>
              <a:t>Dec. 2,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+mj-lt"/>
              </a:rPr>
              <a:t>Integration time : 4h</a:t>
            </a:r>
            <a:br>
              <a:rPr lang="en-US" altLang="fr-FR" sz="1200">
                <a:latin typeface="+mj-lt"/>
              </a:rPr>
            </a:br>
            <a:r>
              <a:rPr lang="en-US" altLang="fr-FR" sz="1200">
                <a:latin typeface="+mj-lt"/>
              </a:rPr>
              <a:t>P</a:t>
            </a:r>
            <a:r>
              <a:rPr lang="en-US" altLang="fr-FR" sz="1200" baseline="-25000">
                <a:latin typeface="+mj-lt"/>
              </a:rPr>
              <a:t>205</a:t>
            </a:r>
            <a:r>
              <a:rPr lang="en-US" altLang="fr-FR" sz="1200">
                <a:latin typeface="+mj-lt"/>
              </a:rPr>
              <a:t> = 6.5 mW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+mj-lt"/>
              </a:rPr>
              <a:t>Pressure = 3x10</a:t>
            </a:r>
            <a:r>
              <a:rPr lang="en-US" altLang="fr-FR" sz="1200" baseline="30000">
                <a:latin typeface="+mj-lt"/>
              </a:rPr>
              <a:t>-5</a:t>
            </a:r>
            <a:r>
              <a:rPr lang="en-US" altLang="fr-FR" sz="1200">
                <a:latin typeface="+mj-lt"/>
              </a:rPr>
              <a:t> mbar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+mj-lt"/>
              </a:rPr>
              <a:t>B = -0.3 G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2749129" y="190381"/>
            <a:ext cx="364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Data acquisition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113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898267"/>
            <a:ext cx="7315215" cy="5458979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70218" y="1477233"/>
            <a:ext cx="16216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fr-FR" sz="1200">
                <a:latin typeface="+mj-lt"/>
              </a:rPr>
              <a:t>Dec. 2,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+mj-lt"/>
              </a:rPr>
              <a:t>Integration time : 4h</a:t>
            </a:r>
            <a:br>
              <a:rPr lang="en-US" altLang="fr-FR" sz="1200">
                <a:latin typeface="+mj-lt"/>
              </a:rPr>
            </a:br>
            <a:r>
              <a:rPr lang="en-US" altLang="fr-FR" sz="1200">
                <a:latin typeface="+mj-lt"/>
              </a:rPr>
              <a:t>P</a:t>
            </a:r>
            <a:r>
              <a:rPr lang="en-US" altLang="fr-FR" sz="1200" baseline="-25000">
                <a:latin typeface="+mj-lt"/>
              </a:rPr>
              <a:t>205</a:t>
            </a:r>
            <a:r>
              <a:rPr lang="en-US" altLang="fr-FR" sz="1200">
                <a:latin typeface="+mj-lt"/>
              </a:rPr>
              <a:t> = 6.5 mW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+mj-lt"/>
              </a:rPr>
              <a:t>Pressure = 3x10</a:t>
            </a:r>
            <a:r>
              <a:rPr lang="en-US" altLang="fr-FR" sz="1200" baseline="30000">
                <a:latin typeface="+mj-lt"/>
              </a:rPr>
              <a:t>-5</a:t>
            </a:r>
            <a:r>
              <a:rPr lang="en-US" altLang="fr-FR" sz="1200">
                <a:latin typeface="+mj-lt"/>
              </a:rPr>
              <a:t> mbar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latin typeface="+mj-lt"/>
              </a:rPr>
              <a:t>B = -0.3 G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2749129" y="190381"/>
            <a:ext cx="364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Data acquisition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 rot="21312508">
            <a:off x="1907704" y="2596322"/>
            <a:ext cx="55918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Frequency </a:t>
            </a:r>
            <a:r>
              <a:rPr lang="fr-FR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shifting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systematic</a:t>
            </a:r>
            <a:r>
              <a:rPr lang="fr-F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effects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869127" y="4437388"/>
                <a:ext cx="3575081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nat</m:t>
                        </m:r>
                      </m:sub>
                    </m:sSub>
                  </m:oMath>
                </a14:m>
                <a:r>
                  <a:rPr lang="fr-FR" dirty="0"/>
                  <a:t> = 1 MHz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dirty="0"/>
                  <a:t>Proton puzzle </a:t>
                </a:r>
                <a:r>
                  <a:rPr lang="fr-FR" dirty="0" err="1"/>
                  <a:t>discrepancy</a:t>
                </a:r>
                <a:r>
                  <a:rPr lang="fr-FR" dirty="0"/>
                  <a:t>: 7 kHz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dirty="0" err="1"/>
                  <a:t>Statistical</a:t>
                </a:r>
                <a:r>
                  <a:rPr lang="fr-FR" dirty="0"/>
                  <a:t> </a:t>
                </a:r>
                <a:r>
                  <a:rPr lang="fr-FR" dirty="0" err="1"/>
                  <a:t>uncertainty</a:t>
                </a:r>
                <a:r>
                  <a:rPr lang="fr-FR" dirty="0"/>
                  <a:t> in 20 h: 1 kHz</a:t>
                </a: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127" y="4437388"/>
                <a:ext cx="3575081" cy="1338828"/>
              </a:xfrm>
              <a:prstGeom prst="rect">
                <a:avLst/>
              </a:prstGeom>
              <a:blipFill>
                <a:blip r:embed="rId4"/>
                <a:stretch>
                  <a:fillRect l="-512" r="-171" b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0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427603" y="2412256"/>
            <a:ext cx="6399145" cy="1277623"/>
            <a:chOff x="1427603" y="3276352"/>
            <a:chExt cx="6399145" cy="1277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ZoneTexte 86"/>
                <p:cNvSpPr txBox="1"/>
                <p:nvPr/>
              </p:nvSpPr>
              <p:spPr>
                <a:xfrm>
                  <a:off x="5806708" y="3812506"/>
                  <a:ext cx="2020040" cy="720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fr-FR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v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b="0" i="0" smtClean="0">
                                        <a:latin typeface="Cambria Math"/>
                                        <a:ea typeface="Cambria Math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fr-FR"/>
                </a:p>
              </p:txBody>
            </p:sp>
          </mc:Choice>
          <mc:Fallback xmlns="">
            <p:sp>
              <p:nvSpPr>
                <p:cNvPr id="87" name="ZoneTexte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708" y="3812506"/>
                  <a:ext cx="2020040" cy="7203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/>
                <p:cNvSpPr txBox="1"/>
                <p:nvPr/>
              </p:nvSpPr>
              <p:spPr>
                <a:xfrm>
                  <a:off x="1427603" y="3833650"/>
                  <a:ext cx="2020040" cy="720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fr-FR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v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b="0" i="0" smtClean="0">
                                        <a:latin typeface="Cambria Math"/>
                                        <a:ea typeface="Cambria Math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fr-FR"/>
                </a:p>
              </p:txBody>
            </p:sp>
          </mc:Choice>
          <mc:Fallback xmlns="">
            <p:sp>
              <p:nvSpPr>
                <p:cNvPr id="86" name="ZoneTexte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603" y="3833650"/>
                  <a:ext cx="2020040" cy="72032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7015" name="Group 93"/>
            <p:cNvGrpSpPr>
              <a:grpSpLocks/>
            </p:cNvGrpSpPr>
            <p:nvPr/>
          </p:nvGrpSpPr>
          <p:grpSpPr bwMode="auto">
            <a:xfrm>
              <a:off x="4498975" y="3577977"/>
              <a:ext cx="409575" cy="527050"/>
              <a:chOff x="3240" y="1026"/>
              <a:chExt cx="258" cy="332"/>
            </a:xfrm>
          </p:grpSpPr>
          <p:sp>
            <p:nvSpPr>
              <p:cNvPr id="427071" name="Text Box 94"/>
              <p:cNvSpPr txBox="1">
                <a:spLocks noChangeArrowheads="1"/>
              </p:cNvSpPr>
              <p:nvPr/>
            </p:nvSpPr>
            <p:spPr bwMode="auto">
              <a:xfrm>
                <a:off x="3240" y="1026"/>
                <a:ext cx="25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fr-FR">
                    <a:sym typeface="Symbol" pitchFamily="18" charset="2"/>
                  </a:rPr>
                  <a:t></a:t>
                </a:r>
              </a:p>
            </p:txBody>
          </p:sp>
          <p:sp>
            <p:nvSpPr>
              <p:cNvPr id="427072" name="Text Box 95"/>
              <p:cNvSpPr txBox="1">
                <a:spLocks noChangeArrowheads="1"/>
              </p:cNvSpPr>
              <p:nvPr/>
            </p:nvSpPr>
            <p:spPr bwMode="auto">
              <a:xfrm>
                <a:off x="3272" y="1127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fr-FR"/>
                  <a:t>v</a:t>
                </a:r>
              </a:p>
            </p:txBody>
          </p:sp>
        </p:grpSp>
        <p:sp>
          <p:nvSpPr>
            <p:cNvPr id="427017" name="Rectangle 89"/>
            <p:cNvSpPr>
              <a:spLocks noChangeArrowheads="1"/>
            </p:cNvSpPr>
            <p:nvPr/>
          </p:nvSpPr>
          <p:spPr bwMode="auto">
            <a:xfrm>
              <a:off x="1978025" y="3276352"/>
              <a:ext cx="4826000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27018" name="Line 90"/>
            <p:cNvSpPr>
              <a:spLocks noChangeShapeType="1"/>
            </p:cNvSpPr>
            <p:nvPr/>
          </p:nvSpPr>
          <p:spPr bwMode="auto">
            <a:xfrm>
              <a:off x="4570413" y="3636714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27019" name="Oval 91"/>
            <p:cNvSpPr>
              <a:spLocks noChangeArrowheads="1"/>
            </p:cNvSpPr>
            <p:nvPr/>
          </p:nvSpPr>
          <p:spPr bwMode="auto">
            <a:xfrm>
              <a:off x="4257675" y="3470027"/>
              <a:ext cx="288925" cy="288925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fr-FR"/>
            </a:p>
          </p:txBody>
        </p:sp>
        <p:grpSp>
          <p:nvGrpSpPr>
            <p:cNvPr id="427020" name="Group 96"/>
            <p:cNvGrpSpPr>
              <a:grpSpLocks/>
            </p:cNvGrpSpPr>
            <p:nvPr/>
          </p:nvGrpSpPr>
          <p:grpSpPr bwMode="auto">
            <a:xfrm>
              <a:off x="2200275" y="3400177"/>
              <a:ext cx="1570038" cy="288925"/>
              <a:chOff x="862" y="889"/>
              <a:chExt cx="989" cy="182"/>
            </a:xfrm>
          </p:grpSpPr>
          <p:sp>
            <p:nvSpPr>
              <p:cNvPr id="427053" name="Arc 97"/>
              <p:cNvSpPr>
                <a:spLocks/>
              </p:cNvSpPr>
              <p:nvPr/>
            </p:nvSpPr>
            <p:spPr bwMode="auto">
              <a:xfrm>
                <a:off x="862" y="892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54" name="Arc 98"/>
              <p:cNvSpPr>
                <a:spLocks/>
              </p:cNvSpPr>
              <p:nvPr/>
            </p:nvSpPr>
            <p:spPr bwMode="auto">
              <a:xfrm flipV="1">
                <a:off x="1022" y="1008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55" name="Line 99"/>
              <p:cNvSpPr>
                <a:spLocks noChangeShapeType="1"/>
              </p:cNvSpPr>
              <p:nvPr/>
            </p:nvSpPr>
            <p:spPr bwMode="auto">
              <a:xfrm>
                <a:off x="935" y="911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56" name="Arc 100"/>
              <p:cNvSpPr>
                <a:spLocks/>
              </p:cNvSpPr>
              <p:nvPr/>
            </p:nvSpPr>
            <p:spPr bwMode="auto">
              <a:xfrm flipV="1">
                <a:off x="1024" y="1007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57" name="Line 101"/>
              <p:cNvSpPr>
                <a:spLocks noChangeShapeType="1"/>
              </p:cNvSpPr>
              <p:nvPr/>
            </p:nvSpPr>
            <p:spPr bwMode="auto">
              <a:xfrm flipV="1">
                <a:off x="1092" y="909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58" name="Arc 102"/>
              <p:cNvSpPr>
                <a:spLocks/>
              </p:cNvSpPr>
              <p:nvPr/>
            </p:nvSpPr>
            <p:spPr bwMode="auto">
              <a:xfrm>
                <a:off x="1180" y="891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59" name="Arc 103"/>
              <p:cNvSpPr>
                <a:spLocks/>
              </p:cNvSpPr>
              <p:nvPr/>
            </p:nvSpPr>
            <p:spPr bwMode="auto">
              <a:xfrm flipV="1">
                <a:off x="1340" y="1007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60" name="Line 104"/>
              <p:cNvSpPr>
                <a:spLocks noChangeShapeType="1"/>
              </p:cNvSpPr>
              <p:nvPr/>
            </p:nvSpPr>
            <p:spPr bwMode="auto">
              <a:xfrm>
                <a:off x="1253" y="910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61" name="Arc 105"/>
              <p:cNvSpPr>
                <a:spLocks/>
              </p:cNvSpPr>
              <p:nvPr/>
            </p:nvSpPr>
            <p:spPr bwMode="auto">
              <a:xfrm flipV="1">
                <a:off x="1342" y="1006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62" name="Line 106"/>
              <p:cNvSpPr>
                <a:spLocks noChangeShapeType="1"/>
              </p:cNvSpPr>
              <p:nvPr/>
            </p:nvSpPr>
            <p:spPr bwMode="auto">
              <a:xfrm flipV="1">
                <a:off x="1411" y="907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63" name="Arc 107"/>
              <p:cNvSpPr>
                <a:spLocks/>
              </p:cNvSpPr>
              <p:nvPr/>
            </p:nvSpPr>
            <p:spPr bwMode="auto">
              <a:xfrm>
                <a:off x="1499" y="889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64" name="Arc 108"/>
              <p:cNvSpPr>
                <a:spLocks/>
              </p:cNvSpPr>
              <p:nvPr/>
            </p:nvSpPr>
            <p:spPr bwMode="auto">
              <a:xfrm flipV="1">
                <a:off x="1659" y="1005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65" name="Line 109"/>
              <p:cNvSpPr>
                <a:spLocks noChangeShapeType="1"/>
              </p:cNvSpPr>
              <p:nvPr/>
            </p:nvSpPr>
            <p:spPr bwMode="auto">
              <a:xfrm>
                <a:off x="1572" y="908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66" name="Arc 110"/>
              <p:cNvSpPr>
                <a:spLocks/>
              </p:cNvSpPr>
              <p:nvPr/>
            </p:nvSpPr>
            <p:spPr bwMode="auto">
              <a:xfrm flipV="1">
                <a:off x="1661" y="1004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67" name="Line 111"/>
              <p:cNvSpPr>
                <a:spLocks noChangeShapeType="1"/>
              </p:cNvSpPr>
              <p:nvPr/>
            </p:nvSpPr>
            <p:spPr bwMode="auto">
              <a:xfrm flipV="1">
                <a:off x="1729" y="969"/>
                <a:ext cx="50" cy="8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68" name="Line 112"/>
              <p:cNvSpPr>
                <a:spLocks noChangeShapeType="1"/>
              </p:cNvSpPr>
              <p:nvPr/>
            </p:nvSpPr>
            <p:spPr bwMode="auto">
              <a:xfrm>
                <a:off x="1777" y="972"/>
                <a:ext cx="7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27021" name="Group 113"/>
            <p:cNvGrpSpPr>
              <a:grpSpLocks/>
            </p:cNvGrpSpPr>
            <p:nvPr/>
          </p:nvGrpSpPr>
          <p:grpSpPr bwMode="auto">
            <a:xfrm flipH="1">
              <a:off x="5157788" y="3416052"/>
              <a:ext cx="1570037" cy="288925"/>
              <a:chOff x="862" y="889"/>
              <a:chExt cx="989" cy="182"/>
            </a:xfrm>
          </p:grpSpPr>
          <p:sp>
            <p:nvSpPr>
              <p:cNvPr id="427037" name="Arc 114"/>
              <p:cNvSpPr>
                <a:spLocks/>
              </p:cNvSpPr>
              <p:nvPr/>
            </p:nvSpPr>
            <p:spPr bwMode="auto">
              <a:xfrm>
                <a:off x="862" y="892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38" name="Arc 115"/>
              <p:cNvSpPr>
                <a:spLocks/>
              </p:cNvSpPr>
              <p:nvPr/>
            </p:nvSpPr>
            <p:spPr bwMode="auto">
              <a:xfrm flipV="1">
                <a:off x="1022" y="1008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39" name="Line 116"/>
              <p:cNvSpPr>
                <a:spLocks noChangeShapeType="1"/>
              </p:cNvSpPr>
              <p:nvPr/>
            </p:nvSpPr>
            <p:spPr bwMode="auto">
              <a:xfrm>
                <a:off x="935" y="911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40" name="Arc 117"/>
              <p:cNvSpPr>
                <a:spLocks/>
              </p:cNvSpPr>
              <p:nvPr/>
            </p:nvSpPr>
            <p:spPr bwMode="auto">
              <a:xfrm flipV="1">
                <a:off x="1024" y="1007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1" name="Line 118"/>
              <p:cNvSpPr>
                <a:spLocks noChangeShapeType="1"/>
              </p:cNvSpPr>
              <p:nvPr/>
            </p:nvSpPr>
            <p:spPr bwMode="auto">
              <a:xfrm flipV="1">
                <a:off x="1092" y="909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42" name="Arc 119"/>
              <p:cNvSpPr>
                <a:spLocks/>
              </p:cNvSpPr>
              <p:nvPr/>
            </p:nvSpPr>
            <p:spPr bwMode="auto">
              <a:xfrm>
                <a:off x="1180" y="891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3" name="Arc 120"/>
              <p:cNvSpPr>
                <a:spLocks/>
              </p:cNvSpPr>
              <p:nvPr/>
            </p:nvSpPr>
            <p:spPr bwMode="auto">
              <a:xfrm flipV="1">
                <a:off x="1340" y="1007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4" name="Line 121"/>
              <p:cNvSpPr>
                <a:spLocks noChangeShapeType="1"/>
              </p:cNvSpPr>
              <p:nvPr/>
            </p:nvSpPr>
            <p:spPr bwMode="auto">
              <a:xfrm>
                <a:off x="1253" y="910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45" name="Arc 122"/>
              <p:cNvSpPr>
                <a:spLocks/>
              </p:cNvSpPr>
              <p:nvPr/>
            </p:nvSpPr>
            <p:spPr bwMode="auto">
              <a:xfrm flipV="1">
                <a:off x="1342" y="1006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6" name="Line 123"/>
              <p:cNvSpPr>
                <a:spLocks noChangeShapeType="1"/>
              </p:cNvSpPr>
              <p:nvPr/>
            </p:nvSpPr>
            <p:spPr bwMode="auto">
              <a:xfrm flipV="1">
                <a:off x="1411" y="907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47" name="Arc 124"/>
              <p:cNvSpPr>
                <a:spLocks/>
              </p:cNvSpPr>
              <p:nvPr/>
            </p:nvSpPr>
            <p:spPr bwMode="auto">
              <a:xfrm>
                <a:off x="1499" y="889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8" name="Arc 125"/>
              <p:cNvSpPr>
                <a:spLocks/>
              </p:cNvSpPr>
              <p:nvPr/>
            </p:nvSpPr>
            <p:spPr bwMode="auto">
              <a:xfrm flipV="1">
                <a:off x="1659" y="1005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9" name="Line 126"/>
              <p:cNvSpPr>
                <a:spLocks noChangeShapeType="1"/>
              </p:cNvSpPr>
              <p:nvPr/>
            </p:nvSpPr>
            <p:spPr bwMode="auto">
              <a:xfrm>
                <a:off x="1572" y="908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50" name="Arc 127"/>
              <p:cNvSpPr>
                <a:spLocks/>
              </p:cNvSpPr>
              <p:nvPr/>
            </p:nvSpPr>
            <p:spPr bwMode="auto">
              <a:xfrm flipV="1">
                <a:off x="1661" y="1004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51" name="Line 128"/>
              <p:cNvSpPr>
                <a:spLocks noChangeShapeType="1"/>
              </p:cNvSpPr>
              <p:nvPr/>
            </p:nvSpPr>
            <p:spPr bwMode="auto">
              <a:xfrm flipV="1">
                <a:off x="1729" y="969"/>
                <a:ext cx="50" cy="8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52" name="Line 129"/>
              <p:cNvSpPr>
                <a:spLocks noChangeShapeType="1"/>
              </p:cNvSpPr>
              <p:nvPr/>
            </p:nvSpPr>
            <p:spPr bwMode="auto">
              <a:xfrm>
                <a:off x="1777" y="972"/>
                <a:ext cx="7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ZoneTexte 88"/>
              <p:cNvSpPr txBox="1"/>
              <p:nvPr/>
            </p:nvSpPr>
            <p:spPr>
              <a:xfrm>
                <a:off x="2099294" y="4171790"/>
                <a:ext cx="170880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SO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  <a:ea typeface="Cambria Math"/>
                            </a:rPr>
                            <m:t>D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≈−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fr-FR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294" y="4171790"/>
                <a:ext cx="1708801" cy="6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1680824" y="190381"/>
            <a:ext cx="5782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Second order Doppler shift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1">
                <a:extLst>
                  <a:ext uri="{FF2B5EF4-FFF2-40B4-BE49-F238E27FC236}">
                    <a16:creationId xmlns:a16="http://schemas.microsoft.com/office/drawing/2014/main" id="{4C140E22-840F-4F2B-8479-FC59F25FFFDE}"/>
                  </a:ext>
                </a:extLst>
              </p:cNvPr>
              <p:cNvSpPr txBox="1"/>
              <p:nvPr/>
            </p:nvSpPr>
            <p:spPr>
              <a:xfrm>
                <a:off x="1352071" y="938044"/>
                <a:ext cx="5965800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Relativistic</a:t>
                </a:r>
                <a:r>
                  <a:rPr lang="fr-FR" dirty="0"/>
                  <a:t> </a:t>
                </a:r>
                <a:r>
                  <a:rPr lang="fr-FR" dirty="0" err="1"/>
                  <a:t>effect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Shift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fr-FR" dirty="0"/>
                  <a:t>133 kHz for room </a:t>
                </a:r>
                <a:r>
                  <a:rPr lang="fr-FR" dirty="0" err="1"/>
                  <a:t>temperature</a:t>
                </a:r>
                <a:r>
                  <a:rPr lang="fr-FR" dirty="0"/>
                  <a:t> </a:t>
                </a:r>
                <a:r>
                  <a:rPr lang="fr-FR" dirty="0" err="1"/>
                  <a:t>atoms</a:t>
                </a:r>
                <a:r>
                  <a:rPr lang="fr-FR" dirty="0"/>
                  <a:t> (v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fr-FR" dirty="0"/>
                  <a:t> 3 km/s)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70" name="ZoneTexte 1">
                <a:extLst>
                  <a:ext uri="{FF2B5EF4-FFF2-40B4-BE49-F238E27FC236}">
                    <a16:creationId xmlns:a16="http://schemas.microsoft.com/office/drawing/2014/main" id="{4C140E22-840F-4F2B-8479-FC59F25F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071" y="938044"/>
                <a:ext cx="5965800" cy="1046440"/>
              </a:xfrm>
              <a:prstGeom prst="rect">
                <a:avLst/>
              </a:prstGeom>
              <a:blipFill>
                <a:blip r:embed="rId6"/>
                <a:stretch>
                  <a:fillRect l="-71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4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427603" y="2132856"/>
            <a:ext cx="6399145" cy="1590724"/>
            <a:chOff x="1427603" y="2996952"/>
            <a:chExt cx="6399145" cy="1590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ZoneTexte 86"/>
                <p:cNvSpPr txBox="1"/>
                <p:nvPr/>
              </p:nvSpPr>
              <p:spPr>
                <a:xfrm>
                  <a:off x="5806708" y="3812506"/>
                  <a:ext cx="2020040" cy="720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fr-FR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v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b="0" i="0" smtClean="0">
                                        <a:latin typeface="Cambria Math"/>
                                        <a:ea typeface="Cambria Math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fr-FR"/>
                </a:p>
              </p:txBody>
            </p:sp>
          </mc:Choice>
          <mc:Fallback xmlns="">
            <p:sp>
              <p:nvSpPr>
                <p:cNvPr id="87" name="ZoneTexte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708" y="3812506"/>
                  <a:ext cx="2020040" cy="7203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/>
                <p:cNvSpPr txBox="1"/>
                <p:nvPr/>
              </p:nvSpPr>
              <p:spPr>
                <a:xfrm>
                  <a:off x="1427603" y="3833650"/>
                  <a:ext cx="2020040" cy="7203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fr-FR" b="0" i="0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v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b="0" i="0" smtClean="0">
                                        <a:latin typeface="Cambria Math"/>
                                        <a:ea typeface="Cambria Math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fr-FR"/>
                </a:p>
              </p:txBody>
            </p:sp>
          </mc:Choice>
          <mc:Fallback xmlns="">
            <p:sp>
              <p:nvSpPr>
                <p:cNvPr id="86" name="ZoneTexte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603" y="3833650"/>
                  <a:ext cx="2020040" cy="72032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7015" name="Group 93"/>
            <p:cNvGrpSpPr>
              <a:grpSpLocks/>
            </p:cNvGrpSpPr>
            <p:nvPr/>
          </p:nvGrpSpPr>
          <p:grpSpPr bwMode="auto">
            <a:xfrm>
              <a:off x="4498975" y="3577977"/>
              <a:ext cx="409575" cy="527050"/>
              <a:chOff x="3240" y="1026"/>
              <a:chExt cx="258" cy="332"/>
            </a:xfrm>
          </p:grpSpPr>
          <p:sp>
            <p:nvSpPr>
              <p:cNvPr id="427071" name="Text Box 94"/>
              <p:cNvSpPr txBox="1">
                <a:spLocks noChangeArrowheads="1"/>
              </p:cNvSpPr>
              <p:nvPr/>
            </p:nvSpPr>
            <p:spPr bwMode="auto">
              <a:xfrm>
                <a:off x="3240" y="1026"/>
                <a:ext cx="25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fr-FR">
                    <a:sym typeface="Symbol" pitchFamily="18" charset="2"/>
                  </a:rPr>
                  <a:t></a:t>
                </a:r>
              </a:p>
            </p:txBody>
          </p:sp>
          <p:sp>
            <p:nvSpPr>
              <p:cNvPr id="427072" name="Text Box 95"/>
              <p:cNvSpPr txBox="1">
                <a:spLocks noChangeArrowheads="1"/>
              </p:cNvSpPr>
              <p:nvPr/>
            </p:nvSpPr>
            <p:spPr bwMode="auto">
              <a:xfrm>
                <a:off x="3272" y="1127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fr-FR"/>
                  <a:t>v</a:t>
                </a:r>
              </a:p>
            </p:txBody>
          </p:sp>
        </p:grpSp>
        <p:grpSp>
          <p:nvGrpSpPr>
            <p:cNvPr id="427016" name="Group 152"/>
            <p:cNvGrpSpPr>
              <a:grpSpLocks/>
            </p:cNvGrpSpPr>
            <p:nvPr/>
          </p:nvGrpSpPr>
          <p:grpSpPr bwMode="auto">
            <a:xfrm>
              <a:off x="3951288" y="2996952"/>
              <a:ext cx="409575" cy="609600"/>
              <a:chOff x="3070" y="970"/>
              <a:chExt cx="258" cy="343"/>
            </a:xfrm>
          </p:grpSpPr>
          <p:sp>
            <p:nvSpPr>
              <p:cNvPr id="427069" name="Text Box 150"/>
              <p:cNvSpPr txBox="1">
                <a:spLocks noChangeArrowheads="1"/>
              </p:cNvSpPr>
              <p:nvPr/>
            </p:nvSpPr>
            <p:spPr bwMode="auto">
              <a:xfrm>
                <a:off x="3099" y="1107"/>
                <a:ext cx="212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fr-FR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427070" name="Text Box 151"/>
              <p:cNvSpPr txBox="1">
                <a:spLocks noChangeArrowheads="1"/>
              </p:cNvSpPr>
              <p:nvPr/>
            </p:nvSpPr>
            <p:spPr bwMode="auto">
              <a:xfrm>
                <a:off x="3070" y="970"/>
                <a:ext cx="258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fr-FR">
                    <a:solidFill>
                      <a:srgbClr val="0000FF"/>
                    </a:solidFill>
                    <a:sym typeface="Symbol" pitchFamily="18" charset="2"/>
                  </a:rPr>
                  <a:t></a:t>
                </a:r>
              </a:p>
            </p:txBody>
          </p:sp>
        </p:grpSp>
        <p:sp>
          <p:nvSpPr>
            <p:cNvPr id="427017" name="Rectangle 89"/>
            <p:cNvSpPr>
              <a:spLocks noChangeArrowheads="1"/>
            </p:cNvSpPr>
            <p:nvPr/>
          </p:nvSpPr>
          <p:spPr bwMode="auto">
            <a:xfrm>
              <a:off x="1978025" y="3276352"/>
              <a:ext cx="4826000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27018" name="Line 90"/>
            <p:cNvSpPr>
              <a:spLocks noChangeShapeType="1"/>
            </p:cNvSpPr>
            <p:nvPr/>
          </p:nvSpPr>
          <p:spPr bwMode="auto">
            <a:xfrm>
              <a:off x="4570413" y="3636714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27019" name="Oval 91"/>
            <p:cNvSpPr>
              <a:spLocks noChangeArrowheads="1"/>
            </p:cNvSpPr>
            <p:nvPr/>
          </p:nvSpPr>
          <p:spPr bwMode="auto">
            <a:xfrm>
              <a:off x="4257675" y="3470027"/>
              <a:ext cx="288925" cy="288925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fr-FR"/>
            </a:p>
          </p:txBody>
        </p:sp>
        <p:grpSp>
          <p:nvGrpSpPr>
            <p:cNvPr id="427020" name="Group 96"/>
            <p:cNvGrpSpPr>
              <a:grpSpLocks/>
            </p:cNvGrpSpPr>
            <p:nvPr/>
          </p:nvGrpSpPr>
          <p:grpSpPr bwMode="auto">
            <a:xfrm>
              <a:off x="2200275" y="3400177"/>
              <a:ext cx="1570038" cy="288925"/>
              <a:chOff x="862" y="889"/>
              <a:chExt cx="989" cy="182"/>
            </a:xfrm>
          </p:grpSpPr>
          <p:sp>
            <p:nvSpPr>
              <p:cNvPr id="427053" name="Arc 97"/>
              <p:cNvSpPr>
                <a:spLocks/>
              </p:cNvSpPr>
              <p:nvPr/>
            </p:nvSpPr>
            <p:spPr bwMode="auto">
              <a:xfrm>
                <a:off x="862" y="892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54" name="Arc 98"/>
              <p:cNvSpPr>
                <a:spLocks/>
              </p:cNvSpPr>
              <p:nvPr/>
            </p:nvSpPr>
            <p:spPr bwMode="auto">
              <a:xfrm flipV="1">
                <a:off x="1022" y="1008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55" name="Line 99"/>
              <p:cNvSpPr>
                <a:spLocks noChangeShapeType="1"/>
              </p:cNvSpPr>
              <p:nvPr/>
            </p:nvSpPr>
            <p:spPr bwMode="auto">
              <a:xfrm>
                <a:off x="935" y="911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56" name="Arc 100"/>
              <p:cNvSpPr>
                <a:spLocks/>
              </p:cNvSpPr>
              <p:nvPr/>
            </p:nvSpPr>
            <p:spPr bwMode="auto">
              <a:xfrm flipV="1">
                <a:off x="1024" y="1007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57" name="Line 101"/>
              <p:cNvSpPr>
                <a:spLocks noChangeShapeType="1"/>
              </p:cNvSpPr>
              <p:nvPr/>
            </p:nvSpPr>
            <p:spPr bwMode="auto">
              <a:xfrm flipV="1">
                <a:off x="1092" y="909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58" name="Arc 102"/>
              <p:cNvSpPr>
                <a:spLocks/>
              </p:cNvSpPr>
              <p:nvPr/>
            </p:nvSpPr>
            <p:spPr bwMode="auto">
              <a:xfrm>
                <a:off x="1180" y="891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59" name="Arc 103"/>
              <p:cNvSpPr>
                <a:spLocks/>
              </p:cNvSpPr>
              <p:nvPr/>
            </p:nvSpPr>
            <p:spPr bwMode="auto">
              <a:xfrm flipV="1">
                <a:off x="1340" y="1007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60" name="Line 104"/>
              <p:cNvSpPr>
                <a:spLocks noChangeShapeType="1"/>
              </p:cNvSpPr>
              <p:nvPr/>
            </p:nvSpPr>
            <p:spPr bwMode="auto">
              <a:xfrm>
                <a:off x="1253" y="910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61" name="Arc 105"/>
              <p:cNvSpPr>
                <a:spLocks/>
              </p:cNvSpPr>
              <p:nvPr/>
            </p:nvSpPr>
            <p:spPr bwMode="auto">
              <a:xfrm flipV="1">
                <a:off x="1342" y="1006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62" name="Line 106"/>
              <p:cNvSpPr>
                <a:spLocks noChangeShapeType="1"/>
              </p:cNvSpPr>
              <p:nvPr/>
            </p:nvSpPr>
            <p:spPr bwMode="auto">
              <a:xfrm flipV="1">
                <a:off x="1411" y="907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63" name="Arc 107"/>
              <p:cNvSpPr>
                <a:spLocks/>
              </p:cNvSpPr>
              <p:nvPr/>
            </p:nvSpPr>
            <p:spPr bwMode="auto">
              <a:xfrm>
                <a:off x="1499" y="889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64" name="Arc 108"/>
              <p:cNvSpPr>
                <a:spLocks/>
              </p:cNvSpPr>
              <p:nvPr/>
            </p:nvSpPr>
            <p:spPr bwMode="auto">
              <a:xfrm flipV="1">
                <a:off x="1659" y="1005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65" name="Line 109"/>
              <p:cNvSpPr>
                <a:spLocks noChangeShapeType="1"/>
              </p:cNvSpPr>
              <p:nvPr/>
            </p:nvSpPr>
            <p:spPr bwMode="auto">
              <a:xfrm>
                <a:off x="1572" y="908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66" name="Arc 110"/>
              <p:cNvSpPr>
                <a:spLocks/>
              </p:cNvSpPr>
              <p:nvPr/>
            </p:nvSpPr>
            <p:spPr bwMode="auto">
              <a:xfrm flipV="1">
                <a:off x="1661" y="1004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67" name="Line 111"/>
              <p:cNvSpPr>
                <a:spLocks noChangeShapeType="1"/>
              </p:cNvSpPr>
              <p:nvPr/>
            </p:nvSpPr>
            <p:spPr bwMode="auto">
              <a:xfrm flipV="1">
                <a:off x="1729" y="969"/>
                <a:ext cx="50" cy="8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68" name="Line 112"/>
              <p:cNvSpPr>
                <a:spLocks noChangeShapeType="1"/>
              </p:cNvSpPr>
              <p:nvPr/>
            </p:nvSpPr>
            <p:spPr bwMode="auto">
              <a:xfrm>
                <a:off x="1777" y="972"/>
                <a:ext cx="7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27021" name="Group 113"/>
            <p:cNvGrpSpPr>
              <a:grpSpLocks/>
            </p:cNvGrpSpPr>
            <p:nvPr/>
          </p:nvGrpSpPr>
          <p:grpSpPr bwMode="auto">
            <a:xfrm flipH="1">
              <a:off x="5157788" y="3416052"/>
              <a:ext cx="1570037" cy="288925"/>
              <a:chOff x="862" y="889"/>
              <a:chExt cx="989" cy="182"/>
            </a:xfrm>
          </p:grpSpPr>
          <p:sp>
            <p:nvSpPr>
              <p:cNvPr id="427037" name="Arc 114"/>
              <p:cNvSpPr>
                <a:spLocks/>
              </p:cNvSpPr>
              <p:nvPr/>
            </p:nvSpPr>
            <p:spPr bwMode="auto">
              <a:xfrm>
                <a:off x="862" y="892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38" name="Arc 115"/>
              <p:cNvSpPr>
                <a:spLocks/>
              </p:cNvSpPr>
              <p:nvPr/>
            </p:nvSpPr>
            <p:spPr bwMode="auto">
              <a:xfrm flipV="1">
                <a:off x="1022" y="1008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39" name="Line 116"/>
              <p:cNvSpPr>
                <a:spLocks noChangeShapeType="1"/>
              </p:cNvSpPr>
              <p:nvPr/>
            </p:nvSpPr>
            <p:spPr bwMode="auto">
              <a:xfrm>
                <a:off x="935" y="911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40" name="Arc 117"/>
              <p:cNvSpPr>
                <a:spLocks/>
              </p:cNvSpPr>
              <p:nvPr/>
            </p:nvSpPr>
            <p:spPr bwMode="auto">
              <a:xfrm flipV="1">
                <a:off x="1024" y="1007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1" name="Line 118"/>
              <p:cNvSpPr>
                <a:spLocks noChangeShapeType="1"/>
              </p:cNvSpPr>
              <p:nvPr/>
            </p:nvSpPr>
            <p:spPr bwMode="auto">
              <a:xfrm flipV="1">
                <a:off x="1092" y="909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42" name="Arc 119"/>
              <p:cNvSpPr>
                <a:spLocks/>
              </p:cNvSpPr>
              <p:nvPr/>
            </p:nvSpPr>
            <p:spPr bwMode="auto">
              <a:xfrm>
                <a:off x="1180" y="891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3" name="Arc 120"/>
              <p:cNvSpPr>
                <a:spLocks/>
              </p:cNvSpPr>
              <p:nvPr/>
            </p:nvSpPr>
            <p:spPr bwMode="auto">
              <a:xfrm flipV="1">
                <a:off x="1340" y="1007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4" name="Line 121"/>
              <p:cNvSpPr>
                <a:spLocks noChangeShapeType="1"/>
              </p:cNvSpPr>
              <p:nvPr/>
            </p:nvSpPr>
            <p:spPr bwMode="auto">
              <a:xfrm>
                <a:off x="1253" y="910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45" name="Arc 122"/>
              <p:cNvSpPr>
                <a:spLocks/>
              </p:cNvSpPr>
              <p:nvPr/>
            </p:nvSpPr>
            <p:spPr bwMode="auto">
              <a:xfrm flipV="1">
                <a:off x="1342" y="1006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6" name="Line 123"/>
              <p:cNvSpPr>
                <a:spLocks noChangeShapeType="1"/>
              </p:cNvSpPr>
              <p:nvPr/>
            </p:nvSpPr>
            <p:spPr bwMode="auto">
              <a:xfrm flipV="1">
                <a:off x="1411" y="907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47" name="Arc 124"/>
              <p:cNvSpPr>
                <a:spLocks/>
              </p:cNvSpPr>
              <p:nvPr/>
            </p:nvSpPr>
            <p:spPr bwMode="auto">
              <a:xfrm>
                <a:off x="1499" y="889"/>
                <a:ext cx="73" cy="63"/>
              </a:xfrm>
              <a:custGeom>
                <a:avLst/>
                <a:gdLst>
                  <a:gd name="T0" fmla="*/ 0 w 30317"/>
                  <a:gd name="T1" fmla="*/ 0 h 21600"/>
                  <a:gd name="T2" fmla="*/ 0 w 30317"/>
                  <a:gd name="T3" fmla="*/ 0 h 21600"/>
                  <a:gd name="T4" fmla="*/ 0 w 3031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0317"/>
                  <a:gd name="T10" fmla="*/ 0 h 21600"/>
                  <a:gd name="T11" fmla="*/ 30317 w 3031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317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</a:path>
                  <a:path w="30317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20631" y="0"/>
                      <a:pt x="26245" y="2386"/>
                      <a:pt x="30316" y="6611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8" name="Arc 125"/>
              <p:cNvSpPr>
                <a:spLocks/>
              </p:cNvSpPr>
              <p:nvPr/>
            </p:nvSpPr>
            <p:spPr bwMode="auto">
              <a:xfrm flipV="1">
                <a:off x="1659" y="1005"/>
                <a:ext cx="62" cy="63"/>
              </a:xfrm>
              <a:custGeom>
                <a:avLst/>
                <a:gdLst>
                  <a:gd name="T0" fmla="*/ 0 w 28253"/>
                  <a:gd name="T1" fmla="*/ 0 h 21600"/>
                  <a:gd name="T2" fmla="*/ 0 w 28253"/>
                  <a:gd name="T3" fmla="*/ 0 h 21600"/>
                  <a:gd name="T4" fmla="*/ 0 w 282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253"/>
                  <a:gd name="T10" fmla="*/ 0 h 21600"/>
                  <a:gd name="T11" fmla="*/ 28253 w 282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53" h="21600" fill="none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</a:path>
                  <a:path w="28253" h="21600" stroke="0" extrusionOk="0">
                    <a:moveTo>
                      <a:pt x="-1" y="5833"/>
                    </a:moveTo>
                    <a:cubicBezTo>
                      <a:pt x="4002" y="2085"/>
                      <a:pt x="9280" y="-1"/>
                      <a:pt x="14764" y="0"/>
                    </a:cubicBezTo>
                    <a:cubicBezTo>
                      <a:pt x="19666" y="0"/>
                      <a:pt x="24423" y="1667"/>
                      <a:pt x="28253" y="4729"/>
                    </a:cubicBezTo>
                    <a:lnTo>
                      <a:pt x="14764" y="21600"/>
                    </a:lnTo>
                    <a:lnTo>
                      <a:pt x="-1" y="583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49" name="Line 126"/>
              <p:cNvSpPr>
                <a:spLocks noChangeShapeType="1"/>
              </p:cNvSpPr>
              <p:nvPr/>
            </p:nvSpPr>
            <p:spPr bwMode="auto">
              <a:xfrm>
                <a:off x="1572" y="908"/>
                <a:ext cx="88" cy="1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50" name="Arc 127"/>
              <p:cNvSpPr>
                <a:spLocks/>
              </p:cNvSpPr>
              <p:nvPr/>
            </p:nvSpPr>
            <p:spPr bwMode="auto">
              <a:xfrm flipV="1">
                <a:off x="1661" y="1004"/>
                <a:ext cx="69" cy="63"/>
              </a:xfrm>
              <a:custGeom>
                <a:avLst/>
                <a:gdLst>
                  <a:gd name="T0" fmla="*/ 0 w 28818"/>
                  <a:gd name="T1" fmla="*/ 0 h 21600"/>
                  <a:gd name="T2" fmla="*/ 0 w 28818"/>
                  <a:gd name="T3" fmla="*/ 0 h 21600"/>
                  <a:gd name="T4" fmla="*/ 0 w 288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18"/>
                  <a:gd name="T10" fmla="*/ 0 h 21600"/>
                  <a:gd name="T11" fmla="*/ 28818 w 288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18" h="21600" fill="none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</a:path>
                  <a:path w="28818" h="21600" stroke="0" extrusionOk="0">
                    <a:moveTo>
                      <a:pt x="0" y="4553"/>
                    </a:moveTo>
                    <a:cubicBezTo>
                      <a:pt x="3792" y="1602"/>
                      <a:pt x="8459" y="-1"/>
                      <a:pt x="13265" y="0"/>
                    </a:cubicBezTo>
                    <a:cubicBezTo>
                      <a:pt x="19132" y="0"/>
                      <a:pt x="24746" y="2386"/>
                      <a:pt x="28817" y="6611"/>
                    </a:cubicBezTo>
                    <a:lnTo>
                      <a:pt x="13265" y="21600"/>
                    </a:lnTo>
                    <a:lnTo>
                      <a:pt x="0" y="4553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7051" name="Line 128"/>
              <p:cNvSpPr>
                <a:spLocks noChangeShapeType="1"/>
              </p:cNvSpPr>
              <p:nvPr/>
            </p:nvSpPr>
            <p:spPr bwMode="auto">
              <a:xfrm flipV="1">
                <a:off x="1729" y="969"/>
                <a:ext cx="50" cy="8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052" name="Line 129"/>
              <p:cNvSpPr>
                <a:spLocks noChangeShapeType="1"/>
              </p:cNvSpPr>
              <p:nvPr/>
            </p:nvSpPr>
            <p:spPr bwMode="auto">
              <a:xfrm>
                <a:off x="1777" y="972"/>
                <a:ext cx="7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27022" name="Line 154"/>
            <p:cNvSpPr>
              <a:spLocks noChangeShapeType="1"/>
            </p:cNvSpPr>
            <p:nvPr/>
          </p:nvSpPr>
          <p:spPr bwMode="auto">
            <a:xfrm flipV="1">
              <a:off x="4402138" y="3195389"/>
              <a:ext cx="0" cy="2651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7034" name="Text Box 186"/>
            <p:cNvSpPr txBox="1">
              <a:spLocks noChangeArrowheads="1"/>
            </p:cNvSpPr>
            <p:nvPr/>
          </p:nvSpPr>
          <p:spPr bwMode="auto">
            <a:xfrm>
              <a:off x="3827463" y="4024064"/>
              <a:ext cx="1114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fr-FR">
                  <a:solidFill>
                    <a:srgbClr val="0000FF"/>
                  </a:solidFill>
                  <a:sym typeface="Symbol" pitchFamily="18" charset="2"/>
                </a:rPr>
                <a:t>    </a:t>
              </a:r>
            </a:p>
          </p:txBody>
        </p:sp>
        <p:sp>
          <p:nvSpPr>
            <p:cNvPr id="427035" name="Text Box 184"/>
            <p:cNvSpPr txBox="1">
              <a:spLocks noChangeArrowheads="1"/>
            </p:cNvSpPr>
            <p:nvPr/>
          </p:nvSpPr>
          <p:spPr bwMode="auto">
            <a:xfrm>
              <a:off x="3876676" y="4195514"/>
              <a:ext cx="10541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fr-FR">
                  <a:solidFill>
                    <a:srgbClr val="0000FF"/>
                  </a:solidFill>
                </a:rPr>
                <a:t>E = v   B</a:t>
              </a:r>
            </a:p>
          </p:txBody>
        </p:sp>
        <p:sp>
          <p:nvSpPr>
            <p:cNvPr id="427036" name="Text Box 185"/>
            <p:cNvSpPr txBox="1">
              <a:spLocks noChangeArrowheads="1"/>
            </p:cNvSpPr>
            <p:nvPr/>
          </p:nvSpPr>
          <p:spPr bwMode="auto">
            <a:xfrm flipV="1">
              <a:off x="4337092" y="4282876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fr-FR" sz="140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427029" name="Oval 91"/>
            <p:cNvSpPr>
              <a:spLocks noChangeArrowheads="1"/>
            </p:cNvSpPr>
            <p:nvPr/>
          </p:nvSpPr>
          <p:spPr bwMode="auto">
            <a:xfrm>
              <a:off x="4248150" y="3933577"/>
              <a:ext cx="55563" cy="55562"/>
            </a:xfrm>
            <a:prstGeom prst="ellipse">
              <a:avLst/>
            </a:prstGeom>
            <a:solidFill>
              <a:srgbClr val="0000FF"/>
            </a:solidFill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427030" name="Oval 91"/>
            <p:cNvSpPr>
              <a:spLocks noChangeArrowheads="1"/>
            </p:cNvSpPr>
            <p:nvPr/>
          </p:nvSpPr>
          <p:spPr bwMode="auto">
            <a:xfrm>
              <a:off x="4195763" y="3882777"/>
              <a:ext cx="160337" cy="160337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099294" y="4171790"/>
            <a:ext cx="5265644" cy="699422"/>
            <a:chOff x="2099294" y="4842963"/>
            <a:chExt cx="5265644" cy="699422"/>
          </a:xfrm>
        </p:grpSpPr>
        <p:sp>
          <p:nvSpPr>
            <p:cNvPr id="88" name="Double flèche horizontale 87"/>
            <p:cNvSpPr/>
            <p:nvPr/>
          </p:nvSpPr>
          <p:spPr bwMode="auto">
            <a:xfrm>
              <a:off x="4383088" y="5155952"/>
              <a:ext cx="555625" cy="142875"/>
            </a:xfrm>
            <a:prstGeom prst="leftRightArrow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ZoneTexte 88"/>
                <p:cNvSpPr txBox="1"/>
                <p:nvPr/>
              </p:nvSpPr>
              <p:spPr>
                <a:xfrm>
                  <a:off x="2099294" y="4842963"/>
                  <a:ext cx="1708801" cy="648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SOD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≈−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fr-FR">
                                    <a:latin typeface="Cambria Math"/>
                                    <a:ea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9" name="ZoneTexte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9294" y="4842963"/>
                  <a:ext cx="1708801" cy="6481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ZoneTexte 89"/>
                <p:cNvSpPr txBox="1"/>
                <p:nvPr/>
              </p:nvSpPr>
              <p:spPr>
                <a:xfrm>
                  <a:off x="5140803" y="4845078"/>
                  <a:ext cx="2224135" cy="697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  <a:ea typeface="Cambria Math"/>
                              </a:rPr>
                              <m:t>Stark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f>
                          <m:f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fr-FR">
                                    <a:latin typeface="Cambria Math"/>
                                    <a:ea typeface="Cambria Math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−3</m:t>
                                </m:r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𝐵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0" name="ZoneTexte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803" y="4845078"/>
                  <a:ext cx="2224135" cy="6973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1680824" y="190381"/>
            <a:ext cx="5782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Second order Doppler shift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1">
                <a:extLst>
                  <a:ext uri="{FF2B5EF4-FFF2-40B4-BE49-F238E27FC236}">
                    <a16:creationId xmlns:a16="http://schemas.microsoft.com/office/drawing/2014/main" id="{4C140E22-840F-4F2B-8479-FC59F25FFFDE}"/>
                  </a:ext>
                </a:extLst>
              </p:cNvPr>
              <p:cNvSpPr txBox="1"/>
              <p:nvPr/>
            </p:nvSpPr>
            <p:spPr>
              <a:xfrm>
                <a:off x="1352071" y="938044"/>
                <a:ext cx="5965800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Relativistic</a:t>
                </a:r>
                <a:r>
                  <a:rPr lang="fr-FR" dirty="0"/>
                  <a:t> </a:t>
                </a:r>
                <a:r>
                  <a:rPr lang="fr-FR" dirty="0" err="1"/>
                  <a:t>effect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Shift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fr-FR" dirty="0"/>
                  <a:t>133 kHz for room </a:t>
                </a:r>
                <a:r>
                  <a:rPr lang="fr-FR" dirty="0" err="1"/>
                  <a:t>temperature</a:t>
                </a:r>
                <a:r>
                  <a:rPr lang="fr-FR" dirty="0"/>
                  <a:t> </a:t>
                </a:r>
                <a:r>
                  <a:rPr lang="fr-FR" dirty="0" err="1"/>
                  <a:t>atoms</a:t>
                </a:r>
                <a:r>
                  <a:rPr lang="fr-FR" dirty="0"/>
                  <a:t> (v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fr-FR" dirty="0"/>
                  <a:t> 3 km/s)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70" name="ZoneTexte 1">
                <a:extLst>
                  <a:ext uri="{FF2B5EF4-FFF2-40B4-BE49-F238E27FC236}">
                    <a16:creationId xmlns:a16="http://schemas.microsoft.com/office/drawing/2014/main" id="{4C140E22-840F-4F2B-8479-FC59F25F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071" y="938044"/>
                <a:ext cx="5965800" cy="1046440"/>
              </a:xfrm>
              <a:prstGeom prst="rect">
                <a:avLst/>
              </a:prstGeom>
              <a:blipFill>
                <a:blip r:embed="rId7"/>
                <a:stretch>
                  <a:fillRect l="-71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307">
            <a:extLst>
              <a:ext uri="{FF2B5EF4-FFF2-40B4-BE49-F238E27FC236}">
                <a16:creationId xmlns:a16="http://schemas.microsoft.com/office/drawing/2014/main" id="{B219642D-F2F2-4E45-BF5A-8B83F9C7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6402826"/>
            <a:ext cx="6113983" cy="33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/>
          <a:p>
            <a:pPr>
              <a:defRPr/>
            </a:pPr>
            <a:r>
              <a:rPr lang="en-US" sz="1600" i="1" dirty="0"/>
              <a:t>F. </a:t>
            </a:r>
            <a:r>
              <a:rPr lang="en-US" sz="1600" i="1" dirty="0" err="1"/>
              <a:t>Biraben</a:t>
            </a:r>
            <a:r>
              <a:rPr lang="en-US" sz="1600" i="1" dirty="0"/>
              <a:t>, L. </a:t>
            </a:r>
            <a:r>
              <a:rPr lang="en-US" sz="1600" i="1" dirty="0" err="1"/>
              <a:t>Julien</a:t>
            </a:r>
            <a:r>
              <a:rPr lang="en-US" sz="1600" i="1" dirty="0"/>
              <a:t>, J. </a:t>
            </a:r>
            <a:r>
              <a:rPr lang="en-US" sz="1600" i="1" dirty="0" err="1"/>
              <a:t>Plon</a:t>
            </a:r>
            <a:r>
              <a:rPr lang="en-US" sz="1600" i="1" dirty="0"/>
              <a:t> and F. Nez, </a:t>
            </a:r>
            <a:r>
              <a:rPr lang="en-US" sz="1600" i="1" dirty="0" err="1"/>
              <a:t>Europhys</a:t>
            </a:r>
            <a:r>
              <a:rPr lang="en-US" sz="1600" i="1" dirty="0"/>
              <a:t>. Lett., 15 (1991) p.831 </a:t>
            </a:r>
          </a:p>
        </p:txBody>
      </p:sp>
      <p:sp>
        <p:nvSpPr>
          <p:cNvPr id="64" name="Rectangle 20">
            <a:extLst>
              <a:ext uri="{FF2B5EF4-FFF2-40B4-BE49-F238E27FC236}">
                <a16:creationId xmlns:a16="http://schemas.microsoft.com/office/drawing/2014/main" id="{EE6188D6-2457-4A02-948F-519F26CC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26" y="5478323"/>
            <a:ext cx="7805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altLang="fr-FR" dirty="0" err="1">
                <a:ea typeface="ＭＳ Ｐゴシック" pitchFamily="34" charset="-128"/>
              </a:rPr>
              <a:t>Motional</a:t>
            </a:r>
            <a:r>
              <a:rPr lang="fr-FR" altLang="fr-FR" dirty="0">
                <a:ea typeface="ＭＳ Ｐゴシック" pitchFamily="34" charset="-128"/>
              </a:rPr>
              <a:t> Stark </a:t>
            </a:r>
            <a:r>
              <a:rPr lang="fr-FR" altLang="fr-FR" dirty="0" err="1">
                <a:ea typeface="ＭＳ Ｐゴシック" pitchFamily="34" charset="-128"/>
              </a:rPr>
              <a:t>effect</a:t>
            </a:r>
            <a:r>
              <a:rPr lang="fr-FR" altLang="fr-FR" dirty="0">
                <a:ea typeface="ＭＳ Ｐゴシック" pitchFamily="34" charset="-128"/>
              </a:rPr>
              <a:t> &amp; Zeeman </a:t>
            </a:r>
            <a:r>
              <a:rPr lang="fr-FR" altLang="fr-FR" dirty="0" err="1">
                <a:ea typeface="ＭＳ Ｐゴシック" pitchFamily="34" charset="-128"/>
              </a:rPr>
              <a:t>effect</a:t>
            </a:r>
            <a:r>
              <a:rPr lang="fr-FR" altLang="fr-FR" dirty="0">
                <a:ea typeface="ＭＳ Ｐゴシック" pitchFamily="34" charset="-128"/>
              </a:rPr>
              <a:t>              Frequency shift (</a:t>
            </a:r>
            <a:r>
              <a:rPr lang="fr-FR" altLang="fr-FR" dirty="0" err="1">
                <a:ea typeface="ＭＳ Ｐゴシック" pitchFamily="34" charset="-128"/>
              </a:rPr>
              <a:t>v,B</a:t>
            </a:r>
            <a:r>
              <a:rPr lang="fr-FR" altLang="fr-FR" dirty="0">
                <a:ea typeface="ＭＳ Ｐゴシック" pitchFamily="34" charset="-128"/>
              </a:rPr>
              <a:t>)</a:t>
            </a:r>
            <a:endParaRPr lang="fr-FR" altLang="fr-FR" sz="500" dirty="0">
              <a:latin typeface="1"/>
              <a:ea typeface="ＭＳ Ｐゴシック" pitchFamily="34" charset="-128"/>
            </a:endParaRPr>
          </a:p>
          <a:p>
            <a:pPr>
              <a:buClr>
                <a:srgbClr val="FF0000"/>
              </a:buClr>
              <a:buFontTx/>
              <a:buChar char="•"/>
            </a:pPr>
            <a:endParaRPr lang="fr-FR" altLang="fr-FR" sz="300" dirty="0">
              <a:ea typeface="ＭＳ Ｐゴシック" pitchFamily="34" charset="-128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altLang="fr-FR" dirty="0">
                <a:ea typeface="ＭＳ Ｐゴシック" pitchFamily="34" charset="-128"/>
              </a:rPr>
              <a:t>Fit for </a:t>
            </a:r>
            <a:r>
              <a:rPr lang="fr-FR" altLang="fr-FR" dirty="0" err="1">
                <a:ea typeface="ＭＳ Ｐゴシック" pitchFamily="34" charset="-128"/>
              </a:rPr>
              <a:t>various</a:t>
            </a:r>
            <a:r>
              <a:rPr lang="fr-FR" altLang="fr-FR" dirty="0">
                <a:ea typeface="ＭＳ Ｐゴシック" pitchFamily="34" charset="-128"/>
              </a:rPr>
              <a:t> B values to </a:t>
            </a:r>
            <a:r>
              <a:rPr lang="fr-FR" altLang="fr-FR" dirty="0" err="1">
                <a:ea typeface="ＭＳ Ｐゴシック" pitchFamily="34" charset="-128"/>
              </a:rPr>
              <a:t>determine</a:t>
            </a:r>
            <a:r>
              <a:rPr lang="fr-FR" altLang="fr-FR" dirty="0">
                <a:ea typeface="ＭＳ Ｐゴシック" pitchFamily="34" charset="-128"/>
              </a:rPr>
              <a:t> </a:t>
            </a:r>
            <a:r>
              <a:rPr lang="fr-FR" altLang="fr-FR" dirty="0" err="1">
                <a:ea typeface="ＭＳ Ｐゴシック" pitchFamily="34" charset="-128"/>
              </a:rPr>
              <a:t>velocity</a:t>
            </a:r>
            <a:r>
              <a:rPr lang="fr-FR" altLang="fr-FR" dirty="0">
                <a:ea typeface="ＭＳ Ｐゴシック" pitchFamily="34" charset="-128"/>
              </a:rPr>
              <a:t> distribution</a:t>
            </a:r>
          </a:p>
        </p:txBody>
      </p:sp>
      <p:sp>
        <p:nvSpPr>
          <p:cNvPr id="65" name="Flèche droite 116">
            <a:extLst>
              <a:ext uri="{FF2B5EF4-FFF2-40B4-BE49-F238E27FC236}">
                <a16:creationId xmlns:a16="http://schemas.microsoft.com/office/drawing/2014/main" id="{014D1A12-38F3-4EE4-A09D-726E04284D23}"/>
              </a:ext>
            </a:extLst>
          </p:cNvPr>
          <p:cNvSpPr/>
          <p:nvPr/>
        </p:nvSpPr>
        <p:spPr>
          <a:xfrm>
            <a:off x="5035301" y="5692727"/>
            <a:ext cx="360363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26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1680824" y="190381"/>
            <a:ext cx="5782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Second order Doppler shift</a:t>
            </a:r>
            <a:endParaRPr lang="en-US" sz="4000" dirty="0"/>
          </a:p>
        </p:txBody>
      </p:sp>
      <p:sp>
        <p:nvSpPr>
          <p:cNvPr id="93" name="Rectangle 307"/>
          <p:cNvSpPr>
            <a:spLocks noChangeArrowheads="1"/>
          </p:cNvSpPr>
          <p:nvPr/>
        </p:nvSpPr>
        <p:spPr bwMode="auto">
          <a:xfrm>
            <a:off x="2130425" y="6402826"/>
            <a:ext cx="6113983" cy="33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/>
          <a:p>
            <a:pPr>
              <a:defRPr/>
            </a:pPr>
            <a:r>
              <a:rPr lang="en-US" sz="1600" i="1" dirty="0"/>
              <a:t>F. </a:t>
            </a:r>
            <a:r>
              <a:rPr lang="en-US" sz="1600" i="1" dirty="0" err="1"/>
              <a:t>Biraben</a:t>
            </a:r>
            <a:r>
              <a:rPr lang="en-US" sz="1600" i="1" dirty="0"/>
              <a:t>, L. </a:t>
            </a:r>
            <a:r>
              <a:rPr lang="en-US" sz="1600" i="1" dirty="0" err="1"/>
              <a:t>Julien</a:t>
            </a:r>
            <a:r>
              <a:rPr lang="en-US" sz="1600" i="1" dirty="0"/>
              <a:t>, J. </a:t>
            </a:r>
            <a:r>
              <a:rPr lang="en-US" sz="1600" i="1" dirty="0" err="1"/>
              <a:t>Plon</a:t>
            </a:r>
            <a:r>
              <a:rPr lang="en-US" sz="1600" i="1" dirty="0"/>
              <a:t> and F. Nez, </a:t>
            </a:r>
            <a:r>
              <a:rPr lang="en-US" sz="1600" i="1" dirty="0" err="1"/>
              <a:t>Europhys</a:t>
            </a:r>
            <a:r>
              <a:rPr lang="en-US" sz="1600" i="1" dirty="0"/>
              <a:t>. Lett., 15 (1991) p.831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99614FB3-30D4-4589-A9B8-46A512A77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80020"/>
            <a:ext cx="4596281" cy="3565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1">
                <a:extLst>
                  <a:ext uri="{FF2B5EF4-FFF2-40B4-BE49-F238E27FC236}">
                    <a16:creationId xmlns:a16="http://schemas.microsoft.com/office/drawing/2014/main" id="{D850F534-75A6-4506-A1F7-FF1C81D8062F}"/>
                  </a:ext>
                </a:extLst>
              </p:cNvPr>
              <p:cNvSpPr txBox="1"/>
              <p:nvPr/>
            </p:nvSpPr>
            <p:spPr>
              <a:xfrm>
                <a:off x="1352071" y="938044"/>
                <a:ext cx="5965800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Relativistic</a:t>
                </a:r>
                <a:r>
                  <a:rPr lang="fr-FR" dirty="0"/>
                  <a:t> </a:t>
                </a:r>
                <a:r>
                  <a:rPr lang="fr-FR" dirty="0" err="1"/>
                  <a:t>effect</a:t>
                </a:r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Shift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fr-FR" dirty="0"/>
                  <a:t>133 kHz for room </a:t>
                </a:r>
                <a:r>
                  <a:rPr lang="fr-FR" dirty="0" err="1"/>
                  <a:t>temperature</a:t>
                </a:r>
                <a:r>
                  <a:rPr lang="fr-FR" dirty="0"/>
                  <a:t> </a:t>
                </a:r>
                <a:r>
                  <a:rPr lang="fr-FR" dirty="0" err="1"/>
                  <a:t>atoms</a:t>
                </a:r>
                <a:r>
                  <a:rPr lang="fr-FR" dirty="0"/>
                  <a:t> (v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fr-FR" dirty="0"/>
                  <a:t> 3 km/s)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71" name="ZoneTexte 1">
                <a:extLst>
                  <a:ext uri="{FF2B5EF4-FFF2-40B4-BE49-F238E27FC236}">
                    <a16:creationId xmlns:a16="http://schemas.microsoft.com/office/drawing/2014/main" id="{D850F534-75A6-4506-A1F7-FF1C81D80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071" y="938044"/>
                <a:ext cx="5965800" cy="1046440"/>
              </a:xfrm>
              <a:prstGeom prst="rect">
                <a:avLst/>
              </a:prstGeom>
              <a:blipFill>
                <a:blip r:embed="rId4"/>
                <a:stretch>
                  <a:fillRect l="-71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20">
            <a:extLst>
              <a:ext uri="{FF2B5EF4-FFF2-40B4-BE49-F238E27FC236}">
                <a16:creationId xmlns:a16="http://schemas.microsoft.com/office/drawing/2014/main" id="{A018FD5F-FAF3-4910-9FD5-E3792D3DA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26" y="5478323"/>
            <a:ext cx="7805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altLang="fr-FR" dirty="0" err="1">
                <a:ea typeface="ＭＳ Ｐゴシック" pitchFamily="34" charset="-128"/>
              </a:rPr>
              <a:t>Motional</a:t>
            </a:r>
            <a:r>
              <a:rPr lang="fr-FR" altLang="fr-FR" dirty="0">
                <a:ea typeface="ＭＳ Ｐゴシック" pitchFamily="34" charset="-128"/>
              </a:rPr>
              <a:t> Stark </a:t>
            </a:r>
            <a:r>
              <a:rPr lang="fr-FR" altLang="fr-FR" dirty="0" err="1">
                <a:ea typeface="ＭＳ Ｐゴシック" pitchFamily="34" charset="-128"/>
              </a:rPr>
              <a:t>effect</a:t>
            </a:r>
            <a:r>
              <a:rPr lang="fr-FR" altLang="fr-FR" dirty="0">
                <a:ea typeface="ＭＳ Ｐゴシック" pitchFamily="34" charset="-128"/>
              </a:rPr>
              <a:t> &amp; Zeeman </a:t>
            </a:r>
            <a:r>
              <a:rPr lang="fr-FR" altLang="fr-FR" dirty="0" err="1">
                <a:ea typeface="ＭＳ Ｐゴシック" pitchFamily="34" charset="-128"/>
              </a:rPr>
              <a:t>effect</a:t>
            </a:r>
            <a:r>
              <a:rPr lang="fr-FR" altLang="fr-FR" dirty="0">
                <a:ea typeface="ＭＳ Ｐゴシック" pitchFamily="34" charset="-128"/>
              </a:rPr>
              <a:t>              Frequency shift (</a:t>
            </a:r>
            <a:r>
              <a:rPr lang="fr-FR" altLang="fr-FR" dirty="0" err="1">
                <a:ea typeface="ＭＳ Ｐゴシック" pitchFamily="34" charset="-128"/>
              </a:rPr>
              <a:t>v,B</a:t>
            </a:r>
            <a:r>
              <a:rPr lang="fr-FR" altLang="fr-FR" dirty="0">
                <a:ea typeface="ＭＳ Ｐゴシック" pitchFamily="34" charset="-128"/>
              </a:rPr>
              <a:t>)</a:t>
            </a:r>
            <a:endParaRPr lang="fr-FR" altLang="fr-FR" sz="500" dirty="0">
              <a:latin typeface="1"/>
              <a:ea typeface="ＭＳ Ｐゴシック" pitchFamily="34" charset="-128"/>
            </a:endParaRPr>
          </a:p>
          <a:p>
            <a:pPr>
              <a:buClr>
                <a:srgbClr val="FF0000"/>
              </a:buClr>
              <a:buFontTx/>
              <a:buChar char="•"/>
            </a:pPr>
            <a:endParaRPr lang="fr-FR" altLang="fr-FR" sz="300" dirty="0">
              <a:ea typeface="ＭＳ Ｐゴシック" pitchFamily="34" charset="-128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altLang="fr-FR" dirty="0">
                <a:ea typeface="ＭＳ Ｐゴシック" pitchFamily="34" charset="-128"/>
              </a:rPr>
              <a:t>Fit for </a:t>
            </a:r>
            <a:r>
              <a:rPr lang="fr-FR" altLang="fr-FR" dirty="0" err="1">
                <a:ea typeface="ＭＳ Ｐゴシック" pitchFamily="34" charset="-128"/>
              </a:rPr>
              <a:t>various</a:t>
            </a:r>
            <a:r>
              <a:rPr lang="fr-FR" altLang="fr-FR" dirty="0">
                <a:ea typeface="ＭＳ Ｐゴシック" pitchFamily="34" charset="-128"/>
              </a:rPr>
              <a:t> B values to </a:t>
            </a:r>
            <a:r>
              <a:rPr lang="fr-FR" altLang="fr-FR" dirty="0" err="1">
                <a:ea typeface="ＭＳ Ｐゴシック" pitchFamily="34" charset="-128"/>
              </a:rPr>
              <a:t>determine</a:t>
            </a:r>
            <a:r>
              <a:rPr lang="fr-FR" altLang="fr-FR" dirty="0">
                <a:ea typeface="ＭＳ Ｐゴシック" pitchFamily="34" charset="-128"/>
              </a:rPr>
              <a:t> </a:t>
            </a:r>
            <a:r>
              <a:rPr lang="fr-FR" altLang="fr-FR" dirty="0" err="1">
                <a:ea typeface="ＭＳ Ｐゴシック" pitchFamily="34" charset="-128"/>
              </a:rPr>
              <a:t>velocity</a:t>
            </a:r>
            <a:r>
              <a:rPr lang="fr-FR" altLang="fr-FR" dirty="0">
                <a:ea typeface="ＭＳ Ｐゴシック" pitchFamily="34" charset="-128"/>
              </a:rPr>
              <a:t> distribution</a:t>
            </a:r>
          </a:p>
        </p:txBody>
      </p:sp>
      <p:sp>
        <p:nvSpPr>
          <p:cNvPr id="74" name="Flèche droite 116">
            <a:extLst>
              <a:ext uri="{FF2B5EF4-FFF2-40B4-BE49-F238E27FC236}">
                <a16:creationId xmlns:a16="http://schemas.microsoft.com/office/drawing/2014/main" id="{AE1EC9F6-BCB9-412A-96E1-3CCD9A960D4E}"/>
              </a:ext>
            </a:extLst>
          </p:cNvPr>
          <p:cNvSpPr/>
          <p:nvPr/>
        </p:nvSpPr>
        <p:spPr>
          <a:xfrm>
            <a:off x="5035301" y="5692727"/>
            <a:ext cx="360363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0EE3EF-5822-4DC3-867A-30A62B39F238}"/>
              </a:ext>
            </a:extLst>
          </p:cNvPr>
          <p:cNvCxnSpPr>
            <a:cxnSpLocks/>
          </p:cNvCxnSpPr>
          <p:nvPr/>
        </p:nvCxnSpPr>
        <p:spPr>
          <a:xfrm>
            <a:off x="3131840" y="225368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636A3F-37BB-4101-B9E2-EA08B66D2A5D}"/>
                  </a:ext>
                </a:extLst>
              </p:cNvPr>
              <p:cNvSpPr/>
              <p:nvPr/>
            </p:nvSpPr>
            <p:spPr>
              <a:xfrm>
                <a:off x="3059832" y="2896602"/>
                <a:ext cx="705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SOD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636A3F-37BB-4101-B9E2-EA08B66D2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896602"/>
                <a:ext cx="7052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42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2542566" y="190381"/>
            <a:ext cx="4058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Analysis and result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83568" y="1248648"/>
            <a:ext cx="4322209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Second </a:t>
            </a:r>
            <a:r>
              <a:rPr lang="fr-FR" sz="2000" dirty="0" err="1"/>
              <a:t>order</a:t>
            </a:r>
            <a:r>
              <a:rPr lang="fr-FR" sz="2000" dirty="0"/>
              <a:t> Doppler </a:t>
            </a:r>
            <a:r>
              <a:rPr lang="fr-FR" sz="2000" dirty="0" err="1"/>
              <a:t>effect</a:t>
            </a:r>
            <a:r>
              <a:rPr lang="fr-FR" sz="2000" dirty="0"/>
              <a:t> 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Light shift     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        </a:t>
            </a:r>
            <a:r>
              <a:rPr lang="fr-FR" dirty="0"/>
              <a:t>Extrapolation vs </a:t>
            </a:r>
            <a:r>
              <a:rPr lang="fr-FR" dirty="0" err="1"/>
              <a:t>transmitted</a:t>
            </a:r>
            <a:r>
              <a:rPr lang="fr-FR" dirty="0"/>
              <a:t> power</a:t>
            </a:r>
            <a:endParaRPr lang="fr-FR" sz="16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err="1"/>
              <a:t>Collisional</a:t>
            </a:r>
            <a:r>
              <a:rPr lang="fr-FR" sz="2000" dirty="0"/>
              <a:t> shift</a:t>
            </a:r>
          </a:p>
          <a:p>
            <a:pPr lvl="1">
              <a:spcBef>
                <a:spcPts val="600"/>
              </a:spcBef>
            </a:pPr>
            <a:r>
              <a:rPr lang="fr-FR" sz="1600" dirty="0"/>
              <a:t>        </a:t>
            </a:r>
            <a:r>
              <a:rPr lang="fr-FR" dirty="0"/>
              <a:t>Extrapolation vs pressure</a:t>
            </a:r>
            <a:endParaRPr lang="fr-FR" sz="16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Cross-</a:t>
            </a:r>
            <a:r>
              <a:rPr lang="fr-FR" sz="2000" dirty="0" err="1"/>
              <a:t>damping</a:t>
            </a:r>
            <a:r>
              <a:rPr lang="fr-FR" sz="2000" dirty="0"/>
              <a:t>   </a:t>
            </a:r>
            <a:r>
              <a:rPr lang="fr-FR" sz="1600" dirty="0"/>
              <a:t>(</a:t>
            </a:r>
            <a:r>
              <a:rPr lang="fr-FR" sz="1600" dirty="0" err="1"/>
              <a:t>calculated</a:t>
            </a:r>
            <a:r>
              <a:rPr lang="fr-FR" sz="1600" dirty="0"/>
              <a:t>)</a:t>
            </a:r>
            <a:endParaRPr lang="fr-FR" sz="2000" dirty="0"/>
          </a:p>
        </p:txBody>
      </p:sp>
      <p:cxnSp>
        <p:nvCxnSpPr>
          <p:cNvPr id="67" name="Connecteur droit 66"/>
          <p:cNvCxnSpPr/>
          <p:nvPr/>
        </p:nvCxnSpPr>
        <p:spPr>
          <a:xfrm flipV="1">
            <a:off x="4932040" y="1268760"/>
            <a:ext cx="0" cy="21602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/>
              <p:cNvSpPr txBox="1"/>
              <p:nvPr/>
            </p:nvSpPr>
            <p:spPr>
              <a:xfrm>
                <a:off x="5037989" y="1256728"/>
                <a:ext cx="1478227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Bef>
                    <a:spcPts val="600"/>
                  </a:spcBef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fr-FR" sz="2000" dirty="0"/>
                  <a:t>133 kHz</a:t>
                </a:r>
              </a:p>
              <a:p>
                <a:pPr algn="r">
                  <a:spcBef>
                    <a:spcPts val="600"/>
                  </a:spcBef>
                </a:pPr>
                <a:endParaRPr lang="fr-FR" sz="700" dirty="0"/>
              </a:p>
              <a:p>
                <a:pPr algn="r">
                  <a:spcBef>
                    <a:spcPts val="600"/>
                  </a:spcBef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fr-FR" sz="2000" dirty="0"/>
                  <a:t>6 kHz</a:t>
                </a:r>
              </a:p>
              <a:p>
                <a:pPr algn="r">
                  <a:spcBef>
                    <a:spcPts val="600"/>
                  </a:spcBef>
                </a:pPr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600"/>
                  </a:spcBef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fr-FR" sz="2000" dirty="0"/>
                  <a:t>4 kHz</a:t>
                </a:r>
              </a:p>
              <a:p>
                <a:pPr algn="r">
                  <a:spcBef>
                    <a:spcPts val="600"/>
                  </a:spcBef>
                </a:pPr>
                <a:endParaRPr lang="fr-FR" sz="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fr-FR" sz="2000" dirty="0">
                    <a:latin typeface="+mj-lt"/>
                    <a:cs typeface="Times New Roman" panose="02020603050405020304" pitchFamily="18" charset="0"/>
                  </a:rPr>
                  <a:t>0.6</a:t>
                </a:r>
                <a:r>
                  <a:rPr lang="fr-FR" sz="2000" dirty="0"/>
                  <a:t> kHz</a:t>
                </a:r>
              </a:p>
            </p:txBody>
          </p:sp>
        </mc:Choice>
        <mc:Fallback xmlns=""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89" y="1256728"/>
                <a:ext cx="1478227" cy="2277547"/>
              </a:xfrm>
              <a:prstGeom prst="rect">
                <a:avLst/>
              </a:prstGeom>
              <a:blipFill>
                <a:blip r:embed="rId3"/>
                <a:stretch>
                  <a:fillRect t="-1604" r="-4115" b="-37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199173" y="5733735"/>
            <a:ext cx="2385589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400" i="1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fr-FR" sz="2400" baseline="-25000">
                <a:latin typeface="+mj-lt"/>
              </a:rPr>
              <a:t>p</a:t>
            </a:r>
            <a:r>
              <a:rPr lang="en-US" altLang="fr-FR" sz="2400">
                <a:latin typeface="+mj-lt"/>
              </a:rPr>
              <a:t> = 0.877(13) fm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843808" y="4550932"/>
            <a:ext cx="4709944" cy="46166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Symbol" charset="0"/>
              </a:rPr>
              <a:t>n</a:t>
            </a:r>
            <a:r>
              <a:rPr lang="en-US" altLang="fr-FR" sz="2400" baseline="-25000" dirty="0">
                <a:latin typeface="+mj-lt"/>
              </a:rPr>
              <a:t>1S-3S</a:t>
            </a:r>
            <a:r>
              <a:rPr lang="en-US" altLang="fr-FR" sz="2400" dirty="0">
                <a:latin typeface="+mj-lt"/>
              </a:rPr>
              <a:t> = 2</a:t>
            </a:r>
            <a:r>
              <a:rPr lang="en-US" altLang="fr-FR" sz="1600" dirty="0">
                <a:latin typeface="+mj-lt"/>
              </a:rPr>
              <a:t> </a:t>
            </a:r>
            <a:r>
              <a:rPr lang="en-US" altLang="fr-FR" sz="2400" dirty="0">
                <a:latin typeface="+mj-lt"/>
              </a:rPr>
              <a:t>922</a:t>
            </a:r>
            <a:r>
              <a:rPr lang="en-US" altLang="fr-FR" sz="1600" dirty="0">
                <a:latin typeface="+mj-lt"/>
              </a:rPr>
              <a:t> </a:t>
            </a:r>
            <a:r>
              <a:rPr lang="en-US" altLang="fr-FR" sz="2400" dirty="0">
                <a:latin typeface="+mj-lt"/>
              </a:rPr>
              <a:t>743</a:t>
            </a:r>
            <a:r>
              <a:rPr lang="en-US" altLang="fr-FR" sz="1600" dirty="0">
                <a:latin typeface="+mj-lt"/>
              </a:rPr>
              <a:t> </a:t>
            </a:r>
            <a:r>
              <a:rPr lang="en-US" altLang="fr-FR" sz="2400" dirty="0">
                <a:latin typeface="+mj-lt"/>
              </a:rPr>
              <a:t>278</a:t>
            </a:r>
            <a:r>
              <a:rPr lang="en-US" altLang="fr-FR" sz="1600" dirty="0">
                <a:latin typeface="+mj-lt"/>
              </a:rPr>
              <a:t> </a:t>
            </a:r>
            <a:r>
              <a:rPr lang="en-US" altLang="fr-FR" sz="2400" dirty="0">
                <a:latin typeface="+mj-lt"/>
              </a:rPr>
              <a:t>671.5(2.6) kHz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540493" y="5085184"/>
            <a:ext cx="4903715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combine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en-US" sz="2100" dirty="0">
                <a:latin typeface="Symbol" charset="0"/>
              </a:rPr>
              <a:t>n</a:t>
            </a:r>
            <a:r>
              <a:rPr lang="en-US" altLang="fr-FR" sz="2400" baseline="-25000" dirty="0"/>
              <a:t>1S-2S</a:t>
            </a:r>
            <a:r>
              <a:rPr lang="fr-FR" sz="2000" dirty="0"/>
              <a:t> </a:t>
            </a:r>
            <a:r>
              <a:rPr lang="fr-FR" sz="1600" i="1" dirty="0"/>
              <a:t>(</a:t>
            </a:r>
            <a:r>
              <a:rPr lang="fr-FR" sz="1600" i="1" dirty="0" err="1"/>
              <a:t>Parthey</a:t>
            </a:r>
            <a:r>
              <a:rPr lang="fr-FR" sz="1600" i="1" dirty="0"/>
              <a:t> et al., PRL 107 (2011))</a:t>
            </a:r>
            <a:endParaRPr lang="fr-FR" i="1" dirty="0"/>
          </a:p>
          <a:p>
            <a:pPr>
              <a:lnSpc>
                <a:spcPct val="150000"/>
              </a:lnSpc>
            </a:pPr>
            <a:r>
              <a:rPr lang="fr-FR" sz="2000" dirty="0"/>
              <a:t>and QED </a:t>
            </a:r>
            <a:r>
              <a:rPr lang="fr-FR" sz="2000" dirty="0" err="1"/>
              <a:t>calculations</a:t>
            </a:r>
            <a:r>
              <a:rPr lang="fr-FR" sz="2000" dirty="0"/>
              <a:t> to </a:t>
            </a:r>
            <a:r>
              <a:rPr lang="fr-FR" sz="2000" dirty="0" err="1"/>
              <a:t>obtain</a:t>
            </a:r>
            <a:endParaRPr lang="fr-FR" sz="2000" dirty="0"/>
          </a:p>
        </p:txBody>
      </p:sp>
      <p:sp>
        <p:nvSpPr>
          <p:cNvPr id="10" name="Rectangle 307"/>
          <p:cNvSpPr>
            <a:spLocks noChangeArrowheads="1"/>
          </p:cNvSpPr>
          <p:nvPr/>
        </p:nvSpPr>
        <p:spPr bwMode="auto">
          <a:xfrm>
            <a:off x="1331640" y="6350187"/>
            <a:ext cx="8490247" cy="33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/>
          <a:p>
            <a:pPr>
              <a:defRPr/>
            </a:pPr>
            <a:r>
              <a:rPr lang="en-US" sz="1600" i="1" dirty="0"/>
              <a:t>H. Fleurbaey, S. </a:t>
            </a:r>
            <a:r>
              <a:rPr lang="en-US" sz="1600" i="1" dirty="0" err="1"/>
              <a:t>Galtier</a:t>
            </a:r>
            <a:r>
              <a:rPr lang="en-US" sz="1600" i="1" dirty="0"/>
              <a:t>, S. Thomas et al., Phys. Rev. Lett., 120 (2018) 183001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148064" y="899428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Correction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6588224" y="1268760"/>
            <a:ext cx="0" cy="21602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670575" y="899428"/>
            <a:ext cx="128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Uncertainty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736233" y="1252462"/>
            <a:ext cx="114813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fr-FR" sz="2000" dirty="0"/>
              <a:t>1.2 kHz</a:t>
            </a:r>
          </a:p>
          <a:p>
            <a:pPr algn="r">
              <a:spcBef>
                <a:spcPts val="600"/>
              </a:spcBef>
            </a:pPr>
            <a:endParaRPr lang="fr-FR" sz="700" dirty="0"/>
          </a:p>
          <a:p>
            <a:pPr algn="r">
              <a:spcBef>
                <a:spcPts val="600"/>
              </a:spcBef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fr-FR" sz="2000" dirty="0"/>
              <a:t>1.3 kHz</a:t>
            </a:r>
          </a:p>
          <a:p>
            <a:pPr algn="r">
              <a:spcBef>
                <a:spcPts val="60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fr-FR" sz="2000" dirty="0"/>
              <a:t>2 kHz</a:t>
            </a:r>
          </a:p>
          <a:p>
            <a:pPr algn="r">
              <a:spcBef>
                <a:spcPts val="600"/>
              </a:spcBef>
            </a:pPr>
            <a:endParaRPr lang="fr-F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fr-FR" sz="2000" dirty="0">
                <a:latin typeface="+mj-lt"/>
                <a:cs typeface="Times New Roman" panose="02020603050405020304" pitchFamily="18" charset="0"/>
              </a:rPr>
              <a:t>0.2</a:t>
            </a:r>
            <a:r>
              <a:rPr lang="fr-FR" sz="2000" dirty="0"/>
              <a:t> kHz</a:t>
            </a:r>
          </a:p>
        </p:txBody>
      </p:sp>
      <p:cxnSp>
        <p:nvCxnSpPr>
          <p:cNvPr id="6" name="Connecteur en angle 5"/>
          <p:cNvCxnSpPr/>
          <p:nvPr/>
        </p:nvCxnSpPr>
        <p:spPr>
          <a:xfrm>
            <a:off x="1115616" y="2072788"/>
            <a:ext cx="432048" cy="108012"/>
          </a:xfrm>
          <a:prstGeom prst="bentConnector3">
            <a:avLst>
              <a:gd name="adj1" fmla="val -29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/>
          <p:nvPr/>
        </p:nvCxnSpPr>
        <p:spPr>
          <a:xfrm>
            <a:off x="1115616" y="2768896"/>
            <a:ext cx="432048" cy="108012"/>
          </a:xfrm>
          <a:prstGeom prst="bentConnector3">
            <a:avLst>
              <a:gd name="adj1" fmla="val -29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1" descr="Accolade_dessous[1]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24" y="3702691"/>
            <a:ext cx="603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0C2BE-7929-4129-A318-A4B915DF76EE}"/>
              </a:ext>
            </a:extLst>
          </p:cNvPr>
          <p:cNvSpPr txBox="1"/>
          <p:nvPr/>
        </p:nvSpPr>
        <p:spPr>
          <a:xfrm>
            <a:off x="887814" y="3851718"/>
            <a:ext cx="130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 data sets</a:t>
            </a:r>
          </a:p>
        </p:txBody>
      </p:sp>
      <p:sp>
        <p:nvSpPr>
          <p:cNvPr id="19" name="Flèche droite 116">
            <a:extLst>
              <a:ext uri="{FF2B5EF4-FFF2-40B4-BE49-F238E27FC236}">
                <a16:creationId xmlns:a16="http://schemas.microsoft.com/office/drawing/2014/main" id="{A2436BBA-A3EE-40D4-8326-1CD4419F9C8B}"/>
              </a:ext>
            </a:extLst>
          </p:cNvPr>
          <p:cNvSpPr/>
          <p:nvPr/>
        </p:nvSpPr>
        <p:spPr>
          <a:xfrm>
            <a:off x="1091720" y="5345782"/>
            <a:ext cx="360363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98FD38-856F-4A91-BF69-406F95749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185" y="3682441"/>
            <a:ext cx="45560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prstClr val="black"/>
                </a:solidFill>
                <a:latin typeface="Calibri"/>
                <a:cs typeface="+mn-cs"/>
              </a:rPr>
              <a:t>2013:</a:t>
            </a:r>
            <a:r>
              <a:rPr lang="en-US" alt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Symbol" charset="0"/>
              </a:rPr>
              <a:t>n</a:t>
            </a:r>
            <a:r>
              <a:rPr lang="en-US" altLang="fr-FR" sz="2000" baseline="-25000" dirty="0">
                <a:latin typeface="+mj-lt"/>
              </a:rPr>
              <a:t>1S-3S</a:t>
            </a:r>
            <a:r>
              <a:rPr lang="en-US" altLang="fr-FR" sz="2000" dirty="0">
                <a:latin typeface="+mj-lt"/>
              </a:rPr>
              <a:t> = 2</a:t>
            </a:r>
            <a:r>
              <a:rPr lang="en-US" altLang="fr-FR" sz="1400" dirty="0">
                <a:latin typeface="+mj-lt"/>
              </a:rPr>
              <a:t> </a:t>
            </a:r>
            <a:r>
              <a:rPr lang="en-US" altLang="fr-FR" sz="2000" dirty="0">
                <a:latin typeface="+mj-lt"/>
              </a:rPr>
              <a:t>922</a:t>
            </a:r>
            <a:r>
              <a:rPr lang="en-US" altLang="fr-FR" sz="1400" dirty="0">
                <a:latin typeface="+mj-lt"/>
              </a:rPr>
              <a:t> </a:t>
            </a:r>
            <a:r>
              <a:rPr lang="en-US" altLang="fr-FR" sz="2000" dirty="0">
                <a:latin typeface="+mj-lt"/>
              </a:rPr>
              <a:t>743</a:t>
            </a:r>
            <a:r>
              <a:rPr lang="en-US" altLang="fr-FR" sz="1400" dirty="0">
                <a:latin typeface="+mj-lt"/>
              </a:rPr>
              <a:t> </a:t>
            </a:r>
            <a:r>
              <a:rPr lang="en-US" altLang="fr-FR" sz="2000" dirty="0">
                <a:latin typeface="+mj-lt"/>
              </a:rPr>
              <a:t>278</a:t>
            </a:r>
            <a:r>
              <a:rPr lang="en-US" altLang="fr-FR" sz="1400" dirty="0">
                <a:latin typeface="+mj-lt"/>
              </a:rPr>
              <a:t> </a:t>
            </a:r>
            <a:r>
              <a:rPr lang="en-US" altLang="fr-FR" sz="2000" dirty="0">
                <a:latin typeface="+mj-lt"/>
              </a:rPr>
              <a:t>671.6(2.8) kHz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en-US" altLang="fr-FR" sz="2000" dirty="0">
                <a:solidFill>
                  <a:prstClr val="black"/>
                </a:solidFill>
                <a:latin typeface="Calibri"/>
                <a:cs typeface="+mn-cs"/>
              </a:rPr>
              <a:t>2017:</a:t>
            </a:r>
            <a:r>
              <a:rPr lang="en-US" altLang="fr-FR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Symbol" charset="0"/>
                <a:cs typeface="+mn-cs"/>
              </a:rPr>
              <a:t>n</a:t>
            </a:r>
            <a:r>
              <a:rPr lang="en-US" altLang="fr-FR" sz="2000" baseline="-25000" dirty="0">
                <a:solidFill>
                  <a:prstClr val="black"/>
                </a:solidFill>
                <a:latin typeface="Calibri"/>
                <a:cs typeface="+mn-cs"/>
              </a:rPr>
              <a:t>1S-3S</a:t>
            </a:r>
            <a:r>
              <a:rPr lang="en-US" altLang="fr-FR" sz="2000" dirty="0">
                <a:solidFill>
                  <a:prstClr val="black"/>
                </a:solidFill>
                <a:latin typeface="Calibri"/>
                <a:cs typeface="+mn-cs"/>
              </a:rPr>
              <a:t> = 2</a:t>
            </a:r>
            <a:r>
              <a:rPr lang="en-US" altLang="fr-FR" sz="1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fr-FR" sz="2000" dirty="0">
                <a:solidFill>
                  <a:prstClr val="black"/>
                </a:solidFill>
                <a:latin typeface="Calibri"/>
                <a:cs typeface="+mn-cs"/>
              </a:rPr>
              <a:t>922</a:t>
            </a:r>
            <a:r>
              <a:rPr lang="en-US" altLang="fr-FR" sz="1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fr-FR" sz="2000" dirty="0">
                <a:solidFill>
                  <a:prstClr val="black"/>
                </a:solidFill>
                <a:latin typeface="Calibri"/>
                <a:cs typeface="+mn-cs"/>
              </a:rPr>
              <a:t>743</a:t>
            </a:r>
            <a:r>
              <a:rPr lang="en-US" altLang="fr-FR" sz="1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fr-FR" sz="2000" dirty="0">
                <a:solidFill>
                  <a:prstClr val="black"/>
                </a:solidFill>
                <a:latin typeface="Calibri"/>
                <a:cs typeface="+mn-cs"/>
              </a:rPr>
              <a:t>278</a:t>
            </a:r>
            <a:r>
              <a:rPr lang="en-US" altLang="fr-FR" sz="1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fr-FR" sz="2000" dirty="0">
                <a:solidFill>
                  <a:prstClr val="black"/>
                </a:solidFill>
                <a:latin typeface="Calibri"/>
                <a:cs typeface="+mn-cs"/>
              </a:rPr>
              <a:t>671.0(4.9) kHz</a:t>
            </a:r>
          </a:p>
        </p:txBody>
      </p:sp>
      <p:cxnSp>
        <p:nvCxnSpPr>
          <p:cNvPr id="24" name="Connecteur en angle 27">
            <a:extLst>
              <a:ext uri="{FF2B5EF4-FFF2-40B4-BE49-F238E27FC236}">
                <a16:creationId xmlns:a16="http://schemas.microsoft.com/office/drawing/2014/main" id="{4F49F4DA-3BC1-4BDD-87B7-358D16073D1E}"/>
              </a:ext>
            </a:extLst>
          </p:cNvPr>
          <p:cNvCxnSpPr>
            <a:cxnSpLocks/>
          </p:cNvCxnSpPr>
          <p:nvPr/>
        </p:nvCxnSpPr>
        <p:spPr>
          <a:xfrm>
            <a:off x="1073566" y="4273390"/>
            <a:ext cx="1539212" cy="523762"/>
          </a:xfrm>
          <a:prstGeom prst="bentConnector3">
            <a:avLst>
              <a:gd name="adj1" fmla="val 589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FEF83CB-3C00-4FE0-B0A2-1A6F10B079FE}"/>
              </a:ext>
            </a:extLst>
          </p:cNvPr>
          <p:cNvCxnSpPr>
            <a:cxnSpLocks/>
          </p:cNvCxnSpPr>
          <p:nvPr/>
        </p:nvCxnSpPr>
        <p:spPr>
          <a:xfrm>
            <a:off x="755576" y="3581400"/>
            <a:ext cx="72728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93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1157375" y="1507431"/>
            <a:ext cx="49896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None/>
            </a:pPr>
            <a:r>
              <a:rPr lang="en-US" altLang="fr-FR" sz="2000"/>
              <a:t> </a:t>
            </a:r>
            <a:r>
              <a:rPr lang="en-US" altLang="fr-FR" sz="2000">
                <a:latin typeface="+mj-lt"/>
              </a:rPr>
              <a:t>Objective : reduce atomic velocity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endParaRPr lang="fr-FR" altLang="fr-FR" sz="400"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</a:pPr>
            <a:r>
              <a:rPr lang="en-US" altLang="fr-FR" sz="2000">
                <a:latin typeface="+mj-lt"/>
              </a:rPr>
              <a:t>	                   second order Doppler shift</a:t>
            </a:r>
          </a:p>
        </p:txBody>
      </p:sp>
      <p:sp>
        <p:nvSpPr>
          <p:cNvPr id="2" name="Flèche droite 116"/>
          <p:cNvSpPr/>
          <p:nvPr/>
        </p:nvSpPr>
        <p:spPr>
          <a:xfrm>
            <a:off x="855121" y="1636988"/>
            <a:ext cx="360362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770907" y="1928248"/>
            <a:ext cx="2889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2000"/>
          </a:p>
        </p:txBody>
      </p:sp>
      <p:pic>
        <p:nvPicPr>
          <p:cNvPr id="61449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4" y="2276872"/>
            <a:ext cx="2359894" cy="368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Simonv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27076"/>
            <a:ext cx="54006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2294582" y="190381"/>
            <a:ext cx="4554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What next? in Paris…</a:t>
            </a:r>
            <a:endParaRPr lang="en-US" sz="400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19371" y="1022941"/>
            <a:ext cx="62927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r>
              <a:rPr lang="fr-FR" altLang="fr-FR" sz="2200" dirty="0">
                <a:latin typeface="+mj-lt"/>
              </a:rPr>
              <a:t> </a:t>
            </a:r>
            <a:r>
              <a:rPr lang="en-US" altLang="fr-FR" sz="2200" dirty="0">
                <a:latin typeface="+mj-lt"/>
              </a:rPr>
              <a:t> 1S-3S spectroscopy at 77 K (liquid nitrogen cooling)</a:t>
            </a:r>
            <a:endParaRPr lang="en-US" altLang="fr-FR" sz="2200" dirty="0">
              <a:solidFill>
                <a:srgbClr val="CC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321932" y="1603423"/>
                <a:ext cx="1648208" cy="369332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  <a:ea typeface="Cambria Math"/>
                            </a:rPr>
                            <m:t>SOD</m:t>
                          </m:r>
                        </m:sub>
                      </m:sSub>
                      <m:r>
                        <a:rPr lang="fr-FR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932" y="1603423"/>
                <a:ext cx="164820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27921" y="6093296"/>
            <a:ext cx="485697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r>
              <a:rPr lang="fr-FR" altLang="fr-FR" sz="2200" dirty="0">
                <a:latin typeface="+mj-lt"/>
              </a:rPr>
              <a:t>  </a:t>
            </a:r>
            <a:r>
              <a:rPr lang="fr-FR" altLang="fr-FR" sz="2200" dirty="0" err="1">
                <a:latin typeface="+mj-lt"/>
              </a:rPr>
              <a:t>Later</a:t>
            </a:r>
            <a:r>
              <a:rPr lang="fr-FR" altLang="fr-FR" sz="2200" dirty="0">
                <a:latin typeface="+mj-lt"/>
              </a:rPr>
              <a:t>: S</a:t>
            </a:r>
            <a:r>
              <a:rPr lang="en-US" altLang="fr-FR" sz="2200" dirty="0" err="1">
                <a:latin typeface="+mj-lt"/>
              </a:rPr>
              <a:t>pectroscopy</a:t>
            </a:r>
            <a:r>
              <a:rPr lang="en-US" altLang="fr-FR" sz="2200" dirty="0">
                <a:latin typeface="+mj-lt"/>
              </a:rPr>
              <a:t> of 1S-4S </a:t>
            </a:r>
            <a:r>
              <a:rPr lang="fr-FR" altLang="fr-FR" sz="2200" dirty="0">
                <a:latin typeface="+mj-lt"/>
              </a:rPr>
              <a:t>transition</a:t>
            </a:r>
            <a:endParaRPr lang="en-US" altLang="fr-FR" sz="2200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99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2723385" y="190381"/>
            <a:ext cx="3697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… and elsewhere</a:t>
            </a:r>
            <a:endParaRPr lang="en-US" sz="40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3568" y="1022941"/>
            <a:ext cx="7798353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fr-FR" altLang="fr-FR" sz="2400" dirty="0">
                <a:latin typeface="+mj-lt"/>
              </a:rPr>
              <a:t> </a:t>
            </a:r>
            <a:r>
              <a:rPr lang="en-US" altLang="fr-FR" sz="2400" dirty="0">
                <a:latin typeface="+mj-lt"/>
              </a:rPr>
              <a:t> </a:t>
            </a:r>
            <a:r>
              <a:rPr lang="en-US" altLang="fr-FR" sz="2200" dirty="0">
                <a:latin typeface="+mj-lt"/>
              </a:rPr>
              <a:t>Hydrogen spectroscopy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2000" dirty="0" err="1">
                <a:latin typeface="+mj-lt"/>
              </a:rPr>
              <a:t>Garching</a:t>
            </a:r>
            <a:r>
              <a:rPr lang="en-US" altLang="fr-FR" sz="2000" dirty="0">
                <a:latin typeface="+mj-lt"/>
              </a:rPr>
              <a:t>: 1S-3S with cold atoms (4K) 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1800" dirty="0">
                <a:latin typeface="+mj-lt"/>
              </a:rPr>
              <a:t>also 2S-6P, </a:t>
            </a:r>
            <a:r>
              <a:rPr lang="en-US" altLang="fr-FR" sz="1800" dirty="0" err="1">
                <a:latin typeface="+mj-lt"/>
              </a:rPr>
              <a:t>etc</a:t>
            </a:r>
            <a:r>
              <a:rPr lang="en-US" altLang="fr-FR" sz="1800" dirty="0">
                <a:latin typeface="+mj-lt"/>
              </a:rPr>
              <a:t>…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2000" dirty="0">
                <a:latin typeface="+mj-lt"/>
              </a:rPr>
              <a:t>York U: 2S-2P Lamb shift (E. Hessels)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1800" dirty="0">
                <a:latin typeface="+mj-lt"/>
              </a:rPr>
              <a:t>independent from Rydberg constant</a:t>
            </a:r>
            <a:endParaRPr lang="en-US" altLang="fr-FR" dirty="0">
              <a:latin typeface="+mj-lt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2400" dirty="0">
                <a:latin typeface="+mj-lt"/>
              </a:rPr>
              <a:t>  </a:t>
            </a:r>
            <a:r>
              <a:rPr lang="en-US" altLang="fr-FR" sz="2200" dirty="0" err="1">
                <a:latin typeface="+mj-lt"/>
              </a:rPr>
              <a:t>Hydrogenoid</a:t>
            </a:r>
            <a:r>
              <a:rPr lang="en-US" altLang="fr-FR" sz="2200" dirty="0">
                <a:latin typeface="+mj-lt"/>
              </a:rPr>
              <a:t> systems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2000" dirty="0">
                <a:latin typeface="+mj-lt"/>
              </a:rPr>
              <a:t>QED tests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1800" dirty="0">
                <a:latin typeface="+mj-lt"/>
              </a:rPr>
              <a:t>H</a:t>
            </a:r>
            <a:r>
              <a:rPr lang="en-US" altLang="fr-FR" sz="1800" baseline="-25000" dirty="0">
                <a:latin typeface="+mj-lt"/>
              </a:rPr>
              <a:t>2</a:t>
            </a:r>
            <a:r>
              <a:rPr lang="en-US" altLang="fr-FR" sz="1800" baseline="30000" dirty="0">
                <a:latin typeface="+mj-lt"/>
              </a:rPr>
              <a:t>+</a:t>
            </a:r>
            <a:r>
              <a:rPr lang="en-US" altLang="fr-FR" sz="1800" dirty="0">
                <a:latin typeface="+mj-lt"/>
              </a:rPr>
              <a:t>, HD</a:t>
            </a:r>
            <a:r>
              <a:rPr lang="en-US" altLang="fr-FR" sz="1800" baseline="30000" dirty="0"/>
              <a:t>+</a:t>
            </a:r>
            <a:r>
              <a:rPr lang="en-US" altLang="fr-FR" sz="1800" dirty="0">
                <a:latin typeface="+mj-lt"/>
              </a:rPr>
              <a:t>, He</a:t>
            </a:r>
            <a:r>
              <a:rPr lang="en-US" altLang="fr-FR" sz="1800" baseline="30000" dirty="0"/>
              <a:t>+</a:t>
            </a:r>
            <a:r>
              <a:rPr lang="en-US" altLang="fr-FR" sz="1800" dirty="0">
                <a:latin typeface="+mj-lt"/>
              </a:rPr>
              <a:t>, etc... (Amsterdam, LKB, MPQ, …)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2000" dirty="0">
                <a:latin typeface="+mj-lt"/>
              </a:rPr>
              <a:t>independent measurement of Rydberg constant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1800" dirty="0">
                <a:latin typeface="+mj-lt"/>
              </a:rPr>
              <a:t>Rydberg-state </a:t>
            </a:r>
            <a:r>
              <a:rPr lang="en-US" altLang="fr-FR" sz="1800" baseline="30000" dirty="0">
                <a:latin typeface="+mj-lt"/>
              </a:rPr>
              <a:t>20</a:t>
            </a:r>
            <a:r>
              <a:rPr lang="en-US" altLang="fr-FR" sz="1800" dirty="0">
                <a:latin typeface="+mj-lt"/>
              </a:rPr>
              <a:t>Ne</a:t>
            </a:r>
            <a:r>
              <a:rPr lang="en-US" altLang="fr-FR" sz="1800" baseline="30000" dirty="0">
                <a:latin typeface="+mj-lt"/>
              </a:rPr>
              <a:t>9+</a:t>
            </a:r>
            <a:r>
              <a:rPr lang="en-US" altLang="fr-FR" sz="1800" dirty="0">
                <a:latin typeface="+mj-lt"/>
              </a:rPr>
              <a:t> at NIST Gaithersburg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2400" dirty="0">
                <a:latin typeface="+mj-lt"/>
              </a:rPr>
              <a:t>  </a:t>
            </a:r>
            <a:r>
              <a:rPr lang="en-US" altLang="fr-FR" sz="2200" dirty="0">
                <a:latin typeface="+mj-lt"/>
              </a:rPr>
              <a:t>Scattering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2000" dirty="0">
                <a:latin typeface="+mj-lt"/>
              </a:rPr>
              <a:t>Improved experiments: Jefferson Lab (VA), MAMI (Mainz)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2000">
                <a:latin typeface="+mj-lt"/>
              </a:rPr>
              <a:t>MUSE experiment </a:t>
            </a:r>
            <a:r>
              <a:rPr lang="en-US" altLang="fr-FR" sz="2000" dirty="0">
                <a:latin typeface="+mj-lt"/>
              </a:rPr>
              <a:t>at PSI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fr-FR" sz="1800" dirty="0">
                <a:latin typeface="+mj-lt"/>
              </a:rPr>
              <a:t>muon-proton and electron-proton scattering in the same experiment</a:t>
            </a:r>
          </a:p>
        </p:txBody>
      </p:sp>
    </p:spTree>
    <p:extLst>
      <p:ext uri="{BB962C8B-B14F-4D97-AF65-F5344CB8AC3E}">
        <p14:creationId xmlns:p14="http://schemas.microsoft.com/office/powerpoint/2010/main" val="78999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/>
              <p:cNvSpPr txBox="1"/>
              <p:nvPr/>
            </p:nvSpPr>
            <p:spPr>
              <a:xfrm>
                <a:off x="850057" y="2518301"/>
                <a:ext cx="3159968" cy="910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fr-FR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 smtClean="0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1" i="0" smtClean="0">
                                      <a:latin typeface="Cambria Math"/>
                                    </a:rPr>
                                    <m:t>𝐫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fr-FR" b="1" i="0">
                                      <a:latin typeface="Cambria Math"/>
                                    </a:rPr>
                                    <m:t>𝐫</m:t>
                                  </m:r>
                                </m:e>
                              </m:nary>
                            </m:num>
                            <m:den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1" i="0">
                                      <a:latin typeface="Cambria Math"/>
                                    </a:rPr>
                                    <m:t>𝐫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i="0">
                                          <a:latin typeface="Cambria Math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fr-FR" b="1" i="0">
                                      <a:latin typeface="Cambria Math"/>
                                    </a:rPr>
                                    <m:t>𝐫</m:t>
                                  </m:r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132" name="ZoneTexte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7" y="2518301"/>
                <a:ext cx="3159968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45252" y="1473627"/>
            <a:ext cx="562819" cy="27000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437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/>
              <a:t>The proton charge radius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9738" y="1425285"/>
            <a:ext cx="820102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buClr>
                <a:srgbClr val="FF3300"/>
              </a:buClr>
              <a:defRPr/>
            </a:pPr>
            <a:r>
              <a:rPr lang="en-US" sz="1600" dirty="0"/>
              <a:t>2 quarks </a:t>
            </a:r>
            <a:r>
              <a:rPr lang="en-US" sz="1600" dirty="0">
                <a:solidFill>
                  <a:srgbClr val="0000FF"/>
                </a:solidFill>
              </a:rPr>
              <a:t>u</a:t>
            </a:r>
            <a:r>
              <a:rPr lang="en-US" sz="1600" dirty="0">
                <a:solidFill>
                  <a:srgbClr val="FF3300"/>
                </a:solidFill>
              </a:rPr>
              <a:t>p</a:t>
            </a:r>
            <a:r>
              <a:rPr lang="en-US" sz="1600" dirty="0"/>
              <a:t> (2/3 e) + 1 quark </a:t>
            </a:r>
            <a:r>
              <a:rPr lang="en-US" sz="1600" dirty="0">
                <a:solidFill>
                  <a:srgbClr val="00CC00"/>
                </a:solidFill>
              </a:rPr>
              <a:t>down</a:t>
            </a:r>
            <a:r>
              <a:rPr lang="en-US" sz="1600" dirty="0"/>
              <a:t> (-1/3 e) + strong interaction (</a:t>
            </a:r>
            <a:r>
              <a:rPr lang="en-US" sz="1600" dirty="0">
                <a:solidFill>
                  <a:srgbClr val="FFFF00"/>
                </a:solidFill>
              </a:rPr>
              <a:t>gluons</a:t>
            </a:r>
            <a:r>
              <a:rPr lang="en-US" sz="1600" dirty="0"/>
              <a:t>)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261226" y="1017588"/>
            <a:ext cx="1490662" cy="1481137"/>
          </a:xfrm>
          <a:prstGeom prst="ellipse">
            <a:avLst/>
          </a:prstGeom>
          <a:solidFill>
            <a:srgbClr val="7F7F7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7797270" y="1487418"/>
            <a:ext cx="382117" cy="53734"/>
            <a:chOff x="831" y="2135"/>
            <a:chExt cx="1069" cy="146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 bwMode="auto">
            <a:xfrm>
              <a:off x="831" y="2135"/>
              <a:ext cx="536" cy="143"/>
              <a:chOff x="831" y="2135"/>
              <a:chExt cx="536" cy="143"/>
            </a:xfrm>
          </p:grpSpPr>
          <p:grpSp>
            <p:nvGrpSpPr>
              <p:cNvPr id="24" name="Group 10"/>
              <p:cNvGrpSpPr>
                <a:grpSpLocks noChangeAspect="1"/>
              </p:cNvGrpSpPr>
              <p:nvPr/>
            </p:nvGrpSpPr>
            <p:grpSpPr bwMode="auto">
              <a:xfrm>
                <a:off x="831" y="2135"/>
                <a:ext cx="273" cy="141"/>
                <a:chOff x="831" y="2135"/>
                <a:chExt cx="273" cy="141"/>
              </a:xfrm>
            </p:grpSpPr>
            <p:sp>
              <p:nvSpPr>
                <p:cNvPr id="31" name="Arc 11"/>
                <p:cNvSpPr>
                  <a:spLocks noChangeAspect="1"/>
                </p:cNvSpPr>
                <p:nvPr/>
              </p:nvSpPr>
              <p:spPr bwMode="auto">
                <a:xfrm>
                  <a:off x="966" y="2135"/>
                  <a:ext cx="67" cy="7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2" name="Arc 12"/>
                <p:cNvSpPr>
                  <a:spLocks noChangeAspect="1"/>
                </p:cNvSpPr>
                <p:nvPr/>
              </p:nvSpPr>
              <p:spPr bwMode="auto">
                <a:xfrm rot="5400000" flipV="1">
                  <a:off x="1033" y="2207"/>
                  <a:ext cx="69" cy="7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33" name="Group 13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34" name="Arc 14"/>
                  <p:cNvSpPr>
                    <a:spLocks noChangeAspect="1"/>
                  </p:cNvSpPr>
                  <p:nvPr/>
                </p:nvSpPr>
                <p:spPr bwMode="auto">
                  <a:xfrm>
                    <a:off x="1056" y="2227"/>
                    <a:ext cx="67" cy="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35" name="Arc 15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123" y="2299"/>
                    <a:ext cx="69" cy="7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5" name="Group 16"/>
              <p:cNvGrpSpPr>
                <a:grpSpLocks noChangeAspect="1"/>
              </p:cNvGrpSpPr>
              <p:nvPr/>
            </p:nvGrpSpPr>
            <p:grpSpPr bwMode="auto">
              <a:xfrm>
                <a:off x="1094" y="2137"/>
                <a:ext cx="273" cy="141"/>
                <a:chOff x="831" y="2135"/>
                <a:chExt cx="273" cy="141"/>
              </a:xfrm>
            </p:grpSpPr>
            <p:sp>
              <p:nvSpPr>
                <p:cNvPr id="26" name="Arc 17"/>
                <p:cNvSpPr>
                  <a:spLocks noChangeAspect="1"/>
                </p:cNvSpPr>
                <p:nvPr/>
              </p:nvSpPr>
              <p:spPr bwMode="auto">
                <a:xfrm>
                  <a:off x="965" y="2133"/>
                  <a:ext cx="67" cy="7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7" name="Arc 18"/>
                <p:cNvSpPr>
                  <a:spLocks noChangeAspect="1"/>
                </p:cNvSpPr>
                <p:nvPr/>
              </p:nvSpPr>
              <p:spPr bwMode="auto">
                <a:xfrm rot="5400000" flipV="1">
                  <a:off x="1032" y="2205"/>
                  <a:ext cx="69" cy="7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28" name="Group 19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29" name="Arc 20"/>
                  <p:cNvSpPr>
                    <a:spLocks noChangeAspect="1"/>
                  </p:cNvSpPr>
                  <p:nvPr/>
                </p:nvSpPr>
                <p:spPr bwMode="auto">
                  <a:xfrm>
                    <a:off x="1057" y="2225"/>
                    <a:ext cx="67" cy="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30" name="Arc 21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124" y="2297"/>
                    <a:ext cx="69" cy="7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" name="Group 22"/>
            <p:cNvGrpSpPr>
              <a:grpSpLocks noChangeAspect="1"/>
            </p:cNvGrpSpPr>
            <p:nvPr/>
          </p:nvGrpSpPr>
          <p:grpSpPr bwMode="auto">
            <a:xfrm>
              <a:off x="1364" y="2138"/>
              <a:ext cx="536" cy="143"/>
              <a:chOff x="831" y="2135"/>
              <a:chExt cx="536" cy="143"/>
            </a:xfrm>
          </p:grpSpPr>
          <p:grpSp>
            <p:nvGrpSpPr>
              <p:cNvPr id="12" name="Group 23"/>
              <p:cNvGrpSpPr>
                <a:grpSpLocks noChangeAspect="1"/>
              </p:cNvGrpSpPr>
              <p:nvPr/>
            </p:nvGrpSpPr>
            <p:grpSpPr bwMode="auto">
              <a:xfrm>
                <a:off x="831" y="2135"/>
                <a:ext cx="273" cy="141"/>
                <a:chOff x="831" y="2135"/>
                <a:chExt cx="273" cy="141"/>
              </a:xfrm>
            </p:grpSpPr>
            <p:sp>
              <p:nvSpPr>
                <p:cNvPr id="19" name="Arc 24"/>
                <p:cNvSpPr>
                  <a:spLocks noChangeAspect="1"/>
                </p:cNvSpPr>
                <p:nvPr/>
              </p:nvSpPr>
              <p:spPr bwMode="auto">
                <a:xfrm>
                  <a:off x="966" y="2137"/>
                  <a:ext cx="67" cy="11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0" name="Arc 25"/>
                <p:cNvSpPr>
                  <a:spLocks noChangeAspect="1"/>
                </p:cNvSpPr>
                <p:nvPr/>
              </p:nvSpPr>
              <p:spPr bwMode="auto">
                <a:xfrm rot="5400000" flipV="1">
                  <a:off x="1027" y="2241"/>
                  <a:ext cx="82" cy="7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21" name="Group 26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22" name="Arc 27"/>
                  <p:cNvSpPr>
                    <a:spLocks noChangeAspect="1"/>
                  </p:cNvSpPr>
                  <p:nvPr/>
                </p:nvSpPr>
                <p:spPr bwMode="auto">
                  <a:xfrm>
                    <a:off x="1056" y="2229"/>
                    <a:ext cx="67" cy="11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3" name="Arc 28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124" y="2340"/>
                    <a:ext cx="69" cy="7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" name="Group 29"/>
              <p:cNvGrpSpPr>
                <a:grpSpLocks noChangeAspect="1"/>
              </p:cNvGrpSpPr>
              <p:nvPr/>
            </p:nvGrpSpPr>
            <p:grpSpPr bwMode="auto">
              <a:xfrm>
                <a:off x="1094" y="2137"/>
                <a:ext cx="273" cy="141"/>
                <a:chOff x="831" y="2135"/>
                <a:chExt cx="273" cy="141"/>
              </a:xfrm>
            </p:grpSpPr>
            <p:sp>
              <p:nvSpPr>
                <p:cNvPr id="14" name="Arc 30"/>
                <p:cNvSpPr>
                  <a:spLocks noChangeAspect="1"/>
                </p:cNvSpPr>
                <p:nvPr/>
              </p:nvSpPr>
              <p:spPr bwMode="auto">
                <a:xfrm>
                  <a:off x="965" y="2135"/>
                  <a:ext cx="67" cy="7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5" name="Arc 31"/>
                <p:cNvSpPr>
                  <a:spLocks noChangeAspect="1"/>
                </p:cNvSpPr>
                <p:nvPr/>
              </p:nvSpPr>
              <p:spPr bwMode="auto">
                <a:xfrm rot="5400000" flipV="1">
                  <a:off x="1032" y="2207"/>
                  <a:ext cx="69" cy="7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16" name="Group 32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17" name="Arc 33"/>
                  <p:cNvSpPr>
                    <a:spLocks noChangeAspect="1"/>
                  </p:cNvSpPr>
                  <p:nvPr/>
                </p:nvSpPr>
                <p:spPr bwMode="auto">
                  <a:xfrm>
                    <a:off x="1057" y="2227"/>
                    <a:ext cx="67" cy="7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18" name="Arc 34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125" y="2299"/>
                    <a:ext cx="69" cy="7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36" name="Group 35"/>
          <p:cNvGrpSpPr>
            <a:grpSpLocks noChangeAspect="1"/>
          </p:cNvGrpSpPr>
          <p:nvPr/>
        </p:nvGrpSpPr>
        <p:grpSpPr bwMode="auto">
          <a:xfrm rot="3600000">
            <a:off x="7594885" y="1822762"/>
            <a:ext cx="389918" cy="52659"/>
            <a:chOff x="831" y="2135"/>
            <a:chExt cx="1069" cy="146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 bwMode="auto">
            <a:xfrm>
              <a:off x="831" y="2135"/>
              <a:ext cx="536" cy="143"/>
              <a:chOff x="831" y="2135"/>
              <a:chExt cx="536" cy="143"/>
            </a:xfrm>
          </p:grpSpPr>
          <p:grpSp>
            <p:nvGrpSpPr>
              <p:cNvPr id="51" name="Group 37"/>
              <p:cNvGrpSpPr>
                <a:grpSpLocks noChangeAspect="1"/>
              </p:cNvGrpSpPr>
              <p:nvPr/>
            </p:nvGrpSpPr>
            <p:grpSpPr bwMode="auto">
              <a:xfrm>
                <a:off x="831" y="2135"/>
                <a:ext cx="273" cy="141"/>
                <a:chOff x="831" y="2135"/>
                <a:chExt cx="273" cy="141"/>
              </a:xfrm>
            </p:grpSpPr>
            <p:sp>
              <p:nvSpPr>
                <p:cNvPr id="58" name="Arc 38"/>
                <p:cNvSpPr>
                  <a:spLocks noChangeAspect="1"/>
                </p:cNvSpPr>
                <p:nvPr/>
              </p:nvSpPr>
              <p:spPr bwMode="auto">
                <a:xfrm>
                  <a:off x="904" y="2204"/>
                  <a:ext cx="65" cy="9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9" name="Arc 39"/>
                <p:cNvSpPr>
                  <a:spLocks noChangeAspect="1"/>
                </p:cNvSpPr>
                <p:nvPr/>
              </p:nvSpPr>
              <p:spPr bwMode="auto">
                <a:xfrm rot="5400000" flipV="1">
                  <a:off x="954" y="2316"/>
                  <a:ext cx="92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60" name="Group 40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61" name="Arc 41"/>
                  <p:cNvSpPr>
                    <a:spLocks noChangeAspect="1"/>
                  </p:cNvSpPr>
                  <p:nvPr/>
                </p:nvSpPr>
                <p:spPr bwMode="auto">
                  <a:xfrm>
                    <a:off x="1162" y="2342"/>
                    <a:ext cx="65" cy="11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62" name="Arc 42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217" y="2441"/>
                    <a:ext cx="97" cy="7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  <p:grpSp>
            <p:nvGrpSpPr>
              <p:cNvPr id="52" name="Group 43"/>
              <p:cNvGrpSpPr>
                <a:grpSpLocks noChangeAspect="1"/>
              </p:cNvGrpSpPr>
              <p:nvPr/>
            </p:nvGrpSpPr>
            <p:grpSpPr bwMode="auto">
              <a:xfrm>
                <a:off x="1094" y="2137"/>
                <a:ext cx="273" cy="141"/>
                <a:chOff x="831" y="2135"/>
                <a:chExt cx="273" cy="141"/>
              </a:xfrm>
            </p:grpSpPr>
            <p:sp>
              <p:nvSpPr>
                <p:cNvPr id="53" name="Arc 44"/>
                <p:cNvSpPr>
                  <a:spLocks noChangeAspect="1"/>
                </p:cNvSpPr>
                <p:nvPr/>
              </p:nvSpPr>
              <p:spPr bwMode="auto">
                <a:xfrm>
                  <a:off x="840" y="2151"/>
                  <a:ext cx="65" cy="10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4" name="Arc 45"/>
                <p:cNvSpPr>
                  <a:spLocks noChangeAspect="1"/>
                </p:cNvSpPr>
                <p:nvPr/>
              </p:nvSpPr>
              <p:spPr bwMode="auto">
                <a:xfrm rot="5400000" flipV="1">
                  <a:off x="899" y="2248"/>
                  <a:ext cx="92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55" name="Group 46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56" name="Arc 47"/>
                  <p:cNvSpPr>
                    <a:spLocks noChangeAspect="1"/>
                  </p:cNvSpPr>
                  <p:nvPr/>
                </p:nvSpPr>
                <p:spPr bwMode="auto">
                  <a:xfrm>
                    <a:off x="1215" y="2279"/>
                    <a:ext cx="65" cy="9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57" name="Arc 48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262" y="2391"/>
                    <a:ext cx="97" cy="7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38" name="Group 49"/>
            <p:cNvGrpSpPr>
              <a:grpSpLocks noChangeAspect="1"/>
            </p:cNvGrpSpPr>
            <p:nvPr/>
          </p:nvGrpSpPr>
          <p:grpSpPr bwMode="auto">
            <a:xfrm>
              <a:off x="1364" y="2138"/>
              <a:ext cx="536" cy="143"/>
              <a:chOff x="831" y="2135"/>
              <a:chExt cx="536" cy="143"/>
            </a:xfrm>
          </p:grpSpPr>
          <p:grpSp>
            <p:nvGrpSpPr>
              <p:cNvPr id="39" name="Group 50"/>
              <p:cNvGrpSpPr>
                <a:grpSpLocks noChangeAspect="1"/>
              </p:cNvGrpSpPr>
              <p:nvPr/>
            </p:nvGrpSpPr>
            <p:grpSpPr bwMode="auto">
              <a:xfrm>
                <a:off x="831" y="2135"/>
                <a:ext cx="273" cy="141"/>
                <a:chOff x="831" y="2135"/>
                <a:chExt cx="273" cy="141"/>
              </a:xfrm>
            </p:grpSpPr>
            <p:sp>
              <p:nvSpPr>
                <p:cNvPr id="46" name="Arc 51"/>
                <p:cNvSpPr>
                  <a:spLocks noChangeAspect="1"/>
                </p:cNvSpPr>
                <p:nvPr/>
              </p:nvSpPr>
              <p:spPr bwMode="auto">
                <a:xfrm>
                  <a:off x="931" y="2202"/>
                  <a:ext cx="65" cy="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7" name="Arc 52"/>
                <p:cNvSpPr>
                  <a:spLocks noChangeAspect="1"/>
                </p:cNvSpPr>
                <p:nvPr/>
              </p:nvSpPr>
              <p:spPr bwMode="auto">
                <a:xfrm rot="5400000" flipV="1">
                  <a:off x="1001" y="2305"/>
                  <a:ext cx="97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48" name="Group 53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49" name="Arc 54"/>
                  <p:cNvSpPr>
                    <a:spLocks noChangeAspect="1"/>
                  </p:cNvSpPr>
                  <p:nvPr/>
                </p:nvSpPr>
                <p:spPr bwMode="auto">
                  <a:xfrm>
                    <a:off x="1125" y="2332"/>
                    <a:ext cx="65" cy="11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50" name="Arc 55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186" y="2441"/>
                    <a:ext cx="92" cy="7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" name="Group 56"/>
              <p:cNvGrpSpPr>
                <a:grpSpLocks noChangeAspect="1"/>
              </p:cNvGrpSpPr>
              <p:nvPr/>
            </p:nvGrpSpPr>
            <p:grpSpPr bwMode="auto">
              <a:xfrm>
                <a:off x="1094" y="2137"/>
                <a:ext cx="273" cy="141"/>
                <a:chOff x="831" y="2135"/>
                <a:chExt cx="273" cy="141"/>
              </a:xfrm>
            </p:grpSpPr>
            <p:sp>
              <p:nvSpPr>
                <p:cNvPr id="41" name="Arc 57"/>
                <p:cNvSpPr>
                  <a:spLocks noChangeAspect="1"/>
                </p:cNvSpPr>
                <p:nvPr/>
              </p:nvSpPr>
              <p:spPr bwMode="auto">
                <a:xfrm>
                  <a:off x="881" y="2157"/>
                  <a:ext cx="65" cy="9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2" name="Arc 58"/>
                <p:cNvSpPr>
                  <a:spLocks noChangeAspect="1"/>
                </p:cNvSpPr>
                <p:nvPr/>
              </p:nvSpPr>
              <p:spPr bwMode="auto">
                <a:xfrm rot="5400000" flipV="1">
                  <a:off x="933" y="2244"/>
                  <a:ext cx="97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43" name="Group 59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44" name="Arc 60"/>
                  <p:cNvSpPr>
                    <a:spLocks noChangeAspect="1"/>
                  </p:cNvSpPr>
                  <p:nvPr/>
                </p:nvSpPr>
                <p:spPr bwMode="auto">
                  <a:xfrm>
                    <a:off x="1184" y="2301"/>
                    <a:ext cx="65" cy="11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45" name="Arc 61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232" y="2407"/>
                    <a:ext cx="106" cy="7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63" name="Group 62"/>
          <p:cNvGrpSpPr>
            <a:grpSpLocks noChangeAspect="1"/>
          </p:cNvGrpSpPr>
          <p:nvPr/>
        </p:nvGrpSpPr>
        <p:grpSpPr bwMode="auto">
          <a:xfrm rot="18000000">
            <a:off x="8026961" y="1828273"/>
            <a:ext cx="389918" cy="52659"/>
            <a:chOff x="831" y="2135"/>
            <a:chExt cx="1069" cy="146"/>
          </a:xfrm>
        </p:grpSpPr>
        <p:grpSp>
          <p:nvGrpSpPr>
            <p:cNvPr id="64" name="Group 63"/>
            <p:cNvGrpSpPr>
              <a:grpSpLocks noChangeAspect="1"/>
            </p:cNvGrpSpPr>
            <p:nvPr/>
          </p:nvGrpSpPr>
          <p:grpSpPr bwMode="auto">
            <a:xfrm>
              <a:off x="831" y="2135"/>
              <a:ext cx="536" cy="143"/>
              <a:chOff x="831" y="2135"/>
              <a:chExt cx="536" cy="143"/>
            </a:xfrm>
          </p:grpSpPr>
          <p:grpSp>
            <p:nvGrpSpPr>
              <p:cNvPr id="78" name="Group 64"/>
              <p:cNvGrpSpPr>
                <a:grpSpLocks noChangeAspect="1"/>
              </p:cNvGrpSpPr>
              <p:nvPr/>
            </p:nvGrpSpPr>
            <p:grpSpPr bwMode="auto">
              <a:xfrm>
                <a:off x="831" y="2135"/>
                <a:ext cx="273" cy="141"/>
                <a:chOff x="831" y="2135"/>
                <a:chExt cx="273" cy="141"/>
              </a:xfrm>
            </p:grpSpPr>
            <p:sp>
              <p:nvSpPr>
                <p:cNvPr id="85" name="Arc 65"/>
                <p:cNvSpPr>
                  <a:spLocks noChangeAspect="1"/>
                </p:cNvSpPr>
                <p:nvPr/>
              </p:nvSpPr>
              <p:spPr bwMode="auto">
                <a:xfrm>
                  <a:off x="1042" y="2007"/>
                  <a:ext cx="65" cy="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6" name="Arc 66"/>
                <p:cNvSpPr>
                  <a:spLocks noChangeAspect="1"/>
                </p:cNvSpPr>
                <p:nvPr/>
              </p:nvSpPr>
              <p:spPr bwMode="auto">
                <a:xfrm rot="5400000" flipV="1">
                  <a:off x="1121" y="2081"/>
                  <a:ext cx="62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87" name="Group 67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88" name="Arc 68"/>
                  <p:cNvSpPr>
                    <a:spLocks noChangeAspect="1"/>
                  </p:cNvSpPr>
                  <p:nvPr/>
                </p:nvSpPr>
                <p:spPr bwMode="auto">
                  <a:xfrm>
                    <a:off x="968" y="2041"/>
                    <a:ext cx="65" cy="7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89" name="Arc 69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025" y="2120"/>
                    <a:ext cx="70" cy="7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  <p:grpSp>
            <p:nvGrpSpPr>
              <p:cNvPr id="79" name="Group 70"/>
              <p:cNvGrpSpPr>
                <a:grpSpLocks noChangeAspect="1"/>
              </p:cNvGrpSpPr>
              <p:nvPr/>
            </p:nvGrpSpPr>
            <p:grpSpPr bwMode="auto">
              <a:xfrm>
                <a:off x="1094" y="2137"/>
                <a:ext cx="273" cy="141"/>
                <a:chOff x="831" y="2135"/>
                <a:chExt cx="273" cy="141"/>
              </a:xfrm>
            </p:grpSpPr>
            <p:sp>
              <p:nvSpPr>
                <p:cNvPr id="80" name="Arc 71"/>
                <p:cNvSpPr>
                  <a:spLocks noChangeAspect="1"/>
                </p:cNvSpPr>
                <p:nvPr/>
              </p:nvSpPr>
              <p:spPr bwMode="auto">
                <a:xfrm>
                  <a:off x="994" y="2011"/>
                  <a:ext cx="65" cy="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1" name="Arc 72"/>
                <p:cNvSpPr>
                  <a:spLocks noChangeAspect="1"/>
                </p:cNvSpPr>
                <p:nvPr/>
              </p:nvSpPr>
              <p:spPr bwMode="auto">
                <a:xfrm rot="5400000" flipV="1">
                  <a:off x="1059" y="2091"/>
                  <a:ext cx="66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82" name="Group 73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83" name="Arc 74"/>
                  <p:cNvSpPr>
                    <a:spLocks noChangeAspect="1"/>
                  </p:cNvSpPr>
                  <p:nvPr/>
                </p:nvSpPr>
                <p:spPr bwMode="auto">
                  <a:xfrm>
                    <a:off x="1012" y="2043"/>
                    <a:ext cx="65" cy="7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84" name="Arc 75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096" y="2123"/>
                    <a:ext cx="66" cy="7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65" name="Group 76"/>
            <p:cNvGrpSpPr>
              <a:grpSpLocks noChangeAspect="1"/>
            </p:cNvGrpSpPr>
            <p:nvPr/>
          </p:nvGrpSpPr>
          <p:grpSpPr bwMode="auto">
            <a:xfrm>
              <a:off x="1364" y="2138"/>
              <a:ext cx="536" cy="143"/>
              <a:chOff x="831" y="2135"/>
              <a:chExt cx="536" cy="143"/>
            </a:xfrm>
          </p:grpSpPr>
          <p:grpSp>
            <p:nvGrpSpPr>
              <p:cNvPr id="66" name="Group 77"/>
              <p:cNvGrpSpPr>
                <a:grpSpLocks noChangeAspect="1"/>
              </p:cNvGrpSpPr>
              <p:nvPr/>
            </p:nvGrpSpPr>
            <p:grpSpPr bwMode="auto">
              <a:xfrm>
                <a:off x="831" y="2135"/>
                <a:ext cx="273" cy="141"/>
                <a:chOff x="831" y="2135"/>
                <a:chExt cx="273" cy="141"/>
              </a:xfrm>
            </p:grpSpPr>
            <p:sp>
              <p:nvSpPr>
                <p:cNvPr id="73" name="Arc 78"/>
                <p:cNvSpPr>
                  <a:spLocks noChangeAspect="1"/>
                </p:cNvSpPr>
                <p:nvPr/>
              </p:nvSpPr>
              <p:spPr bwMode="auto">
                <a:xfrm>
                  <a:off x="1073" y="2005"/>
                  <a:ext cx="65" cy="7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4" name="Arc 79"/>
                <p:cNvSpPr>
                  <a:spLocks noChangeAspect="1"/>
                </p:cNvSpPr>
                <p:nvPr/>
              </p:nvSpPr>
              <p:spPr bwMode="auto">
                <a:xfrm rot="5400000" flipV="1">
                  <a:off x="1139" y="2082"/>
                  <a:ext cx="62" cy="7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75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76" name="Arc 81"/>
                  <p:cNvSpPr>
                    <a:spLocks noChangeAspect="1"/>
                  </p:cNvSpPr>
                  <p:nvPr/>
                </p:nvSpPr>
                <p:spPr bwMode="auto">
                  <a:xfrm>
                    <a:off x="947" y="2049"/>
                    <a:ext cx="65" cy="7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77" name="Arc 82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033" y="2116"/>
                    <a:ext cx="66" cy="7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  <p:grpSp>
            <p:nvGrpSpPr>
              <p:cNvPr id="67" name="Group 83"/>
              <p:cNvGrpSpPr>
                <a:grpSpLocks noChangeAspect="1"/>
              </p:cNvGrpSpPr>
              <p:nvPr/>
            </p:nvGrpSpPr>
            <p:grpSpPr bwMode="auto">
              <a:xfrm>
                <a:off x="1094" y="2137"/>
                <a:ext cx="273" cy="141"/>
                <a:chOff x="831" y="2135"/>
                <a:chExt cx="273" cy="141"/>
              </a:xfrm>
            </p:grpSpPr>
            <p:sp>
              <p:nvSpPr>
                <p:cNvPr id="68" name="Arc 84"/>
                <p:cNvSpPr>
                  <a:spLocks noChangeAspect="1"/>
                </p:cNvSpPr>
                <p:nvPr/>
              </p:nvSpPr>
              <p:spPr bwMode="auto">
                <a:xfrm>
                  <a:off x="1008" y="2014"/>
                  <a:ext cx="65" cy="79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9" name="Arc 85"/>
                <p:cNvSpPr>
                  <a:spLocks noChangeAspect="1"/>
                </p:cNvSpPr>
                <p:nvPr/>
              </p:nvSpPr>
              <p:spPr bwMode="auto">
                <a:xfrm rot="5400000" flipV="1">
                  <a:off x="1047" y="2084"/>
                  <a:ext cx="62" cy="7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grpSp>
              <p:nvGrpSpPr>
                <p:cNvPr id="70" name="Group 86"/>
                <p:cNvGrpSpPr>
                  <a:grpSpLocks noChangeAspect="1"/>
                </p:cNvGrpSpPr>
                <p:nvPr/>
              </p:nvGrpSpPr>
              <p:grpSpPr bwMode="auto">
                <a:xfrm flipH="1">
                  <a:off x="831" y="2135"/>
                  <a:ext cx="139" cy="140"/>
                  <a:chOff x="1056" y="2227"/>
                  <a:chExt cx="139" cy="140"/>
                </a:xfrm>
              </p:grpSpPr>
              <p:sp>
                <p:nvSpPr>
                  <p:cNvPr id="71" name="Arc 87"/>
                  <p:cNvSpPr>
                    <a:spLocks noChangeAspect="1"/>
                  </p:cNvSpPr>
                  <p:nvPr/>
                </p:nvSpPr>
                <p:spPr bwMode="auto">
                  <a:xfrm>
                    <a:off x="1011" y="2043"/>
                    <a:ext cx="65" cy="7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72" name="Arc 88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081" y="2121"/>
                    <a:ext cx="66" cy="7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7450259" y="1260079"/>
            <a:ext cx="347011" cy="461563"/>
            <a:chOff x="379" y="741"/>
            <a:chExt cx="257" cy="335"/>
          </a:xfrm>
        </p:grpSpPr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386" y="806"/>
              <a:ext cx="250" cy="2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2" name="Text Box 91"/>
            <p:cNvSpPr txBox="1">
              <a:spLocks noChangeArrowheads="1"/>
            </p:cNvSpPr>
            <p:nvPr/>
          </p:nvSpPr>
          <p:spPr bwMode="auto">
            <a:xfrm>
              <a:off x="379" y="741"/>
              <a:ext cx="257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7818874" y="1902135"/>
            <a:ext cx="382117" cy="478097"/>
            <a:chOff x="638" y="1145"/>
            <a:chExt cx="283" cy="347"/>
          </a:xfrm>
        </p:grpSpPr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638" y="1186"/>
              <a:ext cx="283" cy="27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5" name="Text Box 94"/>
            <p:cNvSpPr txBox="1">
              <a:spLocks noChangeArrowheads="1"/>
            </p:cNvSpPr>
            <p:nvPr/>
          </p:nvSpPr>
          <p:spPr bwMode="auto">
            <a:xfrm>
              <a:off x="646" y="1145"/>
              <a:ext cx="223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8173985" y="1273857"/>
            <a:ext cx="347011" cy="461563"/>
            <a:chOff x="913" y="747"/>
            <a:chExt cx="257" cy="335"/>
          </a:xfrm>
        </p:grpSpPr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919" y="803"/>
              <a:ext cx="246" cy="25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8" name="Text Box 97"/>
            <p:cNvSpPr txBox="1">
              <a:spLocks noChangeArrowheads="1"/>
            </p:cNvSpPr>
            <p:nvPr/>
          </p:nvSpPr>
          <p:spPr bwMode="auto">
            <a:xfrm>
              <a:off x="913" y="747"/>
              <a:ext cx="257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163880" y="2079625"/>
            <a:ext cx="24801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cs typeface="+mn-cs"/>
                <a:sym typeface="Symbol" charset="0"/>
              </a:rPr>
              <a:t>Proton charge radius : </a:t>
            </a:r>
            <a:r>
              <a:rPr lang="en-US" i="1">
                <a:solidFill>
                  <a:srgbClr val="0000FF"/>
                </a:solidFill>
                <a:latin typeface="Times New Roman" charset="0"/>
                <a:cs typeface="+mn-cs"/>
                <a:sym typeface="Symbol" charset="0"/>
              </a:rPr>
              <a:t>r</a:t>
            </a:r>
            <a:r>
              <a:rPr lang="en-US" sz="2000" baseline="-25000">
                <a:solidFill>
                  <a:srgbClr val="0000FF"/>
                </a:solidFill>
                <a:cs typeface="+mn-cs"/>
                <a:sym typeface="Symbol" charset="0"/>
              </a:rPr>
              <a:t>p</a:t>
            </a:r>
            <a:endParaRPr lang="en-US" baseline="-25000">
              <a:solidFill>
                <a:srgbClr val="0000FF"/>
              </a:solidFill>
              <a:cs typeface="+mn-cs"/>
              <a:sym typeface="Symbol" charset="0"/>
            </a:endParaRPr>
          </a:p>
        </p:txBody>
      </p:sp>
      <p:sp>
        <p:nvSpPr>
          <p:cNvPr id="103" name="Text Box 113"/>
          <p:cNvSpPr txBox="1">
            <a:spLocks noChangeArrowheads="1"/>
          </p:cNvSpPr>
          <p:nvPr/>
        </p:nvSpPr>
        <p:spPr bwMode="auto">
          <a:xfrm>
            <a:off x="163880" y="1031585"/>
            <a:ext cx="1739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Proton structure</a:t>
            </a:r>
          </a:p>
        </p:txBody>
      </p:sp>
      <p:sp>
        <p:nvSpPr>
          <p:cNvPr id="104" name="Text Box 130"/>
          <p:cNvSpPr txBox="1">
            <a:spLocks noChangeArrowheads="1"/>
          </p:cNvSpPr>
          <p:nvPr/>
        </p:nvSpPr>
        <p:spPr bwMode="auto">
          <a:xfrm>
            <a:off x="1798638" y="4783516"/>
            <a:ext cx="466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</a:t>
            </a:r>
            <a:r>
              <a:rPr lang="en-US" baseline="-25000">
                <a:cs typeface="+mn-cs"/>
              </a:rPr>
              <a:t>2</a:t>
            </a:r>
            <a:endParaRPr lang="en-US" dirty="0">
              <a:cs typeface="+mn-cs"/>
            </a:endParaRPr>
          </a:p>
        </p:txBody>
      </p:sp>
      <p:sp>
        <p:nvSpPr>
          <p:cNvPr id="105" name="Rectangle 116"/>
          <p:cNvSpPr>
            <a:spLocks noChangeArrowheads="1"/>
          </p:cNvSpPr>
          <p:nvPr/>
        </p:nvSpPr>
        <p:spPr bwMode="auto">
          <a:xfrm>
            <a:off x="200392" y="3723810"/>
            <a:ext cx="3372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i="1">
                <a:solidFill>
                  <a:srgbClr val="0000FF"/>
                </a:solidFill>
                <a:latin typeface="Times New Roman" charset="0"/>
                <a:sym typeface="Symbol" charset="0"/>
              </a:rPr>
              <a:t>r</a:t>
            </a:r>
            <a:r>
              <a:rPr lang="en-US" sz="2000" baseline="-25000">
                <a:solidFill>
                  <a:srgbClr val="0000FF"/>
                </a:solidFill>
                <a:sym typeface="Symbol" charset="0"/>
              </a:rPr>
              <a:t>p</a:t>
            </a:r>
            <a:r>
              <a:rPr lang="en-US">
                <a:solidFill>
                  <a:srgbClr val="0000FF"/>
                </a:solidFill>
                <a:sym typeface="Symbol" charset="0"/>
              </a:rPr>
              <a:t> from e</a:t>
            </a:r>
            <a:r>
              <a:rPr lang="en-US">
                <a:solidFill>
                  <a:srgbClr val="0000FF"/>
                </a:solidFill>
                <a:cs typeface="+mn-cs"/>
              </a:rPr>
              <a:t>lectron-proton scattering</a:t>
            </a:r>
            <a:endParaRPr lang="en-US" dirty="0">
              <a:solidFill>
                <a:srgbClr val="0000FF"/>
              </a:solidFill>
              <a:cs typeface="+mn-cs"/>
              <a:sym typeface="Symbol" charset="0"/>
            </a:endParaRPr>
          </a:p>
        </p:txBody>
      </p:sp>
      <p:sp>
        <p:nvSpPr>
          <p:cNvPr id="106" name="Text Box 131"/>
          <p:cNvSpPr txBox="1">
            <a:spLocks noChangeArrowheads="1"/>
          </p:cNvSpPr>
          <p:nvPr/>
        </p:nvSpPr>
        <p:spPr bwMode="auto">
          <a:xfrm>
            <a:off x="820738" y="4577885"/>
            <a:ext cx="361950" cy="37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</a:t>
            </a:r>
            <a:r>
              <a:rPr lang="en-US" baseline="30000">
                <a:cs typeface="+mn-cs"/>
              </a:rPr>
              <a:t>-</a:t>
            </a:r>
          </a:p>
        </p:txBody>
      </p:sp>
      <p:sp>
        <p:nvSpPr>
          <p:cNvPr id="107" name="Rectangle 132"/>
          <p:cNvSpPr>
            <a:spLocks noChangeArrowheads="1"/>
          </p:cNvSpPr>
          <p:nvPr/>
        </p:nvSpPr>
        <p:spPr bwMode="auto">
          <a:xfrm>
            <a:off x="1827213" y="4520735"/>
            <a:ext cx="377825" cy="944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8" name="Line 133"/>
          <p:cNvSpPr>
            <a:spLocks noChangeShapeType="1"/>
          </p:cNvSpPr>
          <p:nvPr/>
        </p:nvSpPr>
        <p:spPr bwMode="auto">
          <a:xfrm>
            <a:off x="536575" y="5049372"/>
            <a:ext cx="101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9" name="Line 134"/>
          <p:cNvSpPr>
            <a:spLocks noChangeShapeType="1"/>
          </p:cNvSpPr>
          <p:nvPr/>
        </p:nvSpPr>
        <p:spPr bwMode="auto">
          <a:xfrm>
            <a:off x="2433638" y="5041435"/>
            <a:ext cx="101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0" name="Line 135"/>
          <p:cNvSpPr>
            <a:spLocks noChangeShapeType="1"/>
          </p:cNvSpPr>
          <p:nvPr/>
        </p:nvSpPr>
        <p:spPr bwMode="auto">
          <a:xfrm flipV="1">
            <a:off x="2436813" y="4423897"/>
            <a:ext cx="935037" cy="487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1" name="Arc 136"/>
          <p:cNvSpPr>
            <a:spLocks/>
          </p:cNvSpPr>
          <p:nvPr/>
        </p:nvSpPr>
        <p:spPr bwMode="auto">
          <a:xfrm rot="1621295">
            <a:off x="2832100" y="4701710"/>
            <a:ext cx="246063" cy="355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980"/>
              <a:gd name="T1" fmla="*/ 0 h 21600"/>
              <a:gd name="T2" fmla="*/ 20980 w 20980"/>
              <a:gd name="T3" fmla="*/ 16462 h 21600"/>
              <a:gd name="T4" fmla="*/ 0 w 2098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80" h="21600" fill="none" extrusionOk="0">
                <a:moveTo>
                  <a:pt x="0" y="-1"/>
                </a:moveTo>
                <a:cubicBezTo>
                  <a:pt x="9950" y="-1"/>
                  <a:pt x="18613" y="6797"/>
                  <a:pt x="20980" y="16461"/>
                </a:cubicBezTo>
              </a:path>
              <a:path w="20980" h="21600" stroke="0" extrusionOk="0">
                <a:moveTo>
                  <a:pt x="0" y="-1"/>
                </a:moveTo>
                <a:cubicBezTo>
                  <a:pt x="9950" y="-1"/>
                  <a:pt x="18613" y="6797"/>
                  <a:pt x="20980" y="1646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2" name="Text Box 137"/>
          <p:cNvSpPr txBox="1">
            <a:spLocks noChangeArrowheads="1"/>
          </p:cNvSpPr>
          <p:nvPr/>
        </p:nvSpPr>
        <p:spPr bwMode="auto">
          <a:xfrm>
            <a:off x="3065463" y="4604872"/>
            <a:ext cx="304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  <a:sym typeface="Symbol" charset="0"/>
              </a:rPr>
              <a:t></a:t>
            </a:r>
          </a:p>
        </p:txBody>
      </p:sp>
      <p:sp>
        <p:nvSpPr>
          <p:cNvPr id="113" name="Text Box 138"/>
          <p:cNvSpPr txBox="1">
            <a:spLocks noChangeArrowheads="1"/>
          </p:cNvSpPr>
          <p:nvPr/>
        </p:nvSpPr>
        <p:spPr bwMode="auto">
          <a:xfrm>
            <a:off x="312738" y="5200185"/>
            <a:ext cx="135659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momentum p</a:t>
            </a:r>
            <a:r>
              <a:rPr lang="en-US" sz="1600" baseline="-25000" dirty="0"/>
              <a:t>i</a:t>
            </a:r>
          </a:p>
          <a:p>
            <a:pPr>
              <a:defRPr/>
            </a:pPr>
            <a:r>
              <a:rPr lang="en-US" sz="1600" dirty="0"/>
              <a:t>energy </a:t>
            </a:r>
            <a:r>
              <a:rPr lang="en-US" sz="1600" dirty="0" err="1"/>
              <a:t>E</a:t>
            </a:r>
            <a:r>
              <a:rPr lang="en-US" sz="1600" baseline="-25000" dirty="0" err="1"/>
              <a:t>i</a:t>
            </a:r>
            <a:endParaRPr lang="en-US" sz="1600" baseline="-25000" dirty="0"/>
          </a:p>
        </p:txBody>
      </p:sp>
      <p:sp>
        <p:nvSpPr>
          <p:cNvPr id="114" name="Text Box 139"/>
          <p:cNvSpPr txBox="1">
            <a:spLocks noChangeArrowheads="1"/>
          </p:cNvSpPr>
          <p:nvPr/>
        </p:nvSpPr>
        <p:spPr bwMode="auto">
          <a:xfrm>
            <a:off x="2468563" y="4336585"/>
            <a:ext cx="361950" cy="37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</a:t>
            </a:r>
            <a:r>
              <a:rPr lang="en-US" baseline="30000">
                <a:cs typeface="+mn-cs"/>
              </a:rPr>
              <a:t>-</a:t>
            </a:r>
          </a:p>
        </p:txBody>
      </p:sp>
      <p:sp>
        <p:nvSpPr>
          <p:cNvPr id="115" name="Text Box 140"/>
          <p:cNvSpPr txBox="1">
            <a:spLocks noChangeArrowheads="1"/>
          </p:cNvSpPr>
          <p:nvPr/>
        </p:nvSpPr>
        <p:spPr bwMode="auto">
          <a:xfrm>
            <a:off x="2894013" y="421593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/>
              <a:t>p</a:t>
            </a:r>
            <a:r>
              <a:rPr lang="en-US" sz="1600" baseline="-25000"/>
              <a:t>f</a:t>
            </a:r>
          </a:p>
        </p:txBody>
      </p:sp>
      <p:grpSp>
        <p:nvGrpSpPr>
          <p:cNvPr id="117" name="Group 142"/>
          <p:cNvGrpSpPr>
            <a:grpSpLocks/>
          </p:cNvGrpSpPr>
          <p:nvPr/>
        </p:nvGrpSpPr>
        <p:grpSpPr bwMode="auto">
          <a:xfrm>
            <a:off x="1497765" y="6004175"/>
            <a:ext cx="1008063" cy="369888"/>
            <a:chOff x="536" y="1586"/>
            <a:chExt cx="635" cy="233"/>
          </a:xfrm>
        </p:grpSpPr>
        <p:sp>
          <p:nvSpPr>
            <p:cNvPr id="118" name="Text Box 143"/>
            <p:cNvSpPr txBox="1">
              <a:spLocks noChangeArrowheads="1"/>
            </p:cNvSpPr>
            <p:nvPr/>
          </p:nvSpPr>
          <p:spPr bwMode="auto">
            <a:xfrm>
              <a:off x="536" y="1586"/>
              <a:ext cx="6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q = p</a:t>
              </a:r>
              <a:r>
                <a:rPr lang="en-US" baseline="-25000">
                  <a:cs typeface="+mn-cs"/>
                </a:rPr>
                <a:t>f </a:t>
              </a:r>
              <a:r>
                <a:rPr lang="en-US">
                  <a:cs typeface="+mn-cs"/>
                </a:rPr>
                <a:t>- p</a:t>
              </a:r>
              <a:r>
                <a:rPr lang="en-US" baseline="-25000">
                  <a:cs typeface="+mn-cs"/>
                </a:rPr>
                <a:t>i</a:t>
              </a:r>
            </a:p>
          </p:txBody>
        </p:sp>
        <p:sp>
          <p:nvSpPr>
            <p:cNvPr id="119" name="Line 144"/>
            <p:cNvSpPr>
              <a:spLocks noChangeShapeType="1"/>
            </p:cNvSpPr>
            <p:nvPr/>
          </p:nvSpPr>
          <p:spPr bwMode="auto">
            <a:xfrm>
              <a:off x="570" y="1610"/>
              <a:ext cx="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20" name="Line 145"/>
            <p:cNvSpPr>
              <a:spLocks noChangeShapeType="1"/>
            </p:cNvSpPr>
            <p:nvPr/>
          </p:nvSpPr>
          <p:spPr bwMode="auto">
            <a:xfrm>
              <a:off x="817" y="1611"/>
              <a:ext cx="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21" name="Line 146"/>
            <p:cNvSpPr>
              <a:spLocks noChangeShapeType="1"/>
            </p:cNvSpPr>
            <p:nvPr/>
          </p:nvSpPr>
          <p:spPr bwMode="auto">
            <a:xfrm>
              <a:off x="1027" y="1611"/>
              <a:ext cx="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grpSp>
        <p:nvGrpSpPr>
          <p:cNvPr id="135" name="Group 189"/>
          <p:cNvGrpSpPr>
            <a:grpSpLocks/>
          </p:cNvGrpSpPr>
          <p:nvPr/>
        </p:nvGrpSpPr>
        <p:grpSpPr bwMode="auto">
          <a:xfrm>
            <a:off x="4789053" y="3877159"/>
            <a:ext cx="3754438" cy="1127125"/>
            <a:chOff x="3323" y="2757"/>
            <a:chExt cx="2365" cy="710"/>
          </a:xfrm>
        </p:grpSpPr>
        <p:graphicFrame>
          <p:nvGraphicFramePr>
            <p:cNvPr id="136" name="Object 147"/>
            <p:cNvGraphicFramePr>
              <a:graphicFrameLocks noChangeAspect="1"/>
            </p:cNvGraphicFramePr>
            <p:nvPr/>
          </p:nvGraphicFramePr>
          <p:xfrm>
            <a:off x="3323" y="2757"/>
            <a:ext cx="1893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3" name="Équation" r:id="rId5" imgW="2019240" imgH="431640" progId="Equation.3">
                    <p:embed/>
                  </p:oleObj>
                </mc:Choice>
                <mc:Fallback>
                  <p:oleObj name="Équation" r:id="rId5" imgW="2019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3" y="2757"/>
                          <a:ext cx="1893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7" name="AutoShape 150"/>
            <p:cNvSpPr>
              <a:spLocks/>
            </p:cNvSpPr>
            <p:nvPr/>
          </p:nvSpPr>
          <p:spPr bwMode="auto">
            <a:xfrm rot="16200000" flipV="1">
              <a:off x="4397" y="2809"/>
              <a:ext cx="148" cy="813"/>
            </a:xfrm>
            <a:prstGeom prst="leftBrace">
              <a:avLst>
                <a:gd name="adj1" fmla="val 4577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Text Box 183"/>
            <p:cNvSpPr txBox="1">
              <a:spLocks noChangeArrowheads="1"/>
            </p:cNvSpPr>
            <p:nvPr/>
          </p:nvSpPr>
          <p:spPr bwMode="auto">
            <a:xfrm>
              <a:off x="4082" y="325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Rutherford</a:t>
              </a:r>
            </a:p>
          </p:txBody>
        </p:sp>
        <p:sp>
          <p:nvSpPr>
            <p:cNvPr id="140" name="Text Box 183"/>
            <p:cNvSpPr txBox="1">
              <a:spLocks noChangeArrowheads="1"/>
            </p:cNvSpPr>
            <p:nvPr/>
          </p:nvSpPr>
          <p:spPr bwMode="auto">
            <a:xfrm>
              <a:off x="4883" y="3138"/>
              <a:ext cx="8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Form factor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Connecteur droit avec flèche 3"/>
          <p:cNvCxnSpPr/>
          <p:nvPr/>
        </p:nvCxnSpPr>
        <p:spPr>
          <a:xfrm flipH="1" flipV="1">
            <a:off x="7426870" y="4329753"/>
            <a:ext cx="179776" cy="214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6592103" y="5255674"/>
            <a:ext cx="228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>
                <a:solidFill>
                  <a:srgbClr val="C00000"/>
                </a:solidFill>
              </a:rPr>
              <a:t>p</a:t>
            </a:r>
            <a:r>
              <a:rPr lang="en-US">
                <a:solidFill>
                  <a:srgbClr val="C00000"/>
                </a:solidFill>
              </a:rPr>
              <a:t> deduced from </a:t>
            </a:r>
          </a:p>
          <a:p>
            <a:r>
              <a:rPr lang="en-US">
                <a:solidFill>
                  <a:srgbClr val="C00000"/>
                </a:solidFill>
              </a:rPr>
              <a:t>extrapolation  q</a:t>
            </a:r>
            <a:r>
              <a:rPr lang="en-US" baseline="30000">
                <a:solidFill>
                  <a:srgbClr val="C00000"/>
                </a:solidFill>
              </a:rPr>
              <a:t>2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>
                <a:solidFill>
                  <a:srgbClr val="C00000"/>
                </a:solidFill>
              </a:rPr>
              <a:t> 0 </a:t>
            </a:r>
            <a:endParaRPr lang="fr-FR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ZoneTexte 168"/>
              <p:cNvSpPr txBox="1"/>
              <p:nvPr/>
            </p:nvSpPr>
            <p:spPr>
              <a:xfrm>
                <a:off x="4079079" y="5409737"/>
                <a:ext cx="3961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169" name="ZoneTexte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79" y="5409737"/>
                <a:ext cx="39619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ZoneTexte 167"/>
              <p:cNvSpPr txBox="1"/>
              <p:nvPr/>
            </p:nvSpPr>
            <p:spPr>
              <a:xfrm>
                <a:off x="3995936" y="5242786"/>
                <a:ext cx="2400978" cy="788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fr-FR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−6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fr-FR" i="0">
                                      <a:latin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i="0">
                                          <a:latin typeface="Cambria Math"/>
                                        </a:rPr>
                                        <m:t>G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i="0">
                                          <a:latin typeface="Cambria Math"/>
                                        </a:rPr>
                                        <m:t>E</m:t>
                                      </m:r>
                                    </m:sub>
                                  </m:sSub>
                                  <m:r>
                                    <a:rPr lang="fr-FR" i="0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i="0">
                                          <a:latin typeface="Cambria Math"/>
                                        </a:rPr>
                                        <m:t>q</m:t>
                                      </m:r>
                                    </m:e>
                                    <m:sup>
                                      <m:r>
                                        <a:rPr lang="fr-FR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i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fr-FR" i="0">
                                      <a:latin typeface="Cambria Math"/>
                                    </a:rPr>
                                    <m:t>d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i="0">
                                          <a:latin typeface="Cambria Math"/>
                                        </a:rPr>
                                        <m:t>q</m:t>
                                      </m:r>
                                    </m:e>
                                    <m:sup>
                                      <m:r>
                                        <a:rPr lang="fr-FR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i="0">
                                  <a:latin typeface="Cambria Math"/>
                                </a:rPr>
                                <m:t>q</m:t>
                              </m:r>
                            </m:e>
                            <m:sup>
                              <m:r>
                                <a:rPr lang="fr-FR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0" smtClean="0">
                              <a:latin typeface="Cambria Math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168" name="ZoneTexte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242786"/>
                <a:ext cx="2400978" cy="7885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ZoneTexte 170"/>
          <p:cNvSpPr txBox="1"/>
          <p:nvPr/>
        </p:nvSpPr>
        <p:spPr>
          <a:xfrm>
            <a:off x="5669281" y="6228020"/>
            <a:ext cx="281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result is model dependent…</a:t>
            </a:r>
          </a:p>
        </p:txBody>
      </p:sp>
      <p:sp>
        <p:nvSpPr>
          <p:cNvPr id="128" name="Flèche droite 127"/>
          <p:cNvSpPr/>
          <p:nvPr/>
        </p:nvSpPr>
        <p:spPr>
          <a:xfrm>
            <a:off x="5308918" y="6365312"/>
            <a:ext cx="360363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38FD46-770A-40FC-AB1C-8CE77872DB81}"/>
              </a:ext>
            </a:extLst>
          </p:cNvPr>
          <p:cNvSpPr/>
          <p:nvPr/>
        </p:nvSpPr>
        <p:spPr>
          <a:xfrm>
            <a:off x="4010025" y="5242786"/>
            <a:ext cx="2372994" cy="8960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" name="Groupe 101"/>
          <p:cNvGrpSpPr/>
          <p:nvPr/>
        </p:nvGrpSpPr>
        <p:grpSpPr>
          <a:xfrm>
            <a:off x="4528791" y="2804992"/>
            <a:ext cx="4147665" cy="376492"/>
            <a:chOff x="4564703" y="2710954"/>
            <a:chExt cx="4147665" cy="376492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5165893" y="2710954"/>
              <a:ext cx="3546475" cy="376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/>
                <a:t>: </a:t>
              </a:r>
              <a:r>
                <a:rPr lang="en-US">
                  <a:cs typeface="+mn-cs"/>
                </a:rPr>
                <a:t>proton </a:t>
              </a:r>
              <a:r>
                <a:rPr lang="en-US" dirty="0">
                  <a:cs typeface="+mn-cs"/>
                </a:rPr>
                <a:t>charge distribution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564703" y="2710954"/>
                  <a:ext cx="7993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r>
                          <a:rPr lang="fr-FR" b="1" i="0">
                            <a:latin typeface="Cambria Math"/>
                          </a:rPr>
                          <m:t>𝐫</m:t>
                        </m:r>
                        <m:r>
                          <a:rPr lang="fr-FR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fr-FR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4703" y="2710954"/>
                  <a:ext cx="79938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225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12588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23851" y="2457463"/>
            <a:ext cx="1223962" cy="369332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 Thomas</a:t>
            </a:r>
          </a:p>
        </p:txBody>
      </p:sp>
      <p:pic>
        <p:nvPicPr>
          <p:cNvPr id="69634" name="Image 3" descr="Marie&amp;Helen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6" t="14956" r="26178" b="31857"/>
          <a:stretch/>
        </p:blipFill>
        <p:spPr bwMode="auto">
          <a:xfrm>
            <a:off x="323850" y="2781300"/>
            <a:ext cx="1250950" cy="17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66150" y="4120028"/>
            <a:ext cx="1367830" cy="369332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 Bonnaud</a:t>
            </a:r>
          </a:p>
        </p:txBody>
      </p:sp>
      <p:pic>
        <p:nvPicPr>
          <p:cNvPr id="69637" name="Picture 16" descr="Photo_equipe_13_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4813"/>
            <a:ext cx="725963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7"/>
          <a:stretch>
            <a:fillRect/>
          </a:stretch>
        </p:blipFill>
        <p:spPr bwMode="auto">
          <a:xfrm>
            <a:off x="107950" y="4941888"/>
            <a:ext cx="2038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5"/>
          <p:cNvSpPr txBox="1">
            <a:spLocks noChangeArrowheads="1"/>
          </p:cNvSpPr>
          <p:nvPr/>
        </p:nvSpPr>
        <p:spPr bwMode="auto">
          <a:xfrm>
            <a:off x="2411413" y="4797425"/>
            <a:ext cx="2735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>
                <a:solidFill>
                  <a:srgbClr val="9933FF"/>
                </a:solidFill>
                <a:latin typeface="Lucida Bright" pitchFamily="18" charset="0"/>
              </a:rPr>
              <a:t>THANK YOU</a:t>
            </a:r>
            <a:r>
              <a:rPr lang="en-US" altLang="fr-FR" sz="1800"/>
              <a:t> </a:t>
            </a:r>
          </a:p>
        </p:txBody>
      </p:sp>
      <p:pic>
        <p:nvPicPr>
          <p:cNvPr id="69640" name="Image 1" descr="logofirst-tf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652963"/>
            <a:ext cx="113823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Image 2" descr="logo_tutellecdf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805488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51" descr="logo-en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5661025"/>
            <a:ext cx="793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50" descr="logo_CN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5661025"/>
            <a:ext cx="682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55" descr="logo_LK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24400"/>
            <a:ext cx="3254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6" name="Text Box 18"/>
          <p:cNvSpPr txBox="1">
            <a:spLocks noChangeArrowheads="1"/>
          </p:cNvSpPr>
          <p:nvPr/>
        </p:nvSpPr>
        <p:spPr bwMode="auto">
          <a:xfrm>
            <a:off x="1560513" y="404813"/>
            <a:ext cx="2597634" cy="369332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LKB metrology group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933420" y="2018824"/>
            <a:ext cx="757643" cy="369332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F. Nez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819711" y="2100684"/>
            <a:ext cx="1155188" cy="369332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F. Biraben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974899" y="2166307"/>
            <a:ext cx="992579" cy="369332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L. Julien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23850" y="1195431"/>
            <a:ext cx="1223963" cy="369332"/>
          </a:xfrm>
          <a:prstGeom prst="rect">
            <a:avLst/>
          </a:prstGeom>
          <a:solidFill>
            <a:schemeClr val="tx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 Galtier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651" y="4072129"/>
            <a:ext cx="1582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6C10DA-6620-4C38-A469-F831822E0F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22" y="5716496"/>
            <a:ext cx="1427992" cy="5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5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29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7527925" y="2395959"/>
            <a:ext cx="712788" cy="995362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559" name="Rectangle 23"/>
          <p:cNvSpPr>
            <a:spLocks noChangeArrowheads="1"/>
          </p:cNvSpPr>
          <p:nvPr/>
        </p:nvSpPr>
        <p:spPr bwMode="auto">
          <a:xfrm rot="-620921">
            <a:off x="3514725" y="1819981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rPr>
              <a:t>Never observed yet !</a:t>
            </a:r>
          </a:p>
        </p:txBody>
      </p:sp>
      <p:grpSp>
        <p:nvGrpSpPr>
          <p:cNvPr id="67590" name="Group 26"/>
          <p:cNvGrpSpPr>
            <a:grpSpLocks/>
          </p:cNvGrpSpPr>
          <p:nvPr/>
        </p:nvGrpSpPr>
        <p:grpSpPr bwMode="auto">
          <a:xfrm>
            <a:off x="1835150" y="2833489"/>
            <a:ext cx="4321175" cy="1171575"/>
            <a:chOff x="1383" y="3430"/>
            <a:chExt cx="2722" cy="738"/>
          </a:xfrm>
        </p:grpSpPr>
        <p:sp>
          <p:nvSpPr>
            <p:cNvPr id="67623" name="Text Box 16"/>
            <p:cNvSpPr txBox="1">
              <a:spLocks noChangeArrowheads="1"/>
            </p:cNvSpPr>
            <p:nvPr/>
          </p:nvSpPr>
          <p:spPr bwMode="auto">
            <a:xfrm>
              <a:off x="1383" y="3437"/>
              <a:ext cx="614" cy="249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532 nm</a:t>
              </a:r>
            </a:p>
          </p:txBody>
        </p:sp>
        <p:sp>
          <p:nvSpPr>
            <p:cNvPr id="67624" name="Text Box 19"/>
            <p:cNvSpPr txBox="1">
              <a:spLocks noChangeArrowheads="1"/>
            </p:cNvSpPr>
            <p:nvPr/>
          </p:nvSpPr>
          <p:spPr bwMode="auto">
            <a:xfrm>
              <a:off x="3359" y="3649"/>
              <a:ext cx="746" cy="249"/>
            </a:xfrm>
            <a:prstGeom prst="rect">
              <a:avLst/>
            </a:prstGeom>
            <a:noFill/>
            <a:ln w="28575">
              <a:solidFill>
                <a:srgbClr val="CC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CC66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194.5 nm</a:t>
              </a:r>
            </a:p>
          </p:txBody>
        </p:sp>
        <p:sp>
          <p:nvSpPr>
            <p:cNvPr id="67625" name="Line 20"/>
            <p:cNvSpPr>
              <a:spLocks noChangeShapeType="1"/>
            </p:cNvSpPr>
            <p:nvPr/>
          </p:nvSpPr>
          <p:spPr bwMode="auto">
            <a:xfrm>
              <a:off x="2010" y="3548"/>
              <a:ext cx="2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626" name="Line 21"/>
            <p:cNvSpPr>
              <a:spLocks noChangeShapeType="1"/>
            </p:cNvSpPr>
            <p:nvPr/>
          </p:nvSpPr>
          <p:spPr bwMode="auto">
            <a:xfrm>
              <a:off x="2899" y="3527"/>
              <a:ext cx="459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627" name="Line 22"/>
            <p:cNvSpPr>
              <a:spLocks noChangeShapeType="1"/>
            </p:cNvSpPr>
            <p:nvPr/>
          </p:nvSpPr>
          <p:spPr bwMode="auto">
            <a:xfrm flipV="1">
              <a:off x="2895" y="3801"/>
              <a:ext cx="459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628" name="Text Box 18"/>
            <p:cNvSpPr txBox="1">
              <a:spLocks noChangeArrowheads="1"/>
            </p:cNvSpPr>
            <p:nvPr/>
          </p:nvSpPr>
          <p:spPr bwMode="auto">
            <a:xfrm>
              <a:off x="2280" y="3919"/>
              <a:ext cx="614" cy="249"/>
            </a:xfrm>
            <a:prstGeom prst="rect">
              <a:avLst/>
            </a:prstGeom>
            <a:noFill/>
            <a:ln w="28575">
              <a:solidFill>
                <a:srgbClr val="FF010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010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724 nm</a:t>
              </a:r>
            </a:p>
          </p:txBody>
        </p:sp>
        <p:sp>
          <p:nvSpPr>
            <p:cNvPr id="67629" name="Text Box 17"/>
            <p:cNvSpPr txBox="1">
              <a:spLocks noChangeArrowheads="1"/>
            </p:cNvSpPr>
            <p:nvPr/>
          </p:nvSpPr>
          <p:spPr bwMode="auto">
            <a:xfrm>
              <a:off x="2287" y="3430"/>
              <a:ext cx="614" cy="249"/>
            </a:xfrm>
            <a:prstGeom prst="rect">
              <a:avLst/>
            </a:prstGeom>
            <a:noFill/>
            <a:ln w="28575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266 nm</a:t>
              </a:r>
            </a:p>
          </p:txBody>
        </p:sp>
      </p:grp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1595186" y="4375264"/>
            <a:ext cx="5597173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Advantages: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Narrower natural width (700 kHz)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Direct velocity distribution determination possible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by 2S-nP spectroscopy </a:t>
            </a:r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827921" y="1556792"/>
            <a:ext cx="3783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S</a:t>
            </a: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pectroscopy of 1S-4S </a:t>
            </a: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transition</a:t>
            </a:r>
            <a:endParaRPr kumimoji="0" lang="en-US" altLang="fr-FR" sz="2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Flèche droite 116"/>
          <p:cNvSpPr/>
          <p:nvPr/>
        </p:nvSpPr>
        <p:spPr>
          <a:xfrm>
            <a:off x="1165225" y="4842075"/>
            <a:ext cx="360363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94" name="Line 36"/>
          <p:cNvSpPr>
            <a:spLocks noChangeShapeType="1"/>
          </p:cNvSpPr>
          <p:nvPr/>
        </p:nvSpPr>
        <p:spPr bwMode="auto">
          <a:xfrm>
            <a:off x="1620838" y="5051625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 rot="-620921">
            <a:off x="3509963" y="1821568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Never observed yet !</a:t>
            </a:r>
          </a:p>
        </p:txBody>
      </p:sp>
      <p:sp>
        <p:nvSpPr>
          <p:cNvPr id="67602" name="Text Box 45"/>
          <p:cNvSpPr txBox="1">
            <a:spLocks noChangeArrowheads="1"/>
          </p:cNvSpPr>
          <p:nvPr/>
        </p:nvSpPr>
        <p:spPr bwMode="auto">
          <a:xfrm>
            <a:off x="5435600" y="3633589"/>
            <a:ext cx="695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1S-4S</a:t>
            </a:r>
          </a:p>
        </p:txBody>
      </p:sp>
      <p:sp>
        <p:nvSpPr>
          <p:cNvPr id="67603" name="Text Box 45"/>
          <p:cNvSpPr txBox="1">
            <a:spLocks noChangeArrowheads="1"/>
          </p:cNvSpPr>
          <p:nvPr/>
        </p:nvSpPr>
        <p:spPr bwMode="auto">
          <a:xfrm>
            <a:off x="6746875" y="2097509"/>
            <a:ext cx="404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4S</a:t>
            </a:r>
          </a:p>
        </p:txBody>
      </p:sp>
      <p:sp>
        <p:nvSpPr>
          <p:cNvPr id="67604" name="Text Box 45"/>
          <p:cNvSpPr txBox="1">
            <a:spLocks noChangeArrowheads="1"/>
          </p:cNvSpPr>
          <p:nvPr/>
        </p:nvSpPr>
        <p:spPr bwMode="auto">
          <a:xfrm>
            <a:off x="6742113" y="2470571"/>
            <a:ext cx="404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3S</a:t>
            </a:r>
          </a:p>
        </p:txBody>
      </p:sp>
      <p:sp>
        <p:nvSpPr>
          <p:cNvPr id="67605" name="Text Box 45"/>
          <p:cNvSpPr txBox="1">
            <a:spLocks noChangeArrowheads="1"/>
          </p:cNvSpPr>
          <p:nvPr/>
        </p:nvSpPr>
        <p:spPr bwMode="auto">
          <a:xfrm>
            <a:off x="6737350" y="3105571"/>
            <a:ext cx="404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2S</a:t>
            </a:r>
          </a:p>
        </p:txBody>
      </p:sp>
      <p:sp>
        <p:nvSpPr>
          <p:cNvPr id="67606" name="Text Box 45"/>
          <p:cNvSpPr txBox="1">
            <a:spLocks noChangeArrowheads="1"/>
          </p:cNvSpPr>
          <p:nvPr/>
        </p:nvSpPr>
        <p:spPr bwMode="auto">
          <a:xfrm>
            <a:off x="6732588" y="4718471"/>
            <a:ext cx="404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1S</a:t>
            </a:r>
          </a:p>
        </p:txBody>
      </p:sp>
      <p:sp>
        <p:nvSpPr>
          <p:cNvPr id="67607" name="Text Box 45"/>
          <p:cNvSpPr txBox="1">
            <a:spLocks noChangeArrowheads="1"/>
          </p:cNvSpPr>
          <p:nvPr/>
        </p:nvSpPr>
        <p:spPr bwMode="auto">
          <a:xfrm>
            <a:off x="8577263" y="3102396"/>
            <a:ext cx="417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2P</a:t>
            </a:r>
          </a:p>
        </p:txBody>
      </p:sp>
      <p:sp>
        <p:nvSpPr>
          <p:cNvPr id="67608" name="Text Box 45"/>
          <p:cNvSpPr txBox="1">
            <a:spLocks noChangeArrowheads="1"/>
          </p:cNvSpPr>
          <p:nvPr/>
        </p:nvSpPr>
        <p:spPr bwMode="auto">
          <a:xfrm>
            <a:off x="8566150" y="2476921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3P</a:t>
            </a:r>
          </a:p>
        </p:txBody>
      </p:sp>
      <p:sp>
        <p:nvSpPr>
          <p:cNvPr id="67611" name="Line 35"/>
          <p:cNvSpPr>
            <a:spLocks noChangeShapeType="1"/>
          </p:cNvSpPr>
          <p:nvPr/>
        </p:nvSpPr>
        <p:spPr bwMode="auto">
          <a:xfrm>
            <a:off x="6811963" y="5010571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2" name="Line 36"/>
          <p:cNvSpPr>
            <a:spLocks noChangeShapeType="1"/>
          </p:cNvSpPr>
          <p:nvPr/>
        </p:nvSpPr>
        <p:spPr bwMode="auto">
          <a:xfrm>
            <a:off x="6804025" y="3394496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3" name="Line 37"/>
          <p:cNvSpPr>
            <a:spLocks noChangeShapeType="1"/>
          </p:cNvSpPr>
          <p:nvPr/>
        </p:nvSpPr>
        <p:spPr bwMode="auto">
          <a:xfrm>
            <a:off x="6796088" y="2757909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4" name="Line 38"/>
          <p:cNvSpPr>
            <a:spLocks noChangeShapeType="1"/>
          </p:cNvSpPr>
          <p:nvPr/>
        </p:nvSpPr>
        <p:spPr bwMode="auto">
          <a:xfrm>
            <a:off x="7956550" y="3394496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5" name="Line 39"/>
          <p:cNvSpPr>
            <a:spLocks noChangeShapeType="1"/>
          </p:cNvSpPr>
          <p:nvPr/>
        </p:nvSpPr>
        <p:spPr bwMode="auto">
          <a:xfrm>
            <a:off x="7596188" y="2386434"/>
            <a:ext cx="504825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6" name="Line 40"/>
          <p:cNvSpPr>
            <a:spLocks noChangeShapeType="1"/>
          </p:cNvSpPr>
          <p:nvPr/>
        </p:nvSpPr>
        <p:spPr bwMode="auto">
          <a:xfrm flipH="1">
            <a:off x="7524750" y="2764259"/>
            <a:ext cx="576263" cy="6238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7" name="Line 41"/>
          <p:cNvSpPr>
            <a:spLocks noChangeShapeType="1"/>
          </p:cNvSpPr>
          <p:nvPr/>
        </p:nvSpPr>
        <p:spPr bwMode="auto">
          <a:xfrm flipH="1">
            <a:off x="7380288" y="2764259"/>
            <a:ext cx="863600" cy="2233612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8" name="Line 42"/>
          <p:cNvSpPr>
            <a:spLocks noChangeShapeType="1"/>
          </p:cNvSpPr>
          <p:nvPr/>
        </p:nvSpPr>
        <p:spPr bwMode="auto">
          <a:xfrm flipH="1">
            <a:off x="7524750" y="3394496"/>
            <a:ext cx="792163" cy="1609725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19" name="Line 43"/>
          <p:cNvSpPr>
            <a:spLocks noChangeShapeType="1"/>
          </p:cNvSpPr>
          <p:nvPr/>
        </p:nvSpPr>
        <p:spPr bwMode="auto">
          <a:xfrm>
            <a:off x="6804025" y="2386434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20" name="Line 44"/>
          <p:cNvSpPr>
            <a:spLocks noChangeShapeType="1"/>
          </p:cNvSpPr>
          <p:nvPr/>
        </p:nvSpPr>
        <p:spPr bwMode="auto">
          <a:xfrm>
            <a:off x="7956550" y="2757909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21" name="Line 46"/>
          <p:cNvSpPr>
            <a:spLocks noChangeShapeType="1"/>
          </p:cNvSpPr>
          <p:nvPr/>
        </p:nvSpPr>
        <p:spPr bwMode="auto">
          <a:xfrm flipV="1">
            <a:off x="7164388" y="3681834"/>
            <a:ext cx="0" cy="1331912"/>
          </a:xfrm>
          <a:prstGeom prst="line">
            <a:avLst/>
          </a:prstGeom>
          <a:noFill/>
          <a:ln w="25400">
            <a:solidFill>
              <a:srgbClr val="B400B4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22" name="Line 47"/>
          <p:cNvSpPr>
            <a:spLocks noChangeShapeType="1"/>
          </p:cNvSpPr>
          <p:nvPr/>
        </p:nvSpPr>
        <p:spPr bwMode="auto">
          <a:xfrm flipV="1">
            <a:off x="7164388" y="2386434"/>
            <a:ext cx="0" cy="1323975"/>
          </a:xfrm>
          <a:prstGeom prst="line">
            <a:avLst/>
          </a:prstGeom>
          <a:noFill/>
          <a:ln w="25400">
            <a:solidFill>
              <a:srgbClr val="B400B4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2294582" y="190381"/>
            <a:ext cx="4554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next? in Paris…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819371" y="1022941"/>
            <a:ext cx="5749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1S-3S spectroscopy at 77 K (liquid nitrogen cooling)</a:t>
            </a:r>
            <a:endParaRPr kumimoji="0" lang="en-US" altLang="fr-FR" sz="20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0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72D46015-D533-46F8-BF16-F25A55FE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F058DF0-DDDE-4EB7-8C9D-CA813BC44669}"/>
              </a:ext>
            </a:extLst>
          </p:cNvPr>
          <p:cNvSpPr txBox="1">
            <a:spLocks/>
          </p:cNvSpPr>
          <p:nvPr/>
        </p:nvSpPr>
        <p:spPr bwMode="auto">
          <a:xfrm>
            <a:off x="989013" y="12700"/>
            <a:ext cx="7572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Second order Doppler effect compensation</a:t>
            </a:r>
            <a:endParaRPr lang="fr-FR" altLang="fr-FR" baseline="-25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5535" name="Picture 15">
            <a:extLst>
              <a:ext uri="{FF2B5EF4-FFF2-40B4-BE49-F238E27FC236}">
                <a16:creationId xmlns:a16="http://schemas.microsoft.com/office/drawing/2014/main" id="{643DAFF3-1708-4E7E-A831-45AA02A9F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3" y="836613"/>
            <a:ext cx="3817937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35536" name="Rectangle 16">
            <a:extLst>
              <a:ext uri="{FF2B5EF4-FFF2-40B4-BE49-F238E27FC236}">
                <a16:creationId xmlns:a16="http://schemas.microsoft.com/office/drawing/2014/main" id="{6689E7D7-46AF-43B4-BBE9-8577B3F9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857250"/>
            <a:ext cx="177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fr-FR" sz="1800">
                <a:latin typeface="Calibri" pitchFamily="34" charset="0"/>
                <a:ea typeface="ＭＳ Ｐゴシック" pitchFamily="34" charset="-128"/>
              </a:rPr>
              <a:t>Δm</a:t>
            </a:r>
            <a:r>
              <a:rPr lang="en-US" altLang="fr-FR" sz="1800" baseline="-25000">
                <a:latin typeface="Calibri" pitchFamily="34" charset="0"/>
                <a:ea typeface="ＭＳ Ｐゴシック" pitchFamily="34" charset="-128"/>
              </a:rPr>
              <a:t>F</a:t>
            </a:r>
            <a:r>
              <a:rPr lang="en-US" altLang="fr-FR" sz="1800">
                <a:latin typeface="Calibri" pitchFamily="34" charset="0"/>
                <a:ea typeface="ＭＳ Ｐゴシック" pitchFamily="34" charset="-128"/>
              </a:rPr>
              <a:t>= 0</a:t>
            </a:r>
          </a:p>
        </p:txBody>
      </p:sp>
      <p:sp>
        <p:nvSpPr>
          <p:cNvPr id="235537" name="Text Box 17">
            <a:extLst>
              <a:ext uri="{FF2B5EF4-FFF2-40B4-BE49-F238E27FC236}">
                <a16:creationId xmlns:a16="http://schemas.microsoft.com/office/drawing/2014/main" id="{CD61F9B8-608B-4586-B63A-E0EFC9FC3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1601788"/>
            <a:ext cx="69215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FF3300"/>
                </a:solidFill>
                <a:latin typeface="Arial" charset="0"/>
                <a:ea typeface="ＭＳ Ｐゴシック" charset="0"/>
                <a:cs typeface="+mn-cs"/>
              </a:rPr>
              <a:t>Level </a:t>
            </a:r>
          </a:p>
          <a:p>
            <a:pPr algn="ctr">
              <a:defRPr/>
            </a:pPr>
            <a:r>
              <a:rPr lang="en-US" sz="1200">
                <a:solidFill>
                  <a:srgbClr val="FF3300"/>
                </a:solidFill>
                <a:latin typeface="Arial" charset="0"/>
                <a:ea typeface="ＭＳ Ｐゴシック" charset="0"/>
                <a:cs typeface="+mn-cs"/>
              </a:rPr>
              <a:t>crossing</a:t>
            </a:r>
          </a:p>
        </p:txBody>
      </p:sp>
      <p:sp>
        <p:nvSpPr>
          <p:cNvPr id="235538" name="Line 18">
            <a:extLst>
              <a:ext uri="{FF2B5EF4-FFF2-40B4-BE49-F238E27FC236}">
                <a16:creationId xmlns:a16="http://schemas.microsoft.com/office/drawing/2014/main" id="{69C6627C-CF8C-45DB-8A32-276C7F2BAE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3138" y="1955800"/>
            <a:ext cx="128587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5651" name="Line 131">
            <a:extLst>
              <a:ext uri="{FF2B5EF4-FFF2-40B4-BE49-F238E27FC236}">
                <a16:creationId xmlns:a16="http://schemas.microsoft.com/office/drawing/2014/main" id="{7E924355-06BD-4A76-90F2-E27F0866B0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8413" y="2698750"/>
            <a:ext cx="0" cy="900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5652" name="Line 132">
            <a:extLst>
              <a:ext uri="{FF2B5EF4-FFF2-40B4-BE49-F238E27FC236}">
                <a16:creationId xmlns:a16="http://schemas.microsoft.com/office/drawing/2014/main" id="{1F1AB698-1780-4043-8A10-3B7ED42D6D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8413" y="1954213"/>
            <a:ext cx="0" cy="900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5653" name="Line 133">
            <a:extLst>
              <a:ext uri="{FF2B5EF4-FFF2-40B4-BE49-F238E27FC236}">
                <a16:creationId xmlns:a16="http://schemas.microsoft.com/office/drawing/2014/main" id="{4A04B43D-5EA7-42D0-96C0-3F9B6DD2C8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7550" y="2436813"/>
            <a:ext cx="4763" cy="82073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5654" name="Line 134">
            <a:extLst>
              <a:ext uri="{FF2B5EF4-FFF2-40B4-BE49-F238E27FC236}">
                <a16:creationId xmlns:a16="http://schemas.microsoft.com/office/drawing/2014/main" id="{7BA678B1-EE57-4D1B-A30F-D4ADB7F7F9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0725" y="1631950"/>
            <a:ext cx="4763" cy="82073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5655" name="Line 135">
            <a:extLst>
              <a:ext uri="{FF2B5EF4-FFF2-40B4-BE49-F238E27FC236}">
                <a16:creationId xmlns:a16="http://schemas.microsoft.com/office/drawing/2014/main" id="{CFA375F8-5F04-4558-9464-F26CD3176C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3763" y="2525713"/>
            <a:ext cx="0" cy="8191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5656" name="Line 136">
            <a:extLst>
              <a:ext uri="{FF2B5EF4-FFF2-40B4-BE49-F238E27FC236}">
                <a16:creationId xmlns:a16="http://schemas.microsoft.com/office/drawing/2014/main" id="{E01F8F76-23AE-48DA-B393-38EC3D069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3763" y="1644650"/>
            <a:ext cx="0" cy="9302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5657" name="Line 137">
            <a:extLst>
              <a:ext uri="{FF2B5EF4-FFF2-40B4-BE49-F238E27FC236}">
                <a16:creationId xmlns:a16="http://schemas.microsoft.com/office/drawing/2014/main" id="{A3631760-DE62-42A8-80D7-7398B9857E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54263" y="2576513"/>
            <a:ext cx="4762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35658" name="Line 138">
            <a:extLst>
              <a:ext uri="{FF2B5EF4-FFF2-40B4-BE49-F238E27FC236}">
                <a16:creationId xmlns:a16="http://schemas.microsoft.com/office/drawing/2014/main" id="{353F5689-461B-455A-B2C5-CC5681DC3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5850" y="1981200"/>
            <a:ext cx="0" cy="930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235629" name="Picture 109">
            <a:extLst>
              <a:ext uri="{FF2B5EF4-FFF2-40B4-BE49-F238E27FC236}">
                <a16:creationId xmlns:a16="http://schemas.microsoft.com/office/drawing/2014/main" id="{D6C27192-A478-4E01-8B2D-1837A4FB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800" y="3170238"/>
            <a:ext cx="4300538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31" name="Text Box 11">
            <a:extLst>
              <a:ext uri="{FF2B5EF4-FFF2-40B4-BE49-F238E27FC236}">
                <a16:creationId xmlns:a16="http://schemas.microsoft.com/office/drawing/2014/main" id="{4E4EFA65-EA1D-4D3D-92DB-3BBC7E47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5" y="5503863"/>
            <a:ext cx="700088" cy="350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fr-FR" sz="1700">
                <a:ea typeface="ＭＳ Ｐゴシック" pitchFamily="34" charset="-128"/>
              </a:rPr>
              <a:t>B (G)</a:t>
            </a:r>
          </a:p>
        </p:txBody>
      </p:sp>
      <p:sp>
        <p:nvSpPr>
          <p:cNvPr id="235631" name="Line 111">
            <a:extLst>
              <a:ext uri="{FF2B5EF4-FFF2-40B4-BE49-F238E27FC236}">
                <a16:creationId xmlns:a16="http://schemas.microsoft.com/office/drawing/2014/main" id="{7C995185-BC88-45B1-8A59-16658B00B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488" y="4227513"/>
            <a:ext cx="32194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5632" name="Line 112">
            <a:extLst>
              <a:ext uri="{FF2B5EF4-FFF2-40B4-BE49-F238E27FC236}">
                <a16:creationId xmlns:a16="http://schemas.microsoft.com/office/drawing/2014/main" id="{007EC336-E380-4D59-BD38-7F08183EF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4716463"/>
            <a:ext cx="32194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35633" name="Text Box 113">
            <a:extLst>
              <a:ext uri="{FF2B5EF4-FFF2-40B4-BE49-F238E27FC236}">
                <a16:creationId xmlns:a16="http://schemas.microsoft.com/office/drawing/2014/main" id="{FF313729-4BF5-45E8-942F-89FD826C0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407193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0</a:t>
            </a:r>
          </a:p>
        </p:txBody>
      </p:sp>
      <p:sp>
        <p:nvSpPr>
          <p:cNvPr id="235635" name="Text Box 115">
            <a:extLst>
              <a:ext uri="{FF2B5EF4-FFF2-40B4-BE49-F238E27FC236}">
                <a16:creationId xmlns:a16="http://schemas.microsoft.com/office/drawing/2014/main" id="{A894258F-1357-40BC-9EC7-387F4F414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376396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100</a:t>
            </a:r>
          </a:p>
        </p:txBody>
      </p:sp>
      <p:sp>
        <p:nvSpPr>
          <p:cNvPr id="235636" name="Text Box 116">
            <a:extLst>
              <a:ext uri="{FF2B5EF4-FFF2-40B4-BE49-F238E27FC236}">
                <a16:creationId xmlns:a16="http://schemas.microsoft.com/office/drawing/2014/main" id="{CD88AAFA-A11D-4B77-A8EB-9868741B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3417888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200</a:t>
            </a:r>
          </a:p>
        </p:txBody>
      </p:sp>
      <p:sp>
        <p:nvSpPr>
          <p:cNvPr id="235637" name="Text Box 117">
            <a:extLst>
              <a:ext uri="{FF2B5EF4-FFF2-40B4-BE49-F238E27FC236}">
                <a16:creationId xmlns:a16="http://schemas.microsoft.com/office/drawing/2014/main" id="{23EEC380-B20D-48AA-BCD3-E666DC36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419600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- 100</a:t>
            </a:r>
          </a:p>
        </p:txBody>
      </p:sp>
      <p:sp>
        <p:nvSpPr>
          <p:cNvPr id="235638" name="Text Box 118">
            <a:extLst>
              <a:ext uri="{FF2B5EF4-FFF2-40B4-BE49-F238E27FC236}">
                <a16:creationId xmlns:a16="http://schemas.microsoft.com/office/drawing/2014/main" id="{A4641559-3F2E-41DB-B668-69EE592EA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748213"/>
            <a:ext cx="53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- 200</a:t>
            </a:r>
          </a:p>
        </p:txBody>
      </p:sp>
      <p:sp>
        <p:nvSpPr>
          <p:cNvPr id="235639" name="Text Box 119">
            <a:extLst>
              <a:ext uri="{FF2B5EF4-FFF2-40B4-BE49-F238E27FC236}">
                <a16:creationId xmlns:a16="http://schemas.microsoft.com/office/drawing/2014/main" id="{9796C2B1-B853-4258-9E16-BA5F5F2B7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5065713"/>
            <a:ext cx="53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- 300</a:t>
            </a:r>
          </a:p>
        </p:txBody>
      </p:sp>
      <p:sp>
        <p:nvSpPr>
          <p:cNvPr id="235640" name="Text Box 120">
            <a:extLst>
              <a:ext uri="{FF2B5EF4-FFF2-40B4-BE49-F238E27FC236}">
                <a16:creationId xmlns:a16="http://schemas.microsoft.com/office/drawing/2014/main" id="{6DCC4F48-E0FC-47D2-8972-EDF44B477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5394325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- 400</a:t>
            </a:r>
          </a:p>
        </p:txBody>
      </p:sp>
      <p:sp>
        <p:nvSpPr>
          <p:cNvPr id="235641" name="Text Box 121">
            <a:extLst>
              <a:ext uri="{FF2B5EF4-FFF2-40B4-BE49-F238E27FC236}">
                <a16:creationId xmlns:a16="http://schemas.microsoft.com/office/drawing/2014/main" id="{897AEEE4-5BA1-4C96-A8EA-6945B4E9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5740400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- 500</a:t>
            </a:r>
          </a:p>
        </p:txBody>
      </p:sp>
      <p:sp>
        <p:nvSpPr>
          <p:cNvPr id="235642" name="Text Box 122">
            <a:extLst>
              <a:ext uri="{FF2B5EF4-FFF2-40B4-BE49-F238E27FC236}">
                <a16:creationId xmlns:a16="http://schemas.microsoft.com/office/drawing/2014/main" id="{96BA5C9F-7346-41D5-A46D-284B8DAEF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94995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130</a:t>
            </a:r>
          </a:p>
        </p:txBody>
      </p:sp>
      <p:sp>
        <p:nvSpPr>
          <p:cNvPr id="235643" name="Text Box 123">
            <a:extLst>
              <a:ext uri="{FF2B5EF4-FFF2-40B4-BE49-F238E27FC236}">
                <a16:creationId xmlns:a16="http://schemas.microsoft.com/office/drawing/2014/main" id="{47FBCDF5-140E-4D7D-8D6C-32EF226C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595471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150</a:t>
            </a:r>
          </a:p>
        </p:txBody>
      </p:sp>
      <p:sp>
        <p:nvSpPr>
          <p:cNvPr id="235644" name="Text Box 124">
            <a:extLst>
              <a:ext uri="{FF2B5EF4-FFF2-40B4-BE49-F238E27FC236}">
                <a16:creationId xmlns:a16="http://schemas.microsoft.com/office/drawing/2014/main" id="{9DE1E300-413A-4AF2-8DA6-65D2C2BF3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59563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170</a:t>
            </a:r>
          </a:p>
        </p:txBody>
      </p:sp>
      <p:sp>
        <p:nvSpPr>
          <p:cNvPr id="235645" name="Text Box 125">
            <a:extLst>
              <a:ext uri="{FF2B5EF4-FFF2-40B4-BE49-F238E27FC236}">
                <a16:creationId xmlns:a16="http://schemas.microsoft.com/office/drawing/2014/main" id="{2F085417-199B-4B54-BE77-7B1CFB17E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5956300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190</a:t>
            </a:r>
          </a:p>
        </p:txBody>
      </p:sp>
      <p:sp>
        <p:nvSpPr>
          <p:cNvPr id="235646" name="Text Box 126">
            <a:extLst>
              <a:ext uri="{FF2B5EF4-FFF2-40B4-BE49-F238E27FC236}">
                <a16:creationId xmlns:a16="http://schemas.microsoft.com/office/drawing/2014/main" id="{C08C89E3-6818-4BAE-9B26-DB9B32E68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5946775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210</a:t>
            </a:r>
          </a:p>
        </p:txBody>
      </p:sp>
      <p:sp>
        <p:nvSpPr>
          <p:cNvPr id="235647" name="Text Box 127">
            <a:extLst>
              <a:ext uri="{FF2B5EF4-FFF2-40B4-BE49-F238E27FC236}">
                <a16:creationId xmlns:a16="http://schemas.microsoft.com/office/drawing/2014/main" id="{576495E5-7DC7-4999-B546-5C18D6E31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5940425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>
                <a:ea typeface="ＭＳ Ｐゴシック" pitchFamily="34" charset="-128"/>
              </a:rPr>
              <a:t>230</a:t>
            </a:r>
          </a:p>
        </p:txBody>
      </p:sp>
      <p:sp>
        <p:nvSpPr>
          <p:cNvPr id="235648" name="Text Box 128">
            <a:extLst>
              <a:ext uri="{FF2B5EF4-FFF2-40B4-BE49-F238E27FC236}">
                <a16:creationId xmlns:a16="http://schemas.microsoft.com/office/drawing/2014/main" id="{96418E08-7F4A-4009-A611-4C0C3DDF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3232150"/>
            <a:ext cx="1865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 charset="0"/>
                <a:ea typeface="ＭＳ Ｐゴシック" charset="0"/>
                <a:cs typeface="+mn-cs"/>
              </a:rPr>
              <a:t>Line position (kHz)</a:t>
            </a:r>
          </a:p>
        </p:txBody>
      </p:sp>
      <p:sp>
        <p:nvSpPr>
          <p:cNvPr id="16419" name="Rectangle 52">
            <a:extLst>
              <a:ext uri="{FF2B5EF4-FFF2-40B4-BE49-F238E27FC236}">
                <a16:creationId xmlns:a16="http://schemas.microsoft.com/office/drawing/2014/main" id="{33325C5F-8672-4958-A161-84012E7A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1990725"/>
            <a:ext cx="73025" cy="73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6420" name="Line 53">
            <a:extLst>
              <a:ext uri="{FF2B5EF4-FFF2-40B4-BE49-F238E27FC236}">
                <a16:creationId xmlns:a16="http://schemas.microsoft.com/office/drawing/2014/main" id="{F9EBE193-6C82-451F-8662-AEDA71E20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32480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21" name="Line 54">
            <a:extLst>
              <a:ext uri="{FF2B5EF4-FFF2-40B4-BE49-F238E27FC236}">
                <a16:creationId xmlns:a16="http://schemas.microsoft.com/office/drawing/2014/main" id="{6E67A2B7-5987-44E1-AE0D-C719D8508E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3224213"/>
            <a:ext cx="36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22" name="Line 55">
            <a:extLst>
              <a:ext uri="{FF2B5EF4-FFF2-40B4-BE49-F238E27FC236}">
                <a16:creationId xmlns:a16="http://schemas.microsoft.com/office/drawing/2014/main" id="{C9266D3A-F6FC-4E97-BB38-04504E5E88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8388" y="2151063"/>
            <a:ext cx="36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E43CAFBF-A00C-4250-88DD-329976E3640C}"/>
              </a:ext>
            </a:extLst>
          </p:cNvPr>
          <p:cNvCxnSpPr/>
          <p:nvPr/>
        </p:nvCxnSpPr>
        <p:spPr>
          <a:xfrm>
            <a:off x="7845425" y="4217988"/>
            <a:ext cx="0" cy="5048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6" name="Rectangle 106">
            <a:extLst>
              <a:ext uri="{FF2B5EF4-FFF2-40B4-BE49-F238E27FC236}">
                <a16:creationId xmlns:a16="http://schemas.microsoft.com/office/drawing/2014/main" id="{5E1331BD-4867-4D16-BED8-4176BEF73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308725"/>
            <a:ext cx="464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fr-FR" sz="1400" i="1">
                <a:ea typeface="ＭＳ Ｐゴシック" pitchFamily="34" charset="-128"/>
              </a:rPr>
              <a:t>G. Hagel et al, Phys. Rev. Lett. 89 (2002)  p.203001</a:t>
            </a:r>
          </a:p>
        </p:txBody>
      </p:sp>
      <p:sp>
        <p:nvSpPr>
          <p:cNvPr id="16425" name="Rectangle 60">
            <a:extLst>
              <a:ext uri="{FF2B5EF4-FFF2-40B4-BE49-F238E27FC236}">
                <a16:creationId xmlns:a16="http://schemas.microsoft.com/office/drawing/2014/main" id="{8EF60DA9-1C4B-4C22-9A73-85B1633E8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16563"/>
            <a:ext cx="4033838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6426" name="Rectangle 61">
            <a:extLst>
              <a:ext uri="{FF2B5EF4-FFF2-40B4-BE49-F238E27FC236}">
                <a16:creationId xmlns:a16="http://schemas.microsoft.com/office/drawing/2014/main" id="{148DB477-4724-49E5-9F74-54AC100F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084763"/>
            <a:ext cx="1798638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35526" name="Text Box 6">
            <a:extLst>
              <a:ext uri="{FF2B5EF4-FFF2-40B4-BE49-F238E27FC236}">
                <a16:creationId xmlns:a16="http://schemas.microsoft.com/office/drawing/2014/main" id="{265EC124-41E2-4EA0-9BAA-3E69D21F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5876925"/>
            <a:ext cx="401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fr-FR">
                <a:solidFill>
                  <a:srgbClr val="FF3300"/>
                </a:solidFill>
                <a:ea typeface="ＭＳ Ｐゴシック" pitchFamily="34" charset="-128"/>
              </a:rPr>
              <a:t>Fit of lines for various B values</a:t>
            </a:r>
          </a:p>
          <a:p>
            <a:pPr>
              <a:defRPr/>
            </a:pPr>
            <a:r>
              <a:rPr lang="en-US" altLang="fr-FR">
                <a:solidFill>
                  <a:srgbClr val="FF3300"/>
                </a:solidFill>
                <a:ea typeface="ＭＳ Ｐゴシック" pitchFamily="34" charset="-128"/>
              </a:rPr>
              <a:t>        → velocity distribution estimation</a:t>
            </a:r>
          </a:p>
        </p:txBody>
      </p:sp>
      <p:sp>
        <p:nvSpPr>
          <p:cNvPr id="117" name="Flèche droite 116">
            <a:extLst>
              <a:ext uri="{FF2B5EF4-FFF2-40B4-BE49-F238E27FC236}">
                <a16:creationId xmlns:a16="http://schemas.microsoft.com/office/drawing/2014/main" id="{96CB4354-9301-429B-BA8B-41810E656625}"/>
              </a:ext>
            </a:extLst>
          </p:cNvPr>
          <p:cNvSpPr/>
          <p:nvPr/>
        </p:nvSpPr>
        <p:spPr>
          <a:xfrm>
            <a:off x="715963" y="6272213"/>
            <a:ext cx="360362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01D2EA-3AD0-4760-8CB1-D2C16F391A0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51132" y="5087323"/>
            <a:ext cx="1781185" cy="76226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5479FAA-C704-4BFE-B6FC-7CE280FC9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165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fr-FR">
                <a:solidFill>
                  <a:srgbClr val="FF3300"/>
                </a:solidFill>
                <a:ea typeface="ＭＳ Ｐゴシック" pitchFamily="34" charset="-128"/>
              </a:rPr>
              <a:t>Partial compensation </a:t>
            </a:r>
          </a:p>
        </p:txBody>
      </p:sp>
      <p:pic>
        <p:nvPicPr>
          <p:cNvPr id="16431" name="Picture 69" descr="171Gv3kms">
            <a:extLst>
              <a:ext uri="{FF2B5EF4-FFF2-40B4-BE49-F238E27FC236}">
                <a16:creationId xmlns:a16="http://schemas.microsoft.com/office/drawing/2014/main" id="{3F2337B7-86F8-4830-9155-94893063D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558800"/>
            <a:ext cx="34559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2" name="Text Box 30">
            <a:extLst>
              <a:ext uri="{FF2B5EF4-FFF2-40B4-BE49-F238E27FC236}">
                <a16:creationId xmlns:a16="http://schemas.microsoft.com/office/drawing/2014/main" id="{3F775316-DB8C-4E25-AAFB-5C2DA6219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282825"/>
            <a:ext cx="676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 defTabSz="455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solidFill>
                  <a:srgbClr val="0000FF"/>
                </a:solidFill>
                <a:latin typeface="Calibri" panose="020F0502020204030204" pitchFamily="34" charset="0"/>
              </a:rPr>
              <a:t>m</a:t>
            </a:r>
            <a:r>
              <a:rPr lang="en-US" altLang="fr-FR" sz="1600" baseline="-25000">
                <a:solidFill>
                  <a:srgbClr val="0000FF"/>
                </a:solidFill>
                <a:latin typeface="Calibri" panose="020F0502020204030204" pitchFamily="34" charset="0"/>
              </a:rPr>
              <a:t>F</a:t>
            </a:r>
            <a:r>
              <a:rPr lang="en-US" altLang="fr-FR" sz="1600">
                <a:solidFill>
                  <a:srgbClr val="0000FF"/>
                </a:solidFill>
                <a:latin typeface="Calibri" panose="020F0502020204030204" pitchFamily="34" charset="0"/>
              </a:rPr>
              <a:t>=-1</a:t>
            </a:r>
          </a:p>
        </p:txBody>
      </p:sp>
      <p:sp>
        <p:nvSpPr>
          <p:cNvPr id="16433" name="Text Box 31">
            <a:extLst>
              <a:ext uri="{FF2B5EF4-FFF2-40B4-BE49-F238E27FC236}">
                <a16:creationId xmlns:a16="http://schemas.microsoft.com/office/drawing/2014/main" id="{34431E3E-6E17-44B7-9D7C-1B2A29FF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30300"/>
            <a:ext cx="715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 defTabSz="455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solidFill>
                  <a:srgbClr val="00CC00"/>
                </a:solidFill>
                <a:latin typeface="Calibri" panose="020F0502020204030204" pitchFamily="34" charset="0"/>
              </a:rPr>
              <a:t>m</a:t>
            </a:r>
            <a:r>
              <a:rPr lang="en-US" altLang="fr-FR" sz="1600" baseline="-25000">
                <a:solidFill>
                  <a:srgbClr val="00CC00"/>
                </a:solidFill>
                <a:latin typeface="Calibri" panose="020F0502020204030204" pitchFamily="34" charset="0"/>
              </a:rPr>
              <a:t>F</a:t>
            </a:r>
            <a:r>
              <a:rPr lang="en-US" altLang="fr-FR" sz="1600">
                <a:solidFill>
                  <a:srgbClr val="00CC00"/>
                </a:solidFill>
                <a:latin typeface="Calibri" panose="020F0502020204030204" pitchFamily="34" charset="0"/>
              </a:rPr>
              <a:t>=+1</a:t>
            </a:r>
          </a:p>
        </p:txBody>
      </p:sp>
      <p:sp>
        <p:nvSpPr>
          <p:cNvPr id="16434" name="Text Box 32">
            <a:extLst>
              <a:ext uri="{FF2B5EF4-FFF2-40B4-BE49-F238E27FC236}">
                <a16:creationId xmlns:a16="http://schemas.microsoft.com/office/drawing/2014/main" id="{5D006568-B564-4073-8922-9A6B7098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975" y="765175"/>
            <a:ext cx="65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455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600">
              <a:latin typeface="Calibri" panose="020F0502020204030204" pitchFamily="34" charset="0"/>
            </a:endParaRPr>
          </a:p>
        </p:txBody>
      </p:sp>
      <p:sp>
        <p:nvSpPr>
          <p:cNvPr id="16435" name="Text Box 33">
            <a:extLst>
              <a:ext uri="{FF2B5EF4-FFF2-40B4-BE49-F238E27FC236}">
                <a16:creationId xmlns:a16="http://schemas.microsoft.com/office/drawing/2014/main" id="{72F4F6D6-98AC-4B18-94C8-8778387BE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787400"/>
            <a:ext cx="973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 defTabSz="4556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latin typeface="Calibri" panose="020F0502020204030204" pitchFamily="34" charset="0"/>
              </a:rPr>
              <a:t>B = 171 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alibri" panose="020F0502020204030204" pitchFamily="34" charset="0"/>
              </a:rPr>
              <a:t>v = 3 km/s</a:t>
            </a:r>
            <a:endParaRPr lang="en-US" altLang="fr-FR" sz="1400">
              <a:latin typeface="Calibri" panose="020F0502020204030204" pitchFamily="34" charset="0"/>
            </a:endParaRPr>
          </a:p>
        </p:txBody>
      </p:sp>
      <p:sp>
        <p:nvSpPr>
          <p:cNvPr id="16436" name="Rectangle 58">
            <a:extLst>
              <a:ext uri="{FF2B5EF4-FFF2-40B4-BE49-F238E27FC236}">
                <a16:creationId xmlns:a16="http://schemas.microsoft.com/office/drawing/2014/main" id="{53E25409-08B2-49C9-A646-6F4662E7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4508500"/>
            <a:ext cx="2159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35527" name="Text Box 7">
            <a:extLst>
              <a:ext uri="{FF2B5EF4-FFF2-40B4-BE49-F238E27FC236}">
                <a16:creationId xmlns:a16="http://schemas.microsoft.com/office/drawing/2014/main" id="{6C5BA4CC-D45F-4B7D-B870-A9BF494FE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300" y="4459288"/>
            <a:ext cx="7159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1600">
                <a:solidFill>
                  <a:srgbClr val="00CC00"/>
                </a:solidFill>
                <a:latin typeface="Calibri" pitchFamily="34" charset="0"/>
                <a:ea typeface="ＭＳ Ｐゴシック" pitchFamily="34" charset="-128"/>
              </a:rPr>
              <a:t>m</a:t>
            </a:r>
            <a:r>
              <a:rPr lang="en-US" altLang="fr-FR" sz="1600" baseline="-25000">
                <a:solidFill>
                  <a:srgbClr val="00CC00"/>
                </a:solidFill>
                <a:latin typeface="Calibri" pitchFamily="34" charset="0"/>
                <a:ea typeface="ＭＳ Ｐゴシック" pitchFamily="34" charset="-128"/>
              </a:rPr>
              <a:t>F</a:t>
            </a:r>
            <a:r>
              <a:rPr lang="en-US" altLang="fr-FR" sz="1600">
                <a:solidFill>
                  <a:srgbClr val="00CC00"/>
                </a:solidFill>
                <a:latin typeface="Calibri" pitchFamily="34" charset="0"/>
                <a:ea typeface="ＭＳ Ｐゴシック" pitchFamily="34" charset="-128"/>
              </a:rPr>
              <a:t>=+1</a:t>
            </a:r>
          </a:p>
        </p:txBody>
      </p:sp>
      <p:sp>
        <p:nvSpPr>
          <p:cNvPr id="235528" name="Text Box 8">
            <a:extLst>
              <a:ext uri="{FF2B5EF4-FFF2-40B4-BE49-F238E27FC236}">
                <a16:creationId xmlns:a16="http://schemas.microsoft.com/office/drawing/2014/main" id="{0BA7D61D-910F-4630-A028-81D5D434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5148263"/>
            <a:ext cx="676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160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m</a:t>
            </a:r>
            <a:r>
              <a:rPr lang="en-US" altLang="fr-FR" sz="1600" baseline="-2500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F</a:t>
            </a:r>
            <a:r>
              <a:rPr lang="en-US" altLang="fr-FR" sz="160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=-1</a:t>
            </a:r>
          </a:p>
        </p:txBody>
      </p:sp>
      <p:sp>
        <p:nvSpPr>
          <p:cNvPr id="235529" name="Text Box 9">
            <a:extLst>
              <a:ext uri="{FF2B5EF4-FFF2-40B4-BE49-F238E27FC236}">
                <a16:creationId xmlns:a16="http://schemas.microsoft.com/office/drawing/2014/main" id="{58AF601E-7D12-4999-8EDA-C271721F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288" y="4797425"/>
            <a:ext cx="8747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600">
                <a:solidFill>
                  <a:srgbClr val="FF3300"/>
                </a:solidFill>
                <a:latin typeface="Calibri" pitchFamily="34" charset="0"/>
                <a:ea typeface="ＭＳ Ｐゴシック" pitchFamily="34" charset="-128"/>
              </a:rPr>
              <a:t>m</a:t>
            </a:r>
            <a:r>
              <a:rPr lang="en-US" altLang="fr-FR" sz="1600" baseline="-25000">
                <a:solidFill>
                  <a:srgbClr val="FF3300"/>
                </a:solidFill>
                <a:latin typeface="Calibri" pitchFamily="34" charset="0"/>
                <a:ea typeface="ＭＳ Ｐゴシック" pitchFamily="34" charset="-128"/>
              </a:rPr>
              <a:t>F</a:t>
            </a:r>
            <a:r>
              <a:rPr lang="en-US" altLang="fr-FR" sz="1600">
                <a:solidFill>
                  <a:srgbClr val="FF3300"/>
                </a:solidFill>
                <a:latin typeface="Calibri" pitchFamily="34" charset="0"/>
                <a:ea typeface="ＭＳ Ｐゴシック" pitchFamily="34" charset="-128"/>
              </a:rPr>
              <a:t>=+1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1C57BD6C-36A3-4B0D-9904-C076CD82D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845050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600">
                <a:solidFill>
                  <a:srgbClr val="FF3300"/>
                </a:solidFill>
                <a:latin typeface="Calibri" pitchFamily="34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19736F4D-F01A-4743-A4B6-BAF6F970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50" y="4845050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600">
                <a:solidFill>
                  <a:srgbClr val="FF3300"/>
                </a:solidFill>
                <a:latin typeface="Calibri" pitchFamily="34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16442" name="Text Box 251">
            <a:extLst>
              <a:ext uri="{FF2B5EF4-FFF2-40B4-BE49-F238E27FC236}">
                <a16:creationId xmlns:a16="http://schemas.microsoft.com/office/drawing/2014/main" id="{B8867F35-45C1-454B-9B62-632BAC42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913" y="4240213"/>
            <a:ext cx="712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b="1">
                <a:latin typeface="Symbol" panose="05050102010706020507" pitchFamily="18" charset="2"/>
                <a:sym typeface="Symbol" panose="05050102010706020507" pitchFamily="18" charset="2"/>
              </a:rPr>
              <a:t></a:t>
            </a:r>
            <a:r>
              <a:rPr lang="en-US" altLang="fr-FR" sz="1600" b="1" baseline="-28000"/>
              <a:t>dop</a:t>
            </a:r>
            <a:endParaRPr lang="en-US" altLang="fr-FR" sz="1600" b="1"/>
          </a:p>
        </p:txBody>
      </p:sp>
      <p:sp>
        <p:nvSpPr>
          <p:cNvPr id="235530" name="Text Box 10">
            <a:extLst>
              <a:ext uri="{FF2B5EF4-FFF2-40B4-BE49-F238E27FC236}">
                <a16:creationId xmlns:a16="http://schemas.microsoft.com/office/drawing/2014/main" id="{13BD9212-561C-44AC-9E12-B51B834D5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4997450"/>
            <a:ext cx="10302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600">
                <a:latin typeface="Calibri" pitchFamily="34" charset="0"/>
                <a:ea typeface="ＭＳ Ｐゴシック" pitchFamily="34" charset="-128"/>
              </a:rPr>
              <a:t>v = 3 km/s</a:t>
            </a:r>
          </a:p>
        </p:txBody>
      </p:sp>
      <p:sp>
        <p:nvSpPr>
          <p:cNvPr id="235634" name="Line 114">
            <a:extLst>
              <a:ext uri="{FF2B5EF4-FFF2-40B4-BE49-F238E27FC236}">
                <a16:creationId xmlns:a16="http://schemas.microsoft.com/office/drawing/2014/main" id="{F1A24C76-98E9-4CD3-B755-CC176AF16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7775" y="4714875"/>
            <a:ext cx="20955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445" name="Rectangle 70">
            <a:extLst>
              <a:ext uri="{FF2B5EF4-FFF2-40B4-BE49-F238E27FC236}">
                <a16:creationId xmlns:a16="http://schemas.microsoft.com/office/drawing/2014/main" id="{32FF794E-234F-4DA8-B060-2934FBCB6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3644900"/>
            <a:ext cx="14446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35659" name="Text Box 139">
            <a:extLst>
              <a:ext uri="{FF2B5EF4-FFF2-40B4-BE49-F238E27FC236}">
                <a16:creationId xmlns:a16="http://schemas.microsoft.com/office/drawing/2014/main" id="{F46E48E0-D405-4134-AE3B-FC49E15EE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75" y="3581400"/>
            <a:ext cx="2112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9900"/>
                </a:solidFill>
                <a:latin typeface="Arial" charset="0"/>
                <a:ea typeface="ＭＳ Ｐゴシック" charset="0"/>
                <a:cs typeface="+mn-cs"/>
              </a:rPr>
              <a:t>m</a:t>
            </a:r>
            <a:r>
              <a:rPr lang="en-US" sz="1600" baseline="-25000">
                <a:solidFill>
                  <a:srgbClr val="FF9900"/>
                </a:solidFill>
                <a:latin typeface="Arial" charset="0"/>
                <a:ea typeface="ＭＳ Ｐゴシック" charset="0"/>
                <a:cs typeface="+mn-cs"/>
              </a:rPr>
              <a:t>F</a:t>
            </a:r>
            <a:r>
              <a:rPr lang="en-US" sz="1600">
                <a:solidFill>
                  <a:srgbClr val="FF9900"/>
                </a:solidFill>
                <a:latin typeface="Arial" charset="0"/>
                <a:ea typeface="ＭＳ Ｐゴシック" charset="0"/>
                <a:cs typeface="+mn-cs"/>
              </a:rPr>
              <a:t>=0 </a:t>
            </a:r>
            <a:r>
              <a:rPr lang="en-US" sz="1600">
                <a:solidFill>
                  <a:srgbClr val="FF9900"/>
                </a:solidFill>
                <a:latin typeface="Arial" charset="0"/>
                <a:ea typeface="ＭＳ Ｐゴシック" charset="0"/>
                <a:cs typeface="+mn-cs"/>
                <a:sym typeface="Symbol" charset="0"/>
              </a:rPr>
              <a:t> </a:t>
            </a:r>
            <a:r>
              <a:rPr lang="en-US" sz="1600">
                <a:solidFill>
                  <a:srgbClr val="FF9900"/>
                </a:solidFill>
                <a:latin typeface="Arial" charset="0"/>
                <a:ea typeface="ＭＳ Ｐゴシック" charset="0"/>
                <a:cs typeface="+mn-cs"/>
              </a:rPr>
              <a:t>B calibration</a:t>
            </a:r>
          </a:p>
        </p:txBody>
      </p:sp>
    </p:spTree>
    <p:extLst>
      <p:ext uri="{BB962C8B-B14F-4D97-AF65-F5344CB8AC3E}">
        <p14:creationId xmlns:p14="http://schemas.microsoft.com/office/powerpoint/2010/main" val="33675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>
            <a:extLst>
              <a:ext uri="{FF2B5EF4-FFF2-40B4-BE49-F238E27FC236}">
                <a16:creationId xmlns:a16="http://schemas.microsoft.com/office/drawing/2014/main" id="{CCFEBFCB-3E72-468D-8554-B4A450B1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7F22A0B9-D545-4EE7-A1CB-3233F6B6891F}"/>
              </a:ext>
            </a:extLst>
          </p:cNvPr>
          <p:cNvSpPr txBox="1">
            <a:spLocks/>
          </p:cNvSpPr>
          <p:nvPr/>
        </p:nvSpPr>
        <p:spPr bwMode="auto">
          <a:xfrm>
            <a:off x="989013" y="12700"/>
            <a:ext cx="7572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Data analysis: velocity distribution</a:t>
            </a:r>
          </a:p>
        </p:txBody>
      </p:sp>
      <p:sp>
        <p:nvSpPr>
          <p:cNvPr id="32772" name="Text Box 7">
            <a:extLst>
              <a:ext uri="{FF2B5EF4-FFF2-40B4-BE49-F238E27FC236}">
                <a16:creationId xmlns:a16="http://schemas.microsoft.com/office/drawing/2014/main" id="{EF9351CC-C2D8-4C16-A2FF-FD259965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052513"/>
            <a:ext cx="5688012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fr-FR" sz="1800"/>
              <a:t>  Data acquisition: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endParaRPr lang="en-US" altLang="fr-FR" sz="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/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fr-FR" sz="1800"/>
              <a:t>  Analysis: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endParaRPr lang="en-US" altLang="fr-FR" sz="400"/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r>
              <a:rPr lang="en-US" altLang="fr-FR" sz="1800"/>
              <a:t> fit with theoretical profile</a:t>
            </a:r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endParaRPr lang="en-US" altLang="fr-FR" sz="1800"/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endParaRPr lang="en-US" altLang="fr-FR" sz="500"/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r>
              <a:rPr lang="en-US" altLang="fr-FR" sz="1800"/>
              <a:t> det</a:t>
            </a:r>
            <a:r>
              <a:rPr lang="fr-FR" altLang="fr-FR" sz="1800"/>
              <a:t>ermine</a:t>
            </a:r>
            <a:r>
              <a:rPr lang="en-US" altLang="fr-FR" sz="1800"/>
              <a:t> </a:t>
            </a:r>
            <a:r>
              <a:rPr lang="fr-FR" altLang="fr-FR" sz="1800"/>
              <a:t>velocity distribution</a:t>
            </a:r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endParaRPr lang="fr-FR" altLang="fr-FR" sz="300"/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endParaRPr lang="fr-FR" altLang="fr-FR" sz="300"/>
          </a:p>
          <a:p>
            <a:pPr lvl="2" eaLnBrk="1" hangingPunct="1">
              <a:spcBef>
                <a:spcPct val="0"/>
              </a:spcBef>
              <a:buClr>
                <a:srgbClr val="5A0000"/>
              </a:buClr>
            </a:pPr>
            <a:r>
              <a:rPr lang="fr-FR" altLang="fr-FR" sz="1600"/>
              <a:t> model: effusive beam &amp; depletion of slow atoms</a:t>
            </a:r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endParaRPr lang="fr-FR" altLang="fr-FR" sz="3000"/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endParaRPr lang="fr-FR" altLang="fr-FR" sz="800"/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r>
              <a:rPr lang="fr-FR" altLang="fr-FR" sz="1800"/>
              <a:t>       minimization</a:t>
            </a:r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None/>
            </a:pPr>
            <a:endParaRPr lang="fr-FR" altLang="fr-FR" sz="800"/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r>
              <a:rPr lang="fr-FR" altLang="fr-FR" sz="1800"/>
              <a:t> gives optimal parameters </a:t>
            </a:r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endParaRPr lang="fr-FR" altLang="fr-FR" sz="800"/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r>
              <a:rPr lang="fr-FR" altLang="fr-FR" sz="1800"/>
              <a:t> and transition frequency corrected from</a:t>
            </a:r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endParaRPr lang="fr-FR" altLang="fr-FR" sz="1800"/>
          </a:p>
          <a:p>
            <a:pPr lvl="1" eaLnBrk="1" hangingPunct="1">
              <a:spcBef>
                <a:spcPct val="0"/>
              </a:spcBef>
              <a:buClr>
                <a:srgbClr val="5A0000"/>
              </a:buClr>
              <a:buFontTx/>
              <a:buChar char="•"/>
            </a:pPr>
            <a:endParaRPr lang="en-US" altLang="fr-FR" sz="1800"/>
          </a:p>
        </p:txBody>
      </p:sp>
      <p:sp>
        <p:nvSpPr>
          <p:cNvPr id="2" name="Flèche droite 116">
            <a:extLst>
              <a:ext uri="{FF2B5EF4-FFF2-40B4-BE49-F238E27FC236}">
                <a16:creationId xmlns:a16="http://schemas.microsoft.com/office/drawing/2014/main" id="{7696D43C-8F0A-446F-8F78-327438EDF9D7}"/>
              </a:ext>
            </a:extLst>
          </p:cNvPr>
          <p:cNvSpPr/>
          <p:nvPr/>
        </p:nvSpPr>
        <p:spPr>
          <a:xfrm>
            <a:off x="760413" y="1174750"/>
            <a:ext cx="360362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Flèche droite 116">
            <a:extLst>
              <a:ext uri="{FF2B5EF4-FFF2-40B4-BE49-F238E27FC236}">
                <a16:creationId xmlns:a16="http://schemas.microsoft.com/office/drawing/2014/main" id="{F05868FE-3792-4CD8-B45F-EC14948CE064}"/>
              </a:ext>
            </a:extLst>
          </p:cNvPr>
          <p:cNvSpPr/>
          <p:nvPr/>
        </p:nvSpPr>
        <p:spPr>
          <a:xfrm>
            <a:off x="755650" y="1773238"/>
            <a:ext cx="360363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32775" name="Objet 3">
            <a:extLst>
              <a:ext uri="{FF2B5EF4-FFF2-40B4-BE49-F238E27FC236}">
                <a16:creationId xmlns:a16="http://schemas.microsoft.com/office/drawing/2014/main" id="{C1BAA81F-84D1-483D-809F-575A3FCE0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7413" y="3308350"/>
          <a:ext cx="39227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5" imgW="2159000" imgH="266700" progId="Equation.3">
                  <p:embed/>
                </p:oleObj>
              </mc:Choice>
              <mc:Fallback>
                <p:oleObj name="Equation" r:id="rId5" imgW="2159000" imgH="266700" progId="Equation.3">
                  <p:embed/>
                  <p:pic>
                    <p:nvPicPr>
                      <p:cNvPr id="32775" name="Objet 3">
                        <a:extLst>
                          <a:ext uri="{FF2B5EF4-FFF2-40B4-BE49-F238E27FC236}">
                            <a16:creationId xmlns:a16="http://schemas.microsoft.com/office/drawing/2014/main" id="{C1BAA81F-84D1-483D-809F-575A3FCE0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3308350"/>
                        <a:ext cx="39227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15">
            <a:extLst>
              <a:ext uri="{FF2B5EF4-FFF2-40B4-BE49-F238E27FC236}">
                <a16:creationId xmlns:a16="http://schemas.microsoft.com/office/drawing/2014/main" id="{723308E6-8251-4C85-A8D3-8112E2D3F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979613"/>
            <a:ext cx="307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/>
              <a:t> second-order Doppler effect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/>
              <a:t> motional Stark effect</a:t>
            </a:r>
          </a:p>
        </p:txBody>
      </p:sp>
      <p:sp>
        <p:nvSpPr>
          <p:cNvPr id="32777" name="Line 16">
            <a:extLst>
              <a:ext uri="{FF2B5EF4-FFF2-40B4-BE49-F238E27FC236}">
                <a16:creationId xmlns:a16="http://schemas.microsoft.com/office/drawing/2014/main" id="{C142BA4F-C8C2-443F-A66A-F5E1F894A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775" y="20669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8" name="Oval 17">
            <a:extLst>
              <a:ext uri="{FF2B5EF4-FFF2-40B4-BE49-F238E27FC236}">
                <a16:creationId xmlns:a16="http://schemas.microsoft.com/office/drawing/2014/main" id="{885BFA5D-1CE4-44BC-A373-3C5E0B47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813" y="3370263"/>
            <a:ext cx="647700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32779" name="Objet 3">
            <a:extLst>
              <a:ext uri="{FF2B5EF4-FFF2-40B4-BE49-F238E27FC236}">
                <a16:creationId xmlns:a16="http://schemas.microsoft.com/office/drawing/2014/main" id="{264D48B5-39D6-4E7D-BEDA-6C4669F28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778250"/>
          <a:ext cx="368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7" imgW="203112" imgH="228501" progId="Equation.3">
                  <p:embed/>
                </p:oleObj>
              </mc:Choice>
              <mc:Fallback>
                <p:oleObj name="Equation" r:id="rId7" imgW="203112" imgH="228501" progId="Equation.3">
                  <p:embed/>
                  <p:pic>
                    <p:nvPicPr>
                      <p:cNvPr id="32779" name="Objet 3">
                        <a:extLst>
                          <a:ext uri="{FF2B5EF4-FFF2-40B4-BE49-F238E27FC236}">
                            <a16:creationId xmlns:a16="http://schemas.microsoft.com/office/drawing/2014/main" id="{264D48B5-39D6-4E7D-BEDA-6C4669F281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78250"/>
                        <a:ext cx="3683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Text Box 19">
            <a:extLst>
              <a:ext uri="{FF2B5EF4-FFF2-40B4-BE49-F238E27FC236}">
                <a16:creationId xmlns:a16="http://schemas.microsoft.com/office/drawing/2014/main" id="{C7FA48A2-7A76-42E5-94FF-5E7C9FAF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2112963"/>
            <a:ext cx="587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/>
              <a:t>*</a:t>
            </a:r>
          </a:p>
        </p:txBody>
      </p:sp>
      <p:sp>
        <p:nvSpPr>
          <p:cNvPr id="32781" name="Text Box 20">
            <a:extLst>
              <a:ext uri="{FF2B5EF4-FFF2-40B4-BE49-F238E27FC236}">
                <a16:creationId xmlns:a16="http://schemas.microsoft.com/office/drawing/2014/main" id="{213A19AC-7E18-46D6-A4EA-D6FF86575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50" y="21351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/>
              <a:t>(   )</a:t>
            </a:r>
          </a:p>
        </p:txBody>
      </p:sp>
      <p:graphicFrame>
        <p:nvGraphicFramePr>
          <p:cNvPr id="32782" name="Objet 3">
            <a:extLst>
              <a:ext uri="{FF2B5EF4-FFF2-40B4-BE49-F238E27FC236}">
                <a16:creationId xmlns:a16="http://schemas.microsoft.com/office/drawing/2014/main" id="{DAAC8F5D-A20E-4377-B180-FDA26F37B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7038" y="4221163"/>
          <a:ext cx="6223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9" imgW="342751" imgH="228501" progId="Equation.3">
                  <p:embed/>
                </p:oleObj>
              </mc:Choice>
              <mc:Fallback>
                <p:oleObj name="Equation" r:id="rId9" imgW="342751" imgH="228501" progId="Equation.3">
                  <p:embed/>
                  <p:pic>
                    <p:nvPicPr>
                      <p:cNvPr id="32782" name="Objet 3">
                        <a:extLst>
                          <a:ext uri="{FF2B5EF4-FFF2-40B4-BE49-F238E27FC236}">
                            <a16:creationId xmlns:a16="http://schemas.microsoft.com/office/drawing/2014/main" id="{DAAC8F5D-A20E-4377-B180-FDA26F37BD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4221163"/>
                        <a:ext cx="6223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3" name="Text Box 23">
            <a:extLst>
              <a:ext uri="{FF2B5EF4-FFF2-40B4-BE49-F238E27FC236}">
                <a16:creationId xmlns:a16="http://schemas.microsoft.com/office/drawing/2014/main" id="{2C98A783-BEEF-4746-92E7-40FB4206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600575"/>
            <a:ext cx="34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/>
              <a:t>*</a:t>
            </a:r>
          </a:p>
        </p:txBody>
      </p:sp>
      <p:pic>
        <p:nvPicPr>
          <p:cNvPr id="32784" name="Picture 8" descr="02122016mean">
            <a:extLst>
              <a:ext uri="{FF2B5EF4-FFF2-40B4-BE49-F238E27FC236}">
                <a16:creationId xmlns:a16="http://schemas.microsoft.com/office/drawing/2014/main" id="{879A844E-BF76-4696-A659-A6858F15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6339" r="7143"/>
          <a:stretch>
            <a:fillRect/>
          </a:stretch>
        </p:blipFill>
        <p:spPr bwMode="auto">
          <a:xfrm>
            <a:off x="3530600" y="620713"/>
            <a:ext cx="1041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9" descr="02122016mean">
            <a:extLst>
              <a:ext uri="{FF2B5EF4-FFF2-40B4-BE49-F238E27FC236}">
                <a16:creationId xmlns:a16="http://schemas.microsoft.com/office/drawing/2014/main" id="{888DD2BE-C8BA-4761-8E65-B92D5A08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6339" r="7143"/>
          <a:stretch>
            <a:fillRect/>
          </a:stretch>
        </p:blipFill>
        <p:spPr bwMode="auto">
          <a:xfrm>
            <a:off x="3386138" y="768350"/>
            <a:ext cx="1041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0" descr="02122016mean">
            <a:extLst>
              <a:ext uri="{FF2B5EF4-FFF2-40B4-BE49-F238E27FC236}">
                <a16:creationId xmlns:a16="http://schemas.microsoft.com/office/drawing/2014/main" id="{8C8F77DE-1A7E-4E54-B567-F48B871D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6339" r="7143"/>
          <a:stretch>
            <a:fillRect/>
          </a:stretch>
        </p:blipFill>
        <p:spPr bwMode="auto">
          <a:xfrm>
            <a:off x="3243263" y="912813"/>
            <a:ext cx="10414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11" descr="02122016mean">
            <a:extLst>
              <a:ext uri="{FF2B5EF4-FFF2-40B4-BE49-F238E27FC236}">
                <a16:creationId xmlns:a16="http://schemas.microsoft.com/office/drawing/2014/main" id="{7046F711-3701-4E4F-93C7-F506A562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6339" r="7143"/>
          <a:stretch>
            <a:fillRect/>
          </a:stretch>
        </p:blipFill>
        <p:spPr bwMode="auto">
          <a:xfrm>
            <a:off x="3098800" y="1055688"/>
            <a:ext cx="10414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12" descr="02122016mean">
            <a:extLst>
              <a:ext uri="{FF2B5EF4-FFF2-40B4-BE49-F238E27FC236}">
                <a16:creationId xmlns:a16="http://schemas.microsoft.com/office/drawing/2014/main" id="{60F48B0E-56CB-4EB7-AAAD-B27DBB5F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6339" r="7143"/>
          <a:stretch>
            <a:fillRect/>
          </a:stretch>
        </p:blipFill>
        <p:spPr bwMode="auto">
          <a:xfrm>
            <a:off x="2954338" y="1200150"/>
            <a:ext cx="1041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9" name="Line 22">
            <a:extLst>
              <a:ext uri="{FF2B5EF4-FFF2-40B4-BE49-F238E27FC236}">
                <a16:creationId xmlns:a16="http://schemas.microsoft.com/office/drawing/2014/main" id="{9641AFAC-A922-4FAC-A14D-E852B46F0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9891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0" name="Line 23">
            <a:extLst>
              <a:ext uri="{FF2B5EF4-FFF2-40B4-BE49-F238E27FC236}">
                <a16:creationId xmlns:a16="http://schemas.microsoft.com/office/drawing/2014/main" id="{A266B2BC-953A-4A23-BCBD-BE45A2495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37477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1" name="Text Box 25">
            <a:extLst>
              <a:ext uri="{FF2B5EF4-FFF2-40B4-BE49-F238E27FC236}">
                <a16:creationId xmlns:a16="http://schemas.microsoft.com/office/drawing/2014/main" id="{ABE989C2-52B1-4C4E-8DBE-9C6292E77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75413"/>
            <a:ext cx="2392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latin typeface="Calibri" panose="020F0502020204030204" pitchFamily="34" charset="0"/>
              </a:rPr>
              <a:t>2 922 742 936 xxx.x kHz</a:t>
            </a:r>
          </a:p>
        </p:txBody>
      </p:sp>
      <p:sp>
        <p:nvSpPr>
          <p:cNvPr id="32792" name="Line 26">
            <a:extLst>
              <a:ext uri="{FF2B5EF4-FFF2-40B4-BE49-F238E27FC236}">
                <a16:creationId xmlns:a16="http://schemas.microsoft.com/office/drawing/2014/main" id="{C0748E21-33DF-4EE3-BCAD-8E2B01B0CA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6524625"/>
            <a:ext cx="3603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3" name="Line 27">
            <a:extLst>
              <a:ext uri="{FF2B5EF4-FFF2-40B4-BE49-F238E27FC236}">
                <a16:creationId xmlns:a16="http://schemas.microsoft.com/office/drawing/2014/main" id="{643A789A-42B3-4E4D-89D9-51DD368C9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6524625"/>
            <a:ext cx="3603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4" name="Line 28">
            <a:extLst>
              <a:ext uri="{FF2B5EF4-FFF2-40B4-BE49-F238E27FC236}">
                <a16:creationId xmlns:a16="http://schemas.microsoft.com/office/drawing/2014/main" id="{6697A337-C816-4EE5-924C-225A7C588B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84663" y="6524625"/>
            <a:ext cx="358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5" name="Text Box 29">
            <a:extLst>
              <a:ext uri="{FF2B5EF4-FFF2-40B4-BE49-F238E27FC236}">
                <a16:creationId xmlns:a16="http://schemas.microsoft.com/office/drawing/2014/main" id="{3269DB5B-011C-45DB-8751-5410C5CAB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6469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latin typeface="Calibri" panose="020F0502020204030204" pitchFamily="34" charset="0"/>
              </a:rPr>
              <a:t>km/s</a:t>
            </a:r>
          </a:p>
        </p:txBody>
      </p:sp>
      <p:sp>
        <p:nvSpPr>
          <p:cNvPr id="32796" name="Text Box 31">
            <a:extLst>
              <a:ext uri="{FF2B5EF4-FFF2-40B4-BE49-F238E27FC236}">
                <a16:creationId xmlns:a16="http://schemas.microsoft.com/office/drawing/2014/main" id="{B20A3358-8528-4A0F-A319-8E5B4F25F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4748213"/>
            <a:ext cx="1055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latin typeface="Calibri" panose="020F0502020204030204" pitchFamily="34" charset="0"/>
              </a:rPr>
              <a:t>number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latin typeface="Calibri" panose="020F0502020204030204" pitchFamily="34" charset="0"/>
              </a:rPr>
              <a:t>recordings</a:t>
            </a:r>
          </a:p>
        </p:txBody>
      </p:sp>
      <p:pic>
        <p:nvPicPr>
          <p:cNvPr id="32797" name="Picture 35">
            <a:extLst>
              <a:ext uri="{FF2B5EF4-FFF2-40B4-BE49-F238E27FC236}">
                <a16:creationId xmlns:a16="http://schemas.microsoft.com/office/drawing/2014/main" id="{CD3C1EFA-7C39-49E9-BB56-E0418534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5000625"/>
            <a:ext cx="6586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8" name="Line 30">
            <a:extLst>
              <a:ext uri="{FF2B5EF4-FFF2-40B4-BE49-F238E27FC236}">
                <a16:creationId xmlns:a16="http://schemas.microsoft.com/office/drawing/2014/main" id="{51CD4264-CA4A-495C-B3EC-67F96CFA82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1725" y="5084763"/>
            <a:ext cx="4333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7281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ignal">
            <a:extLst>
              <a:ext uri="{FF2B5EF4-FFF2-40B4-BE49-F238E27FC236}">
                <a16:creationId xmlns:a16="http://schemas.microsoft.com/office/drawing/2014/main" id="{5DAACDCD-D4F8-4CDC-A84C-1051F838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40063"/>
            <a:ext cx="50768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CFFB0817-CF5D-49B3-BAF5-BAC08C20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4860925"/>
            <a:ext cx="53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/>
              <a:t>x10</a:t>
            </a:r>
            <a:r>
              <a:rPr lang="en-US" altLang="fr-FR" sz="1400" baseline="30000"/>
              <a:t>-3</a:t>
            </a:r>
          </a:p>
        </p:txBody>
      </p:sp>
      <p:pic>
        <p:nvPicPr>
          <p:cNvPr id="46084" name="Picture 8">
            <a:extLst>
              <a:ext uri="{FF2B5EF4-FFF2-40B4-BE49-F238E27FC236}">
                <a16:creationId xmlns:a16="http://schemas.microsoft.com/office/drawing/2014/main" id="{214E908A-983D-4DA1-B3CC-A4C0917E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4712C82-A349-45EE-B469-DE1569219E83}"/>
              </a:ext>
            </a:extLst>
          </p:cNvPr>
          <p:cNvSpPr txBox="1">
            <a:spLocks/>
          </p:cNvSpPr>
          <p:nvPr/>
        </p:nvSpPr>
        <p:spPr bwMode="auto">
          <a:xfrm>
            <a:off x="989013" y="12700"/>
            <a:ext cx="7572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Cross-damping effect</a:t>
            </a:r>
            <a:endParaRPr lang="fr-FR" altLang="fr-FR" baseline="-25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6086" name="Object 11">
            <a:extLst>
              <a:ext uri="{FF2B5EF4-FFF2-40B4-BE49-F238E27FC236}">
                <a16:creationId xmlns:a16="http://schemas.microsoft.com/office/drawing/2014/main" id="{2B9DD54B-ABF3-47B8-8DD7-96FA58D224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035175"/>
          <a:ext cx="21590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6" imgW="977900" imgH="279400" progId="Equation.3">
                  <p:embed/>
                </p:oleObj>
              </mc:Choice>
              <mc:Fallback>
                <p:oleObj name="Equation" r:id="rId6" imgW="977900" imgH="279400" progId="Equation.3">
                  <p:embed/>
                  <p:pic>
                    <p:nvPicPr>
                      <p:cNvPr id="46086" name="Object 11">
                        <a:extLst>
                          <a:ext uri="{FF2B5EF4-FFF2-40B4-BE49-F238E27FC236}">
                            <a16:creationId xmlns:a16="http://schemas.microsoft.com/office/drawing/2014/main" id="{2B9DD54B-ABF3-47B8-8DD7-96FA58D224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035175"/>
                        <a:ext cx="21590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 Box 33">
            <a:extLst>
              <a:ext uri="{FF2B5EF4-FFF2-40B4-BE49-F238E27FC236}">
                <a16:creationId xmlns:a16="http://schemas.microsoft.com/office/drawing/2014/main" id="{C4A8278B-9539-4E71-9B7C-BBBBAAB0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1762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fr-FR" sz="1800"/>
              <a:t> Coherent sum</a:t>
            </a:r>
          </a:p>
        </p:txBody>
      </p:sp>
      <p:graphicFrame>
        <p:nvGraphicFramePr>
          <p:cNvPr id="46088" name="Object 11">
            <a:extLst>
              <a:ext uri="{FF2B5EF4-FFF2-40B4-BE49-F238E27FC236}">
                <a16:creationId xmlns:a16="http://schemas.microsoft.com/office/drawing/2014/main" id="{3927E9A4-807D-48BB-8806-3BDC86061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2763" y="2555875"/>
          <a:ext cx="410368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8" imgW="1854200" imgH="279400" progId="Equation.3">
                  <p:embed/>
                </p:oleObj>
              </mc:Choice>
              <mc:Fallback>
                <p:oleObj name="Equation" r:id="rId8" imgW="1854200" imgH="279400" progId="Equation.3">
                  <p:embed/>
                  <p:pic>
                    <p:nvPicPr>
                      <p:cNvPr id="46088" name="Object 11">
                        <a:extLst>
                          <a:ext uri="{FF2B5EF4-FFF2-40B4-BE49-F238E27FC236}">
                            <a16:creationId xmlns:a16="http://schemas.microsoft.com/office/drawing/2014/main" id="{3927E9A4-807D-48BB-8806-3BDC86061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2555875"/>
                        <a:ext cx="410368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Text Box 35">
            <a:extLst>
              <a:ext uri="{FF2B5EF4-FFF2-40B4-BE49-F238E27FC236}">
                <a16:creationId xmlns:a16="http://schemas.microsoft.com/office/drawing/2014/main" id="{63651AF7-0967-4E5E-A0CC-49B9FCE7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3429000"/>
            <a:ext cx="3384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</a:pPr>
            <a:r>
              <a:rPr lang="fr-FR" altLang="fr-FR" sz="1800"/>
              <a:t> C</a:t>
            </a:r>
            <a:r>
              <a:rPr lang="en-US" altLang="fr-FR" sz="1800"/>
              <a:t>ross terms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	</a:t>
            </a:r>
          </a:p>
        </p:txBody>
      </p:sp>
      <p:grpSp>
        <p:nvGrpSpPr>
          <p:cNvPr id="46090" name="Group 42">
            <a:extLst>
              <a:ext uri="{FF2B5EF4-FFF2-40B4-BE49-F238E27FC236}">
                <a16:creationId xmlns:a16="http://schemas.microsoft.com/office/drawing/2014/main" id="{937B15B9-74F0-4DCD-8231-321AE2A38D7A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765175"/>
            <a:ext cx="2111375" cy="2228850"/>
            <a:chOff x="328" y="1117"/>
            <a:chExt cx="1602" cy="1724"/>
          </a:xfrm>
        </p:grpSpPr>
        <p:sp>
          <p:nvSpPr>
            <p:cNvPr id="46100" name="AutoShape 7">
              <a:extLst>
                <a:ext uri="{FF2B5EF4-FFF2-40B4-BE49-F238E27FC236}">
                  <a16:creationId xmlns:a16="http://schemas.microsoft.com/office/drawing/2014/main" id="{03FECE92-7662-43BA-9C6A-220211A7CC8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0" y="1162"/>
              <a:ext cx="1022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01" name="Rectangle 8">
              <a:extLst>
                <a:ext uri="{FF2B5EF4-FFF2-40B4-BE49-F238E27FC236}">
                  <a16:creationId xmlns:a16="http://schemas.microsoft.com/office/drawing/2014/main" id="{32CFC286-4225-48A8-9EC9-1021EBB05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1436"/>
              <a:ext cx="419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46102" name="Rectangle 9">
              <a:extLst>
                <a:ext uri="{FF2B5EF4-FFF2-40B4-BE49-F238E27FC236}">
                  <a16:creationId xmlns:a16="http://schemas.microsoft.com/office/drawing/2014/main" id="{1A170974-79C4-48D0-898A-8D0F99920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97"/>
              <a:ext cx="414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46103" name="Freeform 10">
              <a:extLst>
                <a:ext uri="{FF2B5EF4-FFF2-40B4-BE49-F238E27FC236}">
                  <a16:creationId xmlns:a16="http://schemas.microsoft.com/office/drawing/2014/main" id="{5A2574A3-1BE2-4746-83B8-44486C3D4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" y="1969"/>
              <a:ext cx="65" cy="544"/>
            </a:xfrm>
            <a:custGeom>
              <a:avLst/>
              <a:gdLst>
                <a:gd name="T0" fmla="*/ 806408485 w 21"/>
                <a:gd name="T1" fmla="*/ 2147483647 h 194"/>
                <a:gd name="T2" fmla="*/ 806408485 w 21"/>
                <a:gd name="T3" fmla="*/ 358567076 h 194"/>
                <a:gd name="T4" fmla="*/ 1297608375 w 21"/>
                <a:gd name="T5" fmla="*/ 358567076 h 194"/>
                <a:gd name="T6" fmla="*/ 1297608375 w 21"/>
                <a:gd name="T7" fmla="*/ 2147483647 h 194"/>
                <a:gd name="T8" fmla="*/ 806408485 w 21"/>
                <a:gd name="T9" fmla="*/ 2147483647 h 194"/>
                <a:gd name="T10" fmla="*/ 0 w 21"/>
                <a:gd name="T11" fmla="*/ 417633609 h 194"/>
                <a:gd name="T12" fmla="*/ 1098727949 w 21"/>
                <a:gd name="T13" fmla="*/ 0 h 194"/>
                <a:gd name="T14" fmla="*/ 2113300939 w 21"/>
                <a:gd name="T15" fmla="*/ 417633609 h 194"/>
                <a:gd name="T16" fmla="*/ 0 w 21"/>
                <a:gd name="T17" fmla="*/ 417633609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B0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04" name="Freeform 11">
              <a:extLst>
                <a:ext uri="{FF2B5EF4-FFF2-40B4-BE49-F238E27FC236}">
                  <a16:creationId xmlns:a16="http://schemas.microsoft.com/office/drawing/2014/main" id="{FE0090E9-1DED-425B-9C48-4BA3EE2EA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" y="1969"/>
              <a:ext cx="65" cy="544"/>
            </a:xfrm>
            <a:custGeom>
              <a:avLst/>
              <a:gdLst>
                <a:gd name="T0" fmla="*/ 806408485 w 21"/>
                <a:gd name="T1" fmla="*/ 2147483647 h 194"/>
                <a:gd name="T2" fmla="*/ 806408485 w 21"/>
                <a:gd name="T3" fmla="*/ 358567076 h 194"/>
                <a:gd name="T4" fmla="*/ 1297608375 w 21"/>
                <a:gd name="T5" fmla="*/ 358567076 h 194"/>
                <a:gd name="T6" fmla="*/ 1297608375 w 21"/>
                <a:gd name="T7" fmla="*/ 2147483647 h 194"/>
                <a:gd name="T8" fmla="*/ 806408485 w 21"/>
                <a:gd name="T9" fmla="*/ 2147483647 h 194"/>
                <a:gd name="T10" fmla="*/ 0 w 21"/>
                <a:gd name="T11" fmla="*/ 417633609 h 194"/>
                <a:gd name="T12" fmla="*/ 1098727949 w 21"/>
                <a:gd name="T13" fmla="*/ 0 h 194"/>
                <a:gd name="T14" fmla="*/ 2113300939 w 21"/>
                <a:gd name="T15" fmla="*/ 417633609 h 194"/>
                <a:gd name="T16" fmla="*/ 0 w 21"/>
                <a:gd name="T17" fmla="*/ 417633609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0">
              <a:solidFill>
                <a:srgbClr val="AB0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05" name="Freeform 12">
              <a:extLst>
                <a:ext uri="{FF2B5EF4-FFF2-40B4-BE49-F238E27FC236}">
                  <a16:creationId xmlns:a16="http://schemas.microsoft.com/office/drawing/2014/main" id="{362A7FF0-B32C-4DC3-B7B5-80E7B542B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" y="1423"/>
              <a:ext cx="65" cy="546"/>
            </a:xfrm>
            <a:custGeom>
              <a:avLst/>
              <a:gdLst>
                <a:gd name="T0" fmla="*/ 806408485 w 21"/>
                <a:gd name="T1" fmla="*/ 2147483647 h 194"/>
                <a:gd name="T2" fmla="*/ 806408485 w 21"/>
                <a:gd name="T3" fmla="*/ 377368629 h 194"/>
                <a:gd name="T4" fmla="*/ 1297608375 w 21"/>
                <a:gd name="T5" fmla="*/ 377368629 h 194"/>
                <a:gd name="T6" fmla="*/ 1297608375 w 21"/>
                <a:gd name="T7" fmla="*/ 2147483647 h 194"/>
                <a:gd name="T8" fmla="*/ 806408485 w 21"/>
                <a:gd name="T9" fmla="*/ 2147483647 h 194"/>
                <a:gd name="T10" fmla="*/ 0 w 21"/>
                <a:gd name="T11" fmla="*/ 448274835 h 194"/>
                <a:gd name="T12" fmla="*/ 1098727949 w 21"/>
                <a:gd name="T13" fmla="*/ 0 h 194"/>
                <a:gd name="T14" fmla="*/ 2113300939 w 21"/>
                <a:gd name="T15" fmla="*/ 448274835 h 194"/>
                <a:gd name="T16" fmla="*/ 0 w 21"/>
                <a:gd name="T17" fmla="*/ 448274835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B0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06" name="Freeform 13">
              <a:extLst>
                <a:ext uri="{FF2B5EF4-FFF2-40B4-BE49-F238E27FC236}">
                  <a16:creationId xmlns:a16="http://schemas.microsoft.com/office/drawing/2014/main" id="{2478BF09-83DF-41F6-8894-5B0943A12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" y="1423"/>
              <a:ext cx="65" cy="546"/>
            </a:xfrm>
            <a:custGeom>
              <a:avLst/>
              <a:gdLst>
                <a:gd name="T0" fmla="*/ 806408485 w 21"/>
                <a:gd name="T1" fmla="*/ 2147483647 h 194"/>
                <a:gd name="T2" fmla="*/ 806408485 w 21"/>
                <a:gd name="T3" fmla="*/ 377368629 h 194"/>
                <a:gd name="T4" fmla="*/ 1297608375 w 21"/>
                <a:gd name="T5" fmla="*/ 377368629 h 194"/>
                <a:gd name="T6" fmla="*/ 1297608375 w 21"/>
                <a:gd name="T7" fmla="*/ 2147483647 h 194"/>
                <a:gd name="T8" fmla="*/ 806408485 w 21"/>
                <a:gd name="T9" fmla="*/ 2147483647 h 194"/>
                <a:gd name="T10" fmla="*/ 0 w 21"/>
                <a:gd name="T11" fmla="*/ 448274835 h 194"/>
                <a:gd name="T12" fmla="*/ 1098727949 w 21"/>
                <a:gd name="T13" fmla="*/ 0 h 194"/>
                <a:gd name="T14" fmla="*/ 2113300939 w 21"/>
                <a:gd name="T15" fmla="*/ 448274835 h 194"/>
                <a:gd name="T16" fmla="*/ 0 w 21"/>
                <a:gd name="T17" fmla="*/ 448274835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0">
              <a:solidFill>
                <a:srgbClr val="AB0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07" name="Freeform 14">
              <a:extLst>
                <a:ext uri="{FF2B5EF4-FFF2-40B4-BE49-F238E27FC236}">
                  <a16:creationId xmlns:a16="http://schemas.microsoft.com/office/drawing/2014/main" id="{D0F45549-47E8-4125-9752-929498AAE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" y="1418"/>
              <a:ext cx="420" cy="384"/>
            </a:xfrm>
            <a:custGeom>
              <a:avLst/>
              <a:gdLst>
                <a:gd name="T0" fmla="*/ 350663209 w 137"/>
                <a:gd name="T1" fmla="*/ 0 h 137"/>
                <a:gd name="T2" fmla="*/ 2147483647 w 137"/>
                <a:gd name="T3" fmla="*/ 2147483647 h 137"/>
                <a:gd name="T4" fmla="*/ 2147483647 w 137"/>
                <a:gd name="T5" fmla="*/ 2147483647 h 137"/>
                <a:gd name="T6" fmla="*/ 0 w 137"/>
                <a:gd name="T7" fmla="*/ 85576043 h 137"/>
                <a:gd name="T8" fmla="*/ 350663209 w 137"/>
                <a:gd name="T9" fmla="*/ 0 h 137"/>
                <a:gd name="T10" fmla="*/ 2147483647 w 137"/>
                <a:gd name="T11" fmla="*/ 2147483647 h 137"/>
                <a:gd name="T12" fmla="*/ 2147483647 w 137"/>
                <a:gd name="T13" fmla="*/ 2147483647 h 137"/>
                <a:gd name="T14" fmla="*/ 2147483647 w 137"/>
                <a:gd name="T15" fmla="*/ 2147483647 h 137"/>
                <a:gd name="T16" fmla="*/ 2147483647 w 137"/>
                <a:gd name="T17" fmla="*/ 2147483647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7"/>
                <a:gd name="T29" fmla="*/ 137 w 137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7">
                  <a:moveTo>
                    <a:pt x="4" y="0"/>
                  </a:moveTo>
                  <a:lnTo>
                    <a:pt x="127" y="124"/>
                  </a:lnTo>
                  <a:lnTo>
                    <a:pt x="123" y="128"/>
                  </a:lnTo>
                  <a:lnTo>
                    <a:pt x="0" y="4"/>
                  </a:lnTo>
                  <a:lnTo>
                    <a:pt x="4" y="0"/>
                  </a:lnTo>
                  <a:close/>
                  <a:moveTo>
                    <a:pt x="130" y="116"/>
                  </a:moveTo>
                  <a:lnTo>
                    <a:pt x="137" y="137"/>
                  </a:lnTo>
                  <a:lnTo>
                    <a:pt x="115" y="130"/>
                  </a:lnTo>
                  <a:lnTo>
                    <a:pt x="130" y="11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08" name="Freeform 15">
              <a:extLst>
                <a:ext uri="{FF2B5EF4-FFF2-40B4-BE49-F238E27FC236}">
                  <a16:creationId xmlns:a16="http://schemas.microsoft.com/office/drawing/2014/main" id="{941ABB4F-0EA0-4D92-82B6-E0CD3CF50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" y="1418"/>
              <a:ext cx="420" cy="384"/>
            </a:xfrm>
            <a:custGeom>
              <a:avLst/>
              <a:gdLst>
                <a:gd name="T0" fmla="*/ 350663209 w 137"/>
                <a:gd name="T1" fmla="*/ 0 h 137"/>
                <a:gd name="T2" fmla="*/ 2147483647 w 137"/>
                <a:gd name="T3" fmla="*/ 2147483647 h 137"/>
                <a:gd name="T4" fmla="*/ 2147483647 w 137"/>
                <a:gd name="T5" fmla="*/ 2147483647 h 137"/>
                <a:gd name="T6" fmla="*/ 0 w 137"/>
                <a:gd name="T7" fmla="*/ 85576043 h 137"/>
                <a:gd name="T8" fmla="*/ 350663209 w 137"/>
                <a:gd name="T9" fmla="*/ 0 h 137"/>
                <a:gd name="T10" fmla="*/ 2147483647 w 137"/>
                <a:gd name="T11" fmla="*/ 2147483647 h 137"/>
                <a:gd name="T12" fmla="*/ 2147483647 w 137"/>
                <a:gd name="T13" fmla="*/ 2147483647 h 137"/>
                <a:gd name="T14" fmla="*/ 2147483647 w 137"/>
                <a:gd name="T15" fmla="*/ 2147483647 h 137"/>
                <a:gd name="T16" fmla="*/ 2147483647 w 137"/>
                <a:gd name="T17" fmla="*/ 2147483647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7"/>
                <a:gd name="T29" fmla="*/ 137 w 137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7">
                  <a:moveTo>
                    <a:pt x="4" y="0"/>
                  </a:moveTo>
                  <a:lnTo>
                    <a:pt x="127" y="124"/>
                  </a:lnTo>
                  <a:lnTo>
                    <a:pt x="123" y="128"/>
                  </a:lnTo>
                  <a:lnTo>
                    <a:pt x="0" y="4"/>
                  </a:lnTo>
                  <a:lnTo>
                    <a:pt x="4" y="0"/>
                  </a:lnTo>
                  <a:close/>
                  <a:moveTo>
                    <a:pt x="130" y="116"/>
                  </a:moveTo>
                  <a:lnTo>
                    <a:pt x="137" y="137"/>
                  </a:lnTo>
                  <a:lnTo>
                    <a:pt x="115" y="130"/>
                  </a:lnTo>
                  <a:lnTo>
                    <a:pt x="130" y="11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09" name="Freeform 16">
              <a:extLst>
                <a:ext uri="{FF2B5EF4-FFF2-40B4-BE49-F238E27FC236}">
                  <a16:creationId xmlns:a16="http://schemas.microsoft.com/office/drawing/2014/main" id="{06EFCB33-1D96-4D9C-B253-84AF1D448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" y="1802"/>
              <a:ext cx="420" cy="711"/>
            </a:xfrm>
            <a:custGeom>
              <a:avLst/>
              <a:gdLst>
                <a:gd name="T0" fmla="*/ 2147483647 w 137"/>
                <a:gd name="T1" fmla="*/ 21844947 h 253"/>
                <a:gd name="T2" fmla="*/ 781412735 w 137"/>
                <a:gd name="T3" fmla="*/ 2147483647 h 253"/>
                <a:gd name="T4" fmla="*/ 781412735 w 137"/>
                <a:gd name="T5" fmla="*/ 2147483647 h 253"/>
                <a:gd name="T6" fmla="*/ 781412735 w 137"/>
                <a:gd name="T7" fmla="*/ 2147483647 h 253"/>
                <a:gd name="T8" fmla="*/ 781412735 w 137"/>
                <a:gd name="T9" fmla="*/ 2147483647 h 253"/>
                <a:gd name="T10" fmla="*/ 709918581 w 137"/>
                <a:gd name="T11" fmla="*/ 2147483647 h 253"/>
                <a:gd name="T12" fmla="*/ 606514517 w 137"/>
                <a:gd name="T13" fmla="*/ 2147483647 h 253"/>
                <a:gd name="T14" fmla="*/ 606514517 w 137"/>
                <a:gd name="T15" fmla="*/ 2147483647 h 253"/>
                <a:gd name="T16" fmla="*/ 606514517 w 137"/>
                <a:gd name="T17" fmla="*/ 2147483647 h 253"/>
                <a:gd name="T18" fmla="*/ 2147483647 w 137"/>
                <a:gd name="T19" fmla="*/ 0 h 253"/>
                <a:gd name="T20" fmla="*/ 2147483647 w 137"/>
                <a:gd name="T21" fmla="*/ 0 h 253"/>
                <a:gd name="T22" fmla="*/ 2147483647 w 137"/>
                <a:gd name="T23" fmla="*/ 0 h 253"/>
                <a:gd name="T24" fmla="*/ 2147483647 w 137"/>
                <a:gd name="T25" fmla="*/ 0 h 253"/>
                <a:gd name="T26" fmla="*/ 2147483647 w 137"/>
                <a:gd name="T27" fmla="*/ 0 h 253"/>
                <a:gd name="T28" fmla="*/ 2147483647 w 137"/>
                <a:gd name="T29" fmla="*/ 0 h 253"/>
                <a:gd name="T30" fmla="*/ 2147483647 w 137"/>
                <a:gd name="T31" fmla="*/ 0 h 253"/>
                <a:gd name="T32" fmla="*/ 2147483647 w 137"/>
                <a:gd name="T33" fmla="*/ 0 h 253"/>
                <a:gd name="T34" fmla="*/ 2147483647 w 137"/>
                <a:gd name="T35" fmla="*/ 21844947 h 253"/>
                <a:gd name="T36" fmla="*/ 1667190892 w 137"/>
                <a:gd name="T37" fmla="*/ 2147483647 h 253"/>
                <a:gd name="T38" fmla="*/ 0 w 137"/>
                <a:gd name="T39" fmla="*/ 2147483647 h 253"/>
                <a:gd name="T40" fmla="*/ 73771516 w 137"/>
                <a:gd name="T41" fmla="*/ 2147483647 h 253"/>
                <a:gd name="T42" fmla="*/ 1667190892 w 137"/>
                <a:gd name="T43" fmla="*/ 2147483647 h 2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7"/>
                <a:gd name="T67" fmla="*/ 0 h 253"/>
                <a:gd name="T68" fmla="*/ 137 w 137"/>
                <a:gd name="T69" fmla="*/ 253 h 2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7" h="253">
                  <a:moveTo>
                    <a:pt x="137" y="1"/>
                  </a:moveTo>
                  <a:lnTo>
                    <a:pt x="9" y="239"/>
                  </a:lnTo>
                  <a:lnTo>
                    <a:pt x="8" y="239"/>
                  </a:lnTo>
                  <a:lnTo>
                    <a:pt x="7" y="239"/>
                  </a:lnTo>
                  <a:lnTo>
                    <a:pt x="7" y="238"/>
                  </a:lnTo>
                  <a:lnTo>
                    <a:pt x="7" y="237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1"/>
                  </a:lnTo>
                  <a:close/>
                  <a:moveTo>
                    <a:pt x="19" y="240"/>
                  </a:moveTo>
                  <a:lnTo>
                    <a:pt x="0" y="253"/>
                  </a:lnTo>
                  <a:lnTo>
                    <a:pt x="1" y="230"/>
                  </a:lnTo>
                  <a:lnTo>
                    <a:pt x="19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10" name="Text Box 18">
              <a:extLst>
                <a:ext uri="{FF2B5EF4-FFF2-40B4-BE49-F238E27FC236}">
                  <a16:creationId xmlns:a16="http://schemas.microsoft.com/office/drawing/2014/main" id="{61016084-C7D8-424E-A0B7-3E9025911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298"/>
              <a:ext cx="35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/>
                <a:t>3S</a:t>
              </a:r>
            </a:p>
          </p:txBody>
        </p:sp>
        <p:sp>
          <p:nvSpPr>
            <p:cNvPr id="46111" name="Text Box 19">
              <a:extLst>
                <a:ext uri="{FF2B5EF4-FFF2-40B4-BE49-F238E27FC236}">
                  <a16:creationId xmlns:a16="http://schemas.microsoft.com/office/drawing/2014/main" id="{36E8B491-6855-4990-82CD-97A726542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" y="2557"/>
              <a:ext cx="35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/>
                <a:t>1S</a:t>
              </a:r>
            </a:p>
          </p:txBody>
        </p:sp>
        <p:sp>
          <p:nvSpPr>
            <p:cNvPr id="46112" name="Rectangle 20">
              <a:extLst>
                <a:ext uri="{FF2B5EF4-FFF2-40B4-BE49-F238E27FC236}">
                  <a16:creationId xmlns:a16="http://schemas.microsoft.com/office/drawing/2014/main" id="{7149CCF9-A78B-4376-9228-251D49B3F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2502"/>
              <a:ext cx="419" cy="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46113" name="Text Box 21">
              <a:extLst>
                <a:ext uri="{FF2B5EF4-FFF2-40B4-BE49-F238E27FC236}">
                  <a16:creationId xmlns:a16="http://schemas.microsoft.com/office/drawing/2014/main" id="{A51965FC-D852-458D-B735-0CF84C36F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1827"/>
              <a:ext cx="35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/>
                <a:t>2P</a:t>
              </a:r>
            </a:p>
          </p:txBody>
        </p:sp>
        <p:sp>
          <p:nvSpPr>
            <p:cNvPr id="46114" name="Text Box 32">
              <a:extLst>
                <a:ext uri="{FF2B5EF4-FFF2-40B4-BE49-F238E27FC236}">
                  <a16:creationId xmlns:a16="http://schemas.microsoft.com/office/drawing/2014/main" id="{91EB357D-128C-4388-A5F2-05B3BD75E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" y="2180"/>
              <a:ext cx="14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rgbClr val="9900FF"/>
                </a:solidFill>
              </a:endParaRPr>
            </a:p>
          </p:txBody>
        </p:sp>
        <p:sp>
          <p:nvSpPr>
            <p:cNvPr id="46115" name="Text Box 33">
              <a:extLst>
                <a:ext uri="{FF2B5EF4-FFF2-40B4-BE49-F238E27FC236}">
                  <a16:creationId xmlns:a16="http://schemas.microsoft.com/office/drawing/2014/main" id="{640C68C1-1401-437D-8FC1-AC10BB26C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1615"/>
              <a:ext cx="1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rgbClr val="9900FF"/>
                </a:solidFill>
              </a:endParaRPr>
            </a:p>
          </p:txBody>
        </p:sp>
        <p:sp>
          <p:nvSpPr>
            <p:cNvPr id="46116" name="Text Box 34">
              <a:extLst>
                <a:ext uri="{FF2B5EF4-FFF2-40B4-BE49-F238E27FC236}">
                  <a16:creationId xmlns:a16="http://schemas.microsoft.com/office/drawing/2014/main" id="{4E0F2E5F-B36E-42A7-998F-72A590B7A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" y="1379"/>
              <a:ext cx="13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rgbClr val="FF3300"/>
                </a:solidFill>
              </a:endParaRPr>
            </a:p>
          </p:txBody>
        </p:sp>
        <p:sp>
          <p:nvSpPr>
            <p:cNvPr id="46117" name="Rectangle 8">
              <a:extLst>
                <a:ext uri="{FF2B5EF4-FFF2-40B4-BE49-F238E27FC236}">
                  <a16:creationId xmlns:a16="http://schemas.microsoft.com/office/drawing/2014/main" id="{3C832C67-7063-4701-9546-03B415155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1253"/>
              <a:ext cx="419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 </a:t>
              </a:r>
            </a:p>
          </p:txBody>
        </p:sp>
        <p:sp>
          <p:nvSpPr>
            <p:cNvPr id="46118" name="Text Box 18">
              <a:extLst>
                <a:ext uri="{FF2B5EF4-FFF2-40B4-BE49-F238E27FC236}">
                  <a16:creationId xmlns:a16="http://schemas.microsoft.com/office/drawing/2014/main" id="{1B6AC3CD-BE9F-43A6-A9CC-6E00CC829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117"/>
              <a:ext cx="36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/>
                <a:t>3</a:t>
              </a:r>
              <a:r>
                <a:rPr lang="fr-FR" altLang="fr-FR" sz="1800"/>
                <a:t>D</a:t>
              </a:r>
              <a:endParaRPr lang="en-US" altLang="fr-FR" sz="1800"/>
            </a:p>
          </p:txBody>
        </p:sp>
      </p:grpSp>
      <p:sp>
        <p:nvSpPr>
          <p:cNvPr id="46091" name="Text Box 30">
            <a:extLst>
              <a:ext uri="{FF2B5EF4-FFF2-40B4-BE49-F238E27FC236}">
                <a16:creationId xmlns:a16="http://schemas.microsoft.com/office/drawing/2014/main" id="{99D3A14C-E36F-4BDA-ADB7-30F3CEBB1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127750"/>
            <a:ext cx="30591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i="1"/>
              <a:t>H. Fleurbaey, F. Biraben, L. Julien, J.-P. Karr and F. Nez,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i="1"/>
              <a:t>PRA 95 (2017) 052503</a:t>
            </a:r>
          </a:p>
        </p:txBody>
      </p:sp>
      <p:pic>
        <p:nvPicPr>
          <p:cNvPr id="46092" name="Picture 31" descr="Accolade_dessous[1]">
            <a:extLst>
              <a:ext uri="{FF2B5EF4-FFF2-40B4-BE49-F238E27FC236}">
                <a16:creationId xmlns:a16="http://schemas.microsoft.com/office/drawing/2014/main" id="{239E76DD-5D2E-44CB-9374-6FCD70E7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33713"/>
            <a:ext cx="180181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32">
            <a:extLst>
              <a:ext uri="{FF2B5EF4-FFF2-40B4-BE49-F238E27FC236}">
                <a16:creationId xmlns:a16="http://schemas.microsoft.com/office/drawing/2014/main" id="{9883015F-86D0-4F33-88F2-0F45BB40D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9038" y="3141663"/>
            <a:ext cx="792162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94" name="Line 33">
            <a:extLst>
              <a:ext uri="{FF2B5EF4-FFF2-40B4-BE49-F238E27FC236}">
                <a16:creationId xmlns:a16="http://schemas.microsoft.com/office/drawing/2014/main" id="{2C8FD41B-C1B8-459D-A4F0-5F5433EA0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2025" y="3255963"/>
            <a:ext cx="1439863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Flèche droite 116">
            <a:extLst>
              <a:ext uri="{FF2B5EF4-FFF2-40B4-BE49-F238E27FC236}">
                <a16:creationId xmlns:a16="http://schemas.microsoft.com/office/drawing/2014/main" id="{9637013B-0A6B-4699-B4FA-FECBF9DE2730}"/>
              </a:ext>
            </a:extLst>
          </p:cNvPr>
          <p:cNvSpPr/>
          <p:nvPr/>
        </p:nvSpPr>
        <p:spPr>
          <a:xfrm>
            <a:off x="900113" y="2205038"/>
            <a:ext cx="360362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Flèche droite 116">
            <a:extLst>
              <a:ext uri="{FF2B5EF4-FFF2-40B4-BE49-F238E27FC236}">
                <a16:creationId xmlns:a16="http://schemas.microsoft.com/office/drawing/2014/main" id="{58C352B4-A443-4853-9192-1DBC44075362}"/>
              </a:ext>
            </a:extLst>
          </p:cNvPr>
          <p:cNvSpPr/>
          <p:nvPr/>
        </p:nvSpPr>
        <p:spPr>
          <a:xfrm>
            <a:off x="900113" y="1341438"/>
            <a:ext cx="360362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097" name="Text Box 36">
            <a:extLst>
              <a:ext uri="{FF2B5EF4-FFF2-40B4-BE49-F238E27FC236}">
                <a16:creationId xmlns:a16="http://schemas.microsoft.com/office/drawing/2014/main" id="{9BB3018E-1398-4657-A080-4BF91B472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789363"/>
            <a:ext cx="2562225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r>
              <a:rPr lang="fr-FR" altLang="fr-FR" sz="1800"/>
              <a:t> Frequency shift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endParaRPr lang="fr-FR" altLang="fr-FR" sz="800"/>
          </a:p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r>
              <a:rPr lang="fr-FR" altLang="fr-FR" sz="1800"/>
              <a:t> Estimate using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</a:pPr>
            <a:r>
              <a:rPr lang="fr-FR" altLang="fr-FR" sz="1800"/>
              <a:t>     analogy with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</a:pPr>
            <a:r>
              <a:rPr lang="fr-FR" altLang="fr-FR" sz="1800"/>
              <a:t>     scattering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</a:pPr>
            <a:endParaRPr lang="fr-FR" altLang="fr-FR" sz="800"/>
          </a:p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r>
              <a:rPr lang="en-US" altLang="fr-FR" sz="1800"/>
              <a:t> Two-photon excitation</a:t>
            </a:r>
          </a:p>
        </p:txBody>
      </p:sp>
      <p:sp>
        <p:nvSpPr>
          <p:cNvPr id="46098" name="Text Box 43">
            <a:extLst>
              <a:ext uri="{FF2B5EF4-FFF2-40B4-BE49-F238E27FC236}">
                <a16:creationId xmlns:a16="http://schemas.microsoft.com/office/drawing/2014/main" id="{C1FD617B-8F77-43F4-AE07-102341E9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56578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fr-FR" sz="1800"/>
              <a:t> Same initial and final state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3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              </a:t>
            </a:r>
            <a:r>
              <a:rPr lang="en-US" altLang="fr-FR" sz="1800"/>
              <a:t>Interference between different radiative paths</a:t>
            </a:r>
          </a:p>
        </p:txBody>
      </p:sp>
      <p:sp>
        <p:nvSpPr>
          <p:cNvPr id="46099" name="Line 39">
            <a:extLst>
              <a:ext uri="{FF2B5EF4-FFF2-40B4-BE49-F238E27FC236}">
                <a16:creationId xmlns:a16="http://schemas.microsoft.com/office/drawing/2014/main" id="{59914869-C1B4-4D91-AF92-781B4364C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512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827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>
            <a:extLst>
              <a:ext uri="{FF2B5EF4-FFF2-40B4-BE49-F238E27FC236}">
                <a16:creationId xmlns:a16="http://schemas.microsoft.com/office/drawing/2014/main" id="{A1B05DE8-F352-460B-B949-9531744BB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053B048-4E1F-43E3-9048-21D0A7A2BB3E}"/>
              </a:ext>
            </a:extLst>
          </p:cNvPr>
          <p:cNvSpPr txBox="1">
            <a:spLocks/>
          </p:cNvSpPr>
          <p:nvPr/>
        </p:nvSpPr>
        <p:spPr bwMode="auto">
          <a:xfrm>
            <a:off x="989013" y="12700"/>
            <a:ext cx="7572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Cross-damping effect</a:t>
            </a:r>
            <a:endParaRPr lang="fr-FR" altLang="fr-FR" baseline="-25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9156" name="Group 42">
            <a:extLst>
              <a:ext uri="{FF2B5EF4-FFF2-40B4-BE49-F238E27FC236}">
                <a16:creationId xmlns:a16="http://schemas.microsoft.com/office/drawing/2014/main" id="{57F0A8CA-B9EA-4616-BC25-BB5836D933D1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765175"/>
            <a:ext cx="2111375" cy="2228850"/>
            <a:chOff x="328" y="1117"/>
            <a:chExt cx="1602" cy="1724"/>
          </a:xfrm>
        </p:grpSpPr>
        <p:sp>
          <p:nvSpPr>
            <p:cNvPr id="49167" name="AutoShape 7">
              <a:extLst>
                <a:ext uri="{FF2B5EF4-FFF2-40B4-BE49-F238E27FC236}">
                  <a16:creationId xmlns:a16="http://schemas.microsoft.com/office/drawing/2014/main" id="{A5661E7E-D578-4103-ABFB-772D2B57EF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0" y="1162"/>
              <a:ext cx="1022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68" name="Rectangle 8">
              <a:extLst>
                <a:ext uri="{FF2B5EF4-FFF2-40B4-BE49-F238E27FC236}">
                  <a16:creationId xmlns:a16="http://schemas.microsoft.com/office/drawing/2014/main" id="{7BF4CC4A-B877-490A-9F44-11FFE4D31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1436"/>
              <a:ext cx="419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49169" name="Rectangle 9">
              <a:extLst>
                <a:ext uri="{FF2B5EF4-FFF2-40B4-BE49-F238E27FC236}">
                  <a16:creationId xmlns:a16="http://schemas.microsoft.com/office/drawing/2014/main" id="{20ED16D7-4DCC-492B-A17C-0380A5362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97"/>
              <a:ext cx="414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49170" name="Freeform 10">
              <a:extLst>
                <a:ext uri="{FF2B5EF4-FFF2-40B4-BE49-F238E27FC236}">
                  <a16:creationId xmlns:a16="http://schemas.microsoft.com/office/drawing/2014/main" id="{5943104C-326D-40D4-8602-1FCC0B2B0F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" y="1969"/>
              <a:ext cx="65" cy="544"/>
            </a:xfrm>
            <a:custGeom>
              <a:avLst/>
              <a:gdLst>
                <a:gd name="T0" fmla="*/ 806408485 w 21"/>
                <a:gd name="T1" fmla="*/ 2147483647 h 194"/>
                <a:gd name="T2" fmla="*/ 806408485 w 21"/>
                <a:gd name="T3" fmla="*/ 358567076 h 194"/>
                <a:gd name="T4" fmla="*/ 1297608375 w 21"/>
                <a:gd name="T5" fmla="*/ 358567076 h 194"/>
                <a:gd name="T6" fmla="*/ 1297608375 w 21"/>
                <a:gd name="T7" fmla="*/ 2147483647 h 194"/>
                <a:gd name="T8" fmla="*/ 806408485 w 21"/>
                <a:gd name="T9" fmla="*/ 2147483647 h 194"/>
                <a:gd name="T10" fmla="*/ 0 w 21"/>
                <a:gd name="T11" fmla="*/ 417633609 h 194"/>
                <a:gd name="T12" fmla="*/ 1098727949 w 21"/>
                <a:gd name="T13" fmla="*/ 0 h 194"/>
                <a:gd name="T14" fmla="*/ 2113300939 w 21"/>
                <a:gd name="T15" fmla="*/ 417633609 h 194"/>
                <a:gd name="T16" fmla="*/ 0 w 21"/>
                <a:gd name="T17" fmla="*/ 417633609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B0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71" name="Freeform 11">
              <a:extLst>
                <a:ext uri="{FF2B5EF4-FFF2-40B4-BE49-F238E27FC236}">
                  <a16:creationId xmlns:a16="http://schemas.microsoft.com/office/drawing/2014/main" id="{27128C71-7543-49B7-AE7D-70BC9240A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" y="1969"/>
              <a:ext cx="65" cy="544"/>
            </a:xfrm>
            <a:custGeom>
              <a:avLst/>
              <a:gdLst>
                <a:gd name="T0" fmla="*/ 806408485 w 21"/>
                <a:gd name="T1" fmla="*/ 2147483647 h 194"/>
                <a:gd name="T2" fmla="*/ 806408485 w 21"/>
                <a:gd name="T3" fmla="*/ 358567076 h 194"/>
                <a:gd name="T4" fmla="*/ 1297608375 w 21"/>
                <a:gd name="T5" fmla="*/ 358567076 h 194"/>
                <a:gd name="T6" fmla="*/ 1297608375 w 21"/>
                <a:gd name="T7" fmla="*/ 2147483647 h 194"/>
                <a:gd name="T8" fmla="*/ 806408485 w 21"/>
                <a:gd name="T9" fmla="*/ 2147483647 h 194"/>
                <a:gd name="T10" fmla="*/ 0 w 21"/>
                <a:gd name="T11" fmla="*/ 417633609 h 194"/>
                <a:gd name="T12" fmla="*/ 1098727949 w 21"/>
                <a:gd name="T13" fmla="*/ 0 h 194"/>
                <a:gd name="T14" fmla="*/ 2113300939 w 21"/>
                <a:gd name="T15" fmla="*/ 417633609 h 194"/>
                <a:gd name="T16" fmla="*/ 0 w 21"/>
                <a:gd name="T17" fmla="*/ 417633609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0">
              <a:solidFill>
                <a:srgbClr val="AB0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72" name="Freeform 12">
              <a:extLst>
                <a:ext uri="{FF2B5EF4-FFF2-40B4-BE49-F238E27FC236}">
                  <a16:creationId xmlns:a16="http://schemas.microsoft.com/office/drawing/2014/main" id="{B5DE2601-D595-43FE-A28B-02FB772A2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" y="1423"/>
              <a:ext cx="65" cy="546"/>
            </a:xfrm>
            <a:custGeom>
              <a:avLst/>
              <a:gdLst>
                <a:gd name="T0" fmla="*/ 806408485 w 21"/>
                <a:gd name="T1" fmla="*/ 2147483647 h 194"/>
                <a:gd name="T2" fmla="*/ 806408485 w 21"/>
                <a:gd name="T3" fmla="*/ 377368629 h 194"/>
                <a:gd name="T4" fmla="*/ 1297608375 w 21"/>
                <a:gd name="T5" fmla="*/ 377368629 h 194"/>
                <a:gd name="T6" fmla="*/ 1297608375 w 21"/>
                <a:gd name="T7" fmla="*/ 2147483647 h 194"/>
                <a:gd name="T8" fmla="*/ 806408485 w 21"/>
                <a:gd name="T9" fmla="*/ 2147483647 h 194"/>
                <a:gd name="T10" fmla="*/ 0 w 21"/>
                <a:gd name="T11" fmla="*/ 448274835 h 194"/>
                <a:gd name="T12" fmla="*/ 1098727949 w 21"/>
                <a:gd name="T13" fmla="*/ 0 h 194"/>
                <a:gd name="T14" fmla="*/ 2113300939 w 21"/>
                <a:gd name="T15" fmla="*/ 448274835 h 194"/>
                <a:gd name="T16" fmla="*/ 0 w 21"/>
                <a:gd name="T17" fmla="*/ 448274835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B0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73" name="Freeform 13">
              <a:extLst>
                <a:ext uri="{FF2B5EF4-FFF2-40B4-BE49-F238E27FC236}">
                  <a16:creationId xmlns:a16="http://schemas.microsoft.com/office/drawing/2014/main" id="{8771E2D4-3885-45E6-8804-988CE9A8F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" y="1423"/>
              <a:ext cx="65" cy="546"/>
            </a:xfrm>
            <a:custGeom>
              <a:avLst/>
              <a:gdLst>
                <a:gd name="T0" fmla="*/ 806408485 w 21"/>
                <a:gd name="T1" fmla="*/ 2147483647 h 194"/>
                <a:gd name="T2" fmla="*/ 806408485 w 21"/>
                <a:gd name="T3" fmla="*/ 377368629 h 194"/>
                <a:gd name="T4" fmla="*/ 1297608375 w 21"/>
                <a:gd name="T5" fmla="*/ 377368629 h 194"/>
                <a:gd name="T6" fmla="*/ 1297608375 w 21"/>
                <a:gd name="T7" fmla="*/ 2147483647 h 194"/>
                <a:gd name="T8" fmla="*/ 806408485 w 21"/>
                <a:gd name="T9" fmla="*/ 2147483647 h 194"/>
                <a:gd name="T10" fmla="*/ 0 w 21"/>
                <a:gd name="T11" fmla="*/ 448274835 h 194"/>
                <a:gd name="T12" fmla="*/ 1098727949 w 21"/>
                <a:gd name="T13" fmla="*/ 0 h 194"/>
                <a:gd name="T14" fmla="*/ 2113300939 w 21"/>
                <a:gd name="T15" fmla="*/ 448274835 h 194"/>
                <a:gd name="T16" fmla="*/ 0 w 21"/>
                <a:gd name="T17" fmla="*/ 448274835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4"/>
                <a:gd name="T29" fmla="*/ 21 w 21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4">
                  <a:moveTo>
                    <a:pt x="8" y="194"/>
                  </a:moveTo>
                  <a:lnTo>
                    <a:pt x="8" y="17"/>
                  </a:lnTo>
                  <a:lnTo>
                    <a:pt x="13" y="17"/>
                  </a:lnTo>
                  <a:lnTo>
                    <a:pt x="13" y="194"/>
                  </a:lnTo>
                  <a:lnTo>
                    <a:pt x="8" y="194"/>
                  </a:lnTo>
                  <a:close/>
                  <a:moveTo>
                    <a:pt x="0" y="20"/>
                  </a:moveTo>
                  <a:lnTo>
                    <a:pt x="11" y="0"/>
                  </a:lnTo>
                  <a:lnTo>
                    <a:pt x="21" y="20"/>
                  </a:lnTo>
                  <a:lnTo>
                    <a:pt x="0" y="20"/>
                  </a:lnTo>
                  <a:close/>
                </a:path>
              </a:pathLst>
            </a:custGeom>
            <a:noFill/>
            <a:ln w="0">
              <a:solidFill>
                <a:srgbClr val="AB0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74" name="Freeform 14">
              <a:extLst>
                <a:ext uri="{FF2B5EF4-FFF2-40B4-BE49-F238E27FC236}">
                  <a16:creationId xmlns:a16="http://schemas.microsoft.com/office/drawing/2014/main" id="{AC032B52-5C05-43CE-93AB-097FB7A9B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" y="1418"/>
              <a:ext cx="420" cy="384"/>
            </a:xfrm>
            <a:custGeom>
              <a:avLst/>
              <a:gdLst>
                <a:gd name="T0" fmla="*/ 350663209 w 137"/>
                <a:gd name="T1" fmla="*/ 0 h 137"/>
                <a:gd name="T2" fmla="*/ 2147483647 w 137"/>
                <a:gd name="T3" fmla="*/ 2147483647 h 137"/>
                <a:gd name="T4" fmla="*/ 2147483647 w 137"/>
                <a:gd name="T5" fmla="*/ 2147483647 h 137"/>
                <a:gd name="T6" fmla="*/ 0 w 137"/>
                <a:gd name="T7" fmla="*/ 85576043 h 137"/>
                <a:gd name="T8" fmla="*/ 350663209 w 137"/>
                <a:gd name="T9" fmla="*/ 0 h 137"/>
                <a:gd name="T10" fmla="*/ 2147483647 w 137"/>
                <a:gd name="T11" fmla="*/ 2147483647 h 137"/>
                <a:gd name="T12" fmla="*/ 2147483647 w 137"/>
                <a:gd name="T13" fmla="*/ 2147483647 h 137"/>
                <a:gd name="T14" fmla="*/ 2147483647 w 137"/>
                <a:gd name="T15" fmla="*/ 2147483647 h 137"/>
                <a:gd name="T16" fmla="*/ 2147483647 w 137"/>
                <a:gd name="T17" fmla="*/ 2147483647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7"/>
                <a:gd name="T29" fmla="*/ 137 w 137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7">
                  <a:moveTo>
                    <a:pt x="4" y="0"/>
                  </a:moveTo>
                  <a:lnTo>
                    <a:pt x="127" y="124"/>
                  </a:lnTo>
                  <a:lnTo>
                    <a:pt x="123" y="128"/>
                  </a:lnTo>
                  <a:lnTo>
                    <a:pt x="0" y="4"/>
                  </a:lnTo>
                  <a:lnTo>
                    <a:pt x="4" y="0"/>
                  </a:lnTo>
                  <a:close/>
                  <a:moveTo>
                    <a:pt x="130" y="116"/>
                  </a:moveTo>
                  <a:lnTo>
                    <a:pt x="137" y="137"/>
                  </a:lnTo>
                  <a:lnTo>
                    <a:pt x="115" y="130"/>
                  </a:lnTo>
                  <a:lnTo>
                    <a:pt x="130" y="11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75" name="Freeform 15">
              <a:extLst>
                <a:ext uri="{FF2B5EF4-FFF2-40B4-BE49-F238E27FC236}">
                  <a16:creationId xmlns:a16="http://schemas.microsoft.com/office/drawing/2014/main" id="{C93112EB-BFE8-4C39-A611-A3D8A88E2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" y="1418"/>
              <a:ext cx="420" cy="384"/>
            </a:xfrm>
            <a:custGeom>
              <a:avLst/>
              <a:gdLst>
                <a:gd name="T0" fmla="*/ 350663209 w 137"/>
                <a:gd name="T1" fmla="*/ 0 h 137"/>
                <a:gd name="T2" fmla="*/ 2147483647 w 137"/>
                <a:gd name="T3" fmla="*/ 2147483647 h 137"/>
                <a:gd name="T4" fmla="*/ 2147483647 w 137"/>
                <a:gd name="T5" fmla="*/ 2147483647 h 137"/>
                <a:gd name="T6" fmla="*/ 0 w 137"/>
                <a:gd name="T7" fmla="*/ 85576043 h 137"/>
                <a:gd name="T8" fmla="*/ 350663209 w 137"/>
                <a:gd name="T9" fmla="*/ 0 h 137"/>
                <a:gd name="T10" fmla="*/ 2147483647 w 137"/>
                <a:gd name="T11" fmla="*/ 2147483647 h 137"/>
                <a:gd name="T12" fmla="*/ 2147483647 w 137"/>
                <a:gd name="T13" fmla="*/ 2147483647 h 137"/>
                <a:gd name="T14" fmla="*/ 2147483647 w 137"/>
                <a:gd name="T15" fmla="*/ 2147483647 h 137"/>
                <a:gd name="T16" fmla="*/ 2147483647 w 137"/>
                <a:gd name="T17" fmla="*/ 2147483647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7"/>
                <a:gd name="T29" fmla="*/ 137 w 137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7">
                  <a:moveTo>
                    <a:pt x="4" y="0"/>
                  </a:moveTo>
                  <a:lnTo>
                    <a:pt x="127" y="124"/>
                  </a:lnTo>
                  <a:lnTo>
                    <a:pt x="123" y="128"/>
                  </a:lnTo>
                  <a:lnTo>
                    <a:pt x="0" y="4"/>
                  </a:lnTo>
                  <a:lnTo>
                    <a:pt x="4" y="0"/>
                  </a:lnTo>
                  <a:close/>
                  <a:moveTo>
                    <a:pt x="130" y="116"/>
                  </a:moveTo>
                  <a:lnTo>
                    <a:pt x="137" y="137"/>
                  </a:lnTo>
                  <a:lnTo>
                    <a:pt x="115" y="130"/>
                  </a:lnTo>
                  <a:lnTo>
                    <a:pt x="130" y="11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76" name="Freeform 16">
              <a:extLst>
                <a:ext uri="{FF2B5EF4-FFF2-40B4-BE49-F238E27FC236}">
                  <a16:creationId xmlns:a16="http://schemas.microsoft.com/office/drawing/2014/main" id="{44A1A877-8FCB-47F0-936A-7738B850A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" y="1802"/>
              <a:ext cx="420" cy="711"/>
            </a:xfrm>
            <a:custGeom>
              <a:avLst/>
              <a:gdLst>
                <a:gd name="T0" fmla="*/ 2147483647 w 137"/>
                <a:gd name="T1" fmla="*/ 21844947 h 253"/>
                <a:gd name="T2" fmla="*/ 781412735 w 137"/>
                <a:gd name="T3" fmla="*/ 2147483647 h 253"/>
                <a:gd name="T4" fmla="*/ 781412735 w 137"/>
                <a:gd name="T5" fmla="*/ 2147483647 h 253"/>
                <a:gd name="T6" fmla="*/ 781412735 w 137"/>
                <a:gd name="T7" fmla="*/ 2147483647 h 253"/>
                <a:gd name="T8" fmla="*/ 781412735 w 137"/>
                <a:gd name="T9" fmla="*/ 2147483647 h 253"/>
                <a:gd name="T10" fmla="*/ 709918581 w 137"/>
                <a:gd name="T11" fmla="*/ 2147483647 h 253"/>
                <a:gd name="T12" fmla="*/ 606514517 w 137"/>
                <a:gd name="T13" fmla="*/ 2147483647 h 253"/>
                <a:gd name="T14" fmla="*/ 606514517 w 137"/>
                <a:gd name="T15" fmla="*/ 2147483647 h 253"/>
                <a:gd name="T16" fmla="*/ 606514517 w 137"/>
                <a:gd name="T17" fmla="*/ 2147483647 h 253"/>
                <a:gd name="T18" fmla="*/ 2147483647 w 137"/>
                <a:gd name="T19" fmla="*/ 0 h 253"/>
                <a:gd name="T20" fmla="*/ 2147483647 w 137"/>
                <a:gd name="T21" fmla="*/ 0 h 253"/>
                <a:gd name="T22" fmla="*/ 2147483647 w 137"/>
                <a:gd name="T23" fmla="*/ 0 h 253"/>
                <a:gd name="T24" fmla="*/ 2147483647 w 137"/>
                <a:gd name="T25" fmla="*/ 0 h 253"/>
                <a:gd name="T26" fmla="*/ 2147483647 w 137"/>
                <a:gd name="T27" fmla="*/ 0 h 253"/>
                <a:gd name="T28" fmla="*/ 2147483647 w 137"/>
                <a:gd name="T29" fmla="*/ 0 h 253"/>
                <a:gd name="T30" fmla="*/ 2147483647 w 137"/>
                <a:gd name="T31" fmla="*/ 0 h 253"/>
                <a:gd name="T32" fmla="*/ 2147483647 w 137"/>
                <a:gd name="T33" fmla="*/ 0 h 253"/>
                <a:gd name="T34" fmla="*/ 2147483647 w 137"/>
                <a:gd name="T35" fmla="*/ 21844947 h 253"/>
                <a:gd name="T36" fmla="*/ 1667190892 w 137"/>
                <a:gd name="T37" fmla="*/ 2147483647 h 253"/>
                <a:gd name="T38" fmla="*/ 0 w 137"/>
                <a:gd name="T39" fmla="*/ 2147483647 h 253"/>
                <a:gd name="T40" fmla="*/ 73771516 w 137"/>
                <a:gd name="T41" fmla="*/ 2147483647 h 253"/>
                <a:gd name="T42" fmla="*/ 1667190892 w 137"/>
                <a:gd name="T43" fmla="*/ 2147483647 h 2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7"/>
                <a:gd name="T67" fmla="*/ 0 h 253"/>
                <a:gd name="T68" fmla="*/ 137 w 137"/>
                <a:gd name="T69" fmla="*/ 253 h 2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7" h="253">
                  <a:moveTo>
                    <a:pt x="137" y="1"/>
                  </a:moveTo>
                  <a:lnTo>
                    <a:pt x="9" y="239"/>
                  </a:lnTo>
                  <a:lnTo>
                    <a:pt x="8" y="239"/>
                  </a:lnTo>
                  <a:lnTo>
                    <a:pt x="7" y="239"/>
                  </a:lnTo>
                  <a:lnTo>
                    <a:pt x="7" y="238"/>
                  </a:lnTo>
                  <a:lnTo>
                    <a:pt x="7" y="237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1"/>
                  </a:lnTo>
                  <a:close/>
                  <a:moveTo>
                    <a:pt x="19" y="240"/>
                  </a:moveTo>
                  <a:lnTo>
                    <a:pt x="0" y="253"/>
                  </a:lnTo>
                  <a:lnTo>
                    <a:pt x="1" y="230"/>
                  </a:lnTo>
                  <a:lnTo>
                    <a:pt x="19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77" name="Text Box 18">
              <a:extLst>
                <a:ext uri="{FF2B5EF4-FFF2-40B4-BE49-F238E27FC236}">
                  <a16:creationId xmlns:a16="http://schemas.microsoft.com/office/drawing/2014/main" id="{25773904-6E77-4091-9DFB-A6BD68666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298"/>
              <a:ext cx="35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/>
                <a:t>3S</a:t>
              </a:r>
            </a:p>
          </p:txBody>
        </p:sp>
        <p:sp>
          <p:nvSpPr>
            <p:cNvPr id="49178" name="Text Box 19">
              <a:extLst>
                <a:ext uri="{FF2B5EF4-FFF2-40B4-BE49-F238E27FC236}">
                  <a16:creationId xmlns:a16="http://schemas.microsoft.com/office/drawing/2014/main" id="{826952AB-24A4-43F3-A654-69524088A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" y="2557"/>
              <a:ext cx="35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/>
                <a:t>1S</a:t>
              </a:r>
            </a:p>
          </p:txBody>
        </p:sp>
        <p:sp>
          <p:nvSpPr>
            <p:cNvPr id="49179" name="Rectangle 20">
              <a:extLst>
                <a:ext uri="{FF2B5EF4-FFF2-40B4-BE49-F238E27FC236}">
                  <a16:creationId xmlns:a16="http://schemas.microsoft.com/office/drawing/2014/main" id="{29EFCE4F-B2C6-4EC9-AD55-6A0AB46FB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2502"/>
              <a:ext cx="419" cy="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49180" name="Text Box 21">
              <a:extLst>
                <a:ext uri="{FF2B5EF4-FFF2-40B4-BE49-F238E27FC236}">
                  <a16:creationId xmlns:a16="http://schemas.microsoft.com/office/drawing/2014/main" id="{73763508-AF33-43B2-ADCE-23994DC89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1827"/>
              <a:ext cx="35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/>
                <a:t>2P</a:t>
              </a:r>
            </a:p>
          </p:txBody>
        </p:sp>
        <p:sp>
          <p:nvSpPr>
            <p:cNvPr id="49181" name="Text Box 32">
              <a:extLst>
                <a:ext uri="{FF2B5EF4-FFF2-40B4-BE49-F238E27FC236}">
                  <a16:creationId xmlns:a16="http://schemas.microsoft.com/office/drawing/2014/main" id="{82CA8443-F176-40D4-AD21-A4A6B4F5B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" y="2180"/>
              <a:ext cx="14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rgbClr val="9900FF"/>
                </a:solidFill>
              </a:endParaRPr>
            </a:p>
          </p:txBody>
        </p:sp>
        <p:sp>
          <p:nvSpPr>
            <p:cNvPr id="49182" name="Text Box 33">
              <a:extLst>
                <a:ext uri="{FF2B5EF4-FFF2-40B4-BE49-F238E27FC236}">
                  <a16:creationId xmlns:a16="http://schemas.microsoft.com/office/drawing/2014/main" id="{4E2CA44D-8B92-4CE9-9EFF-CD46731A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1615"/>
              <a:ext cx="1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rgbClr val="9900FF"/>
                </a:solidFill>
              </a:endParaRPr>
            </a:p>
          </p:txBody>
        </p:sp>
        <p:sp>
          <p:nvSpPr>
            <p:cNvPr id="49183" name="Text Box 34">
              <a:extLst>
                <a:ext uri="{FF2B5EF4-FFF2-40B4-BE49-F238E27FC236}">
                  <a16:creationId xmlns:a16="http://schemas.microsoft.com/office/drawing/2014/main" id="{9167A12F-128E-48F5-9DDF-9872A2252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" y="1379"/>
              <a:ext cx="13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rgbClr val="FF3300"/>
                </a:solidFill>
              </a:endParaRPr>
            </a:p>
          </p:txBody>
        </p:sp>
        <p:sp>
          <p:nvSpPr>
            <p:cNvPr id="49184" name="Rectangle 8">
              <a:extLst>
                <a:ext uri="{FF2B5EF4-FFF2-40B4-BE49-F238E27FC236}">
                  <a16:creationId xmlns:a16="http://schemas.microsoft.com/office/drawing/2014/main" id="{D76A7395-0E42-4480-B5B8-0C851167E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1253"/>
              <a:ext cx="419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 </a:t>
              </a:r>
            </a:p>
          </p:txBody>
        </p:sp>
        <p:sp>
          <p:nvSpPr>
            <p:cNvPr id="49185" name="Text Box 18">
              <a:extLst>
                <a:ext uri="{FF2B5EF4-FFF2-40B4-BE49-F238E27FC236}">
                  <a16:creationId xmlns:a16="http://schemas.microsoft.com/office/drawing/2014/main" id="{301F8B74-CE33-4EAF-805B-8FAA3096C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117"/>
              <a:ext cx="36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/>
                <a:t>3</a:t>
              </a:r>
              <a:r>
                <a:rPr lang="fr-FR" altLang="fr-FR" sz="1800"/>
                <a:t>D</a:t>
              </a:r>
              <a:endParaRPr lang="en-US" altLang="fr-FR" sz="1800"/>
            </a:p>
          </p:txBody>
        </p:sp>
      </p:grpSp>
      <p:sp>
        <p:nvSpPr>
          <p:cNvPr id="49157" name="Text Box 24">
            <a:extLst>
              <a:ext uri="{FF2B5EF4-FFF2-40B4-BE49-F238E27FC236}">
                <a16:creationId xmlns:a16="http://schemas.microsoft.com/office/drawing/2014/main" id="{CDC198F2-A707-4A6F-A022-7F66FE119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127750"/>
            <a:ext cx="30591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i="1"/>
              <a:t>H. Fleurbaey, F. Biraben, L. Julien, J.-P. Karr and F. Nez,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i="1"/>
              <a:t>PRA 95 (2017) 052503</a:t>
            </a:r>
          </a:p>
        </p:txBody>
      </p:sp>
      <p:pic>
        <p:nvPicPr>
          <p:cNvPr id="49158" name="Picture 25" descr="shift">
            <a:extLst>
              <a:ext uri="{FF2B5EF4-FFF2-40B4-BE49-F238E27FC236}">
                <a16:creationId xmlns:a16="http://schemas.microsoft.com/office/drawing/2014/main" id="{65359C94-0464-424C-99D8-68E548A93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79788"/>
            <a:ext cx="5399088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40">
            <a:extLst>
              <a:ext uri="{FF2B5EF4-FFF2-40B4-BE49-F238E27FC236}">
                <a16:creationId xmlns:a16="http://schemas.microsoft.com/office/drawing/2014/main" id="{8C55447E-DF32-4FE0-8D29-86C7957C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060575"/>
            <a:ext cx="7881938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fr-FR" sz="1800"/>
              <a:t> </a:t>
            </a:r>
            <a:r>
              <a:rPr lang="fr-FR" altLang="fr-FR" sz="1800"/>
              <a:t>Shift depends on angle between   incident polarization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endParaRPr lang="fr-FR" altLang="fr-FR" sz="30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fr-FR" altLang="fr-FR" sz="1800"/>
              <a:t>			             and detection direction</a:t>
            </a:r>
            <a:endParaRPr lang="en-US" altLang="fr-FR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              </a:t>
            </a:r>
            <a:r>
              <a:rPr lang="en-US" altLang="fr-FR" sz="1800"/>
              <a:t>Shift depends on detection geometry</a:t>
            </a:r>
          </a:p>
        </p:txBody>
      </p:sp>
      <p:sp>
        <p:nvSpPr>
          <p:cNvPr id="2" name="Flèche droite 116">
            <a:extLst>
              <a:ext uri="{FF2B5EF4-FFF2-40B4-BE49-F238E27FC236}">
                <a16:creationId xmlns:a16="http://schemas.microsoft.com/office/drawing/2014/main" id="{C77711CB-909C-4AE0-84AB-2E46804AAF46}"/>
              </a:ext>
            </a:extLst>
          </p:cNvPr>
          <p:cNvSpPr/>
          <p:nvPr/>
        </p:nvSpPr>
        <p:spPr>
          <a:xfrm>
            <a:off x="900113" y="2960688"/>
            <a:ext cx="360362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161" name="Text Box 28">
            <a:extLst>
              <a:ext uri="{FF2B5EF4-FFF2-40B4-BE49-F238E27FC236}">
                <a16:creationId xmlns:a16="http://schemas.microsoft.com/office/drawing/2014/main" id="{38E6FA6F-9159-4BCC-8E41-C4717CC85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716338"/>
            <a:ext cx="27019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r>
              <a:rPr lang="en-US" altLang="fr-FR" sz="1800"/>
              <a:t> for point-like detector:</a:t>
            </a:r>
            <a:br>
              <a:rPr lang="en-US" altLang="fr-FR" sz="1800"/>
            </a:br>
            <a:r>
              <a:rPr lang="en-US" altLang="fr-FR" sz="1800"/>
              <a:t>      max shift &lt; 1 kHz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</a:pPr>
            <a:endParaRPr lang="en-US" altLang="fr-FR" sz="1400"/>
          </a:p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r>
              <a:rPr lang="en-US" altLang="fr-FR" sz="1800"/>
              <a:t> integrate over </a:t>
            </a:r>
            <a:r>
              <a:rPr lang="fr-FR" altLang="fr-FR" sz="1800"/>
              <a:t>aperture</a:t>
            </a:r>
            <a:r>
              <a:rPr lang="en-US" altLang="fr-FR" sz="1800"/>
              <a:t>: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</a:pPr>
            <a:r>
              <a:rPr lang="en-US" altLang="fr-FR" sz="1800"/>
              <a:t>      shift ~ - 0.6 kHz</a:t>
            </a:r>
          </a:p>
        </p:txBody>
      </p:sp>
      <p:sp>
        <p:nvSpPr>
          <p:cNvPr id="49162" name="Text Box 43">
            <a:extLst>
              <a:ext uri="{FF2B5EF4-FFF2-40B4-BE49-F238E27FC236}">
                <a16:creationId xmlns:a16="http://schemas.microsoft.com/office/drawing/2014/main" id="{EF5EACCF-7B9E-444D-9B0A-5CB4B89E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56578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fr-FR" sz="1800"/>
              <a:t> Same initial and final state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3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              </a:t>
            </a:r>
            <a:r>
              <a:rPr lang="en-US" altLang="fr-FR" sz="1800"/>
              <a:t>Interference between different radiative paths</a:t>
            </a:r>
          </a:p>
        </p:txBody>
      </p:sp>
      <p:sp>
        <p:nvSpPr>
          <p:cNvPr id="3" name="Flèche droite 116">
            <a:extLst>
              <a:ext uri="{FF2B5EF4-FFF2-40B4-BE49-F238E27FC236}">
                <a16:creationId xmlns:a16="http://schemas.microsoft.com/office/drawing/2014/main" id="{12B94EDF-23CD-4C84-BE79-3E7756477169}"/>
              </a:ext>
            </a:extLst>
          </p:cNvPr>
          <p:cNvSpPr/>
          <p:nvPr/>
        </p:nvSpPr>
        <p:spPr>
          <a:xfrm>
            <a:off x="900113" y="1341438"/>
            <a:ext cx="360362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164" name="Line 36">
            <a:extLst>
              <a:ext uri="{FF2B5EF4-FFF2-40B4-BE49-F238E27FC236}">
                <a16:creationId xmlns:a16="http://schemas.microsoft.com/office/drawing/2014/main" id="{C33E1F21-078C-4259-B296-0F88F575A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775" y="213201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5" name="Text Box 32">
            <a:extLst>
              <a:ext uri="{FF2B5EF4-FFF2-40B4-BE49-F238E27FC236}">
                <a16:creationId xmlns:a16="http://schemas.microsoft.com/office/drawing/2014/main" id="{CE0B1383-ADD3-4909-A550-342D5AB3D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373688"/>
            <a:ext cx="27590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/>
              <a:t>Correction = + 0.6(2) kHz</a:t>
            </a:r>
          </a:p>
        </p:txBody>
      </p:sp>
      <p:sp>
        <p:nvSpPr>
          <p:cNvPr id="49166" name="Text Box 33">
            <a:extLst>
              <a:ext uri="{FF2B5EF4-FFF2-40B4-BE49-F238E27FC236}">
                <a16:creationId xmlns:a16="http://schemas.microsoft.com/office/drawing/2014/main" id="{E96BAFA5-2AB7-439F-B0B8-CE28CF4F6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3651250"/>
            <a:ext cx="1711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500" i="1"/>
              <a:t>Point-like detector</a:t>
            </a:r>
          </a:p>
        </p:txBody>
      </p:sp>
    </p:spTree>
    <p:extLst>
      <p:ext uri="{BB962C8B-B14F-4D97-AF65-F5344CB8AC3E}">
        <p14:creationId xmlns:p14="http://schemas.microsoft.com/office/powerpoint/2010/main" val="169984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6"/>
          <p:cNvSpPr>
            <a:spLocks noChangeArrowheads="1"/>
          </p:cNvSpPr>
          <p:nvPr/>
        </p:nvSpPr>
        <p:spPr bwMode="auto">
          <a:xfrm>
            <a:off x="4427538" y="3398052"/>
            <a:ext cx="41719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33FF"/>
              </a:buClr>
              <a:buFontTx/>
              <a:buChar char="•"/>
            </a:pPr>
            <a:r>
              <a:rPr lang="en-GB" altLang="fr-FR"/>
              <a:t> Unknown quantities : </a:t>
            </a:r>
            <a:r>
              <a:rPr lang="en-US" altLang="fr-FR"/>
              <a:t>R</a:t>
            </a:r>
            <a:r>
              <a:rPr lang="en-US" altLang="fr-FR" i="1" baseline="-25000"/>
              <a:t>∞</a:t>
            </a:r>
            <a:r>
              <a:rPr lang="en-GB" altLang="fr-FR"/>
              <a:t> and </a:t>
            </a:r>
            <a:r>
              <a:rPr lang="en-GB" altLang="fr-FR" i="1"/>
              <a:t>L</a:t>
            </a:r>
            <a:r>
              <a:rPr lang="en-GB" altLang="fr-FR" i="1" baseline="-25000"/>
              <a:t>n</a:t>
            </a:r>
            <a:r>
              <a:rPr lang="en-GB" altLang="fr-FR"/>
              <a:t> </a:t>
            </a:r>
            <a:br>
              <a:rPr lang="en-GB" altLang="fr-FR" sz="500"/>
            </a:br>
            <a:r>
              <a:rPr lang="en-GB" altLang="fr-FR" sz="500"/>
              <a:t> </a:t>
            </a:r>
          </a:p>
          <a:p>
            <a:r>
              <a:rPr lang="en-GB" altLang="fr-FR"/>
              <a:t>            linear combinations of exp. data</a:t>
            </a:r>
            <a:endParaRPr lang="en-US" altLang="fr-FR"/>
          </a:p>
        </p:txBody>
      </p:sp>
      <p:graphicFrame>
        <p:nvGraphicFramePr>
          <p:cNvPr id="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98536"/>
              </p:ext>
            </p:extLst>
          </p:nvPr>
        </p:nvGraphicFramePr>
        <p:xfrm>
          <a:off x="2700338" y="1125191"/>
          <a:ext cx="47101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Équation" r:id="rId4" imgW="56997600" imgH="7010400" progId="Equation.3">
                  <p:embed/>
                </p:oleObj>
              </mc:Choice>
              <mc:Fallback>
                <p:oleObj name="Équation" r:id="rId4" imgW="56997600" imgH="701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125191"/>
                        <a:ext cx="471011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995363" y="2348880"/>
            <a:ext cx="2784475" cy="2093913"/>
            <a:chOff x="3513" y="2054"/>
            <a:chExt cx="2042" cy="155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3513" y="2054"/>
              <a:ext cx="2042" cy="1555"/>
              <a:chOff x="3872" y="2278"/>
              <a:chExt cx="1472" cy="1113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72" y="2278"/>
                <a:ext cx="1472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4365" y="2668"/>
                <a:ext cx="0" cy="58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41" y="3451"/>
              <a:ext cx="1611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charset="0"/>
                <a:cs typeface="+mn-cs"/>
              </a:endParaRPr>
            </a:p>
          </p:txBody>
        </p:sp>
      </p:grp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241675" y="4136405"/>
            <a:ext cx="2524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+mn-cs"/>
              </a:rPr>
              <a:t>r</a:t>
            </a:r>
          </a:p>
        </p:txBody>
      </p:sp>
      <p:sp>
        <p:nvSpPr>
          <p:cNvPr id="17" name="Text Box 143"/>
          <p:cNvSpPr txBox="1">
            <a:spLocks noChangeArrowheads="1"/>
          </p:cNvSpPr>
          <p:nvPr/>
        </p:nvSpPr>
        <p:spPr bwMode="auto">
          <a:xfrm>
            <a:off x="1738313" y="4122118"/>
            <a:ext cx="3571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+mn-cs"/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ea typeface="ＭＳ Ｐゴシック" charset="0"/>
                <a:cs typeface="+mn-cs"/>
              </a:rPr>
              <a:t>p</a:t>
            </a:r>
            <a:endParaRPr lang="en-US" baseline="-25000" dirty="0">
              <a:solidFill>
                <a:srgbClr val="FF0000"/>
              </a:solidFill>
              <a:ea typeface="ＭＳ Ｐゴシック" charset="0"/>
              <a:cs typeface="+mn-cs"/>
            </a:endParaRPr>
          </a:p>
        </p:txBody>
      </p:sp>
      <p:sp>
        <p:nvSpPr>
          <p:cNvPr id="18" name="Text Box 145"/>
          <p:cNvSpPr txBox="1">
            <a:spLocks noChangeArrowheads="1"/>
          </p:cNvSpPr>
          <p:nvPr/>
        </p:nvSpPr>
        <p:spPr bwMode="auto">
          <a:xfrm>
            <a:off x="487363" y="2493343"/>
            <a:ext cx="1073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a typeface="ＭＳ Ｐゴシック" charset="0"/>
                <a:cs typeface="+mn-cs"/>
              </a:rPr>
              <a:t>Potential</a:t>
            </a:r>
          </a:p>
          <a:p>
            <a:pPr algn="ctr">
              <a:defRPr/>
            </a:pPr>
            <a:r>
              <a:rPr lang="en-US" dirty="0">
                <a:ea typeface="ＭＳ Ｐゴシック" charset="0"/>
                <a:cs typeface="+mn-cs"/>
              </a:rPr>
              <a:t>energy</a:t>
            </a:r>
          </a:p>
        </p:txBody>
      </p:sp>
      <p:sp>
        <p:nvSpPr>
          <p:cNvPr id="19" name="AutoShape 13"/>
          <p:cNvSpPr>
            <a:spLocks/>
          </p:cNvSpPr>
          <p:nvPr/>
        </p:nvSpPr>
        <p:spPr bwMode="auto">
          <a:xfrm rot="16200000">
            <a:off x="4301332" y="530671"/>
            <a:ext cx="177800" cy="2373313"/>
          </a:xfrm>
          <a:prstGeom prst="leftBrace">
            <a:avLst>
              <a:gd name="adj1" fmla="val 60994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fr-FR" altLang="fr-FR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868988" y="980728"/>
            <a:ext cx="1584325" cy="719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6443663" y="1699866"/>
            <a:ext cx="73025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846638" y="2439641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fr-FR" altLang="fr-FR"/>
              <a:t> QED corrections (1/n</a:t>
            </a:r>
            <a:r>
              <a:rPr lang="fr-FR" altLang="fr-FR" baseline="30000"/>
              <a:t>3</a:t>
            </a:r>
            <a:r>
              <a:rPr lang="fr-FR" altLang="fr-FR"/>
              <a:t>)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altLang="fr-FR"/>
              <a:t> proton size effect (m</a:t>
            </a:r>
            <a:r>
              <a:rPr lang="fr-FR" altLang="fr-FR" baseline="-25000"/>
              <a:t>r</a:t>
            </a:r>
            <a:r>
              <a:rPr lang="fr-FR" altLang="fr-FR" baseline="30000"/>
              <a:t>3 </a:t>
            </a:r>
            <a:r>
              <a:rPr lang="fr-FR" altLang="fr-FR"/>
              <a:t>r</a:t>
            </a:r>
            <a:r>
              <a:rPr lang="fr-FR" altLang="fr-FR" baseline="-25000"/>
              <a:t>p</a:t>
            </a:r>
            <a:r>
              <a:rPr lang="fr-FR" altLang="fr-FR" baseline="30000"/>
              <a:t>2</a:t>
            </a:r>
            <a:r>
              <a:rPr lang="fr-FR" altLang="fr-FR"/>
              <a:t>/n</a:t>
            </a:r>
            <a:r>
              <a:rPr lang="fr-FR" altLang="fr-FR" baseline="30000"/>
              <a:t>3</a:t>
            </a:r>
            <a:r>
              <a:rPr lang="fr-FR" altLang="fr-FR"/>
              <a:t>)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563938" y="1844328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Tx/>
              <a:buChar char="•"/>
            </a:pPr>
            <a:r>
              <a:rPr lang="fr-FR" altLang="fr-FR"/>
              <a:t> Dirac equation</a:t>
            </a:r>
          </a:p>
          <a:p>
            <a:pPr>
              <a:buClr>
                <a:srgbClr val="0000FF"/>
              </a:buClr>
              <a:buFontTx/>
              <a:buChar char="•"/>
            </a:pPr>
            <a:r>
              <a:rPr lang="fr-FR" altLang="fr-FR"/>
              <a:t> recoil effect</a:t>
            </a:r>
          </a:p>
        </p:txBody>
      </p:sp>
      <p:sp>
        <p:nvSpPr>
          <p:cNvPr id="24" name="Text Box 124"/>
          <p:cNvSpPr txBox="1">
            <a:spLocks noChangeArrowheads="1"/>
          </p:cNvSpPr>
          <p:nvPr/>
        </p:nvSpPr>
        <p:spPr bwMode="auto">
          <a:xfrm>
            <a:off x="6784975" y="1671291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sz="1600">
                <a:solidFill>
                  <a:srgbClr val="FF0000"/>
                </a:solidFill>
              </a:rPr>
              <a:t>not well known</a:t>
            </a:r>
          </a:p>
        </p:txBody>
      </p:sp>
      <p:sp>
        <p:nvSpPr>
          <p:cNvPr id="25" name="Text Box 125"/>
          <p:cNvSpPr txBox="1">
            <a:spLocks noChangeArrowheads="1"/>
          </p:cNvSpPr>
          <p:nvPr/>
        </p:nvSpPr>
        <p:spPr bwMode="auto">
          <a:xfrm>
            <a:off x="5221288" y="1699866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sz="1600">
                <a:solidFill>
                  <a:srgbClr val="0033CC"/>
                </a:solidFill>
              </a:rPr>
              <a:t>exact</a:t>
            </a:r>
          </a:p>
        </p:txBody>
      </p:sp>
      <p:graphicFrame>
        <p:nvGraphicFramePr>
          <p:cNvPr id="27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062461"/>
              </p:ext>
            </p:extLst>
          </p:nvPr>
        </p:nvGraphicFramePr>
        <p:xfrm>
          <a:off x="521965" y="4509120"/>
          <a:ext cx="6783388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Équation" r:id="rId7" imgW="6884280" imgH="1490040" progId="Equation.3">
                  <p:embed/>
                </p:oleObj>
              </mc:Choice>
              <mc:Fallback>
                <p:oleObj name="Équation" r:id="rId7" imgW="6884280" imgH="149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65" y="4509120"/>
                        <a:ext cx="6783388" cy="12969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30"/>
          <p:cNvSpPr>
            <a:spLocks/>
          </p:cNvSpPr>
          <p:nvPr/>
        </p:nvSpPr>
        <p:spPr bwMode="auto">
          <a:xfrm>
            <a:off x="323528" y="4605957"/>
            <a:ext cx="122237" cy="1184275"/>
          </a:xfrm>
          <a:prstGeom prst="leftBrace">
            <a:avLst>
              <a:gd name="adj1" fmla="val 595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GB" altLang="fr-FR">
              <a:latin typeface="Calibri" pitchFamily="34" charset="0"/>
            </a:endParaRPr>
          </a:p>
        </p:txBody>
      </p:sp>
      <p:sp>
        <p:nvSpPr>
          <p:cNvPr id="29" name="Accolade fermante 28"/>
          <p:cNvSpPr/>
          <p:nvPr/>
        </p:nvSpPr>
        <p:spPr>
          <a:xfrm>
            <a:off x="7308528" y="4605957"/>
            <a:ext cx="234950" cy="1184275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ZoneTexte 7"/>
          <p:cNvSpPr txBox="1">
            <a:spLocks noChangeArrowheads="1"/>
          </p:cNvSpPr>
          <p:nvPr/>
        </p:nvSpPr>
        <p:spPr bwMode="auto">
          <a:xfrm>
            <a:off x="7619678" y="4810745"/>
            <a:ext cx="13236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altLang="fr-FR">
                <a:latin typeface="Calibri" pitchFamily="34" charset="0"/>
              </a:rPr>
              <a:t> R</a:t>
            </a:r>
            <a:r>
              <a:rPr lang="en-US" altLang="fr-FR" i="1" baseline="-25000"/>
              <a:t>∞</a:t>
            </a:r>
            <a:r>
              <a:rPr lang="en-US" altLang="fr-FR">
                <a:latin typeface="Calibri" pitchFamily="34" charset="0"/>
              </a:rPr>
              <a:t>, L</a:t>
            </a:r>
            <a:r>
              <a:rPr lang="en-US" altLang="fr-FR" baseline="30000">
                <a:latin typeface="Calibri" pitchFamily="34" charset="0"/>
              </a:rPr>
              <a:t>exp</a:t>
            </a:r>
            <a:r>
              <a:rPr lang="en-US" altLang="fr-FR">
                <a:latin typeface="Calibri" pitchFamily="34" charset="0"/>
              </a:rPr>
              <a:t>(1S)</a:t>
            </a:r>
          </a:p>
          <a:p>
            <a:pPr defTabSz="457200"/>
            <a:r>
              <a:rPr lang="en-US" altLang="fr-FR">
                <a:latin typeface="Calibri" pitchFamily="34" charset="0"/>
              </a:rPr>
              <a:t>+ </a:t>
            </a:r>
            <a:r>
              <a:rPr lang="en-US" altLang="fr-FR">
                <a:solidFill>
                  <a:srgbClr val="FF0000"/>
                </a:solidFill>
                <a:latin typeface="Calibri" pitchFamily="34" charset="0"/>
              </a:rPr>
              <a:t>QED </a:t>
            </a:r>
          </a:p>
          <a:p>
            <a:pPr defTabSz="457200"/>
            <a:r>
              <a:rPr lang="en-US" altLang="fr-FR">
                <a:latin typeface="Calibri" pitchFamily="34" charset="0"/>
                <a:sym typeface="Symbol" pitchFamily="18" charset="2"/>
              </a:rPr>
              <a:t>         </a:t>
            </a:r>
            <a:r>
              <a:rPr lang="en-US" altLang="fr-FR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fr-FR" baseline="-25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p</a:t>
            </a:r>
            <a:endParaRPr lang="en-US" alt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4668072" y="3854800"/>
            <a:ext cx="360363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4000" baseline="-16000"/>
              <a:t>p</a:t>
            </a:r>
            <a:r>
              <a:rPr lang="fr-FR" sz="4000"/>
              <a:t> from H spectroscopy</a:t>
            </a:r>
          </a:p>
        </p:txBody>
      </p:sp>
      <p:sp>
        <p:nvSpPr>
          <p:cNvPr id="35" name="Text Box 136"/>
          <p:cNvSpPr txBox="1">
            <a:spLocks noChangeArrowheads="1"/>
          </p:cNvSpPr>
          <p:nvPr/>
        </p:nvSpPr>
        <p:spPr bwMode="auto">
          <a:xfrm>
            <a:off x="1245022" y="1350038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1600">
                <a:ea typeface="ＭＳ Ｐゴシック" pitchFamily="34" charset="-128"/>
              </a:rPr>
              <a:t>a</a:t>
            </a:r>
            <a:r>
              <a:rPr lang="en-US" altLang="fr-FR" sz="1600" baseline="-25000">
                <a:ea typeface="ＭＳ Ｐゴシック" pitchFamily="34" charset="-128"/>
              </a:rPr>
              <a:t>0</a:t>
            </a:r>
          </a:p>
        </p:txBody>
      </p:sp>
      <p:sp>
        <p:nvSpPr>
          <p:cNvPr id="37" name="Oval 138"/>
          <p:cNvSpPr>
            <a:spLocks noChangeArrowheads="1"/>
          </p:cNvSpPr>
          <p:nvPr/>
        </p:nvSpPr>
        <p:spPr bwMode="auto">
          <a:xfrm rot="8590414">
            <a:off x="491206" y="937012"/>
            <a:ext cx="1222040" cy="12220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defRPr/>
            </a:pPr>
            <a:endParaRPr lang="en-GB">
              <a:ea typeface="ＭＳ Ｐゴシック" charset="0"/>
              <a:cs typeface="+mn-cs"/>
            </a:endParaRPr>
          </a:p>
        </p:txBody>
      </p:sp>
      <p:sp>
        <p:nvSpPr>
          <p:cNvPr id="40" name="Text Box 141"/>
          <p:cNvSpPr txBox="1">
            <a:spLocks noChangeArrowheads="1"/>
          </p:cNvSpPr>
          <p:nvPr/>
        </p:nvSpPr>
        <p:spPr bwMode="auto">
          <a:xfrm>
            <a:off x="1598712" y="87004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rgbClr val="FF0000"/>
                </a:solidFill>
                <a:ea typeface="ＭＳ Ｐゴシック" charset="0"/>
                <a:cs typeface="+mn-cs"/>
              </a:rPr>
              <a:t>e</a:t>
            </a:r>
            <a:r>
              <a:rPr lang="en-US" sz="2000" b="1" baseline="30000">
                <a:solidFill>
                  <a:srgbClr val="FF0000"/>
                </a:solidFill>
                <a:ea typeface="ＭＳ Ｐゴシック" charset="0"/>
                <a:cs typeface="+mn-cs"/>
              </a:rPr>
              <a:t>-</a:t>
            </a:r>
            <a:endParaRPr lang="en-US" sz="2000" b="1">
              <a:solidFill>
                <a:srgbClr val="FF0000"/>
              </a:solidFill>
              <a:ea typeface="ＭＳ Ｐゴシック" charset="0"/>
              <a:cs typeface="+mn-cs"/>
            </a:endParaRPr>
          </a:p>
        </p:txBody>
      </p:sp>
      <p:sp>
        <p:nvSpPr>
          <p:cNvPr id="41" name="Text Box 142"/>
          <p:cNvSpPr txBox="1">
            <a:spLocks noChangeArrowheads="1"/>
          </p:cNvSpPr>
          <p:nvPr/>
        </p:nvSpPr>
        <p:spPr bwMode="auto">
          <a:xfrm>
            <a:off x="833145" y="1194814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>
                <a:solidFill>
                  <a:srgbClr val="0000FF"/>
                </a:solidFill>
                <a:ea typeface="ＭＳ Ｐゴシック" charset="0"/>
                <a:cs typeface="+mn-cs"/>
              </a:rPr>
              <a:t>p</a:t>
            </a:r>
            <a:endParaRPr lang="en-US" sz="2000">
              <a:solidFill>
                <a:srgbClr val="0000FF"/>
              </a:solidFill>
              <a:ea typeface="ＭＳ Ｐゴシック" charset="0"/>
              <a:cs typeface="+mn-cs"/>
            </a:endParaRPr>
          </a:p>
        </p:txBody>
      </p:sp>
      <p:sp>
        <p:nvSpPr>
          <p:cNvPr id="42" name="Oval 139"/>
          <p:cNvSpPr>
            <a:spLocks noChangeArrowheads="1"/>
          </p:cNvSpPr>
          <p:nvPr/>
        </p:nvSpPr>
        <p:spPr bwMode="auto">
          <a:xfrm>
            <a:off x="1048251" y="1494057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0"/>
              <a:cs typeface="+mn-cs"/>
            </a:endParaRPr>
          </a:p>
        </p:txBody>
      </p:sp>
      <p:sp>
        <p:nvSpPr>
          <p:cNvPr id="36" name="Line 137"/>
          <p:cNvSpPr>
            <a:spLocks noChangeShapeType="1"/>
          </p:cNvSpPr>
          <p:nvPr/>
        </p:nvSpPr>
        <p:spPr bwMode="auto">
          <a:xfrm flipV="1">
            <a:off x="1114260" y="1171143"/>
            <a:ext cx="444792" cy="3643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ea typeface="ＭＳ Ｐゴシック" charset="0"/>
              <a:cs typeface="+mn-cs"/>
            </a:endParaRPr>
          </a:p>
        </p:txBody>
      </p:sp>
      <p:sp>
        <p:nvSpPr>
          <p:cNvPr id="43" name="Oval 140"/>
          <p:cNvSpPr>
            <a:spLocks noChangeArrowheads="1"/>
          </p:cNvSpPr>
          <p:nvPr/>
        </p:nvSpPr>
        <p:spPr bwMode="auto">
          <a:xfrm>
            <a:off x="1543472" y="1128083"/>
            <a:ext cx="76200" cy="68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0"/>
              <a:cs typeface="+mn-cs"/>
            </a:endParaRPr>
          </a:p>
        </p:txBody>
      </p:sp>
      <p:sp>
        <p:nvSpPr>
          <p:cNvPr id="44" name="Rectangle 30"/>
          <p:cNvSpPr>
            <a:spLocks noChangeArrowheads="1"/>
          </p:cNvSpPr>
          <p:nvPr/>
        </p:nvSpPr>
        <p:spPr bwMode="auto">
          <a:xfrm>
            <a:off x="4344590" y="3365508"/>
            <a:ext cx="4115197" cy="783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649733" y="6084004"/>
            <a:ext cx="82863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/>
              <a:t>CODATA : least squares adjustment including H/D spectroscopy and electron scattering</a:t>
            </a:r>
          </a:p>
        </p:txBody>
      </p:sp>
    </p:spTree>
    <p:extLst>
      <p:ext uri="{BB962C8B-B14F-4D97-AF65-F5344CB8AC3E}">
        <p14:creationId xmlns:p14="http://schemas.microsoft.com/office/powerpoint/2010/main" val="149982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282222" y="1084674"/>
            <a:ext cx="1547218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fr-FR" sz="2000" dirty="0"/>
              <a:t> </a:t>
            </a:r>
            <a:r>
              <a:rPr lang="en-US" altLang="fr-FR" sz="2000">
                <a:latin typeface="+mj-lt"/>
              </a:rPr>
              <a:t>m</a:t>
            </a:r>
            <a:r>
              <a:rPr lang="en-US" altLang="fr-FR" sz="2000" baseline="-25000">
                <a:latin typeface="+mj-lt"/>
              </a:rPr>
              <a:t>µ</a:t>
            </a:r>
            <a:r>
              <a:rPr lang="en-US" altLang="fr-FR" sz="2000">
                <a:latin typeface="+mj-lt"/>
              </a:rPr>
              <a:t> 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fr-FR" sz="2000">
                <a:latin typeface="+mj-lt"/>
              </a:rPr>
              <a:t> </a:t>
            </a:r>
            <a:r>
              <a:rPr lang="en-US" altLang="fr-FR" sz="2000" dirty="0">
                <a:latin typeface="+mj-lt"/>
              </a:rPr>
              <a:t>200 m</a:t>
            </a:r>
            <a:r>
              <a:rPr lang="en-US" altLang="fr-FR" sz="2000" baseline="-25000" dirty="0">
                <a:latin typeface="+mj-lt"/>
              </a:rPr>
              <a:t>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4000" baseline="-16000" dirty="0" err="1"/>
              <a:t>p</a:t>
            </a:r>
            <a:r>
              <a:rPr lang="fr-FR" sz="4000" dirty="0"/>
              <a:t> </a:t>
            </a:r>
            <a:r>
              <a:rPr lang="fr-FR" sz="4000" dirty="0" err="1"/>
              <a:t>from</a:t>
            </a:r>
            <a:r>
              <a:rPr lang="fr-FR" sz="4000" dirty="0"/>
              <a:t> µp </a:t>
            </a:r>
            <a:r>
              <a:rPr lang="fr-FR" sz="4000" dirty="0" err="1"/>
              <a:t>spectroscopy</a:t>
            </a:r>
            <a:endParaRPr lang="fr-FR" sz="4000" dirty="0"/>
          </a:p>
        </p:txBody>
      </p:sp>
      <p:sp>
        <p:nvSpPr>
          <p:cNvPr id="5" name="Text Box 136"/>
          <p:cNvSpPr txBox="1">
            <a:spLocks noChangeArrowheads="1"/>
          </p:cNvSpPr>
          <p:nvPr/>
        </p:nvSpPr>
        <p:spPr bwMode="auto">
          <a:xfrm>
            <a:off x="1043608" y="1662318"/>
            <a:ext cx="9872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ea typeface="ＭＳ Ｐゴシック" pitchFamily="34" charset="-128"/>
              </a:rPr>
              <a:t>~a</a:t>
            </a:r>
            <a:r>
              <a:rPr lang="en-US" altLang="fr-FR" sz="1600" baseline="-25000">
                <a:ea typeface="ＭＳ Ｐゴシック" pitchFamily="34" charset="-128"/>
              </a:rPr>
              <a:t>0 </a:t>
            </a:r>
            <a:r>
              <a:rPr lang="en-US" altLang="fr-FR" sz="1600">
                <a:ea typeface="ＭＳ Ｐゴシック" pitchFamily="34" charset="-128"/>
              </a:rPr>
              <a:t>/</a:t>
            </a:r>
            <a:r>
              <a:rPr lang="en-US" altLang="fr-FR" sz="500">
                <a:ea typeface="ＭＳ Ｐゴシック" pitchFamily="34" charset="-128"/>
              </a:rPr>
              <a:t> </a:t>
            </a:r>
            <a:r>
              <a:rPr lang="en-US" altLang="fr-FR" sz="1600">
                <a:ea typeface="ＭＳ Ｐゴシック" pitchFamily="34" charset="-128"/>
              </a:rPr>
              <a:t>200</a:t>
            </a:r>
            <a:endParaRPr lang="en-US" altLang="fr-FR" sz="1600" baseline="-25000">
              <a:ea typeface="ＭＳ Ｐゴシック" pitchFamily="34" charset="-128"/>
            </a:endParaRPr>
          </a:p>
        </p:txBody>
      </p:sp>
      <p:sp>
        <p:nvSpPr>
          <p:cNvPr id="7" name="Oval 138"/>
          <p:cNvSpPr>
            <a:spLocks noChangeArrowheads="1"/>
          </p:cNvSpPr>
          <p:nvPr/>
        </p:nvSpPr>
        <p:spPr bwMode="auto">
          <a:xfrm rot="8590414" flipH="1">
            <a:off x="924724" y="1370517"/>
            <a:ext cx="355008" cy="35539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pPr>
              <a:defRPr/>
            </a:pPr>
            <a:endParaRPr lang="en-GB">
              <a:ea typeface="ＭＳ Ｐゴシック" charset="0"/>
              <a:cs typeface="+mn-cs"/>
            </a:endParaRPr>
          </a:p>
        </p:txBody>
      </p:sp>
      <p:sp>
        <p:nvSpPr>
          <p:cNvPr id="8" name="Text Box 141"/>
          <p:cNvSpPr txBox="1">
            <a:spLocks noChangeArrowheads="1"/>
          </p:cNvSpPr>
          <p:nvPr/>
        </p:nvSpPr>
        <p:spPr bwMode="auto">
          <a:xfrm>
            <a:off x="1200860" y="1172983"/>
            <a:ext cx="46037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rgbClr val="FF0000"/>
                </a:solidFill>
                <a:ea typeface="ＭＳ Ｐゴシック" charset="0"/>
                <a:cs typeface="+mn-cs"/>
              </a:rPr>
              <a:t>µ</a:t>
            </a:r>
            <a:r>
              <a:rPr lang="en-US" sz="2000" b="1" baseline="30000">
                <a:solidFill>
                  <a:srgbClr val="FF0000"/>
                </a:solidFill>
                <a:ea typeface="ＭＳ Ｐゴシック" charset="0"/>
                <a:cs typeface="+mn-cs"/>
              </a:rPr>
              <a:t>-</a:t>
            </a:r>
            <a:endParaRPr lang="en-US" sz="2000" b="1">
              <a:solidFill>
                <a:srgbClr val="FF0000"/>
              </a:solidFill>
              <a:ea typeface="ＭＳ Ｐゴシック" charset="0"/>
              <a:cs typeface="+mn-cs"/>
            </a:endParaRPr>
          </a:p>
        </p:txBody>
      </p:sp>
      <p:sp>
        <p:nvSpPr>
          <p:cNvPr id="9" name="Text Box 142"/>
          <p:cNvSpPr txBox="1">
            <a:spLocks noChangeArrowheads="1"/>
          </p:cNvSpPr>
          <p:nvPr/>
        </p:nvSpPr>
        <p:spPr bwMode="auto">
          <a:xfrm>
            <a:off x="652179" y="1274136"/>
            <a:ext cx="39211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>
                <a:solidFill>
                  <a:srgbClr val="0000FF"/>
                </a:solidFill>
                <a:ea typeface="ＭＳ Ｐゴシック" charset="0"/>
                <a:cs typeface="+mn-cs"/>
              </a:rPr>
              <a:t>p</a:t>
            </a:r>
            <a:endParaRPr lang="en-US" sz="2000">
              <a:solidFill>
                <a:srgbClr val="0000FF"/>
              </a:solidFill>
              <a:ea typeface="ＭＳ Ｐゴシック" charset="0"/>
              <a:cs typeface="+mn-cs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2627784" y="1828097"/>
            <a:ext cx="360362" cy="142875"/>
          </a:xfrm>
          <a:prstGeom prst="rightArrow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graphicFrame>
        <p:nvGraphicFramePr>
          <p:cNvPr id="28" name="Graphique 27"/>
          <p:cNvGraphicFramePr/>
          <p:nvPr>
            <p:extLst>
              <p:ext uri="{D42A27DB-BD31-4B8C-83A1-F6EECF244321}">
                <p14:modId xmlns:p14="http://schemas.microsoft.com/office/powerpoint/2010/main" val="709409488"/>
              </p:ext>
            </p:extLst>
          </p:nvPr>
        </p:nvGraphicFramePr>
        <p:xfrm>
          <a:off x="1049917" y="4487339"/>
          <a:ext cx="709431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5638173" y="5437093"/>
            <a:ext cx="30821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00B050"/>
                </a:solidFill>
                <a:latin typeface="Calibri" pitchFamily="34" charset="0"/>
              </a:rPr>
              <a:t>H </a:t>
            </a:r>
            <a:r>
              <a:rPr lang="en-US" altLang="fr-FR" sz="1800" dirty="0" err="1">
                <a:solidFill>
                  <a:srgbClr val="00B050"/>
                </a:solidFill>
                <a:latin typeface="Calibri" pitchFamily="34" charset="0"/>
              </a:rPr>
              <a:t>spectro</a:t>
            </a:r>
            <a:r>
              <a:rPr lang="en-US" altLang="fr-FR" sz="1800" dirty="0">
                <a:solidFill>
                  <a:srgbClr val="00B050"/>
                </a:solidFill>
                <a:latin typeface="Calibri" pitchFamily="34" charset="0"/>
              </a:rPr>
              <a:t>. average </a:t>
            </a:r>
            <a:r>
              <a:rPr lang="en-US" altLang="fr-FR" sz="1400" dirty="0">
                <a:solidFill>
                  <a:srgbClr val="00B050"/>
                </a:solidFill>
                <a:latin typeface="Calibri" pitchFamily="34" charset="0"/>
              </a:rPr>
              <a:t>(CODATA 2014)</a:t>
            </a:r>
            <a:endParaRPr lang="en-US" altLang="fr-FR" sz="1800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5422149" y="4942329"/>
            <a:ext cx="14608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CODATA 2014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827584" y="4933037"/>
            <a:ext cx="1740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rgbClr val="FF0000"/>
                </a:solidFill>
                <a:latin typeface="Calibri" pitchFamily="34" charset="0"/>
              </a:rPr>
              <a:t>µp spectroscopy</a:t>
            </a:r>
            <a:endParaRPr lang="en-US" altLang="fr-FR" sz="1800" baseline="-25000">
              <a:solidFill>
                <a:srgbClr val="FF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3435909" y="4654297"/>
                <a:ext cx="682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5.6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909" y="4654297"/>
                <a:ext cx="68243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/>
          <p:cNvCxnSpPr/>
          <p:nvPr/>
        </p:nvCxnSpPr>
        <p:spPr>
          <a:xfrm flipV="1">
            <a:off x="2666888" y="4937043"/>
            <a:ext cx="0" cy="1198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2718472" y="4937043"/>
            <a:ext cx="0" cy="11983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139"/>
          <p:cNvSpPr>
            <a:spLocks noChangeArrowheads="1"/>
          </p:cNvSpPr>
          <p:nvPr/>
        </p:nvSpPr>
        <p:spPr bwMode="auto">
          <a:xfrm>
            <a:off x="1048251" y="1494241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4634" y="170080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buClr>
                <a:srgbClr val="CC0000"/>
              </a:buClr>
            </a:pPr>
            <a:r>
              <a:rPr lang="el-GR" altLang="fr-FR" sz="2000" dirty="0">
                <a:solidFill>
                  <a:prstClr val="black"/>
                </a:solidFill>
              </a:rPr>
              <a:t>Δ</a:t>
            </a:r>
            <a:r>
              <a:rPr lang="fr-FR" altLang="fr-FR" sz="2000" dirty="0">
                <a:solidFill>
                  <a:prstClr val="black"/>
                </a:solidFill>
              </a:rPr>
              <a:t>E</a:t>
            </a:r>
            <a:r>
              <a:rPr lang="en-US" altLang="fr-FR" sz="2000" baseline="-25000" dirty="0">
                <a:solidFill>
                  <a:prstClr val="black"/>
                </a:solidFill>
              </a:rPr>
              <a:t>µ</a:t>
            </a:r>
            <a:r>
              <a:rPr lang="fr-FR" altLang="fr-FR" sz="2000" dirty="0">
                <a:solidFill>
                  <a:prstClr val="black"/>
                </a:solidFill>
              </a:rPr>
              <a:t>(</a:t>
            </a:r>
            <a:r>
              <a:rPr lang="en-US" altLang="fr-FR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fr-FR" sz="2000" baseline="-25000" dirty="0" err="1">
                <a:solidFill>
                  <a:prstClr val="black"/>
                </a:solidFill>
              </a:rPr>
              <a:t>p</a:t>
            </a:r>
            <a:r>
              <a:rPr lang="fr-FR" altLang="fr-FR" sz="2000">
                <a:solidFill>
                  <a:prstClr val="black"/>
                </a:solidFill>
              </a:rPr>
              <a:t>) 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fr-FR" sz="2000">
                <a:solidFill>
                  <a:prstClr val="black"/>
                </a:solidFill>
              </a:rPr>
              <a:t> </a:t>
            </a:r>
            <a:r>
              <a:rPr lang="en-US" altLang="fr-FR" sz="2000" dirty="0">
                <a:solidFill>
                  <a:prstClr val="black"/>
                </a:solidFill>
              </a:rPr>
              <a:t>10</a:t>
            </a:r>
            <a:r>
              <a:rPr lang="en-US" altLang="fr-FR" sz="2000" baseline="30000" dirty="0">
                <a:solidFill>
                  <a:prstClr val="black"/>
                </a:solidFill>
              </a:rPr>
              <a:t>7</a:t>
            </a:r>
            <a:r>
              <a:rPr lang="en-US" altLang="fr-FR" sz="2000" dirty="0">
                <a:solidFill>
                  <a:prstClr val="black"/>
                </a:solidFill>
              </a:rPr>
              <a:t> </a:t>
            </a:r>
            <a:r>
              <a:rPr lang="el-GR" altLang="fr-FR" sz="2000" dirty="0">
                <a:solidFill>
                  <a:prstClr val="black"/>
                </a:solidFill>
              </a:rPr>
              <a:t>Δ</a:t>
            </a:r>
            <a:r>
              <a:rPr lang="fr-FR" altLang="fr-FR" sz="2000" dirty="0">
                <a:solidFill>
                  <a:prstClr val="black"/>
                </a:solidFill>
              </a:rPr>
              <a:t>E</a:t>
            </a:r>
            <a:r>
              <a:rPr lang="en-US" altLang="fr-FR" sz="2000" baseline="-25000" dirty="0">
                <a:solidFill>
                  <a:prstClr val="black"/>
                </a:solidFill>
              </a:rPr>
              <a:t>e</a:t>
            </a:r>
            <a:r>
              <a:rPr lang="fr-FR" altLang="fr-FR" sz="2000" dirty="0">
                <a:solidFill>
                  <a:prstClr val="black"/>
                </a:solidFill>
              </a:rPr>
              <a:t>(</a:t>
            </a:r>
            <a:r>
              <a:rPr lang="en-US" altLang="fr-FR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fr-FR" sz="2000" baseline="-25000" dirty="0" err="1">
                <a:solidFill>
                  <a:prstClr val="black"/>
                </a:solidFill>
              </a:rPr>
              <a:t>p</a:t>
            </a:r>
            <a:r>
              <a:rPr lang="fr-FR" altLang="fr-FR" sz="2000" dirty="0">
                <a:solidFill>
                  <a:prstClr val="black"/>
                </a:solidFill>
              </a:rPr>
              <a:t>)  </a:t>
            </a:r>
          </a:p>
          <a:p>
            <a:pPr lvl="0">
              <a:spcBef>
                <a:spcPct val="0"/>
              </a:spcBef>
              <a:buClr>
                <a:srgbClr val="CC0000"/>
              </a:buClr>
            </a:pPr>
            <a:r>
              <a:rPr lang="fr-FR" altLang="fr-FR" sz="100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0"/>
              </a:spcBef>
              <a:buClr>
                <a:srgbClr val="CC0000"/>
              </a:buClr>
            </a:pPr>
            <a:r>
              <a:rPr lang="fr-FR" altLang="fr-FR" sz="2000">
                <a:solidFill>
                  <a:prstClr val="black"/>
                </a:solidFill>
              </a:rPr>
              <a:t>                 2% of </a:t>
            </a:r>
            <a:r>
              <a:rPr lang="fr-FR" altLang="fr-FR" sz="200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fr-FR" altLang="fr-FR" sz="2000" baseline="-25000">
                <a:solidFill>
                  <a:prstClr val="black"/>
                </a:solidFill>
              </a:rPr>
              <a:t>2S-2P </a:t>
            </a:r>
            <a:r>
              <a:rPr lang="fr-FR" altLang="fr-FR">
                <a:solidFill>
                  <a:prstClr val="black"/>
                </a:solidFill>
              </a:rPr>
              <a:t>(µp)</a:t>
            </a:r>
            <a:endParaRPr lang="el-GR" altLang="fr-FR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</a:pPr>
            <a:endParaRPr lang="fr-FR" altLang="fr-FR" sz="2000" dirty="0">
              <a:solidFill>
                <a:prstClr val="black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39384E-9EEE-4D02-90C9-A9C99A079C6D}"/>
              </a:ext>
            </a:extLst>
          </p:cNvPr>
          <p:cNvGrpSpPr/>
          <p:nvPr/>
        </p:nvGrpSpPr>
        <p:grpSpPr>
          <a:xfrm>
            <a:off x="1667207" y="3718193"/>
            <a:ext cx="5697645" cy="769442"/>
            <a:chOff x="1250619" y="3933056"/>
            <a:chExt cx="5697645" cy="769442"/>
          </a:xfrm>
        </p:grpSpPr>
        <p:sp>
          <p:nvSpPr>
            <p:cNvPr id="16" name="Flèche droite 116"/>
            <p:cNvSpPr/>
            <p:nvPr/>
          </p:nvSpPr>
          <p:spPr>
            <a:xfrm>
              <a:off x="3900167" y="4431005"/>
              <a:ext cx="587793" cy="142875"/>
            </a:xfrm>
            <a:prstGeom prst="leftRightArrow">
              <a:avLst/>
            </a:prstGeom>
            <a:gradFill flip="none" rotWithShape="1">
              <a:gsLst>
                <a:gs pos="0">
                  <a:srgbClr val="CC0000">
                    <a:tint val="66000"/>
                    <a:satMod val="160000"/>
                  </a:srgbClr>
                </a:gs>
                <a:gs pos="50000">
                  <a:srgbClr val="CC0000">
                    <a:tint val="44500"/>
                    <a:satMod val="160000"/>
                  </a:srgbClr>
                </a:gs>
                <a:gs pos="100000">
                  <a:srgbClr val="CC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250619" y="4302388"/>
              <a:ext cx="2300630" cy="4001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2000" i="1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altLang="fr-FR" sz="2000" baseline="-25000">
                  <a:latin typeface="+mj-lt"/>
                </a:rPr>
                <a:t>p</a:t>
              </a:r>
              <a:r>
                <a:rPr lang="en-US" altLang="fr-FR" sz="2000">
                  <a:latin typeface="+mj-lt"/>
                </a:rPr>
                <a:t> = 0.84087(39) fm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3059832" y="3933056"/>
              <a:ext cx="2266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</a:t>
              </a:r>
              <a:r>
                <a:rPr lang="fr-FR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proton radius puzzle</a:t>
              </a:r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endPara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endParaRPr>
            </a:p>
          </p:txBody>
        </p:sp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4812743" y="4302388"/>
              <a:ext cx="2135521" cy="4001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2000" i="1">
                  <a:latin typeface="+mj-lt"/>
                  <a:cs typeface="Times New Roman" pitchFamily="18" charset="0"/>
                </a:rPr>
                <a:t> </a:t>
              </a:r>
              <a:r>
                <a:rPr lang="en-US" altLang="fr-FR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fr-FR" sz="2000" baseline="-25000">
                  <a:latin typeface="+mj-lt"/>
                </a:rPr>
                <a:t>p</a:t>
              </a:r>
              <a:r>
                <a:rPr lang="en-US" altLang="fr-FR" sz="2000">
                  <a:latin typeface="+mj-lt"/>
                </a:rPr>
                <a:t> = 0.8751(61) fm</a:t>
              </a:r>
            </a:p>
          </p:txBody>
        </p:sp>
      </p:grpSp>
      <p:cxnSp>
        <p:nvCxnSpPr>
          <p:cNvPr id="37" name="Connecteur droit avec flèche 36"/>
          <p:cNvCxnSpPr/>
          <p:nvPr/>
        </p:nvCxnSpPr>
        <p:spPr>
          <a:xfrm>
            <a:off x="2686406" y="5034377"/>
            <a:ext cx="2250469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3344" y="2708920"/>
            <a:ext cx="627207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fr-FR" sz="1900" dirty="0"/>
              <a:t>2S-2P in muonic hydrogen µp (Paul Scherrer </a:t>
            </a:r>
            <a:r>
              <a:rPr lang="en-US" altLang="fr-FR" sz="1900"/>
              <a:t>Institute)</a:t>
            </a:r>
          </a:p>
          <a:p>
            <a:pPr marL="342900" indent="-342900">
              <a:spcBef>
                <a:spcPct val="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US" altLang="fr-FR" sz="900"/>
          </a:p>
          <a:p>
            <a:pPr>
              <a:spcBef>
                <a:spcPct val="0"/>
              </a:spcBef>
              <a:buClr>
                <a:srgbClr val="CC0000"/>
              </a:buClr>
            </a:pPr>
            <a:r>
              <a:rPr lang="en-US" altLang="fr-FR"/>
              <a:t> </a:t>
            </a:r>
            <a:endParaRPr lang="en-US" altLang="fr-FR" dirty="0"/>
          </a:p>
          <a:p>
            <a:pPr marL="171450" indent="-171450">
              <a:spcBef>
                <a:spcPct val="0"/>
              </a:spcBef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en-US" alt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07069" y="3143288"/>
            <a:ext cx="3683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A</a:t>
            </a:r>
            <a:r>
              <a:rPr lang="fr-FR" sz="1600" i="1"/>
              <a:t>. Antognini </a:t>
            </a:r>
            <a:r>
              <a:rPr lang="fr-FR" sz="1600" i="1" dirty="0"/>
              <a:t>et al., Science 339 (2013) 417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6758379" y="1242682"/>
            <a:ext cx="2080349" cy="1682262"/>
            <a:chOff x="547435" y="2538826"/>
            <a:chExt cx="2080349" cy="168226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B6161A-F92D-4098-8D33-770CB2E01B46}"/>
                </a:ext>
              </a:extLst>
            </p:cNvPr>
            <p:cNvCxnSpPr>
              <a:cxnSpLocks/>
            </p:cNvCxnSpPr>
            <p:nvPr/>
          </p:nvCxnSpPr>
          <p:spPr>
            <a:xfrm>
              <a:off x="889473" y="4067780"/>
              <a:ext cx="5040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DC14D5F-C3DE-4D78-8D2F-72E7D16E26C1}"/>
                </a:ext>
              </a:extLst>
            </p:cNvPr>
            <p:cNvCxnSpPr>
              <a:cxnSpLocks/>
            </p:cNvCxnSpPr>
            <p:nvPr/>
          </p:nvCxnSpPr>
          <p:spPr>
            <a:xfrm>
              <a:off x="889473" y="3203684"/>
              <a:ext cx="5040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748F987-B586-4330-A672-6ABC73DED649}"/>
                </a:ext>
              </a:extLst>
            </p:cNvPr>
            <p:cNvCxnSpPr>
              <a:cxnSpLocks/>
            </p:cNvCxnSpPr>
            <p:nvPr/>
          </p:nvCxnSpPr>
          <p:spPr>
            <a:xfrm>
              <a:off x="1537545" y="2915652"/>
              <a:ext cx="5040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FAD2271-0D9D-42C5-9DE5-E7B7087EDD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497" y="2915652"/>
              <a:ext cx="648072" cy="28803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AE9CB9-20E2-42E6-BC8E-A8B766EA1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1501" y="2919425"/>
              <a:ext cx="720080" cy="1143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326B530-D086-4BB9-BA92-B85AD9606777}"/>
                </a:ext>
              </a:extLst>
            </p:cNvPr>
            <p:cNvSpPr txBox="1"/>
            <p:nvPr/>
          </p:nvSpPr>
          <p:spPr>
            <a:xfrm>
              <a:off x="547435" y="2987660"/>
              <a:ext cx="486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C59E002-BB0D-42A6-87BD-793625DD7714}"/>
                </a:ext>
              </a:extLst>
            </p:cNvPr>
            <p:cNvSpPr txBox="1"/>
            <p:nvPr/>
          </p:nvSpPr>
          <p:spPr>
            <a:xfrm>
              <a:off x="1987595" y="2627620"/>
              <a:ext cx="486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2P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97A9007-E240-445D-88B6-328CC7DD0250}"/>
                </a:ext>
              </a:extLst>
            </p:cNvPr>
            <p:cNvSpPr txBox="1"/>
            <p:nvPr/>
          </p:nvSpPr>
          <p:spPr>
            <a:xfrm>
              <a:off x="547435" y="3851756"/>
              <a:ext cx="486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ABC472-7670-4D62-9E62-C8BECEFF8C2F}"/>
                </a:ext>
              </a:extLst>
            </p:cNvPr>
            <p:cNvSpPr txBox="1"/>
            <p:nvPr/>
          </p:nvSpPr>
          <p:spPr>
            <a:xfrm>
              <a:off x="1534408" y="3347754"/>
              <a:ext cx="1093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2 </a:t>
              </a:r>
              <a:r>
                <a:rPr lang="en-US" sz="1600" dirty="0" err="1">
                  <a:solidFill>
                    <a:schemeClr val="accent1"/>
                  </a:solidFill>
                </a:rPr>
                <a:t>keV</a:t>
              </a:r>
              <a:r>
                <a:rPr lang="en-US" sz="1600" dirty="0">
                  <a:solidFill>
                    <a:schemeClr val="accent1"/>
                  </a:solidFill>
                </a:rPr>
                <a:t> x-ray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4463751-FB4B-4367-B0C9-668B3198446F}"/>
                </a:ext>
              </a:extLst>
            </p:cNvPr>
            <p:cNvSpPr txBox="1"/>
            <p:nvPr/>
          </p:nvSpPr>
          <p:spPr>
            <a:xfrm>
              <a:off x="790462" y="2538826"/>
              <a:ext cx="7505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Laser</a:t>
              </a:r>
            </a:p>
            <a:p>
              <a:r>
                <a:rPr lang="en-US" sz="1600" dirty="0">
                  <a:solidFill>
                    <a:srgbClr val="C00000"/>
                  </a:solidFill>
                </a:rPr>
                <a:t>  6 </a:t>
              </a:r>
              <a:r>
                <a:rPr lang="en-US" altLang="fr-FR" sz="1600" dirty="0">
                  <a:solidFill>
                    <a:srgbClr val="C00000"/>
                  </a:solidFill>
                </a:rPr>
                <a:t>µm</a:t>
              </a:r>
              <a:r>
                <a:rPr lang="en-US" sz="1600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BC0BBE2-6CB2-4F51-8CBD-D8A704FBC8F1}"/>
              </a:ext>
            </a:extLst>
          </p:cNvPr>
          <p:cNvSpPr/>
          <p:nvPr/>
        </p:nvSpPr>
        <p:spPr>
          <a:xfrm>
            <a:off x="6711443" y="1241146"/>
            <a:ext cx="2099160" cy="16837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FE2665-89EE-4D12-9D93-EF1D61AF0482}"/>
              </a:ext>
            </a:extLst>
          </p:cNvPr>
          <p:cNvSpPr/>
          <p:nvPr/>
        </p:nvSpPr>
        <p:spPr>
          <a:xfrm>
            <a:off x="7927171" y="6382489"/>
            <a:ext cx="939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fr-FR" sz="2200" baseline="-25000" dirty="0" err="1">
                <a:solidFill>
                  <a:prstClr val="black"/>
                </a:solidFill>
              </a:rPr>
              <a:t>p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r>
              <a:rPr lang="fr-FR" altLang="fr-FR" sz="2000" dirty="0">
                <a:solidFill>
                  <a:prstClr val="black"/>
                </a:solidFill>
              </a:rPr>
              <a:t>(</a:t>
            </a:r>
            <a:r>
              <a:rPr lang="fr-FR" altLang="fr-FR" sz="2000" dirty="0" err="1">
                <a:solidFill>
                  <a:prstClr val="black"/>
                </a:solidFill>
              </a:rPr>
              <a:t>fm</a:t>
            </a:r>
            <a:r>
              <a:rPr lang="fr-FR" altLang="fr-FR" sz="2000" dirty="0">
                <a:solidFill>
                  <a:prstClr val="black"/>
                </a:solidFill>
              </a:rPr>
              <a:t>)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cxnSp>
        <p:nvCxnSpPr>
          <p:cNvPr id="46" name="Connecteur en angle 45"/>
          <p:cNvCxnSpPr/>
          <p:nvPr/>
        </p:nvCxnSpPr>
        <p:spPr>
          <a:xfrm>
            <a:off x="3408162" y="2176013"/>
            <a:ext cx="564032" cy="190087"/>
          </a:xfrm>
          <a:prstGeom prst="bentConnector3">
            <a:avLst>
              <a:gd name="adj1" fmla="val 9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7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63260" y="1026978"/>
            <a:ext cx="485456" cy="532859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1662862662"/>
              </p:ext>
            </p:extLst>
          </p:nvPr>
        </p:nvGraphicFramePr>
        <p:xfrm>
          <a:off x="-2032" y="908720"/>
          <a:ext cx="914603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 flipV="1">
            <a:off x="3131840" y="1026978"/>
            <a:ext cx="0" cy="5328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860745" y="1026978"/>
            <a:ext cx="0" cy="53285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349282" y="1026978"/>
            <a:ext cx="0" cy="53285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1663700" y="4317340"/>
            <a:ext cx="1336675" cy="665164"/>
            <a:chOff x="2553" y="2807"/>
            <a:chExt cx="900" cy="419"/>
          </a:xfrm>
        </p:grpSpPr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2553" y="2807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-12D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3/2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558" y="2995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-12D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751638" y="4886369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-3S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4936813" y="3573011"/>
            <a:ext cx="1219408" cy="877694"/>
            <a:chOff x="580" y="2470"/>
            <a:chExt cx="822" cy="554"/>
          </a:xfrm>
        </p:grpSpPr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583" y="2793"/>
              <a:ext cx="8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584" y="2636"/>
              <a:ext cx="81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3/2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580" y="2470"/>
              <a:ext cx="7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1475656" y="3062731"/>
            <a:ext cx="1212850" cy="630238"/>
            <a:chOff x="3763" y="2179"/>
            <a:chExt cx="816" cy="397"/>
          </a:xfrm>
        </p:grpSpPr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3763" y="234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-6D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3767" y="2179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-6S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4319067" y="2804991"/>
            <a:ext cx="1189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7211020" y="2558231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3" name="Group 25"/>
          <p:cNvGrpSpPr>
            <a:grpSpLocks/>
          </p:cNvGrpSpPr>
          <p:nvPr/>
        </p:nvGrpSpPr>
        <p:grpSpPr bwMode="auto">
          <a:xfrm>
            <a:off x="1889125" y="1988840"/>
            <a:ext cx="1212850" cy="630238"/>
            <a:chOff x="718" y="1619"/>
            <a:chExt cx="816" cy="397"/>
          </a:xfrm>
        </p:grpSpPr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718" y="178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-4D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721" y="1619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-4S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038439" y="1262087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 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902199" y="1766143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 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902200" y="1478111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2225" y="837514"/>
            <a:ext cx="765969" cy="550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Picture 31" descr="Accolade_dessous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11" y="1364952"/>
            <a:ext cx="984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Box 57"/>
          <p:cNvSpPr txBox="1">
            <a:spLocks noChangeArrowheads="1"/>
          </p:cNvSpPr>
          <p:nvPr/>
        </p:nvSpPr>
        <p:spPr bwMode="auto">
          <a:xfrm>
            <a:off x="611560" y="1478111"/>
            <a:ext cx="143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Calibri" pitchFamily="34" charset="0"/>
              </a:rPr>
              <a:t>RF Lamb shift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26944" y="6237312"/>
            <a:ext cx="402757" cy="25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699792" y="5933458"/>
            <a:ext cx="433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rgbClr val="FF0000"/>
                </a:solidFill>
                <a:latin typeface="Calibri" pitchFamily="34" charset="0"/>
              </a:rPr>
              <a:t>µp</a:t>
            </a:r>
            <a:endParaRPr lang="en-US" altLang="fr-FR" sz="1800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auto">
          <a:xfrm>
            <a:off x="4370470" y="5939988"/>
            <a:ext cx="30821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00B050"/>
                </a:solidFill>
                <a:latin typeface="Calibri" pitchFamily="34" charset="0"/>
              </a:rPr>
              <a:t>H </a:t>
            </a:r>
            <a:r>
              <a:rPr lang="en-US" altLang="fr-FR" sz="1800" dirty="0" err="1">
                <a:solidFill>
                  <a:srgbClr val="00B050"/>
                </a:solidFill>
                <a:latin typeface="Calibri" pitchFamily="34" charset="0"/>
              </a:rPr>
              <a:t>spectro</a:t>
            </a:r>
            <a:r>
              <a:rPr lang="en-US" altLang="fr-FR" sz="1800" dirty="0">
                <a:solidFill>
                  <a:srgbClr val="00B050"/>
                </a:solidFill>
                <a:latin typeface="Calibri" pitchFamily="34" charset="0"/>
              </a:rPr>
              <a:t>. average </a:t>
            </a:r>
            <a:r>
              <a:rPr lang="en-US" altLang="fr-FR" sz="1400" dirty="0">
                <a:solidFill>
                  <a:srgbClr val="00B050"/>
                </a:solidFill>
                <a:latin typeface="Calibri" pitchFamily="34" charset="0"/>
              </a:rPr>
              <a:t>(CODATA 2014)</a:t>
            </a:r>
            <a:endParaRPr lang="en-US" altLang="fr-FR" sz="1800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79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1917940" y="190381"/>
            <a:ext cx="5308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The proton radius puzzle</a:t>
            </a:r>
            <a:endParaRPr lang="en-US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253272" y="75541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i="1" dirty="0"/>
              <a:t> </a:t>
            </a:r>
            <a:r>
              <a:rPr lang="fr-FR" i="1" dirty="0" err="1"/>
              <a:t>errorbars</a:t>
            </a:r>
            <a:endParaRPr lang="fr-FR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036BD1-6F25-405B-A2BC-5BEA17BF19B1}"/>
              </a:ext>
            </a:extLst>
          </p:cNvPr>
          <p:cNvSpPr/>
          <p:nvPr/>
        </p:nvSpPr>
        <p:spPr>
          <a:xfrm>
            <a:off x="8400058" y="6237312"/>
            <a:ext cx="743941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6B4ACD-273D-4514-AE78-B63488D7360E}"/>
              </a:ext>
            </a:extLst>
          </p:cNvPr>
          <p:cNvSpPr/>
          <p:nvPr/>
        </p:nvSpPr>
        <p:spPr>
          <a:xfrm>
            <a:off x="8219008" y="6419428"/>
            <a:ext cx="939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fr-FR" sz="2200" baseline="-25000" dirty="0" err="1">
                <a:solidFill>
                  <a:prstClr val="black"/>
                </a:solidFill>
              </a:rPr>
              <a:t>p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r>
              <a:rPr lang="fr-FR" altLang="fr-FR" sz="2000" dirty="0">
                <a:solidFill>
                  <a:prstClr val="black"/>
                </a:solidFill>
              </a:rPr>
              <a:t>(</a:t>
            </a:r>
            <a:r>
              <a:rPr lang="fr-FR" altLang="fr-FR" sz="2000" dirty="0" err="1">
                <a:solidFill>
                  <a:prstClr val="black"/>
                </a:solidFill>
              </a:rPr>
              <a:t>fm</a:t>
            </a:r>
            <a:r>
              <a:rPr lang="fr-FR" altLang="fr-FR" sz="2000" dirty="0">
                <a:solidFill>
                  <a:prstClr val="black"/>
                </a:solidFill>
              </a:rPr>
              <a:t>)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83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63260" y="1026978"/>
            <a:ext cx="485456" cy="532859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ique 1"/>
          <p:cNvGraphicFramePr/>
          <p:nvPr>
            <p:extLst/>
          </p:nvPr>
        </p:nvGraphicFramePr>
        <p:xfrm>
          <a:off x="-2032" y="908720"/>
          <a:ext cx="914603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 flipV="1">
            <a:off x="3131840" y="1026978"/>
            <a:ext cx="0" cy="5328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860745" y="1026978"/>
            <a:ext cx="0" cy="53285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349282" y="1026978"/>
            <a:ext cx="0" cy="53285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1663700" y="4317340"/>
            <a:ext cx="1336675" cy="665164"/>
            <a:chOff x="2553" y="2807"/>
            <a:chExt cx="900" cy="419"/>
          </a:xfrm>
        </p:grpSpPr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2553" y="2807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-12D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3/2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558" y="2995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-12D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751638" y="4886369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-3S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4936813" y="3573011"/>
            <a:ext cx="1219408" cy="877694"/>
            <a:chOff x="580" y="2470"/>
            <a:chExt cx="822" cy="554"/>
          </a:xfrm>
        </p:grpSpPr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583" y="2793"/>
              <a:ext cx="8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584" y="2636"/>
              <a:ext cx="81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3/2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580" y="2470"/>
              <a:ext cx="7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1475656" y="3062731"/>
            <a:ext cx="1212850" cy="630238"/>
            <a:chOff x="3763" y="2179"/>
            <a:chExt cx="816" cy="397"/>
          </a:xfrm>
        </p:grpSpPr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3763" y="234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-6D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3767" y="2179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-6S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4319067" y="2804991"/>
            <a:ext cx="1189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7211020" y="2558231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3" name="Group 25"/>
          <p:cNvGrpSpPr>
            <a:grpSpLocks/>
          </p:cNvGrpSpPr>
          <p:nvPr/>
        </p:nvGrpSpPr>
        <p:grpSpPr bwMode="auto">
          <a:xfrm>
            <a:off x="1889125" y="1988840"/>
            <a:ext cx="1212850" cy="630238"/>
            <a:chOff x="718" y="1619"/>
            <a:chExt cx="816" cy="397"/>
          </a:xfrm>
        </p:grpSpPr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718" y="178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-4D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721" y="1619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-4S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038439" y="1262087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 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902199" y="1766143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 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902200" y="1478111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689734" y="1768236"/>
            <a:ext cx="1638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-2S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 &amp; …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3" name="Picture 31" descr="Accolade_dessous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20" y="2079429"/>
            <a:ext cx="746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1" descr="Accolade_dessous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52" y="2638017"/>
            <a:ext cx="71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1" descr="Accolade_dessous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24" y="3138033"/>
            <a:ext cx="111886" cy="1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Line 56"/>
          <p:cNvSpPr>
            <a:spLocks noChangeShapeType="1"/>
          </p:cNvSpPr>
          <p:nvPr/>
        </p:nvSpPr>
        <p:spPr bwMode="auto">
          <a:xfrm>
            <a:off x="1519567" y="5045843"/>
            <a:ext cx="11689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699792" y="5933458"/>
            <a:ext cx="433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rgbClr val="FF0000"/>
                </a:solidFill>
                <a:latin typeface="Calibri" pitchFamily="34" charset="0"/>
              </a:rPr>
              <a:t>µp</a:t>
            </a:r>
            <a:endParaRPr lang="en-US" altLang="fr-FR" sz="1800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auto">
          <a:xfrm>
            <a:off x="4370470" y="5939988"/>
            <a:ext cx="30821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00B050"/>
                </a:solidFill>
                <a:latin typeface="Calibri" pitchFamily="34" charset="0"/>
              </a:rPr>
              <a:t>H </a:t>
            </a:r>
            <a:r>
              <a:rPr lang="en-US" altLang="fr-FR" sz="1800" dirty="0" err="1">
                <a:solidFill>
                  <a:srgbClr val="00B050"/>
                </a:solidFill>
                <a:latin typeface="Calibri" pitchFamily="34" charset="0"/>
              </a:rPr>
              <a:t>spectro</a:t>
            </a:r>
            <a:r>
              <a:rPr lang="en-US" altLang="fr-FR" sz="1800" dirty="0">
                <a:solidFill>
                  <a:srgbClr val="00B050"/>
                </a:solidFill>
                <a:latin typeface="Calibri" pitchFamily="34" charset="0"/>
              </a:rPr>
              <a:t>. average </a:t>
            </a:r>
            <a:r>
              <a:rPr lang="en-US" altLang="fr-FR" sz="1400" dirty="0">
                <a:solidFill>
                  <a:srgbClr val="00B050"/>
                </a:solidFill>
                <a:latin typeface="Calibri" pitchFamily="34" charset="0"/>
              </a:rPr>
              <a:t>(CODATA 2014)</a:t>
            </a:r>
            <a:endParaRPr lang="en-US" altLang="fr-FR" sz="1800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79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1917940" y="190381"/>
            <a:ext cx="5308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The proton radius puzzle</a:t>
            </a:r>
            <a:endParaRPr lang="en-US" sz="4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2E7DA5-96A0-4EDA-A3D9-994B923DF99B}"/>
              </a:ext>
            </a:extLst>
          </p:cNvPr>
          <p:cNvSpPr/>
          <p:nvPr/>
        </p:nvSpPr>
        <p:spPr>
          <a:xfrm>
            <a:off x="22225" y="837514"/>
            <a:ext cx="765969" cy="550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3272" y="75541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i="1" dirty="0"/>
              <a:t> </a:t>
            </a:r>
            <a:r>
              <a:rPr lang="fr-FR" i="1" dirty="0" err="1"/>
              <a:t>errorbars</a:t>
            </a:r>
            <a:endParaRPr lang="fr-FR" i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0B9EA7-8B78-49E5-BFFA-22DFD4988693}"/>
              </a:ext>
            </a:extLst>
          </p:cNvPr>
          <p:cNvSpPr/>
          <p:nvPr/>
        </p:nvSpPr>
        <p:spPr>
          <a:xfrm>
            <a:off x="226944" y="6237312"/>
            <a:ext cx="402757" cy="25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>
            <a:off x="335744" y="2678368"/>
            <a:ext cx="1087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Calibri" pitchFamily="34" charset="0"/>
              </a:rPr>
              <a:t>Yale 1995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395288" y="4862487"/>
            <a:ext cx="1039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Calibri" pitchFamily="34" charset="0"/>
              </a:rPr>
              <a:t>LKB 2010</a:t>
            </a:r>
          </a:p>
        </p:txBody>
      </p:sp>
      <p:sp>
        <p:nvSpPr>
          <p:cNvPr id="69" name="Text Box 60"/>
          <p:cNvSpPr txBox="1">
            <a:spLocks noChangeArrowheads="1"/>
          </p:cNvSpPr>
          <p:nvPr/>
        </p:nvSpPr>
        <p:spPr bwMode="auto">
          <a:xfrm>
            <a:off x="205753" y="3813104"/>
            <a:ext cx="1185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Calibri" pitchFamily="34" charset="0"/>
              </a:rPr>
              <a:t>LKB 1990’s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4C195D-2A14-43F5-B2AF-D9804082FC3F}"/>
              </a:ext>
            </a:extLst>
          </p:cNvPr>
          <p:cNvSpPr/>
          <p:nvPr/>
        </p:nvSpPr>
        <p:spPr>
          <a:xfrm>
            <a:off x="8400058" y="6237312"/>
            <a:ext cx="743941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39EB4F4-7FD9-42DB-B1DB-58F930B7F0A4}"/>
              </a:ext>
            </a:extLst>
          </p:cNvPr>
          <p:cNvSpPr/>
          <p:nvPr/>
        </p:nvSpPr>
        <p:spPr>
          <a:xfrm>
            <a:off x="8219008" y="6419428"/>
            <a:ext cx="939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fr-FR" sz="2200" baseline="-25000" dirty="0" err="1">
                <a:solidFill>
                  <a:prstClr val="black"/>
                </a:solidFill>
              </a:rPr>
              <a:t>p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r>
              <a:rPr lang="fr-FR" altLang="fr-FR" sz="2000" dirty="0">
                <a:solidFill>
                  <a:prstClr val="black"/>
                </a:solidFill>
              </a:rPr>
              <a:t>(</a:t>
            </a:r>
            <a:r>
              <a:rPr lang="fr-FR" altLang="fr-FR" sz="2000" dirty="0" err="1">
                <a:solidFill>
                  <a:prstClr val="black"/>
                </a:solidFill>
              </a:rPr>
              <a:t>fm</a:t>
            </a:r>
            <a:r>
              <a:rPr lang="fr-FR" altLang="fr-FR" sz="2000" dirty="0">
                <a:solidFill>
                  <a:prstClr val="black"/>
                </a:solidFill>
              </a:rPr>
              <a:t>)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219902" y="2114151"/>
            <a:ext cx="1531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 err="1">
                <a:latin typeface="Calibri" pitchFamily="34" charset="0"/>
              </a:rPr>
              <a:t>Garching</a:t>
            </a:r>
            <a:r>
              <a:rPr lang="en-US" altLang="fr-FR" sz="1800" dirty="0">
                <a:latin typeface="Calibri" pitchFamily="34" charset="0"/>
              </a:rPr>
              <a:t> 1995</a:t>
            </a:r>
          </a:p>
        </p:txBody>
      </p:sp>
    </p:spTree>
    <p:extLst>
      <p:ext uri="{BB962C8B-B14F-4D97-AF65-F5344CB8AC3E}">
        <p14:creationId xmlns:p14="http://schemas.microsoft.com/office/powerpoint/2010/main" val="215164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63260" y="1026978"/>
            <a:ext cx="485456" cy="532859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1425289837"/>
              </p:ext>
            </p:extLst>
          </p:nvPr>
        </p:nvGraphicFramePr>
        <p:xfrm>
          <a:off x="-2032" y="908720"/>
          <a:ext cx="914603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1663700" y="4317340"/>
            <a:ext cx="1336675" cy="665164"/>
            <a:chOff x="2553" y="2807"/>
            <a:chExt cx="900" cy="419"/>
          </a:xfrm>
        </p:grpSpPr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2553" y="2807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-12D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3/2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558" y="2995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-12D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751638" y="4886369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-3S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4936813" y="3573011"/>
            <a:ext cx="1219408" cy="877694"/>
            <a:chOff x="580" y="2470"/>
            <a:chExt cx="822" cy="554"/>
          </a:xfrm>
        </p:grpSpPr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583" y="2793"/>
              <a:ext cx="8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584" y="2636"/>
              <a:ext cx="81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3/2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580" y="2470"/>
              <a:ext cx="7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1475656" y="3062731"/>
            <a:ext cx="1212850" cy="630238"/>
            <a:chOff x="3763" y="2179"/>
            <a:chExt cx="816" cy="397"/>
          </a:xfrm>
        </p:grpSpPr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3763" y="234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-6D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3767" y="2179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-6S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4319067" y="2804991"/>
            <a:ext cx="1189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7211020" y="2558231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3" name="Group 25"/>
          <p:cNvGrpSpPr>
            <a:grpSpLocks/>
          </p:cNvGrpSpPr>
          <p:nvPr/>
        </p:nvGrpSpPr>
        <p:grpSpPr bwMode="auto">
          <a:xfrm>
            <a:off x="1889125" y="1988840"/>
            <a:ext cx="1212850" cy="630238"/>
            <a:chOff x="718" y="1619"/>
            <a:chExt cx="816" cy="397"/>
          </a:xfrm>
        </p:grpSpPr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718" y="178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-4D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721" y="1619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-4S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038439" y="1262087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 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902199" y="1766143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 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902200" y="1478111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275063" y="5357537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272483" y="5597884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733013" y="5139521"/>
            <a:ext cx="23198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-3S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fr-FR" sz="1800">
                <a:latin typeface="Calibri" pitchFamily="34" charset="0"/>
              </a:rPr>
              <a:t>(</a:t>
            </a:r>
            <a:r>
              <a:rPr lang="en-US" altLang="fr-FR" sz="1700">
                <a:latin typeface="Calibri" pitchFamily="34" charset="0"/>
              </a:rPr>
              <a:t>MPQ 2016</a:t>
            </a:r>
            <a:r>
              <a:rPr lang="en-US" altLang="fr-FR" sz="1800">
                <a:latin typeface="Calibri" pitchFamily="34" charset="0"/>
              </a:rPr>
              <a:t>)</a:t>
            </a:r>
            <a:endParaRPr lang="en-US" altLang="fr-FR" sz="1800" baseline="-25000">
              <a:latin typeface="Calibri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15881" y="5276027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3131840" y="1026978"/>
            <a:ext cx="0" cy="5328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860745" y="1026978"/>
            <a:ext cx="0" cy="53285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349282" y="1026978"/>
            <a:ext cx="0" cy="53285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2699792" y="5933458"/>
            <a:ext cx="433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rgbClr val="FF0000"/>
                </a:solidFill>
                <a:latin typeface="Calibri" pitchFamily="34" charset="0"/>
              </a:rPr>
              <a:t>µp</a:t>
            </a:r>
            <a:endParaRPr lang="en-US" altLang="fr-FR" sz="1800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370470" y="5939988"/>
            <a:ext cx="30821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00B050"/>
                </a:solidFill>
                <a:latin typeface="Calibri" pitchFamily="34" charset="0"/>
              </a:rPr>
              <a:t>H </a:t>
            </a:r>
            <a:r>
              <a:rPr lang="en-US" altLang="fr-FR" sz="1800" dirty="0" err="1">
                <a:solidFill>
                  <a:srgbClr val="00B050"/>
                </a:solidFill>
                <a:latin typeface="Calibri" pitchFamily="34" charset="0"/>
              </a:rPr>
              <a:t>spectro</a:t>
            </a:r>
            <a:r>
              <a:rPr lang="en-US" altLang="fr-FR" sz="1800" dirty="0">
                <a:solidFill>
                  <a:srgbClr val="00B050"/>
                </a:solidFill>
                <a:latin typeface="Calibri" pitchFamily="34" charset="0"/>
              </a:rPr>
              <a:t>. average </a:t>
            </a:r>
            <a:r>
              <a:rPr lang="en-US" altLang="fr-FR" sz="1400" dirty="0">
                <a:solidFill>
                  <a:srgbClr val="00B050"/>
                </a:solidFill>
                <a:latin typeface="Calibri" pitchFamily="34" charset="0"/>
              </a:rPr>
              <a:t>(CODATA 2014)</a:t>
            </a:r>
            <a:endParaRPr lang="en-US" altLang="fr-FR" sz="1800" baseline="-25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1299662" y="190381"/>
            <a:ext cx="6544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Recent hydrogen spectroscopy</a:t>
            </a:r>
            <a:endParaRPr lang="en-US" sz="4000" dirty="0"/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689734" y="1768236"/>
            <a:ext cx="1638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-2S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 &amp; …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0270AA7-F0DF-48BD-A29A-469098013CD9}"/>
              </a:ext>
            </a:extLst>
          </p:cNvPr>
          <p:cNvSpPr/>
          <p:nvPr/>
        </p:nvSpPr>
        <p:spPr>
          <a:xfrm>
            <a:off x="8400058" y="6237312"/>
            <a:ext cx="743941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AE2AF5-6B6E-4D47-80E5-EF426311A57E}"/>
              </a:ext>
            </a:extLst>
          </p:cNvPr>
          <p:cNvSpPr/>
          <p:nvPr/>
        </p:nvSpPr>
        <p:spPr>
          <a:xfrm>
            <a:off x="8219008" y="6419428"/>
            <a:ext cx="939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fr-FR" sz="2200" baseline="-25000" dirty="0" err="1">
                <a:solidFill>
                  <a:prstClr val="black"/>
                </a:solidFill>
              </a:rPr>
              <a:t>p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r>
              <a:rPr lang="fr-FR" altLang="fr-FR" sz="2000" dirty="0">
                <a:solidFill>
                  <a:prstClr val="black"/>
                </a:solidFill>
              </a:rPr>
              <a:t>(</a:t>
            </a:r>
            <a:r>
              <a:rPr lang="fr-FR" altLang="fr-FR" sz="2000" dirty="0" err="1">
                <a:solidFill>
                  <a:prstClr val="black"/>
                </a:solidFill>
              </a:rPr>
              <a:t>fm</a:t>
            </a:r>
            <a:r>
              <a:rPr lang="fr-FR" altLang="fr-FR" sz="2000" dirty="0">
                <a:solidFill>
                  <a:prstClr val="black"/>
                </a:solidFill>
              </a:rPr>
              <a:t>)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356C1C-3A79-4016-BA7B-DE4BDE745E8E}"/>
              </a:ext>
            </a:extLst>
          </p:cNvPr>
          <p:cNvSpPr/>
          <p:nvPr/>
        </p:nvSpPr>
        <p:spPr>
          <a:xfrm>
            <a:off x="22225" y="837514"/>
            <a:ext cx="765969" cy="550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C2C89D-0761-40F4-A2F5-A5DB3279975C}"/>
              </a:ext>
            </a:extLst>
          </p:cNvPr>
          <p:cNvSpPr/>
          <p:nvPr/>
        </p:nvSpPr>
        <p:spPr>
          <a:xfrm>
            <a:off x="226944" y="6237312"/>
            <a:ext cx="402757" cy="25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4497" y="5313242"/>
            <a:ext cx="20675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2">
            <a:extLst>
              <a:ext uri="{FF2B5EF4-FFF2-40B4-BE49-F238E27FC236}">
                <a16:creationId xmlns:a16="http://schemas.microsoft.com/office/drawing/2014/main" id="{FC6CBBB6-2E5B-4A47-9F78-C3B293367309}"/>
              </a:ext>
            </a:extLst>
          </p:cNvPr>
          <p:cNvSpPr txBox="1"/>
          <p:nvPr/>
        </p:nvSpPr>
        <p:spPr>
          <a:xfrm>
            <a:off x="253272" y="75541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i="1" dirty="0"/>
              <a:t> </a:t>
            </a:r>
            <a:r>
              <a:rPr lang="fr-FR" i="1" dirty="0" err="1"/>
              <a:t>errorbars</a:t>
            </a:r>
            <a:endParaRPr lang="fr-FR" i="1" dirty="0"/>
          </a:p>
        </p:txBody>
      </p:sp>
      <p:sp>
        <p:nvSpPr>
          <p:cNvPr id="52" name="Text Box 15">
            <a:extLst>
              <a:ext uri="{FF2B5EF4-FFF2-40B4-BE49-F238E27FC236}">
                <a16:creationId xmlns:a16="http://schemas.microsoft.com/office/drawing/2014/main" id="{8C518EE1-0B0D-44D6-A70E-124DD8C75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507939"/>
            <a:ext cx="17773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Calibri" pitchFamily="34" charset="0"/>
              </a:rPr>
              <a:t>(</a:t>
            </a:r>
            <a:r>
              <a:rPr lang="en-US" altLang="fr-FR" sz="1700" dirty="0">
                <a:latin typeface="Calibri" pitchFamily="34" charset="0"/>
              </a:rPr>
              <a:t>MPQ 2017</a:t>
            </a:r>
            <a:r>
              <a:rPr lang="en-US" altLang="fr-FR" sz="1800" dirty="0">
                <a:latin typeface="Calibri" pitchFamily="34" charset="0"/>
              </a:rPr>
              <a:t>)</a:t>
            </a:r>
            <a:endParaRPr lang="en-US" altLang="fr-FR" sz="1800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6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63260" y="1026978"/>
            <a:ext cx="485456" cy="532859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2967616643"/>
              </p:ext>
            </p:extLst>
          </p:nvPr>
        </p:nvGraphicFramePr>
        <p:xfrm>
          <a:off x="-2032" y="908720"/>
          <a:ext cx="914603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1663700" y="4317340"/>
            <a:ext cx="1336675" cy="665164"/>
            <a:chOff x="2553" y="2807"/>
            <a:chExt cx="900" cy="419"/>
          </a:xfrm>
        </p:grpSpPr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2553" y="2807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-12D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3/2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558" y="2995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-12D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751638" y="4886369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-3S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4936813" y="3573011"/>
            <a:ext cx="1219408" cy="877694"/>
            <a:chOff x="580" y="2470"/>
            <a:chExt cx="822" cy="554"/>
          </a:xfrm>
        </p:grpSpPr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583" y="2793"/>
              <a:ext cx="8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584" y="2636"/>
              <a:ext cx="81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3/2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580" y="2470"/>
              <a:ext cx="7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1475656" y="3062731"/>
            <a:ext cx="1212850" cy="630238"/>
            <a:chOff x="3763" y="2179"/>
            <a:chExt cx="816" cy="397"/>
          </a:xfrm>
        </p:grpSpPr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3763" y="234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-6D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3767" y="2179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-6S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4319067" y="2804991"/>
            <a:ext cx="1189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7211020" y="2558231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3" name="Group 25"/>
          <p:cNvGrpSpPr>
            <a:grpSpLocks/>
          </p:cNvGrpSpPr>
          <p:nvPr/>
        </p:nvGrpSpPr>
        <p:grpSpPr bwMode="auto">
          <a:xfrm>
            <a:off x="1889125" y="1988840"/>
            <a:ext cx="1212850" cy="630238"/>
            <a:chOff x="718" y="1619"/>
            <a:chExt cx="816" cy="397"/>
          </a:xfrm>
        </p:grpSpPr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718" y="178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-4D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721" y="1619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-4S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038439" y="1262087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 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902199" y="1766143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 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902200" y="1478111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275063" y="5357537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272483" y="5597884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733013" y="5139521"/>
            <a:ext cx="2265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-3S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fr-FR" sz="1800">
                <a:latin typeface="Calibri" pitchFamily="34" charset="0"/>
              </a:rPr>
              <a:t>(</a:t>
            </a:r>
            <a:r>
              <a:rPr lang="en-US" altLang="fr-FR" sz="1700">
                <a:latin typeface="Calibri" pitchFamily="34" charset="0"/>
              </a:rPr>
              <a:t>MPQ 2016</a:t>
            </a:r>
            <a:r>
              <a:rPr lang="en-US" altLang="fr-FR" sz="1800">
                <a:latin typeface="Calibri" pitchFamily="34" charset="0"/>
              </a:rPr>
              <a:t>)</a:t>
            </a:r>
            <a:endParaRPr lang="en-US" altLang="fr-FR" sz="1800" baseline="-25000">
              <a:latin typeface="Calibri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4499992" y="5899703"/>
            <a:ext cx="2143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-3S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fr-FR" sz="1800">
                <a:latin typeface="Calibri" pitchFamily="34" charset="0"/>
              </a:rPr>
              <a:t>(</a:t>
            </a:r>
            <a:r>
              <a:rPr lang="en-US" altLang="fr-FR" sz="1700">
                <a:latin typeface="Calibri" pitchFamily="34" charset="0"/>
              </a:rPr>
              <a:t>LKB 2018</a:t>
            </a:r>
            <a:r>
              <a:rPr lang="en-US" altLang="fr-FR" sz="1800">
                <a:latin typeface="Calibri" pitchFamily="34" charset="0"/>
              </a:rPr>
              <a:t>)</a:t>
            </a:r>
            <a:endParaRPr lang="en-US" altLang="fr-FR" sz="1800" baseline="-25000">
              <a:latin typeface="Calibri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15881" y="5276027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3131840" y="1026978"/>
            <a:ext cx="0" cy="5328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860745" y="1026978"/>
            <a:ext cx="0" cy="53285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349282" y="1026978"/>
            <a:ext cx="0" cy="53285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2699792" y="5933458"/>
            <a:ext cx="433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rgbClr val="FF0000"/>
                </a:solidFill>
                <a:latin typeface="Calibri" pitchFamily="34" charset="0"/>
              </a:rPr>
              <a:t>µp</a:t>
            </a:r>
            <a:endParaRPr lang="en-US" altLang="fr-FR" sz="1800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3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1299662" y="190381"/>
            <a:ext cx="6544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Recent hydrogen spectroscopy</a:t>
            </a:r>
            <a:endParaRPr lang="en-US" sz="4000" dirty="0"/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689734" y="1768236"/>
            <a:ext cx="1638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-2S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 &amp; …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0538395-2E71-4215-9AC5-D0705EF87E25}"/>
              </a:ext>
            </a:extLst>
          </p:cNvPr>
          <p:cNvSpPr/>
          <p:nvPr/>
        </p:nvSpPr>
        <p:spPr>
          <a:xfrm>
            <a:off x="8400058" y="6237312"/>
            <a:ext cx="743941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246D9BC-A46F-4527-95E4-FCBE0C4CF47F}"/>
              </a:ext>
            </a:extLst>
          </p:cNvPr>
          <p:cNvSpPr/>
          <p:nvPr/>
        </p:nvSpPr>
        <p:spPr>
          <a:xfrm>
            <a:off x="8219008" y="6419428"/>
            <a:ext cx="939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fr-FR" sz="2200" baseline="-25000" dirty="0" err="1">
                <a:solidFill>
                  <a:prstClr val="black"/>
                </a:solidFill>
              </a:rPr>
              <a:t>p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r>
              <a:rPr lang="fr-FR" altLang="fr-FR" sz="2000" dirty="0">
                <a:solidFill>
                  <a:prstClr val="black"/>
                </a:solidFill>
              </a:rPr>
              <a:t>(</a:t>
            </a:r>
            <a:r>
              <a:rPr lang="fr-FR" altLang="fr-FR" sz="2000" dirty="0" err="1">
                <a:solidFill>
                  <a:prstClr val="black"/>
                </a:solidFill>
              </a:rPr>
              <a:t>fm</a:t>
            </a:r>
            <a:r>
              <a:rPr lang="fr-FR" altLang="fr-FR" sz="2000" dirty="0">
                <a:solidFill>
                  <a:prstClr val="black"/>
                </a:solidFill>
              </a:rPr>
              <a:t>)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176725-14A0-4B17-A97C-AB0414E136BF}"/>
              </a:ext>
            </a:extLst>
          </p:cNvPr>
          <p:cNvSpPr/>
          <p:nvPr/>
        </p:nvSpPr>
        <p:spPr>
          <a:xfrm>
            <a:off x="22225" y="837514"/>
            <a:ext cx="765969" cy="550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5CE8527-04D0-4CBB-87C0-6C1B7B34ABA7}"/>
              </a:ext>
            </a:extLst>
          </p:cNvPr>
          <p:cNvSpPr/>
          <p:nvPr/>
        </p:nvSpPr>
        <p:spPr>
          <a:xfrm>
            <a:off x="226944" y="6237312"/>
            <a:ext cx="402757" cy="25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2">
            <a:extLst>
              <a:ext uri="{FF2B5EF4-FFF2-40B4-BE49-F238E27FC236}">
                <a16:creationId xmlns:a16="http://schemas.microsoft.com/office/drawing/2014/main" id="{A06C51D0-FFBF-418E-A10B-1265B3441126}"/>
              </a:ext>
            </a:extLst>
          </p:cNvPr>
          <p:cNvSpPr txBox="1"/>
          <p:nvPr/>
        </p:nvSpPr>
        <p:spPr>
          <a:xfrm>
            <a:off x="253272" y="75541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i="1" dirty="0"/>
              <a:t> </a:t>
            </a:r>
            <a:r>
              <a:rPr lang="fr-FR" i="1" dirty="0" err="1"/>
              <a:t>errorbars</a:t>
            </a:r>
            <a:endParaRPr lang="fr-FR" i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4497" y="5313242"/>
            <a:ext cx="20675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35496" y="5507939"/>
            <a:ext cx="17773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Calibri" pitchFamily="34" charset="0"/>
              </a:rPr>
              <a:t>(</a:t>
            </a:r>
            <a:r>
              <a:rPr lang="en-US" altLang="fr-FR" sz="1700" dirty="0">
                <a:latin typeface="Calibri" pitchFamily="34" charset="0"/>
              </a:rPr>
              <a:t>MPQ 2017</a:t>
            </a:r>
            <a:r>
              <a:rPr lang="en-US" altLang="fr-FR" sz="1800" dirty="0">
                <a:latin typeface="Calibri" pitchFamily="34" charset="0"/>
              </a:rPr>
              <a:t>)</a:t>
            </a:r>
            <a:endParaRPr lang="en-US" altLang="fr-FR" sz="1800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0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63260" y="1026978"/>
            <a:ext cx="485456" cy="532859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791131023"/>
              </p:ext>
            </p:extLst>
          </p:nvPr>
        </p:nvGraphicFramePr>
        <p:xfrm>
          <a:off x="-2032" y="908720"/>
          <a:ext cx="914603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1663700" y="4317340"/>
            <a:ext cx="1336675" cy="665164"/>
            <a:chOff x="2553" y="2807"/>
            <a:chExt cx="900" cy="419"/>
          </a:xfrm>
        </p:grpSpPr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2553" y="2807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-12D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3/2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558" y="2995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-12D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751638" y="4886369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-3S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4936813" y="3573011"/>
            <a:ext cx="1219408" cy="877694"/>
            <a:chOff x="580" y="2470"/>
            <a:chExt cx="822" cy="554"/>
          </a:xfrm>
        </p:grpSpPr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583" y="2793"/>
              <a:ext cx="8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584" y="2636"/>
              <a:ext cx="81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3/2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580" y="2470"/>
              <a:ext cx="7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-8S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1475656" y="3062731"/>
            <a:ext cx="1212850" cy="630238"/>
            <a:chOff x="3763" y="2179"/>
            <a:chExt cx="816" cy="397"/>
          </a:xfrm>
        </p:grpSpPr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3763" y="234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-6D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3767" y="2179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-6S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4319067" y="2804991"/>
            <a:ext cx="1189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7211020" y="2558231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3" name="Group 25"/>
          <p:cNvGrpSpPr>
            <a:grpSpLocks/>
          </p:cNvGrpSpPr>
          <p:nvPr/>
        </p:nvGrpSpPr>
        <p:grpSpPr bwMode="auto">
          <a:xfrm>
            <a:off x="1889125" y="1988840"/>
            <a:ext cx="1212850" cy="630238"/>
            <a:chOff x="718" y="1619"/>
            <a:chExt cx="816" cy="397"/>
          </a:xfrm>
        </p:grpSpPr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718" y="1785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-4D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5/2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721" y="1619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2S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-4S</a:t>
              </a:r>
              <a:r>
                <a:rPr lang="en-US" altLang="fr-FR" sz="1800" baseline="-25000">
                  <a:solidFill>
                    <a:schemeClr val="tx2"/>
                  </a:solidFill>
                  <a:latin typeface="Calibri" pitchFamily="34" charset="0"/>
                </a:rPr>
                <a:t>1/2</a:t>
              </a:r>
              <a:r>
                <a:rPr lang="en-US" altLang="fr-FR" sz="180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endParaRPr lang="en-US" altLang="fr-FR" sz="1800" baseline="-2500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038439" y="1262087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 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902199" y="1766143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 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902200" y="1478111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-2P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275063" y="5357537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272483" y="5597884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2S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-4P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fr-FR" sz="1800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733013" y="5139521"/>
            <a:ext cx="2265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-3S</a:t>
            </a:r>
            <a:r>
              <a:rPr lang="en-US" altLang="fr-FR" sz="1800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fr-FR" sz="1800">
                <a:latin typeface="Calibri" pitchFamily="34" charset="0"/>
              </a:rPr>
              <a:t>(</a:t>
            </a:r>
            <a:r>
              <a:rPr lang="en-US" altLang="fr-FR" sz="1700">
                <a:latin typeface="Calibri" pitchFamily="34" charset="0"/>
              </a:rPr>
              <a:t>MPQ 2016</a:t>
            </a:r>
            <a:r>
              <a:rPr lang="en-US" altLang="fr-FR" sz="1800">
                <a:latin typeface="Calibri" pitchFamily="34" charset="0"/>
              </a:rPr>
              <a:t>)</a:t>
            </a:r>
            <a:endParaRPr lang="en-US" altLang="fr-FR" sz="1800" baseline="-25000">
              <a:latin typeface="Calibri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4499992" y="5899703"/>
            <a:ext cx="2143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chemeClr val="accent2"/>
                </a:solidFill>
                <a:latin typeface="Calibri" pitchFamily="34" charset="0"/>
              </a:rPr>
              <a:t>1S</a:t>
            </a:r>
            <a:r>
              <a:rPr lang="en-US" altLang="fr-FR" sz="1800" baseline="-25000">
                <a:solidFill>
                  <a:schemeClr val="accent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accent2"/>
                </a:solidFill>
                <a:latin typeface="Calibri" pitchFamily="34" charset="0"/>
              </a:rPr>
              <a:t>-3S</a:t>
            </a:r>
            <a:r>
              <a:rPr lang="en-US" altLang="fr-FR" sz="1800" baseline="-25000">
                <a:solidFill>
                  <a:schemeClr val="accent2"/>
                </a:solidFill>
                <a:latin typeface="Calibri" pitchFamily="34" charset="0"/>
              </a:rPr>
              <a:t>1/2</a:t>
            </a:r>
            <a:r>
              <a:rPr lang="en-US" altLang="fr-FR" sz="1800">
                <a:solidFill>
                  <a:schemeClr val="accent2"/>
                </a:solidFill>
                <a:latin typeface="Calibri" pitchFamily="34" charset="0"/>
              </a:rPr>
              <a:t> (</a:t>
            </a:r>
            <a:r>
              <a:rPr lang="en-US" altLang="fr-FR" sz="1700">
                <a:solidFill>
                  <a:schemeClr val="accent2"/>
                </a:solidFill>
                <a:latin typeface="Calibri" pitchFamily="34" charset="0"/>
              </a:rPr>
              <a:t>LKB 2018</a:t>
            </a:r>
            <a:r>
              <a:rPr lang="en-US" altLang="fr-FR" sz="1800">
                <a:solidFill>
                  <a:schemeClr val="accent2"/>
                </a:solidFill>
                <a:latin typeface="Calibri" pitchFamily="34" charset="0"/>
              </a:rPr>
              <a:t>)</a:t>
            </a:r>
            <a:endParaRPr lang="en-US" altLang="fr-FR" sz="1800" baseline="-2500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15881" y="5276027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3131840" y="1026978"/>
            <a:ext cx="0" cy="5328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860745" y="1026978"/>
            <a:ext cx="0" cy="53285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349282" y="1026978"/>
            <a:ext cx="0" cy="53285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563888" y="5889304"/>
            <a:ext cx="3312368" cy="3891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2699792" y="5933458"/>
            <a:ext cx="433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rgbClr val="FF0000"/>
                </a:solidFill>
                <a:latin typeface="Calibri" pitchFamily="34" charset="0"/>
              </a:rPr>
              <a:t>µp</a:t>
            </a:r>
            <a:endParaRPr lang="en-US" altLang="fr-FR" sz="1800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18848454-5CE4-468D-B1B0-17E9215B71E7}"/>
              </a:ext>
            </a:extLst>
          </p:cNvPr>
          <p:cNvSpPr txBox="1"/>
          <p:nvPr/>
        </p:nvSpPr>
        <p:spPr>
          <a:xfrm>
            <a:off x="1299662" y="190381"/>
            <a:ext cx="6544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Recent hydrogen spectroscopy</a:t>
            </a:r>
            <a:endParaRPr lang="en-US" sz="4000" dirty="0"/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689734" y="1768236"/>
            <a:ext cx="1638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1S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-2S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r>
              <a:rPr lang="en-US" altLang="fr-FR" sz="1800" i="1">
                <a:solidFill>
                  <a:schemeClr val="tx2"/>
                </a:solidFill>
                <a:latin typeface="Calibri" pitchFamily="34" charset="0"/>
              </a:rPr>
              <a:t> &amp; …</a:t>
            </a:r>
            <a:r>
              <a:rPr lang="en-US" altLang="fr-FR" sz="1800" i="1" baseline="-2500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121ADC1-F519-4EBD-A96F-F36844E7BE1C}"/>
              </a:ext>
            </a:extLst>
          </p:cNvPr>
          <p:cNvSpPr/>
          <p:nvPr/>
        </p:nvSpPr>
        <p:spPr>
          <a:xfrm>
            <a:off x="8400058" y="6237312"/>
            <a:ext cx="743941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045F056-7BEE-4FB5-AF7B-608919BAA279}"/>
              </a:ext>
            </a:extLst>
          </p:cNvPr>
          <p:cNvSpPr/>
          <p:nvPr/>
        </p:nvSpPr>
        <p:spPr>
          <a:xfrm>
            <a:off x="8219008" y="6419428"/>
            <a:ext cx="939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fr-FR" sz="2200" baseline="-25000" dirty="0" err="1">
                <a:solidFill>
                  <a:prstClr val="black"/>
                </a:solidFill>
              </a:rPr>
              <a:t>p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r>
              <a:rPr lang="fr-FR" altLang="fr-FR" sz="2000" dirty="0">
                <a:solidFill>
                  <a:prstClr val="black"/>
                </a:solidFill>
              </a:rPr>
              <a:t>(</a:t>
            </a:r>
            <a:r>
              <a:rPr lang="fr-FR" altLang="fr-FR" sz="2000" dirty="0" err="1">
                <a:solidFill>
                  <a:prstClr val="black"/>
                </a:solidFill>
              </a:rPr>
              <a:t>fm</a:t>
            </a:r>
            <a:r>
              <a:rPr lang="fr-FR" altLang="fr-FR" sz="2000" dirty="0">
                <a:solidFill>
                  <a:prstClr val="black"/>
                </a:solidFill>
              </a:rPr>
              <a:t>)</a:t>
            </a:r>
            <a:r>
              <a:rPr lang="fr-FR" alt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19A5BB4-4D7B-4A1F-B530-FD48A5B2E240}"/>
              </a:ext>
            </a:extLst>
          </p:cNvPr>
          <p:cNvSpPr/>
          <p:nvPr/>
        </p:nvSpPr>
        <p:spPr>
          <a:xfrm>
            <a:off x="22225" y="837514"/>
            <a:ext cx="765969" cy="550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4F570B5-58F3-41B4-AC49-7CDD96571E5E}"/>
              </a:ext>
            </a:extLst>
          </p:cNvPr>
          <p:cNvSpPr/>
          <p:nvPr/>
        </p:nvSpPr>
        <p:spPr>
          <a:xfrm>
            <a:off x="226944" y="6237312"/>
            <a:ext cx="402757" cy="25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35496" y="5507940"/>
            <a:ext cx="1263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Calibri" pitchFamily="34" charset="0"/>
              </a:rPr>
              <a:t>(</a:t>
            </a:r>
            <a:r>
              <a:rPr lang="en-US" altLang="fr-FR" sz="1700" dirty="0">
                <a:latin typeface="Calibri" pitchFamily="34" charset="0"/>
              </a:rPr>
              <a:t>MPQ 2017</a:t>
            </a:r>
            <a:r>
              <a:rPr lang="en-US" altLang="fr-FR" sz="1800" dirty="0">
                <a:latin typeface="Calibri" pitchFamily="34" charset="0"/>
              </a:rPr>
              <a:t>)</a:t>
            </a:r>
            <a:endParaRPr lang="en-US" altLang="fr-FR" sz="1800" baseline="-25000" dirty="0">
              <a:latin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4497" y="5313242"/>
            <a:ext cx="20675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2">
            <a:extLst>
              <a:ext uri="{FF2B5EF4-FFF2-40B4-BE49-F238E27FC236}">
                <a16:creationId xmlns:a16="http://schemas.microsoft.com/office/drawing/2014/main" id="{3D77E53A-D6DF-4500-BCE1-3EE211E6017C}"/>
              </a:ext>
            </a:extLst>
          </p:cNvPr>
          <p:cNvSpPr txBox="1"/>
          <p:nvPr/>
        </p:nvSpPr>
        <p:spPr>
          <a:xfrm>
            <a:off x="253272" y="75541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i="1" dirty="0"/>
              <a:t> </a:t>
            </a:r>
            <a:r>
              <a:rPr lang="fr-FR" i="1" dirty="0" err="1"/>
              <a:t>errorbars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7883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17413</TotalTime>
  <Words>1608</Words>
  <Application>Microsoft Office PowerPoint</Application>
  <PresentationFormat>On-screen Show (4:3)</PresentationFormat>
  <Paragraphs>512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ＭＳ Ｐゴシック</vt:lpstr>
      <vt:lpstr>1</vt:lpstr>
      <vt:lpstr>Arial</vt:lpstr>
      <vt:lpstr>Arial Rounded MT Bold</vt:lpstr>
      <vt:lpstr>Calibri</vt:lpstr>
      <vt:lpstr>Calibri Light</vt:lpstr>
      <vt:lpstr>Cambria Math</vt:lpstr>
      <vt:lpstr>Lucida Bright</vt:lpstr>
      <vt:lpstr>Symbol</vt:lpstr>
      <vt:lpstr>Times New Roman</vt:lpstr>
      <vt:lpstr>Wingdings</vt:lpstr>
      <vt:lpstr>Thème Office</vt:lpstr>
      <vt:lpstr>Office Theme</vt:lpstr>
      <vt:lpstr>Équation</vt:lpstr>
      <vt:lpstr>Equation</vt:lpstr>
      <vt:lpstr>PowerPoint Presentation</vt:lpstr>
      <vt:lpstr>The proton charge radius</vt:lpstr>
      <vt:lpstr>rp from H spectroscopy</vt:lpstr>
      <vt:lpstr>rp from µp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</dc:creator>
  <cp:lastModifiedBy>Fleurbaey, Helene M. (IntlAssoc)</cp:lastModifiedBy>
  <cp:revision>159</cp:revision>
  <dcterms:created xsi:type="dcterms:W3CDTF">2018-04-25T22:10:48Z</dcterms:created>
  <dcterms:modified xsi:type="dcterms:W3CDTF">2018-06-04T13:50:12Z</dcterms:modified>
</cp:coreProperties>
</file>