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0" r:id="rId4"/>
    <p:sldId id="258" r:id="rId5"/>
    <p:sldId id="267" r:id="rId6"/>
    <p:sldId id="268" r:id="rId7"/>
    <p:sldId id="269" r:id="rId8"/>
    <p:sldId id="266" r:id="rId9"/>
    <p:sldId id="270" r:id="rId10"/>
    <p:sldId id="257" r:id="rId11"/>
    <p:sldId id="262" r:id="rId12"/>
    <p:sldId id="263" r:id="rId13"/>
    <p:sldId id="259" r:id="rId14"/>
    <p:sldId id="261" r:id="rId15"/>
    <p:sldId id="265" r:id="rId16"/>
    <p:sldId id="271" r:id="rId17"/>
    <p:sldId id="264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04" y="-172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C24D6-BEAD-48B8-9C79-2CA0F51A8A1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65EB-C682-4080-A22F-59298CDD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6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1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XBD200302-00063-0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9000"/>
            <a:ext cx="9144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0" y="889000"/>
            <a:ext cx="9144000" cy="4826000"/>
          </a:xfrm>
          <a:prstGeom prst="rect">
            <a:avLst/>
          </a:prstGeom>
          <a:solidFill>
            <a:srgbClr val="376092">
              <a:alpha val="90588"/>
            </a:srgbClr>
          </a:solidFill>
          <a:ln>
            <a:noFill/>
          </a:ln>
        </p:spPr>
        <p:txBody>
          <a:bodyPr wrap="square" lIns="71312" tIns="35646" rIns="71312" bIns="35646" anchor="ctr" anchorCtr="0">
            <a:noAutofit/>
          </a:bodyPr>
          <a:lstStyle/>
          <a:p>
            <a:pPr algn="ctr" defTabSz="713232"/>
            <a:endParaRPr sz="1400" kern="0">
              <a:solidFill>
                <a:srgbClr val="00336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889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 lIns="71312" tIns="35646" rIns="71312" bIns="35646" anchor="ctr" anchorCtr="0">
            <a:noAutofit/>
          </a:bodyPr>
          <a:lstStyle/>
          <a:p>
            <a:pPr defTabSz="713232"/>
            <a:endParaRPr sz="1900" kern="0">
              <a:solidFill>
                <a:srgbClr val="003366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2" name="Shape 22" descr="LBNL_Banner.ps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042"/>
            <a:ext cx="9144000" cy="7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387928" y="1775355"/>
            <a:ext cx="7070271" cy="1225021"/>
          </a:xfrm>
          <a:prstGeom prst="rect">
            <a:avLst/>
          </a:prstGeom>
          <a:noFill/>
          <a:ln>
            <a:noFill/>
          </a:ln>
        </p:spPr>
        <p:txBody>
          <a:bodyPr wrap="square" lIns="71312" tIns="71312" rIns="71312" bIns="71312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6616" marR="0" lvl="5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13232" marR="0" lvl="6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69848" marR="0" lvl="7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426464" marR="0" lvl="8" indent="0" algn="l" rtl="0">
              <a:spcBef>
                <a:spcPts val="0"/>
              </a:spcBef>
              <a:spcAft>
                <a:spcPts val="0"/>
              </a:spcAft>
              <a:buNone/>
              <a:defRPr sz="25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7082971" cy="1460500"/>
          </a:xfrm>
          <a:prstGeom prst="rect">
            <a:avLst/>
          </a:prstGeom>
          <a:noFill/>
          <a:ln>
            <a:noFill/>
          </a:ln>
        </p:spPr>
        <p:txBody>
          <a:bodyPr wrap="square" lIns="71312" tIns="71312" rIns="71312" bIns="71312" anchor="t" anchorCtr="0"/>
          <a:lstStyle>
            <a:lvl1pPr marL="0" marR="0" lvl="0" indent="0" algn="l" rtl="0">
              <a:spcBef>
                <a:spcPts val="70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616" marR="0" lvl="1" indent="0" algn="ctr" rtl="0">
              <a:spcBef>
                <a:spcPts val="390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  <a:defRPr sz="1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3232" marR="0" lvl="2" indent="0" algn="ctr" rtl="0">
              <a:spcBef>
                <a:spcPts val="312"/>
              </a:spcBef>
              <a:spcAft>
                <a:spcPts val="0"/>
              </a:spcAft>
              <a:buClr>
                <a:srgbClr val="003366"/>
              </a:buClr>
              <a:buFont typeface="Merriweather Sans"/>
              <a:buNone/>
              <a:defRPr sz="1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69848" marR="0" lvl="3" indent="0" algn="ctr" rtl="0">
              <a:spcBef>
                <a:spcPts val="374"/>
              </a:spcBef>
              <a:spcAft>
                <a:spcPts val="0"/>
              </a:spcAft>
              <a:buClr>
                <a:srgbClr val="003366"/>
              </a:buClr>
              <a:buFont typeface="Merriweather Sans"/>
              <a:buNone/>
              <a:defRPr sz="1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6464" marR="0" lvl="4" indent="0" algn="ctr" rtl="0">
              <a:spcBef>
                <a:spcPts val="374"/>
              </a:spcBef>
              <a:spcAft>
                <a:spcPts val="0"/>
              </a:spcAft>
              <a:buClr>
                <a:srgbClr val="003366"/>
              </a:buClr>
              <a:buFont typeface="Arial"/>
              <a:buNone/>
              <a:defRPr sz="19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83080" marR="0" lvl="5" indent="0" algn="ctr" rtl="0">
              <a:spcBef>
                <a:spcPts val="312"/>
              </a:spcBef>
              <a:spcAft>
                <a:spcPts val="0"/>
              </a:spcAft>
              <a:buClr>
                <a:srgbClr val="2C5993"/>
              </a:buClr>
              <a:buFont typeface="Arial"/>
              <a:buNone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39696" marR="0" lvl="6" indent="0" algn="ctr" rtl="0">
              <a:spcBef>
                <a:spcPts val="312"/>
              </a:spcBef>
              <a:spcAft>
                <a:spcPts val="0"/>
              </a:spcAft>
              <a:buClr>
                <a:srgbClr val="2C5993"/>
              </a:buClr>
              <a:buFont typeface="Arial"/>
              <a:buNone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96312" marR="0" lvl="7" indent="0" algn="ctr" rtl="0">
              <a:spcBef>
                <a:spcPts val="312"/>
              </a:spcBef>
              <a:spcAft>
                <a:spcPts val="0"/>
              </a:spcAft>
              <a:buClr>
                <a:srgbClr val="2C5993"/>
              </a:buClr>
              <a:buFont typeface="Arial"/>
              <a:buNone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2928" marR="0" lvl="8" indent="0" algn="ctr" rtl="0">
              <a:spcBef>
                <a:spcPts val="312"/>
              </a:spcBef>
              <a:spcAft>
                <a:spcPts val="0"/>
              </a:spcAft>
              <a:buClr>
                <a:srgbClr val="2C5993"/>
              </a:buClr>
              <a:buFont typeface="Arial"/>
              <a:buNone/>
              <a:defRPr sz="1600" b="0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Shape 25" descr="XBD200302-00063-02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9000"/>
            <a:ext cx="9144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/>
          <p:nvPr/>
        </p:nvSpPr>
        <p:spPr>
          <a:xfrm>
            <a:off x="0" y="889000"/>
            <a:ext cx="9144000" cy="4826000"/>
          </a:xfrm>
          <a:prstGeom prst="rect">
            <a:avLst/>
          </a:prstGeom>
          <a:solidFill>
            <a:srgbClr val="376092">
              <a:alpha val="64000"/>
            </a:srgbClr>
          </a:solidFill>
          <a:ln>
            <a:noFill/>
          </a:ln>
        </p:spPr>
        <p:txBody>
          <a:bodyPr wrap="square" lIns="71312" tIns="35646" rIns="71312" bIns="35646" anchor="ctr" anchorCtr="0">
            <a:noAutofit/>
          </a:bodyPr>
          <a:lstStyle/>
          <a:p>
            <a:pPr algn="ctr" defTabSz="713232"/>
            <a:endParaRPr sz="1400" kern="0">
              <a:solidFill>
                <a:srgbClr val="003366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4000" cy="889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square" lIns="71312" tIns="35646" rIns="71312" bIns="35646" anchor="ctr" anchorCtr="0">
            <a:noAutofit/>
          </a:bodyPr>
          <a:lstStyle/>
          <a:p>
            <a:pPr defTabSz="713232"/>
            <a:endParaRPr sz="1900" kern="0">
              <a:solidFill>
                <a:srgbClr val="003366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8" name="Shape 28" descr="LBL_PPT_banner logo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90" y="157804"/>
            <a:ext cx="409956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 descr="DOE_Logo_White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077" y="239399"/>
            <a:ext cx="2022364" cy="408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29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">
    <p:bg>
      <p:bgPr>
        <a:solidFill>
          <a:srgbClr val="1D498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New_DOE_Logo_White_060208.eps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614" y="3738575"/>
            <a:ext cx="2692396" cy="545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Shape 64"/>
          <p:cNvGrpSpPr/>
          <p:nvPr/>
        </p:nvGrpSpPr>
        <p:grpSpPr>
          <a:xfrm>
            <a:off x="4649783" y="3729303"/>
            <a:ext cx="3305181" cy="587375"/>
            <a:chOff x="4971328" y="4203700"/>
            <a:chExt cx="3305186" cy="703987"/>
          </a:xfrm>
        </p:grpSpPr>
        <p:pic>
          <p:nvPicPr>
            <p:cNvPr id="65" name="Shape 65" descr="UClogo_rev.ep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1328" y="4207599"/>
              <a:ext cx="700090" cy="700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Shape 66"/>
            <p:cNvSpPr txBox="1"/>
            <p:nvPr/>
          </p:nvSpPr>
          <p:spPr>
            <a:xfrm>
              <a:off x="5774610" y="4203700"/>
              <a:ext cx="2501904" cy="701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defTabSz="713232">
                <a:buSzPct val="25000"/>
              </a:pPr>
              <a:r>
                <a:rPr lang="en-US" sz="1600" kern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UNIVERSITY OF</a:t>
              </a:r>
            </a:p>
            <a:p>
              <a:pPr defTabSz="713232">
                <a:buSzPct val="25000"/>
              </a:pPr>
              <a:r>
                <a:rPr lang="en-US" sz="1600" kern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CALIFORNIA</a:t>
              </a:r>
            </a:p>
          </p:txBody>
        </p:sp>
      </p:grpSp>
      <p:pic>
        <p:nvPicPr>
          <p:cNvPr id="67" name="Shape 67" descr="Berkeley_Lab_Logo_Larg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633" y="1580288"/>
            <a:ext cx="2019810" cy="127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New_DOE_Logo_White_060208.eps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614" y="3738575"/>
            <a:ext cx="2692396" cy="545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649783" y="3729303"/>
            <a:ext cx="3305181" cy="587375"/>
            <a:chOff x="4971328" y="4203700"/>
            <a:chExt cx="3305186" cy="703987"/>
          </a:xfrm>
        </p:grpSpPr>
        <p:pic>
          <p:nvPicPr>
            <p:cNvPr id="70" name="Shape 70" descr="UClogo_rev.eps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1328" y="4207599"/>
              <a:ext cx="700090" cy="700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Shape 71"/>
            <p:cNvSpPr txBox="1"/>
            <p:nvPr/>
          </p:nvSpPr>
          <p:spPr>
            <a:xfrm>
              <a:off x="5774610" y="4203700"/>
              <a:ext cx="2501904" cy="701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defTabSz="713232">
                <a:buSzPct val="25000"/>
              </a:pPr>
              <a:r>
                <a:rPr lang="en-US" sz="1600" kern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UNIVERSITY OF</a:t>
              </a:r>
            </a:p>
            <a:p>
              <a:pPr defTabSz="713232">
                <a:buSzPct val="25000"/>
              </a:pPr>
              <a:r>
                <a:rPr lang="en-US" sz="1600" kern="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CALIFORNIA</a:t>
              </a:r>
            </a:p>
          </p:txBody>
        </p:sp>
      </p:grpSp>
      <p:pic>
        <p:nvPicPr>
          <p:cNvPr id="72" name="Shape 72" descr="Berkeley_Lab_Logo_Large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633" y="1580288"/>
            <a:ext cx="2019810" cy="1277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67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RDF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5295900"/>
            <a:ext cx="685800" cy="304271"/>
          </a:xfrm>
        </p:spPr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3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9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55C6-9C61-462C-A176-423F56EBC9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035D-A078-49F4-8B3D-46853EB491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0F5FC3-AF28-3B4D-9182-53FD801840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86" y="5243677"/>
            <a:ext cx="701508" cy="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1" y="216958"/>
            <a:ext cx="8229599" cy="952500"/>
          </a:xfrm>
          <a:prstGeom prst="rect">
            <a:avLst/>
          </a:prstGeom>
          <a:noFill/>
          <a:ln>
            <a:noFill/>
          </a:ln>
        </p:spPr>
        <p:txBody>
          <a:bodyPr wrap="square" lIns="71312" tIns="71312" rIns="71312" bIns="71312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2C59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5123334"/>
            <a:ext cx="9144000" cy="1323"/>
          </a:xfrm>
          <a:prstGeom prst="straightConnector1">
            <a:avLst/>
          </a:prstGeom>
          <a:noFill/>
          <a:ln w="9525" cap="flat" cmpd="sng">
            <a:solidFill>
              <a:srgbClr val="00264C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2" name="Shape 12" descr="LBNL_small_logo.ps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7076" y="5245205"/>
            <a:ext cx="568325" cy="35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1" y="5340455"/>
            <a:ext cx="3761435" cy="304271"/>
          </a:xfrm>
          <a:prstGeom prst="rect">
            <a:avLst/>
          </a:prstGeom>
          <a:noFill/>
          <a:ln>
            <a:noFill/>
          </a:ln>
        </p:spPr>
        <p:txBody>
          <a:bodyPr wrap="square" lIns="71312" tIns="71312" rIns="71312" bIns="71312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6616" marR="0" lvl="1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13232" marR="0" lvl="2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69848" marR="0" lvl="3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6464" marR="0" lvl="4" indent="0" algn="l" rtl="0"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83080" marR="0" lvl="5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139696" marR="0" lvl="6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96312" marR="0" lvl="7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52928" marR="0" lvl="8" indent="0" algn="l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713232"/>
            <a:endParaRPr lang="en-US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36031" y="5340455"/>
            <a:ext cx="678462" cy="304271"/>
          </a:xfrm>
          <a:prstGeom prst="rect">
            <a:avLst/>
          </a:prstGeom>
          <a:noFill/>
          <a:ln>
            <a:noFill/>
          </a:ln>
        </p:spPr>
        <p:txBody>
          <a:bodyPr wrap="square" lIns="71312" tIns="35646" rIns="71312" bIns="35646" anchor="ctr" anchorCtr="0">
            <a:noAutofit/>
          </a:bodyPr>
          <a:lstStyle/>
          <a:p>
            <a:pPr algn="ctr" defTabSz="713232">
              <a:buSzPct val="25000"/>
            </a:pPr>
            <a:fld id="{00000000-1234-1234-1234-123412341234}" type="slidenum">
              <a:rPr lang="en-US" sz="500" kern="0" smtClean="0">
                <a:solidFill>
                  <a:srgbClr val="898989"/>
                </a:solidFill>
                <a:ea typeface="Arial"/>
                <a:cs typeface="Arial"/>
                <a:sym typeface="Arial"/>
              </a:rPr>
              <a:pPr algn="ctr" defTabSz="713232">
                <a:buSzPct val="25000"/>
              </a:pPr>
              <a:t>‹#›</a:t>
            </a:fld>
            <a:endParaRPr lang="en-US" sz="500" kern="0">
              <a:solidFill>
                <a:srgbClr val="89898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0693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lbnl.zoom.us/j/99980350155?pwd=Qk96dzd2bVZNU2kwdEV1VzNYRG5OQT09&amp;sa=D&amp;source=calendar&amp;ust=1692220733208525&amp;usg=AOvVaw3p_yBiCfnr3XzYzls1r-N5" TargetMode="External"/><Relationship Id="rId2" Type="http://schemas.openxmlformats.org/officeDocument/2006/relationships/hyperlink" Target="https://www.google.com/url?q=https://lbnl.zoom.us/j/94745982505?pwd=cFBHQ0dwdW5HWVBMSXZaZ1FSb01qZz09&amp;sa=D&amp;source=calendar&amp;ust=1692212719617804&amp;usg=AOvVaw3nmpr2MjOxBb2EfuG6Rpg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gp9UL5Lt3011vUBKlrXsC4P85tDvBxHzlcOe5fQZyjQ/edit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Radiological Data Fusion (RDF) </a:t>
            </a:r>
            <a:r>
              <a:rPr lang="en-US" dirty="0" smtClean="0"/>
              <a:t>Workshop Overview &amp; Charge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 Quiter (LBNL)</a:t>
            </a:r>
          </a:p>
          <a:p>
            <a:r>
              <a:rPr lang="en-US" dirty="0" smtClean="0"/>
              <a:t>Jai Ray (SNL)</a:t>
            </a:r>
          </a:p>
          <a:p>
            <a:r>
              <a:rPr lang="en-US" dirty="0" smtClean="0"/>
              <a:t>Hank Zhu (NA-22)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5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57300"/>
            <a:ext cx="6217362" cy="23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81100"/>
            <a:ext cx="33528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Tomorrow’s            agenda</a:t>
            </a:r>
          </a:p>
          <a:p>
            <a:pPr lvl="1"/>
            <a:r>
              <a:rPr lang="en-US" sz="2400" dirty="0" smtClean="0"/>
              <a:t>Roadmap for                  future of                 rad data          fusion R&amp;D</a:t>
            </a:r>
          </a:p>
          <a:p>
            <a:pPr lvl="2"/>
            <a:r>
              <a:rPr lang="en-US" sz="2000" dirty="0" smtClean="0"/>
              <a:t>Needs</a:t>
            </a:r>
          </a:p>
          <a:p>
            <a:pPr lvl="2"/>
            <a:r>
              <a:rPr lang="en-US" sz="2000" dirty="0" smtClean="0"/>
              <a:t>Challenges</a:t>
            </a:r>
          </a:p>
          <a:p>
            <a:pPr lvl="2"/>
            <a:r>
              <a:rPr lang="en-US" sz="2000" dirty="0" smtClean="0"/>
              <a:t>Scientifically interesting stuff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8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81100"/>
            <a:ext cx="3352800" cy="43815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Tomorrow’s            agenda</a:t>
            </a:r>
          </a:p>
          <a:p>
            <a:pPr lvl="1"/>
            <a:r>
              <a:rPr lang="en-US" sz="2400" dirty="0" smtClean="0"/>
              <a:t>Roadmap for                  future of                 rad data          fusion R&amp;D</a:t>
            </a:r>
          </a:p>
          <a:p>
            <a:r>
              <a:rPr lang="en-US" sz="2600" dirty="0" smtClean="0"/>
              <a:t>Then meeting of Detecting Radiation Algorithms Group (DRAG)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257300"/>
            <a:ext cx="6141163" cy="22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57300"/>
            <a:ext cx="6217362" cy="23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84" y="3677816"/>
            <a:ext cx="5795645" cy="14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9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620000" cy="37716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If you’re online, please mute, don’t be shy on the chat, and break in/raise hand as you see fit.</a:t>
            </a:r>
          </a:p>
          <a:p>
            <a:pPr lvl="1"/>
            <a:r>
              <a:rPr lang="en-US" dirty="0" smtClean="0"/>
              <a:t>Different zoom links for today &amp; tomorrow</a:t>
            </a:r>
          </a:p>
          <a:p>
            <a:pPr lvl="2"/>
            <a:r>
              <a:rPr lang="en-US" dirty="0" smtClean="0">
                <a:hlinkClick r:id="rId2"/>
              </a:rPr>
              <a:t>Today</a:t>
            </a:r>
            <a:r>
              <a:rPr lang="en-US" dirty="0" smtClean="0"/>
              <a:t>       </a:t>
            </a:r>
            <a:r>
              <a:rPr lang="en-US" sz="2800" baseline="10000" dirty="0" smtClean="0"/>
              <a:t>•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Tomorrow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Shared </a:t>
            </a:r>
            <a:r>
              <a:rPr lang="en-US" dirty="0" smtClean="0">
                <a:hlinkClick r:id="rId4"/>
              </a:rPr>
              <a:t>online notes document</a:t>
            </a:r>
            <a:endParaRPr lang="en-US" dirty="0" smtClean="0"/>
          </a:p>
          <a:p>
            <a:pPr lvl="2"/>
            <a:r>
              <a:rPr lang="en-US" dirty="0" smtClean="0"/>
              <a:t>This document is NOT secure.  Anyone with link can view and any attendee is welcome to edit, but let’s not put CUI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Problems/comments</a:t>
            </a:r>
          </a:p>
          <a:p>
            <a:pPr lvl="1"/>
            <a:r>
              <a:rPr lang="en-US" dirty="0" smtClean="0"/>
              <a:t>Technical: </a:t>
            </a:r>
          </a:p>
          <a:p>
            <a:pPr lvl="2"/>
            <a:r>
              <a:rPr lang="en-US" dirty="0" smtClean="0"/>
              <a:t>Brian Quiter  </a:t>
            </a:r>
          </a:p>
          <a:p>
            <a:pPr lvl="3"/>
            <a:r>
              <a:rPr lang="en-US" dirty="0" smtClean="0"/>
              <a:t>510-631-2317 (cell) </a:t>
            </a:r>
          </a:p>
          <a:p>
            <a:pPr lvl="3">
              <a:spcAft>
                <a:spcPts val="1200"/>
              </a:spcAft>
            </a:pPr>
            <a:r>
              <a:rPr lang="en-US" dirty="0" smtClean="0"/>
              <a:t>bjquiter@lbl.gov</a:t>
            </a:r>
          </a:p>
          <a:p>
            <a:pPr lvl="1"/>
            <a:r>
              <a:rPr lang="en-US" dirty="0" smtClean="0"/>
              <a:t>Logistics/access/facility/parking</a:t>
            </a:r>
          </a:p>
          <a:p>
            <a:pPr lvl="2"/>
            <a:r>
              <a:rPr lang="en-US" dirty="0" smtClean="0"/>
              <a:t>Michael </a:t>
            </a:r>
            <a:r>
              <a:rPr lang="en-US" dirty="0" err="1" smtClean="0"/>
              <a:t>Gorin</a:t>
            </a:r>
            <a:endParaRPr lang="en-US" dirty="0" smtClean="0"/>
          </a:p>
          <a:p>
            <a:pPr lvl="3"/>
            <a:r>
              <a:rPr lang="en-US" dirty="0" smtClean="0"/>
              <a:t>510-908-3510 (cell) </a:t>
            </a:r>
          </a:p>
          <a:p>
            <a:pPr lvl="3"/>
            <a:r>
              <a:rPr lang="en-US" dirty="0" smtClean="0"/>
              <a:t>mgorin@lbl.gov (email)		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23429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Jai Ray</a:t>
            </a:r>
            <a:endParaRPr lang="en-US" sz="2400" dirty="0">
              <a:solidFill>
                <a:prstClr val="black"/>
              </a:solidFill>
            </a:endParaRP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/>
              <a:t>925-784-1247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(cell)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jairay@sandia.gov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40005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Brian Quiter 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510-631-2317 (cell)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bjquiter@lbl.gov</a:t>
            </a:r>
          </a:p>
        </p:txBody>
      </p:sp>
    </p:spTree>
    <p:extLst>
      <p:ext uri="{BB962C8B-B14F-4D97-AF65-F5344CB8AC3E}">
        <p14:creationId xmlns:p14="http://schemas.microsoft.com/office/powerpoint/2010/main" val="20997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Dinner &amp; Meals</a:t>
            </a:r>
          </a:p>
          <a:p>
            <a:pPr lvl="1"/>
            <a:r>
              <a:rPr lang="en-US" dirty="0" smtClean="0"/>
              <a:t>Coffee, snacks and lunch in entry area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6500"/>
            <a:ext cx="488859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4152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Triple Rock for dinner (barring revolt)</a:t>
            </a:r>
          </a:p>
          <a:p>
            <a:r>
              <a:rPr lang="en-US" sz="2800" dirty="0" smtClean="0"/>
              <a:t>Both shuttles will get you 2 blocks away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 bwMode="auto">
          <a:xfrm>
            <a:off x="457200" y="1965960"/>
            <a:ext cx="7823482" cy="34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everyone for joining </a:t>
            </a:r>
          </a:p>
          <a:p>
            <a:pPr lvl="1"/>
            <a:r>
              <a:rPr lang="en-US" dirty="0" smtClean="0"/>
              <a:t>In person and online</a:t>
            </a:r>
          </a:p>
          <a:p>
            <a:r>
              <a:rPr lang="en-US" dirty="0" smtClean="0"/>
              <a:t>Thanks in advance to everyone who participates and presents!</a:t>
            </a:r>
          </a:p>
          <a:p>
            <a:r>
              <a:rPr lang="en-US" dirty="0" smtClean="0"/>
              <a:t>Thanks to our sponsors!!</a:t>
            </a:r>
          </a:p>
          <a:p>
            <a:pPr lvl="1"/>
            <a:r>
              <a:rPr lang="en-US" dirty="0" smtClean="0"/>
              <a:t>Hank </a:t>
            </a:r>
            <a:r>
              <a:rPr lang="en-US" dirty="0" err="1" smtClean="0"/>
              <a:t>Zhu@NNSA</a:t>
            </a:r>
            <a:r>
              <a:rPr lang="en-US" dirty="0" smtClean="0"/>
              <a:t> DNN R&amp;D</a:t>
            </a:r>
          </a:p>
          <a:p>
            <a:pPr lvl="1"/>
            <a:r>
              <a:rPr lang="en-US" dirty="0" smtClean="0"/>
              <a:t>Also DTRA-NTD, DHS CWMD, NA-20/80 </a:t>
            </a:r>
          </a:p>
        </p:txBody>
      </p:sp>
    </p:spTree>
    <p:extLst>
      <p:ext uri="{BB962C8B-B14F-4D97-AF65-F5344CB8AC3E}">
        <p14:creationId xmlns:p14="http://schemas.microsoft.com/office/powerpoint/2010/main" val="7030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7010400" cy="37716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Emergency exits, shelter in place (this is a SAFE building), </a:t>
            </a:r>
          </a:p>
          <a:p>
            <a:pPr lvl="1"/>
            <a:r>
              <a:rPr lang="en-US" dirty="0" smtClean="0"/>
              <a:t>Wildfires, earthquakes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On Zoom CUI is </a:t>
            </a:r>
            <a:r>
              <a:rPr lang="en-US" b="1" dirty="0" smtClean="0"/>
              <a:t>not</a:t>
            </a:r>
            <a:r>
              <a:rPr lang="en-US" dirty="0" smtClean="0"/>
              <a:t> allowed.  We can audible to Teams if need be.  </a:t>
            </a:r>
          </a:p>
          <a:p>
            <a:pPr lvl="1"/>
            <a:r>
              <a:rPr lang="en-US" dirty="0" smtClean="0"/>
              <a:t>CUI level discussions are allowed at LBL without Zoom.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</a:t>
            </a:r>
            <a:r>
              <a:rPr lang="en-US" dirty="0"/>
              <a:t>the state of the art in terms of fusing radiological data with ancillary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Identify </a:t>
            </a:r>
            <a:r>
              <a:rPr lang="en-US" dirty="0"/>
              <a:t>potential applications of </a:t>
            </a:r>
            <a:r>
              <a:rPr lang="en-US" dirty="0" smtClean="0"/>
              <a:t>RDF within </a:t>
            </a:r>
            <a:r>
              <a:rPr lang="en-US" dirty="0"/>
              <a:t>the context of nuclear non-proliferation and nuclear security </a:t>
            </a:r>
            <a:r>
              <a:rPr lang="en-US" dirty="0" smtClean="0"/>
              <a:t>missions</a:t>
            </a:r>
          </a:p>
          <a:p>
            <a:r>
              <a:rPr lang="en-US" dirty="0" smtClean="0"/>
              <a:t>Identify and prioritize R&amp;D recommendations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42944" y="1028700"/>
            <a:ext cx="6053455" cy="4686299"/>
            <a:chOff x="3242945" y="1028701"/>
            <a:chExt cx="5791200" cy="4343400"/>
          </a:xfrm>
        </p:grpSpPr>
        <p:grpSp>
          <p:nvGrpSpPr>
            <p:cNvPr id="5" name="Group 4"/>
            <p:cNvGrpSpPr/>
            <p:nvPr/>
          </p:nvGrpSpPr>
          <p:grpSpPr>
            <a:xfrm>
              <a:off x="3242945" y="1028701"/>
              <a:ext cx="5791200" cy="4343400"/>
              <a:chOff x="3962400" y="1028700"/>
              <a:chExt cx="5071745" cy="3803809"/>
            </a:xfrm>
          </p:grpSpPr>
          <p:pic>
            <p:nvPicPr>
              <p:cNvPr id="2050" name="Picture 2" descr="Valley of Death Imag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1028700"/>
                <a:ext cx="5071745" cy="3803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114800" y="24003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536642" y="171450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$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0" y="361950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3500"/>
            <a:ext cx="3962400" cy="3771636"/>
          </a:xfrm>
        </p:spPr>
        <p:txBody>
          <a:bodyPr/>
          <a:lstStyle/>
          <a:p>
            <a:r>
              <a:rPr lang="en-US" dirty="0" smtClean="0"/>
              <a:t>How to get radiological data fusion technologies in end users’ hands?</a:t>
            </a:r>
          </a:p>
          <a:p>
            <a:r>
              <a:rPr lang="en-US" dirty="0" smtClean="0"/>
              <a:t>How best to continue to innovate?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Application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2500"/>
            <a:ext cx="8534400" cy="4152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RDF Scoping study identified dozens of R&amp;D </a:t>
            </a:r>
            <a:r>
              <a:rPr lang="en-US" sz="2400" dirty="0" smtClean="0"/>
              <a:t>opportunities </a:t>
            </a:r>
            <a:r>
              <a:rPr lang="en-US" sz="2400" dirty="0" smtClean="0"/>
              <a:t>– now assessing impact and prioritizing</a:t>
            </a:r>
            <a:endParaRPr lang="en-US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6900"/>
            <a:ext cx="8534400" cy="36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0F5FC3-AF28-3B4D-9182-53FD80184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86" y="5243677"/>
            <a:ext cx="701508" cy="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/>
          <a:stretch/>
        </p:blipFill>
        <p:spPr bwMode="auto">
          <a:xfrm>
            <a:off x="152400" y="0"/>
            <a:ext cx="8819546" cy="95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7" b="97419"/>
          <a:stretch/>
        </p:blipFill>
        <p:spPr bwMode="auto">
          <a:xfrm>
            <a:off x="152400" y="0"/>
            <a:ext cx="878171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4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32000" decel="3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104 -0.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Radiological search</a:t>
            </a:r>
          </a:p>
          <a:p>
            <a:pPr lvl="1"/>
            <a:r>
              <a:rPr lang="en-US" dirty="0" smtClean="0"/>
              <a:t>Intelligence-driven/accidental loss/wide-area</a:t>
            </a:r>
          </a:p>
          <a:p>
            <a:pPr lvl="1"/>
            <a:r>
              <a:rPr lang="en-US" dirty="0" smtClean="0"/>
              <a:t>Borders/ports/undeveloped areas/urban</a:t>
            </a:r>
          </a:p>
          <a:p>
            <a:r>
              <a:rPr lang="en-US" dirty="0" smtClean="0"/>
              <a:t>Environmental mapping</a:t>
            </a:r>
          </a:p>
          <a:p>
            <a:pPr lvl="1"/>
            <a:r>
              <a:rPr lang="en-US" dirty="0" smtClean="0"/>
              <a:t>Accident/attack, legacy contamination, geological, forensics</a:t>
            </a:r>
            <a:endParaRPr lang="en-US" dirty="0"/>
          </a:p>
          <a:p>
            <a:r>
              <a:rPr lang="en-US" dirty="0" smtClean="0"/>
              <a:t>Nuclear facilities</a:t>
            </a:r>
          </a:p>
          <a:p>
            <a:pPr lvl="1"/>
            <a:r>
              <a:rPr lang="en-US" dirty="0" smtClean="0"/>
              <a:t>Operations, safeguards, inspections/compliance, decommissioning</a:t>
            </a:r>
          </a:p>
          <a:p>
            <a:pPr lvl="1"/>
            <a:r>
              <a:rPr lang="en-US" dirty="0" smtClean="0"/>
              <a:t>Facility familiarization, change detection, specific materials, configurations, and </a:t>
            </a:r>
            <a:r>
              <a:rPr lang="en-US" dirty="0" smtClean="0"/>
              <a:t>quantification</a:t>
            </a:r>
          </a:p>
          <a:p>
            <a:r>
              <a:rPr lang="en-US" smtClean="0"/>
              <a:t>Item inspection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RDF Applications - Search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Intelligence-driven search</a:t>
            </a:r>
          </a:p>
          <a:p>
            <a:pPr lvl="1"/>
            <a:r>
              <a:rPr lang="en-US" dirty="0" smtClean="0"/>
              <a:t>Isotope-specific?</a:t>
            </a:r>
          </a:p>
          <a:p>
            <a:pPr lvl="1"/>
            <a:r>
              <a:rPr lang="en-US" dirty="0" smtClean="0"/>
              <a:t>Masking sources?</a:t>
            </a:r>
          </a:p>
          <a:p>
            <a:pPr lvl="1"/>
            <a:r>
              <a:rPr lang="en-US" dirty="0" smtClean="0"/>
              <a:t>MDA-driven?</a:t>
            </a:r>
          </a:p>
          <a:p>
            <a:r>
              <a:rPr lang="en-US" dirty="0" smtClean="0"/>
              <a:t>Pre-event search</a:t>
            </a:r>
          </a:p>
          <a:p>
            <a:pPr lvl="1"/>
            <a:r>
              <a:rPr lang="en-US" dirty="0" smtClean="0"/>
              <a:t>MDA-driven?</a:t>
            </a:r>
          </a:p>
          <a:p>
            <a:pPr lvl="1"/>
            <a:r>
              <a:rPr lang="en-US" dirty="0" smtClean="0"/>
              <a:t>Comparisons to prior surveys?</a:t>
            </a:r>
          </a:p>
          <a:p>
            <a:pPr lvl="1"/>
            <a:r>
              <a:rPr lang="en-US" dirty="0" smtClean="0"/>
              <a:t>Borders/ports/undeveloped areas/urban</a:t>
            </a:r>
          </a:p>
          <a:p>
            <a:pPr lvl="1"/>
            <a:r>
              <a:rPr lang="en-US" dirty="0" smtClean="0"/>
              <a:t>Perimeter maintenance</a:t>
            </a:r>
          </a:p>
          <a:p>
            <a:r>
              <a:rPr lang="en-US" dirty="0" smtClean="0"/>
              <a:t>Wide-area search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Cross-cutting concepts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Autonomy</a:t>
            </a:r>
          </a:p>
          <a:p>
            <a:endParaRPr lang="en-US" dirty="0"/>
          </a:p>
          <a:p>
            <a:r>
              <a:rPr lang="en-US" dirty="0" smtClean="0"/>
              <a:t>Multi-measurement / multi-sensor data fusion</a:t>
            </a:r>
          </a:p>
          <a:p>
            <a:endParaRPr lang="en-US" dirty="0"/>
          </a:p>
          <a:p>
            <a:r>
              <a:rPr lang="en-US" dirty="0" smtClean="0"/>
              <a:t>Integrating spectroscopic and other priors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2743200" cy="37716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Today’s agenda</a:t>
            </a:r>
          </a:p>
          <a:p>
            <a:pPr lvl="1"/>
            <a:r>
              <a:rPr lang="en-US" sz="2400" dirty="0" smtClean="0"/>
              <a:t>Summarize RDF State of the Art and research directions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57300"/>
            <a:ext cx="609144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BNL_Template_102416">
  <a:themeElements>
    <a:clrScheme name="Custom 137">
      <a:dk1>
        <a:srgbClr val="003366"/>
      </a:dk1>
      <a:lt1>
        <a:srgbClr val="FFFFFF"/>
      </a:lt1>
      <a:dk2>
        <a:srgbClr val="003366"/>
      </a:dk2>
      <a:lt2>
        <a:srgbClr val="CCCCCC"/>
      </a:lt2>
      <a:accent1>
        <a:srgbClr val="648CAA"/>
      </a:accent1>
      <a:accent2>
        <a:srgbClr val="818181"/>
      </a:accent2>
      <a:accent3>
        <a:srgbClr val="DAEDEF"/>
      </a:accent3>
      <a:accent4>
        <a:srgbClr val="2C5993"/>
      </a:accent4>
      <a:accent5>
        <a:srgbClr val="D3691B"/>
      </a:accent5>
      <a:accent6>
        <a:srgbClr val="009999"/>
      </a:accent6>
      <a:hlink>
        <a:srgbClr val="333399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451</Words>
  <Application>Microsoft Office PowerPoint</Application>
  <PresentationFormat>On-screen Show (16:10)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1_LBNL_Template_102416</vt:lpstr>
      <vt:lpstr>Radiological Data Fusion (RDF) Workshop Overview &amp; Charge</vt:lpstr>
      <vt:lpstr>Welcome</vt:lpstr>
      <vt:lpstr>Workshop Goals</vt:lpstr>
      <vt:lpstr>Workshop Goals</vt:lpstr>
      <vt:lpstr>RDF Application Table</vt:lpstr>
      <vt:lpstr>PowerPoint Presentation</vt:lpstr>
      <vt:lpstr>RDF Applications</vt:lpstr>
      <vt:lpstr>RDF Applications - Search</vt:lpstr>
      <vt:lpstr>Logistics</vt:lpstr>
      <vt:lpstr>Logistics</vt:lpstr>
      <vt:lpstr>Logistics</vt:lpstr>
      <vt:lpstr>Logistics</vt:lpstr>
      <vt:lpstr>Logistics</vt:lpstr>
      <vt:lpstr>Logistics</vt:lpstr>
      <vt:lpstr>Logistics</vt:lpstr>
      <vt:lpstr>End of File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Radiological Data Fusion (RDF) Workshop Overview &amp; Charge</dc:title>
  <dc:creator>Brian Quiter</dc:creator>
  <cp:lastModifiedBy>Brian Quiter</cp:lastModifiedBy>
  <cp:revision>17</cp:revision>
  <dcterms:created xsi:type="dcterms:W3CDTF">2023-08-11T19:14:24Z</dcterms:created>
  <dcterms:modified xsi:type="dcterms:W3CDTF">2023-08-15T03:16:15Z</dcterms:modified>
</cp:coreProperties>
</file>