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90" r:id="rId7"/>
    <p:sldId id="289" r:id="rId8"/>
    <p:sldId id="259" r:id="rId9"/>
    <p:sldId id="291" r:id="rId10"/>
    <p:sldId id="293" r:id="rId11"/>
    <p:sldId id="299" r:id="rId12"/>
    <p:sldId id="268" r:id="rId13"/>
    <p:sldId id="304" r:id="rId14"/>
    <p:sldId id="295" r:id="rId15"/>
    <p:sldId id="263" r:id="rId16"/>
    <p:sldId id="298" r:id="rId17"/>
    <p:sldId id="300" r:id="rId18"/>
    <p:sldId id="302" r:id="rId19"/>
    <p:sldId id="303" r:id="rId20"/>
    <p:sldId id="283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36" d="100"/>
          <a:sy n="136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8/14/23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4F3D5-443A-3C87-E18A-3D6F92FF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CEA0-8158-2A5B-529D-B9680D62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02DA9-025F-DB69-44EA-1B915A00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51E3-DE5A-4E47-A7A6-8C6FDC89E72D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75C92-BF09-1110-1213-96EBB720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5A6B2-EEFA-3305-48C9-E48DFCAA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623E-715B-0041-98BB-39B61979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6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4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file:///C:\Users\5pe\Documents\projects\CRAFTI\node1and12\fourSpectra.png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Compact Radiation Detector Array Fusion for Tracking and Interdiction (CRAFTI)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2786124"/>
            <a:ext cx="5803898" cy="2395475"/>
          </a:xfrm>
        </p:spPr>
        <p:txBody>
          <a:bodyPr numCol="2"/>
          <a:lstStyle/>
          <a:p>
            <a:r>
              <a:rPr lang="en-US" b="1" dirty="0"/>
              <a:t>Dan Archer</a:t>
            </a:r>
          </a:p>
          <a:p>
            <a:r>
              <a:rPr lang="en-US" dirty="0"/>
              <a:t>John Sparger</a:t>
            </a:r>
          </a:p>
          <a:p>
            <a:r>
              <a:rPr lang="en-US" dirty="0"/>
              <a:t>Elaine Wong</a:t>
            </a:r>
          </a:p>
          <a:p>
            <a:r>
              <a:rPr lang="en-US" dirty="0"/>
              <a:t>Ryan </a:t>
            </a:r>
            <a:r>
              <a:rPr lang="en-US" dirty="0" err="1"/>
              <a:t>Kerekes</a:t>
            </a:r>
            <a:endParaRPr lang="en-US" dirty="0"/>
          </a:p>
          <a:p>
            <a:r>
              <a:rPr lang="en-US" dirty="0"/>
              <a:t>John Holliman</a:t>
            </a:r>
          </a:p>
          <a:p>
            <a:endParaRPr lang="en-US" dirty="0"/>
          </a:p>
          <a:p>
            <a:r>
              <a:rPr lang="en-US" dirty="0"/>
              <a:t>Juan Restrepo</a:t>
            </a:r>
          </a:p>
          <a:p>
            <a:r>
              <a:rPr lang="en-US" dirty="0"/>
              <a:t>Douglas </a:t>
            </a:r>
            <a:r>
              <a:rPr lang="en-US" dirty="0" err="1"/>
              <a:t>Peplow</a:t>
            </a:r>
            <a:endParaRPr lang="en-US" dirty="0"/>
          </a:p>
          <a:p>
            <a:r>
              <a:rPr lang="en-US" dirty="0"/>
              <a:t>Andrew Nicholson</a:t>
            </a:r>
          </a:p>
          <a:p>
            <a:r>
              <a:rPr lang="en-US" dirty="0"/>
              <a:t>Michael Willis</a:t>
            </a:r>
          </a:p>
          <a:p>
            <a:r>
              <a:rPr lang="en-US" dirty="0"/>
              <a:t>Jeremy Patterson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03038C-D97B-2C46-5E79-E134C46D8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267" y="287203"/>
            <a:ext cx="1528418" cy="592306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3346D8ED-235B-5221-2E1F-89D0BED40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818" y="64865"/>
            <a:ext cx="1036982" cy="103698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A0110D3-135C-53F5-8C8E-A8DB23779ABF}"/>
              </a:ext>
            </a:extLst>
          </p:cNvPr>
          <p:cNvSpPr txBox="1">
            <a:spLocks/>
          </p:cNvSpPr>
          <p:nvPr/>
        </p:nvSpPr>
        <p:spPr bwMode="auto">
          <a:xfrm>
            <a:off x="5959366" y="2829048"/>
            <a:ext cx="4719144" cy="23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Johnathan Dreyer</a:t>
            </a:r>
          </a:p>
          <a:p>
            <a:r>
              <a:rPr lang="en-US" dirty="0"/>
              <a:t>Noah McFerran</a:t>
            </a:r>
          </a:p>
          <a:p>
            <a:endParaRPr lang="en-US" dirty="0"/>
          </a:p>
          <a:p>
            <a:r>
              <a:rPr lang="en-US" dirty="0"/>
              <a:t>David Chichester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D718E3-D506-0CCC-8381-9F1C2145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Synthetic Data Injection: Video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071F1-E3AD-5967-9439-33D9418BF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5749585"/>
            <a:ext cx="5507832" cy="4117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Rendered video of synthetic vehicle using a preexisting video 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57582-12D4-5BAA-588F-6B2DC61BCB0F}"/>
              </a:ext>
            </a:extLst>
          </p:cNvPr>
          <p:cNvSpPr txBox="1"/>
          <p:nvPr/>
        </p:nvSpPr>
        <p:spPr>
          <a:xfrm>
            <a:off x="429768" y="927556"/>
            <a:ext cx="11762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using COTS software tools, we can create inject vehicles (or other available 3-D models) into scenes nearby the detector. 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Radiation data can be synchronized in time, sped up or slowed down. The radiation data can be a variety of sources that are scaled to develop the ROC curve.</a:t>
            </a:r>
          </a:p>
        </p:txBody>
      </p:sp>
      <p:pic>
        <p:nvPicPr>
          <p:cNvPr id="2" name="synthetic_vehicle_Node_01">
            <a:hlinkClick r:id="" action="ppaction://media"/>
            <a:extLst>
              <a:ext uri="{FF2B5EF4-FFF2-40B4-BE49-F238E27FC236}">
                <a16:creationId xmlns:a16="http://schemas.microsoft.com/office/drawing/2014/main" id="{515EDE5B-7B48-EF2C-A82A-676D46A24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859" y="2623693"/>
            <a:ext cx="5557141" cy="3125892"/>
          </a:xfrm>
          <a:prstGeom prst="rect">
            <a:avLst/>
          </a:prstGeom>
        </p:spPr>
      </p:pic>
      <p:pic>
        <p:nvPicPr>
          <p:cNvPr id="3" name="SpectraMovie">
            <a:extLst>
              <a:ext uri="{FF2B5EF4-FFF2-40B4-BE49-F238E27FC236}">
                <a16:creationId xmlns:a16="http://schemas.microsoft.com/office/drawing/2014/main" id="{CD7A771B-E4E5-0660-11F6-C2C148C69D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0883" y="2623693"/>
            <a:ext cx="5557141" cy="312589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F37C463-8824-D347-4AFA-9C2DECA9A925}"/>
              </a:ext>
            </a:extLst>
          </p:cNvPr>
          <p:cNvSpPr txBox="1">
            <a:spLocks/>
          </p:cNvSpPr>
          <p:nvPr/>
        </p:nvSpPr>
        <p:spPr bwMode="auto">
          <a:xfrm>
            <a:off x="6973541" y="5749585"/>
            <a:ext cx="5507832" cy="41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7155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Century Gothic" panose="020B0502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1800" dirty="0"/>
              <a:t>Times series synthetic data from Monte Carlo source Injection (source only)</a:t>
            </a:r>
          </a:p>
        </p:txBody>
      </p:sp>
    </p:spTree>
    <p:extLst>
      <p:ext uri="{BB962C8B-B14F-4D97-AF65-F5344CB8AC3E}">
        <p14:creationId xmlns:p14="http://schemas.microsoft.com/office/powerpoint/2010/main" val="3413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1F34-3BE1-36C3-671D-BB8C425F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sensors and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0F29-4A6D-6060-B21E-7A38A884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42496"/>
            <a:ext cx="7999530" cy="4047778"/>
          </a:xfrm>
        </p:spPr>
        <p:txBody>
          <a:bodyPr/>
          <a:lstStyle/>
          <a:p>
            <a:r>
              <a:rPr lang="en-US" sz="2000" dirty="0"/>
              <a:t>Currently refurbishing/augmenting MINOS</a:t>
            </a:r>
          </a:p>
          <a:p>
            <a:pPr lvl="1"/>
            <a:r>
              <a:rPr lang="en-US" sz="1600" dirty="0"/>
              <a:t>Radiation</a:t>
            </a:r>
          </a:p>
          <a:p>
            <a:pPr lvl="1"/>
            <a:r>
              <a:rPr lang="en-US" sz="1600" dirty="0"/>
              <a:t>Video</a:t>
            </a:r>
          </a:p>
          <a:p>
            <a:pPr lvl="1"/>
            <a:r>
              <a:rPr lang="en-US" sz="1600" dirty="0"/>
              <a:t>*Event Camera</a:t>
            </a:r>
          </a:p>
          <a:p>
            <a:pPr lvl="1"/>
            <a:r>
              <a:rPr lang="en-US" sz="1600" dirty="0"/>
              <a:t>Lidar</a:t>
            </a:r>
          </a:p>
          <a:p>
            <a:pPr lvl="1"/>
            <a:r>
              <a:rPr lang="en-US" sz="1600" dirty="0"/>
              <a:t>RF</a:t>
            </a:r>
          </a:p>
          <a:p>
            <a:pPr lvl="1"/>
            <a:r>
              <a:rPr lang="en-US" sz="1600" dirty="0"/>
              <a:t>*Hyperspectral</a:t>
            </a:r>
          </a:p>
          <a:p>
            <a:r>
              <a:rPr lang="en-US" sz="2000" dirty="0"/>
              <a:t>More sensors than will ultimately be used to allow for down select in the data fusion tasking</a:t>
            </a:r>
          </a:p>
          <a:p>
            <a:r>
              <a:rPr lang="en-US" sz="2000" dirty="0"/>
              <a:t>Planning to collect data to validate the model, simulation, and synthetic data where sensor models exist</a:t>
            </a:r>
          </a:p>
          <a:p>
            <a:endParaRPr lang="en-US" sz="2000" dirty="0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E1F21C25-1A72-0181-E773-6DE69073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662" y="756800"/>
            <a:ext cx="3732537" cy="38998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0E09C-85CE-AE97-CF28-1F3ED4590B66}"/>
              </a:ext>
            </a:extLst>
          </p:cNvPr>
          <p:cNvGrpSpPr/>
          <p:nvPr/>
        </p:nvGrpSpPr>
        <p:grpSpPr>
          <a:xfrm>
            <a:off x="3040118" y="4810531"/>
            <a:ext cx="6886943" cy="2047469"/>
            <a:chOff x="5124917" y="3558343"/>
            <a:chExt cx="6886943" cy="20474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8AE008-1158-2CF9-FB07-9D71EED8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4917" y="3558343"/>
              <a:ext cx="6886943" cy="20474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64052-7340-A6EE-88F1-FEE98BD73966}"/>
                </a:ext>
              </a:extLst>
            </p:cNvPr>
            <p:cNvSpPr txBox="1"/>
            <p:nvPr/>
          </p:nvSpPr>
          <p:spPr>
            <a:xfrm>
              <a:off x="5595082" y="4319751"/>
              <a:ext cx="100860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>
                  <a:solidFill>
                    <a:srgbClr val="FFFF00"/>
                  </a:solidFill>
                  <a:latin typeface="+mn-lt"/>
                </a:rPr>
                <a:t>Node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CA7FF-6189-BDA3-A1E5-B1461C94EE97}"/>
                </a:ext>
              </a:extLst>
            </p:cNvPr>
            <p:cNvSpPr txBox="1"/>
            <p:nvPr/>
          </p:nvSpPr>
          <p:spPr>
            <a:xfrm>
              <a:off x="7962370" y="4353932"/>
              <a:ext cx="113685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>
                  <a:solidFill>
                    <a:srgbClr val="FFFF00"/>
                  </a:solidFill>
                  <a:latin typeface="+mn-lt"/>
                </a:rPr>
                <a:t>Node 12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A4DABD8-C73B-C2D3-D95F-E53A934B97D8}"/>
                </a:ext>
              </a:extLst>
            </p:cNvPr>
            <p:cNvCxnSpPr/>
            <p:nvPr/>
          </p:nvCxnSpPr>
          <p:spPr>
            <a:xfrm>
              <a:off x="6096000" y="4695564"/>
              <a:ext cx="0" cy="160215"/>
            </a:xfrm>
            <a:prstGeom prst="straightConnector1">
              <a:avLst/>
            </a:prstGeom>
            <a:ln w="28575">
              <a:solidFill>
                <a:srgbClr val="FFFF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97A3E8-D766-F02E-81AC-D962C23B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8508" y="4722335"/>
              <a:ext cx="177800" cy="2413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C8D7BF-34B6-72AC-3FEC-8501345DC5DE}"/>
              </a:ext>
            </a:extLst>
          </p:cNvPr>
          <p:cNvSpPr txBox="1"/>
          <p:nvPr/>
        </p:nvSpPr>
        <p:spPr>
          <a:xfrm>
            <a:off x="3040118" y="1264766"/>
            <a:ext cx="6111764" cy="22313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Weather</a:t>
            </a:r>
            <a:endParaRPr lang="en-US" dirty="0">
              <a:ea typeface="+mn-ea"/>
              <a:cs typeface="Arial"/>
            </a:endParaRPr>
          </a:p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6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Seismic</a:t>
            </a:r>
            <a:endParaRPr lang="en-US" sz="160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6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Acoustic</a:t>
            </a:r>
            <a:endParaRPr lang="en-US" sz="160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6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*Timing between nodes</a:t>
            </a:r>
            <a:endParaRPr lang="en-US" sz="160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lang="en-US" sz="1600" dirty="0">
                <a:latin typeface="Century Gothic" panose="020F0302020204030204"/>
                <a:cs typeface="Arial"/>
              </a:rPr>
              <a:t>*License Plate Reader</a:t>
            </a:r>
          </a:p>
          <a:p>
            <a:pPr marL="687070" marR="0" lvl="1" indent="-288925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6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*</a:t>
            </a:r>
            <a:r>
              <a:rPr lang="en-US" sz="1600" dirty="0">
                <a:latin typeface="Century Gothic" panose="020F0302020204030204"/>
                <a:cs typeface="Arial"/>
              </a:rPr>
              <a:t>Magnetometer</a:t>
            </a:r>
            <a:endParaRPr lang="en-US" sz="160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 panose="020B0604020202020204" pitchFamily="34" charset="0"/>
            </a:endParaRPr>
          </a:p>
          <a:p>
            <a:pPr marL="398145" marR="0" lvl="1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tabLst/>
              <a:defRPr/>
            </a:pPr>
            <a:r>
              <a:rPr lang="en-US" sz="1400" i="1" dirty="0">
                <a:latin typeface="Century Gothic" panose="020F0302020204030204"/>
                <a:cs typeface="Arial"/>
              </a:rPr>
              <a:t>*new sensor/data types</a:t>
            </a:r>
            <a:endParaRPr lang="en-US" sz="1400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2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1DB231-8D90-91EA-C8B3-16BCABFF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Reconfiguring Sensors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DA323C-6BBF-BB41-A9CC-E0187937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85" y="872370"/>
            <a:ext cx="11753615" cy="4553932"/>
          </a:xfrm>
        </p:spPr>
        <p:txBody>
          <a:bodyPr/>
          <a:lstStyle/>
          <a:p>
            <a:r>
              <a:rPr lang="en-US" dirty="0"/>
              <a:t>Visual camera reconfiguration</a:t>
            </a:r>
          </a:p>
          <a:p>
            <a:pPr lvl="1"/>
            <a:r>
              <a:rPr lang="en-US" dirty="0"/>
              <a:t>Understand the limits of uniquely identifying objects based on camera configuration</a:t>
            </a:r>
          </a:p>
          <a:p>
            <a:pPr lvl="2"/>
            <a:r>
              <a:rPr lang="en-US" dirty="0"/>
              <a:t>Camera angle (horizontal and vertical)</a:t>
            </a:r>
          </a:p>
          <a:p>
            <a:pPr lvl="2"/>
            <a:r>
              <a:rPr lang="en-US" dirty="0"/>
              <a:t>Standoff</a:t>
            </a:r>
          </a:p>
          <a:p>
            <a:pPr lvl="2"/>
            <a:r>
              <a:rPr lang="en-US" dirty="0"/>
              <a:t>Image resolution and compression</a:t>
            </a:r>
          </a:p>
          <a:p>
            <a:pPr lvl="2"/>
            <a:r>
              <a:rPr lang="en-US" dirty="0"/>
              <a:t>Illumination (day/night, ambient light sources)</a:t>
            </a:r>
          </a:p>
          <a:p>
            <a:pPr lvl="1"/>
            <a:r>
              <a:rPr lang="en-US" dirty="0"/>
              <a:t>Different vehicle features matter:</a:t>
            </a:r>
          </a:p>
          <a:p>
            <a:pPr lvl="2"/>
            <a:r>
              <a:rPr lang="en-US" dirty="0"/>
              <a:t>Vehicle profile, make and model</a:t>
            </a:r>
          </a:p>
          <a:p>
            <a:pPr lvl="2"/>
            <a:r>
              <a:rPr lang="en-US" dirty="0"/>
              <a:t>Vehicle wheels (rims, tire profile)</a:t>
            </a:r>
          </a:p>
          <a:p>
            <a:pPr lvl="1"/>
            <a:r>
              <a:rPr lang="en-US" dirty="0"/>
              <a:t>Find the optimal camera configuration to:</a:t>
            </a:r>
          </a:p>
          <a:p>
            <a:pPr lvl="2"/>
            <a:r>
              <a:rPr lang="en-US" dirty="0"/>
              <a:t>Detect and track all vehicles that pass by</a:t>
            </a:r>
          </a:p>
          <a:p>
            <a:pPr lvl="2"/>
            <a:r>
              <a:rPr lang="en-US" dirty="0"/>
              <a:t>Develop a unique signature for each vehicle</a:t>
            </a:r>
          </a:p>
          <a:p>
            <a:pPr lvl="2"/>
            <a:r>
              <a:rPr lang="en-US" dirty="0"/>
              <a:t>Associate vehicles between sensor locations</a:t>
            </a:r>
          </a:p>
          <a:p>
            <a:pPr lvl="2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E78654-FDE9-6B15-CE25-F242CCAD1EEF}"/>
              </a:ext>
            </a:extLst>
          </p:cNvPr>
          <p:cNvGrpSpPr/>
          <p:nvPr/>
        </p:nvGrpSpPr>
        <p:grpSpPr>
          <a:xfrm>
            <a:off x="7633699" y="1880171"/>
            <a:ext cx="4119916" cy="4792894"/>
            <a:chOff x="5519352" y="0"/>
            <a:chExt cx="6672648" cy="68617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D17599-5906-B126-E60D-8DDC43E73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352" y="0"/>
              <a:ext cx="6672648" cy="6861776"/>
            </a:xfrm>
            <a:prstGeom prst="rect">
              <a:avLst/>
            </a:prstGeom>
          </p:spPr>
        </p:pic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8E0480B7-9171-2C18-6DB2-CEFC31FF8DCF}"/>
                </a:ext>
              </a:extLst>
            </p:cNvPr>
            <p:cNvSpPr/>
            <p:nvPr/>
          </p:nvSpPr>
          <p:spPr>
            <a:xfrm rot="17439391">
              <a:off x="6575091" y="3138086"/>
              <a:ext cx="1066815" cy="1531670"/>
            </a:xfrm>
            <a:prstGeom prst="triangle">
              <a:avLst>
                <a:gd name="adj" fmla="val 49216"/>
              </a:avLst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BB1FE5B6-5BEF-0D2A-4D70-8DD1FF3DF739}"/>
                </a:ext>
              </a:extLst>
            </p:cNvPr>
            <p:cNvSpPr/>
            <p:nvPr/>
          </p:nvSpPr>
          <p:spPr>
            <a:xfrm rot="4273308">
              <a:off x="9035223" y="3550626"/>
              <a:ext cx="1172362" cy="935862"/>
            </a:xfrm>
            <a:prstGeom prst="triangle">
              <a:avLst>
                <a:gd name="adj" fmla="val 50607"/>
              </a:avLst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8EEBFA0-F484-1AF6-3DFC-1BE51889BC87}"/>
                </a:ext>
              </a:extLst>
            </p:cNvPr>
            <p:cNvSpPr/>
            <p:nvPr/>
          </p:nvSpPr>
          <p:spPr>
            <a:xfrm flipH="1">
              <a:off x="10058634" y="3694229"/>
              <a:ext cx="317403" cy="293253"/>
            </a:xfrm>
            <a:custGeom>
              <a:avLst/>
              <a:gdLst>
                <a:gd name="connsiteX0" fmla="*/ 138002 w 317403"/>
                <a:gd name="connsiteY0" fmla="*/ 129377 h 293253"/>
                <a:gd name="connsiteX1" fmla="*/ 120751 w 317403"/>
                <a:gd name="connsiteY1" fmla="*/ 112126 h 293253"/>
                <a:gd name="connsiteX2" fmla="*/ 138002 w 317403"/>
                <a:gd name="connsiteY2" fmla="*/ 94876 h 293253"/>
                <a:gd name="connsiteX3" fmla="*/ 155252 w 317403"/>
                <a:gd name="connsiteY3" fmla="*/ 112126 h 293253"/>
                <a:gd name="connsiteX4" fmla="*/ 138002 w 317403"/>
                <a:gd name="connsiteY4" fmla="*/ 129377 h 293253"/>
                <a:gd name="connsiteX5" fmla="*/ 317404 w 317403"/>
                <a:gd name="connsiteY5" fmla="*/ 118595 h 293253"/>
                <a:gd name="connsiteX6" fmla="*/ 86682 w 317403"/>
                <a:gd name="connsiteY6" fmla="*/ 22857 h 293253"/>
                <a:gd name="connsiteX7" fmla="*/ 47007 w 317403"/>
                <a:gd name="connsiteY7" fmla="*/ 118595 h 293253"/>
                <a:gd name="connsiteX8" fmla="*/ 125064 w 317403"/>
                <a:gd name="connsiteY8" fmla="*/ 151371 h 293253"/>
                <a:gd name="connsiteX9" fmla="*/ 125064 w 317403"/>
                <a:gd name="connsiteY9" fmla="*/ 168190 h 293253"/>
                <a:gd name="connsiteX10" fmla="*/ 90564 w 317403"/>
                <a:gd name="connsiteY10" fmla="*/ 202690 h 293253"/>
                <a:gd name="connsiteX11" fmla="*/ 25875 w 317403"/>
                <a:gd name="connsiteY11" fmla="*/ 202690 h 293253"/>
                <a:gd name="connsiteX12" fmla="*/ 25875 w 317403"/>
                <a:gd name="connsiteY12" fmla="*/ 0 h 293253"/>
                <a:gd name="connsiteX13" fmla="*/ 0 w 317403"/>
                <a:gd name="connsiteY13" fmla="*/ 0 h 293253"/>
                <a:gd name="connsiteX14" fmla="*/ 0 w 317403"/>
                <a:gd name="connsiteY14" fmla="*/ 293254 h 293253"/>
                <a:gd name="connsiteX15" fmla="*/ 25875 w 317403"/>
                <a:gd name="connsiteY15" fmla="*/ 293254 h 293253"/>
                <a:gd name="connsiteX16" fmla="*/ 25875 w 317403"/>
                <a:gd name="connsiteY16" fmla="*/ 228565 h 293253"/>
                <a:gd name="connsiteX17" fmla="*/ 90564 w 317403"/>
                <a:gd name="connsiteY17" fmla="*/ 228565 h 293253"/>
                <a:gd name="connsiteX18" fmla="*/ 150939 w 317403"/>
                <a:gd name="connsiteY18" fmla="*/ 168190 h 293253"/>
                <a:gd name="connsiteX19" fmla="*/ 150939 w 317403"/>
                <a:gd name="connsiteY19" fmla="*/ 161721 h 293253"/>
                <a:gd name="connsiteX20" fmla="*/ 224253 w 317403"/>
                <a:gd name="connsiteY20" fmla="*/ 191909 h 293253"/>
                <a:gd name="connsiteX21" fmla="*/ 317404 w 317403"/>
                <a:gd name="connsiteY21" fmla="*/ 118595 h 29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403" h="293253">
                  <a:moveTo>
                    <a:pt x="138002" y="129377"/>
                  </a:moveTo>
                  <a:cubicBezTo>
                    <a:pt x="128514" y="129377"/>
                    <a:pt x="120751" y="121614"/>
                    <a:pt x="120751" y="112126"/>
                  </a:cubicBezTo>
                  <a:cubicBezTo>
                    <a:pt x="120751" y="102639"/>
                    <a:pt x="128514" y="94876"/>
                    <a:pt x="138002" y="94876"/>
                  </a:cubicBezTo>
                  <a:cubicBezTo>
                    <a:pt x="147489" y="94876"/>
                    <a:pt x="155252" y="102639"/>
                    <a:pt x="155252" y="112126"/>
                  </a:cubicBezTo>
                  <a:cubicBezTo>
                    <a:pt x="155252" y="121614"/>
                    <a:pt x="147489" y="129377"/>
                    <a:pt x="138002" y="129377"/>
                  </a:cubicBezTo>
                  <a:close/>
                  <a:moveTo>
                    <a:pt x="317404" y="118595"/>
                  </a:moveTo>
                  <a:lnTo>
                    <a:pt x="86682" y="22857"/>
                  </a:lnTo>
                  <a:lnTo>
                    <a:pt x="47007" y="118595"/>
                  </a:lnTo>
                  <a:lnTo>
                    <a:pt x="125064" y="151371"/>
                  </a:lnTo>
                  <a:lnTo>
                    <a:pt x="125064" y="168190"/>
                  </a:lnTo>
                  <a:cubicBezTo>
                    <a:pt x="125064" y="187165"/>
                    <a:pt x="109539" y="202690"/>
                    <a:pt x="90564" y="202690"/>
                  </a:cubicBezTo>
                  <a:lnTo>
                    <a:pt x="25875" y="202690"/>
                  </a:lnTo>
                  <a:lnTo>
                    <a:pt x="25875" y="0"/>
                  </a:lnTo>
                  <a:lnTo>
                    <a:pt x="0" y="0"/>
                  </a:lnTo>
                  <a:lnTo>
                    <a:pt x="0" y="293254"/>
                  </a:lnTo>
                  <a:lnTo>
                    <a:pt x="25875" y="293254"/>
                  </a:lnTo>
                  <a:lnTo>
                    <a:pt x="25875" y="228565"/>
                  </a:lnTo>
                  <a:lnTo>
                    <a:pt x="90564" y="228565"/>
                  </a:lnTo>
                  <a:cubicBezTo>
                    <a:pt x="123770" y="228565"/>
                    <a:pt x="150939" y="201396"/>
                    <a:pt x="150939" y="168190"/>
                  </a:cubicBezTo>
                  <a:lnTo>
                    <a:pt x="150939" y="161721"/>
                  </a:lnTo>
                  <a:lnTo>
                    <a:pt x="224253" y="191909"/>
                  </a:lnTo>
                  <a:lnTo>
                    <a:pt x="317404" y="118595"/>
                  </a:lnTo>
                  <a:close/>
                </a:path>
              </a:pathLst>
            </a:custGeom>
            <a:solidFill>
              <a:srgbClr val="FFC000"/>
            </a:solidFill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C4CF2F2-66D8-6151-2052-6D8C6AE3982A}"/>
                </a:ext>
              </a:extLst>
            </p:cNvPr>
            <p:cNvSpPr/>
            <p:nvPr/>
          </p:nvSpPr>
          <p:spPr>
            <a:xfrm flipH="1">
              <a:off x="10036208" y="3842150"/>
              <a:ext cx="69863" cy="43125"/>
            </a:xfrm>
            <a:custGeom>
              <a:avLst/>
              <a:gdLst>
                <a:gd name="connsiteX0" fmla="*/ 38382 w 69863"/>
                <a:gd name="connsiteY0" fmla="*/ 0 h 43125"/>
                <a:gd name="connsiteX1" fmla="*/ 0 w 69863"/>
                <a:gd name="connsiteY1" fmla="*/ 30188 h 43125"/>
                <a:gd name="connsiteX2" fmla="*/ 31482 w 69863"/>
                <a:gd name="connsiteY2" fmla="*/ 43126 h 43125"/>
                <a:gd name="connsiteX3" fmla="*/ 69863 w 69863"/>
                <a:gd name="connsiteY3" fmla="*/ 12938 h 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63" h="43125">
                  <a:moveTo>
                    <a:pt x="38382" y="0"/>
                  </a:moveTo>
                  <a:lnTo>
                    <a:pt x="0" y="30188"/>
                  </a:lnTo>
                  <a:lnTo>
                    <a:pt x="31482" y="43126"/>
                  </a:lnTo>
                  <a:lnTo>
                    <a:pt x="69863" y="12938"/>
                  </a:lnTo>
                  <a:close/>
                </a:path>
              </a:pathLst>
            </a:custGeom>
            <a:solidFill>
              <a:srgbClr val="FFC000"/>
            </a:solidFill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28C626-0D90-C897-D718-64436FDC6C81}"/>
                </a:ext>
              </a:extLst>
            </p:cNvPr>
            <p:cNvSpPr/>
            <p:nvPr/>
          </p:nvSpPr>
          <p:spPr>
            <a:xfrm flipH="1">
              <a:off x="11138711" y="3726658"/>
              <a:ext cx="289886" cy="293253"/>
            </a:xfrm>
            <a:custGeom>
              <a:avLst/>
              <a:gdLst>
                <a:gd name="connsiteX0" fmla="*/ 126038 w 289886"/>
                <a:gd name="connsiteY0" fmla="*/ 129377 h 293253"/>
                <a:gd name="connsiteX1" fmla="*/ 110283 w 289886"/>
                <a:gd name="connsiteY1" fmla="*/ 112126 h 293253"/>
                <a:gd name="connsiteX2" fmla="*/ 126038 w 289886"/>
                <a:gd name="connsiteY2" fmla="*/ 94876 h 293253"/>
                <a:gd name="connsiteX3" fmla="*/ 141792 w 289886"/>
                <a:gd name="connsiteY3" fmla="*/ 112126 h 293253"/>
                <a:gd name="connsiteX4" fmla="*/ 126038 w 289886"/>
                <a:gd name="connsiteY4" fmla="*/ 129377 h 293253"/>
                <a:gd name="connsiteX5" fmla="*/ 289887 w 289886"/>
                <a:gd name="connsiteY5" fmla="*/ 118595 h 293253"/>
                <a:gd name="connsiteX6" fmla="*/ 79167 w 289886"/>
                <a:gd name="connsiteY6" fmla="*/ 22857 h 293253"/>
                <a:gd name="connsiteX7" fmla="*/ 42932 w 289886"/>
                <a:gd name="connsiteY7" fmla="*/ 118595 h 293253"/>
                <a:gd name="connsiteX8" fmla="*/ 114222 w 289886"/>
                <a:gd name="connsiteY8" fmla="*/ 151371 h 293253"/>
                <a:gd name="connsiteX9" fmla="*/ 114222 w 289886"/>
                <a:gd name="connsiteY9" fmla="*/ 168190 h 293253"/>
                <a:gd name="connsiteX10" fmla="*/ 82712 w 289886"/>
                <a:gd name="connsiteY10" fmla="*/ 202690 h 293253"/>
                <a:gd name="connsiteX11" fmla="*/ 23632 w 289886"/>
                <a:gd name="connsiteY11" fmla="*/ 202690 h 293253"/>
                <a:gd name="connsiteX12" fmla="*/ 23632 w 289886"/>
                <a:gd name="connsiteY12" fmla="*/ 0 h 293253"/>
                <a:gd name="connsiteX13" fmla="*/ 0 w 289886"/>
                <a:gd name="connsiteY13" fmla="*/ 0 h 293253"/>
                <a:gd name="connsiteX14" fmla="*/ 0 w 289886"/>
                <a:gd name="connsiteY14" fmla="*/ 293254 h 293253"/>
                <a:gd name="connsiteX15" fmla="*/ 23632 w 289886"/>
                <a:gd name="connsiteY15" fmla="*/ 293254 h 293253"/>
                <a:gd name="connsiteX16" fmla="*/ 23632 w 289886"/>
                <a:gd name="connsiteY16" fmla="*/ 228565 h 293253"/>
                <a:gd name="connsiteX17" fmla="*/ 82712 w 289886"/>
                <a:gd name="connsiteY17" fmla="*/ 228565 h 293253"/>
                <a:gd name="connsiteX18" fmla="*/ 137854 w 289886"/>
                <a:gd name="connsiteY18" fmla="*/ 168190 h 293253"/>
                <a:gd name="connsiteX19" fmla="*/ 137854 w 289886"/>
                <a:gd name="connsiteY19" fmla="*/ 161721 h 293253"/>
                <a:gd name="connsiteX20" fmla="*/ 204811 w 289886"/>
                <a:gd name="connsiteY20" fmla="*/ 191909 h 293253"/>
                <a:gd name="connsiteX21" fmla="*/ 289887 w 289886"/>
                <a:gd name="connsiteY21" fmla="*/ 118595 h 29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9886" h="293253">
                  <a:moveTo>
                    <a:pt x="126038" y="129377"/>
                  </a:moveTo>
                  <a:cubicBezTo>
                    <a:pt x="117373" y="129377"/>
                    <a:pt x="110283" y="121614"/>
                    <a:pt x="110283" y="112126"/>
                  </a:cubicBezTo>
                  <a:cubicBezTo>
                    <a:pt x="110283" y="102639"/>
                    <a:pt x="117373" y="94876"/>
                    <a:pt x="126038" y="94876"/>
                  </a:cubicBezTo>
                  <a:cubicBezTo>
                    <a:pt x="134703" y="94876"/>
                    <a:pt x="141792" y="102639"/>
                    <a:pt x="141792" y="112126"/>
                  </a:cubicBezTo>
                  <a:cubicBezTo>
                    <a:pt x="141792" y="121614"/>
                    <a:pt x="134703" y="129377"/>
                    <a:pt x="126038" y="129377"/>
                  </a:cubicBezTo>
                  <a:close/>
                  <a:moveTo>
                    <a:pt x="289887" y="118595"/>
                  </a:moveTo>
                  <a:lnTo>
                    <a:pt x="79167" y="22857"/>
                  </a:lnTo>
                  <a:lnTo>
                    <a:pt x="42932" y="118595"/>
                  </a:lnTo>
                  <a:lnTo>
                    <a:pt x="114222" y="151371"/>
                  </a:lnTo>
                  <a:lnTo>
                    <a:pt x="114222" y="168190"/>
                  </a:lnTo>
                  <a:cubicBezTo>
                    <a:pt x="114222" y="187165"/>
                    <a:pt x="100042" y="202690"/>
                    <a:pt x="82712" y="202690"/>
                  </a:cubicBezTo>
                  <a:lnTo>
                    <a:pt x="23632" y="202690"/>
                  </a:lnTo>
                  <a:lnTo>
                    <a:pt x="23632" y="0"/>
                  </a:lnTo>
                  <a:lnTo>
                    <a:pt x="0" y="0"/>
                  </a:lnTo>
                  <a:lnTo>
                    <a:pt x="0" y="293254"/>
                  </a:lnTo>
                  <a:lnTo>
                    <a:pt x="23632" y="293254"/>
                  </a:lnTo>
                  <a:lnTo>
                    <a:pt x="23632" y="228565"/>
                  </a:lnTo>
                  <a:lnTo>
                    <a:pt x="82712" y="228565"/>
                  </a:lnTo>
                  <a:cubicBezTo>
                    <a:pt x="113040" y="228565"/>
                    <a:pt x="137854" y="201396"/>
                    <a:pt x="137854" y="168190"/>
                  </a:cubicBezTo>
                  <a:lnTo>
                    <a:pt x="137854" y="161721"/>
                  </a:lnTo>
                  <a:lnTo>
                    <a:pt x="204811" y="191909"/>
                  </a:lnTo>
                  <a:lnTo>
                    <a:pt x="289887" y="118595"/>
                  </a:lnTo>
                  <a:close/>
                </a:path>
              </a:pathLst>
            </a:custGeom>
            <a:solidFill>
              <a:srgbClr val="00FDFF"/>
            </a:solidFill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7E8B92-0F9F-FDB6-9C30-0452D393F919}"/>
                </a:ext>
              </a:extLst>
            </p:cNvPr>
            <p:cNvSpPr/>
            <p:nvPr/>
          </p:nvSpPr>
          <p:spPr>
            <a:xfrm flipH="1">
              <a:off x="11118230" y="3874579"/>
              <a:ext cx="63806" cy="43125"/>
            </a:xfrm>
            <a:custGeom>
              <a:avLst/>
              <a:gdLst>
                <a:gd name="connsiteX0" fmla="*/ 35054 w 63806"/>
                <a:gd name="connsiteY0" fmla="*/ 0 h 43125"/>
                <a:gd name="connsiteX1" fmla="*/ 0 w 63806"/>
                <a:gd name="connsiteY1" fmla="*/ 30188 h 43125"/>
                <a:gd name="connsiteX2" fmla="*/ 28752 w 63806"/>
                <a:gd name="connsiteY2" fmla="*/ 43126 h 43125"/>
                <a:gd name="connsiteX3" fmla="*/ 63807 w 63806"/>
                <a:gd name="connsiteY3" fmla="*/ 12938 h 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06" h="43125">
                  <a:moveTo>
                    <a:pt x="35054" y="0"/>
                  </a:moveTo>
                  <a:lnTo>
                    <a:pt x="0" y="30188"/>
                  </a:lnTo>
                  <a:lnTo>
                    <a:pt x="28752" y="43126"/>
                  </a:lnTo>
                  <a:lnTo>
                    <a:pt x="63807" y="12938"/>
                  </a:lnTo>
                  <a:close/>
                </a:path>
              </a:pathLst>
            </a:custGeom>
            <a:solidFill>
              <a:srgbClr val="00FDFF"/>
            </a:solidFill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F40CF41-8005-1C90-C72F-63FC1A9E80F1}"/>
                </a:ext>
              </a:extLst>
            </p:cNvPr>
            <p:cNvSpPr/>
            <p:nvPr/>
          </p:nvSpPr>
          <p:spPr>
            <a:xfrm rot="3941206">
              <a:off x="9857499" y="3588155"/>
              <a:ext cx="1440900" cy="1230673"/>
            </a:xfrm>
            <a:prstGeom prst="triangle">
              <a:avLst>
                <a:gd name="adj" fmla="val 48056"/>
              </a:avLst>
            </a:prstGeom>
            <a:solidFill>
              <a:srgbClr val="00F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B98C573-967D-6157-B1B3-09D191FB811A}"/>
                </a:ext>
              </a:extLst>
            </p:cNvPr>
            <p:cNvSpPr/>
            <p:nvPr/>
          </p:nvSpPr>
          <p:spPr>
            <a:xfrm>
              <a:off x="6080846" y="3483255"/>
              <a:ext cx="317658" cy="292364"/>
            </a:xfrm>
            <a:custGeom>
              <a:avLst/>
              <a:gdLst>
                <a:gd name="connsiteX0" fmla="*/ 138112 w 317658"/>
                <a:gd name="connsiteY0" fmla="*/ 128984 h 292364"/>
                <a:gd name="connsiteX1" fmla="*/ 120848 w 317658"/>
                <a:gd name="connsiteY1" fmla="*/ 111786 h 292364"/>
                <a:gd name="connsiteX2" fmla="*/ 138112 w 317658"/>
                <a:gd name="connsiteY2" fmla="*/ 94589 h 292364"/>
                <a:gd name="connsiteX3" fmla="*/ 155376 w 317658"/>
                <a:gd name="connsiteY3" fmla="*/ 111786 h 292364"/>
                <a:gd name="connsiteX4" fmla="*/ 138112 w 317658"/>
                <a:gd name="connsiteY4" fmla="*/ 128984 h 292364"/>
                <a:gd name="connsiteX5" fmla="*/ 317658 w 317658"/>
                <a:gd name="connsiteY5" fmla="*/ 118236 h 292364"/>
                <a:gd name="connsiteX6" fmla="*/ 86752 w 317658"/>
                <a:gd name="connsiteY6" fmla="*/ 22787 h 292364"/>
                <a:gd name="connsiteX7" fmla="*/ 47045 w 317658"/>
                <a:gd name="connsiteY7" fmla="*/ 118236 h 292364"/>
                <a:gd name="connsiteX8" fmla="*/ 125164 w 317658"/>
                <a:gd name="connsiteY8" fmla="*/ 150912 h 292364"/>
                <a:gd name="connsiteX9" fmla="*/ 125164 w 317658"/>
                <a:gd name="connsiteY9" fmla="*/ 167680 h 292364"/>
                <a:gd name="connsiteX10" fmla="*/ 90636 w 317658"/>
                <a:gd name="connsiteY10" fmla="*/ 202076 h 292364"/>
                <a:gd name="connsiteX11" fmla="*/ 25896 w 317658"/>
                <a:gd name="connsiteY11" fmla="*/ 202076 h 292364"/>
                <a:gd name="connsiteX12" fmla="*/ 25896 w 317658"/>
                <a:gd name="connsiteY12" fmla="*/ 0 h 292364"/>
                <a:gd name="connsiteX13" fmla="*/ 0 w 317658"/>
                <a:gd name="connsiteY13" fmla="*/ 0 h 292364"/>
                <a:gd name="connsiteX14" fmla="*/ 0 w 317658"/>
                <a:gd name="connsiteY14" fmla="*/ 292365 h 292364"/>
                <a:gd name="connsiteX15" fmla="*/ 25896 w 317658"/>
                <a:gd name="connsiteY15" fmla="*/ 292365 h 292364"/>
                <a:gd name="connsiteX16" fmla="*/ 25896 w 317658"/>
                <a:gd name="connsiteY16" fmla="*/ 227872 h 292364"/>
                <a:gd name="connsiteX17" fmla="*/ 90636 w 317658"/>
                <a:gd name="connsiteY17" fmla="*/ 227872 h 292364"/>
                <a:gd name="connsiteX18" fmla="*/ 151060 w 317658"/>
                <a:gd name="connsiteY18" fmla="*/ 167680 h 292364"/>
                <a:gd name="connsiteX19" fmla="*/ 151060 w 317658"/>
                <a:gd name="connsiteY19" fmla="*/ 161230 h 292364"/>
                <a:gd name="connsiteX20" fmla="*/ 224433 w 317658"/>
                <a:gd name="connsiteY20" fmla="*/ 191327 h 292364"/>
                <a:gd name="connsiteX21" fmla="*/ 317658 w 317658"/>
                <a:gd name="connsiteY21" fmla="*/ 118236 h 29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58" h="292364">
                  <a:moveTo>
                    <a:pt x="138112" y="128984"/>
                  </a:moveTo>
                  <a:cubicBezTo>
                    <a:pt x="128617" y="128984"/>
                    <a:pt x="120848" y="121245"/>
                    <a:pt x="120848" y="111786"/>
                  </a:cubicBezTo>
                  <a:cubicBezTo>
                    <a:pt x="120848" y="102328"/>
                    <a:pt x="128617" y="94589"/>
                    <a:pt x="138112" y="94589"/>
                  </a:cubicBezTo>
                  <a:cubicBezTo>
                    <a:pt x="147608" y="94589"/>
                    <a:pt x="155376" y="102328"/>
                    <a:pt x="155376" y="111786"/>
                  </a:cubicBezTo>
                  <a:cubicBezTo>
                    <a:pt x="155376" y="121245"/>
                    <a:pt x="147608" y="128984"/>
                    <a:pt x="138112" y="128984"/>
                  </a:cubicBezTo>
                  <a:close/>
                  <a:moveTo>
                    <a:pt x="317658" y="118236"/>
                  </a:moveTo>
                  <a:lnTo>
                    <a:pt x="86752" y="22787"/>
                  </a:lnTo>
                  <a:lnTo>
                    <a:pt x="47045" y="118236"/>
                  </a:lnTo>
                  <a:lnTo>
                    <a:pt x="125164" y="150912"/>
                  </a:lnTo>
                  <a:lnTo>
                    <a:pt x="125164" y="167680"/>
                  </a:lnTo>
                  <a:cubicBezTo>
                    <a:pt x="125164" y="186597"/>
                    <a:pt x="109627" y="202076"/>
                    <a:pt x="90636" y="202076"/>
                  </a:cubicBezTo>
                  <a:lnTo>
                    <a:pt x="25896" y="202076"/>
                  </a:lnTo>
                  <a:lnTo>
                    <a:pt x="25896" y="0"/>
                  </a:lnTo>
                  <a:lnTo>
                    <a:pt x="0" y="0"/>
                  </a:lnTo>
                  <a:lnTo>
                    <a:pt x="0" y="292365"/>
                  </a:lnTo>
                  <a:lnTo>
                    <a:pt x="25896" y="292365"/>
                  </a:lnTo>
                  <a:lnTo>
                    <a:pt x="25896" y="227872"/>
                  </a:lnTo>
                  <a:lnTo>
                    <a:pt x="90636" y="227872"/>
                  </a:lnTo>
                  <a:cubicBezTo>
                    <a:pt x="123869" y="227872"/>
                    <a:pt x="151060" y="200786"/>
                    <a:pt x="151060" y="167680"/>
                  </a:cubicBezTo>
                  <a:lnTo>
                    <a:pt x="151060" y="161230"/>
                  </a:lnTo>
                  <a:lnTo>
                    <a:pt x="224433" y="191327"/>
                  </a:lnTo>
                  <a:lnTo>
                    <a:pt x="317658" y="118236"/>
                  </a:lnTo>
                  <a:close/>
                </a:path>
              </a:pathLst>
            </a:custGeom>
            <a:solidFill>
              <a:srgbClr val="FF0000"/>
            </a:solidFill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9B5FA9C-5F68-CC92-4210-925CAD3FABFD}"/>
                </a:ext>
              </a:extLst>
            </p:cNvPr>
            <p:cNvSpPr/>
            <p:nvPr/>
          </p:nvSpPr>
          <p:spPr>
            <a:xfrm>
              <a:off x="6351028" y="3630727"/>
              <a:ext cx="69919" cy="42994"/>
            </a:xfrm>
            <a:custGeom>
              <a:avLst/>
              <a:gdLst>
                <a:gd name="connsiteX0" fmla="*/ 38413 w 69919"/>
                <a:gd name="connsiteY0" fmla="*/ 0 h 42994"/>
                <a:gd name="connsiteX1" fmla="*/ 0 w 69919"/>
                <a:gd name="connsiteY1" fmla="*/ 30096 h 42994"/>
                <a:gd name="connsiteX2" fmla="*/ 31507 w 69919"/>
                <a:gd name="connsiteY2" fmla="*/ 42995 h 42994"/>
                <a:gd name="connsiteX3" fmla="*/ 69919 w 69919"/>
                <a:gd name="connsiteY3" fmla="*/ 12898 h 4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19" h="42994">
                  <a:moveTo>
                    <a:pt x="38413" y="0"/>
                  </a:moveTo>
                  <a:lnTo>
                    <a:pt x="0" y="30096"/>
                  </a:lnTo>
                  <a:lnTo>
                    <a:pt x="31507" y="42995"/>
                  </a:lnTo>
                  <a:lnTo>
                    <a:pt x="69919" y="12898"/>
                  </a:lnTo>
                  <a:close/>
                </a:path>
              </a:pathLst>
            </a:custGeom>
            <a:solidFill>
              <a:srgbClr val="FF0000"/>
            </a:solidFill>
            <a:ln w="42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863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449D-8A02-E31D-C3B8-C9716AD6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Multi-Modal Data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AA09-A644-A836-4886-F5269B589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88" y="1015026"/>
            <a:ext cx="3804952" cy="133882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Century Gothic"/>
              </a:rPr>
              <a:t>Stage One:</a:t>
            </a:r>
            <a:br>
              <a:rPr lang="en-US" sz="1600" b="1" u="sng" dirty="0">
                <a:solidFill>
                  <a:schemeClr val="tx2"/>
                </a:solidFill>
                <a:latin typeface="Century Gothic"/>
              </a:rPr>
            </a:br>
            <a:r>
              <a:rPr lang="en-US" sz="1600" b="1" u="sng" dirty="0">
                <a:solidFill>
                  <a:schemeClr val="tx2"/>
                </a:solidFill>
                <a:latin typeface="Century Gothic"/>
              </a:rPr>
              <a:t>Signal Improvement and Calibration</a:t>
            </a:r>
            <a:endParaRPr lang="en-US" sz="1600" b="1" u="sng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1600" dirty="0">
                <a:latin typeface="Century Gothic"/>
              </a:rPr>
              <a:t>Perform data health checks, time sync across different modalities, </a:t>
            </a:r>
            <a:r>
              <a:rPr lang="en-US" sz="1600" b="1" dirty="0">
                <a:solidFill>
                  <a:schemeClr val="tx2"/>
                </a:solidFill>
                <a:latin typeface="Century Gothic"/>
              </a:rPr>
              <a:t>improve signal-to-noise ratio</a:t>
            </a:r>
            <a:r>
              <a:rPr lang="en-US" sz="1600" dirty="0">
                <a:latin typeface="Century Gothic"/>
              </a:rPr>
              <a:t>.</a:t>
            </a:r>
            <a:endParaRPr lang="en-US" sz="1600" b="1" dirty="0"/>
          </a:p>
          <a:p>
            <a:pPr>
              <a:buFontTx/>
              <a:buChar char="-"/>
            </a:pPr>
            <a:endParaRPr lang="en-US" sz="1000" b="1" dirty="0"/>
          </a:p>
          <a:p>
            <a:pPr>
              <a:buFontTx/>
              <a:buChar char="-"/>
            </a:pPr>
            <a:endParaRPr lang="en-US" sz="1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5BB51-DF15-AD9B-93FF-FC45BD7201CE}"/>
              </a:ext>
            </a:extLst>
          </p:cNvPr>
          <p:cNvSpPr txBox="1">
            <a:spLocks/>
          </p:cNvSpPr>
          <p:nvPr/>
        </p:nvSpPr>
        <p:spPr bwMode="auto">
          <a:xfrm>
            <a:off x="355987" y="2711687"/>
            <a:ext cx="4228561" cy="345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Century Gothic"/>
              </a:rPr>
              <a:t>Stage Two:</a:t>
            </a:r>
            <a:br>
              <a:rPr lang="en-US" sz="1600" b="1" u="sng" dirty="0">
                <a:solidFill>
                  <a:schemeClr val="tx2"/>
                </a:solidFill>
                <a:latin typeface="Century Gothic"/>
              </a:rPr>
            </a:br>
            <a:r>
              <a:rPr lang="en-US" sz="1600" b="1" u="sng" dirty="0">
                <a:solidFill>
                  <a:schemeClr val="tx2"/>
                </a:solidFill>
                <a:latin typeface="Century Gothic"/>
              </a:rPr>
              <a:t>A Data Timeline Incorporating Fusion (Data Driven Discovery)</a:t>
            </a:r>
            <a:endParaRPr lang="en-US" sz="1600" b="1" u="sng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1600" dirty="0">
                <a:latin typeface="Century Gothic"/>
              </a:rPr>
              <a:t>Identify the variables, </a:t>
            </a:r>
            <a:r>
              <a:rPr lang="en-US" sz="1600" b="1" dirty="0">
                <a:solidFill>
                  <a:schemeClr val="tx2"/>
                </a:solidFill>
                <a:latin typeface="Century Gothic"/>
              </a:rPr>
              <a:t>degrees of freedom</a:t>
            </a:r>
            <a:r>
              <a:rPr lang="en-US" sz="1600" dirty="0">
                <a:latin typeface="Century Gothic"/>
              </a:rPr>
              <a:t>, and corresponding units for every sensor.</a:t>
            </a:r>
          </a:p>
          <a:p>
            <a:pPr>
              <a:buFontTx/>
              <a:buChar char="-"/>
            </a:pPr>
            <a:r>
              <a:rPr lang="en-US" sz="1600" b="1" dirty="0">
                <a:latin typeface="Century Gothic"/>
              </a:rPr>
              <a:t>Fusion:</a:t>
            </a:r>
            <a:r>
              <a:rPr lang="en-US" sz="1600" dirty="0">
                <a:latin typeface="Century Gothic"/>
              </a:rPr>
              <a:t> Use a probabilistic graph model to </a:t>
            </a:r>
            <a:r>
              <a:rPr lang="en-US" sz="1600" b="1" dirty="0">
                <a:solidFill>
                  <a:schemeClr val="tx2"/>
                </a:solidFill>
                <a:latin typeface="Century Gothic"/>
              </a:rPr>
              <a:t>exploit correlations</a:t>
            </a:r>
            <a:r>
              <a:rPr lang="en-US" sz="1600" dirty="0">
                <a:latin typeface="Century Gothic"/>
              </a:rPr>
              <a:t> that enhance signals that have been mapped into a finite dimensional space (dictated by the number of variables).</a:t>
            </a:r>
            <a:endParaRPr lang="en-US" sz="16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CA0A06-D64D-9752-2EC9-9EDEB92A3AB8}"/>
              </a:ext>
            </a:extLst>
          </p:cNvPr>
          <p:cNvCxnSpPr>
            <a:cxnSpLocks/>
          </p:cNvCxnSpPr>
          <p:nvPr/>
        </p:nvCxnSpPr>
        <p:spPr>
          <a:xfrm>
            <a:off x="4446165" y="4228051"/>
            <a:ext cx="293615" cy="21168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AE7CFC-460D-1F78-4307-3585F64F51DD}"/>
              </a:ext>
            </a:extLst>
          </p:cNvPr>
          <p:cNvSpPr txBox="1">
            <a:spLocks/>
          </p:cNvSpPr>
          <p:nvPr/>
        </p:nvSpPr>
        <p:spPr bwMode="auto">
          <a:xfrm>
            <a:off x="4868411" y="4588778"/>
            <a:ext cx="7253681" cy="223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Stage Three:</a:t>
            </a:r>
            <a:b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47E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</a:b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47E5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Interpretability Using a Bayesian Framework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447E59"/>
              </a:solidFill>
              <a:effectLst/>
              <a:uLnTx/>
              <a:uFillTx/>
              <a:latin typeface="Century Gothic" panose="020F0302020204030204"/>
              <a:ea typeface="+mn-ea"/>
              <a:cs typeface="Calibri" panose="020F0502020204030204" pitchFamily="34" charset="0"/>
            </a:endParaRP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Char char="-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Extract potential features and artifacts of data.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Construct priors such that when they are combined with the likelihood timeline, can be used to do statistical inferences 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on </a:t>
            </a:r>
            <a:r>
              <a:rPr lang="en-US" sz="1600" b="1" dirty="0">
                <a:solidFill>
                  <a:schemeClr val="tx2"/>
                </a:solidFill>
                <a:latin typeface="Century Gothic"/>
              </a:rPr>
              <a:t>thresholds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90000"/>
              <a:buFontTx/>
              <a:buChar char="-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Apply thresholds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anomaly detection and alarm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via clustering. Adjust sensitivity and discuss interpretability with domain scientists.</a:t>
            </a: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90000"/>
              <a:buFontTx/>
              <a:buChar char="-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210C0E-D479-F10E-03A3-524FE91C5F6A}"/>
              </a:ext>
            </a:extLst>
          </p:cNvPr>
          <p:cNvCxnSpPr>
            <a:cxnSpLocks/>
          </p:cNvCxnSpPr>
          <p:nvPr/>
        </p:nvCxnSpPr>
        <p:spPr>
          <a:xfrm>
            <a:off x="2610799" y="2468543"/>
            <a:ext cx="0" cy="34568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212DFCC-C3FF-B042-C342-377598CE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20" y="615298"/>
            <a:ext cx="6672279" cy="3824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97A13-ECE3-0985-471A-1F040C160BDB}"/>
              </a:ext>
            </a:extLst>
          </p:cNvPr>
          <p:cNvSpPr txBox="1"/>
          <p:nvPr/>
        </p:nvSpPr>
        <p:spPr>
          <a:xfrm>
            <a:off x="6078717" y="54359"/>
            <a:ext cx="6113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TSNE (or t-SNE): T-distributed Stochastic Neighbor Embedding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OPTICS: Ordering Points To Identify the Clustering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5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8791-DC81-F086-6EAB-26439498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Multi-Modal Data Fusion (Stage 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224F6C-4826-1FE8-6C1B-63BFBB06675E}"/>
              </a:ext>
            </a:extLst>
          </p:cNvPr>
          <p:cNvSpPr/>
          <p:nvPr/>
        </p:nvSpPr>
        <p:spPr>
          <a:xfrm>
            <a:off x="537328" y="1620628"/>
            <a:ext cx="1948610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2x4x16 </a:t>
            </a:r>
            <a:r>
              <a:rPr lang="en-US" dirty="0" err="1">
                <a:solidFill>
                  <a:schemeClr val="tx1"/>
                </a:solidFill>
              </a:rPr>
              <a:t>NaI</a:t>
            </a:r>
            <a:r>
              <a:rPr lang="en-US" dirty="0">
                <a:solidFill>
                  <a:schemeClr val="tx1"/>
                </a:solidFill>
              </a:rPr>
              <a:t>(Tl) </a:t>
            </a:r>
            <a:r>
              <a:rPr lang="el-GR" dirty="0">
                <a:solidFill>
                  <a:schemeClr val="tx1"/>
                </a:solidFill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-spectra (every 0.1s)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DBF082-1B5D-E6C6-C66B-1597B76A8EA4}"/>
              </a:ext>
            </a:extLst>
          </p:cNvPr>
          <p:cNvSpPr/>
          <p:nvPr/>
        </p:nvSpPr>
        <p:spPr>
          <a:xfrm>
            <a:off x="537328" y="3709995"/>
            <a:ext cx="1948610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Video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640x480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at 15 fps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06BB8-B25C-4FFA-5B4F-E796A233DE60}"/>
              </a:ext>
            </a:extLst>
          </p:cNvPr>
          <p:cNvSpPr/>
          <p:nvPr/>
        </p:nvSpPr>
        <p:spPr>
          <a:xfrm>
            <a:off x="537328" y="4769241"/>
            <a:ext cx="1948610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Seismic time series data at 2 kHz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D3948-0227-ECE2-A52F-562C66C351A9}"/>
              </a:ext>
            </a:extLst>
          </p:cNvPr>
          <p:cNvSpPr/>
          <p:nvPr/>
        </p:nvSpPr>
        <p:spPr>
          <a:xfrm>
            <a:off x="5308306" y="1603311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2x4x16 Rad Anomaly Score (1 Hz)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9E36E-6DB4-4D0A-007B-A3761F2B201B}"/>
              </a:ext>
            </a:extLst>
          </p:cNvPr>
          <p:cNvSpPr/>
          <p:nvPr/>
        </p:nvSpPr>
        <p:spPr>
          <a:xfrm>
            <a:off x="5290776" y="3692162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Video Anomaly Score (1 Hz)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CAD1E-FB4E-9C6A-90CB-AA172C141531}"/>
              </a:ext>
            </a:extLst>
          </p:cNvPr>
          <p:cNvSpPr/>
          <p:nvPr/>
        </p:nvSpPr>
        <p:spPr>
          <a:xfrm>
            <a:off x="5290776" y="4769241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Seismic Anomaly score (1 Hz)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5B2F71-664E-86F5-E2BA-C640735346FB}"/>
              </a:ext>
            </a:extLst>
          </p:cNvPr>
          <p:cNvSpPr/>
          <p:nvPr/>
        </p:nvSpPr>
        <p:spPr>
          <a:xfrm>
            <a:off x="3024286" y="1620628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F(x)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1EB68-4BB1-0781-3B4B-D0BBFAA3ACFF}"/>
              </a:ext>
            </a:extLst>
          </p:cNvPr>
          <p:cNvSpPr/>
          <p:nvPr/>
        </p:nvSpPr>
        <p:spPr>
          <a:xfrm>
            <a:off x="3006756" y="3692162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G(x)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38424-6440-E6FB-62EF-F3D573B9ABF1}"/>
              </a:ext>
            </a:extLst>
          </p:cNvPr>
          <p:cNvSpPr/>
          <p:nvPr/>
        </p:nvSpPr>
        <p:spPr>
          <a:xfrm>
            <a:off x="3006756" y="4752790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H(x)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604C67-3990-E55D-50D1-AEB5D2775571}"/>
              </a:ext>
            </a:extLst>
          </p:cNvPr>
          <p:cNvCxnSpPr>
            <a:endCxn id="14" idx="1"/>
          </p:cNvCxnSpPr>
          <p:nvPr/>
        </p:nvCxnSpPr>
        <p:spPr>
          <a:xfrm>
            <a:off x="2503468" y="2067437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060229-B938-83DC-D5D5-37072ABB6CF9}"/>
              </a:ext>
            </a:extLst>
          </p:cNvPr>
          <p:cNvCxnSpPr/>
          <p:nvPr/>
        </p:nvCxnSpPr>
        <p:spPr>
          <a:xfrm>
            <a:off x="2485938" y="4156804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ABDF3F-374C-099C-93B8-C2AE2FF4D84D}"/>
              </a:ext>
            </a:extLst>
          </p:cNvPr>
          <p:cNvCxnSpPr/>
          <p:nvPr/>
        </p:nvCxnSpPr>
        <p:spPr>
          <a:xfrm>
            <a:off x="2485938" y="5199599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CC8DC5-2ED1-1D9D-6339-CC739BDA09D3}"/>
              </a:ext>
            </a:extLst>
          </p:cNvPr>
          <p:cNvCxnSpPr/>
          <p:nvPr/>
        </p:nvCxnSpPr>
        <p:spPr>
          <a:xfrm>
            <a:off x="4769958" y="2067437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350807-D77B-D067-EB3B-34722027D47E}"/>
              </a:ext>
            </a:extLst>
          </p:cNvPr>
          <p:cNvCxnSpPr/>
          <p:nvPr/>
        </p:nvCxnSpPr>
        <p:spPr>
          <a:xfrm>
            <a:off x="4752428" y="4156804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B5F1F2-8EBE-0555-EAAE-A541EBA79A00}"/>
              </a:ext>
            </a:extLst>
          </p:cNvPr>
          <p:cNvCxnSpPr/>
          <p:nvPr/>
        </p:nvCxnSpPr>
        <p:spPr>
          <a:xfrm>
            <a:off x="4769958" y="5199599"/>
            <a:ext cx="52081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6DCA2F-8009-7423-487D-B5A0C4DC6EF9}"/>
              </a:ext>
            </a:extLst>
          </p:cNvPr>
          <p:cNvSpPr txBox="1"/>
          <p:nvPr/>
        </p:nvSpPr>
        <p:spPr>
          <a:xfrm>
            <a:off x="2503468" y="723621"/>
            <a:ext cx="295547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Rolling window anomaly detection/feature extraction algorithms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62D549-BAC2-5BFF-69B0-BB803FBE63B4}"/>
              </a:ext>
            </a:extLst>
          </p:cNvPr>
          <p:cNvSpPr/>
          <p:nvPr/>
        </p:nvSpPr>
        <p:spPr>
          <a:xfrm>
            <a:off x="537328" y="2646105"/>
            <a:ext cx="1948610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3x3 </a:t>
            </a:r>
            <a:r>
              <a:rPr lang="en-US" dirty="0" err="1">
                <a:solidFill>
                  <a:schemeClr val="tx1"/>
                </a:solidFill>
              </a:rPr>
              <a:t>NaI</a:t>
            </a:r>
            <a:r>
              <a:rPr lang="en-US" dirty="0">
                <a:solidFill>
                  <a:schemeClr val="tx1"/>
                </a:solidFill>
              </a:rPr>
              <a:t>(Tl) </a:t>
            </a:r>
          </a:p>
          <a:p>
            <a:pPr algn="l">
              <a:lnSpc>
                <a:spcPct val="90000"/>
              </a:lnSpc>
            </a:pPr>
            <a:r>
              <a:rPr lang="el-GR" dirty="0">
                <a:solidFill>
                  <a:schemeClr val="tx1"/>
                </a:solidFill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-spectra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(every 0.1s)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389BAB-F493-0234-1C6B-F1112599B300}"/>
              </a:ext>
            </a:extLst>
          </p:cNvPr>
          <p:cNvSpPr/>
          <p:nvPr/>
        </p:nvSpPr>
        <p:spPr>
          <a:xfrm>
            <a:off x="5273246" y="2663423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3x3 Rad Anomaly Score (1 Hz)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E54FEC-7118-0854-70C4-DC9753E7E20F}"/>
              </a:ext>
            </a:extLst>
          </p:cNvPr>
          <p:cNvCxnSpPr>
            <a:cxnSpLocks/>
          </p:cNvCxnSpPr>
          <p:nvPr/>
        </p:nvCxnSpPr>
        <p:spPr>
          <a:xfrm flipV="1">
            <a:off x="2503468" y="2514246"/>
            <a:ext cx="520818" cy="59598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311893-F7E1-CD04-89EC-B30BB693CF4B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752428" y="2496929"/>
            <a:ext cx="520818" cy="61330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41DE51-42FE-65B1-B199-B5665FA498FE}"/>
              </a:ext>
            </a:extLst>
          </p:cNvPr>
          <p:cNvCxnSpPr>
            <a:cxnSpLocks/>
          </p:cNvCxnSpPr>
          <p:nvPr/>
        </p:nvCxnSpPr>
        <p:spPr>
          <a:xfrm>
            <a:off x="7053978" y="2067437"/>
            <a:ext cx="614116" cy="104231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D9DF4-9A23-7FA9-10D0-13D1A72B9A75}"/>
              </a:ext>
            </a:extLst>
          </p:cNvPr>
          <p:cNvSpPr/>
          <p:nvPr/>
        </p:nvSpPr>
        <p:spPr>
          <a:xfrm>
            <a:off x="7685624" y="3109756"/>
            <a:ext cx="1745672" cy="89361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t-SNE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B378E5-1EF6-136A-E887-91551DBB8D05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7018918" y="3110232"/>
            <a:ext cx="666706" cy="22344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0DE6FE-C267-F0E3-AA05-40A2D6A8C8BB}"/>
              </a:ext>
            </a:extLst>
          </p:cNvPr>
          <p:cNvCxnSpPr>
            <a:cxnSpLocks/>
          </p:cNvCxnSpPr>
          <p:nvPr/>
        </p:nvCxnSpPr>
        <p:spPr>
          <a:xfrm flipV="1">
            <a:off x="7023462" y="3604134"/>
            <a:ext cx="644632" cy="51064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EA9ED2-89BF-8BC9-991E-527E3DA14470}"/>
              </a:ext>
            </a:extLst>
          </p:cNvPr>
          <p:cNvCxnSpPr>
            <a:cxnSpLocks/>
          </p:cNvCxnSpPr>
          <p:nvPr/>
        </p:nvCxnSpPr>
        <p:spPr>
          <a:xfrm flipV="1">
            <a:off x="7018918" y="3946978"/>
            <a:ext cx="666706" cy="134166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393E296-472D-B590-D4A2-478D36764FBF}"/>
              </a:ext>
            </a:extLst>
          </p:cNvPr>
          <p:cNvSpPr txBox="1"/>
          <p:nvPr/>
        </p:nvSpPr>
        <p:spPr>
          <a:xfrm>
            <a:off x="7295010" y="732745"/>
            <a:ext cx="39241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Dimensionality reduction algorithm (embedding)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DC8B7A-0104-CC43-9F1B-8239BB599AD4}"/>
              </a:ext>
            </a:extLst>
          </p:cNvPr>
          <p:cNvSpPr/>
          <p:nvPr/>
        </p:nvSpPr>
        <p:spPr>
          <a:xfrm>
            <a:off x="10436204" y="2736139"/>
            <a:ext cx="782917" cy="71354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x*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19B841-D904-B851-3C4B-7C1C7049C0DB}"/>
              </a:ext>
            </a:extLst>
          </p:cNvPr>
          <p:cNvSpPr/>
          <p:nvPr/>
        </p:nvSpPr>
        <p:spPr>
          <a:xfrm>
            <a:off x="10436204" y="3709995"/>
            <a:ext cx="782917" cy="71354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y*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166F852-207D-9FE4-1D2B-2DE6E5B65FD7}"/>
              </a:ext>
            </a:extLst>
          </p:cNvPr>
          <p:cNvCxnSpPr>
            <a:cxnSpLocks/>
            <a:stCxn id="18" idx="3"/>
            <a:endCxn id="39" idx="1"/>
          </p:cNvCxnSpPr>
          <p:nvPr/>
        </p:nvCxnSpPr>
        <p:spPr>
          <a:xfrm flipV="1">
            <a:off x="9431296" y="3092914"/>
            <a:ext cx="1004908" cy="46365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52A203-481F-18A8-EDF9-1CB257F4DE2B}"/>
              </a:ext>
            </a:extLst>
          </p:cNvPr>
          <p:cNvCxnSpPr>
            <a:cxnSpLocks/>
            <a:stCxn id="18" idx="3"/>
            <a:endCxn id="40" idx="1"/>
          </p:cNvCxnSpPr>
          <p:nvPr/>
        </p:nvCxnSpPr>
        <p:spPr>
          <a:xfrm>
            <a:off x="9431296" y="3556565"/>
            <a:ext cx="1004908" cy="51020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E0C7E4-07F1-B4DF-0E3A-9502D12E0E78}"/>
              </a:ext>
            </a:extLst>
          </p:cNvPr>
          <p:cNvSpPr/>
          <p:nvPr/>
        </p:nvSpPr>
        <p:spPr>
          <a:xfrm>
            <a:off x="2338270" y="5824193"/>
            <a:ext cx="2934976" cy="9657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Each sensor’s time series data converted to an anomaly score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DE785A-190B-753A-2317-0187ECB48CA3}"/>
              </a:ext>
            </a:extLst>
          </p:cNvPr>
          <p:cNvSpPr/>
          <p:nvPr/>
        </p:nvSpPr>
        <p:spPr>
          <a:xfrm>
            <a:off x="7295010" y="5786794"/>
            <a:ext cx="4674383" cy="9880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Embedding multi-dimensional </a:t>
            </a:r>
            <a:r>
              <a:rPr lang="en-US" dirty="0">
                <a:solidFill>
                  <a:schemeClr val="tx1"/>
                </a:solidFill>
              </a:rPr>
              <a:t>anomaly metrics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into a lower dimensional space to find patterns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228D4-A490-1DF4-9B06-FBDF457F196C}"/>
              </a:ext>
            </a:extLst>
          </p:cNvPr>
          <p:cNvSpPr txBox="1"/>
          <p:nvPr/>
        </p:nvSpPr>
        <p:spPr>
          <a:xfrm>
            <a:off x="447297" y="949218"/>
            <a:ext cx="20561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Input Data</a:t>
            </a:r>
          </a:p>
        </p:txBody>
      </p:sp>
    </p:spTree>
    <p:extLst>
      <p:ext uri="{BB962C8B-B14F-4D97-AF65-F5344CB8AC3E}">
        <p14:creationId xmlns:p14="http://schemas.microsoft.com/office/powerpoint/2010/main" val="373440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F66E3A-B80A-A0E3-F0FE-A86B4C072EFE}"/>
              </a:ext>
            </a:extLst>
          </p:cNvPr>
          <p:cNvGrpSpPr/>
          <p:nvPr/>
        </p:nvGrpSpPr>
        <p:grpSpPr>
          <a:xfrm>
            <a:off x="540327" y="1042165"/>
            <a:ext cx="4524947" cy="1971446"/>
            <a:chOff x="1575211" y="1700009"/>
            <a:chExt cx="9041577" cy="3939268"/>
          </a:xfrm>
        </p:grpSpPr>
        <p:pic>
          <p:nvPicPr>
            <p:cNvPr id="9" name="Picture 8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C99ECC0E-33F7-114A-1A4B-8FC51B4D7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5211" y="1700009"/>
              <a:ext cx="9041577" cy="3939268"/>
            </a:xfrm>
            <a:prstGeom prst="rect">
              <a:avLst/>
            </a:prstGeom>
          </p:spPr>
        </p:pic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E970E1EA-DFF3-2ED6-8020-BB8346CF03E7}"/>
                </a:ext>
              </a:extLst>
            </p:cNvPr>
            <p:cNvSpPr/>
            <p:nvPr/>
          </p:nvSpPr>
          <p:spPr>
            <a:xfrm>
              <a:off x="3906982" y="4530436"/>
              <a:ext cx="651163" cy="609600"/>
            </a:xfrm>
            <a:prstGeom prst="donut">
              <a:avLst/>
            </a:prstGeom>
            <a:solidFill>
              <a:srgbClr val="00B0F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D66881CE-8927-1967-5ACD-8D4F1C3F9B19}"/>
                </a:ext>
              </a:extLst>
            </p:cNvPr>
            <p:cNvSpPr/>
            <p:nvPr/>
          </p:nvSpPr>
          <p:spPr>
            <a:xfrm>
              <a:off x="4197930" y="2632364"/>
              <a:ext cx="651163" cy="609600"/>
            </a:xfrm>
            <a:prstGeom prst="donut">
              <a:avLst/>
            </a:prstGeom>
            <a:solidFill>
              <a:srgbClr val="00B0F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E8EB2C-5AB9-DB07-767D-9FDCEA7A85F1}"/>
                </a:ext>
              </a:extLst>
            </p:cNvPr>
            <p:cNvCxnSpPr>
              <a:cxnSpLocks/>
              <a:stCxn id="10" idx="0"/>
              <a:endCxn id="11" idx="4"/>
            </p:cNvCxnSpPr>
            <p:nvPr/>
          </p:nvCxnSpPr>
          <p:spPr>
            <a:xfrm flipV="1">
              <a:off x="4232564" y="3241964"/>
              <a:ext cx="290948" cy="1288472"/>
            </a:xfrm>
            <a:prstGeom prst="line">
              <a:avLst/>
            </a:prstGeom>
            <a:ln w="95250"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6F8791-DC81-F086-6EAB-26439498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Multi-Node Data 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A74B0-06C0-8BED-167C-5FC9EE9B4F90}"/>
              </a:ext>
            </a:extLst>
          </p:cNvPr>
          <p:cNvSpPr txBox="1"/>
          <p:nvPr/>
        </p:nvSpPr>
        <p:spPr>
          <a:xfrm>
            <a:off x="337642" y="3103510"/>
            <a:ext cx="3668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Cluster 0 contains events where rad and video anomalies were present in both nodes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This should only happen when the Cs-137 truck is driving southwest between node 10 and node 01.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1C5C01A-D4A1-8710-A4B6-3FACA0F1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375" y="1372404"/>
            <a:ext cx="8220758" cy="46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6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F66E3A-B80A-A0E3-F0FE-A86B4C072EFE}"/>
              </a:ext>
            </a:extLst>
          </p:cNvPr>
          <p:cNvGrpSpPr/>
          <p:nvPr/>
        </p:nvGrpSpPr>
        <p:grpSpPr>
          <a:xfrm>
            <a:off x="540327" y="1042165"/>
            <a:ext cx="4524947" cy="1971446"/>
            <a:chOff x="1575211" y="1700009"/>
            <a:chExt cx="9041577" cy="3939268"/>
          </a:xfrm>
        </p:grpSpPr>
        <p:pic>
          <p:nvPicPr>
            <p:cNvPr id="9" name="Picture 8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C99ECC0E-33F7-114A-1A4B-8FC51B4D7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5211" y="1700009"/>
              <a:ext cx="9041577" cy="3939268"/>
            </a:xfrm>
            <a:prstGeom prst="rect">
              <a:avLst/>
            </a:prstGeom>
          </p:spPr>
        </p:pic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E970E1EA-DFF3-2ED6-8020-BB8346CF03E7}"/>
                </a:ext>
              </a:extLst>
            </p:cNvPr>
            <p:cNvSpPr/>
            <p:nvPr/>
          </p:nvSpPr>
          <p:spPr>
            <a:xfrm>
              <a:off x="3906982" y="4530436"/>
              <a:ext cx="651163" cy="609600"/>
            </a:xfrm>
            <a:prstGeom prst="donut">
              <a:avLst/>
            </a:prstGeom>
            <a:solidFill>
              <a:srgbClr val="00B0F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D66881CE-8927-1967-5ACD-8D4F1C3F9B19}"/>
                </a:ext>
              </a:extLst>
            </p:cNvPr>
            <p:cNvSpPr/>
            <p:nvPr/>
          </p:nvSpPr>
          <p:spPr>
            <a:xfrm>
              <a:off x="4197930" y="2632364"/>
              <a:ext cx="651163" cy="609600"/>
            </a:xfrm>
            <a:prstGeom prst="donut">
              <a:avLst/>
            </a:prstGeom>
            <a:solidFill>
              <a:srgbClr val="00B0F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E8EB2C-5AB9-DB07-767D-9FDCEA7A85F1}"/>
                </a:ext>
              </a:extLst>
            </p:cNvPr>
            <p:cNvCxnSpPr>
              <a:cxnSpLocks/>
              <a:stCxn id="10" idx="0"/>
              <a:endCxn id="11" idx="4"/>
            </p:cNvCxnSpPr>
            <p:nvPr/>
          </p:nvCxnSpPr>
          <p:spPr>
            <a:xfrm flipV="1">
              <a:off x="4232564" y="3241964"/>
              <a:ext cx="290948" cy="1288472"/>
            </a:xfrm>
            <a:prstGeom prst="line">
              <a:avLst/>
            </a:prstGeom>
            <a:ln w="95250"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6F8791-DC81-F086-6EAB-26439498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Multi-Node Data Fusion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139F6BA-C384-958C-84D6-78BE3623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172" y="1370221"/>
            <a:ext cx="8225385" cy="458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05D16-AB8A-D3F5-9B18-DB7148C94811}"/>
              </a:ext>
            </a:extLst>
          </p:cNvPr>
          <p:cNvSpPr txBox="1"/>
          <p:nvPr/>
        </p:nvSpPr>
        <p:spPr>
          <a:xfrm>
            <a:off x="523155" y="3230366"/>
            <a:ext cx="3311237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Cluster 1 contains events where there were only video anomalies in both nodes.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This corresponds to normal vehicle traffic (for example)</a:t>
            </a:r>
          </a:p>
        </p:txBody>
      </p:sp>
    </p:spTree>
    <p:extLst>
      <p:ext uri="{BB962C8B-B14F-4D97-AF65-F5344CB8AC3E}">
        <p14:creationId xmlns:p14="http://schemas.microsoft.com/office/powerpoint/2010/main" val="252045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9A08-EED4-D1E5-9B36-AD244405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ECA23-E70B-C9F8-34CE-0B26CCE8B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05111"/>
            <a:ext cx="11430000" cy="4047778"/>
          </a:xfrm>
        </p:spPr>
        <p:txBody>
          <a:bodyPr/>
          <a:lstStyle/>
          <a:p>
            <a:r>
              <a:rPr lang="en-US" dirty="0"/>
              <a:t>CRAFTI is working towards the development of reconfigurable and portable multimodal sensor systems and fusing data in each node and between sensor systems</a:t>
            </a:r>
          </a:p>
          <a:p>
            <a:r>
              <a:rPr lang="en-US" dirty="0"/>
              <a:t>We are leveraging and augmenting existing datasets to understand</a:t>
            </a:r>
          </a:p>
          <a:p>
            <a:pPr lvl="1"/>
            <a:r>
              <a:rPr lang="en-US" dirty="0"/>
              <a:t>which sensors to include in the CRAFTI nodes and how they should be configured</a:t>
            </a:r>
          </a:p>
          <a:p>
            <a:pPr lvl="1"/>
            <a:r>
              <a:rPr lang="en-US" dirty="0"/>
              <a:t>build a toolset for analyzing the data they produce</a:t>
            </a:r>
          </a:p>
          <a:p>
            <a:r>
              <a:rPr lang="en-US" dirty="0"/>
              <a:t>We demonstrated data fusion for different sensors types and multiple nodes using data from the MINOS targeted collect.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4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7611-F839-3CCA-7C5F-711EA9C7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CRAFTI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C25C-4F10-1C00-535C-CD4ADA27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2535902"/>
            <a:ext cx="11430000" cy="404777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entury Gothic"/>
              </a:rPr>
              <a:t>CRAFTI Goal - Development of high-sensitivity radiation detection and attributions systems through </a:t>
            </a:r>
          </a:p>
          <a:p>
            <a:pPr lvl="1"/>
            <a:r>
              <a:rPr lang="en-US" sz="1800" dirty="0">
                <a:latin typeface="Century Gothic"/>
              </a:rPr>
              <a:t>Advanced signal processing and machine learning algorithms for data fusion using data from</a:t>
            </a:r>
          </a:p>
          <a:p>
            <a:pPr lvl="1"/>
            <a:r>
              <a:rPr lang="en-US" sz="1800" dirty="0">
                <a:latin typeface="Century Gothic"/>
              </a:rPr>
              <a:t>Reconfigurable and portable multimodal sensor systems (contextual and radiological) in two configurations:</a:t>
            </a:r>
          </a:p>
          <a:p>
            <a:pPr marL="629920" lvl="2" indent="0">
              <a:buNone/>
              <a:tabLst>
                <a:tab pos="677863" algn="l"/>
              </a:tabLst>
            </a:pPr>
            <a:r>
              <a:rPr lang="en-US" sz="1800" dirty="0">
                <a:cs typeface="Arial"/>
              </a:rPr>
              <a:t>	(1) Large single node systems (LLNL) and </a:t>
            </a:r>
            <a:endParaRPr lang="en-US" sz="1800" dirty="0"/>
          </a:p>
          <a:p>
            <a:pPr marL="629920" lvl="2" indent="0">
              <a:buNone/>
              <a:tabLst>
                <a:tab pos="677863" algn="l"/>
              </a:tabLst>
            </a:pPr>
            <a:r>
              <a:rPr lang="en-US" sz="1800" dirty="0">
                <a:cs typeface="Arial"/>
              </a:rPr>
              <a:t>	(2) Small compact system networks (ORNL)</a:t>
            </a:r>
            <a:endParaRPr lang="en-US" sz="1800" dirty="0">
              <a:latin typeface="Century Gothic"/>
            </a:endParaRPr>
          </a:p>
          <a:p>
            <a:pPr marL="0" indent="0">
              <a:buNone/>
            </a:pPr>
            <a:r>
              <a:rPr lang="en-US" sz="2000" dirty="0">
                <a:cs typeface="Arial"/>
              </a:rPr>
              <a:t>to enhance the usability of radiation detection systems in a wide variety of operational environments while reducing the system’s impact to local operations/operator burde</a:t>
            </a:r>
            <a:r>
              <a:rPr lang="en-US" sz="2000" dirty="0">
                <a:latin typeface="Century Gothic"/>
                <a:cs typeface="Arial"/>
              </a:rPr>
              <a:t>n.</a:t>
            </a:r>
          </a:p>
          <a:p>
            <a:pPr marL="0" indent="0">
              <a:buNone/>
            </a:pPr>
            <a:r>
              <a:rPr lang="en-US" sz="2000" dirty="0">
                <a:latin typeface="Century Gothic"/>
                <a:cs typeface="Arial"/>
              </a:rPr>
              <a:t>This all needs to be accomplished while keeping application in mind and involve end users in the process (NSDD, DHS/CWMD)</a:t>
            </a:r>
            <a:endParaRPr lang="en-US" sz="2000" dirty="0"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18C73D-DA74-B213-819C-ED53A4E5179E}"/>
              </a:ext>
            </a:extLst>
          </p:cNvPr>
          <p:cNvSpPr/>
          <p:nvPr/>
        </p:nvSpPr>
        <p:spPr>
          <a:xfrm>
            <a:off x="482186" y="813816"/>
            <a:ext cx="11325162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+mn-lt"/>
              </a:rPr>
              <a:t>Problem Statement</a:t>
            </a:r>
            <a:r>
              <a:rPr lang="en-US" sz="2000" dirty="0">
                <a:latin typeface="+mn-lt"/>
              </a:rPr>
              <a:t>: Current paradigms in radiation detection systems for counter-smuggling missions typically require undesirable tradeoffs between radiation detection sensitivity, operator burden, and/or impact to local site operations. This project seeks to enhance the usability of radiation detection systems in a wide variety of operational environments while reducing the system’s impact to local operations/operator burden.</a:t>
            </a:r>
          </a:p>
        </p:txBody>
      </p:sp>
    </p:spTree>
    <p:extLst>
      <p:ext uri="{BB962C8B-B14F-4D97-AF65-F5344CB8AC3E}">
        <p14:creationId xmlns:p14="http://schemas.microsoft.com/office/powerpoint/2010/main" val="397358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84B4-72B3-49C7-D704-B8060A7B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CRAFTI Overview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DD7C9-A569-4D14-A310-3A2941E957CB}"/>
              </a:ext>
            </a:extLst>
          </p:cNvPr>
          <p:cNvSpPr txBox="1"/>
          <p:nvPr/>
        </p:nvSpPr>
        <p:spPr>
          <a:xfrm>
            <a:off x="1073870" y="2125502"/>
            <a:ext cx="27843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MINOS Fixed Nodes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6BA6C81-7B72-83A9-7578-B25770642932}"/>
              </a:ext>
            </a:extLst>
          </p:cNvPr>
          <p:cNvSpPr/>
          <p:nvPr/>
        </p:nvSpPr>
        <p:spPr>
          <a:xfrm>
            <a:off x="4219554" y="4074444"/>
            <a:ext cx="3536920" cy="636998"/>
          </a:xfrm>
          <a:prstGeom prst="rightArrow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B70AF-FE9C-6CB4-9E01-CB83DAEC3B77}"/>
              </a:ext>
            </a:extLst>
          </p:cNvPr>
          <p:cNvSpPr txBox="1"/>
          <p:nvPr/>
        </p:nvSpPr>
        <p:spPr>
          <a:xfrm>
            <a:off x="395865" y="1633536"/>
            <a:ext cx="3617251" cy="3416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Where we 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44A30-B2E7-A43E-9151-F3DE96EAAE20}"/>
              </a:ext>
            </a:extLst>
          </p:cNvPr>
          <p:cNvSpPr txBox="1"/>
          <p:nvPr/>
        </p:nvSpPr>
        <p:spPr>
          <a:xfrm>
            <a:off x="7553275" y="1631636"/>
            <a:ext cx="3852809" cy="3416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Where we want to go: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81D14E0-900B-DD2A-4223-A70CCDAC8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6" y="2529280"/>
            <a:ext cx="2630639" cy="2748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DD172-25C5-2136-0FA4-4B73D8E69CC0}"/>
              </a:ext>
            </a:extLst>
          </p:cNvPr>
          <p:cNvSpPr txBox="1"/>
          <p:nvPr/>
        </p:nvSpPr>
        <p:spPr>
          <a:xfrm>
            <a:off x="1073870" y="2125502"/>
            <a:ext cx="27843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MINOS Fixed Nodes</a:t>
            </a:r>
          </a:p>
        </p:txBody>
      </p:sp>
      <p:pic>
        <p:nvPicPr>
          <p:cNvPr id="18" name="Picture 1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0ABBF29-0E62-EAA7-C6E3-AA2E8B9E141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36" y="5106256"/>
            <a:ext cx="2147237" cy="16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6B81F9-276E-9D5E-1EA4-A64EA010D091}"/>
              </a:ext>
            </a:extLst>
          </p:cNvPr>
          <p:cNvSpPr txBox="1"/>
          <p:nvPr/>
        </p:nvSpPr>
        <p:spPr>
          <a:xfrm>
            <a:off x="429767" y="5449472"/>
            <a:ext cx="22745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Multimodal Measurement System</a:t>
            </a:r>
          </a:p>
        </p:txBody>
      </p:sp>
      <p:pic>
        <p:nvPicPr>
          <p:cNvPr id="20" name="Picture 19" descr="A black case with a white background&#10;&#10;Description automatically generated">
            <a:extLst>
              <a:ext uri="{FF2B5EF4-FFF2-40B4-BE49-F238E27FC236}">
                <a16:creationId xmlns:a16="http://schemas.microsoft.com/office/drawing/2014/main" id="{A10C63FF-EB12-697E-7E4F-DB16C367B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652" y="2672272"/>
            <a:ext cx="2174697" cy="11953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2A2720-F121-2666-AFF1-32752E4C316F}"/>
              </a:ext>
            </a:extLst>
          </p:cNvPr>
          <p:cNvSpPr txBox="1"/>
          <p:nvPr/>
        </p:nvSpPr>
        <p:spPr>
          <a:xfrm>
            <a:off x="7832040" y="2249363"/>
            <a:ext cx="43692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Reconfigurable, Deployable  Node</a:t>
            </a:r>
          </a:p>
        </p:txBody>
      </p:sp>
      <p:pic>
        <p:nvPicPr>
          <p:cNvPr id="22" name="Picture 21" descr="A green field with hills and trees&#10;&#10;Description automatically generated">
            <a:extLst>
              <a:ext uri="{FF2B5EF4-FFF2-40B4-BE49-F238E27FC236}">
                <a16:creationId xmlns:a16="http://schemas.microsoft.com/office/drawing/2014/main" id="{ED37EBCE-97E6-C679-10CE-77BC4E365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516" y="4067257"/>
            <a:ext cx="4161833" cy="2764429"/>
          </a:xfrm>
          <a:prstGeom prst="rect">
            <a:avLst/>
          </a:prstGeom>
        </p:spPr>
      </p:pic>
      <p:pic>
        <p:nvPicPr>
          <p:cNvPr id="26" name="Picture 25" descr="A black case with a black background&#10;&#10;Description automatically generated">
            <a:extLst>
              <a:ext uri="{FF2B5EF4-FFF2-40B4-BE49-F238E27FC236}">
                <a16:creationId xmlns:a16="http://schemas.microsoft.com/office/drawing/2014/main" id="{DD401675-1E98-2B78-415A-D265DBE6A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0" y="5441541"/>
            <a:ext cx="287218" cy="157875"/>
          </a:xfrm>
          <a:prstGeom prst="rect">
            <a:avLst/>
          </a:prstGeom>
        </p:spPr>
      </p:pic>
      <p:pic>
        <p:nvPicPr>
          <p:cNvPr id="27" name="Picture 26" descr="A black case with a black background&#10;&#10;Description automatically generated">
            <a:extLst>
              <a:ext uri="{FF2B5EF4-FFF2-40B4-BE49-F238E27FC236}">
                <a16:creationId xmlns:a16="http://schemas.microsoft.com/office/drawing/2014/main" id="{DD6A2186-C1C0-AD7B-45C6-D4EDA723E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217" y="6426785"/>
            <a:ext cx="570870" cy="313789"/>
          </a:xfrm>
          <a:prstGeom prst="rect">
            <a:avLst/>
          </a:prstGeom>
        </p:spPr>
      </p:pic>
      <p:pic>
        <p:nvPicPr>
          <p:cNvPr id="3" name="Picture 2" descr="A diagram of a mobile home&#10;&#10;Description automatically generated">
            <a:extLst>
              <a:ext uri="{FF2B5EF4-FFF2-40B4-BE49-F238E27FC236}">
                <a16:creationId xmlns:a16="http://schemas.microsoft.com/office/drawing/2014/main" id="{A8D2AF68-0DA0-C5B4-4002-3E0E197D5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068" y="5632027"/>
            <a:ext cx="1494932" cy="12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84B4-72B3-49C7-D704-B8060A7B0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CRAFTI Overview</a:t>
            </a:r>
          </a:p>
        </p:txBody>
      </p:sp>
      <p:pic>
        <p:nvPicPr>
          <p:cNvPr id="9" name="Picture 8" descr="A black case with a white background&#10;&#10;Description automatically generated">
            <a:extLst>
              <a:ext uri="{FF2B5EF4-FFF2-40B4-BE49-F238E27FC236}">
                <a16:creationId xmlns:a16="http://schemas.microsoft.com/office/drawing/2014/main" id="{0215B254-2C0F-8C0F-8AD9-D21EFAFE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2" y="2672272"/>
            <a:ext cx="2174697" cy="1195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CDD7C9-A569-4D14-A310-3A2941E957CB}"/>
              </a:ext>
            </a:extLst>
          </p:cNvPr>
          <p:cNvSpPr txBox="1"/>
          <p:nvPr/>
        </p:nvSpPr>
        <p:spPr>
          <a:xfrm>
            <a:off x="1073870" y="2125502"/>
            <a:ext cx="27843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MINOS Fixed Nodes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E0C49-C7AD-B47B-FF30-15F8F04862FD}"/>
              </a:ext>
            </a:extLst>
          </p:cNvPr>
          <p:cNvSpPr txBox="1"/>
          <p:nvPr/>
        </p:nvSpPr>
        <p:spPr>
          <a:xfrm>
            <a:off x="7832040" y="2249363"/>
            <a:ext cx="43692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Reconfigurable, Deployable  Node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6BA6C81-7B72-83A9-7578-B25770642932}"/>
              </a:ext>
            </a:extLst>
          </p:cNvPr>
          <p:cNvSpPr/>
          <p:nvPr/>
        </p:nvSpPr>
        <p:spPr>
          <a:xfrm>
            <a:off x="4219554" y="4074444"/>
            <a:ext cx="3536920" cy="636998"/>
          </a:xfrm>
          <a:prstGeom prst="rightArrow">
            <a:avLst/>
          </a:prstGeom>
          <a:solidFill>
            <a:schemeClr val="accent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BFF48-A273-0B59-732A-887DE1C337C3}"/>
              </a:ext>
            </a:extLst>
          </p:cNvPr>
          <p:cNvSpPr txBox="1"/>
          <p:nvPr/>
        </p:nvSpPr>
        <p:spPr>
          <a:xfrm>
            <a:off x="4097773" y="2215438"/>
            <a:ext cx="372496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Questions: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sensors are actually needed?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should these sensors be configured to maximize efficacy in a variety of scenarios?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B70AF-FE9C-6CB4-9E01-CB83DAEC3B77}"/>
              </a:ext>
            </a:extLst>
          </p:cNvPr>
          <p:cNvSpPr txBox="1"/>
          <p:nvPr/>
        </p:nvSpPr>
        <p:spPr>
          <a:xfrm>
            <a:off x="395865" y="1633536"/>
            <a:ext cx="3617251" cy="3416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Where we 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44A30-B2E7-A43E-9151-F3DE96EAAE20}"/>
              </a:ext>
            </a:extLst>
          </p:cNvPr>
          <p:cNvSpPr txBox="1"/>
          <p:nvPr/>
        </p:nvSpPr>
        <p:spPr>
          <a:xfrm>
            <a:off x="7553275" y="1631636"/>
            <a:ext cx="3852809" cy="3416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Where we want to go: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6FCAC-4FE8-BDB1-2FCD-AD1E4949B5F6}"/>
              </a:ext>
            </a:extLst>
          </p:cNvPr>
          <p:cNvSpPr txBox="1"/>
          <p:nvPr/>
        </p:nvSpPr>
        <p:spPr>
          <a:xfrm>
            <a:off x="4097773" y="1631636"/>
            <a:ext cx="3304177" cy="3416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How do we get there?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C89E30-C6C2-70EA-1E85-C0D1C3EE6418}"/>
              </a:ext>
            </a:extLst>
          </p:cNvPr>
          <p:cNvSpPr txBox="1"/>
          <p:nvPr/>
        </p:nvSpPr>
        <p:spPr>
          <a:xfrm>
            <a:off x="4191794" y="4711442"/>
            <a:ext cx="391174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Technology Advancement: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we develop or use  algorithms developed by others to take advantage multiple modalities on a single node?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we fuse data effectively between multiple nodes?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21" name="Picture 20" descr="A green field with hills and trees&#10;&#10;Description automatically generated">
            <a:extLst>
              <a:ext uri="{FF2B5EF4-FFF2-40B4-BE49-F238E27FC236}">
                <a16:creationId xmlns:a16="http://schemas.microsoft.com/office/drawing/2014/main" id="{5265313C-5455-1843-6C5C-9D850948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516" y="4067257"/>
            <a:ext cx="4161833" cy="27644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96214B-8797-7841-E30D-FDE51F59D4BA}"/>
              </a:ext>
            </a:extLst>
          </p:cNvPr>
          <p:cNvSpPr txBox="1"/>
          <p:nvPr/>
        </p:nvSpPr>
        <p:spPr>
          <a:xfrm>
            <a:off x="429767" y="5449472"/>
            <a:ext cx="22745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Multimodal Measurement System</a:t>
            </a:r>
          </a:p>
        </p:txBody>
      </p:sp>
      <p:pic>
        <p:nvPicPr>
          <p:cNvPr id="28" name="Picture 27" descr="A black case with a black background&#10;&#10;Description automatically generated">
            <a:extLst>
              <a:ext uri="{FF2B5EF4-FFF2-40B4-BE49-F238E27FC236}">
                <a16:creationId xmlns:a16="http://schemas.microsoft.com/office/drawing/2014/main" id="{46A3D6CE-5195-EA64-FB32-258D1F237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0" y="5441541"/>
            <a:ext cx="287218" cy="157875"/>
          </a:xfrm>
          <a:prstGeom prst="rect">
            <a:avLst/>
          </a:prstGeom>
        </p:spPr>
      </p:pic>
      <p:pic>
        <p:nvPicPr>
          <p:cNvPr id="31" name="Picture 30" descr="A diagram of a mobile home&#10;&#10;Description automatically generated">
            <a:extLst>
              <a:ext uri="{FF2B5EF4-FFF2-40B4-BE49-F238E27FC236}">
                <a16:creationId xmlns:a16="http://schemas.microsoft.com/office/drawing/2014/main" id="{8D72A92C-A089-D61C-A744-B7B0BD515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068" y="5632027"/>
            <a:ext cx="1494932" cy="1202590"/>
          </a:xfrm>
          <a:prstGeom prst="rect">
            <a:avLst/>
          </a:prstGeom>
        </p:spPr>
      </p:pic>
      <p:pic>
        <p:nvPicPr>
          <p:cNvPr id="32" name="Picture 31" descr="A black case with a black background&#10;&#10;Description automatically generated">
            <a:extLst>
              <a:ext uri="{FF2B5EF4-FFF2-40B4-BE49-F238E27FC236}">
                <a16:creationId xmlns:a16="http://schemas.microsoft.com/office/drawing/2014/main" id="{399E847B-FAFF-25A0-73D0-2AE3938207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217" y="6426785"/>
            <a:ext cx="570870" cy="313789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A830410B-2424-3EC3-8185-EA28F51E3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6" y="2529280"/>
            <a:ext cx="2630639" cy="2748584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C02A0A1-459C-EA5E-DC75-3669516F900F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36" y="5106256"/>
            <a:ext cx="2147237" cy="1667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220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B8B0C-9C98-FE2A-DCBF-429FA7D3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8285"/>
            <a:ext cx="11430000" cy="535531"/>
          </a:xfrm>
        </p:spPr>
        <p:txBody>
          <a:bodyPr/>
          <a:lstStyle/>
          <a:p>
            <a:r>
              <a:rPr lang="en-US" dirty="0"/>
              <a:t>To Address These Challenges: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8C9ED-F199-F864-89B0-56858959B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792511"/>
            <a:ext cx="11743945" cy="4887697"/>
          </a:xfrm>
        </p:spPr>
        <p:txBody>
          <a:bodyPr/>
          <a:lstStyle/>
          <a:p>
            <a:r>
              <a:rPr lang="en-US" sz="2400" dirty="0"/>
              <a:t>Address these questions and challenges by looking at available datasets and fill in the holes with synthetic data</a:t>
            </a:r>
          </a:p>
          <a:p>
            <a:r>
              <a:rPr lang="en-US" sz="2400" dirty="0"/>
              <a:t>Existing datasets:</a:t>
            </a:r>
          </a:p>
          <a:p>
            <a:pPr lvl="1"/>
            <a:r>
              <a:rPr lang="en-US" sz="2000" dirty="0"/>
              <a:t>PANDA (LBNL) - radiation only available right now</a:t>
            </a:r>
          </a:p>
          <a:p>
            <a:pPr lvl="1"/>
            <a:r>
              <a:rPr lang="en-US" sz="2000" dirty="0"/>
              <a:t>MINOS (ORNL) – radiation and we have local access to video</a:t>
            </a:r>
          </a:p>
          <a:p>
            <a:pPr lvl="1"/>
            <a:r>
              <a:rPr lang="en-US" sz="2000" dirty="0"/>
              <a:t>Multimodal Measurement System (LLNL)</a:t>
            </a:r>
          </a:p>
          <a:p>
            <a:pPr lvl="2"/>
            <a:r>
              <a:rPr lang="en-US" sz="1600" dirty="0"/>
              <a:t>Over 30 TB of radiation, camera, lidar, geophone, magnetometer traffic data</a:t>
            </a:r>
          </a:p>
          <a:p>
            <a:r>
              <a:rPr lang="en-US" sz="2400" dirty="0"/>
              <a:t>Augmenting existing systems and datasets:</a:t>
            </a:r>
            <a:endParaRPr lang="en-US" sz="1600" dirty="0"/>
          </a:p>
          <a:p>
            <a:pPr lvl="1"/>
            <a:r>
              <a:rPr lang="en-US" sz="2000" dirty="0"/>
              <a:t>Hybrid synthetic data</a:t>
            </a:r>
          </a:p>
          <a:p>
            <a:pPr lvl="2"/>
            <a:r>
              <a:rPr lang="en-US" sz="1600" dirty="0"/>
              <a:t>Inject synthetic data to the background collected by the physical sensor</a:t>
            </a:r>
          </a:p>
          <a:p>
            <a:pPr lvl="2"/>
            <a:r>
              <a:rPr lang="en-US" sz="1600" dirty="0"/>
              <a:t>Allows one to use the wealth of experimental data, but add controlled threat encounters	</a:t>
            </a:r>
          </a:p>
          <a:p>
            <a:pPr lvl="2"/>
            <a:r>
              <a:rPr lang="en-US" sz="1600" dirty="0"/>
              <a:t>Radiation – inject dynamic Monte Carlo to measured backgrounds</a:t>
            </a:r>
          </a:p>
          <a:p>
            <a:pPr lvl="2"/>
            <a:r>
              <a:rPr lang="en-US" sz="1600" dirty="0"/>
              <a:t>Visual – inject rendered video data into scenes</a:t>
            </a:r>
          </a:p>
          <a:p>
            <a:pPr lvl="1"/>
            <a:r>
              <a:rPr lang="en-US" sz="2000" dirty="0"/>
              <a:t>Adding new sensors and reconfiguring existing sensors</a:t>
            </a:r>
          </a:p>
          <a:p>
            <a:pPr lvl="2"/>
            <a:r>
              <a:rPr lang="en-US" sz="1600" dirty="0"/>
              <a:t>event cameras, </a:t>
            </a:r>
            <a:r>
              <a:rPr lang="en-US" sz="1600" dirty="0" err="1"/>
              <a:t>magentometers</a:t>
            </a:r>
            <a:r>
              <a:rPr lang="en-US" sz="1600" dirty="0"/>
              <a:t>, hyperspectral imagers</a:t>
            </a:r>
            <a:endParaRPr lang="en-US" sz="20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CF28F75-9AF8-0F38-54C0-7040F65271AA}"/>
              </a:ext>
            </a:extLst>
          </p:cNvPr>
          <p:cNvSpPr/>
          <p:nvPr/>
        </p:nvSpPr>
        <p:spPr>
          <a:xfrm>
            <a:off x="8540896" y="1972637"/>
            <a:ext cx="719192" cy="1263722"/>
          </a:xfrm>
          <a:prstGeom prst="rightBrace">
            <a:avLst/>
          </a:prstGeom>
          <a:ln w="2857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501CFF-9079-9407-D5F1-99A44003351D}"/>
              </a:ext>
            </a:extLst>
          </p:cNvPr>
          <p:cNvSpPr/>
          <p:nvPr/>
        </p:nvSpPr>
        <p:spPr>
          <a:xfrm>
            <a:off x="9376881" y="1849347"/>
            <a:ext cx="2815119" cy="13870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Great real-world data streams, but lack threat source variability and ground truth</a:t>
            </a:r>
          </a:p>
        </p:txBody>
      </p:sp>
    </p:spTree>
    <p:extLst>
      <p:ext uri="{BB962C8B-B14F-4D97-AF65-F5344CB8AC3E}">
        <p14:creationId xmlns:p14="http://schemas.microsoft.com/office/powerpoint/2010/main" val="325185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67CF-5052-C189-C2D5-3BF32A05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Synthetic Data Injection – Radiation @ ORNL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99F3A-8602-9FA3-0BC9-BFEA981212E8}"/>
              </a:ext>
            </a:extLst>
          </p:cNvPr>
          <p:cNvSpPr txBox="1"/>
          <p:nvPr/>
        </p:nvSpPr>
        <p:spPr>
          <a:xfrm>
            <a:off x="5301310" y="2539851"/>
            <a:ext cx="11833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Real Life: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B7973-ADBB-FF03-16A6-DB4D18251C6D}"/>
              </a:ext>
            </a:extLst>
          </p:cNvPr>
          <p:cNvSpPr txBox="1"/>
          <p:nvPr/>
        </p:nvSpPr>
        <p:spPr>
          <a:xfrm>
            <a:off x="5301309" y="4888585"/>
            <a:ext cx="9669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Model:</a:t>
            </a:r>
          </a:p>
        </p:txBody>
      </p:sp>
      <p:pic>
        <p:nvPicPr>
          <p:cNvPr id="10" name="Picture 9" descr="An aerial view of a town&#10;&#10;Description automatically generated">
            <a:extLst>
              <a:ext uri="{FF2B5EF4-FFF2-40B4-BE49-F238E27FC236}">
                <a16:creationId xmlns:a16="http://schemas.microsoft.com/office/drawing/2014/main" id="{26A7F24B-A18D-2EB8-FF5C-F776A9E18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89" y="1751311"/>
            <a:ext cx="5771051" cy="364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72063-490C-FB7A-AE23-4C4491485063}"/>
              </a:ext>
            </a:extLst>
          </p:cNvPr>
          <p:cNvSpPr txBox="1"/>
          <p:nvPr/>
        </p:nvSpPr>
        <p:spPr>
          <a:xfrm>
            <a:off x="497189" y="917002"/>
            <a:ext cx="57710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ORNL High Flux Isotope Reactor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Radiochemical Engineering Development Center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MINOS Radiation Node Collection</a:t>
            </a:r>
          </a:p>
        </p:txBody>
      </p:sp>
      <p:pic>
        <p:nvPicPr>
          <p:cNvPr id="15" name="Picture 14" descr="A yellow and black sign&#10;&#10;Description automatically generated">
            <a:extLst>
              <a:ext uri="{FF2B5EF4-FFF2-40B4-BE49-F238E27FC236}">
                <a16:creationId xmlns:a16="http://schemas.microsoft.com/office/drawing/2014/main" id="{EFC5EF0A-4D82-9AB2-0259-61AE32941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14" y="3955551"/>
            <a:ext cx="472326" cy="472326"/>
          </a:xfrm>
          <a:prstGeom prst="rect">
            <a:avLst/>
          </a:prstGeom>
        </p:spPr>
      </p:pic>
      <p:pic>
        <p:nvPicPr>
          <p:cNvPr id="16" name="Picture 15" descr="A yellow and black sign&#10;&#10;Description automatically generated">
            <a:extLst>
              <a:ext uri="{FF2B5EF4-FFF2-40B4-BE49-F238E27FC236}">
                <a16:creationId xmlns:a16="http://schemas.microsoft.com/office/drawing/2014/main" id="{B9093363-47FB-38C1-FB8B-29FCB031D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551" y="4046306"/>
            <a:ext cx="472326" cy="472326"/>
          </a:xfrm>
          <a:prstGeom prst="rect">
            <a:avLst/>
          </a:prstGeom>
        </p:spPr>
      </p:pic>
      <p:pic>
        <p:nvPicPr>
          <p:cNvPr id="17" name="Picture 16" descr="A yellow and black sign&#10;&#10;Description automatically generated">
            <a:extLst>
              <a:ext uri="{FF2B5EF4-FFF2-40B4-BE49-F238E27FC236}">
                <a16:creationId xmlns:a16="http://schemas.microsoft.com/office/drawing/2014/main" id="{49D3816A-C2C1-DA9B-2C6A-3E8DADBF0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71" y="3429000"/>
            <a:ext cx="472326" cy="472326"/>
          </a:xfrm>
          <a:prstGeom prst="rect">
            <a:avLst/>
          </a:prstGeom>
        </p:spPr>
      </p:pic>
      <p:pic>
        <p:nvPicPr>
          <p:cNvPr id="18" name="Picture 17" descr="A yellow and black sign&#10;&#10;Description automatically generated">
            <a:extLst>
              <a:ext uri="{FF2B5EF4-FFF2-40B4-BE49-F238E27FC236}">
                <a16:creationId xmlns:a16="http://schemas.microsoft.com/office/drawing/2014/main" id="{0EF12BD9-D337-4943-7264-3FEE67973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14" y="2437126"/>
            <a:ext cx="472326" cy="472326"/>
          </a:xfrm>
          <a:prstGeom prst="rect">
            <a:avLst/>
          </a:prstGeom>
        </p:spPr>
      </p:pic>
      <p:pic>
        <p:nvPicPr>
          <p:cNvPr id="19" name="Picture 18" descr="A yellow and black sign&#10;&#10;Description automatically generated">
            <a:extLst>
              <a:ext uri="{FF2B5EF4-FFF2-40B4-BE49-F238E27FC236}">
                <a16:creationId xmlns:a16="http://schemas.microsoft.com/office/drawing/2014/main" id="{0A495447-24FB-3054-A123-E49B25439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388" y="1724492"/>
            <a:ext cx="472326" cy="472326"/>
          </a:xfrm>
          <a:prstGeom prst="rect">
            <a:avLst/>
          </a:prstGeom>
        </p:spPr>
      </p:pic>
      <p:pic>
        <p:nvPicPr>
          <p:cNvPr id="20" name="Picture 19" descr="A yellow and black sign&#10;&#10;Description automatically generated">
            <a:extLst>
              <a:ext uri="{FF2B5EF4-FFF2-40B4-BE49-F238E27FC236}">
                <a16:creationId xmlns:a16="http://schemas.microsoft.com/office/drawing/2014/main" id="{E32607CC-CD8A-3AD6-7E2D-F42AA139A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983" y="2429443"/>
            <a:ext cx="472326" cy="4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67CF-5052-C189-C2D5-3BF32A05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Synthetic Data Injection: Radiation @ ORNL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99F3A-8602-9FA3-0BC9-BFEA981212E8}"/>
              </a:ext>
            </a:extLst>
          </p:cNvPr>
          <p:cNvSpPr txBox="1"/>
          <p:nvPr/>
        </p:nvSpPr>
        <p:spPr>
          <a:xfrm>
            <a:off x="5301310" y="2539851"/>
            <a:ext cx="11833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Real Life: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B7973-ADBB-FF03-16A6-DB4D18251C6D}"/>
              </a:ext>
            </a:extLst>
          </p:cNvPr>
          <p:cNvSpPr txBox="1"/>
          <p:nvPr/>
        </p:nvSpPr>
        <p:spPr>
          <a:xfrm>
            <a:off x="5301309" y="4888585"/>
            <a:ext cx="9669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Model:</a:t>
            </a:r>
          </a:p>
        </p:txBody>
      </p:sp>
      <p:pic>
        <p:nvPicPr>
          <p:cNvPr id="10" name="Picture 9" descr="An aerial view of a town&#10;&#10;Description automatically generated">
            <a:extLst>
              <a:ext uri="{FF2B5EF4-FFF2-40B4-BE49-F238E27FC236}">
                <a16:creationId xmlns:a16="http://schemas.microsoft.com/office/drawing/2014/main" id="{26A7F24B-A18D-2EB8-FF5C-F776A9E18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89" y="1751311"/>
            <a:ext cx="5771051" cy="364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72063-490C-FB7A-AE23-4C4491485063}"/>
              </a:ext>
            </a:extLst>
          </p:cNvPr>
          <p:cNvSpPr txBox="1"/>
          <p:nvPr/>
        </p:nvSpPr>
        <p:spPr>
          <a:xfrm>
            <a:off x="497189" y="917002"/>
            <a:ext cx="57710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ORNL High Flux Isotope Reactor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Radiochemical Engineering Development Center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MINOS Radiation Node Collection</a:t>
            </a:r>
          </a:p>
        </p:txBody>
      </p:sp>
      <p:pic>
        <p:nvPicPr>
          <p:cNvPr id="15" name="Picture 14" descr="A yellow and black sign&#10;&#10;Description automatically generated">
            <a:extLst>
              <a:ext uri="{FF2B5EF4-FFF2-40B4-BE49-F238E27FC236}">
                <a16:creationId xmlns:a16="http://schemas.microsoft.com/office/drawing/2014/main" id="{EFC5EF0A-4D82-9AB2-0259-61AE32941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14" y="3955551"/>
            <a:ext cx="472326" cy="472326"/>
          </a:xfrm>
          <a:prstGeom prst="rect">
            <a:avLst/>
          </a:prstGeom>
        </p:spPr>
      </p:pic>
      <p:pic>
        <p:nvPicPr>
          <p:cNvPr id="16" name="Picture 15" descr="A yellow and black sign&#10;&#10;Description automatically generated">
            <a:extLst>
              <a:ext uri="{FF2B5EF4-FFF2-40B4-BE49-F238E27FC236}">
                <a16:creationId xmlns:a16="http://schemas.microsoft.com/office/drawing/2014/main" id="{B9093363-47FB-38C1-FB8B-29FCB031D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551" y="4046306"/>
            <a:ext cx="472326" cy="472326"/>
          </a:xfrm>
          <a:prstGeom prst="rect">
            <a:avLst/>
          </a:prstGeom>
        </p:spPr>
      </p:pic>
      <p:pic>
        <p:nvPicPr>
          <p:cNvPr id="17" name="Picture 16" descr="A yellow and black sign&#10;&#10;Description automatically generated">
            <a:extLst>
              <a:ext uri="{FF2B5EF4-FFF2-40B4-BE49-F238E27FC236}">
                <a16:creationId xmlns:a16="http://schemas.microsoft.com/office/drawing/2014/main" id="{49D3816A-C2C1-DA9B-2C6A-3E8DADBF0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71" y="3429000"/>
            <a:ext cx="472326" cy="472326"/>
          </a:xfrm>
          <a:prstGeom prst="rect">
            <a:avLst/>
          </a:prstGeom>
        </p:spPr>
      </p:pic>
      <p:pic>
        <p:nvPicPr>
          <p:cNvPr id="18" name="Picture 17" descr="A yellow and black sign&#10;&#10;Description automatically generated">
            <a:extLst>
              <a:ext uri="{FF2B5EF4-FFF2-40B4-BE49-F238E27FC236}">
                <a16:creationId xmlns:a16="http://schemas.microsoft.com/office/drawing/2014/main" id="{0EF12BD9-D337-4943-7264-3FEE67973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14" y="2437126"/>
            <a:ext cx="472326" cy="472326"/>
          </a:xfrm>
          <a:prstGeom prst="rect">
            <a:avLst/>
          </a:prstGeom>
        </p:spPr>
      </p:pic>
      <p:pic>
        <p:nvPicPr>
          <p:cNvPr id="19" name="Picture 18" descr="A yellow and black sign&#10;&#10;Description automatically generated">
            <a:extLst>
              <a:ext uri="{FF2B5EF4-FFF2-40B4-BE49-F238E27FC236}">
                <a16:creationId xmlns:a16="http://schemas.microsoft.com/office/drawing/2014/main" id="{0A495447-24FB-3054-A123-E49B25439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388" y="1724492"/>
            <a:ext cx="472326" cy="472326"/>
          </a:xfrm>
          <a:prstGeom prst="rect">
            <a:avLst/>
          </a:prstGeom>
        </p:spPr>
      </p:pic>
      <p:pic>
        <p:nvPicPr>
          <p:cNvPr id="20" name="Picture 19" descr="A yellow and black sign&#10;&#10;Description automatically generated">
            <a:extLst>
              <a:ext uri="{FF2B5EF4-FFF2-40B4-BE49-F238E27FC236}">
                <a16:creationId xmlns:a16="http://schemas.microsoft.com/office/drawing/2014/main" id="{E32607CC-CD8A-3AD6-7E2D-F42AA139A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983" y="2429443"/>
            <a:ext cx="472326" cy="47232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B88F741-9356-6B6F-E4AF-C74131DBFC6F}"/>
              </a:ext>
            </a:extLst>
          </p:cNvPr>
          <p:cNvSpPr/>
          <p:nvPr/>
        </p:nvSpPr>
        <p:spPr>
          <a:xfrm>
            <a:off x="647272" y="4046306"/>
            <a:ext cx="5448728" cy="710629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14325A5-E4D5-EE3A-0EC9-DEE86C2A5584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508" y="1666449"/>
            <a:ext cx="5477353" cy="2234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05FF63-5284-CE6C-5F6A-42AF154A5CB8}"/>
              </a:ext>
            </a:extLst>
          </p:cNvPr>
          <p:cNvSpPr txBox="1"/>
          <p:nvPr/>
        </p:nvSpPr>
        <p:spPr>
          <a:xfrm>
            <a:off x="6705166" y="1111747"/>
            <a:ext cx="57710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3D Monte Carlo Model</a:t>
            </a: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5617B116-E78C-55D1-5CED-BE4F0D41A4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736" y="4112459"/>
            <a:ext cx="4428822" cy="265729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1CD894-145D-08A3-589B-59D5E0E8CB87}"/>
              </a:ext>
            </a:extLst>
          </p:cNvPr>
          <p:cNvCxnSpPr>
            <a:stCxn id="3" idx="3"/>
          </p:cNvCxnSpPr>
          <p:nvPr/>
        </p:nvCxnSpPr>
        <p:spPr>
          <a:xfrm flipV="1">
            <a:off x="6096000" y="3298004"/>
            <a:ext cx="1065625" cy="1103617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6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BF976552-9EC9-6EE8-061A-8A3E08A07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8" y="3888486"/>
            <a:ext cx="3208712" cy="24409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84DB6-8303-6CE3-6583-77CC1F5B760A}"/>
              </a:ext>
            </a:extLst>
          </p:cNvPr>
          <p:cNvGrpSpPr/>
          <p:nvPr/>
        </p:nvGrpSpPr>
        <p:grpSpPr>
          <a:xfrm>
            <a:off x="3408999" y="3888486"/>
            <a:ext cx="4928069" cy="2460763"/>
            <a:chOff x="-24189" y="0"/>
            <a:chExt cx="5064502" cy="252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8E5280-09C0-3ADC-1ECF-32CEB7F7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727" y="0"/>
              <a:ext cx="1369586" cy="2528888"/>
            </a:xfrm>
            <a:prstGeom prst="rect">
              <a:avLst/>
            </a:prstGeom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34DA3CC8-8FC5-2655-1C8D-75F0136B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189" y="0"/>
              <a:ext cx="3669906" cy="252888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2E8E90D-82DB-42E7-31D2-CABF50176ADC}"/>
              </a:ext>
            </a:extLst>
          </p:cNvPr>
          <p:cNvSpPr txBox="1"/>
          <p:nvPr/>
        </p:nvSpPr>
        <p:spPr>
          <a:xfrm>
            <a:off x="4197863" y="3711706"/>
            <a:ext cx="1689462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Magnetometer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4CB1BE-6ACB-A157-4BDD-4AC344383719}"/>
              </a:ext>
            </a:extLst>
          </p:cNvPr>
          <p:cNvSpPr txBox="1"/>
          <p:nvPr/>
        </p:nvSpPr>
        <p:spPr>
          <a:xfrm>
            <a:off x="7020712" y="3556536"/>
            <a:ext cx="938805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Camera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C755B-2AC9-0C76-CF56-01DAED2397E1}"/>
              </a:ext>
            </a:extLst>
          </p:cNvPr>
          <p:cNvGrpSpPr/>
          <p:nvPr/>
        </p:nvGrpSpPr>
        <p:grpSpPr>
          <a:xfrm>
            <a:off x="8283227" y="838200"/>
            <a:ext cx="3814742" cy="5627479"/>
            <a:chOff x="8083168" y="1172086"/>
            <a:chExt cx="3814742" cy="56274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B87ACF-EB84-8CFB-474B-0802E52BD10A}"/>
                </a:ext>
              </a:extLst>
            </p:cNvPr>
            <p:cNvGrpSpPr/>
            <p:nvPr/>
          </p:nvGrpSpPr>
          <p:grpSpPr>
            <a:xfrm>
              <a:off x="8083168" y="1172086"/>
              <a:ext cx="3814742" cy="5627479"/>
              <a:chOff x="8083168" y="1172086"/>
              <a:chExt cx="3814742" cy="5627479"/>
            </a:xfrm>
          </p:grpSpPr>
          <p:pic>
            <p:nvPicPr>
              <p:cNvPr id="14" name="Picture 13" descr="Chart&#10;&#10;Description automatically generated">
                <a:extLst>
                  <a:ext uri="{FF2B5EF4-FFF2-40B4-BE49-F238E27FC236}">
                    <a16:creationId xmlns:a16="http://schemas.microsoft.com/office/drawing/2014/main" id="{6642BBF4-6EE0-0FE9-F0E5-EAF8FAC9A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3168" y="1172086"/>
                <a:ext cx="3814742" cy="562747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2EAB92-1583-D92A-5297-67D3B5337512}"/>
                  </a:ext>
                </a:extLst>
              </p:cNvPr>
              <p:cNvSpPr txBox="1"/>
              <p:nvPr/>
            </p:nvSpPr>
            <p:spPr>
              <a:xfrm>
                <a:off x="9370423" y="6683135"/>
                <a:ext cx="1576251" cy="769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500"/>
                  <a:t>Energy (keV)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B7BABF-994F-90A2-66B4-1C0648471AF4}"/>
                </a:ext>
              </a:extLst>
            </p:cNvPr>
            <p:cNvSpPr/>
            <p:nvPr/>
          </p:nvSpPr>
          <p:spPr>
            <a:xfrm>
              <a:off x="11031758" y="1228185"/>
              <a:ext cx="689980" cy="96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F802FD-58F0-9A1F-564B-35DACA44857E}"/>
                </a:ext>
              </a:extLst>
            </p:cNvPr>
            <p:cNvSpPr/>
            <p:nvPr/>
          </p:nvSpPr>
          <p:spPr>
            <a:xfrm>
              <a:off x="10896880" y="1295597"/>
              <a:ext cx="689979" cy="96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48C358-05C4-AA3A-EE2F-B7C290E58DB4}"/>
              </a:ext>
            </a:extLst>
          </p:cNvPr>
          <p:cNvSpPr txBox="1"/>
          <p:nvPr/>
        </p:nvSpPr>
        <p:spPr>
          <a:xfrm>
            <a:off x="10348839" y="1888172"/>
            <a:ext cx="1093089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Radiation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7B2D9-DD5D-BEB0-292B-E1744E19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Synthetic Data Injection: Radiation @ LLNL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52563-DF45-9328-C136-9DDDD6A10D2A}"/>
              </a:ext>
            </a:extLst>
          </p:cNvPr>
          <p:cNvSpPr txBox="1"/>
          <p:nvPr/>
        </p:nvSpPr>
        <p:spPr>
          <a:xfrm>
            <a:off x="1361437" y="4009062"/>
            <a:ext cx="760307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LiDAR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7C6AB6-C94A-D0A1-141E-2FACF3885CA2}"/>
              </a:ext>
            </a:extLst>
          </p:cNvPr>
          <p:cNvSpPr txBox="1"/>
          <p:nvPr/>
        </p:nvSpPr>
        <p:spPr>
          <a:xfrm>
            <a:off x="437487" y="1057715"/>
            <a:ext cx="785345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Inject synthetic radiation signatures into true experimental vehicle pass-by events to simulate vehicles transporting radioactive material </a:t>
            </a:r>
            <a:endParaRPr lang="en-US" sz="24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Uses the LLNL spanning source libraries to inject medical, industrial/RDD, fissile, and NORM sources into vehicles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Includes unclassified LLNL Surrogate Nuclear Models set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Arial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618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D718E3-D506-0CCC-8381-9F1C2145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Synthetic Data Injection: Video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071F1-E3AD-5967-9439-33D9418BF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5749585"/>
            <a:ext cx="5507832" cy="4117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Rendered video of synthetic vehicle using a preexisting video 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57582-12D4-5BAA-588F-6B2DC61BCB0F}"/>
              </a:ext>
            </a:extLst>
          </p:cNvPr>
          <p:cNvSpPr txBox="1"/>
          <p:nvPr/>
        </p:nvSpPr>
        <p:spPr>
          <a:xfrm>
            <a:off x="429768" y="927556"/>
            <a:ext cx="11762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using COTS software tools, we can create inject vehicles (or other available 3-D models) into scenes nearby the detector. 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Radiation data can be synchronized in time, sped up or slowed down. The radiation data can be a variety of sources that are scaled to develop the ROC curve.</a:t>
            </a:r>
          </a:p>
        </p:txBody>
      </p:sp>
      <p:pic>
        <p:nvPicPr>
          <p:cNvPr id="2" name="synthetic_vehicle_Node_01">
            <a:hlinkClick r:id="" action="ppaction://media"/>
            <a:extLst>
              <a:ext uri="{FF2B5EF4-FFF2-40B4-BE49-F238E27FC236}">
                <a16:creationId xmlns:a16="http://schemas.microsoft.com/office/drawing/2014/main" id="{515EDE5B-7B48-EF2C-A82A-676D46A24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859" y="2623693"/>
            <a:ext cx="5557141" cy="3125892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7EAE9263-69A1-6B4E-38F7-0CF21833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820" y="2124375"/>
            <a:ext cx="2755900" cy="736600"/>
          </a:xfrm>
          <a:prstGeom prst="rect">
            <a:avLst/>
          </a:prstGeom>
        </p:spPr>
      </p:pic>
      <p:pic>
        <p:nvPicPr>
          <p:cNvPr id="11" name="Picture 10" descr="A logo with an orange octopus&#10;&#10;Description automatically generated">
            <a:extLst>
              <a:ext uri="{FF2B5EF4-FFF2-40B4-BE49-F238E27FC236}">
                <a16:creationId xmlns:a16="http://schemas.microsoft.com/office/drawing/2014/main" id="{C44BE240-E3A7-03C0-D449-E756C4D8F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9141" y="2229993"/>
            <a:ext cx="1524000" cy="787400"/>
          </a:xfrm>
          <a:prstGeom prst="rect">
            <a:avLst/>
          </a:prstGeom>
        </p:spPr>
      </p:pic>
      <p:pic>
        <p:nvPicPr>
          <p:cNvPr id="16" name="Picture 15" descr="A car parked on a white surface&#10;&#10;Description automatically generated">
            <a:extLst>
              <a:ext uri="{FF2B5EF4-FFF2-40B4-BE49-F238E27FC236}">
                <a16:creationId xmlns:a16="http://schemas.microsoft.com/office/drawing/2014/main" id="{033B2FAD-F0FD-13B5-6FDA-0D61D81EE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162" y="3289985"/>
            <a:ext cx="5002979" cy="26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7CEFE57DDD0247B79BACEC9502E082" ma:contentTypeVersion="4" ma:contentTypeDescription="Create a new document." ma:contentTypeScope="" ma:versionID="b79ed867acc11f73cb5a3644957b54a6">
  <xsd:schema xmlns:xsd="http://www.w3.org/2001/XMLSchema" xmlns:xs="http://www.w3.org/2001/XMLSchema" xmlns:p="http://schemas.microsoft.com/office/2006/metadata/properties" xmlns:ns2="c65e122a-3d79-4a3c-8781-f80a7bccb055" xmlns:ns3="dce4214b-fe34-4daf-afd6-14239b11305f" targetNamespace="http://schemas.microsoft.com/office/2006/metadata/properties" ma:root="true" ma:fieldsID="ddbb3243abf89e7327554de6d442e49b" ns2:_="" ns3:_="">
    <xsd:import namespace="c65e122a-3d79-4a3c-8781-f80a7bccb055"/>
    <xsd:import namespace="dce4214b-fe34-4daf-afd6-14239b113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e122a-3d79-4a3c-8781-f80a7bccb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4214b-fe34-4daf-afd6-14239b1130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c65e122a-3d79-4a3c-8781-f80a7bccb055"/>
    <ds:schemaRef ds:uri="dce4214b-fe34-4daf-afd6-14239b1130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6F3D15-0237-4BE0-9231-800FB14437F3}">
  <ds:schemaRefs>
    <ds:schemaRef ds:uri="c65e122a-3d79-4a3c-8781-f80a7bccb055"/>
    <ds:schemaRef ds:uri="dce4214b-fe34-4daf-afd6-14239b1130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2064</TotalTime>
  <Words>1332</Words>
  <Application>Microsoft Macintosh PowerPoint</Application>
  <PresentationFormat>Widescreen</PresentationFormat>
  <Paragraphs>174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-apple-system</vt:lpstr>
      <vt:lpstr>Arial</vt:lpstr>
      <vt:lpstr>Arial Black</vt:lpstr>
      <vt:lpstr>Century Gothic</vt:lpstr>
      <vt:lpstr>ORNL</vt:lpstr>
      <vt:lpstr>Compact Radiation Detector Array Fusion for Tracking and Interdiction (CRAFTI)</vt:lpstr>
      <vt:lpstr>CRAFTI Overview</vt:lpstr>
      <vt:lpstr>CRAFTI Overview</vt:lpstr>
      <vt:lpstr>CRAFTI Overview</vt:lpstr>
      <vt:lpstr>To Address These Challenges:</vt:lpstr>
      <vt:lpstr>Hybrid Synthetic Data Injection – Radiation @ ORNL</vt:lpstr>
      <vt:lpstr>Hybrid Synthetic Data Injection: Radiation @ ORNL</vt:lpstr>
      <vt:lpstr>Hybrid Synthetic Data Injection: Radiation @ LLNL</vt:lpstr>
      <vt:lpstr>Hybrid Synthetic Data Injection: Video</vt:lpstr>
      <vt:lpstr>Hybrid Synthetic Data Injection: Video</vt:lpstr>
      <vt:lpstr>Adding new sensors and configurations</vt:lpstr>
      <vt:lpstr>Reconfiguring Sensors</vt:lpstr>
      <vt:lpstr>Multi-Modal Data Fusion</vt:lpstr>
      <vt:lpstr>Multi-Modal Data Fusion (Stage 2)</vt:lpstr>
      <vt:lpstr>Multi-Node Data Fusion</vt:lpstr>
      <vt:lpstr>Multi-Node Data Fusion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CRAFTI Update</dc:title>
  <dc:subject/>
  <dc:creator>Archer, Daniel</dc:creator>
  <cp:keywords/>
  <dc:description/>
  <cp:lastModifiedBy>Nicholson, Andrew D.</cp:lastModifiedBy>
  <cp:revision>46</cp:revision>
  <dcterms:created xsi:type="dcterms:W3CDTF">2023-06-12T16:42:07Z</dcterms:created>
  <dcterms:modified xsi:type="dcterms:W3CDTF">2023-08-14T22:07:37Z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0x010100D97CEFE57DDD0247B79BACEC9502E082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  <property fmtid="{D5CDD505-2E9C-101B-9397-08002B2CF9AE}" pid="5" name="MediaServiceImageTags">
    <vt:lpwstr/>
  </property>
</Properties>
</file>